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60" r:id="rId2"/>
    <p:sldId id="419" r:id="rId3"/>
    <p:sldId id="370" r:id="rId4"/>
    <p:sldId id="402" r:id="rId5"/>
    <p:sldId id="420" r:id="rId6"/>
    <p:sldId id="403" r:id="rId7"/>
    <p:sldId id="405" r:id="rId8"/>
    <p:sldId id="416" r:id="rId9"/>
    <p:sldId id="407" r:id="rId10"/>
    <p:sldId id="391" r:id="rId11"/>
    <p:sldId id="423" r:id="rId12"/>
    <p:sldId id="424" r:id="rId13"/>
    <p:sldId id="425" r:id="rId14"/>
    <p:sldId id="429" r:id="rId15"/>
    <p:sldId id="430" r:id="rId16"/>
    <p:sldId id="431" r:id="rId17"/>
    <p:sldId id="428" r:id="rId18"/>
    <p:sldId id="398" r:id="rId19"/>
    <p:sldId id="3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Jones" initials="SJ" lastIdx="2" clrIdx="0">
    <p:extLst>
      <p:ext uri="{19B8F6BF-5375-455C-9EA6-DF929625EA0E}">
        <p15:presenceInfo xmlns:p15="http://schemas.microsoft.com/office/powerpoint/2012/main" userId="S::sarah.jones@geant.org::62c6b78f-9af1-4396-bb9c-f09e03531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B3B4"/>
    <a:srgbClr val="E24301"/>
    <a:srgbClr val="003F5F"/>
    <a:srgbClr val="ED1556"/>
    <a:srgbClr val="CC007B"/>
    <a:srgbClr val="712177"/>
    <a:srgbClr val="065081"/>
    <a:srgbClr val="99BDCB"/>
    <a:srgbClr val="4C7F94"/>
    <a:srgbClr val="C7D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81" autoAdjust="0"/>
    <p:restoredTop sz="74119" autoAdjust="0"/>
  </p:normalViewPr>
  <p:slideViewPr>
    <p:cSldViewPr snapToGrid="0">
      <p:cViewPr varScale="1">
        <p:scale>
          <a:sx n="82" d="100"/>
          <a:sy n="82" d="100"/>
        </p:scale>
        <p:origin x="632" y="168"/>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DFA2B-42E7-483C-89A7-B63D17235420}" type="datetimeFigureOut">
              <a:rPr lang="en-GB" smtClean="0"/>
              <a:t>25/06/2021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26957-3063-4AF5-9C10-771E4439D98E}" type="slidenum">
              <a:rPr lang="en-GB" smtClean="0"/>
              <a:t>‹#›</a:t>
            </a:fld>
            <a:endParaRPr lang="en-GB"/>
          </a:p>
        </p:txBody>
      </p:sp>
    </p:spTree>
    <p:extLst>
      <p:ext uri="{BB962C8B-B14F-4D97-AF65-F5344CB8AC3E}">
        <p14:creationId xmlns:p14="http://schemas.microsoft.com/office/powerpoint/2010/main" val="396699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EAA26957-3063-4AF5-9C10-771E4439D98E}" type="slidenum">
              <a:rPr lang="en-GB" smtClean="0"/>
              <a:t>1</a:t>
            </a:fld>
            <a:endParaRPr lang="en-GB"/>
          </a:p>
        </p:txBody>
      </p:sp>
    </p:spTree>
    <p:extLst>
      <p:ext uri="{BB962C8B-B14F-4D97-AF65-F5344CB8AC3E}">
        <p14:creationId xmlns:p14="http://schemas.microsoft.com/office/powerpoint/2010/main" val="25696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A26957-3063-4AF5-9C10-771E4439D98E}" type="slidenum">
              <a:rPr lang="en-GB" smtClean="0"/>
              <a:t>3</a:t>
            </a:fld>
            <a:endParaRPr lang="en-GB"/>
          </a:p>
        </p:txBody>
      </p:sp>
    </p:spTree>
    <p:extLst>
      <p:ext uri="{BB962C8B-B14F-4D97-AF65-F5344CB8AC3E}">
        <p14:creationId xmlns:p14="http://schemas.microsoft.com/office/powerpoint/2010/main" val="69560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EAA26957-3063-4AF5-9C10-771E4439D98E}" type="slidenum">
              <a:rPr lang="en-GB" smtClean="0"/>
              <a:t>10</a:t>
            </a:fld>
            <a:endParaRPr lang="en-GB"/>
          </a:p>
        </p:txBody>
      </p:sp>
    </p:spTree>
    <p:extLst>
      <p:ext uri="{BB962C8B-B14F-4D97-AF65-F5344CB8AC3E}">
        <p14:creationId xmlns:p14="http://schemas.microsoft.com/office/powerpoint/2010/main" val="289064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Next month we will launch a open call to help universities and research institutions to deploy their own institutional research data repository.  </a:t>
            </a:r>
          </a:p>
          <a:p>
            <a:pPr fontAlgn="base"/>
            <a:r>
              <a:rPr lang="en-US" sz="1200" b="0" i="0" kern="1200" dirty="0">
                <a:solidFill>
                  <a:schemeClr val="tx1"/>
                </a:solidFill>
                <a:effectLst/>
                <a:latin typeface="+mn-lt"/>
                <a:ea typeface="+mn-ea"/>
                <a:cs typeface="+mn-cs"/>
              </a:rPr>
              <a:t>This open call consists of a 9-months incubation period (during this time the selected institutions will receive training and infrastructure to run a pilot data repository) , and then it will be moved to the Institution infrastructure and will be managed by their library.</a:t>
            </a:r>
          </a:p>
          <a:p>
            <a:pPr fontAlgn="base"/>
            <a:r>
              <a:rPr lang="en-US" sz="1200" b="0" i="0" kern="1200" dirty="0">
                <a:solidFill>
                  <a:schemeClr val="tx1"/>
                </a:solidFill>
                <a:effectLst/>
                <a:latin typeface="+mn-lt"/>
                <a:ea typeface="+mn-ea"/>
                <a:cs typeface="+mn-cs"/>
              </a:rPr>
              <a:t>In parallel, the objective if to setup a national federation of data repositories.</a:t>
            </a:r>
          </a:p>
          <a:p>
            <a:endParaRPr lang="pt-BR" dirty="0"/>
          </a:p>
        </p:txBody>
      </p:sp>
      <p:sp>
        <p:nvSpPr>
          <p:cNvPr id="4" name="Espaço Reservado para Número de Slide 3"/>
          <p:cNvSpPr>
            <a:spLocks noGrp="1"/>
          </p:cNvSpPr>
          <p:nvPr>
            <p:ph type="sldNum" sz="quarter" idx="5"/>
          </p:nvPr>
        </p:nvSpPr>
        <p:spPr/>
        <p:txBody>
          <a:bodyPr/>
          <a:lstStyle/>
          <a:p>
            <a:fld id="{EAA26957-3063-4AF5-9C10-771E4439D98E}" type="slidenum">
              <a:rPr lang="en-GB" smtClean="0"/>
              <a:t>14</a:t>
            </a:fld>
            <a:endParaRPr lang="en-GB"/>
          </a:p>
        </p:txBody>
      </p:sp>
    </p:spTree>
    <p:extLst>
      <p:ext uri="{BB962C8B-B14F-4D97-AF65-F5344CB8AC3E}">
        <p14:creationId xmlns:p14="http://schemas.microsoft.com/office/powerpoint/2010/main" val="1378224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4639"/>
          <a:stretch/>
        </p:blipFill>
        <p:spPr>
          <a:xfrm>
            <a:off x="10319656" y="0"/>
            <a:ext cx="1872343"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6"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998895" y="705164"/>
            <a:ext cx="9894723" cy="430909"/>
          </a:xfrm>
          <a:prstGeom prst="rect">
            <a:avLst/>
          </a:prstGeom>
        </p:spPr>
        <p:txBody>
          <a:bodyPr vert="horz" lIns="91440" tIns="45720" rIns="91440" bIns="45720" rtlCol="0" anchor="ctr">
            <a:normAutofit/>
          </a:bodyPr>
          <a:lstStyle>
            <a:lvl1pPr>
              <a:defRPr>
                <a:solidFill>
                  <a:srgbClr val="065081"/>
                </a:solidFill>
              </a:defRPr>
            </a:lvl1pPr>
          </a:lstStyle>
          <a:p>
            <a:r>
              <a:rPr lang="en-US" dirty="0"/>
              <a:t>Click to edit Master title style</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9" name="Slide Number Placeholder 3"/>
          <p:cNvSpPr>
            <a:spLocks noGrp="1"/>
          </p:cNvSpPr>
          <p:nvPr>
            <p:ph type="sldNum" sz="quarter" idx="4"/>
          </p:nvPr>
        </p:nvSpPr>
        <p:spPr>
          <a:xfrm>
            <a:off x="8498510" y="6296937"/>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183407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277585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316196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1"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313320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1"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85503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1808889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158810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1623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69270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256309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384063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3"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Placeholder 1"/>
          <p:cNvSpPr>
            <a:spLocks noGrp="1"/>
          </p:cNvSpPr>
          <p:nvPr>
            <p:ph type="title"/>
          </p:nvPr>
        </p:nvSpPr>
        <p:spPr>
          <a:xfrm>
            <a:off x="998895" y="705164"/>
            <a:ext cx="9894723" cy="43090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352487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278068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1690431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412970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65982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4879"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9"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3883828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388375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55418"/>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105635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1645880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954399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8"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329253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8"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200092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748" y="-8626"/>
            <a:ext cx="2868252" cy="6866709"/>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8"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142893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8"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409778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9"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8"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47692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9"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265586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0968"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7"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161260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7386" y="0"/>
            <a:ext cx="2864614"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10787186" y="6071366"/>
            <a:ext cx="1099028" cy="511436"/>
          </a:xfrm>
          <a:prstGeom prst="rect">
            <a:avLst/>
          </a:prstGeom>
        </p:spPr>
      </p:pic>
      <p:sp>
        <p:nvSpPr>
          <p:cNvPr id="9" name="Text Placeholder 24"/>
          <p:cNvSpPr>
            <a:spLocks noGrp="1"/>
          </p:cNvSpPr>
          <p:nvPr>
            <p:ph idx="1"/>
          </p:nvPr>
        </p:nvSpPr>
        <p:spPr>
          <a:xfrm>
            <a:off x="998895" y="1428050"/>
            <a:ext cx="8633637"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
        <p:nvSpPr>
          <p:cNvPr id="10"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Tree>
    <p:extLst>
      <p:ext uri="{BB962C8B-B14F-4D97-AF65-F5344CB8AC3E}">
        <p14:creationId xmlns:p14="http://schemas.microsoft.com/office/powerpoint/2010/main" val="274206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895" y="705164"/>
            <a:ext cx="9894723" cy="43090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998895" y="1353031"/>
            <a:ext cx="80728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3"/>
          <p:cNvSpPr>
            <a:spLocks noGrp="1"/>
          </p:cNvSpPr>
          <p:nvPr>
            <p:ph type="sldNum" sz="quarter" idx="4"/>
          </p:nvPr>
        </p:nvSpPr>
        <p:spPr>
          <a:xfrm>
            <a:off x="8498510" y="6283080"/>
            <a:ext cx="670560" cy="33205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83EB0FA4-9B1C-4D6B-AF0A-97437B69127A}" type="slidenum">
              <a:rPr lang="en-GB" smtClean="0"/>
              <a:pPr/>
              <a:t>‹#›</a:t>
            </a:fld>
            <a:r>
              <a:rPr lang="en-GB" dirty="0"/>
              <a:t>     |</a:t>
            </a:r>
          </a:p>
        </p:txBody>
      </p:sp>
      <p:sp>
        <p:nvSpPr>
          <p:cNvPr id="6" name="Text Placeholder 6"/>
          <p:cNvSpPr txBox="1">
            <a:spLocks/>
          </p:cNvSpPr>
          <p:nvPr userDrawn="1"/>
        </p:nvSpPr>
        <p:spPr>
          <a:xfrm>
            <a:off x="8785191" y="6317559"/>
            <a:ext cx="1532963" cy="3406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a:solidFill>
                  <a:srgbClr val="03435F"/>
                </a:solidFill>
                <a:latin typeface="+mn-lt"/>
              </a:rPr>
              <a:t>www.geant.org</a:t>
            </a:r>
            <a:endParaRPr lang="en-GB" sz="1200" dirty="0">
              <a:solidFill>
                <a:srgbClr val="03435F"/>
              </a:solidFill>
              <a:latin typeface="+mn-lt"/>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Lst>
  <p:hf hdr="0" ftr="0" dt="0"/>
  <p:txStyles>
    <p:titleStyle>
      <a:lvl1pPr algn="l" defTabSz="914400" rtl="0" eaLnBrk="1" latinLnBrk="0" hangingPunct="1">
        <a:lnSpc>
          <a:spcPct val="90000"/>
        </a:lnSpc>
        <a:spcBef>
          <a:spcPct val="0"/>
        </a:spcBef>
        <a:buNone/>
        <a:defRPr lang="en-GB" sz="3200" b="1" kern="1200" dirty="0">
          <a:solidFill>
            <a:schemeClr val="accent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knowledgegap.org/index.php/sub-projects/rent-seeking-and-financialization-of-the-academic-publishing-industry/preliminary-findings" TargetMode="External"/><Relationship Id="rId2" Type="http://schemas.openxmlformats.org/officeDocument/2006/relationships/image" Target="../media/image3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E9BA5CA2-1A64-6541-A7BE-A1D34783D75B}"/>
              </a:ext>
            </a:extLst>
          </p:cNvPr>
          <p:cNvSpPr>
            <a:spLocks noGrp="1"/>
          </p:cNvSpPr>
          <p:nvPr>
            <p:ph idx="1"/>
          </p:nvPr>
        </p:nvSpPr>
        <p:spPr/>
        <p:txBody>
          <a:bodyPr/>
          <a:lstStyle/>
          <a:p>
            <a:endParaRPr lang="en-NL"/>
          </a:p>
        </p:txBody>
      </p:sp>
      <p:sp>
        <p:nvSpPr>
          <p:cNvPr id="18" name="Title 17">
            <a:extLst>
              <a:ext uri="{FF2B5EF4-FFF2-40B4-BE49-F238E27FC236}">
                <a16:creationId xmlns:a16="http://schemas.microsoft.com/office/drawing/2014/main" id="{2061B553-A71C-754A-ACB9-E61529F1263C}"/>
              </a:ext>
            </a:extLst>
          </p:cNvPr>
          <p:cNvSpPr>
            <a:spLocks noGrp="1"/>
          </p:cNvSpPr>
          <p:nvPr>
            <p:ph type="title"/>
          </p:nvPr>
        </p:nvSpPr>
        <p:spPr/>
        <p:txBody>
          <a:bodyPr>
            <a:normAutofit fontScale="90000"/>
          </a:bodyPr>
          <a:lstStyle/>
          <a:p>
            <a:endParaRPr lang="en-NL"/>
          </a:p>
        </p:txBody>
      </p:sp>
      <p:sp>
        <p:nvSpPr>
          <p:cNvPr id="16" name="Slide Number Placeholder 15"/>
          <p:cNvSpPr>
            <a:spLocks noGrp="1"/>
          </p:cNvSpPr>
          <p:nvPr>
            <p:ph type="sldNum" sz="quarter" idx="4"/>
          </p:nvPr>
        </p:nvSpPr>
        <p:spPr/>
        <p:txBody>
          <a:bodyPr/>
          <a:lstStyle/>
          <a:p>
            <a:fld id="{83EB0FA4-9B1C-4D6B-AF0A-97437B69127A}" type="slidenum">
              <a:rPr lang="en-GB" smtClean="0"/>
              <a:pPr/>
              <a:t>1</a:t>
            </a:fld>
            <a:r>
              <a:rPr lang="en-GB"/>
              <a:t>     |</a:t>
            </a:r>
            <a:endParaRPr lang="en-GB" dirty="0"/>
          </a:p>
        </p:txBody>
      </p:sp>
      <p:sp>
        <p:nvSpPr>
          <p:cNvPr id="4" name="Title Placeholder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GB" sz="3200" b="1" kern="1200">
                <a:solidFill>
                  <a:srgbClr val="065081"/>
                </a:solidFill>
                <a:latin typeface="+mn-lt"/>
                <a:ea typeface="+mj-ea"/>
                <a:cs typeface="+mj-cs"/>
              </a:defRPr>
            </a:lvl1pPr>
          </a:lstStyle>
          <a:p>
            <a:r>
              <a:rPr lang="en-GB"/>
              <a:t>Click to edit Master title style</a:t>
            </a:r>
          </a:p>
        </p:txBody>
      </p:sp>
      <p:sp>
        <p:nvSpPr>
          <p:cNvPr id="5" name="Tex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D7EAA8-B7E5-4FC7-AB41-745FA14F2C83}" type="datetimeFigureOut">
              <a:rPr lang="en-GB" smtClean="0"/>
              <a:pPr/>
              <a:t>25/06/2021</a:t>
            </a:fld>
            <a:endParaRPr lang="en-GB"/>
          </a:p>
        </p:txBody>
      </p:sp>
      <p:sp>
        <p:nvSpPr>
          <p:cNvPr id="7"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98E993-549D-46EE-BEB7-091808556954}" type="slidenum">
              <a:rPr lang="en-GB" smtClean="0"/>
              <a:pPr/>
              <a:t>1</a:t>
            </a:fld>
            <a:endParaRPr lang="en-GB"/>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9114" t="13460" r="32414" b="53353"/>
          <a:stretch/>
        </p:blipFill>
        <p:spPr>
          <a:xfrm flipH="1">
            <a:off x="-16809" y="0"/>
            <a:ext cx="12208809" cy="6882064"/>
          </a:xfrm>
          <a:prstGeom prst="rect">
            <a:avLst/>
          </a:prstGeom>
          <a:ln>
            <a:noFill/>
          </a:ln>
        </p:spPr>
      </p:pic>
      <p:sp>
        <p:nvSpPr>
          <p:cNvPr id="9" name="Text Placeholder 10"/>
          <p:cNvSpPr txBox="1">
            <a:spLocks/>
          </p:cNvSpPr>
          <p:nvPr/>
        </p:nvSpPr>
        <p:spPr>
          <a:xfrm>
            <a:off x="882915" y="1973166"/>
            <a:ext cx="6173300" cy="47324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NRENs supporting Open Science: opportunities for coordination</a:t>
            </a:r>
            <a:endParaRPr lang="en-US" dirty="0">
              <a:solidFill>
                <a:schemeClr val="bg1"/>
              </a:solidFill>
            </a:endParaRPr>
          </a:p>
        </p:txBody>
      </p:sp>
      <p:sp>
        <p:nvSpPr>
          <p:cNvPr id="10" name="Text Placeholder 6"/>
          <p:cNvSpPr txBox="1">
            <a:spLocks/>
          </p:cNvSpPr>
          <p:nvPr/>
        </p:nvSpPr>
        <p:spPr>
          <a:xfrm>
            <a:off x="892439" y="2682447"/>
            <a:ext cx="5003270" cy="3606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solidFill>
                <a:schemeClr val="bg1"/>
              </a:solidFill>
              <a:latin typeface="+mn-lt"/>
            </a:endParaRPr>
          </a:p>
        </p:txBody>
      </p:sp>
      <p:sp>
        <p:nvSpPr>
          <p:cNvPr id="11" name="Text Placeholder 6"/>
          <p:cNvSpPr txBox="1">
            <a:spLocks/>
          </p:cNvSpPr>
          <p:nvPr/>
        </p:nvSpPr>
        <p:spPr>
          <a:xfrm>
            <a:off x="892438" y="6326377"/>
            <a:ext cx="2427973" cy="4283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solidFill>
                  <a:schemeClr val="bg1"/>
                </a:solidFill>
                <a:latin typeface="+mn-lt"/>
              </a:rPr>
              <a:t>www.geant.org</a:t>
            </a:r>
            <a:endParaRPr lang="en-GB" sz="2000" b="0" dirty="0">
              <a:solidFill>
                <a:schemeClr val="bg1"/>
              </a:solidFill>
              <a:latin typeface="+mn-l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1" b="-7428"/>
          <a:stretch/>
        </p:blipFill>
        <p:spPr>
          <a:xfrm>
            <a:off x="998895" y="520296"/>
            <a:ext cx="1432450" cy="876891"/>
          </a:xfrm>
          <a:prstGeom prst="rect">
            <a:avLst/>
          </a:prstGeom>
        </p:spPr>
      </p:pic>
      <p:sp>
        <p:nvSpPr>
          <p:cNvPr id="13" name="Text Placeholder 6"/>
          <p:cNvSpPr txBox="1">
            <a:spLocks/>
          </p:cNvSpPr>
          <p:nvPr/>
        </p:nvSpPr>
        <p:spPr>
          <a:xfrm>
            <a:off x="892438" y="3185771"/>
            <a:ext cx="6163776" cy="139815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200" b="1" i="0" dirty="0">
                <a:solidFill>
                  <a:schemeClr val="bg1"/>
                </a:solidFill>
                <a:latin typeface="+mn-lt"/>
              </a:rPr>
              <a:t>Sarah Jones</a:t>
            </a:r>
          </a:p>
          <a:p>
            <a:pPr>
              <a:lnSpc>
                <a:spcPct val="100000"/>
              </a:lnSpc>
              <a:spcBef>
                <a:spcPts val="0"/>
              </a:spcBef>
            </a:pPr>
            <a:r>
              <a:rPr lang="en-US" sz="2000" i="1" dirty="0">
                <a:solidFill>
                  <a:schemeClr val="bg1"/>
                </a:solidFill>
                <a:latin typeface="+mn-lt"/>
              </a:rPr>
              <a:t>EOSC Engagement Manager</a:t>
            </a:r>
          </a:p>
          <a:p>
            <a:pPr>
              <a:lnSpc>
                <a:spcPct val="100000"/>
              </a:lnSpc>
              <a:spcBef>
                <a:spcPts val="0"/>
              </a:spcBef>
            </a:pPr>
            <a:r>
              <a:rPr lang="en-US" sz="2000" dirty="0" err="1">
                <a:solidFill>
                  <a:schemeClr val="bg1"/>
                </a:solidFill>
              </a:rPr>
              <a:t>sarah.jones@geant.org</a:t>
            </a:r>
            <a:endParaRPr lang="en-GB" sz="2000" dirty="0">
              <a:solidFill>
                <a:schemeClr val="bg1"/>
              </a:solidFill>
            </a:endParaRPr>
          </a:p>
          <a:p>
            <a:pPr>
              <a:lnSpc>
                <a:spcPct val="100000"/>
              </a:lnSpc>
              <a:spcBef>
                <a:spcPts val="0"/>
              </a:spcBef>
            </a:pPr>
            <a:r>
              <a:rPr lang="en-US" sz="2000" dirty="0">
                <a:solidFill>
                  <a:schemeClr val="bg1"/>
                </a:solidFill>
              </a:rPr>
              <a:t>Twitter: @</a:t>
            </a:r>
            <a:r>
              <a:rPr lang="en-US" sz="2000" dirty="0" err="1">
                <a:solidFill>
                  <a:schemeClr val="bg1"/>
                </a:solidFill>
              </a:rPr>
              <a:t>sarahroams</a:t>
            </a:r>
            <a:endParaRPr lang="en-GB" sz="2000" dirty="0">
              <a:solidFill>
                <a:schemeClr val="bg1"/>
              </a:solidFill>
            </a:endParaRPr>
          </a:p>
          <a:p>
            <a:pPr>
              <a:lnSpc>
                <a:spcPct val="100000"/>
              </a:lnSpc>
              <a:spcBef>
                <a:spcPts val="0"/>
              </a:spcBef>
            </a:pPr>
            <a:endParaRPr lang="en-US" sz="2000" i="1" dirty="0">
              <a:solidFill>
                <a:schemeClr val="bg1"/>
              </a:solidFill>
              <a:latin typeface="+mn-lt"/>
            </a:endParaRPr>
          </a:p>
          <a:p>
            <a:pPr>
              <a:lnSpc>
                <a:spcPct val="100000"/>
              </a:lnSpc>
              <a:spcBef>
                <a:spcPts val="0"/>
              </a:spcBef>
            </a:pPr>
            <a:endParaRPr lang="en-GB" sz="2000" i="1" cap="all" baseline="0" dirty="0">
              <a:solidFill>
                <a:schemeClr val="bg1"/>
              </a:solidFill>
              <a:latin typeface="+mn-lt"/>
            </a:endParaRPr>
          </a:p>
        </p:txBody>
      </p:sp>
      <p:sp>
        <p:nvSpPr>
          <p:cNvPr id="14" name="Text Placeholder 6"/>
          <p:cNvSpPr txBox="1">
            <a:spLocks/>
          </p:cNvSpPr>
          <p:nvPr/>
        </p:nvSpPr>
        <p:spPr>
          <a:xfrm>
            <a:off x="882914" y="5165943"/>
            <a:ext cx="6163775" cy="3606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mn-lt"/>
              </a:rPr>
              <a:t>#TNC21</a:t>
            </a:r>
            <a:endParaRPr lang="en-US" sz="2000" dirty="0">
              <a:solidFill>
                <a:schemeClr val="bg1"/>
              </a:solidFill>
            </a:endParaRPr>
          </a:p>
          <a:p>
            <a:r>
              <a:rPr lang="en-US" sz="2000" dirty="0">
                <a:solidFill>
                  <a:schemeClr val="bg1"/>
                </a:solidFill>
                <a:latin typeface="+mn-lt"/>
              </a:rPr>
              <a:t>25</a:t>
            </a:r>
            <a:r>
              <a:rPr lang="en-US" sz="2000" baseline="30000" dirty="0">
                <a:solidFill>
                  <a:schemeClr val="bg1"/>
                </a:solidFill>
                <a:latin typeface="+mn-lt"/>
              </a:rPr>
              <a:t>th</a:t>
            </a:r>
            <a:r>
              <a:rPr lang="en-US" sz="2000" dirty="0">
                <a:solidFill>
                  <a:schemeClr val="bg1"/>
                </a:solidFill>
                <a:latin typeface="+mn-lt"/>
              </a:rPr>
              <a:t> June 2021</a:t>
            </a:r>
            <a:endParaRPr lang="en-GB" sz="2000" dirty="0">
              <a:solidFill>
                <a:schemeClr val="bg1"/>
              </a:solidFill>
              <a:latin typeface="+mn-lt"/>
            </a:endParaRPr>
          </a:p>
        </p:txBody>
      </p:sp>
    </p:spTree>
    <p:extLst>
      <p:ext uri="{BB962C8B-B14F-4D97-AF65-F5344CB8AC3E}">
        <p14:creationId xmlns:p14="http://schemas.microsoft.com/office/powerpoint/2010/main" val="34976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affiti covered wall&#10;&#10;Description automatically generated">
            <a:extLst>
              <a:ext uri="{FF2B5EF4-FFF2-40B4-BE49-F238E27FC236}">
                <a16:creationId xmlns:a16="http://schemas.microsoft.com/office/drawing/2014/main" id="{E0863A9F-AFB4-D14E-86E0-31CC3ED831C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6620"/>
          <a:stretch/>
        </p:blipFill>
        <p:spPr>
          <a:xfrm>
            <a:off x="0" y="-1"/>
            <a:ext cx="12192000" cy="6858001"/>
          </a:xfrm>
        </p:spPr>
      </p:pic>
      <p:sp>
        <p:nvSpPr>
          <p:cNvPr id="5" name="TextBox 4">
            <a:extLst>
              <a:ext uri="{FF2B5EF4-FFF2-40B4-BE49-F238E27FC236}">
                <a16:creationId xmlns:a16="http://schemas.microsoft.com/office/drawing/2014/main" id="{9935403A-2DF9-BD40-8AD6-12BD0064F194}"/>
              </a:ext>
            </a:extLst>
          </p:cNvPr>
          <p:cNvSpPr txBox="1"/>
          <p:nvPr/>
        </p:nvSpPr>
        <p:spPr>
          <a:xfrm>
            <a:off x="269198" y="275328"/>
            <a:ext cx="9854516" cy="707886"/>
          </a:xfrm>
          <a:prstGeom prst="rect">
            <a:avLst/>
          </a:prstGeom>
          <a:noFill/>
        </p:spPr>
        <p:txBody>
          <a:bodyPr wrap="square" rtlCol="0">
            <a:spAutoFit/>
          </a:bodyPr>
          <a:lstStyle/>
          <a:p>
            <a:r>
              <a:rPr lang="en-NL" sz="4000" dirty="0">
                <a:solidFill>
                  <a:schemeClr val="bg1"/>
                </a:solidFill>
              </a:rPr>
              <a:t>Opportunities for NRENs</a:t>
            </a:r>
          </a:p>
        </p:txBody>
      </p:sp>
      <p:sp>
        <p:nvSpPr>
          <p:cNvPr id="7" name="Rectangle 6">
            <a:extLst>
              <a:ext uri="{FF2B5EF4-FFF2-40B4-BE49-F238E27FC236}">
                <a16:creationId xmlns:a16="http://schemas.microsoft.com/office/drawing/2014/main" id="{BAC3CCD1-E4D4-3E42-81F3-9E46323E2BD9}"/>
              </a:ext>
            </a:extLst>
          </p:cNvPr>
          <p:cNvSpPr/>
          <p:nvPr/>
        </p:nvSpPr>
        <p:spPr>
          <a:xfrm>
            <a:off x="7558088" y="6472238"/>
            <a:ext cx="4500562" cy="276999"/>
          </a:xfrm>
          <a:prstGeom prst="rect">
            <a:avLst/>
          </a:prstGeom>
        </p:spPr>
        <p:txBody>
          <a:bodyPr wrap="square">
            <a:spAutoFit/>
          </a:bodyPr>
          <a:lstStyle/>
          <a:p>
            <a:r>
              <a:rPr lang="en-GB" sz="1200" dirty="0">
                <a:solidFill>
                  <a:schemeClr val="bg1"/>
                </a:solidFill>
              </a:rPr>
              <a:t>Image by Rod Long https://</a:t>
            </a:r>
            <a:r>
              <a:rPr lang="en-GB" sz="1200" dirty="0" err="1">
                <a:solidFill>
                  <a:schemeClr val="bg1"/>
                </a:solidFill>
              </a:rPr>
              <a:t>unsplash.com</a:t>
            </a:r>
            <a:r>
              <a:rPr lang="en-GB" sz="1200" dirty="0">
                <a:solidFill>
                  <a:schemeClr val="bg1"/>
                </a:solidFill>
              </a:rPr>
              <a:t>/photos/EerVj2RHkw0</a:t>
            </a:r>
          </a:p>
        </p:txBody>
      </p:sp>
    </p:spTree>
    <p:extLst>
      <p:ext uri="{BB962C8B-B14F-4D97-AF65-F5344CB8AC3E}">
        <p14:creationId xmlns:p14="http://schemas.microsoft.com/office/powerpoint/2010/main" val="1158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7C98F-E922-1949-A45B-4BF476CFF565}"/>
              </a:ext>
            </a:extLst>
          </p:cNvPr>
          <p:cNvSpPr>
            <a:spLocks noGrp="1"/>
          </p:cNvSpPr>
          <p:nvPr>
            <p:ph idx="1"/>
          </p:nvPr>
        </p:nvSpPr>
        <p:spPr>
          <a:xfrm>
            <a:off x="998895" y="1983782"/>
            <a:ext cx="8633637" cy="3795605"/>
          </a:xfrm>
        </p:spPr>
        <p:txBody>
          <a:bodyPr/>
          <a:lstStyle/>
          <a:p>
            <a:pPr marL="0" indent="0">
              <a:buNone/>
            </a:pPr>
            <a:r>
              <a:rPr lang="en-GB" i="1" dirty="0"/>
              <a:t>“Stop thinking about the network as the pipes and rather as a highway upon which data flows” </a:t>
            </a:r>
          </a:p>
          <a:p>
            <a:pPr marL="0" indent="0" algn="r">
              <a:buNone/>
            </a:pPr>
            <a:r>
              <a:rPr lang="en-GB" i="1" dirty="0"/>
              <a:t>Carina Kemp, </a:t>
            </a:r>
            <a:r>
              <a:rPr lang="en-GB" i="1" dirty="0" err="1"/>
              <a:t>AARnet</a:t>
            </a:r>
            <a:endParaRPr lang="en-NL" dirty="0"/>
          </a:p>
          <a:p>
            <a:endParaRPr lang="en-NL" dirty="0"/>
          </a:p>
        </p:txBody>
      </p:sp>
      <p:sp>
        <p:nvSpPr>
          <p:cNvPr id="3" name="Title 2">
            <a:extLst>
              <a:ext uri="{FF2B5EF4-FFF2-40B4-BE49-F238E27FC236}">
                <a16:creationId xmlns:a16="http://schemas.microsoft.com/office/drawing/2014/main" id="{4646FC98-E16D-A44D-AA1D-821D1F7C3E3A}"/>
              </a:ext>
            </a:extLst>
          </p:cNvPr>
          <p:cNvSpPr>
            <a:spLocks noGrp="1"/>
          </p:cNvSpPr>
          <p:nvPr>
            <p:ph type="title"/>
          </p:nvPr>
        </p:nvSpPr>
        <p:spPr/>
        <p:txBody>
          <a:bodyPr>
            <a:normAutofit fontScale="90000"/>
          </a:bodyPr>
          <a:lstStyle/>
          <a:p>
            <a:r>
              <a:rPr lang="en-NL" dirty="0"/>
              <a:t>Is the NREN just about the network?</a:t>
            </a:r>
          </a:p>
        </p:txBody>
      </p:sp>
      <p:sp>
        <p:nvSpPr>
          <p:cNvPr id="4" name="Slide Number Placeholder 3">
            <a:extLst>
              <a:ext uri="{FF2B5EF4-FFF2-40B4-BE49-F238E27FC236}">
                <a16:creationId xmlns:a16="http://schemas.microsoft.com/office/drawing/2014/main" id="{44174EBC-B6AD-D24E-9975-ECC468DF6FF3}"/>
              </a:ext>
            </a:extLst>
          </p:cNvPr>
          <p:cNvSpPr>
            <a:spLocks noGrp="1"/>
          </p:cNvSpPr>
          <p:nvPr>
            <p:ph type="sldNum" sz="quarter" idx="4"/>
          </p:nvPr>
        </p:nvSpPr>
        <p:spPr/>
        <p:txBody>
          <a:bodyPr/>
          <a:lstStyle/>
          <a:p>
            <a:fld id="{83EB0FA4-9B1C-4D6B-AF0A-97437B69127A}" type="slidenum">
              <a:rPr lang="en-GB" smtClean="0"/>
              <a:pPr/>
              <a:t>11</a:t>
            </a:fld>
            <a:r>
              <a:rPr lang="en-GB"/>
              <a:t>     |</a:t>
            </a:r>
            <a:endParaRPr lang="en-GB" dirty="0"/>
          </a:p>
        </p:txBody>
      </p:sp>
      <p:pic>
        <p:nvPicPr>
          <p:cNvPr id="6" name="Picture 5" descr="A picture containing clothing, person, standing, posing&#10;&#10;Description automatically generated">
            <a:extLst>
              <a:ext uri="{FF2B5EF4-FFF2-40B4-BE49-F238E27FC236}">
                <a16:creationId xmlns:a16="http://schemas.microsoft.com/office/drawing/2014/main" id="{3E69D5E6-F4FB-C84A-B1C7-BAC003976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95" y="3429000"/>
            <a:ext cx="3645749" cy="2404081"/>
          </a:xfrm>
          <a:prstGeom prst="rect">
            <a:avLst/>
          </a:prstGeom>
        </p:spPr>
      </p:pic>
      <p:pic>
        <p:nvPicPr>
          <p:cNvPr id="14" name="Picture 13" descr="Logo, company name&#10;&#10;Description automatically generated">
            <a:extLst>
              <a:ext uri="{FF2B5EF4-FFF2-40B4-BE49-F238E27FC236}">
                <a16:creationId xmlns:a16="http://schemas.microsoft.com/office/drawing/2014/main" id="{B4E4BC46-FB33-DD42-AE41-DC8BF0A3988C}"/>
              </a:ext>
            </a:extLst>
          </p:cNvPr>
          <p:cNvPicPr>
            <a:picLocks noChangeAspect="1"/>
          </p:cNvPicPr>
          <p:nvPr/>
        </p:nvPicPr>
        <p:blipFill rotWithShape="1">
          <a:blip r:embed="rId3">
            <a:extLst>
              <a:ext uri="{28A0092B-C50C-407E-A947-70E740481C1C}">
                <a14:useLocalDpi xmlns:a14="http://schemas.microsoft.com/office/drawing/2010/main" val="0"/>
              </a:ext>
            </a:extLst>
          </a:blip>
          <a:srcRect t="18983" b="23842"/>
          <a:stretch/>
        </p:blipFill>
        <p:spPr>
          <a:xfrm>
            <a:off x="5687878" y="4026303"/>
            <a:ext cx="4585808" cy="2831697"/>
          </a:xfrm>
          <a:prstGeom prst="rect">
            <a:avLst/>
          </a:prstGeom>
        </p:spPr>
      </p:pic>
    </p:spTree>
    <p:extLst>
      <p:ext uri="{BB962C8B-B14F-4D97-AF65-F5344CB8AC3E}">
        <p14:creationId xmlns:p14="http://schemas.microsoft.com/office/powerpoint/2010/main" val="35853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967D4F5E-5B65-504E-9D06-376B0F85F544}"/>
              </a:ext>
            </a:extLst>
          </p:cNvPr>
          <p:cNvPicPr/>
          <p:nvPr/>
        </p:nvPicPr>
        <p:blipFill>
          <a:blip r:embed="rId2"/>
          <a:stretch>
            <a:fillRect/>
          </a:stretch>
        </p:blipFill>
        <p:spPr>
          <a:xfrm>
            <a:off x="821411" y="1270861"/>
            <a:ext cx="9438467" cy="5012219"/>
          </a:xfrm>
          <a:prstGeom prst="rect">
            <a:avLst/>
          </a:prstGeom>
        </p:spPr>
      </p:pic>
      <p:sp>
        <p:nvSpPr>
          <p:cNvPr id="3" name="Title 2">
            <a:extLst>
              <a:ext uri="{FF2B5EF4-FFF2-40B4-BE49-F238E27FC236}">
                <a16:creationId xmlns:a16="http://schemas.microsoft.com/office/drawing/2014/main" id="{7F80117D-D014-4743-8279-FA489895B820}"/>
              </a:ext>
            </a:extLst>
          </p:cNvPr>
          <p:cNvSpPr>
            <a:spLocks noGrp="1"/>
          </p:cNvSpPr>
          <p:nvPr>
            <p:ph type="title"/>
          </p:nvPr>
        </p:nvSpPr>
        <p:spPr/>
        <p:txBody>
          <a:bodyPr>
            <a:normAutofit fontScale="90000"/>
          </a:bodyPr>
          <a:lstStyle/>
          <a:p>
            <a:r>
              <a:rPr lang="en-NL" dirty="0"/>
              <a:t>Opportunities to move up stack?</a:t>
            </a:r>
          </a:p>
        </p:txBody>
      </p:sp>
      <p:sp>
        <p:nvSpPr>
          <p:cNvPr id="4" name="Slide Number Placeholder 3">
            <a:extLst>
              <a:ext uri="{FF2B5EF4-FFF2-40B4-BE49-F238E27FC236}">
                <a16:creationId xmlns:a16="http://schemas.microsoft.com/office/drawing/2014/main" id="{ED81955A-44B3-4248-BEEA-64DE2375C51B}"/>
              </a:ext>
            </a:extLst>
          </p:cNvPr>
          <p:cNvSpPr>
            <a:spLocks noGrp="1"/>
          </p:cNvSpPr>
          <p:nvPr>
            <p:ph type="sldNum" sz="quarter" idx="4"/>
          </p:nvPr>
        </p:nvSpPr>
        <p:spPr/>
        <p:txBody>
          <a:bodyPr/>
          <a:lstStyle/>
          <a:p>
            <a:fld id="{83EB0FA4-9B1C-4D6B-AF0A-97437B69127A}" type="slidenum">
              <a:rPr lang="en-GB" smtClean="0"/>
              <a:pPr/>
              <a:t>12</a:t>
            </a:fld>
            <a:r>
              <a:rPr lang="en-GB"/>
              <a:t>     |</a:t>
            </a:r>
            <a:endParaRPr lang="en-GB" dirty="0"/>
          </a:p>
        </p:txBody>
      </p:sp>
    </p:spTree>
    <p:extLst>
      <p:ext uri="{BB962C8B-B14F-4D97-AF65-F5344CB8AC3E}">
        <p14:creationId xmlns:p14="http://schemas.microsoft.com/office/powerpoint/2010/main" val="83172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075BB-CAF0-D442-B9BD-E6570E12A3C4}"/>
              </a:ext>
            </a:extLst>
          </p:cNvPr>
          <p:cNvSpPr>
            <a:spLocks noGrp="1"/>
          </p:cNvSpPr>
          <p:nvPr>
            <p:ph idx="1"/>
          </p:nvPr>
        </p:nvSpPr>
        <p:spPr>
          <a:xfrm>
            <a:off x="998895" y="6233651"/>
            <a:ext cx="8633637" cy="430909"/>
          </a:xfrm>
        </p:spPr>
        <p:txBody>
          <a:bodyPr>
            <a:normAutofit fontScale="92500" lnSpcReduction="10000"/>
          </a:bodyPr>
          <a:lstStyle/>
          <a:p>
            <a:pPr marL="0" indent="0">
              <a:buNone/>
            </a:pPr>
            <a:r>
              <a:rPr lang="en-GB" dirty="0"/>
              <a:t>C</a:t>
            </a:r>
            <a:r>
              <a:rPr lang="en-NL" dirty="0"/>
              <a:t>redit </a:t>
            </a:r>
            <a:r>
              <a:rPr lang="en-NL"/>
              <a:t>to Leandro Ciuffo of RNP in Brazil </a:t>
            </a:r>
            <a:endParaRPr lang="en-NL" dirty="0"/>
          </a:p>
        </p:txBody>
      </p:sp>
      <p:sp>
        <p:nvSpPr>
          <p:cNvPr id="3" name="Title 2">
            <a:extLst>
              <a:ext uri="{FF2B5EF4-FFF2-40B4-BE49-F238E27FC236}">
                <a16:creationId xmlns:a16="http://schemas.microsoft.com/office/drawing/2014/main" id="{D459C1D8-E0FE-9344-9ECF-D9C5CBDAC6D4}"/>
              </a:ext>
            </a:extLst>
          </p:cNvPr>
          <p:cNvSpPr>
            <a:spLocks noGrp="1"/>
          </p:cNvSpPr>
          <p:nvPr>
            <p:ph type="title"/>
          </p:nvPr>
        </p:nvSpPr>
        <p:spPr/>
        <p:txBody>
          <a:bodyPr>
            <a:normAutofit fontScale="90000"/>
          </a:bodyPr>
          <a:lstStyle/>
          <a:p>
            <a:r>
              <a:rPr lang="en-NL" dirty="0"/>
              <a:t>Example NREN services </a:t>
            </a:r>
          </a:p>
        </p:txBody>
      </p:sp>
      <p:sp>
        <p:nvSpPr>
          <p:cNvPr id="4" name="Slide Number Placeholder 3">
            <a:extLst>
              <a:ext uri="{FF2B5EF4-FFF2-40B4-BE49-F238E27FC236}">
                <a16:creationId xmlns:a16="http://schemas.microsoft.com/office/drawing/2014/main" id="{B5DDD5DD-E9C1-EA49-8A7E-BE89031D8519}"/>
              </a:ext>
            </a:extLst>
          </p:cNvPr>
          <p:cNvSpPr>
            <a:spLocks noGrp="1"/>
          </p:cNvSpPr>
          <p:nvPr>
            <p:ph type="sldNum" sz="quarter" idx="4"/>
          </p:nvPr>
        </p:nvSpPr>
        <p:spPr/>
        <p:txBody>
          <a:bodyPr/>
          <a:lstStyle/>
          <a:p>
            <a:fld id="{83EB0FA4-9B1C-4D6B-AF0A-97437B69127A}" type="slidenum">
              <a:rPr lang="en-GB" smtClean="0"/>
              <a:pPr/>
              <a:t>13</a:t>
            </a:fld>
            <a:r>
              <a:rPr lang="en-GB"/>
              <a:t>     |</a:t>
            </a:r>
            <a:endParaRPr lang="en-GB" dirty="0"/>
          </a:p>
        </p:txBody>
      </p:sp>
      <p:pic>
        <p:nvPicPr>
          <p:cNvPr id="7" name="Picture 6" descr="Diagram&#10;&#10;Description automatically generated">
            <a:extLst>
              <a:ext uri="{FF2B5EF4-FFF2-40B4-BE49-F238E27FC236}">
                <a16:creationId xmlns:a16="http://schemas.microsoft.com/office/drawing/2014/main" id="{3BB91C4F-71AB-EB44-912D-AEEDA7030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37" y="1336550"/>
            <a:ext cx="9693352" cy="4696624"/>
          </a:xfrm>
          <a:prstGeom prst="rect">
            <a:avLst/>
          </a:prstGeom>
        </p:spPr>
      </p:pic>
    </p:spTree>
    <p:extLst>
      <p:ext uri="{BB962C8B-B14F-4D97-AF65-F5344CB8AC3E}">
        <p14:creationId xmlns:p14="http://schemas.microsoft.com/office/powerpoint/2010/main" val="177891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3164D-B3B3-A149-B67A-5EE43A7CB61B}"/>
              </a:ext>
            </a:extLst>
          </p:cNvPr>
          <p:cNvSpPr>
            <a:spLocks noGrp="1"/>
          </p:cNvSpPr>
          <p:nvPr>
            <p:ph idx="1"/>
          </p:nvPr>
        </p:nvSpPr>
        <p:spPr>
          <a:xfrm>
            <a:off x="998895" y="1428050"/>
            <a:ext cx="9152270" cy="4351338"/>
          </a:xfrm>
        </p:spPr>
        <p:txBody>
          <a:bodyPr>
            <a:normAutofit fontScale="85000" lnSpcReduction="20000"/>
          </a:bodyPr>
          <a:lstStyle/>
          <a:p>
            <a:pPr>
              <a:lnSpc>
                <a:spcPct val="150000"/>
              </a:lnSpc>
            </a:pPr>
            <a:r>
              <a:rPr lang="pt-BR" dirty="0" err="1"/>
              <a:t>Support</a:t>
            </a:r>
            <a:r>
              <a:rPr lang="pt-BR" dirty="0"/>
              <a:t> </a:t>
            </a:r>
            <a:r>
              <a:rPr lang="pt-BR" dirty="0" err="1"/>
              <a:t>to</a:t>
            </a:r>
            <a:r>
              <a:rPr lang="pt-BR" dirty="0"/>
              <a:t> </a:t>
            </a:r>
            <a:r>
              <a:rPr lang="pt-BR" dirty="0" err="1"/>
              <a:t>research</a:t>
            </a:r>
            <a:r>
              <a:rPr lang="pt-BR" dirty="0"/>
              <a:t> </a:t>
            </a:r>
            <a:r>
              <a:rPr lang="pt-BR" dirty="0" err="1"/>
              <a:t>institutions</a:t>
            </a:r>
            <a:r>
              <a:rPr lang="pt-BR" dirty="0"/>
              <a:t> </a:t>
            </a:r>
            <a:r>
              <a:rPr lang="pt-BR" dirty="0" err="1"/>
              <a:t>to</a:t>
            </a:r>
            <a:r>
              <a:rPr lang="pt-BR" dirty="0"/>
              <a:t> setup </a:t>
            </a:r>
            <a:r>
              <a:rPr lang="pt-BR" b="1" dirty="0" err="1"/>
              <a:t>institutional</a:t>
            </a:r>
            <a:r>
              <a:rPr lang="pt-BR" b="1" dirty="0"/>
              <a:t> </a:t>
            </a:r>
            <a:r>
              <a:rPr lang="pt-BR" b="1" dirty="0" err="1"/>
              <a:t>research</a:t>
            </a:r>
            <a:r>
              <a:rPr lang="pt-BR" b="1" dirty="0"/>
              <a:t> data </a:t>
            </a:r>
            <a:r>
              <a:rPr lang="pt-BR" b="1" dirty="0" err="1"/>
              <a:t>repositories</a:t>
            </a:r>
            <a:endParaRPr lang="pt-BR" b="1" dirty="0"/>
          </a:p>
          <a:p>
            <a:pPr lvl="1">
              <a:lnSpc>
                <a:spcPct val="150000"/>
              </a:lnSpc>
            </a:pPr>
            <a:r>
              <a:rPr lang="pt-BR" dirty="0" err="1"/>
              <a:t>Currently</a:t>
            </a:r>
            <a:r>
              <a:rPr lang="pt-BR" dirty="0"/>
              <a:t>, </a:t>
            </a:r>
            <a:r>
              <a:rPr lang="pt-BR" dirty="0" err="1"/>
              <a:t>based</a:t>
            </a:r>
            <a:r>
              <a:rPr lang="pt-BR" dirty="0"/>
              <a:t> </a:t>
            </a:r>
            <a:r>
              <a:rPr lang="pt-BR" dirty="0" err="1"/>
              <a:t>on</a:t>
            </a:r>
            <a:r>
              <a:rPr lang="pt-BR" dirty="0"/>
              <a:t> </a:t>
            </a:r>
            <a:r>
              <a:rPr lang="pt-BR" dirty="0" err="1"/>
              <a:t>Dataverse</a:t>
            </a:r>
            <a:r>
              <a:rPr lang="pt-BR" dirty="0"/>
              <a:t> </a:t>
            </a:r>
            <a:r>
              <a:rPr lang="pt-BR" dirty="0" err="1"/>
              <a:t>only</a:t>
            </a:r>
            <a:r>
              <a:rPr lang="pt-BR" dirty="0"/>
              <a:t>. </a:t>
            </a:r>
            <a:r>
              <a:rPr lang="pt-BR" dirty="0" err="1"/>
              <a:t>Starting</a:t>
            </a:r>
            <a:r>
              <a:rPr lang="pt-BR" dirty="0"/>
              <a:t> </a:t>
            </a:r>
            <a:r>
              <a:rPr lang="pt-BR" dirty="0" err="1"/>
              <a:t>studies</a:t>
            </a:r>
            <a:r>
              <a:rPr lang="pt-BR" dirty="0"/>
              <a:t> </a:t>
            </a:r>
            <a:r>
              <a:rPr lang="pt-BR" dirty="0" err="1"/>
              <a:t>with</a:t>
            </a:r>
            <a:r>
              <a:rPr lang="pt-BR" dirty="0"/>
              <a:t> </a:t>
            </a:r>
            <a:r>
              <a:rPr lang="pt-BR" dirty="0" err="1"/>
              <a:t>DSpace</a:t>
            </a:r>
            <a:r>
              <a:rPr lang="pt-BR" dirty="0"/>
              <a:t> 7.</a:t>
            </a:r>
          </a:p>
          <a:p>
            <a:pPr lvl="2">
              <a:lnSpc>
                <a:spcPct val="150000"/>
              </a:lnSpc>
            </a:pPr>
            <a:r>
              <a:rPr lang="pt-BR" i="1" dirty="0"/>
              <a:t>RNP </a:t>
            </a:r>
            <a:r>
              <a:rPr lang="pt-BR" i="1" dirty="0" err="1"/>
              <a:t>is</a:t>
            </a:r>
            <a:r>
              <a:rPr lang="pt-BR" i="1" dirty="0"/>
              <a:t> a </a:t>
            </a:r>
            <a:r>
              <a:rPr lang="pt-BR" i="1" dirty="0" err="1"/>
              <a:t>member</a:t>
            </a:r>
            <a:r>
              <a:rPr lang="pt-BR" i="1" dirty="0"/>
              <a:t> </a:t>
            </a:r>
            <a:r>
              <a:rPr lang="pt-BR" i="1" dirty="0" err="1"/>
              <a:t>of</a:t>
            </a:r>
            <a:r>
              <a:rPr lang="pt-BR" i="1" dirty="0"/>
              <a:t> </a:t>
            </a:r>
            <a:r>
              <a:rPr lang="pt-BR" i="1" dirty="0" err="1"/>
              <a:t>the</a:t>
            </a:r>
            <a:r>
              <a:rPr lang="pt-BR" i="1" dirty="0"/>
              <a:t> </a:t>
            </a:r>
            <a:r>
              <a:rPr lang="en-US" i="1" dirty="0"/>
              <a:t>Global </a:t>
            </a:r>
            <a:r>
              <a:rPr lang="en-US" i="1" dirty="0" err="1"/>
              <a:t>Dataverse</a:t>
            </a:r>
            <a:r>
              <a:rPr lang="en-US" i="1" dirty="0"/>
              <a:t> Community Consortium (GDCC)</a:t>
            </a:r>
            <a:endParaRPr lang="en-NL" i="1" dirty="0"/>
          </a:p>
          <a:p>
            <a:pPr>
              <a:lnSpc>
                <a:spcPct val="150000"/>
              </a:lnSpc>
            </a:pPr>
            <a:r>
              <a:rPr lang="pt-BR" dirty="0"/>
              <a:t>Open </a:t>
            </a:r>
            <a:r>
              <a:rPr lang="pt-BR" dirty="0" err="1"/>
              <a:t>Call</a:t>
            </a:r>
            <a:r>
              <a:rPr lang="pt-BR" dirty="0"/>
              <a:t> </a:t>
            </a:r>
            <a:r>
              <a:rPr lang="pt-BR" dirty="0" err="1"/>
              <a:t>planned</a:t>
            </a:r>
            <a:r>
              <a:rPr lang="pt-BR" dirty="0"/>
              <a:t> for </a:t>
            </a:r>
            <a:r>
              <a:rPr lang="pt-BR" dirty="0" err="1"/>
              <a:t>next</a:t>
            </a:r>
            <a:r>
              <a:rPr lang="pt-BR" dirty="0"/>
              <a:t> </a:t>
            </a:r>
            <a:r>
              <a:rPr lang="pt-BR" dirty="0" err="1"/>
              <a:t>month</a:t>
            </a:r>
            <a:r>
              <a:rPr lang="pt-BR" dirty="0"/>
              <a:t>: </a:t>
            </a:r>
          </a:p>
          <a:p>
            <a:pPr lvl="1">
              <a:lnSpc>
                <a:spcPct val="150000"/>
              </a:lnSpc>
            </a:pPr>
            <a:r>
              <a:rPr lang="pt-BR" dirty="0" err="1"/>
              <a:t>To</a:t>
            </a:r>
            <a:r>
              <a:rPr lang="pt-BR" dirty="0"/>
              <a:t> “</a:t>
            </a:r>
            <a:r>
              <a:rPr lang="pt-BR" dirty="0" err="1"/>
              <a:t>incubate</a:t>
            </a:r>
            <a:r>
              <a:rPr lang="pt-BR" dirty="0"/>
              <a:t>” </a:t>
            </a:r>
            <a:r>
              <a:rPr lang="pt-BR" dirty="0" err="1"/>
              <a:t>institutional</a:t>
            </a:r>
            <a:r>
              <a:rPr lang="pt-BR" dirty="0"/>
              <a:t> </a:t>
            </a:r>
            <a:r>
              <a:rPr lang="pt-BR" dirty="0" err="1"/>
              <a:t>research</a:t>
            </a:r>
            <a:r>
              <a:rPr lang="pt-BR" dirty="0"/>
              <a:t> data </a:t>
            </a:r>
            <a:r>
              <a:rPr lang="pt-BR" dirty="0" err="1"/>
              <a:t>repositories</a:t>
            </a:r>
            <a:r>
              <a:rPr lang="pt-BR" dirty="0"/>
              <a:t> for a 9-month </a:t>
            </a:r>
            <a:r>
              <a:rPr lang="pt-BR" dirty="0" err="1"/>
              <a:t>period</a:t>
            </a:r>
            <a:r>
              <a:rPr lang="pt-BR" dirty="0"/>
              <a:t>.</a:t>
            </a:r>
          </a:p>
          <a:p>
            <a:pPr lvl="1">
              <a:lnSpc>
                <a:spcPct val="150000"/>
              </a:lnSpc>
            </a:pPr>
            <a:r>
              <a:rPr lang="pt-BR" dirty="0" err="1"/>
              <a:t>To</a:t>
            </a:r>
            <a:r>
              <a:rPr lang="pt-BR" dirty="0"/>
              <a:t> build a </a:t>
            </a:r>
            <a:r>
              <a:rPr lang="pt-BR" dirty="0" err="1"/>
              <a:t>National</a:t>
            </a:r>
            <a:r>
              <a:rPr lang="pt-BR" dirty="0"/>
              <a:t> Federation </a:t>
            </a:r>
            <a:r>
              <a:rPr lang="pt-BR" dirty="0" err="1"/>
              <a:t>of</a:t>
            </a:r>
            <a:r>
              <a:rPr lang="pt-BR" dirty="0"/>
              <a:t> </a:t>
            </a:r>
            <a:r>
              <a:rPr lang="pt-BR" dirty="0" err="1"/>
              <a:t>research</a:t>
            </a:r>
            <a:r>
              <a:rPr lang="pt-BR" dirty="0"/>
              <a:t> data </a:t>
            </a:r>
            <a:r>
              <a:rPr lang="pt-BR" dirty="0" err="1"/>
              <a:t>repositories</a:t>
            </a:r>
            <a:r>
              <a:rPr lang="pt-BR" dirty="0"/>
              <a:t>.</a:t>
            </a:r>
          </a:p>
          <a:p>
            <a:pPr lvl="1">
              <a:lnSpc>
                <a:spcPct val="150000"/>
              </a:lnSpc>
            </a:pPr>
            <a:r>
              <a:rPr lang="pt-BR" dirty="0" err="1"/>
              <a:t>To</a:t>
            </a:r>
            <a:r>
              <a:rPr lang="pt-BR" dirty="0"/>
              <a:t> </a:t>
            </a:r>
            <a:r>
              <a:rPr lang="pt-BR" dirty="0" err="1"/>
              <a:t>learn</a:t>
            </a:r>
            <a:r>
              <a:rPr lang="pt-BR" dirty="0"/>
              <a:t> </a:t>
            </a:r>
            <a:r>
              <a:rPr lang="pt-BR" dirty="0" err="1"/>
              <a:t>requirements</a:t>
            </a:r>
            <a:r>
              <a:rPr lang="pt-BR" dirty="0"/>
              <a:t> </a:t>
            </a:r>
            <a:r>
              <a:rPr lang="pt-BR" dirty="0" err="1"/>
              <a:t>from</a:t>
            </a:r>
            <a:r>
              <a:rPr lang="pt-BR" dirty="0"/>
              <a:t> </a:t>
            </a:r>
            <a:r>
              <a:rPr lang="pt-BR" dirty="0" err="1"/>
              <a:t>librarians</a:t>
            </a:r>
            <a:r>
              <a:rPr lang="pt-BR" dirty="0"/>
              <a:t> </a:t>
            </a:r>
            <a:r>
              <a:rPr lang="pt-BR" dirty="0" err="1"/>
              <a:t>and</a:t>
            </a:r>
            <a:r>
              <a:rPr lang="pt-BR" dirty="0"/>
              <a:t> </a:t>
            </a:r>
            <a:r>
              <a:rPr lang="pt-BR" dirty="0" err="1"/>
              <a:t>researchers</a:t>
            </a:r>
            <a:r>
              <a:rPr lang="pt-BR" dirty="0"/>
              <a:t> in </a:t>
            </a:r>
            <a:r>
              <a:rPr lang="pt-BR" dirty="0" err="1"/>
              <a:t>order</a:t>
            </a:r>
            <a:r>
              <a:rPr lang="pt-BR" dirty="0"/>
              <a:t> </a:t>
            </a:r>
            <a:r>
              <a:rPr lang="pt-BR" dirty="0" err="1"/>
              <a:t>to</a:t>
            </a:r>
            <a:r>
              <a:rPr lang="pt-BR" dirty="0"/>
              <a:t> </a:t>
            </a:r>
            <a:r>
              <a:rPr lang="pt-BR" dirty="0" err="1"/>
              <a:t>discover</a:t>
            </a:r>
            <a:r>
              <a:rPr lang="pt-BR" dirty="0"/>
              <a:t> new </a:t>
            </a:r>
            <a:r>
              <a:rPr lang="pt-BR" dirty="0" err="1"/>
              <a:t>services</a:t>
            </a:r>
            <a:r>
              <a:rPr lang="pt-BR" dirty="0"/>
              <a:t> </a:t>
            </a:r>
            <a:r>
              <a:rPr lang="pt-BR" dirty="0" err="1"/>
              <a:t>to</a:t>
            </a:r>
            <a:r>
              <a:rPr lang="pt-BR" dirty="0"/>
              <a:t> </a:t>
            </a:r>
            <a:r>
              <a:rPr lang="pt-BR" dirty="0" err="1"/>
              <a:t>support</a:t>
            </a:r>
            <a:r>
              <a:rPr lang="pt-BR" dirty="0"/>
              <a:t> </a:t>
            </a:r>
            <a:r>
              <a:rPr lang="pt-BR"/>
              <a:t>Open Science.</a:t>
            </a:r>
            <a:endParaRPr lang="pt-BR" dirty="0"/>
          </a:p>
          <a:p>
            <a:pPr>
              <a:lnSpc>
                <a:spcPct val="150000"/>
              </a:lnSpc>
            </a:pPr>
            <a:endParaRPr lang="en-NL" dirty="0"/>
          </a:p>
        </p:txBody>
      </p:sp>
      <p:sp>
        <p:nvSpPr>
          <p:cNvPr id="3" name="Title 2">
            <a:extLst>
              <a:ext uri="{FF2B5EF4-FFF2-40B4-BE49-F238E27FC236}">
                <a16:creationId xmlns:a16="http://schemas.microsoft.com/office/drawing/2014/main" id="{5F1AE2E5-9D17-0041-B087-5EC6B84B227C}"/>
              </a:ext>
            </a:extLst>
          </p:cNvPr>
          <p:cNvSpPr>
            <a:spLocks noGrp="1"/>
          </p:cNvSpPr>
          <p:nvPr>
            <p:ph type="title"/>
          </p:nvPr>
        </p:nvSpPr>
        <p:spPr>
          <a:xfrm>
            <a:off x="998895" y="242868"/>
            <a:ext cx="9894723" cy="893205"/>
          </a:xfrm>
        </p:spPr>
        <p:txBody>
          <a:bodyPr>
            <a:normAutofit/>
          </a:bodyPr>
          <a:lstStyle/>
          <a:p>
            <a:r>
              <a:rPr lang="en-US" dirty="0"/>
              <a:t>Example from RNP, Brazil</a:t>
            </a:r>
            <a:endParaRPr lang="en-NL" dirty="0"/>
          </a:p>
        </p:txBody>
      </p:sp>
      <p:sp>
        <p:nvSpPr>
          <p:cNvPr id="4" name="Slide Number Placeholder 3">
            <a:extLst>
              <a:ext uri="{FF2B5EF4-FFF2-40B4-BE49-F238E27FC236}">
                <a16:creationId xmlns:a16="http://schemas.microsoft.com/office/drawing/2014/main" id="{2B4CF5C5-0474-8A4E-88D9-2AC2A6C006FD}"/>
              </a:ext>
            </a:extLst>
          </p:cNvPr>
          <p:cNvSpPr>
            <a:spLocks noGrp="1"/>
          </p:cNvSpPr>
          <p:nvPr>
            <p:ph type="sldNum" sz="quarter" idx="4"/>
          </p:nvPr>
        </p:nvSpPr>
        <p:spPr/>
        <p:txBody>
          <a:bodyPr/>
          <a:lstStyle/>
          <a:p>
            <a:fld id="{83EB0FA4-9B1C-4D6B-AF0A-97437B69127A}" type="slidenum">
              <a:rPr lang="en-GB" smtClean="0"/>
              <a:pPr/>
              <a:t>14</a:t>
            </a:fld>
            <a:r>
              <a:rPr lang="en-GB"/>
              <a:t>     |</a:t>
            </a:r>
            <a:endParaRPr lang="en-GB" dirty="0"/>
          </a:p>
        </p:txBody>
      </p:sp>
    </p:spTree>
    <p:extLst>
      <p:ext uri="{BB962C8B-B14F-4D97-AF65-F5344CB8AC3E}">
        <p14:creationId xmlns:p14="http://schemas.microsoft.com/office/powerpoint/2010/main" val="314143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962AD6-02FE-8D45-826B-556059721C90}"/>
              </a:ext>
            </a:extLst>
          </p:cNvPr>
          <p:cNvSpPr>
            <a:spLocks noGrp="1"/>
          </p:cNvSpPr>
          <p:nvPr>
            <p:ph idx="1"/>
          </p:nvPr>
        </p:nvSpPr>
        <p:spPr>
          <a:xfrm>
            <a:off x="998895" y="1428050"/>
            <a:ext cx="9894723" cy="4351338"/>
          </a:xfrm>
        </p:spPr>
        <p:txBody>
          <a:bodyPr>
            <a:normAutofit fontScale="85000" lnSpcReduction="10000"/>
          </a:bodyPr>
          <a:lstStyle/>
          <a:p>
            <a:pPr>
              <a:lnSpc>
                <a:spcPct val="100000"/>
              </a:lnSpc>
              <a:spcBef>
                <a:spcPts val="2200"/>
              </a:spcBef>
            </a:pPr>
            <a:r>
              <a:rPr lang="en-GB" dirty="0"/>
              <a:t>Don’t think about isolated services - storage, lab notebooks, repositories etc</a:t>
            </a:r>
          </a:p>
          <a:p>
            <a:pPr>
              <a:lnSpc>
                <a:spcPct val="100000"/>
              </a:lnSpc>
              <a:spcBef>
                <a:spcPts val="2200"/>
              </a:spcBef>
            </a:pPr>
            <a:r>
              <a:rPr lang="en-GB" dirty="0"/>
              <a:t>Consider an ecosystem or </a:t>
            </a:r>
            <a:r>
              <a:rPr lang="en-GB" dirty="0" err="1"/>
              <a:t>smorgasboard</a:t>
            </a:r>
            <a:r>
              <a:rPr lang="en-GB" dirty="0"/>
              <a:t> of interoperable FAIR services</a:t>
            </a:r>
          </a:p>
          <a:p>
            <a:pPr>
              <a:lnSpc>
                <a:spcPct val="100000"/>
              </a:lnSpc>
              <a:spcBef>
                <a:spcPts val="2200"/>
              </a:spcBef>
            </a:pPr>
            <a:r>
              <a:rPr lang="en-GB" dirty="0"/>
              <a:t>For this to optimizable there needs to be platform or core into which services can plug in  </a:t>
            </a:r>
          </a:p>
          <a:p>
            <a:pPr>
              <a:lnSpc>
                <a:spcPct val="100000"/>
              </a:lnSpc>
              <a:spcBef>
                <a:spcPts val="2200"/>
              </a:spcBef>
            </a:pPr>
            <a:r>
              <a:rPr lang="en-GB" dirty="0"/>
              <a:t>Pilot the approach via NREN storage services e.g. </a:t>
            </a:r>
            <a:r>
              <a:rPr lang="en-GB" dirty="0" err="1"/>
              <a:t>SWITCHdrive</a:t>
            </a:r>
            <a:r>
              <a:rPr lang="en-GB" dirty="0"/>
              <a:t> </a:t>
            </a:r>
            <a:r>
              <a:rPr lang="en-GB" dirty="0" err="1"/>
              <a:t>SURFdrive</a:t>
            </a:r>
            <a:r>
              <a:rPr lang="en-GB" dirty="0"/>
              <a:t>, </a:t>
            </a:r>
            <a:r>
              <a:rPr lang="en-GB" dirty="0" err="1"/>
              <a:t>ownCloud</a:t>
            </a:r>
            <a:endParaRPr lang="en-GB" dirty="0"/>
          </a:p>
          <a:p>
            <a:pPr>
              <a:lnSpc>
                <a:spcPct val="100000"/>
              </a:lnSpc>
              <a:spcBef>
                <a:spcPts val="2200"/>
              </a:spcBef>
            </a:pPr>
            <a:r>
              <a:rPr lang="en-GB" dirty="0"/>
              <a:t>Hook the platform into other NREN provision e.g. identity management</a:t>
            </a:r>
            <a:br>
              <a:rPr lang="en-GB" dirty="0"/>
            </a:br>
            <a:endParaRPr lang="en-NL" dirty="0"/>
          </a:p>
        </p:txBody>
      </p:sp>
      <p:sp>
        <p:nvSpPr>
          <p:cNvPr id="3" name="Title 2">
            <a:extLst>
              <a:ext uri="{FF2B5EF4-FFF2-40B4-BE49-F238E27FC236}">
                <a16:creationId xmlns:a16="http://schemas.microsoft.com/office/drawing/2014/main" id="{BE35AE30-9F01-AD4A-9D46-7DCD1ADA2235}"/>
              </a:ext>
            </a:extLst>
          </p:cNvPr>
          <p:cNvSpPr>
            <a:spLocks noGrp="1"/>
          </p:cNvSpPr>
          <p:nvPr>
            <p:ph type="title"/>
          </p:nvPr>
        </p:nvSpPr>
        <p:spPr/>
        <p:txBody>
          <a:bodyPr>
            <a:normAutofit fontScale="90000"/>
          </a:bodyPr>
          <a:lstStyle/>
          <a:p>
            <a:r>
              <a:rPr lang="en-NL" dirty="0"/>
              <a:t>Ideas from Rory Macneill of RSpace</a:t>
            </a:r>
          </a:p>
        </p:txBody>
      </p:sp>
      <p:sp>
        <p:nvSpPr>
          <p:cNvPr id="4" name="Slide Number Placeholder 3">
            <a:extLst>
              <a:ext uri="{FF2B5EF4-FFF2-40B4-BE49-F238E27FC236}">
                <a16:creationId xmlns:a16="http://schemas.microsoft.com/office/drawing/2014/main" id="{1DB1EBDD-3B44-594E-AEA8-95AD6C0B5991}"/>
              </a:ext>
            </a:extLst>
          </p:cNvPr>
          <p:cNvSpPr>
            <a:spLocks noGrp="1"/>
          </p:cNvSpPr>
          <p:nvPr>
            <p:ph type="sldNum" sz="quarter" idx="4"/>
          </p:nvPr>
        </p:nvSpPr>
        <p:spPr/>
        <p:txBody>
          <a:bodyPr/>
          <a:lstStyle/>
          <a:p>
            <a:fld id="{83EB0FA4-9B1C-4D6B-AF0A-97437B69127A}" type="slidenum">
              <a:rPr lang="en-GB" smtClean="0"/>
              <a:pPr/>
              <a:t>15</a:t>
            </a:fld>
            <a:r>
              <a:rPr lang="en-GB"/>
              <a:t>     |</a:t>
            </a:r>
            <a:endParaRPr lang="en-GB" dirty="0"/>
          </a:p>
        </p:txBody>
      </p:sp>
    </p:spTree>
    <p:extLst>
      <p:ext uri="{BB962C8B-B14F-4D97-AF65-F5344CB8AC3E}">
        <p14:creationId xmlns:p14="http://schemas.microsoft.com/office/powerpoint/2010/main" val="248129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7856B91E-1642-AE4F-BA74-DF4DD4AF73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810" y="1198418"/>
            <a:ext cx="7324772" cy="5416714"/>
          </a:xfrm>
        </p:spPr>
      </p:pic>
      <p:sp>
        <p:nvSpPr>
          <p:cNvPr id="3" name="Title 2">
            <a:extLst>
              <a:ext uri="{FF2B5EF4-FFF2-40B4-BE49-F238E27FC236}">
                <a16:creationId xmlns:a16="http://schemas.microsoft.com/office/drawing/2014/main" id="{FFEFDB92-F21F-AC4E-A8AE-808C02239BD2}"/>
              </a:ext>
            </a:extLst>
          </p:cNvPr>
          <p:cNvSpPr>
            <a:spLocks noGrp="1"/>
          </p:cNvSpPr>
          <p:nvPr>
            <p:ph type="title"/>
          </p:nvPr>
        </p:nvSpPr>
        <p:spPr/>
        <p:txBody>
          <a:bodyPr>
            <a:normAutofit fontScale="90000"/>
          </a:bodyPr>
          <a:lstStyle/>
          <a:p>
            <a:r>
              <a:rPr lang="en-NL" dirty="0"/>
              <a:t>Harvard data commons vision</a:t>
            </a:r>
          </a:p>
        </p:txBody>
      </p:sp>
      <p:sp>
        <p:nvSpPr>
          <p:cNvPr id="4" name="Slide Number Placeholder 3">
            <a:extLst>
              <a:ext uri="{FF2B5EF4-FFF2-40B4-BE49-F238E27FC236}">
                <a16:creationId xmlns:a16="http://schemas.microsoft.com/office/drawing/2014/main" id="{E8C018B0-BB7D-C447-9F93-C7BF2322D83F}"/>
              </a:ext>
            </a:extLst>
          </p:cNvPr>
          <p:cNvSpPr>
            <a:spLocks noGrp="1"/>
          </p:cNvSpPr>
          <p:nvPr>
            <p:ph type="sldNum" sz="quarter" idx="4"/>
          </p:nvPr>
        </p:nvSpPr>
        <p:spPr/>
        <p:txBody>
          <a:bodyPr/>
          <a:lstStyle/>
          <a:p>
            <a:fld id="{83EB0FA4-9B1C-4D6B-AF0A-97437B69127A}" type="slidenum">
              <a:rPr lang="en-GB" smtClean="0"/>
              <a:pPr/>
              <a:t>16</a:t>
            </a:fld>
            <a:r>
              <a:rPr lang="en-GB"/>
              <a:t>     |</a:t>
            </a:r>
            <a:endParaRPr lang="en-GB" dirty="0"/>
          </a:p>
        </p:txBody>
      </p:sp>
    </p:spTree>
    <p:extLst>
      <p:ext uri="{BB962C8B-B14F-4D97-AF65-F5344CB8AC3E}">
        <p14:creationId xmlns:p14="http://schemas.microsoft.com/office/powerpoint/2010/main" val="206596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24716F-B5B3-5F43-9BF4-B388FE63CE2C}"/>
              </a:ext>
            </a:extLst>
          </p:cNvPr>
          <p:cNvSpPr>
            <a:spLocks noGrp="1"/>
          </p:cNvSpPr>
          <p:nvPr>
            <p:ph idx="1"/>
          </p:nvPr>
        </p:nvSpPr>
        <p:spPr>
          <a:xfrm>
            <a:off x="998895" y="1533907"/>
            <a:ext cx="9894723" cy="4351338"/>
          </a:xfrm>
        </p:spPr>
        <p:txBody>
          <a:bodyPr/>
          <a:lstStyle/>
          <a:p>
            <a:r>
              <a:rPr lang="en-GB" dirty="0"/>
              <a:t>How </a:t>
            </a:r>
            <a:r>
              <a:rPr lang="en-GB" dirty="0" err="1"/>
              <a:t>AARNet</a:t>
            </a:r>
            <a:r>
              <a:rPr lang="en-GB" dirty="0"/>
              <a:t> is connecting Data to support Open Science in Australia, Carina Kemp, </a:t>
            </a:r>
            <a:r>
              <a:rPr lang="en-GB" dirty="0" err="1"/>
              <a:t>AARNet</a:t>
            </a:r>
            <a:endParaRPr lang="en-GB" dirty="0"/>
          </a:p>
          <a:p>
            <a:endParaRPr lang="en-GB" dirty="0"/>
          </a:p>
          <a:p>
            <a:r>
              <a:rPr lang="en-GB" dirty="0"/>
              <a:t>Research data connectome, Sebastian </a:t>
            </a:r>
            <a:r>
              <a:rPr lang="en-GB" dirty="0" err="1"/>
              <a:t>Sigloch</a:t>
            </a:r>
            <a:r>
              <a:rPr lang="en-GB" dirty="0"/>
              <a:t>, SWITCH</a:t>
            </a:r>
          </a:p>
          <a:p>
            <a:endParaRPr lang="en-GB" dirty="0"/>
          </a:p>
          <a:p>
            <a:r>
              <a:rPr lang="en-GB"/>
              <a:t>Services </a:t>
            </a:r>
            <a:r>
              <a:rPr lang="en-GB" dirty="0"/>
              <a:t>across the research lifecycle, Sylvia </a:t>
            </a:r>
            <a:r>
              <a:rPr lang="en-GB" dirty="0" err="1"/>
              <a:t>Kuijpers</a:t>
            </a:r>
            <a:r>
              <a:rPr lang="en-GB" dirty="0"/>
              <a:t>, Surf</a:t>
            </a:r>
          </a:p>
          <a:p>
            <a:endParaRPr lang="en-NL" dirty="0"/>
          </a:p>
        </p:txBody>
      </p:sp>
      <p:sp>
        <p:nvSpPr>
          <p:cNvPr id="3" name="Title 2">
            <a:extLst>
              <a:ext uri="{FF2B5EF4-FFF2-40B4-BE49-F238E27FC236}">
                <a16:creationId xmlns:a16="http://schemas.microsoft.com/office/drawing/2014/main" id="{9DB9A83C-256C-6D42-9344-F3A83C6B87EA}"/>
              </a:ext>
            </a:extLst>
          </p:cNvPr>
          <p:cNvSpPr>
            <a:spLocks noGrp="1"/>
          </p:cNvSpPr>
          <p:nvPr>
            <p:ph type="title"/>
          </p:nvPr>
        </p:nvSpPr>
        <p:spPr/>
        <p:txBody>
          <a:bodyPr>
            <a:normAutofit fontScale="90000"/>
          </a:bodyPr>
          <a:lstStyle/>
          <a:p>
            <a:r>
              <a:rPr lang="en-NL" dirty="0"/>
              <a:t>Other case studies</a:t>
            </a:r>
          </a:p>
        </p:txBody>
      </p:sp>
      <p:sp>
        <p:nvSpPr>
          <p:cNvPr id="4" name="Slide Number Placeholder 3">
            <a:extLst>
              <a:ext uri="{FF2B5EF4-FFF2-40B4-BE49-F238E27FC236}">
                <a16:creationId xmlns:a16="http://schemas.microsoft.com/office/drawing/2014/main" id="{480DE4D4-80C6-6245-AEA6-3F5A774A671F}"/>
              </a:ext>
            </a:extLst>
          </p:cNvPr>
          <p:cNvSpPr>
            <a:spLocks noGrp="1"/>
          </p:cNvSpPr>
          <p:nvPr>
            <p:ph type="sldNum" sz="quarter" idx="4"/>
          </p:nvPr>
        </p:nvSpPr>
        <p:spPr/>
        <p:txBody>
          <a:bodyPr/>
          <a:lstStyle/>
          <a:p>
            <a:fld id="{83EB0FA4-9B1C-4D6B-AF0A-97437B69127A}" type="slidenum">
              <a:rPr lang="en-GB" smtClean="0"/>
              <a:pPr/>
              <a:t>17</a:t>
            </a:fld>
            <a:r>
              <a:rPr lang="en-GB"/>
              <a:t>     |</a:t>
            </a:r>
            <a:endParaRPr lang="en-GB" dirty="0"/>
          </a:p>
        </p:txBody>
      </p:sp>
    </p:spTree>
    <p:extLst>
      <p:ext uri="{BB962C8B-B14F-4D97-AF65-F5344CB8AC3E}">
        <p14:creationId xmlns:p14="http://schemas.microsoft.com/office/powerpoint/2010/main" val="105991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BD720A-F5A1-1145-9C36-F527C29FA832}"/>
              </a:ext>
            </a:extLst>
          </p:cNvPr>
          <p:cNvSpPr>
            <a:spLocks noGrp="1"/>
          </p:cNvSpPr>
          <p:nvPr>
            <p:ph idx="1"/>
          </p:nvPr>
        </p:nvSpPr>
        <p:spPr>
          <a:xfrm>
            <a:off x="1227495" y="1540836"/>
            <a:ext cx="8633637" cy="4351338"/>
          </a:xfrm>
        </p:spPr>
        <p:txBody>
          <a:bodyPr>
            <a:normAutofit/>
          </a:bodyPr>
          <a:lstStyle/>
          <a:p>
            <a:pPr marL="0" indent="0" algn="ctr">
              <a:buNone/>
            </a:pPr>
            <a:r>
              <a:rPr lang="en-GB" sz="3200" dirty="0"/>
              <a:t>Go to </a:t>
            </a:r>
            <a:r>
              <a:rPr lang="en-GB" sz="3200" dirty="0" err="1"/>
              <a:t>www.menti.com</a:t>
            </a:r>
            <a:r>
              <a:rPr lang="en-GB" sz="3200" dirty="0"/>
              <a:t> </a:t>
            </a:r>
          </a:p>
          <a:p>
            <a:pPr marL="0" indent="0" algn="ctr">
              <a:buNone/>
            </a:pPr>
            <a:r>
              <a:rPr lang="en-GB" sz="3200" dirty="0"/>
              <a:t>and use code </a:t>
            </a:r>
          </a:p>
          <a:p>
            <a:pPr marL="0" indent="0" algn="ctr">
              <a:buNone/>
            </a:pPr>
            <a:r>
              <a:rPr lang="en-NL" sz="3200" dirty="0"/>
              <a:t>1524 5736</a:t>
            </a:r>
          </a:p>
        </p:txBody>
      </p:sp>
      <p:sp>
        <p:nvSpPr>
          <p:cNvPr id="3" name="Title 2">
            <a:extLst>
              <a:ext uri="{FF2B5EF4-FFF2-40B4-BE49-F238E27FC236}">
                <a16:creationId xmlns:a16="http://schemas.microsoft.com/office/drawing/2014/main" id="{AAC6F463-6034-564C-BDF4-6C05FC6F0C48}"/>
              </a:ext>
            </a:extLst>
          </p:cNvPr>
          <p:cNvSpPr>
            <a:spLocks noGrp="1"/>
          </p:cNvSpPr>
          <p:nvPr>
            <p:ph type="title"/>
          </p:nvPr>
        </p:nvSpPr>
        <p:spPr/>
        <p:txBody>
          <a:bodyPr>
            <a:normAutofit fontScale="90000"/>
          </a:bodyPr>
          <a:lstStyle/>
          <a:p>
            <a:r>
              <a:rPr lang="en-GB" dirty="0"/>
              <a:t>What should we discuss today?</a:t>
            </a:r>
            <a:endParaRPr lang="en-NL" dirty="0"/>
          </a:p>
        </p:txBody>
      </p:sp>
      <p:sp>
        <p:nvSpPr>
          <p:cNvPr id="4" name="Slide Number Placeholder 3">
            <a:extLst>
              <a:ext uri="{FF2B5EF4-FFF2-40B4-BE49-F238E27FC236}">
                <a16:creationId xmlns:a16="http://schemas.microsoft.com/office/drawing/2014/main" id="{170AA4F2-316D-D349-8CD8-14C9F9372514}"/>
              </a:ext>
            </a:extLst>
          </p:cNvPr>
          <p:cNvSpPr>
            <a:spLocks noGrp="1"/>
          </p:cNvSpPr>
          <p:nvPr>
            <p:ph type="sldNum" sz="quarter" idx="4"/>
          </p:nvPr>
        </p:nvSpPr>
        <p:spPr/>
        <p:txBody>
          <a:bodyPr/>
          <a:lstStyle/>
          <a:p>
            <a:fld id="{83EB0FA4-9B1C-4D6B-AF0A-97437B69127A}" type="slidenum">
              <a:rPr lang="en-GB" smtClean="0"/>
              <a:pPr/>
              <a:t>18</a:t>
            </a:fld>
            <a:r>
              <a:rPr lang="en-GB"/>
              <a:t>     |</a:t>
            </a:r>
            <a:endParaRPr lang="en-GB" dirty="0"/>
          </a:p>
        </p:txBody>
      </p:sp>
      <p:pic>
        <p:nvPicPr>
          <p:cNvPr id="7" name="Picture 6" descr="A picture containing person, holding, room&#10;&#10;Description automatically generated">
            <a:extLst>
              <a:ext uri="{FF2B5EF4-FFF2-40B4-BE49-F238E27FC236}">
                <a16:creationId xmlns:a16="http://schemas.microsoft.com/office/drawing/2014/main" id="{38423A6E-CFE2-7F4A-AE17-BF734CB0E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12" y="3536657"/>
            <a:ext cx="7278687" cy="3321343"/>
          </a:xfrm>
          <a:prstGeom prst="rect">
            <a:avLst/>
          </a:prstGeom>
        </p:spPr>
      </p:pic>
    </p:spTree>
    <p:extLst>
      <p:ext uri="{BB962C8B-B14F-4D97-AF65-F5344CB8AC3E}">
        <p14:creationId xmlns:p14="http://schemas.microsoft.com/office/powerpoint/2010/main" val="2071746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a:p>
        </p:txBody>
      </p:sp>
      <p:sp>
        <p:nvSpPr>
          <p:cNvPr id="4" name="Title Placeholder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GB" sz="3200" b="1" kern="1200">
                <a:solidFill>
                  <a:srgbClr val="065081"/>
                </a:solidFill>
                <a:latin typeface="+mn-lt"/>
                <a:ea typeface="+mj-ea"/>
                <a:cs typeface="+mj-cs"/>
              </a:defRPr>
            </a:lvl1pPr>
          </a:lstStyle>
          <a:p>
            <a:r>
              <a:rPr lang="en-GB"/>
              <a:t>Click to edit Master title style</a:t>
            </a:r>
          </a:p>
        </p:txBody>
      </p:sp>
      <p:sp>
        <p:nvSpPr>
          <p:cNvPr id="5" name="Tex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D7EAA8-B7E5-4FC7-AB41-745FA14F2C83}" type="datetimeFigureOut">
              <a:rPr lang="en-GB" smtClean="0"/>
              <a:pPr/>
              <a:t>25/06/2021</a:t>
            </a:fld>
            <a:endParaRPr lang="en-GB"/>
          </a:p>
        </p:txBody>
      </p:sp>
      <p:sp>
        <p:nvSpPr>
          <p:cNvPr id="7"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98E993-549D-46EE-BEB7-091808556954}" type="slidenum">
              <a:rPr lang="en-GB" smtClean="0"/>
              <a:pPr/>
              <a:t>19</a:t>
            </a:fld>
            <a:endParaRPr lang="en-GB"/>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114" t="13460" r="32414" b="53353"/>
          <a:stretch/>
        </p:blipFill>
        <p:spPr>
          <a:xfrm flipH="1">
            <a:off x="0" y="0"/>
            <a:ext cx="12208809" cy="6882064"/>
          </a:xfrm>
          <a:prstGeom prst="rect">
            <a:avLst/>
          </a:prstGeom>
          <a:ln>
            <a:noFill/>
          </a:ln>
        </p:spPr>
      </p:pic>
      <p:sp>
        <p:nvSpPr>
          <p:cNvPr id="9" name="Text Placeholder 10"/>
          <p:cNvSpPr txBox="1">
            <a:spLocks/>
          </p:cNvSpPr>
          <p:nvPr/>
        </p:nvSpPr>
        <p:spPr>
          <a:xfrm>
            <a:off x="998895" y="2538238"/>
            <a:ext cx="6087102" cy="47324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a:solidFill>
                  <a:schemeClr val="bg1"/>
                </a:solidFill>
                <a:latin typeface="+mn-lt"/>
              </a:rPr>
              <a:t>Thank</a:t>
            </a:r>
            <a:r>
              <a:rPr lang="en-US" sz="4400" b="1" baseline="0" dirty="0">
                <a:solidFill>
                  <a:schemeClr val="bg1"/>
                </a:solidFill>
                <a:latin typeface="+mn-lt"/>
              </a:rPr>
              <a:t> you</a:t>
            </a:r>
            <a:endParaRPr lang="en-US" sz="4400" b="1" dirty="0">
              <a:solidFill>
                <a:schemeClr val="bg1"/>
              </a:solidFill>
              <a:latin typeface="+mn-lt"/>
            </a:endParaRPr>
          </a:p>
        </p:txBody>
      </p:sp>
      <p:sp>
        <p:nvSpPr>
          <p:cNvPr id="10" name="Text Placeholder 6"/>
          <p:cNvSpPr txBox="1">
            <a:spLocks/>
          </p:cNvSpPr>
          <p:nvPr/>
        </p:nvSpPr>
        <p:spPr>
          <a:xfrm>
            <a:off x="998895" y="5110823"/>
            <a:ext cx="2427973" cy="4283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solidFill>
                  <a:schemeClr val="bg1"/>
                </a:solidFill>
                <a:latin typeface="+mn-lt"/>
              </a:rPr>
              <a:t>www.geant.org</a:t>
            </a:r>
            <a:endParaRPr lang="en-GB" sz="2000" b="0" dirty="0">
              <a:solidFill>
                <a:schemeClr val="bg1"/>
              </a:solidFill>
              <a:latin typeface="+mn-lt"/>
            </a:endParaRPr>
          </a:p>
        </p:txBody>
      </p:sp>
      <p:sp>
        <p:nvSpPr>
          <p:cNvPr id="11" name="Text Placeholder 6"/>
          <p:cNvSpPr txBox="1">
            <a:spLocks/>
          </p:cNvSpPr>
          <p:nvPr/>
        </p:nvSpPr>
        <p:spPr>
          <a:xfrm>
            <a:off x="998896" y="3357061"/>
            <a:ext cx="5003270" cy="3606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mn-lt"/>
              </a:rPr>
              <a:t>Any questions?</a:t>
            </a:r>
            <a:endParaRPr lang="en-GB" sz="2000" dirty="0">
              <a:solidFill>
                <a:schemeClr val="bg1"/>
              </a:solidFill>
              <a:latin typeface="+mn-lt"/>
            </a:endParaRPr>
          </a:p>
        </p:txBody>
      </p:sp>
      <p:sp>
        <p:nvSpPr>
          <p:cNvPr id="12" name="TextBox 11"/>
          <p:cNvSpPr txBox="1"/>
          <p:nvPr/>
        </p:nvSpPr>
        <p:spPr>
          <a:xfrm>
            <a:off x="1622016" y="6108114"/>
            <a:ext cx="2348151" cy="461665"/>
          </a:xfrm>
          <a:prstGeom prst="rect">
            <a:avLst/>
          </a:prstGeom>
          <a:noFill/>
        </p:spPr>
        <p:txBody>
          <a:bodyPr wrap="square" rtlCol="0">
            <a:spAutoFit/>
          </a:bodyPr>
          <a:lstStyle/>
          <a:p>
            <a:pPr algn="l"/>
            <a:r>
              <a:rPr lang="en-GB" sz="600" kern="1200" dirty="0">
                <a:solidFill>
                  <a:schemeClr val="bg1"/>
                </a:solidFill>
                <a:effectLst/>
                <a:latin typeface="+mn-lt"/>
                <a:ea typeface="+mn-ea"/>
                <a:cs typeface="+mn-cs"/>
              </a:rPr>
              <a:t>© GÉANT Association on behalf of the GN4 Phase 2 project (GN4-2).</a:t>
            </a:r>
          </a:p>
          <a:p>
            <a:r>
              <a:rPr lang="en-GB" sz="600" kern="1200" dirty="0">
                <a:solidFill>
                  <a:schemeClr val="bg1"/>
                </a:solidFill>
                <a:effectLst/>
                <a:latin typeface="+mn-lt"/>
                <a:ea typeface="+mn-ea"/>
                <a:cs typeface="+mn-cs"/>
              </a:rPr>
              <a:t>The research leading to these results has received funding from</a:t>
            </a:r>
          </a:p>
          <a:p>
            <a:r>
              <a:rPr lang="en-GB" sz="600" kern="1200" dirty="0">
                <a:solidFill>
                  <a:schemeClr val="bg1"/>
                </a:solidFill>
                <a:effectLst/>
                <a:latin typeface="+mn-lt"/>
                <a:ea typeface="+mn-ea"/>
                <a:cs typeface="+mn-cs"/>
              </a:rPr>
              <a:t>the European Union’s Horizon 2020 research and innovation programme under Grant Agreement No. </a:t>
            </a:r>
            <a:r>
              <a:rPr lang="is-IS" sz="600" dirty="0">
                <a:solidFill>
                  <a:schemeClr val="bg1"/>
                </a:solidFill>
                <a:effectLst/>
                <a:latin typeface="+mn-lt"/>
              </a:rPr>
              <a:t>731122 </a:t>
            </a:r>
            <a:r>
              <a:rPr lang="en-GB" sz="600" dirty="0">
                <a:solidFill>
                  <a:schemeClr val="bg1"/>
                </a:solidFill>
                <a:effectLst/>
                <a:latin typeface="+mn-lt"/>
              </a:rPr>
              <a:t>(</a:t>
            </a:r>
            <a:r>
              <a:rPr lang="en-GB" sz="600" kern="1200" dirty="0">
                <a:solidFill>
                  <a:schemeClr val="bg1"/>
                </a:solidFill>
                <a:effectLst/>
                <a:latin typeface="+mn-lt"/>
              </a:rPr>
              <a:t>GN4-2).</a:t>
            </a:r>
            <a:endParaRPr lang="en-GB" sz="600" dirty="0">
              <a:solidFill>
                <a:schemeClr val="bg1"/>
              </a:solidFill>
              <a:effectLst/>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347" y="6157486"/>
            <a:ext cx="568670" cy="36292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 b="-7428"/>
          <a:stretch/>
        </p:blipFill>
        <p:spPr>
          <a:xfrm>
            <a:off x="998895" y="520296"/>
            <a:ext cx="1432450" cy="876891"/>
          </a:xfrm>
          <a:prstGeom prst="rect">
            <a:avLst/>
          </a:prstGeom>
        </p:spPr>
      </p:pic>
      <p:sp>
        <p:nvSpPr>
          <p:cNvPr id="15" name="Slide Number Placeholder 14"/>
          <p:cNvSpPr>
            <a:spLocks noGrp="1"/>
          </p:cNvSpPr>
          <p:nvPr>
            <p:ph type="sldNum" sz="quarter" idx="4"/>
          </p:nvPr>
        </p:nvSpPr>
        <p:spPr/>
        <p:txBody>
          <a:bodyPr/>
          <a:lstStyle/>
          <a:p>
            <a:fld id="{83EB0FA4-9B1C-4D6B-AF0A-97437B69127A}" type="slidenum">
              <a:rPr lang="en-GB" smtClean="0"/>
              <a:pPr/>
              <a:t>19</a:t>
            </a:fld>
            <a:r>
              <a:rPr lang="en-GB"/>
              <a:t>     |</a:t>
            </a:r>
            <a:endParaRPr lang="en-GB" dirty="0"/>
          </a:p>
        </p:txBody>
      </p:sp>
    </p:spTree>
    <p:extLst>
      <p:ext uri="{BB962C8B-B14F-4D97-AF65-F5344CB8AC3E}">
        <p14:creationId xmlns:p14="http://schemas.microsoft.com/office/powerpoint/2010/main" val="286228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3164D-B3B3-A149-B67A-5EE43A7CB61B}"/>
              </a:ext>
            </a:extLst>
          </p:cNvPr>
          <p:cNvSpPr>
            <a:spLocks noGrp="1"/>
          </p:cNvSpPr>
          <p:nvPr>
            <p:ph idx="1"/>
          </p:nvPr>
        </p:nvSpPr>
        <p:spPr/>
        <p:txBody>
          <a:bodyPr/>
          <a:lstStyle/>
          <a:p>
            <a:pPr>
              <a:lnSpc>
                <a:spcPct val="150000"/>
              </a:lnSpc>
            </a:pPr>
            <a:r>
              <a:rPr lang="en-NL" dirty="0"/>
              <a:t>Introduction to Open Science support (10 mins)</a:t>
            </a:r>
          </a:p>
          <a:p>
            <a:pPr>
              <a:lnSpc>
                <a:spcPct val="150000"/>
              </a:lnSpc>
            </a:pPr>
            <a:r>
              <a:rPr lang="en-NL" dirty="0"/>
              <a:t>Case studies (20-30 mins)</a:t>
            </a:r>
            <a:endParaRPr lang="en-NL" i="1" dirty="0"/>
          </a:p>
          <a:p>
            <a:pPr>
              <a:lnSpc>
                <a:spcPct val="150000"/>
              </a:lnSpc>
            </a:pPr>
            <a:r>
              <a:rPr lang="en-NL" dirty="0"/>
              <a:t>Breakout discussion (c.45mins-1hr)</a:t>
            </a:r>
          </a:p>
        </p:txBody>
      </p:sp>
      <p:sp>
        <p:nvSpPr>
          <p:cNvPr id="3" name="Title 2">
            <a:extLst>
              <a:ext uri="{FF2B5EF4-FFF2-40B4-BE49-F238E27FC236}">
                <a16:creationId xmlns:a16="http://schemas.microsoft.com/office/drawing/2014/main" id="{5F1AE2E5-9D17-0041-B087-5EC6B84B227C}"/>
              </a:ext>
            </a:extLst>
          </p:cNvPr>
          <p:cNvSpPr>
            <a:spLocks noGrp="1"/>
          </p:cNvSpPr>
          <p:nvPr>
            <p:ph type="title"/>
          </p:nvPr>
        </p:nvSpPr>
        <p:spPr/>
        <p:txBody>
          <a:bodyPr>
            <a:normAutofit fontScale="90000"/>
          </a:bodyPr>
          <a:lstStyle/>
          <a:p>
            <a:r>
              <a:rPr lang="en-NL" dirty="0"/>
              <a:t>Outline</a:t>
            </a:r>
          </a:p>
        </p:txBody>
      </p:sp>
      <p:sp>
        <p:nvSpPr>
          <p:cNvPr id="4" name="Slide Number Placeholder 3">
            <a:extLst>
              <a:ext uri="{FF2B5EF4-FFF2-40B4-BE49-F238E27FC236}">
                <a16:creationId xmlns:a16="http://schemas.microsoft.com/office/drawing/2014/main" id="{2B4CF5C5-0474-8A4E-88D9-2AC2A6C006FD}"/>
              </a:ext>
            </a:extLst>
          </p:cNvPr>
          <p:cNvSpPr>
            <a:spLocks noGrp="1"/>
          </p:cNvSpPr>
          <p:nvPr>
            <p:ph type="sldNum" sz="quarter" idx="4"/>
          </p:nvPr>
        </p:nvSpPr>
        <p:spPr/>
        <p:txBody>
          <a:bodyPr/>
          <a:lstStyle/>
          <a:p>
            <a:fld id="{83EB0FA4-9B1C-4D6B-AF0A-97437B69127A}" type="slidenum">
              <a:rPr lang="en-GB" smtClean="0"/>
              <a:pPr/>
              <a:t>2</a:t>
            </a:fld>
            <a:r>
              <a:rPr lang="en-GB"/>
              <a:t>     |</a:t>
            </a:r>
            <a:endParaRPr lang="en-GB" dirty="0"/>
          </a:p>
        </p:txBody>
      </p:sp>
    </p:spTree>
    <p:extLst>
      <p:ext uri="{BB962C8B-B14F-4D97-AF65-F5344CB8AC3E}">
        <p14:creationId xmlns:p14="http://schemas.microsoft.com/office/powerpoint/2010/main" val="253598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1543" y="1540836"/>
            <a:ext cx="9521960" cy="4351338"/>
          </a:xfrm>
        </p:spPr>
        <p:txBody>
          <a:bodyPr/>
          <a:lstStyle/>
          <a:p>
            <a:pPr marL="0" indent="0" algn="ctr">
              <a:buNone/>
            </a:pPr>
            <a:r>
              <a:rPr lang="en-GB" dirty="0"/>
              <a:t>“science carried out and communicated in a manner which allows others to contribute, collaborate and add to the research effort, with all kinds of data, results and protocols made freely available at different stages of the research process.”</a:t>
            </a:r>
          </a:p>
          <a:p>
            <a:pPr marL="0" indent="0" algn="r">
              <a:buNone/>
            </a:pPr>
            <a:endParaRPr lang="en-GB" sz="1100" dirty="0"/>
          </a:p>
          <a:p>
            <a:pPr marL="0" indent="0" algn="r">
              <a:buNone/>
            </a:pPr>
            <a:r>
              <a:rPr lang="en-GB" sz="2000" dirty="0"/>
              <a:t>Research Information Network, Open Science case studies</a:t>
            </a:r>
          </a:p>
          <a:p>
            <a:pPr marL="0" indent="0" algn="r">
              <a:spcBef>
                <a:spcPts val="0"/>
              </a:spcBef>
              <a:buNone/>
            </a:pPr>
            <a:r>
              <a:rPr lang="en-GB" sz="1800" dirty="0">
                <a:hlinkClick r:id="" action="ppaction://noaction"/>
              </a:rPr>
              <a:t>www.rin.ac.uk/our-work/data-management-and-curation/</a:t>
            </a:r>
          </a:p>
          <a:p>
            <a:pPr marL="0" indent="0" algn="r">
              <a:spcBef>
                <a:spcPts val="0"/>
              </a:spcBef>
              <a:buNone/>
            </a:pPr>
            <a:r>
              <a:rPr lang="en-GB" sz="1800" dirty="0">
                <a:hlinkClick r:id="" action="ppaction://noaction"/>
              </a:rPr>
              <a:t>open-science-case-studies</a:t>
            </a:r>
            <a:r>
              <a:rPr lang="en-GB" sz="1800" dirty="0"/>
              <a:t> </a:t>
            </a:r>
          </a:p>
          <a:p>
            <a:endParaRPr lang="en-GB" dirty="0"/>
          </a:p>
        </p:txBody>
      </p:sp>
      <p:sp>
        <p:nvSpPr>
          <p:cNvPr id="4" name="Title 3"/>
          <p:cNvSpPr>
            <a:spLocks noGrp="1"/>
          </p:cNvSpPr>
          <p:nvPr>
            <p:ph type="title"/>
          </p:nvPr>
        </p:nvSpPr>
        <p:spPr/>
        <p:txBody>
          <a:bodyPr>
            <a:normAutofit fontScale="90000"/>
          </a:bodyPr>
          <a:lstStyle/>
          <a:p>
            <a:r>
              <a:rPr lang="en-GB" dirty="0"/>
              <a:t>What is Open Science?</a:t>
            </a:r>
          </a:p>
        </p:txBody>
      </p:sp>
      <p:sp>
        <p:nvSpPr>
          <p:cNvPr id="6" name="Slide Number Placeholder 5"/>
          <p:cNvSpPr>
            <a:spLocks noGrp="1"/>
          </p:cNvSpPr>
          <p:nvPr>
            <p:ph type="sldNum" sz="quarter" idx="4"/>
          </p:nvPr>
        </p:nvSpPr>
        <p:spPr/>
        <p:txBody>
          <a:bodyPr/>
          <a:lstStyle/>
          <a:p>
            <a:fld id="{83EB0FA4-9B1C-4D6B-AF0A-97437B69127A}" type="slidenum">
              <a:rPr lang="en-GB" smtClean="0"/>
              <a:pPr/>
              <a:t>3</a:t>
            </a:fld>
            <a:r>
              <a:rPr lang="en-GB" dirty="0"/>
              <a:t>     |</a:t>
            </a:r>
          </a:p>
        </p:txBody>
      </p:sp>
      <p:pic>
        <p:nvPicPr>
          <p:cNvPr id="7" name="Picture 2" descr="Jon Tennant on Twitter: &quot;Open Science: Just science done right ...">
            <a:extLst>
              <a:ext uri="{FF2B5EF4-FFF2-40B4-BE49-F238E27FC236}">
                <a16:creationId xmlns:a16="http://schemas.microsoft.com/office/drawing/2014/main" id="{F2D8DD1C-BADF-A34A-8435-664FEB35B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6614">
            <a:off x="381317" y="3872598"/>
            <a:ext cx="4122914" cy="232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09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FB95F4-BC64-604C-803D-15D4B07392D6}"/>
              </a:ext>
            </a:extLst>
          </p:cNvPr>
          <p:cNvSpPr>
            <a:spLocks noGrp="1"/>
          </p:cNvSpPr>
          <p:nvPr>
            <p:ph idx="1"/>
          </p:nvPr>
        </p:nvSpPr>
        <p:spPr/>
        <p:txBody>
          <a:bodyPr/>
          <a:lstStyle/>
          <a:p>
            <a:pPr>
              <a:lnSpc>
                <a:spcPct val="100000"/>
              </a:lnSpc>
              <a:spcAft>
                <a:spcPts val="1200"/>
              </a:spcAft>
            </a:pPr>
            <a:r>
              <a:rPr lang="en-NL" dirty="0"/>
              <a:t>National strategy &amp; policy</a:t>
            </a:r>
          </a:p>
          <a:p>
            <a:pPr>
              <a:lnSpc>
                <a:spcPct val="100000"/>
              </a:lnSpc>
              <a:spcAft>
                <a:spcPts val="1200"/>
              </a:spcAft>
            </a:pPr>
            <a:r>
              <a:rPr lang="en-NL" dirty="0"/>
              <a:t>Open Science Coordination role</a:t>
            </a:r>
          </a:p>
          <a:p>
            <a:pPr>
              <a:lnSpc>
                <a:spcPct val="100000"/>
              </a:lnSpc>
              <a:spcAft>
                <a:spcPts val="1200"/>
              </a:spcAft>
            </a:pPr>
            <a:r>
              <a:rPr lang="en-NL" dirty="0"/>
              <a:t>RDA node / OpenAIRE NOAD</a:t>
            </a:r>
          </a:p>
          <a:p>
            <a:pPr>
              <a:lnSpc>
                <a:spcPct val="100000"/>
              </a:lnSpc>
              <a:spcAft>
                <a:spcPts val="1200"/>
              </a:spcAft>
            </a:pPr>
            <a:r>
              <a:rPr lang="en-NL" dirty="0"/>
              <a:t>National discussion forum / Working Groups</a:t>
            </a:r>
          </a:p>
          <a:p>
            <a:pPr>
              <a:lnSpc>
                <a:spcPct val="100000"/>
              </a:lnSpc>
              <a:spcAft>
                <a:spcPts val="1200"/>
              </a:spcAft>
            </a:pPr>
            <a:r>
              <a:rPr lang="en-NL" dirty="0"/>
              <a:t>Investment in projects e.g. eInfrastructures Austria</a:t>
            </a:r>
          </a:p>
          <a:p>
            <a:pPr>
              <a:lnSpc>
                <a:spcPct val="100000"/>
              </a:lnSpc>
              <a:spcAft>
                <a:spcPts val="1200"/>
              </a:spcAft>
            </a:pPr>
            <a:r>
              <a:rPr lang="en-NL" dirty="0"/>
              <a:t>National services e.g. DMPTuuli or IRIS in Italy</a:t>
            </a:r>
          </a:p>
          <a:p>
            <a:endParaRPr lang="en-NL" dirty="0"/>
          </a:p>
        </p:txBody>
      </p:sp>
      <p:sp>
        <p:nvSpPr>
          <p:cNvPr id="3" name="Title 2">
            <a:extLst>
              <a:ext uri="{FF2B5EF4-FFF2-40B4-BE49-F238E27FC236}">
                <a16:creationId xmlns:a16="http://schemas.microsoft.com/office/drawing/2014/main" id="{04936619-F462-774A-8274-D22C08701D4A}"/>
              </a:ext>
            </a:extLst>
          </p:cNvPr>
          <p:cNvSpPr>
            <a:spLocks noGrp="1"/>
          </p:cNvSpPr>
          <p:nvPr>
            <p:ph type="title"/>
          </p:nvPr>
        </p:nvSpPr>
        <p:spPr/>
        <p:txBody>
          <a:bodyPr>
            <a:normAutofit fontScale="90000"/>
          </a:bodyPr>
          <a:lstStyle/>
          <a:p>
            <a:r>
              <a:rPr lang="en-NL" dirty="0"/>
              <a:t>What is happening on a national level?</a:t>
            </a:r>
          </a:p>
        </p:txBody>
      </p:sp>
      <p:sp>
        <p:nvSpPr>
          <p:cNvPr id="4" name="Slide Number Placeholder 3">
            <a:extLst>
              <a:ext uri="{FF2B5EF4-FFF2-40B4-BE49-F238E27FC236}">
                <a16:creationId xmlns:a16="http://schemas.microsoft.com/office/drawing/2014/main" id="{02AE038D-3D99-7C42-8B8A-246316E36212}"/>
              </a:ext>
            </a:extLst>
          </p:cNvPr>
          <p:cNvSpPr>
            <a:spLocks noGrp="1"/>
          </p:cNvSpPr>
          <p:nvPr>
            <p:ph type="sldNum" sz="quarter" idx="4"/>
          </p:nvPr>
        </p:nvSpPr>
        <p:spPr/>
        <p:txBody>
          <a:bodyPr/>
          <a:lstStyle/>
          <a:p>
            <a:fld id="{83EB0FA4-9B1C-4D6B-AF0A-97437B69127A}" type="slidenum">
              <a:rPr lang="en-GB" smtClean="0"/>
              <a:pPr/>
              <a:t>4</a:t>
            </a:fld>
            <a:r>
              <a:rPr lang="en-GB"/>
              <a:t>     |</a:t>
            </a:r>
            <a:endParaRPr lang="en-GB" dirty="0"/>
          </a:p>
        </p:txBody>
      </p:sp>
      <p:pic>
        <p:nvPicPr>
          <p:cNvPr id="6" name="Picture 5" descr="Diagram&#10;&#10;Description automatically generated">
            <a:extLst>
              <a:ext uri="{FF2B5EF4-FFF2-40B4-BE49-F238E27FC236}">
                <a16:creationId xmlns:a16="http://schemas.microsoft.com/office/drawing/2014/main" id="{53331BEC-0F90-E243-960A-3E1EC1630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5356" y="290737"/>
            <a:ext cx="1725868" cy="2468280"/>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4984DB40-3D6B-CB4B-8A09-AF360FEB2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929" y="1731939"/>
            <a:ext cx="2492829" cy="1263489"/>
          </a:xfrm>
          <a:prstGeom prst="rect">
            <a:avLst/>
          </a:prstGeom>
        </p:spPr>
      </p:pic>
      <p:pic>
        <p:nvPicPr>
          <p:cNvPr id="10" name="Picture 9" descr="Logo&#10;&#10;Description automatically generated">
            <a:extLst>
              <a:ext uri="{FF2B5EF4-FFF2-40B4-BE49-F238E27FC236}">
                <a16:creationId xmlns:a16="http://schemas.microsoft.com/office/drawing/2014/main" id="{A1A7BE88-6F09-D748-8EBC-E0EAA29B0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9959" y="3077080"/>
            <a:ext cx="2189289" cy="1429606"/>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DE2666E0-0248-D44F-B352-23630EFDA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7217" y="5024235"/>
            <a:ext cx="2402031" cy="753868"/>
          </a:xfrm>
          <a:prstGeom prst="rect">
            <a:avLst/>
          </a:prstGeom>
        </p:spPr>
      </p:pic>
    </p:spTree>
    <p:extLst>
      <p:ext uri="{BB962C8B-B14F-4D97-AF65-F5344CB8AC3E}">
        <p14:creationId xmlns:p14="http://schemas.microsoft.com/office/powerpoint/2010/main" val="371913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047D9-02A2-0E4F-AF41-77379A1897E9}"/>
              </a:ext>
            </a:extLst>
          </p:cNvPr>
          <p:cNvSpPr>
            <a:spLocks noGrp="1"/>
          </p:cNvSpPr>
          <p:nvPr>
            <p:ph idx="1"/>
          </p:nvPr>
        </p:nvSpPr>
        <p:spPr>
          <a:xfrm>
            <a:off x="998895" y="1428050"/>
            <a:ext cx="9446963" cy="4724786"/>
          </a:xfrm>
        </p:spPr>
        <p:txBody>
          <a:bodyPr/>
          <a:lstStyle/>
          <a:p>
            <a:pPr>
              <a:lnSpc>
                <a:spcPct val="100000"/>
              </a:lnSpc>
              <a:spcBef>
                <a:spcPts val="0"/>
              </a:spcBef>
              <a:spcAft>
                <a:spcPts val="2400"/>
              </a:spcAft>
            </a:pPr>
            <a:r>
              <a:rPr lang="en-NL" dirty="0"/>
              <a:t>Typically have a data policy</a:t>
            </a:r>
          </a:p>
          <a:p>
            <a:pPr>
              <a:lnSpc>
                <a:spcPct val="100000"/>
              </a:lnSpc>
              <a:spcBef>
                <a:spcPts val="0"/>
              </a:spcBef>
              <a:spcAft>
                <a:spcPts val="2400"/>
              </a:spcAft>
            </a:pPr>
            <a:r>
              <a:rPr lang="en-NL" dirty="0"/>
              <a:t>Ususally a support team in library </a:t>
            </a:r>
          </a:p>
          <a:p>
            <a:pPr>
              <a:lnSpc>
                <a:spcPct val="100000"/>
              </a:lnSpc>
              <a:spcBef>
                <a:spcPts val="0"/>
              </a:spcBef>
              <a:spcAft>
                <a:spcPts val="2400"/>
              </a:spcAft>
            </a:pPr>
            <a:r>
              <a:rPr lang="en-NL" dirty="0"/>
              <a:t>May have data stewards working close to researchers</a:t>
            </a:r>
          </a:p>
          <a:p>
            <a:pPr>
              <a:lnSpc>
                <a:spcPct val="100000"/>
              </a:lnSpc>
              <a:spcBef>
                <a:spcPts val="0"/>
              </a:spcBef>
              <a:spcAft>
                <a:spcPts val="2400"/>
              </a:spcAft>
            </a:pPr>
            <a:r>
              <a:rPr lang="en-NL" dirty="0"/>
              <a:t>Support for various tools for researchers e.g. lab notebooks, analysis and workflow tools, collaborative environments…</a:t>
            </a:r>
          </a:p>
          <a:p>
            <a:pPr>
              <a:lnSpc>
                <a:spcPct val="100000"/>
              </a:lnSpc>
              <a:spcBef>
                <a:spcPts val="0"/>
              </a:spcBef>
              <a:spcAft>
                <a:spcPts val="2400"/>
              </a:spcAft>
            </a:pPr>
            <a:r>
              <a:rPr lang="en-NL" dirty="0"/>
              <a:t>Research tracking / complicance monitoring systems for institutions e.g. CRIS, DMP tools, repository…</a:t>
            </a:r>
          </a:p>
        </p:txBody>
      </p:sp>
      <p:sp>
        <p:nvSpPr>
          <p:cNvPr id="3" name="Title 2">
            <a:extLst>
              <a:ext uri="{FF2B5EF4-FFF2-40B4-BE49-F238E27FC236}">
                <a16:creationId xmlns:a16="http://schemas.microsoft.com/office/drawing/2014/main" id="{FD6B4DAC-A033-BD4E-A479-0A3280B22999}"/>
              </a:ext>
            </a:extLst>
          </p:cNvPr>
          <p:cNvSpPr>
            <a:spLocks noGrp="1"/>
          </p:cNvSpPr>
          <p:nvPr>
            <p:ph type="title"/>
          </p:nvPr>
        </p:nvSpPr>
        <p:spPr/>
        <p:txBody>
          <a:bodyPr>
            <a:normAutofit fontScale="90000"/>
          </a:bodyPr>
          <a:lstStyle/>
          <a:p>
            <a:r>
              <a:rPr lang="en-NL" dirty="0"/>
              <a:t>What is happening in institutions to support OS?</a:t>
            </a:r>
          </a:p>
        </p:txBody>
      </p:sp>
      <p:sp>
        <p:nvSpPr>
          <p:cNvPr id="4" name="Slide Number Placeholder 3">
            <a:extLst>
              <a:ext uri="{FF2B5EF4-FFF2-40B4-BE49-F238E27FC236}">
                <a16:creationId xmlns:a16="http://schemas.microsoft.com/office/drawing/2014/main" id="{01F69039-8D57-474B-856D-7B89E38D1508}"/>
              </a:ext>
            </a:extLst>
          </p:cNvPr>
          <p:cNvSpPr>
            <a:spLocks noGrp="1"/>
          </p:cNvSpPr>
          <p:nvPr>
            <p:ph type="sldNum" sz="quarter" idx="4"/>
          </p:nvPr>
        </p:nvSpPr>
        <p:spPr/>
        <p:txBody>
          <a:bodyPr/>
          <a:lstStyle/>
          <a:p>
            <a:fld id="{83EB0FA4-9B1C-4D6B-AF0A-97437B69127A}" type="slidenum">
              <a:rPr lang="en-GB" smtClean="0"/>
              <a:pPr/>
              <a:t>5</a:t>
            </a:fld>
            <a:r>
              <a:rPr lang="en-GB"/>
              <a:t>     |</a:t>
            </a:r>
            <a:endParaRPr lang="en-GB" dirty="0"/>
          </a:p>
        </p:txBody>
      </p:sp>
    </p:spTree>
    <p:extLst>
      <p:ext uri="{BB962C8B-B14F-4D97-AF65-F5344CB8AC3E}">
        <p14:creationId xmlns:p14="http://schemas.microsoft.com/office/powerpoint/2010/main" val="250114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0C52EE-6DC0-5347-A2D7-84C744D87BCC}"/>
              </a:ext>
            </a:extLst>
          </p:cNvPr>
          <p:cNvSpPr>
            <a:spLocks noGrp="1"/>
          </p:cNvSpPr>
          <p:nvPr>
            <p:ph type="title"/>
          </p:nvPr>
        </p:nvSpPr>
        <p:spPr/>
        <p:txBody>
          <a:bodyPr>
            <a:normAutofit fontScale="90000"/>
          </a:bodyPr>
          <a:lstStyle/>
          <a:p>
            <a:r>
              <a:rPr lang="en-NL" dirty="0"/>
              <a:t>Institutional data services</a:t>
            </a:r>
          </a:p>
        </p:txBody>
      </p:sp>
      <p:sp>
        <p:nvSpPr>
          <p:cNvPr id="4" name="Slide Number Placeholder 3">
            <a:extLst>
              <a:ext uri="{FF2B5EF4-FFF2-40B4-BE49-F238E27FC236}">
                <a16:creationId xmlns:a16="http://schemas.microsoft.com/office/drawing/2014/main" id="{72C57931-438B-7245-B0DB-414A955784FC}"/>
              </a:ext>
            </a:extLst>
          </p:cNvPr>
          <p:cNvSpPr>
            <a:spLocks noGrp="1"/>
          </p:cNvSpPr>
          <p:nvPr>
            <p:ph type="sldNum" sz="quarter" idx="4"/>
          </p:nvPr>
        </p:nvSpPr>
        <p:spPr/>
        <p:txBody>
          <a:bodyPr/>
          <a:lstStyle/>
          <a:p>
            <a:fld id="{83EB0FA4-9B1C-4D6B-AF0A-97437B69127A}" type="slidenum">
              <a:rPr lang="en-GB" smtClean="0"/>
              <a:pPr/>
              <a:t>6</a:t>
            </a:fld>
            <a:r>
              <a:rPr lang="en-GB"/>
              <a:t>     |</a:t>
            </a:r>
            <a:endParaRPr lang="en-GB" dirty="0"/>
          </a:p>
        </p:txBody>
      </p:sp>
      <p:pic>
        <p:nvPicPr>
          <p:cNvPr id="5" name="Picture 4" descr="A screenshot of a cell phone&#10;&#10;Description automatically generated">
            <a:extLst>
              <a:ext uri="{FF2B5EF4-FFF2-40B4-BE49-F238E27FC236}">
                <a16:creationId xmlns:a16="http://schemas.microsoft.com/office/drawing/2014/main" id="{1029E23D-3458-D448-B11D-E159BCED1B2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71512" y="1653930"/>
            <a:ext cx="8843963" cy="4629150"/>
          </a:xfrm>
          <a:prstGeom prst="rect">
            <a:avLst/>
          </a:prstGeom>
        </p:spPr>
      </p:pic>
      <p:sp>
        <p:nvSpPr>
          <p:cNvPr id="6" name="Rectangle 5">
            <a:extLst>
              <a:ext uri="{FF2B5EF4-FFF2-40B4-BE49-F238E27FC236}">
                <a16:creationId xmlns:a16="http://schemas.microsoft.com/office/drawing/2014/main" id="{8FC20FAE-EA72-2047-B61A-281FF803CDFE}"/>
              </a:ext>
            </a:extLst>
          </p:cNvPr>
          <p:cNvSpPr/>
          <p:nvPr/>
        </p:nvSpPr>
        <p:spPr>
          <a:xfrm>
            <a:off x="6096000" y="242868"/>
            <a:ext cx="5719764" cy="1323439"/>
          </a:xfrm>
          <a:prstGeom prst="rect">
            <a:avLst/>
          </a:prstGeom>
        </p:spPr>
        <p:txBody>
          <a:bodyPr wrap="square">
            <a:spAutoFit/>
          </a:bodyPr>
          <a:lstStyle/>
          <a:p>
            <a:r>
              <a:rPr lang="en-NL" sz="2000" b="1" dirty="0">
                <a:solidFill>
                  <a:schemeClr val="accent1">
                    <a:lumMod val="50000"/>
                  </a:schemeClr>
                </a:solidFill>
              </a:rPr>
              <a:t>highly variable, hybrid environment</a:t>
            </a:r>
          </a:p>
          <a:p>
            <a:pPr marL="285750" indent="-285750">
              <a:buFontTx/>
              <a:buChar char="-"/>
            </a:pPr>
            <a:r>
              <a:rPr lang="en-GB" sz="2000" dirty="0">
                <a:solidFill>
                  <a:schemeClr val="accent1">
                    <a:lumMod val="50000"/>
                  </a:schemeClr>
                </a:solidFill>
              </a:rPr>
              <a:t>N</a:t>
            </a:r>
            <a:r>
              <a:rPr lang="en-NL" sz="2000" dirty="0">
                <a:solidFill>
                  <a:schemeClr val="accent1">
                    <a:lumMod val="50000"/>
                  </a:schemeClr>
                </a:solidFill>
              </a:rPr>
              <a:t>obody has it all</a:t>
            </a:r>
          </a:p>
          <a:p>
            <a:pPr marL="285750" indent="-285750">
              <a:buFontTx/>
              <a:buChar char="-"/>
            </a:pPr>
            <a:r>
              <a:rPr lang="en-NL" sz="2000" dirty="0">
                <a:solidFill>
                  <a:schemeClr val="accent1">
                    <a:lumMod val="50000"/>
                  </a:schemeClr>
                </a:solidFill>
              </a:rPr>
              <a:t>Mix of bespoke applications, OSS &amp; commercial</a:t>
            </a:r>
          </a:p>
          <a:p>
            <a:pPr marL="285750" indent="-285750">
              <a:buFontTx/>
              <a:buChar char="-"/>
            </a:pPr>
            <a:r>
              <a:rPr lang="en-NL" sz="2000" dirty="0">
                <a:solidFill>
                  <a:schemeClr val="accent1">
                    <a:lumMod val="50000"/>
                  </a:schemeClr>
                </a:solidFill>
              </a:rPr>
              <a:t>Different status across institutions &amp; countries </a:t>
            </a:r>
          </a:p>
        </p:txBody>
      </p:sp>
    </p:spTree>
    <p:extLst>
      <p:ext uri="{BB962C8B-B14F-4D97-AF65-F5344CB8AC3E}">
        <p14:creationId xmlns:p14="http://schemas.microsoft.com/office/powerpoint/2010/main" val="20618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47CD6C-9D6F-474A-B9DA-A6007554B35E}"/>
              </a:ext>
            </a:extLst>
          </p:cNvPr>
          <p:cNvSpPr>
            <a:spLocks noGrp="1"/>
          </p:cNvSpPr>
          <p:nvPr>
            <p:ph idx="1"/>
          </p:nvPr>
        </p:nvSpPr>
        <p:spPr>
          <a:xfrm>
            <a:off x="998895" y="1428050"/>
            <a:ext cx="9500376" cy="4351338"/>
          </a:xfrm>
        </p:spPr>
        <p:txBody>
          <a:bodyPr/>
          <a:lstStyle/>
          <a:p>
            <a:pPr>
              <a:lnSpc>
                <a:spcPct val="100000"/>
              </a:lnSpc>
              <a:spcAft>
                <a:spcPts val="1200"/>
              </a:spcAft>
            </a:pPr>
            <a:r>
              <a:rPr lang="en-NL" dirty="0"/>
              <a:t>Different units / teams are responsible for different systems</a:t>
            </a:r>
          </a:p>
          <a:p>
            <a:pPr>
              <a:lnSpc>
                <a:spcPct val="100000"/>
              </a:lnSpc>
              <a:spcAft>
                <a:spcPts val="1200"/>
              </a:spcAft>
            </a:pPr>
            <a:r>
              <a:rPr lang="en-NL" dirty="0"/>
              <a:t>Often lacking a joined up, strategic view on services</a:t>
            </a:r>
          </a:p>
          <a:p>
            <a:pPr>
              <a:lnSpc>
                <a:spcPct val="100000"/>
              </a:lnSpc>
              <a:spcAft>
                <a:spcPts val="1200"/>
              </a:spcAft>
            </a:pPr>
            <a:r>
              <a:rPr lang="en-NL" dirty="0"/>
              <a:t>Poor data exchange / reuse between systems</a:t>
            </a:r>
          </a:p>
          <a:p>
            <a:pPr>
              <a:lnSpc>
                <a:spcPct val="100000"/>
              </a:lnSpc>
              <a:spcAft>
                <a:spcPts val="1200"/>
              </a:spcAft>
            </a:pPr>
            <a:r>
              <a:rPr lang="en-NL" dirty="0"/>
              <a:t>Can mean having to liaise with multiple teams</a:t>
            </a:r>
          </a:p>
        </p:txBody>
      </p:sp>
      <p:sp>
        <p:nvSpPr>
          <p:cNvPr id="3" name="Title 2">
            <a:extLst>
              <a:ext uri="{FF2B5EF4-FFF2-40B4-BE49-F238E27FC236}">
                <a16:creationId xmlns:a16="http://schemas.microsoft.com/office/drawing/2014/main" id="{F90A16FB-E3A9-A748-8CCC-2F854B6B607C}"/>
              </a:ext>
            </a:extLst>
          </p:cNvPr>
          <p:cNvSpPr>
            <a:spLocks noGrp="1"/>
          </p:cNvSpPr>
          <p:nvPr>
            <p:ph type="title"/>
          </p:nvPr>
        </p:nvSpPr>
        <p:spPr/>
        <p:txBody>
          <a:bodyPr>
            <a:normAutofit fontScale="90000"/>
          </a:bodyPr>
          <a:lstStyle/>
          <a:p>
            <a:r>
              <a:rPr lang="en-GB" dirty="0"/>
              <a:t>Institutional support provision is uncoordinated</a:t>
            </a:r>
            <a:endParaRPr lang="en-NL" dirty="0"/>
          </a:p>
        </p:txBody>
      </p:sp>
      <p:sp>
        <p:nvSpPr>
          <p:cNvPr id="4" name="Slide Number Placeholder 3">
            <a:extLst>
              <a:ext uri="{FF2B5EF4-FFF2-40B4-BE49-F238E27FC236}">
                <a16:creationId xmlns:a16="http://schemas.microsoft.com/office/drawing/2014/main" id="{E800C69F-60D8-FF43-A0FE-110160866A9E}"/>
              </a:ext>
            </a:extLst>
          </p:cNvPr>
          <p:cNvSpPr>
            <a:spLocks noGrp="1"/>
          </p:cNvSpPr>
          <p:nvPr>
            <p:ph type="sldNum" sz="quarter" idx="4"/>
          </p:nvPr>
        </p:nvSpPr>
        <p:spPr/>
        <p:txBody>
          <a:bodyPr/>
          <a:lstStyle/>
          <a:p>
            <a:fld id="{83EB0FA4-9B1C-4D6B-AF0A-97437B69127A}" type="slidenum">
              <a:rPr lang="en-GB" smtClean="0"/>
              <a:pPr/>
              <a:t>7</a:t>
            </a:fld>
            <a:r>
              <a:rPr lang="en-GB"/>
              <a:t>     |</a:t>
            </a:r>
            <a:endParaRPr lang="en-GB" dirty="0"/>
          </a:p>
        </p:txBody>
      </p:sp>
    </p:spTree>
    <p:extLst>
      <p:ext uri="{BB962C8B-B14F-4D97-AF65-F5344CB8AC3E}">
        <p14:creationId xmlns:p14="http://schemas.microsoft.com/office/powerpoint/2010/main" val="384211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E77A28-0FEF-8447-82F0-011501C0DCAA}"/>
              </a:ext>
            </a:extLst>
          </p:cNvPr>
          <p:cNvSpPr>
            <a:spLocks noGrp="1"/>
          </p:cNvSpPr>
          <p:nvPr>
            <p:ph idx="1"/>
          </p:nvPr>
        </p:nvSpPr>
        <p:spPr/>
        <p:txBody>
          <a:bodyPr>
            <a:normAutofit fontScale="92500"/>
          </a:bodyPr>
          <a:lstStyle/>
          <a:p>
            <a:r>
              <a:rPr lang="en-NL" dirty="0"/>
              <a:t>Build your own</a:t>
            </a:r>
          </a:p>
          <a:p>
            <a:pPr lvl="1"/>
            <a:r>
              <a:rPr lang="en-NL" dirty="0"/>
              <a:t>Likely to imply local hosting and maintenance of Open Source</a:t>
            </a:r>
          </a:p>
          <a:p>
            <a:pPr lvl="1"/>
            <a:r>
              <a:rPr lang="en-NL" dirty="0"/>
              <a:t>Sometimes implies extensive customisation or bespoke solutions</a:t>
            </a:r>
          </a:p>
          <a:p>
            <a:pPr lvl="1"/>
            <a:endParaRPr lang="en-NL" dirty="0"/>
          </a:p>
          <a:p>
            <a:r>
              <a:rPr lang="en-NL" dirty="0"/>
              <a:t>Build with others</a:t>
            </a:r>
          </a:p>
          <a:p>
            <a:pPr lvl="1"/>
            <a:r>
              <a:rPr lang="en-NL" dirty="0"/>
              <a:t>Collaborative infrastructure e.g. 4TU repository partnership</a:t>
            </a:r>
          </a:p>
          <a:p>
            <a:pPr lvl="1"/>
            <a:endParaRPr lang="en-NL" dirty="0"/>
          </a:p>
          <a:p>
            <a:r>
              <a:rPr lang="en-NL" dirty="0"/>
              <a:t>Form clubs e.g. membership models, subscription services</a:t>
            </a:r>
          </a:p>
          <a:p>
            <a:endParaRPr lang="en-NL" dirty="0"/>
          </a:p>
          <a:p>
            <a:r>
              <a:rPr lang="en-NL" dirty="0"/>
              <a:t>Procure a solution </a:t>
            </a:r>
          </a:p>
        </p:txBody>
      </p:sp>
      <p:sp>
        <p:nvSpPr>
          <p:cNvPr id="3" name="Title 2">
            <a:extLst>
              <a:ext uri="{FF2B5EF4-FFF2-40B4-BE49-F238E27FC236}">
                <a16:creationId xmlns:a16="http://schemas.microsoft.com/office/drawing/2014/main" id="{4A852581-700C-0840-9EA8-82B37079BFB0}"/>
              </a:ext>
            </a:extLst>
          </p:cNvPr>
          <p:cNvSpPr>
            <a:spLocks noGrp="1"/>
          </p:cNvSpPr>
          <p:nvPr>
            <p:ph type="title"/>
          </p:nvPr>
        </p:nvSpPr>
        <p:spPr/>
        <p:txBody>
          <a:bodyPr>
            <a:normAutofit fontScale="90000"/>
          </a:bodyPr>
          <a:lstStyle/>
          <a:p>
            <a:r>
              <a:rPr lang="en-NL" dirty="0"/>
              <a:t>Many different pathways to service delivery</a:t>
            </a:r>
          </a:p>
        </p:txBody>
      </p:sp>
      <p:sp>
        <p:nvSpPr>
          <p:cNvPr id="4" name="Slide Number Placeholder 3">
            <a:extLst>
              <a:ext uri="{FF2B5EF4-FFF2-40B4-BE49-F238E27FC236}">
                <a16:creationId xmlns:a16="http://schemas.microsoft.com/office/drawing/2014/main" id="{4033AE80-2829-AE46-8B6A-D86CA6FB4580}"/>
              </a:ext>
            </a:extLst>
          </p:cNvPr>
          <p:cNvSpPr>
            <a:spLocks noGrp="1"/>
          </p:cNvSpPr>
          <p:nvPr>
            <p:ph type="sldNum" sz="quarter" idx="4"/>
          </p:nvPr>
        </p:nvSpPr>
        <p:spPr/>
        <p:txBody>
          <a:bodyPr/>
          <a:lstStyle/>
          <a:p>
            <a:fld id="{83EB0FA4-9B1C-4D6B-AF0A-97437B69127A}" type="slidenum">
              <a:rPr lang="en-GB" smtClean="0"/>
              <a:pPr/>
              <a:t>8</a:t>
            </a:fld>
            <a:r>
              <a:rPr lang="en-GB"/>
              <a:t>     |</a:t>
            </a:r>
            <a:endParaRPr lang="en-GB" dirty="0"/>
          </a:p>
        </p:txBody>
      </p:sp>
    </p:spTree>
    <p:extLst>
      <p:ext uri="{BB962C8B-B14F-4D97-AF65-F5344CB8AC3E}">
        <p14:creationId xmlns:p14="http://schemas.microsoft.com/office/powerpoint/2010/main" val="4272617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5762FD11-31D9-2744-BBDB-9BFD43AFE9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895" y="1416119"/>
            <a:ext cx="8130131" cy="4600772"/>
          </a:xfrm>
        </p:spPr>
      </p:pic>
      <p:sp>
        <p:nvSpPr>
          <p:cNvPr id="3" name="Title 2">
            <a:extLst>
              <a:ext uri="{FF2B5EF4-FFF2-40B4-BE49-F238E27FC236}">
                <a16:creationId xmlns:a16="http://schemas.microsoft.com/office/drawing/2014/main" id="{EE6AE65D-BC78-3044-A5DD-56747807757C}"/>
              </a:ext>
            </a:extLst>
          </p:cNvPr>
          <p:cNvSpPr>
            <a:spLocks noGrp="1"/>
          </p:cNvSpPr>
          <p:nvPr>
            <p:ph type="title"/>
          </p:nvPr>
        </p:nvSpPr>
        <p:spPr/>
        <p:txBody>
          <a:bodyPr>
            <a:normAutofit fontScale="90000"/>
          </a:bodyPr>
          <a:lstStyle/>
          <a:p>
            <a:r>
              <a:rPr lang="en-GB" dirty="0"/>
              <a:t>The commercial sector is gaining control</a:t>
            </a:r>
            <a:endParaRPr lang="en-NL" dirty="0"/>
          </a:p>
        </p:txBody>
      </p:sp>
      <p:sp>
        <p:nvSpPr>
          <p:cNvPr id="4" name="Slide Number Placeholder 3">
            <a:extLst>
              <a:ext uri="{FF2B5EF4-FFF2-40B4-BE49-F238E27FC236}">
                <a16:creationId xmlns:a16="http://schemas.microsoft.com/office/drawing/2014/main" id="{ECC2C4B9-696E-BD49-9827-1BE264581C9F}"/>
              </a:ext>
            </a:extLst>
          </p:cNvPr>
          <p:cNvSpPr>
            <a:spLocks noGrp="1"/>
          </p:cNvSpPr>
          <p:nvPr>
            <p:ph type="sldNum" sz="quarter" idx="4"/>
          </p:nvPr>
        </p:nvSpPr>
        <p:spPr/>
        <p:txBody>
          <a:bodyPr/>
          <a:lstStyle/>
          <a:p>
            <a:fld id="{83EB0FA4-9B1C-4D6B-AF0A-97437B69127A}" type="slidenum">
              <a:rPr lang="en-GB" smtClean="0"/>
              <a:pPr/>
              <a:t>9</a:t>
            </a:fld>
            <a:r>
              <a:rPr lang="en-GB"/>
              <a:t>     |</a:t>
            </a:r>
            <a:endParaRPr lang="en-GB" dirty="0"/>
          </a:p>
        </p:txBody>
      </p:sp>
      <p:sp>
        <p:nvSpPr>
          <p:cNvPr id="8" name="Rectangle 7">
            <a:extLst>
              <a:ext uri="{FF2B5EF4-FFF2-40B4-BE49-F238E27FC236}">
                <a16:creationId xmlns:a16="http://schemas.microsoft.com/office/drawing/2014/main" id="{9A47819E-43CE-744A-86B4-B8275D375CA2}"/>
              </a:ext>
            </a:extLst>
          </p:cNvPr>
          <p:cNvSpPr/>
          <p:nvPr/>
        </p:nvSpPr>
        <p:spPr>
          <a:xfrm>
            <a:off x="1404257" y="6062841"/>
            <a:ext cx="7724768" cy="523220"/>
          </a:xfrm>
          <a:prstGeom prst="rect">
            <a:avLst/>
          </a:prstGeom>
        </p:spPr>
        <p:txBody>
          <a:bodyPr wrap="square">
            <a:spAutoFit/>
          </a:bodyPr>
          <a:lstStyle/>
          <a:p>
            <a:r>
              <a:rPr lang="en-NL" sz="14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3"/>
              </a:rPr>
              <a:t>http://knowledgegap.org/index.php/sub-projects/rent-seeking-and-financialization-of-the-academic-publishing-industry/preliminary-findings</a:t>
            </a:r>
            <a:r>
              <a:rPr lang="en-NL" sz="1400" dirty="0"/>
              <a:t> </a:t>
            </a:r>
          </a:p>
        </p:txBody>
      </p:sp>
    </p:spTree>
    <p:extLst>
      <p:ext uri="{BB962C8B-B14F-4D97-AF65-F5344CB8AC3E}">
        <p14:creationId xmlns:p14="http://schemas.microsoft.com/office/powerpoint/2010/main" val="1568108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ANT Presentation Template - August 2017.potx" id="{D619A71B-72F6-4017-9642-8E046705272E}" vid="{94030387-6E4E-45DC-8C13-3496BB4EE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GEANT Presentation Template - August 2017</Template>
  <TotalTime>1665</TotalTime>
  <Words>888</Words>
  <Application>Microsoft Macintosh PowerPoint</Application>
  <PresentationFormat>Widescreen</PresentationFormat>
  <Paragraphs>134</Paragraphs>
  <Slides>19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Outline</vt:lpstr>
      <vt:lpstr>What is Open Science?</vt:lpstr>
      <vt:lpstr>What is happening on a national level?</vt:lpstr>
      <vt:lpstr>What is happening in institutions to support OS?</vt:lpstr>
      <vt:lpstr>Institutional data services</vt:lpstr>
      <vt:lpstr>Institutional support provision is uncoordinated</vt:lpstr>
      <vt:lpstr>Many different pathways to service delivery</vt:lpstr>
      <vt:lpstr>The commercial sector is gaining control</vt:lpstr>
      <vt:lpstr>PowerPoint Presentation</vt:lpstr>
      <vt:lpstr>Is the NREN just about the network?</vt:lpstr>
      <vt:lpstr>Opportunities to move up stack?</vt:lpstr>
      <vt:lpstr>Example NREN services </vt:lpstr>
      <vt:lpstr>Example from RNP, Brazil</vt:lpstr>
      <vt:lpstr>Ideas from Rory Macneill of RSpace</vt:lpstr>
      <vt:lpstr>Harvard data commons vision</vt:lpstr>
      <vt:lpstr>Other case studies</vt:lpstr>
      <vt:lpstr>What should we discuss today?</vt:lpstr>
      <vt:lpstr>PowerPoint Presentation</vt:lpstr>
    </vt:vector>
  </TitlesOfParts>
  <Company>DANTE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Meloni</dc:creator>
  <cp:lastModifiedBy>Sarah Jones</cp:lastModifiedBy>
  <cp:revision>137</cp:revision>
  <dcterms:created xsi:type="dcterms:W3CDTF">2018-03-16T12:13:33Z</dcterms:created>
  <dcterms:modified xsi:type="dcterms:W3CDTF">2021-06-25T11:55:33Z</dcterms:modified>
</cp:coreProperties>
</file>