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5"/>
  </p:sldMasterIdLst>
  <p:notesMasterIdLst>
    <p:notesMasterId r:id="rId14"/>
  </p:notesMasterIdLst>
  <p:handoutMasterIdLst>
    <p:handoutMasterId r:id="rId15"/>
  </p:handoutMasterIdLst>
  <p:sldIdLst>
    <p:sldId id="499" r:id="rId6"/>
    <p:sldId id="294" r:id="rId7"/>
    <p:sldId id="503" r:id="rId8"/>
    <p:sldId id="502" r:id="rId9"/>
    <p:sldId id="500" r:id="rId10"/>
    <p:sldId id="501" r:id="rId11"/>
    <p:sldId id="504" r:id="rId12"/>
    <p:sldId id="4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A"/>
    <a:srgbClr val="365C8B"/>
    <a:srgbClr val="003369"/>
    <a:srgbClr val="F83E54"/>
    <a:srgbClr val="194979"/>
    <a:srgbClr val="C0425A"/>
    <a:srgbClr val="5D9CD5"/>
    <a:srgbClr val="427FB9"/>
    <a:srgbClr val="267296"/>
    <a:srgbClr val="13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3" autoAdjust="0"/>
    <p:restoredTop sz="94899" autoAdjust="0"/>
  </p:normalViewPr>
  <p:slideViewPr>
    <p:cSldViewPr snapToGrid="0">
      <p:cViewPr>
        <p:scale>
          <a:sx n="136" d="100"/>
          <a:sy n="136" d="100"/>
        </p:scale>
        <p:origin x="-160" y="-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Attendances</c:v>
                </c:pt>
              </c:strCache>
            </c:strRef>
          </c:tx>
          <c:spPr>
            <a:solidFill>
              <a:srgbClr val="0070C0"/>
            </a:solidFill>
            <a:ln w="34925">
              <a:solidFill>
                <a:srgbClr val="0070C0"/>
              </a:solidFill>
            </a:ln>
            <a:effectLst/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122</c:v>
                </c:pt>
                <c:pt idx="1">
                  <c:v>177</c:v>
                </c:pt>
                <c:pt idx="2">
                  <c:v>138</c:v>
                </c:pt>
                <c:pt idx="3">
                  <c:v>339</c:v>
                </c:pt>
                <c:pt idx="4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B-5F4C-8A87-7C4C21C1A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9601343"/>
        <c:axId val="1399602991"/>
      </c:barChart>
      <c:catAx>
        <c:axId val="139960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602991"/>
        <c:crosses val="autoZero"/>
        <c:auto val="1"/>
        <c:lblAlgn val="ctr"/>
        <c:lblOffset val="100"/>
        <c:noMultiLvlLbl val="0"/>
      </c:catAx>
      <c:valAx>
        <c:axId val="1399602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60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4127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C2B3A-412A-F84D-80C1-55ED1C500B35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75EF19-9D13-624A-A0D2-C282D9EA7A8B}">
      <dgm:prSet phldrT="[Text]"/>
      <dgm:spPr/>
      <dgm:t>
        <a:bodyPr/>
        <a:lstStyle/>
        <a:p>
          <a:r>
            <a:rPr lang="en-GB" dirty="0"/>
            <a:t>Events (transition to online)</a:t>
          </a:r>
        </a:p>
      </dgm:t>
    </dgm:pt>
    <dgm:pt modelId="{24794B8A-D2DD-EB47-89FC-557ED5B4DBA9}" type="parTrans" cxnId="{F84F8CBD-BBD1-2945-A259-CD2D6C4943C1}">
      <dgm:prSet/>
      <dgm:spPr/>
      <dgm:t>
        <a:bodyPr/>
        <a:lstStyle/>
        <a:p>
          <a:endParaRPr lang="en-GB"/>
        </a:p>
      </dgm:t>
    </dgm:pt>
    <dgm:pt modelId="{24BE430B-3FE6-7A43-B625-E9B2E825247F}" type="sibTrans" cxnId="{F84F8CBD-BBD1-2945-A259-CD2D6C4943C1}">
      <dgm:prSet/>
      <dgm:spPr/>
      <dgm:t>
        <a:bodyPr/>
        <a:lstStyle/>
        <a:p>
          <a:endParaRPr lang="en-GB"/>
        </a:p>
      </dgm:t>
    </dgm:pt>
    <dgm:pt modelId="{D0D1CD11-C611-C849-8AC4-DDE25EB3A521}">
      <dgm:prSet phldrT="[Text]"/>
      <dgm:spPr/>
      <dgm:t>
        <a:bodyPr/>
        <a:lstStyle/>
        <a:p>
          <a:r>
            <a:rPr lang="en-GB" dirty="0"/>
            <a:t>Increased accessibility (pro)</a:t>
          </a:r>
        </a:p>
      </dgm:t>
    </dgm:pt>
    <dgm:pt modelId="{ADC7D0B0-433F-7243-94DA-F845955F8EDB}" type="parTrans" cxnId="{6B87FF16-9E8E-3D49-9DD2-26D25929E9CB}">
      <dgm:prSet/>
      <dgm:spPr/>
      <dgm:t>
        <a:bodyPr/>
        <a:lstStyle/>
        <a:p>
          <a:endParaRPr lang="en-GB"/>
        </a:p>
      </dgm:t>
    </dgm:pt>
    <dgm:pt modelId="{5009B89C-74D9-7A4E-9A68-703600983E8B}" type="sibTrans" cxnId="{6B87FF16-9E8E-3D49-9DD2-26D25929E9CB}">
      <dgm:prSet/>
      <dgm:spPr/>
      <dgm:t>
        <a:bodyPr/>
        <a:lstStyle/>
        <a:p>
          <a:endParaRPr lang="en-GB"/>
        </a:p>
      </dgm:t>
    </dgm:pt>
    <dgm:pt modelId="{656E2D02-75E3-D641-8EBE-28A366842DE7}">
      <dgm:prSet phldrT="[Text]"/>
      <dgm:spPr/>
      <dgm:t>
        <a:bodyPr/>
        <a:lstStyle/>
        <a:p>
          <a:r>
            <a:rPr lang="en-GB" dirty="0"/>
            <a:t>Inconsistence in quality (external) (con)</a:t>
          </a:r>
        </a:p>
      </dgm:t>
    </dgm:pt>
    <dgm:pt modelId="{90A2E3AC-8267-AB48-B7F8-C194DE5C52B9}" type="parTrans" cxnId="{D65BA869-C3F2-0547-BC37-C0901724BE01}">
      <dgm:prSet/>
      <dgm:spPr/>
      <dgm:t>
        <a:bodyPr/>
        <a:lstStyle/>
        <a:p>
          <a:endParaRPr lang="en-GB"/>
        </a:p>
      </dgm:t>
    </dgm:pt>
    <dgm:pt modelId="{030A3244-66E1-D041-B001-B38CA14562D5}" type="sibTrans" cxnId="{D65BA869-C3F2-0547-BC37-C0901724BE01}">
      <dgm:prSet/>
      <dgm:spPr/>
      <dgm:t>
        <a:bodyPr/>
        <a:lstStyle/>
        <a:p>
          <a:endParaRPr lang="en-GB"/>
        </a:p>
      </dgm:t>
    </dgm:pt>
    <dgm:pt modelId="{526CDDB3-EE35-9A45-8C1A-2C8138C294C1}">
      <dgm:prSet phldrT="[Text]"/>
      <dgm:spPr/>
      <dgm:t>
        <a:bodyPr/>
        <a:lstStyle/>
        <a:p>
          <a:pPr>
            <a:buNone/>
          </a:pPr>
          <a:r>
            <a:rPr lang="en-GB" dirty="0"/>
            <a:t>Learning Services – increase in demand for online training delivery</a:t>
          </a:r>
        </a:p>
      </dgm:t>
    </dgm:pt>
    <dgm:pt modelId="{ED0AA127-66FE-3642-9D89-5C0149CFC1E1}" type="parTrans" cxnId="{DEEF68DB-355C-4846-A928-012F0F8B4DA6}">
      <dgm:prSet/>
      <dgm:spPr/>
      <dgm:t>
        <a:bodyPr/>
        <a:lstStyle/>
        <a:p>
          <a:endParaRPr lang="en-GB"/>
        </a:p>
      </dgm:t>
    </dgm:pt>
    <dgm:pt modelId="{FA9C0BC2-B0D9-B548-A9CF-E30C93178AE6}" type="sibTrans" cxnId="{DEEF68DB-355C-4846-A928-012F0F8B4DA6}">
      <dgm:prSet/>
      <dgm:spPr/>
      <dgm:t>
        <a:bodyPr/>
        <a:lstStyle/>
        <a:p>
          <a:endParaRPr lang="en-GB"/>
        </a:p>
      </dgm:t>
    </dgm:pt>
    <dgm:pt modelId="{9CE4BBF1-A1EE-9E4D-B7DE-344A12C05E6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Pace of change</a:t>
          </a:r>
        </a:p>
      </dgm:t>
    </dgm:pt>
    <dgm:pt modelId="{BB6B13BA-7311-EC4C-8E5E-AEE793C8A884}" type="parTrans" cxnId="{1F2EE361-8EE0-F541-B0E6-C68C6D4EAB73}">
      <dgm:prSet/>
      <dgm:spPr/>
      <dgm:t>
        <a:bodyPr/>
        <a:lstStyle/>
        <a:p>
          <a:endParaRPr lang="en-GB"/>
        </a:p>
      </dgm:t>
    </dgm:pt>
    <dgm:pt modelId="{BA90A1DB-0481-6D4C-A46E-300E4575251C}" type="sibTrans" cxnId="{1F2EE361-8EE0-F541-B0E6-C68C6D4EAB73}">
      <dgm:prSet/>
      <dgm:spPr/>
      <dgm:t>
        <a:bodyPr/>
        <a:lstStyle/>
        <a:p>
          <a:endParaRPr lang="en-GB"/>
        </a:p>
      </dgm:t>
    </dgm:pt>
    <dgm:pt modelId="{FAD03C17-9B41-3D4F-A2E7-2F081E8871E3}">
      <dgm:prSet phldrT="[Text]"/>
      <dgm:spPr/>
      <dgm:t>
        <a:bodyPr/>
        <a:lstStyle/>
        <a:p>
          <a:r>
            <a:rPr lang="en-GB" dirty="0"/>
            <a:t>Community Engagement</a:t>
          </a:r>
        </a:p>
      </dgm:t>
    </dgm:pt>
    <dgm:pt modelId="{29A2E88C-3356-8F4B-8CA4-9596E4042C5B}" type="parTrans" cxnId="{A6AC8518-4C7E-ED4A-81DD-5CCB494BAD2B}">
      <dgm:prSet/>
      <dgm:spPr/>
      <dgm:t>
        <a:bodyPr/>
        <a:lstStyle/>
        <a:p>
          <a:endParaRPr lang="en-GB"/>
        </a:p>
      </dgm:t>
    </dgm:pt>
    <dgm:pt modelId="{5E2FA969-F32A-8A44-A356-DD3F5C284042}" type="sibTrans" cxnId="{A6AC8518-4C7E-ED4A-81DD-5CCB494BAD2B}">
      <dgm:prSet/>
      <dgm:spPr/>
      <dgm:t>
        <a:bodyPr/>
        <a:lstStyle/>
        <a:p>
          <a:endParaRPr lang="en-GB"/>
        </a:p>
      </dgm:t>
    </dgm:pt>
    <dgm:pt modelId="{428DB32F-D289-7E45-9ECD-F278CF1D7857}">
      <dgm:prSet phldrT="[Text]"/>
      <dgm:spPr/>
      <dgm:t>
        <a:bodyPr/>
        <a:lstStyle/>
        <a:p>
          <a:r>
            <a:rPr lang="en-GB" dirty="0"/>
            <a:t>Alignment with the changes in the community </a:t>
          </a:r>
        </a:p>
      </dgm:t>
    </dgm:pt>
    <dgm:pt modelId="{3E99E72E-31FB-EF4E-B7EC-0C35FF16B884}" type="parTrans" cxnId="{46D13051-3A0E-7749-8A5F-FAD525110179}">
      <dgm:prSet/>
      <dgm:spPr/>
      <dgm:t>
        <a:bodyPr/>
        <a:lstStyle/>
        <a:p>
          <a:endParaRPr lang="en-GB"/>
        </a:p>
      </dgm:t>
    </dgm:pt>
    <dgm:pt modelId="{C670E012-A563-D04F-BAB1-2D7742989A2C}" type="sibTrans" cxnId="{46D13051-3A0E-7749-8A5F-FAD525110179}">
      <dgm:prSet/>
      <dgm:spPr/>
      <dgm:t>
        <a:bodyPr/>
        <a:lstStyle/>
        <a:p>
          <a:endParaRPr lang="en-GB"/>
        </a:p>
      </dgm:t>
    </dgm:pt>
    <dgm:pt modelId="{EF50B3E5-7C3F-9B4C-B3AF-997C008C7268}">
      <dgm:prSet phldrT="[Text]"/>
      <dgm:spPr/>
      <dgm:t>
        <a:bodyPr/>
        <a:lstStyle/>
        <a:p>
          <a:r>
            <a:rPr lang="en-GB" dirty="0"/>
            <a:t>Adjusting the format of engagement</a:t>
          </a:r>
        </a:p>
      </dgm:t>
    </dgm:pt>
    <dgm:pt modelId="{4A48A73C-8411-C543-90B8-AA8210BE1D35}" type="parTrans" cxnId="{D78ADF6C-0295-DA4E-B910-E848A6EB4036}">
      <dgm:prSet/>
      <dgm:spPr/>
      <dgm:t>
        <a:bodyPr/>
        <a:lstStyle/>
        <a:p>
          <a:endParaRPr lang="en-GB"/>
        </a:p>
      </dgm:t>
    </dgm:pt>
    <dgm:pt modelId="{2AE4D95F-B16C-7449-87B0-7DCFE4690B93}" type="sibTrans" cxnId="{D78ADF6C-0295-DA4E-B910-E848A6EB4036}">
      <dgm:prSet/>
      <dgm:spPr/>
      <dgm:t>
        <a:bodyPr/>
        <a:lstStyle/>
        <a:p>
          <a:endParaRPr lang="en-GB"/>
        </a:p>
      </dgm:t>
    </dgm:pt>
    <dgm:pt modelId="{A78C66BC-150F-CC4A-9994-C2B1AD53B797}">
      <dgm:prSet phldrT="[Text]"/>
      <dgm:spPr/>
      <dgm:t>
        <a:bodyPr/>
        <a:lstStyle/>
        <a:p>
          <a:r>
            <a:rPr lang="en-GB" dirty="0"/>
            <a:t>Limited availability of instructor-led online training (con)</a:t>
          </a:r>
        </a:p>
      </dgm:t>
    </dgm:pt>
    <dgm:pt modelId="{E7EFC7E7-8B57-B34D-A753-FBA66C7DF2AD}" type="parTrans" cxnId="{C9004C61-7AA1-144C-A753-F9866BD508A0}">
      <dgm:prSet/>
      <dgm:spPr/>
      <dgm:t>
        <a:bodyPr/>
        <a:lstStyle/>
        <a:p>
          <a:endParaRPr lang="en-GB"/>
        </a:p>
      </dgm:t>
    </dgm:pt>
    <dgm:pt modelId="{C21DBF65-1FF0-F94B-A4A4-F1AC838157FC}" type="sibTrans" cxnId="{C9004C61-7AA1-144C-A753-F9866BD508A0}">
      <dgm:prSet/>
      <dgm:spPr/>
      <dgm:t>
        <a:bodyPr/>
        <a:lstStyle/>
        <a:p>
          <a:endParaRPr lang="en-GB"/>
        </a:p>
      </dgm:t>
    </dgm:pt>
    <dgm:pt modelId="{8934D871-687B-BF48-B432-BAFA2D4411C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Scalability of solutions</a:t>
          </a:r>
        </a:p>
      </dgm:t>
    </dgm:pt>
    <dgm:pt modelId="{26C82449-1124-6E42-AF7A-654DE50BC657}" type="parTrans" cxnId="{CC866C0A-3108-D94C-97E9-FDE55592AFE6}">
      <dgm:prSet/>
      <dgm:spPr/>
      <dgm:t>
        <a:bodyPr/>
        <a:lstStyle/>
        <a:p>
          <a:endParaRPr lang="en-GB"/>
        </a:p>
      </dgm:t>
    </dgm:pt>
    <dgm:pt modelId="{9E7787F4-1A4B-C24D-B84D-ACE519643A0C}" type="sibTrans" cxnId="{CC866C0A-3108-D94C-97E9-FDE55592AFE6}">
      <dgm:prSet/>
      <dgm:spPr/>
      <dgm:t>
        <a:bodyPr/>
        <a:lstStyle/>
        <a:p>
          <a:endParaRPr lang="en-GB"/>
        </a:p>
      </dgm:t>
    </dgm:pt>
    <dgm:pt modelId="{646C7F67-AB44-874D-AC8F-98786EF7334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Availability of resources</a:t>
          </a:r>
        </a:p>
      </dgm:t>
    </dgm:pt>
    <dgm:pt modelId="{22A517B5-0E0B-F645-8F3D-6AA646FC7D82}" type="parTrans" cxnId="{14DC4D8B-6C49-A04B-A9B5-8A6E139CA4C3}">
      <dgm:prSet/>
      <dgm:spPr/>
      <dgm:t>
        <a:bodyPr/>
        <a:lstStyle/>
        <a:p>
          <a:endParaRPr lang="en-GB"/>
        </a:p>
      </dgm:t>
    </dgm:pt>
    <dgm:pt modelId="{A964778B-8DFA-B74B-ABAE-BE6A4E6E1018}" type="sibTrans" cxnId="{14DC4D8B-6C49-A04B-A9B5-8A6E139CA4C3}">
      <dgm:prSet/>
      <dgm:spPr/>
      <dgm:t>
        <a:bodyPr/>
        <a:lstStyle/>
        <a:p>
          <a:endParaRPr lang="en-GB"/>
        </a:p>
      </dgm:t>
    </dgm:pt>
    <dgm:pt modelId="{9D7D5B07-5EA3-EF47-A1FA-9F6B086357D2}" type="pres">
      <dgm:prSet presAssocID="{DF3C2B3A-412A-F84D-80C1-55ED1C500B35}" presName="Name0" presStyleCnt="0">
        <dgm:presLayoutVars>
          <dgm:dir/>
          <dgm:resizeHandles val="exact"/>
        </dgm:presLayoutVars>
      </dgm:prSet>
      <dgm:spPr/>
    </dgm:pt>
    <dgm:pt modelId="{9A490A88-F491-CD4D-910B-4D15E3F51089}" type="pres">
      <dgm:prSet presAssocID="{0575EF19-9D13-624A-A0D2-C282D9EA7A8B}" presName="node" presStyleLbl="node1" presStyleIdx="0" presStyleCnt="3" custLinFactNeighborX="-11527" custLinFactNeighborY="4727">
        <dgm:presLayoutVars>
          <dgm:bulletEnabled val="1"/>
        </dgm:presLayoutVars>
      </dgm:prSet>
      <dgm:spPr/>
    </dgm:pt>
    <dgm:pt modelId="{9D7EF69E-5072-4241-A742-B0034F0A1C14}" type="pres">
      <dgm:prSet presAssocID="{24BE430B-3FE6-7A43-B625-E9B2E825247F}" presName="sibTrans" presStyleCnt="0"/>
      <dgm:spPr/>
    </dgm:pt>
    <dgm:pt modelId="{661203E1-C1D3-5B47-B87C-6E73EBB008D7}" type="pres">
      <dgm:prSet presAssocID="{526CDDB3-EE35-9A45-8C1A-2C8138C294C1}" presName="node" presStyleLbl="node1" presStyleIdx="1" presStyleCnt="3">
        <dgm:presLayoutVars>
          <dgm:bulletEnabled val="1"/>
        </dgm:presLayoutVars>
      </dgm:prSet>
      <dgm:spPr/>
    </dgm:pt>
    <dgm:pt modelId="{69AA887D-3CAB-A549-AEDE-62F2EA91C6D3}" type="pres">
      <dgm:prSet presAssocID="{FA9C0BC2-B0D9-B548-A9CF-E30C93178AE6}" presName="sibTrans" presStyleCnt="0"/>
      <dgm:spPr/>
    </dgm:pt>
    <dgm:pt modelId="{D253A0F2-208A-EB41-AE9D-23595D5CE594}" type="pres">
      <dgm:prSet presAssocID="{FAD03C17-9B41-3D4F-A2E7-2F081E8871E3}" presName="node" presStyleLbl="node1" presStyleIdx="2" presStyleCnt="3">
        <dgm:presLayoutVars>
          <dgm:bulletEnabled val="1"/>
        </dgm:presLayoutVars>
      </dgm:prSet>
      <dgm:spPr/>
    </dgm:pt>
  </dgm:ptLst>
  <dgm:cxnLst>
    <dgm:cxn modelId="{CC866C0A-3108-D94C-97E9-FDE55592AFE6}" srcId="{526CDDB3-EE35-9A45-8C1A-2C8138C294C1}" destId="{8934D871-687B-BF48-B432-BAFA2D4411CB}" srcOrd="2" destOrd="0" parTransId="{26C82449-1124-6E42-AF7A-654DE50BC657}" sibTransId="{9E7787F4-1A4B-C24D-B84D-ACE519643A0C}"/>
    <dgm:cxn modelId="{6B87FF16-9E8E-3D49-9DD2-26D25929E9CB}" srcId="{0575EF19-9D13-624A-A0D2-C282D9EA7A8B}" destId="{D0D1CD11-C611-C849-8AC4-DDE25EB3A521}" srcOrd="0" destOrd="0" parTransId="{ADC7D0B0-433F-7243-94DA-F845955F8EDB}" sibTransId="{5009B89C-74D9-7A4E-9A68-703600983E8B}"/>
    <dgm:cxn modelId="{A6AC8518-4C7E-ED4A-81DD-5CCB494BAD2B}" srcId="{DF3C2B3A-412A-F84D-80C1-55ED1C500B35}" destId="{FAD03C17-9B41-3D4F-A2E7-2F081E8871E3}" srcOrd="2" destOrd="0" parTransId="{29A2E88C-3356-8F4B-8CA4-9596E4042C5B}" sibTransId="{5E2FA969-F32A-8A44-A356-DD3F5C284042}"/>
    <dgm:cxn modelId="{182EDE1D-A96D-6940-A71B-770F65174B6F}" type="presOf" srcId="{428DB32F-D289-7E45-9ECD-F278CF1D7857}" destId="{D253A0F2-208A-EB41-AE9D-23595D5CE594}" srcOrd="0" destOrd="1" presId="urn:microsoft.com/office/officeart/2005/8/layout/hList6"/>
    <dgm:cxn modelId="{0FBBC421-E87B-AE43-B040-BFF130178DFB}" type="presOf" srcId="{EF50B3E5-7C3F-9B4C-B3AF-997C008C7268}" destId="{D253A0F2-208A-EB41-AE9D-23595D5CE594}" srcOrd="0" destOrd="2" presId="urn:microsoft.com/office/officeart/2005/8/layout/hList6"/>
    <dgm:cxn modelId="{A2C1EF2F-7262-7C4F-BD74-FAA39126CBFA}" type="presOf" srcId="{DF3C2B3A-412A-F84D-80C1-55ED1C500B35}" destId="{9D7D5B07-5EA3-EF47-A1FA-9F6B086357D2}" srcOrd="0" destOrd="0" presId="urn:microsoft.com/office/officeart/2005/8/layout/hList6"/>
    <dgm:cxn modelId="{2C8A9F37-B384-D54F-ADD9-FA358F045082}" type="presOf" srcId="{D0D1CD11-C611-C849-8AC4-DDE25EB3A521}" destId="{9A490A88-F491-CD4D-910B-4D15E3F51089}" srcOrd="0" destOrd="1" presId="urn:microsoft.com/office/officeart/2005/8/layout/hList6"/>
    <dgm:cxn modelId="{14F8233E-2EB7-8349-AD61-22D4DD7CA108}" type="presOf" srcId="{8934D871-687B-BF48-B432-BAFA2D4411CB}" destId="{661203E1-C1D3-5B47-B87C-6E73EBB008D7}" srcOrd="0" destOrd="3" presId="urn:microsoft.com/office/officeart/2005/8/layout/hList6"/>
    <dgm:cxn modelId="{CA2E5349-78F1-F94E-A566-9BE2004C5724}" type="presOf" srcId="{9CE4BBF1-A1EE-9E4D-B7DE-344A12C05E64}" destId="{661203E1-C1D3-5B47-B87C-6E73EBB008D7}" srcOrd="0" destOrd="1" presId="urn:microsoft.com/office/officeart/2005/8/layout/hList6"/>
    <dgm:cxn modelId="{63825749-950F-9642-B53B-D155A777A127}" type="presOf" srcId="{FAD03C17-9B41-3D4F-A2E7-2F081E8871E3}" destId="{D253A0F2-208A-EB41-AE9D-23595D5CE594}" srcOrd="0" destOrd="0" presId="urn:microsoft.com/office/officeart/2005/8/layout/hList6"/>
    <dgm:cxn modelId="{46D13051-3A0E-7749-8A5F-FAD525110179}" srcId="{FAD03C17-9B41-3D4F-A2E7-2F081E8871E3}" destId="{428DB32F-D289-7E45-9ECD-F278CF1D7857}" srcOrd="0" destOrd="0" parTransId="{3E99E72E-31FB-EF4E-B7EC-0C35FF16B884}" sibTransId="{C670E012-A563-D04F-BAB1-2D7742989A2C}"/>
    <dgm:cxn modelId="{C9004C61-7AA1-144C-A753-F9866BD508A0}" srcId="{0575EF19-9D13-624A-A0D2-C282D9EA7A8B}" destId="{A78C66BC-150F-CC4A-9994-C2B1AD53B797}" srcOrd="1" destOrd="0" parTransId="{E7EFC7E7-8B57-B34D-A753-FBA66C7DF2AD}" sibTransId="{C21DBF65-1FF0-F94B-A4A4-F1AC838157FC}"/>
    <dgm:cxn modelId="{1F2EE361-8EE0-F541-B0E6-C68C6D4EAB73}" srcId="{526CDDB3-EE35-9A45-8C1A-2C8138C294C1}" destId="{9CE4BBF1-A1EE-9E4D-B7DE-344A12C05E64}" srcOrd="0" destOrd="0" parTransId="{BB6B13BA-7311-EC4C-8E5E-AEE793C8A884}" sibTransId="{BA90A1DB-0481-6D4C-A46E-300E4575251C}"/>
    <dgm:cxn modelId="{D65BA869-C3F2-0547-BC37-C0901724BE01}" srcId="{0575EF19-9D13-624A-A0D2-C282D9EA7A8B}" destId="{656E2D02-75E3-D641-8EBE-28A366842DE7}" srcOrd="2" destOrd="0" parTransId="{90A2E3AC-8267-AB48-B7F8-C194DE5C52B9}" sibTransId="{030A3244-66E1-D041-B001-B38CA14562D5}"/>
    <dgm:cxn modelId="{D78ADF6C-0295-DA4E-B910-E848A6EB4036}" srcId="{FAD03C17-9B41-3D4F-A2E7-2F081E8871E3}" destId="{EF50B3E5-7C3F-9B4C-B3AF-997C008C7268}" srcOrd="1" destOrd="0" parTransId="{4A48A73C-8411-C543-90B8-AA8210BE1D35}" sibTransId="{2AE4D95F-B16C-7449-87B0-7DCFE4690B93}"/>
    <dgm:cxn modelId="{75A31C7F-6D05-204C-9106-A53EBFC53A9B}" type="presOf" srcId="{656E2D02-75E3-D641-8EBE-28A366842DE7}" destId="{9A490A88-F491-CD4D-910B-4D15E3F51089}" srcOrd="0" destOrd="3" presId="urn:microsoft.com/office/officeart/2005/8/layout/hList6"/>
    <dgm:cxn modelId="{6F802A82-ECE9-A645-8A8C-E9A446B70609}" type="presOf" srcId="{A78C66BC-150F-CC4A-9994-C2B1AD53B797}" destId="{9A490A88-F491-CD4D-910B-4D15E3F51089}" srcOrd="0" destOrd="2" presId="urn:microsoft.com/office/officeart/2005/8/layout/hList6"/>
    <dgm:cxn modelId="{14DC4D8B-6C49-A04B-A9B5-8A6E139CA4C3}" srcId="{526CDDB3-EE35-9A45-8C1A-2C8138C294C1}" destId="{646C7F67-AB44-874D-AC8F-98786EF73349}" srcOrd="1" destOrd="0" parTransId="{22A517B5-0E0B-F645-8F3D-6AA646FC7D82}" sibTransId="{A964778B-8DFA-B74B-ABAE-BE6A4E6E1018}"/>
    <dgm:cxn modelId="{08EB34A1-C5F3-C944-8013-5FCD8AB64BDF}" type="presOf" srcId="{526CDDB3-EE35-9A45-8C1A-2C8138C294C1}" destId="{661203E1-C1D3-5B47-B87C-6E73EBB008D7}" srcOrd="0" destOrd="0" presId="urn:microsoft.com/office/officeart/2005/8/layout/hList6"/>
    <dgm:cxn modelId="{F84F8CBD-BBD1-2945-A259-CD2D6C4943C1}" srcId="{DF3C2B3A-412A-F84D-80C1-55ED1C500B35}" destId="{0575EF19-9D13-624A-A0D2-C282D9EA7A8B}" srcOrd="0" destOrd="0" parTransId="{24794B8A-D2DD-EB47-89FC-557ED5B4DBA9}" sibTransId="{24BE430B-3FE6-7A43-B625-E9B2E825247F}"/>
    <dgm:cxn modelId="{FB2AFECE-118B-5E49-8E60-5F3927041385}" type="presOf" srcId="{646C7F67-AB44-874D-AC8F-98786EF73349}" destId="{661203E1-C1D3-5B47-B87C-6E73EBB008D7}" srcOrd="0" destOrd="2" presId="urn:microsoft.com/office/officeart/2005/8/layout/hList6"/>
    <dgm:cxn modelId="{DEEF68DB-355C-4846-A928-012F0F8B4DA6}" srcId="{DF3C2B3A-412A-F84D-80C1-55ED1C500B35}" destId="{526CDDB3-EE35-9A45-8C1A-2C8138C294C1}" srcOrd="1" destOrd="0" parTransId="{ED0AA127-66FE-3642-9D89-5C0149CFC1E1}" sibTransId="{FA9C0BC2-B0D9-B548-A9CF-E30C93178AE6}"/>
    <dgm:cxn modelId="{C0BE4FE0-BBCF-0244-AFC8-595766B550DF}" type="presOf" srcId="{0575EF19-9D13-624A-A0D2-C282D9EA7A8B}" destId="{9A490A88-F491-CD4D-910B-4D15E3F51089}" srcOrd="0" destOrd="0" presId="urn:microsoft.com/office/officeart/2005/8/layout/hList6"/>
    <dgm:cxn modelId="{0BF6CFC6-E159-B84C-BECF-26903079EDEF}" type="presParOf" srcId="{9D7D5B07-5EA3-EF47-A1FA-9F6B086357D2}" destId="{9A490A88-F491-CD4D-910B-4D15E3F51089}" srcOrd="0" destOrd="0" presId="urn:microsoft.com/office/officeart/2005/8/layout/hList6"/>
    <dgm:cxn modelId="{624249A3-F3E3-D14A-B010-2656DDAACA9C}" type="presParOf" srcId="{9D7D5B07-5EA3-EF47-A1FA-9F6B086357D2}" destId="{9D7EF69E-5072-4241-A742-B0034F0A1C14}" srcOrd="1" destOrd="0" presId="urn:microsoft.com/office/officeart/2005/8/layout/hList6"/>
    <dgm:cxn modelId="{1001B65D-9649-AE4B-B790-A30DDDC5F2FC}" type="presParOf" srcId="{9D7D5B07-5EA3-EF47-A1FA-9F6B086357D2}" destId="{661203E1-C1D3-5B47-B87C-6E73EBB008D7}" srcOrd="2" destOrd="0" presId="urn:microsoft.com/office/officeart/2005/8/layout/hList6"/>
    <dgm:cxn modelId="{2A72A2FB-8BEB-4244-85D1-5334F635757F}" type="presParOf" srcId="{9D7D5B07-5EA3-EF47-A1FA-9F6B086357D2}" destId="{69AA887D-3CAB-A549-AEDE-62F2EA91C6D3}" srcOrd="3" destOrd="0" presId="urn:microsoft.com/office/officeart/2005/8/layout/hList6"/>
    <dgm:cxn modelId="{24376826-F73E-E743-95E1-47390605882E}" type="presParOf" srcId="{9D7D5B07-5EA3-EF47-A1FA-9F6B086357D2}" destId="{D253A0F2-208A-EB41-AE9D-23595D5CE59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90A88-F491-CD4D-910B-4D15E3F51089}">
      <dsp:nvSpPr>
        <dsp:cNvPr id="0" name=""/>
        <dsp:cNvSpPr/>
      </dsp:nvSpPr>
      <dsp:spPr>
        <a:xfrm rot="16200000">
          <a:off x="-1182111" y="1182111"/>
          <a:ext cx="4866765" cy="250254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571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Events (transition to online)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Increased accessibility (pro)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Limited availability of instructor-led online training (con)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Inconsistence in quality (external) (con)</a:t>
          </a:r>
        </a:p>
      </dsp:txBody>
      <dsp:txXfrm rot="5400000">
        <a:off x="0" y="973353"/>
        <a:ext cx="2502542" cy="2920059"/>
      </dsp:txXfrm>
    </dsp:sp>
    <dsp:sp modelId="{661203E1-C1D3-5B47-B87C-6E73EBB008D7}">
      <dsp:nvSpPr>
        <dsp:cNvPr id="0" name=""/>
        <dsp:cNvSpPr/>
      </dsp:nvSpPr>
      <dsp:spPr>
        <a:xfrm rot="16200000">
          <a:off x="1509083" y="1182111"/>
          <a:ext cx="4866765" cy="250254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571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Learning Services – increase in demand for online training delivery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Pace of change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Availability of resources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 dirty="0"/>
            <a:t>Scalability of solutions</a:t>
          </a:r>
        </a:p>
      </dsp:txBody>
      <dsp:txXfrm rot="5400000">
        <a:off x="2691194" y="973353"/>
        <a:ext cx="2502542" cy="2920059"/>
      </dsp:txXfrm>
    </dsp:sp>
    <dsp:sp modelId="{D253A0F2-208A-EB41-AE9D-23595D5CE594}">
      <dsp:nvSpPr>
        <dsp:cNvPr id="0" name=""/>
        <dsp:cNvSpPr/>
      </dsp:nvSpPr>
      <dsp:spPr>
        <a:xfrm rot="16200000">
          <a:off x="4199316" y="1182111"/>
          <a:ext cx="4866765" cy="250254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571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Community Engagement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Alignment with the changes in the community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Adjusting the format of engagement</a:t>
          </a:r>
        </a:p>
      </dsp:txBody>
      <dsp:txXfrm rot="5400000">
        <a:off x="5381427" y="973353"/>
        <a:ext cx="2502542" cy="292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GN4-3 / GN4-3N Symposium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F02A7-F6EB-452A-B0EC-B49150E67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3C2CD-AC35-4222-88A9-014A2247C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7FDBA-CF28-4DB5-A74A-87332A40D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29/01/2021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51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39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23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7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89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67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34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C371AD-EB90-5740-93BA-BCBB67E800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4494223-671B-4A45-8551-F74FC9F42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10207" r="26997" b="3731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03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7F4ECA-191F-FB4B-A17F-80B17893793D}"/>
              </a:ext>
            </a:extLst>
          </p:cNvPr>
          <p:cNvSpPr/>
          <p:nvPr userDrawn="1"/>
        </p:nvSpPr>
        <p:spPr>
          <a:xfrm>
            <a:off x="0" y="-37500"/>
            <a:ext cx="12192000" cy="13609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rgbClr val="26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305327"/>
            <a:ext cx="1531586" cy="664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32E48-2156-1C4F-9939-84751DDF4165}"/>
              </a:ext>
            </a:extLst>
          </p:cNvPr>
          <p:cNvSpPr txBox="1"/>
          <p:nvPr userDrawn="1"/>
        </p:nvSpPr>
        <p:spPr>
          <a:xfrm>
            <a:off x="446058" y="6546100"/>
            <a:ext cx="174599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GN4-3 &amp; GN4-3N PMC21</a:t>
            </a:r>
          </a:p>
        </p:txBody>
      </p:sp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74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geant.org/display/GIG/Learning+Needs+Assessment+proces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2B5929-DFC2-4A6E-B018-CFEBE347F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C927B3-42AD-6B42-8D2F-2B015A15A944}"/>
              </a:ext>
            </a:extLst>
          </p:cNvPr>
          <p:cNvSpPr txBox="1"/>
          <p:nvPr/>
        </p:nvSpPr>
        <p:spPr>
          <a:xfrm>
            <a:off x="849086" y="2839415"/>
            <a:ext cx="58819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Irina Matthews WP 1 T5</a:t>
            </a:r>
          </a:p>
          <a:p>
            <a:r>
              <a:rPr lang="en-GB" sz="2000" dirty="0">
                <a:solidFill>
                  <a:schemeClr val="bg1"/>
                </a:solidFill>
              </a:rPr>
              <a:t>Human Capital development</a:t>
            </a:r>
          </a:p>
          <a:p>
            <a:r>
              <a:rPr lang="en-GB" sz="2000" dirty="0" err="1">
                <a:solidFill>
                  <a:schemeClr val="bg1"/>
                </a:solidFill>
              </a:rPr>
              <a:t>glad@geant.org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173D4C-8F8B-5A43-AAAA-2875E11DA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85" y="1707167"/>
            <a:ext cx="7616839" cy="6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i="1" dirty="0">
                <a:solidFill>
                  <a:schemeClr val="bg1"/>
                </a:solidFill>
                <a:latin typeface="+mn-lt"/>
              </a:rPr>
              <a:t>Project Management Convention for GN4-3 &amp; GN4-3N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3685D-5DE8-6248-B336-A7B753541EA6}"/>
              </a:ext>
            </a:extLst>
          </p:cNvPr>
          <p:cNvSpPr txBox="1"/>
          <p:nvPr/>
        </p:nvSpPr>
        <p:spPr>
          <a:xfrm>
            <a:off x="848734" y="5730498"/>
            <a:ext cx="336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393DA4AD-55A7-6649-ACEB-E1CA707CA5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4B80D7-3E80-9A4F-8D8E-EEC0767E6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3" y="949207"/>
            <a:ext cx="3125638" cy="7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8251" y="1481210"/>
            <a:ext cx="6976024" cy="4782021"/>
          </a:xfrm>
          <a:prstGeom prst="rect">
            <a:avLst/>
          </a:prstGeom>
          <a:solidFill>
            <a:srgbClr val="19497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58251" y="869317"/>
            <a:ext cx="6976024" cy="591979"/>
          </a:xfrm>
          <a:prstGeom prst="rect">
            <a:avLst/>
          </a:prstGeom>
          <a:solidFill>
            <a:srgbClr val="C0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33380" y="869317"/>
            <a:ext cx="680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Human Capital Development - road travelled so far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381" y="1716249"/>
            <a:ext cx="65554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b="1" dirty="0">
                <a:solidFill>
                  <a:schemeClr val="bg1"/>
                </a:solidFill>
              </a:rPr>
              <a:t>Riding the wave of change 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dirty="0">
                <a:solidFill>
                  <a:schemeClr val="bg1"/>
                </a:solidFill>
              </a:rPr>
              <a:t>Evolution of service portfolio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dirty="0">
                <a:solidFill>
                  <a:schemeClr val="bg1"/>
                </a:solidFill>
              </a:rPr>
              <a:t>New dimension of professional skill development (maintaining value of Human Capital)</a:t>
            </a:r>
            <a:endParaRPr lang="en-GB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b="1" dirty="0">
                <a:solidFill>
                  <a:schemeClr val="bg1"/>
                </a:solidFill>
              </a:rPr>
              <a:t> </a:t>
            </a:r>
            <a:endParaRPr lang="en-GB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E087-2D8C-8745-AC3E-AF9AB7C8B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D524BB5-6A08-E545-8086-239906CC83D1}"/>
              </a:ext>
            </a:extLst>
          </p:cNvPr>
          <p:cNvSpPr txBox="1">
            <a:spLocks/>
          </p:cNvSpPr>
          <p:nvPr/>
        </p:nvSpPr>
        <p:spPr>
          <a:xfrm>
            <a:off x="1809049" y="2851434"/>
            <a:ext cx="8788108" cy="3030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566C6-E78E-2F46-B379-D263F9C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travelled so far – Human capital development in </a:t>
            </a:r>
            <a:r>
              <a:rPr lang="en-GB" dirty="0"/>
              <a:t>GÉANT</a:t>
            </a:r>
            <a:r>
              <a:rPr lang="en-US" dirty="0"/>
              <a:t> project – evolution and challenges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B568E32-08FC-C64B-9573-C3C9D65BEC2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06966" y="1592986"/>
            <a:ext cx="1744858" cy="693014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F1A5D42-1BF4-6E43-96FB-E9199A6A9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500885"/>
              </p:ext>
            </p:extLst>
          </p:nvPr>
        </p:nvGraphicFramePr>
        <p:xfrm>
          <a:off x="2498018" y="1438508"/>
          <a:ext cx="7884933" cy="486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135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F566C6-E78E-2F46-B379-D263F9C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travelled so far – Human capital development in </a:t>
            </a:r>
            <a:r>
              <a:rPr lang="en-GB" dirty="0"/>
              <a:t>GÉANT</a:t>
            </a:r>
            <a:r>
              <a:rPr lang="en-US" dirty="0"/>
              <a:t> project – demonstrating resilience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2C8989-E99D-CB45-BEB2-1FEEBA416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540"/>
              </p:ext>
            </p:extLst>
          </p:nvPr>
        </p:nvGraphicFramePr>
        <p:xfrm>
          <a:off x="880948" y="1432931"/>
          <a:ext cx="5408342" cy="399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25F272-1713-8449-9C80-DC9C60B18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74634"/>
              </p:ext>
            </p:extLst>
          </p:nvPr>
        </p:nvGraphicFramePr>
        <p:xfrm>
          <a:off x="0" y="0"/>
          <a:ext cx="13081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52182338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Grand Total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6027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1520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8324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1.85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37663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52643ED-C5BB-364E-95C8-F27D07769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86835"/>
              </p:ext>
            </p:extLst>
          </p:nvPr>
        </p:nvGraphicFramePr>
        <p:xfrm>
          <a:off x="880948" y="5553308"/>
          <a:ext cx="8776009" cy="812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3915">
                  <a:extLst>
                    <a:ext uri="{9D8B030D-6E8A-4147-A177-3AD203B41FA5}">
                      <a16:colId xmlns:a16="http://schemas.microsoft.com/office/drawing/2014/main" val="2580235672"/>
                    </a:ext>
                  </a:extLst>
                </a:gridCol>
                <a:gridCol w="951963">
                  <a:extLst>
                    <a:ext uri="{9D8B030D-6E8A-4147-A177-3AD203B41FA5}">
                      <a16:colId xmlns:a16="http://schemas.microsoft.com/office/drawing/2014/main" val="2259323243"/>
                    </a:ext>
                  </a:extLst>
                </a:gridCol>
                <a:gridCol w="1182742">
                  <a:extLst>
                    <a:ext uri="{9D8B030D-6E8A-4147-A177-3AD203B41FA5}">
                      <a16:colId xmlns:a16="http://schemas.microsoft.com/office/drawing/2014/main" val="567842448"/>
                    </a:ext>
                  </a:extLst>
                </a:gridCol>
                <a:gridCol w="1230821">
                  <a:extLst>
                    <a:ext uri="{9D8B030D-6E8A-4147-A177-3AD203B41FA5}">
                      <a16:colId xmlns:a16="http://schemas.microsoft.com/office/drawing/2014/main" val="3753095850"/>
                    </a:ext>
                  </a:extLst>
                </a:gridCol>
                <a:gridCol w="1282105">
                  <a:extLst>
                    <a:ext uri="{9D8B030D-6E8A-4147-A177-3AD203B41FA5}">
                      <a16:colId xmlns:a16="http://schemas.microsoft.com/office/drawing/2014/main" val="1801600600"/>
                    </a:ext>
                  </a:extLst>
                </a:gridCol>
                <a:gridCol w="1153895">
                  <a:extLst>
                    <a:ext uri="{9D8B030D-6E8A-4147-A177-3AD203B41FA5}">
                      <a16:colId xmlns:a16="http://schemas.microsoft.com/office/drawing/2014/main" val="104326409"/>
                    </a:ext>
                  </a:extLst>
                </a:gridCol>
                <a:gridCol w="1320568">
                  <a:extLst>
                    <a:ext uri="{9D8B030D-6E8A-4147-A177-3AD203B41FA5}">
                      <a16:colId xmlns:a16="http://schemas.microsoft.com/office/drawing/2014/main" val="1040492761"/>
                    </a:ext>
                  </a:extLst>
                </a:gridCol>
              </a:tblGrid>
              <a:tr h="2707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Year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2016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2018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2019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2020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Grand Total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046636"/>
                  </a:ext>
                </a:extLst>
              </a:tr>
              <a:tr h="2707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Total Attendances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122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177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138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339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744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1520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480990"/>
                  </a:ext>
                </a:extLst>
              </a:tr>
              <a:tr h="2707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Repeat Attendance Rate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1.95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1.85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77077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5BB223C-3A63-3642-9BE8-D0DEDAEA27C8}"/>
              </a:ext>
            </a:extLst>
          </p:cNvPr>
          <p:cNvSpPr txBox="1"/>
          <p:nvPr/>
        </p:nvSpPr>
        <p:spPr>
          <a:xfrm>
            <a:off x="6690730" y="1689409"/>
            <a:ext cx="471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levels of engagement with the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repeat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compromise on quality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7AF9B1-E3A8-9D4F-8455-06238A77F2D9}"/>
              </a:ext>
            </a:extLst>
          </p:cNvPr>
          <p:cNvSpPr txBox="1"/>
          <p:nvPr/>
        </p:nvSpPr>
        <p:spPr>
          <a:xfrm>
            <a:off x="6690730" y="3178099"/>
            <a:ext cx="3925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Recognition of extensive and robust skills pool in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Collaboration in action</a:t>
            </a:r>
          </a:p>
        </p:txBody>
      </p:sp>
    </p:spTree>
    <p:extLst>
      <p:ext uri="{BB962C8B-B14F-4D97-AF65-F5344CB8AC3E}">
        <p14:creationId xmlns:p14="http://schemas.microsoft.com/office/powerpoint/2010/main" val="66016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D524BB5-6A08-E545-8086-239906CC83D1}"/>
              </a:ext>
            </a:extLst>
          </p:cNvPr>
          <p:cNvSpPr txBox="1">
            <a:spLocks/>
          </p:cNvSpPr>
          <p:nvPr/>
        </p:nvSpPr>
        <p:spPr>
          <a:xfrm>
            <a:off x="1809049" y="2851434"/>
            <a:ext cx="8788108" cy="3030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527BF77-05C7-FE49-A5F1-11648C1E8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101229"/>
              </p:ext>
            </p:extLst>
          </p:nvPr>
        </p:nvGraphicFramePr>
        <p:xfrm>
          <a:off x="1483112" y="2152185"/>
          <a:ext cx="9489688" cy="2865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9834">
                  <a:extLst>
                    <a:ext uri="{9D8B030D-6E8A-4147-A177-3AD203B41FA5}">
                      <a16:colId xmlns:a16="http://schemas.microsoft.com/office/drawing/2014/main" val="1167532874"/>
                    </a:ext>
                  </a:extLst>
                </a:gridCol>
                <a:gridCol w="825191">
                  <a:extLst>
                    <a:ext uri="{9D8B030D-6E8A-4147-A177-3AD203B41FA5}">
                      <a16:colId xmlns:a16="http://schemas.microsoft.com/office/drawing/2014/main" val="2561830505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249289813"/>
                    </a:ext>
                  </a:extLst>
                </a:gridCol>
                <a:gridCol w="925551">
                  <a:extLst>
                    <a:ext uri="{9D8B030D-6E8A-4147-A177-3AD203B41FA5}">
                      <a16:colId xmlns:a16="http://schemas.microsoft.com/office/drawing/2014/main" val="4259932058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394295192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3934356581"/>
                    </a:ext>
                  </a:extLst>
                </a:gridCol>
                <a:gridCol w="1193180">
                  <a:extLst>
                    <a:ext uri="{9D8B030D-6E8A-4147-A177-3AD203B41FA5}">
                      <a16:colId xmlns:a16="http://schemas.microsoft.com/office/drawing/2014/main" val="2413863681"/>
                    </a:ext>
                  </a:extLst>
                </a:gridCol>
              </a:tblGrid>
              <a:tr h="716467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2016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2017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2018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2019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2020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Grand Total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28523"/>
                  </a:ext>
                </a:extLst>
              </a:tr>
              <a:tr h="71646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Unique Attendees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87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91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264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502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820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436379"/>
                  </a:ext>
                </a:extLst>
              </a:tr>
              <a:tr h="71646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Total Attendances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122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177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138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339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744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1520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651689"/>
                  </a:ext>
                </a:extLst>
              </a:tr>
              <a:tr h="71646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Repeat Attendance Rate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1.40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1.95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1.38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1.28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1.48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1.85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6106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F566C6-E78E-2F46-B379-D263F9C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travelled so far – Human capital development in </a:t>
            </a:r>
            <a:r>
              <a:rPr lang="en-GB" dirty="0"/>
              <a:t>GÉANT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423432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8251" y="1481211"/>
            <a:ext cx="6976024" cy="2399733"/>
          </a:xfrm>
          <a:prstGeom prst="rect">
            <a:avLst/>
          </a:prstGeom>
          <a:solidFill>
            <a:srgbClr val="19497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58251" y="869317"/>
            <a:ext cx="6976024" cy="591979"/>
          </a:xfrm>
          <a:prstGeom prst="rect">
            <a:avLst/>
          </a:prstGeom>
          <a:solidFill>
            <a:srgbClr val="C0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33381" y="942809"/>
            <a:ext cx="655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Human capital development - Looking ahead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381" y="1716249"/>
            <a:ext cx="65554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b="1" dirty="0">
                <a:solidFill>
                  <a:schemeClr val="bg1"/>
                </a:solidFill>
              </a:rPr>
              <a:t>Developing the capacity for change (resilience)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dirty="0">
                <a:solidFill>
                  <a:schemeClr val="bg1"/>
                </a:solidFill>
              </a:rPr>
              <a:t>Increasing the scalability of solutions 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dirty="0">
                <a:solidFill>
                  <a:schemeClr val="bg1"/>
                </a:solidFill>
              </a:rPr>
              <a:t>Improving the quality of the online experience 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dirty="0">
                <a:solidFill>
                  <a:schemeClr val="bg1"/>
                </a:solidFill>
              </a:rPr>
              <a:t>Maintaining relevance of skills development  for greater impact on teams’ performance ad execution of project deliverables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E087-2D8C-8745-AC3E-AF9AB7C8B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D524BB5-6A08-E545-8086-239906CC83D1}"/>
              </a:ext>
            </a:extLst>
          </p:cNvPr>
          <p:cNvSpPr txBox="1">
            <a:spLocks/>
          </p:cNvSpPr>
          <p:nvPr/>
        </p:nvSpPr>
        <p:spPr>
          <a:xfrm>
            <a:off x="1809049" y="2851434"/>
            <a:ext cx="8788108" cy="3030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566C6-E78E-2F46-B379-D263F9C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travelled so far – Human capital development in </a:t>
            </a:r>
            <a:r>
              <a:rPr lang="en-GB" dirty="0"/>
              <a:t>GÉANT</a:t>
            </a:r>
            <a:r>
              <a:rPr lang="en-US" dirty="0"/>
              <a:t> project – Next step – call for action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B568E32-08FC-C64B-9573-C3C9D65BEC2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06966" y="1592986"/>
            <a:ext cx="1744858" cy="693014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82996B-C44A-6046-91DC-E6029F125F8E}"/>
              </a:ext>
            </a:extLst>
          </p:cNvPr>
          <p:cNvSpPr txBox="1"/>
          <p:nvPr/>
        </p:nvSpPr>
        <p:spPr>
          <a:xfrm>
            <a:off x="2544039" y="1592986"/>
            <a:ext cx="557124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i="1" dirty="0"/>
              <a:t>In practical terms – next step – call to WP and TL to meet GLAD to discuss learning and training needs of the project teams in 2021.  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b="1" i="1" dirty="0"/>
              <a:t>Focus this year: </a:t>
            </a:r>
            <a:r>
              <a:rPr lang="en-GB" b="1" i="1" dirty="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i="1" dirty="0"/>
              <a:t>Impact of pandemic on how we work and interact with each other – skills-related focus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b="1" i="1" dirty="0"/>
              <a:t>How can we respond? 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i="1" dirty="0"/>
              <a:t>Learning in the flow of work (at the point of need)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i="1" dirty="0"/>
              <a:t>Mitigating the downside of virtual learning (lack of personalisation and social interaction</a:t>
            </a:r>
            <a:r>
              <a:rPr lang="en-GB" i="1" dirty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i="1" dirty="0"/>
              <a:t>All the information and schedule is available here </a:t>
            </a:r>
            <a:r>
              <a:rPr lang="en-GB" i="1" dirty="0">
                <a:hlinkClick r:id="rId4"/>
              </a:rPr>
              <a:t>https://wiki.geant.org/display/GIG/Learning+Needs+Assessment+process</a:t>
            </a:r>
            <a:r>
              <a:rPr lang="en-GB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8735" y="2718827"/>
            <a:ext cx="4400273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Any questions?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48735" y="2049375"/>
            <a:ext cx="539732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800" b="1" dirty="0">
                <a:solidFill>
                  <a:srgbClr val="F83E54"/>
                </a:solidFill>
                <a:latin typeface="+mn-lt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9FF12-E942-8E45-8F0A-DD795080A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0D611-A372-FA4C-A618-45D2AEEB53B9}"/>
              </a:ext>
            </a:extLst>
          </p:cNvPr>
          <p:cNvSpPr txBox="1"/>
          <p:nvPr/>
        </p:nvSpPr>
        <p:spPr>
          <a:xfrm>
            <a:off x="848735" y="5730498"/>
            <a:ext cx="323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993926F-7946-6243-AFB3-EE6A250F7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4749900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e2e8627e-9120-4592-bf70-1c86d23ddb27">N7PTXPAKPZVS-511-21</_dlc_DocId>
    <Document_x0020_ID xmlns="33c70a20-266a-45ad-bf4a-dd457e1766dc" xsi:nil="true"/>
    <_dlc_DocIdUrl xmlns="e2e8627e-9120-4592-bf70-1c86d23ddb27">
      <Url>https://intranet.geant.org/gn4/1/Management/pmt/GN4-1ECReview/_layouts/15/DocIdRedir.aspx?ID=N7PTXPAKPZVS-511-21</Url>
      <Description>N7PTXPAKPZVS-511-21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519F8D811D04CA3DCC8D1BAB7A630" ma:contentTypeVersion="1" ma:contentTypeDescription="Create a new document." ma:contentTypeScope="" ma:versionID="7b01e4a74c5c210c6a8093be93fa2e4b">
  <xsd:schema xmlns:xsd="http://www.w3.org/2001/XMLSchema" xmlns:xs="http://www.w3.org/2001/XMLSchema" xmlns:p="http://schemas.microsoft.com/office/2006/metadata/properties" xmlns:ns1="http://schemas.microsoft.com/sharepoint/v3" xmlns:ns2="e2e8627e-9120-4592-bf70-1c86d23ddb27" xmlns:ns3="33c70a20-266a-45ad-bf4a-dd457e1766dc" targetNamespace="http://schemas.microsoft.com/office/2006/metadata/properties" ma:root="true" ma:fieldsID="e1a02ba93cf82f7fdc7a65e9f5d656dc" ns1:_="" ns2:_="" ns3:_="">
    <xsd:import namespace="http://schemas.microsoft.com/sharepoint/v3"/>
    <xsd:import namespace="e2e8627e-9120-4592-bf70-1c86d23ddb27"/>
    <xsd:import namespace="33c70a20-266a-45ad-bf4a-dd457e1766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8627e-9120-4592-bf70-1c86d23ddb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a20-266a-45ad-bf4a-dd457e1766dc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943FB-BE63-4EA3-9350-2005CF76D58D}">
  <ds:schemaRefs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3c70a20-266a-45ad-bf4a-dd457e1766dc"/>
    <ds:schemaRef ds:uri="e2e8627e-9120-4592-bf70-1c86d23ddb2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82A8CAC-EDA0-4A53-A175-8C5016D19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8627e-9120-4592-bf70-1c86d23ddb27"/>
    <ds:schemaRef ds:uri="33c70a20-266a-45ad-bf4a-dd457e176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FDE185-CAA1-433B-A977-AE9D6C1FFB4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5123</TotalTime>
  <Words>498</Words>
  <Application>Microsoft Macintosh PowerPoint</Application>
  <PresentationFormat>Widescreen</PresentationFormat>
  <Paragraphs>108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GEANT EC Review</vt:lpstr>
      <vt:lpstr>PowerPoint Presentation</vt:lpstr>
      <vt:lpstr>PowerPoint Presentation</vt:lpstr>
      <vt:lpstr>Road travelled so far – Human capital development in GÉANT project – evolution and challenges</vt:lpstr>
      <vt:lpstr>Road travelled so far – Human capital development in GÉANT project – demonstrating resilience</vt:lpstr>
      <vt:lpstr>Road travelled so far – Human capital development in GÉANT project</vt:lpstr>
      <vt:lpstr>PowerPoint Presentation</vt:lpstr>
      <vt:lpstr>Road travelled so far – Human capital development in GÉANT project – Next step – call for action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for GN4-2 Period 2 EC Review slides GN4-2 Period 2: 1 September 2017 to 31 December 2018</dc:title>
  <dc:creator>Bridget Hannigan</dc:creator>
  <cp:lastModifiedBy>Irina Matthews</cp:lastModifiedBy>
  <cp:revision>112</cp:revision>
  <cp:lastPrinted>2016-05-20T16:08:32Z</cp:lastPrinted>
  <dcterms:created xsi:type="dcterms:W3CDTF">2020-01-13T10:18:08Z</dcterms:created>
  <dcterms:modified xsi:type="dcterms:W3CDTF">2021-01-29T14:02:12Z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