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302" r:id="rId2"/>
    <p:sldId id="303" r:id="rId3"/>
    <p:sldId id="304" r:id="rId4"/>
    <p:sldId id="305" r:id="rId5"/>
    <p:sldId id="306" r:id="rId6"/>
    <p:sldId id="307" r:id="rId7"/>
    <p:sldId id="308" r:id="rId8"/>
    <p:sldId id="309" r:id="rId9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6" roundtripDataSignature="AMtx7mi5u6zCy3M9PNjW04U/yk3Y8XZMc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8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3" Type="http://schemas.openxmlformats.org/officeDocument/2006/relationships/slide" Target="slides/slide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67" Type="http://schemas.openxmlformats.org/officeDocument/2006/relationships/presProps" Target="presProps.xml"/><Relationship Id="rId2" Type="http://schemas.openxmlformats.org/officeDocument/2006/relationships/slide" Target="slides/slide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66" Type="http://customschemas.google.com/relationships/presentationmetadata" Target="metadata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6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4" name="Google Shape;554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5" name="Google Shape;565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566" name="Google Shape;566;p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2" name="Google Shape;572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573" name="Google Shape;573;p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9" name="Google Shape;579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580" name="Google Shape;580;p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6" name="Google Shape;586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587" name="Google Shape;587;p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3" name="Google Shape;593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594" name="Google Shape;594;p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0" name="Google Shape;600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601" name="Google Shape;601;p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" name="Google Shape;628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1"/>
          <p:cNvSpPr txBox="1"/>
          <p:nvPr/>
        </p:nvSpPr>
        <p:spPr>
          <a:xfrm>
            <a:off x="8111484" y="4779932"/>
            <a:ext cx="3523570" cy="1471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GN4-1 EC Review</a:t>
            </a:r>
            <a:endParaRPr/>
          </a:p>
          <a:p>
            <a:pPr marL="0" marR="0" lvl="0" indent="0" algn="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TBC 2016</a:t>
            </a:r>
            <a:endParaRPr/>
          </a:p>
          <a:p>
            <a:pPr marL="0" marR="0" lvl="0" indent="0" algn="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Brussels</a:t>
            </a:r>
            <a:endParaRPr/>
          </a:p>
          <a:p>
            <a:pPr marL="0" marR="0" lvl="0" indent="0" algn="r" rtl="0">
              <a:spcBef>
                <a:spcPts val="36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" name="Google Shape;19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979292" y="287691"/>
            <a:ext cx="1674488" cy="952633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41"/>
          <p:cNvSpPr txBox="1"/>
          <p:nvPr/>
        </p:nvSpPr>
        <p:spPr>
          <a:xfrm>
            <a:off x="848735" y="5076227"/>
            <a:ext cx="3798887" cy="1256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Presenter Name, Organisation</a:t>
            </a:r>
            <a:endParaRPr/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4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336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" name="Google Shape;22;p41" descr="Background patter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13231" t="10207" r="26996" b="37311"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2"/>
          <p:cNvSpPr txBox="1">
            <a:spLocks noGrp="1"/>
          </p:cNvSpPr>
          <p:nvPr>
            <p:ph type="body" idx="1"/>
          </p:nvPr>
        </p:nvSpPr>
        <p:spPr>
          <a:xfrm>
            <a:off x="446058" y="1503937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576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160"/>
              <a:buChar char="•"/>
              <a:defRPr/>
            </a:lvl1pPr>
            <a:lvl2pPr marL="914400" lvl="1" indent="-36576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160"/>
              <a:buChar char="•"/>
              <a:defRPr/>
            </a:lvl2pPr>
            <a:lvl3pPr marL="1371600" lvl="2" indent="-36576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160"/>
              <a:buChar char="•"/>
              <a:defRPr/>
            </a:lvl3pPr>
            <a:lvl4pPr marL="1828800" lvl="3" indent="-36576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160"/>
              <a:buChar char="•"/>
              <a:defRPr/>
            </a:lvl4pPr>
            <a:lvl5pPr marL="2286000" lvl="4" indent="-36576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16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42"/>
          <p:cNvSpPr txBox="1">
            <a:spLocks noGrp="1"/>
          </p:cNvSpPr>
          <p:nvPr>
            <p:ph type="title"/>
          </p:nvPr>
        </p:nvSpPr>
        <p:spPr>
          <a:xfrm>
            <a:off x="454525" y="204374"/>
            <a:ext cx="9373198" cy="938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2"/>
          <p:cNvSpPr txBox="1">
            <a:spLocks noGrp="1"/>
          </p:cNvSpPr>
          <p:nvPr>
            <p:ph type="sldNum" idx="12"/>
          </p:nvPr>
        </p:nvSpPr>
        <p:spPr>
          <a:xfrm>
            <a:off x="11439527" y="6523901"/>
            <a:ext cx="569600" cy="321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&amp;A">
  <p:cSld name="Q&amp;A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3"/>
          <p:cNvSpPr txBox="1"/>
          <p:nvPr/>
        </p:nvSpPr>
        <p:spPr>
          <a:xfrm>
            <a:off x="8229601" y="2547258"/>
            <a:ext cx="2373086" cy="1523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361"/>
              </a:buClr>
              <a:buSzPts val="2100"/>
              <a:buFont typeface="Calibri"/>
              <a:buNone/>
            </a:pPr>
            <a:endParaRPr sz="2100" b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1_Custom Layou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45"/>
          <p:cNvPicPr preferRelativeResize="0"/>
          <p:nvPr/>
        </p:nvPicPr>
        <p:blipFill rotWithShape="1">
          <a:blip r:embed="rId2">
            <a:alphaModFix/>
          </a:blip>
          <a:srcRect l="34639"/>
          <a:stretch/>
        </p:blipFill>
        <p:spPr>
          <a:xfrm>
            <a:off x="10319656" y="0"/>
            <a:ext cx="187234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45"/>
          <p:cNvPicPr preferRelativeResize="0"/>
          <p:nvPr/>
        </p:nvPicPr>
        <p:blipFill rotWithShape="1">
          <a:blip r:embed="rId3">
            <a:alphaModFix/>
          </a:blip>
          <a:srcRect b="18334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45"/>
          <p:cNvSpPr txBox="1">
            <a:spLocks noGrp="1"/>
          </p:cNvSpPr>
          <p:nvPr>
            <p:ph type="body" idx="1"/>
          </p:nvPr>
        </p:nvSpPr>
        <p:spPr>
          <a:xfrm>
            <a:off x="998895" y="1428050"/>
            <a:ext cx="8633637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4E79"/>
              </a:buClr>
              <a:buSzPts val="2800"/>
              <a:buChar char="•"/>
              <a:defRPr>
                <a:solidFill>
                  <a:srgbClr val="1E4E79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4E79"/>
              </a:buClr>
              <a:buSzPts val="2400"/>
              <a:buChar char="•"/>
              <a:defRPr>
                <a:solidFill>
                  <a:srgbClr val="1E4E79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4E79"/>
              </a:buClr>
              <a:buSzPts val="2000"/>
              <a:buChar char="•"/>
              <a:defRPr>
                <a:solidFill>
                  <a:srgbClr val="1E4E79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4E79"/>
              </a:buClr>
              <a:buSzPts val="1800"/>
              <a:buChar char="•"/>
              <a:defRPr>
                <a:solidFill>
                  <a:srgbClr val="1E4E79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4E79"/>
              </a:buClr>
              <a:buSzPts val="1800"/>
              <a:buChar char="•"/>
              <a:defRPr>
                <a:solidFill>
                  <a:srgbClr val="1E4E7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45"/>
          <p:cNvSpPr txBox="1">
            <a:spLocks noGrp="1"/>
          </p:cNvSpPr>
          <p:nvPr>
            <p:ph type="title"/>
          </p:nvPr>
        </p:nvSpPr>
        <p:spPr>
          <a:xfrm>
            <a:off x="998895" y="705164"/>
            <a:ext cx="9894723" cy="430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65081"/>
              </a:buClr>
              <a:buSzPts val="3200"/>
              <a:buFont typeface="Calibri"/>
              <a:buNone/>
              <a:defRPr>
                <a:solidFill>
                  <a:srgbClr val="06508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5"/>
          <p:cNvSpPr txBox="1"/>
          <p:nvPr/>
        </p:nvSpPr>
        <p:spPr>
          <a:xfrm>
            <a:off x="8785191" y="6317559"/>
            <a:ext cx="1532963" cy="340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435F"/>
              </a:buClr>
              <a:buSzPts val="1200"/>
              <a:buFont typeface="Arial"/>
              <a:buNone/>
            </a:pPr>
            <a:r>
              <a:rPr lang="en-GB" sz="1200">
                <a:solidFill>
                  <a:srgbClr val="03435F"/>
                </a:solidFill>
                <a:latin typeface="Calibri"/>
                <a:ea typeface="Calibri"/>
                <a:cs typeface="Calibri"/>
                <a:sym typeface="Calibri"/>
              </a:rPr>
              <a:t>www.geant.org</a:t>
            </a:r>
            <a:endParaRPr sz="1200">
              <a:solidFill>
                <a:srgbClr val="03435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_Title and Conte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235117" y="220264"/>
            <a:ext cx="1566983" cy="891472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46"/>
          <p:cNvSpPr txBox="1">
            <a:spLocks noGrp="1"/>
          </p:cNvSpPr>
          <p:nvPr>
            <p:ph type="body" idx="1"/>
          </p:nvPr>
        </p:nvSpPr>
        <p:spPr>
          <a:xfrm>
            <a:off x="998895" y="1353031"/>
            <a:ext cx="80728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4E79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4E7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4E7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4E7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4E7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46"/>
          <p:cNvSpPr txBox="1">
            <a:spLocks noGrp="1"/>
          </p:cNvSpPr>
          <p:nvPr>
            <p:ph type="title"/>
          </p:nvPr>
        </p:nvSpPr>
        <p:spPr>
          <a:xfrm>
            <a:off x="998895" y="705164"/>
            <a:ext cx="9894723" cy="430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0" name="Google Shape;40;p46" descr="\\CHFILE02\Folders\Francesca\My Documents\GEANT\GN4\GN4-1\Templates\geant_logo_300dpi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98165" y="6046590"/>
            <a:ext cx="1003935" cy="49276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46"/>
          <p:cNvSpPr/>
          <p:nvPr/>
        </p:nvSpPr>
        <p:spPr>
          <a:xfrm>
            <a:off x="9387782" y="6292970"/>
            <a:ext cx="114262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3435F"/>
              </a:buClr>
              <a:buSzPts val="1200"/>
              <a:buFont typeface="Calibri"/>
              <a:buNone/>
            </a:pPr>
            <a:r>
              <a:rPr lang="en-GB" sz="1200">
                <a:solidFill>
                  <a:srgbClr val="03435F"/>
                </a:solidFill>
                <a:latin typeface="Calibri"/>
                <a:ea typeface="Calibri"/>
                <a:cs typeface="Calibri"/>
                <a:sym typeface="Calibri"/>
              </a:rPr>
              <a:t>www.geant.org</a:t>
            </a:r>
            <a:endParaRPr sz="1200">
              <a:solidFill>
                <a:srgbClr val="03435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0"/>
          <p:cNvSpPr/>
          <p:nvPr/>
        </p:nvSpPr>
        <p:spPr>
          <a:xfrm>
            <a:off x="0" y="-37500"/>
            <a:ext cx="12192000" cy="1360968"/>
          </a:xfrm>
          <a:prstGeom prst="rect">
            <a:avLst/>
          </a:prstGeom>
          <a:solidFill>
            <a:srgbClr val="00336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40"/>
          <p:cNvSpPr txBox="1">
            <a:spLocks noGrp="1"/>
          </p:cNvSpPr>
          <p:nvPr>
            <p:ph type="body" idx="1"/>
          </p:nvPr>
        </p:nvSpPr>
        <p:spPr>
          <a:xfrm>
            <a:off x="446058" y="1503937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1148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F5E"/>
              </a:buClr>
              <a:buSzPts val="2880"/>
              <a:buFont typeface="Arial"/>
              <a:buChar char="•"/>
              <a:defRPr sz="2400" b="0" i="0" u="none" strike="noStrike" cap="none">
                <a:solidFill>
                  <a:srgbClr val="0043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148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F5E"/>
              </a:buClr>
              <a:buSzPts val="2880"/>
              <a:buFont typeface="Arial"/>
              <a:buChar char="•"/>
              <a:defRPr sz="2400" b="0" i="0" u="none" strike="noStrike" cap="none">
                <a:solidFill>
                  <a:srgbClr val="0043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148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F5E"/>
              </a:buClr>
              <a:buSzPts val="2880"/>
              <a:buFont typeface="Arial"/>
              <a:buChar char="•"/>
              <a:defRPr sz="2400" b="0" i="0" u="none" strike="noStrike" cap="none">
                <a:solidFill>
                  <a:srgbClr val="0043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148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F5E"/>
              </a:buClr>
              <a:buSzPts val="2880"/>
              <a:buFont typeface="Arial"/>
              <a:buChar char="•"/>
              <a:defRPr sz="2400" b="0" i="0" u="none" strike="noStrike" cap="none">
                <a:solidFill>
                  <a:srgbClr val="0043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147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F5E"/>
              </a:buClr>
              <a:buSzPts val="2880"/>
              <a:buFont typeface="Arial"/>
              <a:buChar char="•"/>
              <a:defRPr sz="2400" b="0" i="0" u="none" strike="noStrike" cap="none">
                <a:solidFill>
                  <a:srgbClr val="0043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40"/>
          <p:cNvSpPr/>
          <p:nvPr/>
        </p:nvSpPr>
        <p:spPr>
          <a:xfrm>
            <a:off x="-37063" y="6528141"/>
            <a:ext cx="12229062" cy="329859"/>
          </a:xfrm>
          <a:prstGeom prst="rect">
            <a:avLst/>
          </a:prstGeom>
          <a:solidFill>
            <a:srgbClr val="2672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40"/>
          <p:cNvSpPr txBox="1">
            <a:spLocks noGrp="1"/>
          </p:cNvSpPr>
          <p:nvPr>
            <p:ph type="sldNum" idx="12"/>
          </p:nvPr>
        </p:nvSpPr>
        <p:spPr>
          <a:xfrm>
            <a:off x="11439527" y="6523901"/>
            <a:ext cx="569600" cy="321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" name="Google Shape;14;p40"/>
          <p:cNvSpPr txBox="1">
            <a:spLocks noGrp="1"/>
          </p:cNvSpPr>
          <p:nvPr>
            <p:ph type="title"/>
          </p:nvPr>
        </p:nvSpPr>
        <p:spPr>
          <a:xfrm>
            <a:off x="454525" y="204374"/>
            <a:ext cx="9373198" cy="938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15" name="Google Shape;15;p4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235117" y="305327"/>
            <a:ext cx="1531586" cy="664593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40"/>
          <p:cNvSpPr txBox="1"/>
          <p:nvPr/>
        </p:nvSpPr>
        <p:spPr>
          <a:xfrm>
            <a:off x="446058" y="6546100"/>
            <a:ext cx="174599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GN4-3 &amp; GN4-3N PMC21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95">
          <p15:clr>
            <a:srgbClr val="F26B43"/>
          </p15:clr>
        </p15:guide>
        <p15:guide id="2" pos="347">
          <p15:clr>
            <a:srgbClr val="F26B43"/>
          </p15:clr>
        </p15:guide>
        <p15:guide id="3" orient="horz" pos="1139">
          <p15:clr>
            <a:srgbClr val="F26B43"/>
          </p15:clr>
        </p15:guide>
        <p15:guide id="4" orient="horz" pos="36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7" name="Google Shape;557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01337" y="869317"/>
            <a:ext cx="1340153" cy="581526"/>
          </a:xfrm>
          <a:prstGeom prst="rect">
            <a:avLst/>
          </a:prstGeom>
          <a:noFill/>
          <a:ln>
            <a:noFill/>
          </a:ln>
        </p:spPr>
      </p:pic>
      <p:sp>
        <p:nvSpPr>
          <p:cNvPr id="558" name="Google Shape;558;p32"/>
          <p:cNvSpPr txBox="1"/>
          <p:nvPr/>
        </p:nvSpPr>
        <p:spPr>
          <a:xfrm>
            <a:off x="849086" y="2839415"/>
            <a:ext cx="588191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Breakout sessions</a:t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9" name="Google Shape;559;p32"/>
          <p:cNvSpPr txBox="1"/>
          <p:nvPr/>
        </p:nvSpPr>
        <p:spPr>
          <a:xfrm>
            <a:off x="880985" y="1707167"/>
            <a:ext cx="7616839" cy="657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Project Management Convention for GN4-3 &amp; GN4-3N</a:t>
            </a:r>
            <a:endParaRPr/>
          </a:p>
        </p:txBody>
      </p:sp>
      <p:sp>
        <p:nvSpPr>
          <p:cNvPr id="560" name="Google Shape;560;p32"/>
          <p:cNvSpPr txBox="1"/>
          <p:nvPr/>
        </p:nvSpPr>
        <p:spPr>
          <a:xfrm>
            <a:off x="848734" y="5730498"/>
            <a:ext cx="336175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As part of the GÉANT 2020 Framework Partnership Agreement (FPA), the project receives funding from the European Union's Horizon 2020 research and innovation programme under Grant Agreement No. 856726 (GN4-3).​​​</a:t>
            </a: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61" name="Google Shape;561;p32" descr="Shap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t="16458" b="16666"/>
          <a:stretch/>
        </p:blipFill>
        <p:spPr>
          <a:xfrm>
            <a:off x="975022" y="5334994"/>
            <a:ext cx="474070" cy="317034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562" name="Google Shape;562;p32" descr="A picture containing text, clipart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5023" y="949207"/>
            <a:ext cx="3125638" cy="705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33"/>
          <p:cNvSpPr txBox="1">
            <a:spLocks noGrp="1"/>
          </p:cNvSpPr>
          <p:nvPr>
            <p:ph type="body" idx="1"/>
          </p:nvPr>
        </p:nvSpPr>
        <p:spPr>
          <a:xfrm>
            <a:off x="446058" y="1503937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80"/>
              <a:buNone/>
            </a:pPr>
            <a:r>
              <a:rPr lang="en-GB"/>
              <a:t>5 questions for 45 minutes: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CC0000"/>
              </a:solidFill>
            </a:endParaRPr>
          </a:p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AutoNum type="arabicPeriod"/>
            </a:pPr>
            <a:r>
              <a:rPr lang="en-GB"/>
              <a:t>How can we determine and measure the </a:t>
            </a:r>
            <a:r>
              <a:rPr lang="en-GB" b="1"/>
              <a:t>value</a:t>
            </a:r>
            <a:r>
              <a:rPr lang="en-GB"/>
              <a:t> of our services?</a:t>
            </a:r>
            <a:endParaRPr>
              <a:solidFill>
                <a:srgbClr val="CC0000"/>
              </a:solidFill>
            </a:endParaRPr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-GB"/>
              <a:t>How to </a:t>
            </a:r>
            <a:r>
              <a:rPr lang="en-GB" b="1"/>
              <a:t>increase</a:t>
            </a:r>
            <a:r>
              <a:rPr lang="en-GB"/>
              <a:t> </a:t>
            </a:r>
            <a:r>
              <a:rPr lang="en-GB" b="1"/>
              <a:t>the uptake</a:t>
            </a:r>
            <a:r>
              <a:rPr lang="en-GB"/>
              <a:t>?</a:t>
            </a:r>
            <a:endParaRPr>
              <a:solidFill>
                <a:srgbClr val="CC0000"/>
              </a:solidFill>
            </a:endParaRPr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-GB"/>
              <a:t>What should be </a:t>
            </a:r>
            <a:r>
              <a:rPr lang="en-GB" b="1"/>
              <a:t>improved</a:t>
            </a:r>
            <a:r>
              <a:rPr lang="en-GB"/>
              <a:t> in the delivery chain and how? </a:t>
            </a:r>
            <a:endParaRPr/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-GB"/>
              <a:t>How to ensure </a:t>
            </a:r>
            <a:r>
              <a:rPr lang="en-GB" b="1"/>
              <a:t>sustainability</a:t>
            </a:r>
            <a:r>
              <a:rPr lang="en-GB"/>
              <a:t> of service operations? </a:t>
            </a:r>
            <a:endParaRPr/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AutoNum type="arabicPeriod"/>
            </a:pPr>
            <a:r>
              <a:rPr lang="en-GB"/>
              <a:t>How to better incorporate EC Recommendations?</a:t>
            </a:r>
            <a:endParaRPr/>
          </a:p>
        </p:txBody>
      </p:sp>
      <p:sp>
        <p:nvSpPr>
          <p:cNvPr id="569" name="Google Shape;569;p33"/>
          <p:cNvSpPr txBox="1">
            <a:spLocks noGrp="1"/>
          </p:cNvSpPr>
          <p:nvPr>
            <p:ph type="title"/>
          </p:nvPr>
        </p:nvSpPr>
        <p:spPr>
          <a:xfrm>
            <a:off x="454525" y="204374"/>
            <a:ext cx="9373198" cy="938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GB"/>
              <a:t>Breakout sessions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34"/>
          <p:cNvSpPr txBox="1">
            <a:spLocks noGrp="1"/>
          </p:cNvSpPr>
          <p:nvPr>
            <p:ph type="body" idx="1"/>
          </p:nvPr>
        </p:nvSpPr>
        <p:spPr>
          <a:xfrm>
            <a:off x="446058" y="1503937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GB"/>
              <a:t>When is the value proposition aligned with the stakeholders:</a:t>
            </a:r>
            <a:endParaRPr/>
          </a:p>
          <a:p>
            <a:pPr marL="914400" lvl="1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GB"/>
              <a:t>Which PLM process phase?</a:t>
            </a:r>
            <a:endParaRPr/>
          </a:p>
          <a:p>
            <a:pPr marL="914400" lvl="1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GB"/>
              <a:t>Which project preparation phase?</a:t>
            </a:r>
            <a:endParaRPr/>
          </a:p>
          <a:p>
            <a:pPr marL="914400" lvl="1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GB"/>
              <a:t>How often is the alignment process repeated?</a:t>
            </a:r>
            <a:endParaRPr/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GB"/>
              <a:t>How does the process from the value proposition to the service uptake measurement look like?</a:t>
            </a:r>
            <a:endParaRPr/>
          </a:p>
          <a:p>
            <a:pPr marL="914400" lvl="1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GB"/>
              <a:t>How should it look like?</a:t>
            </a:r>
            <a:endParaRPr/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GB"/>
              <a:t>How is the value proposition expressed</a:t>
            </a:r>
            <a:endParaRPr/>
          </a:p>
          <a:p>
            <a:pPr marL="914400" lvl="1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GB"/>
              <a:t>In the project preparation phase</a:t>
            </a:r>
            <a:endParaRPr/>
          </a:p>
          <a:p>
            <a:pPr marL="914400" lvl="1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GB"/>
              <a:t>In the service development phase</a:t>
            </a:r>
            <a:endParaRPr/>
          </a:p>
          <a:p>
            <a:pPr marL="914400" lvl="1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GB"/>
              <a:t>In the production phase</a:t>
            </a:r>
            <a:endParaRPr/>
          </a:p>
        </p:txBody>
      </p:sp>
      <p:sp>
        <p:nvSpPr>
          <p:cNvPr id="576" name="Google Shape;576;p34"/>
          <p:cNvSpPr txBox="1">
            <a:spLocks noGrp="1"/>
          </p:cNvSpPr>
          <p:nvPr>
            <p:ph type="title"/>
          </p:nvPr>
        </p:nvSpPr>
        <p:spPr>
          <a:xfrm>
            <a:off x="454525" y="204374"/>
            <a:ext cx="9373198" cy="938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AutoNum type="arabicPeriod"/>
            </a:pPr>
            <a:r>
              <a:rPr lang="en-GB"/>
              <a:t>How to Determine and Measure </a:t>
            </a:r>
            <a:r>
              <a:rPr lang="en-GB">
                <a:solidFill>
                  <a:srgbClr val="CC0000"/>
                </a:solidFill>
              </a:rPr>
              <a:t>Service Value</a:t>
            </a:r>
            <a:endParaRPr>
              <a:solidFill>
                <a:srgbClr val="CC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35"/>
          <p:cNvSpPr txBox="1">
            <a:spLocks noGrp="1"/>
          </p:cNvSpPr>
          <p:nvPr>
            <p:ph type="body" idx="1"/>
          </p:nvPr>
        </p:nvSpPr>
        <p:spPr>
          <a:xfrm>
            <a:off x="446058" y="1503937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80"/>
              <a:buNone/>
            </a:pPr>
            <a:r>
              <a:rPr lang="en-GB" b="1"/>
              <a:t>How to get the exact numbers about the uptake and get it fast?</a:t>
            </a:r>
            <a:endParaRPr b="1"/>
          </a:p>
          <a:p>
            <a:pPr marL="45720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Char char="•"/>
            </a:pPr>
            <a:r>
              <a:rPr lang="en-GB" sz="2600"/>
              <a:t>What do we measure, and what does it say about the service uptake?</a:t>
            </a:r>
            <a:endParaRPr sz="2600"/>
          </a:p>
          <a:p>
            <a:pPr marL="457200" lvl="0" indent="-393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GB" sz="2600"/>
              <a:t>What can we measure vs. what we need to measure to get the exact result?</a:t>
            </a:r>
            <a:endParaRPr sz="2600"/>
          </a:p>
          <a:p>
            <a:pPr marL="457200" lvl="0" indent="-393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GB" sz="2600"/>
              <a:t>How can we improve the process of gathering the information about the service usage</a:t>
            </a:r>
            <a:endParaRPr sz="2600"/>
          </a:p>
          <a:p>
            <a:pPr marL="457200" lvl="0" indent="-393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GB" sz="2600"/>
              <a:t>How to know if a service is used?</a:t>
            </a:r>
            <a:endParaRPr sz="26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120"/>
              <a:buNone/>
            </a:pPr>
            <a:endParaRPr sz="260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400">
                <a:solidFill>
                  <a:srgbClr val="0000FF"/>
                </a:solidFill>
              </a:rPr>
              <a:t>Uptake &lt;&gt; usage</a:t>
            </a:r>
            <a:endParaRPr sz="2400">
              <a:solidFill>
                <a:srgbClr val="0000FF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80"/>
              <a:buNone/>
            </a:pPr>
            <a:r>
              <a:rPr lang="en-GB" sz="2400">
                <a:solidFill>
                  <a:srgbClr val="0000FF"/>
                </a:solidFill>
              </a:rPr>
              <a:t>Site visit &lt;&gt; software download &lt;&gt; software installed &lt;&gt; software used</a:t>
            </a:r>
            <a:endParaRPr sz="2400">
              <a:solidFill>
                <a:srgbClr val="0000FF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120"/>
              <a:buNone/>
            </a:pPr>
            <a:endParaRPr sz="2600">
              <a:solidFill>
                <a:srgbClr val="0000FF"/>
              </a:solidFill>
            </a:endParaRPr>
          </a:p>
        </p:txBody>
      </p:sp>
      <p:sp>
        <p:nvSpPr>
          <p:cNvPr id="583" name="Google Shape;583;p35"/>
          <p:cNvSpPr txBox="1">
            <a:spLocks noGrp="1"/>
          </p:cNvSpPr>
          <p:nvPr>
            <p:ph type="title"/>
          </p:nvPr>
        </p:nvSpPr>
        <p:spPr>
          <a:xfrm>
            <a:off x="454525" y="204374"/>
            <a:ext cx="9373198" cy="938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GB"/>
              <a:t>2. Service Uptake and Usage Accuracy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36"/>
          <p:cNvSpPr txBox="1">
            <a:spLocks noGrp="1"/>
          </p:cNvSpPr>
          <p:nvPr>
            <p:ph type="body" idx="1"/>
          </p:nvPr>
        </p:nvSpPr>
        <p:spPr>
          <a:xfrm>
            <a:off x="446058" y="1503937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80"/>
              <a:buNone/>
            </a:pPr>
            <a:r>
              <a:rPr lang="en-GB" b="1"/>
              <a:t>How to increase service uptake / usage</a:t>
            </a:r>
            <a:endParaRPr b="1"/>
          </a:p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GB"/>
              <a:t>Increase the number of users from the current user groups?</a:t>
            </a:r>
            <a:endParaRPr/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GB"/>
              <a:t>New user groups from the current community?</a:t>
            </a:r>
            <a:endParaRPr/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GB"/>
              <a:t>New communities / countries / regions?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80"/>
              <a:buNone/>
            </a:pPr>
            <a:endParaRPr/>
          </a:p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GB"/>
              <a:t>What do we need...</a:t>
            </a:r>
            <a:endParaRPr/>
          </a:p>
          <a:p>
            <a:pPr marL="914400" lvl="1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GB"/>
              <a:t>What do we need more of?</a:t>
            </a:r>
            <a:endParaRPr/>
          </a:p>
          <a:p>
            <a:pPr marL="914400" lvl="1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GB"/>
              <a:t>What do we need but currently do not have?</a:t>
            </a:r>
            <a:endParaRPr/>
          </a:p>
        </p:txBody>
      </p:sp>
      <p:sp>
        <p:nvSpPr>
          <p:cNvPr id="590" name="Google Shape;590;p36"/>
          <p:cNvSpPr txBox="1">
            <a:spLocks noGrp="1"/>
          </p:cNvSpPr>
          <p:nvPr>
            <p:ph type="title"/>
          </p:nvPr>
        </p:nvSpPr>
        <p:spPr>
          <a:xfrm>
            <a:off x="454525" y="204374"/>
            <a:ext cx="9373198" cy="938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GB"/>
              <a:t>2. Service Uptake / Usage Improvement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37"/>
          <p:cNvSpPr txBox="1">
            <a:spLocks noGrp="1"/>
          </p:cNvSpPr>
          <p:nvPr>
            <p:ph type="body" idx="1"/>
          </p:nvPr>
        </p:nvSpPr>
        <p:spPr>
          <a:xfrm>
            <a:off x="446058" y="1503937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80"/>
              <a:buNone/>
            </a:pPr>
            <a:r>
              <a:rPr lang="en-GB"/>
              <a:t>What should be </a:t>
            </a:r>
            <a:r>
              <a:rPr lang="en-GB" b="1"/>
              <a:t>improved</a:t>
            </a:r>
            <a:r>
              <a:rPr lang="en-GB"/>
              <a:t> and how?</a:t>
            </a:r>
            <a:endParaRPr/>
          </a:p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GB"/>
              <a:t>Are all elements of the SDC in place?</a:t>
            </a:r>
            <a:endParaRPr/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GB"/>
              <a:t>Do we have a direct delivery from our service team to the user?</a:t>
            </a:r>
            <a:endParaRPr/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GB"/>
              <a:t>Does it work?</a:t>
            </a:r>
            <a:endParaRPr/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GB"/>
              <a:t>Do we have a hierarchical delivery chain?</a:t>
            </a:r>
            <a:endParaRPr/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GB"/>
              <a:t>Does the hierarchical delivery chain work?</a:t>
            </a:r>
            <a:endParaRPr/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GB"/>
              <a:t>Do all the links and all the nodes: know their role, do their role well, collaborate together?</a:t>
            </a:r>
            <a:endParaRPr/>
          </a:p>
        </p:txBody>
      </p:sp>
      <p:sp>
        <p:nvSpPr>
          <p:cNvPr id="597" name="Google Shape;597;p37"/>
          <p:cNvSpPr txBox="1">
            <a:spLocks noGrp="1"/>
          </p:cNvSpPr>
          <p:nvPr>
            <p:ph type="title"/>
          </p:nvPr>
        </p:nvSpPr>
        <p:spPr>
          <a:xfrm>
            <a:off x="454525" y="204374"/>
            <a:ext cx="9373198" cy="938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GB"/>
              <a:t>3. Service Delivery Chain (SDC)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38"/>
          <p:cNvSpPr txBox="1">
            <a:spLocks noGrp="1"/>
          </p:cNvSpPr>
          <p:nvPr>
            <p:ph type="body" idx="1"/>
          </p:nvPr>
        </p:nvSpPr>
        <p:spPr>
          <a:xfrm>
            <a:off x="446058" y="1503937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4572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80"/>
              <a:buNone/>
            </a:pPr>
            <a:endParaRPr/>
          </a:p>
        </p:txBody>
      </p:sp>
      <p:sp>
        <p:nvSpPr>
          <p:cNvPr id="604" name="Google Shape;604;p38"/>
          <p:cNvSpPr txBox="1">
            <a:spLocks noGrp="1"/>
          </p:cNvSpPr>
          <p:nvPr>
            <p:ph type="title"/>
          </p:nvPr>
        </p:nvSpPr>
        <p:spPr>
          <a:xfrm>
            <a:off x="454525" y="204374"/>
            <a:ext cx="9373198" cy="938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GB"/>
              <a:t>4. How to Ensure Service Sustainability?</a:t>
            </a:r>
            <a:endParaRPr/>
          </a:p>
        </p:txBody>
      </p:sp>
      <p:grpSp>
        <p:nvGrpSpPr>
          <p:cNvPr id="605" name="Google Shape;605;p38"/>
          <p:cNvGrpSpPr/>
          <p:nvPr/>
        </p:nvGrpSpPr>
        <p:grpSpPr>
          <a:xfrm>
            <a:off x="1177324" y="1744475"/>
            <a:ext cx="9716267" cy="4403772"/>
            <a:chOff x="541866" y="0"/>
            <a:chExt cx="7044346" cy="5418693"/>
          </a:xfrm>
        </p:grpSpPr>
        <p:sp>
          <p:nvSpPr>
            <p:cNvPr id="606" name="Google Shape;606;p38"/>
            <p:cNvSpPr/>
            <p:nvPr/>
          </p:nvSpPr>
          <p:spPr>
            <a:xfrm>
              <a:off x="4909312" y="3684693"/>
              <a:ext cx="2676900" cy="1734000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411"/>
              </a:schemeClr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7" name="Google Shape;607;p38"/>
            <p:cNvSpPr txBox="1"/>
            <p:nvPr/>
          </p:nvSpPr>
          <p:spPr>
            <a:xfrm>
              <a:off x="5627925" y="4250003"/>
              <a:ext cx="1797600" cy="101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t" anchorCtr="0">
              <a:noAutofit/>
            </a:bodyPr>
            <a:lstStyle/>
            <a:p>
              <a:pPr marL="457200" marR="0" lvl="0" indent="-3302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Char char="●"/>
              </a:pPr>
              <a:r>
                <a:rPr lang="en-GB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Service visibility</a:t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457200" marR="0" lvl="0" indent="-3302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Char char="●"/>
              </a:pPr>
              <a:r>
                <a:rPr lang="en-GB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Value transparency</a:t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457200" marR="0" lvl="0" indent="-3302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Char char="●"/>
              </a:pPr>
              <a:r>
                <a:rPr lang="en-GB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User input</a:t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8" name="Google Shape;608;p38"/>
            <p:cNvSpPr/>
            <p:nvPr/>
          </p:nvSpPr>
          <p:spPr>
            <a:xfrm>
              <a:off x="541866" y="3684693"/>
              <a:ext cx="2676900" cy="1734000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411"/>
              </a:schemeClr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9" name="Google Shape;609;p38"/>
            <p:cNvSpPr txBox="1"/>
            <p:nvPr/>
          </p:nvSpPr>
          <p:spPr>
            <a:xfrm>
              <a:off x="579954" y="4156262"/>
              <a:ext cx="2255100" cy="122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t" anchorCtr="0">
              <a:noAutofit/>
            </a:bodyPr>
            <a:lstStyle/>
            <a:p>
              <a:pPr marL="114300" marR="0" lvl="1" indent="-114300" algn="l" rtl="0">
                <a:lnSpc>
                  <a:spcPct val="90000"/>
                </a:lnSpc>
                <a:spcBef>
                  <a:spcPts val="21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Char char="•"/>
              </a:pPr>
              <a:r>
                <a:rPr lang="en-GB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Governance structure</a:t>
              </a:r>
              <a:endPara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21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Char char="•"/>
              </a:pPr>
              <a:r>
                <a:rPr lang="en-GB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Funding</a:t>
              </a:r>
              <a:endPara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21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Char char="•"/>
              </a:pPr>
              <a:r>
                <a:rPr lang="en-GB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Strategy and roadmap</a:t>
              </a:r>
              <a:endPara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0" name="Google Shape;610;p38"/>
            <p:cNvSpPr/>
            <p:nvPr/>
          </p:nvSpPr>
          <p:spPr>
            <a:xfrm>
              <a:off x="4909312" y="0"/>
              <a:ext cx="2676900" cy="1734000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411"/>
              </a:schemeClr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1" name="Google Shape;611;p38"/>
            <p:cNvSpPr txBox="1"/>
            <p:nvPr/>
          </p:nvSpPr>
          <p:spPr>
            <a:xfrm>
              <a:off x="5750448" y="38090"/>
              <a:ext cx="1797600" cy="122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t" anchorCtr="0">
              <a:noAutofit/>
            </a:bodyPr>
            <a:lstStyle/>
            <a:p>
              <a:pPr marL="114300" marR="0" lvl="1" indent="-1143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Char char="•"/>
              </a:pPr>
              <a:r>
                <a:rPr lang="en-GB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Promotion</a:t>
              </a:r>
              <a:endPara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21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Char char="•"/>
              </a:pPr>
              <a:r>
                <a:rPr lang="en-GB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Delivery chain</a:t>
              </a:r>
              <a:endPara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" name="Google Shape;612;p38"/>
            <p:cNvSpPr/>
            <p:nvPr/>
          </p:nvSpPr>
          <p:spPr>
            <a:xfrm>
              <a:off x="541866" y="0"/>
              <a:ext cx="2676900" cy="1734000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411"/>
              </a:schemeClr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3" name="Google Shape;613;p38"/>
            <p:cNvSpPr txBox="1"/>
            <p:nvPr/>
          </p:nvSpPr>
          <p:spPr>
            <a:xfrm>
              <a:off x="579945" y="38083"/>
              <a:ext cx="2346300" cy="122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t" anchorCtr="0">
              <a:noAutofit/>
            </a:bodyPr>
            <a:lstStyle/>
            <a:p>
              <a:pPr marL="114300" marR="0" lvl="1" indent="-1143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Char char="•"/>
              </a:pPr>
              <a:r>
                <a:rPr lang="en-GB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Stabile teams</a:t>
              </a:r>
              <a:endPara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21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Char char="•"/>
              </a:pPr>
              <a:r>
                <a:rPr lang="en-GB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Knowledge and expertise</a:t>
              </a:r>
              <a:endPara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21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Char char="•"/>
              </a:pPr>
              <a:r>
                <a:rPr lang="en-GB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Infrastructure</a:t>
              </a:r>
              <a:endPara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" name="Google Shape;614;p38"/>
            <p:cNvSpPr/>
            <p:nvPr/>
          </p:nvSpPr>
          <p:spPr>
            <a:xfrm>
              <a:off x="1663530" y="308864"/>
              <a:ext cx="2346300" cy="2346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20000"/>
                  </a:moveTo>
                  <a:lnTo>
                    <a:pt x="0" y="120000"/>
                  </a:lnTo>
                  <a:cubicBezTo>
                    <a:pt x="0" y="53726"/>
                    <a:pt x="53726" y="0"/>
                    <a:pt x="120000" y="0"/>
                  </a:cubicBezTo>
                  <a:lnTo>
                    <a:pt x="120000" y="120000"/>
                  </a:lnTo>
                  <a:close/>
                </a:path>
              </a:pathLst>
            </a:cu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" name="Google Shape;615;p38"/>
            <p:cNvSpPr txBox="1"/>
            <p:nvPr/>
          </p:nvSpPr>
          <p:spPr>
            <a:xfrm>
              <a:off x="2350740" y="638485"/>
              <a:ext cx="1659000" cy="165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2225" tIns="142225" rIns="142225" bIns="142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lang="en-GB" sz="2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Operations and development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6" name="Google Shape;616;p38"/>
            <p:cNvSpPr/>
            <p:nvPr/>
          </p:nvSpPr>
          <p:spPr>
            <a:xfrm rot="5400000">
              <a:off x="4118168" y="308864"/>
              <a:ext cx="2346300" cy="2346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20000"/>
                  </a:moveTo>
                  <a:lnTo>
                    <a:pt x="0" y="120000"/>
                  </a:lnTo>
                  <a:cubicBezTo>
                    <a:pt x="0" y="53726"/>
                    <a:pt x="53726" y="0"/>
                    <a:pt x="120000" y="0"/>
                  </a:cubicBezTo>
                  <a:lnTo>
                    <a:pt x="120000" y="120000"/>
                  </a:lnTo>
                  <a:close/>
                </a:path>
              </a:pathLst>
            </a:cu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" name="Google Shape;617;p38"/>
            <p:cNvSpPr txBox="1"/>
            <p:nvPr/>
          </p:nvSpPr>
          <p:spPr>
            <a:xfrm>
              <a:off x="4118186" y="996074"/>
              <a:ext cx="1659000" cy="165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2225" tIns="142225" rIns="142225" bIns="142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lang="en-GB" sz="2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Uptake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" name="Google Shape;618;p38"/>
            <p:cNvSpPr/>
            <p:nvPr/>
          </p:nvSpPr>
          <p:spPr>
            <a:xfrm rot="10800000">
              <a:off x="4118168" y="2763502"/>
              <a:ext cx="2346300" cy="2346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20000"/>
                  </a:moveTo>
                  <a:lnTo>
                    <a:pt x="0" y="120000"/>
                  </a:lnTo>
                  <a:cubicBezTo>
                    <a:pt x="0" y="53726"/>
                    <a:pt x="53726" y="0"/>
                    <a:pt x="120000" y="0"/>
                  </a:cubicBezTo>
                  <a:lnTo>
                    <a:pt x="120000" y="120000"/>
                  </a:lnTo>
                  <a:close/>
                </a:path>
              </a:pathLst>
            </a:cu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9" name="Google Shape;619;p38"/>
            <p:cNvSpPr txBox="1"/>
            <p:nvPr/>
          </p:nvSpPr>
          <p:spPr>
            <a:xfrm>
              <a:off x="4494948" y="2889776"/>
              <a:ext cx="1398600" cy="143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2225" tIns="142225" rIns="142225" bIns="142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rPr lang="en-GB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Community engagement</a:t>
              </a:r>
              <a:endPara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0" name="Google Shape;620;p38"/>
            <p:cNvSpPr/>
            <p:nvPr/>
          </p:nvSpPr>
          <p:spPr>
            <a:xfrm rot="-5400000">
              <a:off x="1663530" y="2763502"/>
              <a:ext cx="2346300" cy="2346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20000"/>
                  </a:moveTo>
                  <a:lnTo>
                    <a:pt x="0" y="120000"/>
                  </a:lnTo>
                  <a:cubicBezTo>
                    <a:pt x="0" y="53726"/>
                    <a:pt x="53726" y="0"/>
                    <a:pt x="120000" y="0"/>
                  </a:cubicBezTo>
                  <a:lnTo>
                    <a:pt x="120000" y="120000"/>
                  </a:lnTo>
                  <a:close/>
                </a:path>
              </a:pathLst>
            </a:cu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1" name="Google Shape;621;p38"/>
            <p:cNvSpPr txBox="1"/>
            <p:nvPr/>
          </p:nvSpPr>
          <p:spPr>
            <a:xfrm>
              <a:off x="2350740" y="2763520"/>
              <a:ext cx="1659000" cy="165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2225" tIns="142225" rIns="142225" bIns="142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lang="en-GB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Governance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2" name="Google Shape;622;p38"/>
            <p:cNvSpPr/>
            <p:nvPr/>
          </p:nvSpPr>
          <p:spPr>
            <a:xfrm>
              <a:off x="3658954" y="2221653"/>
              <a:ext cx="810000" cy="704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3843" y="60000"/>
                  </a:moveTo>
                  <a:lnTo>
                    <a:pt x="3843" y="60000"/>
                  </a:lnTo>
                  <a:cubicBezTo>
                    <a:pt x="3843" y="36561"/>
                    <a:pt x="20463" y="15961"/>
                    <a:pt x="44569" y="9521"/>
                  </a:cubicBezTo>
                  <a:cubicBezTo>
                    <a:pt x="68676" y="3080"/>
                    <a:pt x="94429" y="12359"/>
                    <a:pt x="107677" y="32259"/>
                  </a:cubicBezTo>
                  <a:lnTo>
                    <a:pt x="108877" y="32259"/>
                  </a:lnTo>
                  <a:lnTo>
                    <a:pt x="112314" y="60000"/>
                  </a:lnTo>
                  <a:lnTo>
                    <a:pt x="93505" y="32259"/>
                  </a:lnTo>
                  <a:lnTo>
                    <a:pt x="92615" y="32259"/>
                  </a:lnTo>
                  <a:cubicBezTo>
                    <a:pt x="78420" y="22270"/>
                    <a:pt x="57946" y="19700"/>
                    <a:pt x="40397" y="25704"/>
                  </a:cubicBezTo>
                  <a:cubicBezTo>
                    <a:pt x="22848" y="31707"/>
                    <a:pt x="11529" y="45155"/>
                    <a:pt x="11529" y="60000"/>
                  </a:cubicBezTo>
                  <a:close/>
                </a:path>
              </a:pathLst>
            </a:custGeom>
            <a:solidFill>
              <a:srgbClr val="ABBADE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3" name="Google Shape;623;p38"/>
            <p:cNvSpPr/>
            <p:nvPr/>
          </p:nvSpPr>
          <p:spPr>
            <a:xfrm rot="10800000">
              <a:off x="3659044" y="2492612"/>
              <a:ext cx="810000" cy="704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3843" y="60000"/>
                  </a:moveTo>
                  <a:lnTo>
                    <a:pt x="3843" y="60000"/>
                  </a:lnTo>
                  <a:cubicBezTo>
                    <a:pt x="3843" y="36561"/>
                    <a:pt x="20463" y="15961"/>
                    <a:pt x="44569" y="9521"/>
                  </a:cubicBezTo>
                  <a:cubicBezTo>
                    <a:pt x="68676" y="3080"/>
                    <a:pt x="94429" y="12359"/>
                    <a:pt x="107677" y="32259"/>
                  </a:cubicBezTo>
                  <a:lnTo>
                    <a:pt x="108877" y="32259"/>
                  </a:lnTo>
                  <a:lnTo>
                    <a:pt x="112314" y="60000"/>
                  </a:lnTo>
                  <a:lnTo>
                    <a:pt x="93505" y="32259"/>
                  </a:lnTo>
                  <a:lnTo>
                    <a:pt x="92615" y="32259"/>
                  </a:lnTo>
                  <a:cubicBezTo>
                    <a:pt x="78420" y="22270"/>
                    <a:pt x="57946" y="19700"/>
                    <a:pt x="40397" y="25704"/>
                  </a:cubicBezTo>
                  <a:cubicBezTo>
                    <a:pt x="22848" y="31707"/>
                    <a:pt x="11529" y="45155"/>
                    <a:pt x="11529" y="60000"/>
                  </a:cubicBezTo>
                  <a:close/>
                </a:path>
              </a:pathLst>
            </a:custGeom>
            <a:solidFill>
              <a:srgbClr val="ABBADE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24" name="Google Shape;624;p38"/>
          <p:cNvSpPr/>
          <p:nvPr/>
        </p:nvSpPr>
        <p:spPr>
          <a:xfrm>
            <a:off x="4915775" y="3367425"/>
            <a:ext cx="1919376" cy="1099872"/>
          </a:xfrm>
          <a:prstGeom prst="cloud">
            <a:avLst/>
          </a:prstGeom>
          <a:solidFill>
            <a:srgbClr val="CC007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5" name="Google Shape;625;p38"/>
          <p:cNvSpPr txBox="1"/>
          <p:nvPr/>
        </p:nvSpPr>
        <p:spPr>
          <a:xfrm>
            <a:off x="5197576" y="3641075"/>
            <a:ext cx="1509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lang="en-GB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Sustainability</a:t>
            </a: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39"/>
          <p:cNvSpPr txBox="1"/>
          <p:nvPr/>
        </p:nvSpPr>
        <p:spPr>
          <a:xfrm>
            <a:off x="848735" y="2718827"/>
            <a:ext cx="4400273" cy="710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Any questions?</a:t>
            </a:r>
            <a:endParaRPr/>
          </a:p>
        </p:txBody>
      </p:sp>
      <p:sp>
        <p:nvSpPr>
          <p:cNvPr id="631" name="Google Shape;631;p39"/>
          <p:cNvSpPr txBox="1"/>
          <p:nvPr/>
        </p:nvSpPr>
        <p:spPr>
          <a:xfrm>
            <a:off x="848735" y="2049375"/>
            <a:ext cx="5397326" cy="1017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>
                <a:solidFill>
                  <a:srgbClr val="F83E54"/>
                </a:solidFill>
                <a:latin typeface="Calibri"/>
                <a:ea typeface="Calibri"/>
                <a:cs typeface="Calibri"/>
                <a:sym typeface="Calibri"/>
              </a:rPr>
              <a:t>Thank you</a:t>
            </a:r>
            <a:endParaRPr/>
          </a:p>
        </p:txBody>
      </p:sp>
      <p:pic>
        <p:nvPicPr>
          <p:cNvPr id="632" name="Google Shape;632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01337" y="869317"/>
            <a:ext cx="1340153" cy="581526"/>
          </a:xfrm>
          <a:prstGeom prst="rect">
            <a:avLst/>
          </a:prstGeom>
          <a:noFill/>
          <a:ln>
            <a:noFill/>
          </a:ln>
        </p:spPr>
      </p:pic>
      <p:sp>
        <p:nvSpPr>
          <p:cNvPr id="633" name="Google Shape;633;p39"/>
          <p:cNvSpPr txBox="1"/>
          <p:nvPr/>
        </p:nvSpPr>
        <p:spPr>
          <a:xfrm>
            <a:off x="848735" y="5730498"/>
            <a:ext cx="323416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As part of the GÉANT 2020 Framework Partnership Agreement (FPA), the project receives funding from the European Union's Horizon 2020 research and innovation programme under Grant Agreement No. 856726 (GN4-3).​​​</a:t>
            </a: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34" name="Google Shape;634;p39" descr="Shap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t="16458" b="16666"/>
          <a:stretch/>
        </p:blipFill>
        <p:spPr>
          <a:xfrm>
            <a:off x="975022" y="5334994"/>
            <a:ext cx="474070" cy="317034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EANT EC Review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489</Words>
  <Application>Microsoft Office PowerPoint</Application>
  <PresentationFormat>Widescreen</PresentationFormat>
  <Paragraphs>75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Calibri</vt:lpstr>
      <vt:lpstr>Arial</vt:lpstr>
      <vt:lpstr>GEANT EC Review</vt:lpstr>
      <vt:lpstr>PowerPoint Presentation</vt:lpstr>
      <vt:lpstr>Breakout sessions</vt:lpstr>
      <vt:lpstr>How to Determine and Measure Service Value</vt:lpstr>
      <vt:lpstr>2. Service Uptake and Usage Accuracy</vt:lpstr>
      <vt:lpstr>2. Service Uptake / Usage Improvement</vt:lpstr>
      <vt:lpstr>3. Service Delivery Chain (SDC)</vt:lpstr>
      <vt:lpstr>4. How to Ensure Service Sustainability?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Bridget Hannigan</dc:creator>
  <cp:lastModifiedBy>Tryfon Chiotis</cp:lastModifiedBy>
  <cp:revision>2</cp:revision>
  <dcterms:created xsi:type="dcterms:W3CDTF">2020-01-13T10:18:08Z</dcterms:created>
  <dcterms:modified xsi:type="dcterms:W3CDTF">2021-02-03T09:44:44Z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21940042-bfb9-461c-809f-b0837ff36859</vt:lpwstr>
  </property>
  <property fmtid="{D5CDD505-2E9C-101B-9397-08002B2CF9AE}" pid="3" name="ContentTypeId">
    <vt:lpwstr>0x010100F65519F8D811D04CA3DCC8D1BAB7A630</vt:lpwstr>
  </property>
</Properties>
</file>