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SxyTDwCk3NYQ8vypTeOU93bUO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704"/>
  </p:normalViewPr>
  <p:slideViewPr>
    <p:cSldViewPr snapToGrid="0" snapToObjects="1">
      <p:cViewPr varScale="1">
        <p:scale>
          <a:sx n="85" d="100"/>
          <a:sy n="85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b581886d33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gb581886d33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gb581886d33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581886d3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b581886d33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b581886d33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581886d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b581886d3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b581886d3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581886d33_2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b581886d33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167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581886d33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b581886d3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581886d3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b581886d3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581886d3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b581886d33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b581886d33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581886d3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581886d3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b581886d33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581886d33_1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b581886d33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581886d33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b581886d33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b581886d33_2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581886d33_2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b581886d33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581886d33_2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b581886d33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581886d33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b581886d33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581886d33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b581886d33_2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581886d33_2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581886d3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581886d33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b581886d33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581886d33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b581886d33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581886d33_2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b581886d3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b581886d33_2_8"/>
          <p:cNvSpPr txBox="1"/>
          <p:nvPr/>
        </p:nvSpPr>
        <p:spPr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GN4-1 EC Review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TBC 2016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Brussels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gb581886d33_2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79292" y="287691"/>
            <a:ext cx="1674488" cy="95263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b581886d33_2_8"/>
          <p:cNvSpPr txBox="1"/>
          <p:nvPr/>
        </p:nvSpPr>
        <p:spPr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 Name, Organisation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b581886d33_2_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gb581886d33_2_8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231" t="10207" r="26996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b581886d33_2_14"/>
          <p:cNvSpPr txBox="1"/>
          <p:nvPr/>
        </p:nvSpPr>
        <p:spPr>
          <a:xfrm>
            <a:off x="8229601" y="2547258"/>
            <a:ext cx="2373086" cy="15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ts val="2100"/>
              <a:buFont typeface="Calibri"/>
              <a:buNone/>
            </a:pPr>
            <a:endParaRPr sz="2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581886d33_2_16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b581886d33_2_16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b581886d33_2_16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3">
            <a:alphaModFix/>
          </a:blip>
          <a:srcRect l="29113" t="13460" r="32412" b="53353"/>
          <a:stretch/>
        </p:blipFill>
        <p:spPr>
          <a:xfrm flipH="1">
            <a:off x="3" y="-24064"/>
            <a:ext cx="12208806" cy="688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/>
          <p:nvPr/>
        </p:nvSpPr>
        <p:spPr>
          <a:xfrm>
            <a:off x="882914" y="1834440"/>
            <a:ext cx="6311372" cy="47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WP6 Status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1"/>
          <p:cNvSpPr txBox="1"/>
          <p:nvPr/>
        </p:nvSpPr>
        <p:spPr>
          <a:xfrm>
            <a:off x="892438" y="6087277"/>
            <a:ext cx="2427973" cy="42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4">
            <a:alphaModFix/>
          </a:blip>
          <a:srcRect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/>
          <p:nvPr/>
        </p:nvSpPr>
        <p:spPr>
          <a:xfrm>
            <a:off x="882925" y="2937440"/>
            <a:ext cx="6163800" cy="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Ivana Golub, WP6 Lead, PSNC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 Chown, WP6 Lead, Jisc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1"/>
          <p:cNvSpPr txBox="1"/>
          <p:nvPr/>
        </p:nvSpPr>
        <p:spPr>
          <a:xfrm>
            <a:off x="892439" y="4740871"/>
            <a:ext cx="5003270" cy="36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GÉANT Project Management Convention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2021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b581886d33_2_0"/>
          <p:cNvSpPr/>
          <p:nvPr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gb581886d33_2_0"/>
          <p:cNvSpPr txBox="1"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14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14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F5E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b581886d33_2_0"/>
          <p:cNvSpPr/>
          <p:nvPr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b581886d33_2_0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gb581886d33_2_0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" name="Google Shape;28;gb581886d33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5117" y="305327"/>
            <a:ext cx="1531586" cy="664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b581886d33_2_0"/>
          <p:cNvSpPr txBox="1"/>
          <p:nvPr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GN4-3 &amp; GN4-3N PMC21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NETDE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NETDE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map.gean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b581886d33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b581886d33_2_20"/>
          <p:cNvSpPr txBox="1"/>
          <p:nvPr/>
        </p:nvSpPr>
        <p:spPr>
          <a:xfrm>
            <a:off x="880975" y="2493900"/>
            <a:ext cx="10205100" cy="2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Technologies and Services Development - WP6 </a:t>
            </a:r>
            <a:r>
              <a:rPr lang="en-GB" sz="2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Current Status</a:t>
            </a:r>
            <a:endParaRPr sz="285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Ivana Golub, WP6 Lead, PSNC</a:t>
            </a:r>
            <a:endParaRPr sz="2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 Chown, WP6 Lead, Jisc </a:t>
            </a:r>
            <a:endParaRPr sz="2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b581886d33_2_20"/>
          <p:cNvSpPr txBox="1"/>
          <p:nvPr/>
        </p:nvSpPr>
        <p:spPr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Management Convention for GN4-3 &amp; GN4-3N</a:t>
            </a:r>
            <a:endParaRPr/>
          </a:p>
        </p:txBody>
      </p:sp>
      <p:sp>
        <p:nvSpPr>
          <p:cNvPr id="50" name="Google Shape;50;gb581886d33_2_20"/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gb581886d33_2_20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6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" name="Google Shape;52;gb581886d33_2_20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023" y="949207"/>
            <a:ext cx="3125638" cy="70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b581886d3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b581886d33_0_3"/>
          <p:cNvSpPr txBox="1"/>
          <p:nvPr/>
        </p:nvSpPr>
        <p:spPr>
          <a:xfrm>
            <a:off x="880975" y="2493900"/>
            <a:ext cx="10205100" cy="2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Technologies and Services Development - WP6 </a:t>
            </a:r>
            <a:endParaRPr sz="28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Looking ahead 2021 </a:t>
            </a:r>
            <a:endParaRPr sz="2850" dirty="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Ivana Golub, WP6 Lead, PSNC</a:t>
            </a:r>
            <a:endParaRPr sz="2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 </a:t>
            </a:r>
            <a:r>
              <a:rPr lang="en-GB" sz="285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Chown</a:t>
            </a:r>
            <a:r>
              <a:rPr lang="en-GB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WP6 Lead, </a:t>
            </a:r>
            <a:r>
              <a:rPr lang="en-GB" sz="285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Jisc</a:t>
            </a:r>
            <a:r>
              <a:rPr lang="en-GB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b581886d33_0_3"/>
          <p:cNvSpPr txBox="1"/>
          <p:nvPr/>
        </p:nvSpPr>
        <p:spPr>
          <a:xfrm>
            <a:off x="880985" y="1707167"/>
            <a:ext cx="76167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Management Convention for GN4-3 &amp; GN4-3N</a:t>
            </a:r>
            <a:endParaRPr/>
          </a:p>
        </p:txBody>
      </p:sp>
      <p:sp>
        <p:nvSpPr>
          <p:cNvPr id="155" name="Google Shape;155;gb581886d33_0_3"/>
          <p:cNvSpPr txBox="1"/>
          <p:nvPr/>
        </p:nvSpPr>
        <p:spPr>
          <a:xfrm>
            <a:off x="848734" y="5730498"/>
            <a:ext cx="336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b581886d33_0_3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5"/>
          <a:stretch/>
        </p:blipFill>
        <p:spPr>
          <a:xfrm>
            <a:off x="975022" y="5334994"/>
            <a:ext cx="474071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gb581886d33_0_3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023" y="949207"/>
            <a:ext cx="3125636" cy="70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581886d33_0_13"/>
          <p:cNvSpPr/>
          <p:nvPr/>
        </p:nvSpPr>
        <p:spPr>
          <a:xfrm>
            <a:off x="558251" y="1481210"/>
            <a:ext cx="6975900" cy="4782000"/>
          </a:xfrm>
          <a:prstGeom prst="rect">
            <a:avLst/>
          </a:prstGeom>
          <a:solidFill>
            <a:srgbClr val="194979">
              <a:alpha val="639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b581886d33_0_13"/>
          <p:cNvSpPr/>
          <p:nvPr/>
        </p:nvSpPr>
        <p:spPr>
          <a:xfrm>
            <a:off x="558251" y="869317"/>
            <a:ext cx="6975900" cy="591900"/>
          </a:xfrm>
          <a:prstGeom prst="rect">
            <a:avLst/>
          </a:prstGeom>
          <a:solidFill>
            <a:srgbClr val="C042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b581886d33_0_13"/>
          <p:cNvSpPr txBox="1"/>
          <p:nvPr/>
        </p:nvSpPr>
        <p:spPr>
          <a:xfrm>
            <a:off x="733381" y="942809"/>
            <a:ext cx="319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b581886d33_0_13"/>
          <p:cNvSpPr txBox="1"/>
          <p:nvPr/>
        </p:nvSpPr>
        <p:spPr>
          <a:xfrm>
            <a:off x="733381" y="1716249"/>
            <a:ext cx="6555300" cy="1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Y3 plans for the WP6 activities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we need help with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b581886d33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581886d33_2_40"/>
          <p:cNvSpPr txBox="1"/>
          <p:nvPr/>
        </p:nvSpPr>
        <p:spPr>
          <a:xfrm>
            <a:off x="368274" y="216433"/>
            <a:ext cx="8350057" cy="9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80"/>
              <a:buFont typeface="Calibri"/>
              <a:buNone/>
            </a:pPr>
            <a:r>
              <a:rPr lang="en-GB" sz="288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Technologies and Services Development </a:t>
            </a:r>
            <a:r>
              <a:rPr lang="en-GB" sz="2850" dirty="0">
                <a:solidFill>
                  <a:srgbClr val="FFD966"/>
                </a:solidFill>
                <a:latin typeface="Calibri"/>
                <a:cs typeface="Calibri"/>
                <a:sym typeface="Calibri"/>
              </a:rPr>
              <a:t>Work Areas – Looking ahead</a:t>
            </a:r>
            <a:endParaRPr sz="2850" dirty="0">
              <a:solidFill>
                <a:srgbClr val="FFD96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Google Shape;68;gb581886d33_2_40"/>
          <p:cNvSpPr txBox="1"/>
          <p:nvPr/>
        </p:nvSpPr>
        <p:spPr>
          <a:xfrm>
            <a:off x="697325" y="1703375"/>
            <a:ext cx="5088900" cy="36621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None/>
            </a:pPr>
            <a:r>
              <a:rPr lang="en-GB" sz="1600" b="1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T1: Network Technology Evolution</a:t>
            </a:r>
            <a:endParaRPr sz="16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Low Latency networking (</a:t>
            </a:r>
            <a:r>
              <a:rPr lang="en-GB" sz="1600" dirty="0" err="1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LoLa</a:t>
            </a: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Optical Time and Frequency Networking (OTFN)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White box networking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Internet Exchange Point (IXP), RENATER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CPE, FUNET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Data centre, GRNET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White box performance testing, PSNC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Router for Academia, Research and Education (RARE)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Data Plane Programming (DPP)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Quantum Key Distribution (QKD)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None/>
            </a:pPr>
            <a:endParaRPr sz="17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b581886d33_2_40"/>
          <p:cNvSpPr txBox="1"/>
          <p:nvPr/>
        </p:nvSpPr>
        <p:spPr>
          <a:xfrm>
            <a:off x="6045150" y="1843790"/>
            <a:ext cx="5364300" cy="227126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None/>
            </a:pPr>
            <a:r>
              <a:rPr lang="en-GB" sz="1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T2: Network Services Evolution and Development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Service Management Platform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Orchestration, Automation and Virtualisation (OAV)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sz="16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16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Wiki with the Community Portal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Campus Network Management as a Service (</a:t>
            </a:r>
            <a:r>
              <a:rPr lang="en-GB" sz="1600" b="0" i="0" u="none" strike="noStrike" cap="none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CNaaS</a:t>
            </a: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b581886d33_2_40"/>
          <p:cNvSpPr txBox="1"/>
          <p:nvPr/>
        </p:nvSpPr>
        <p:spPr>
          <a:xfrm>
            <a:off x="6045150" y="4311405"/>
            <a:ext cx="5364300" cy="1914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None/>
            </a:pPr>
            <a:r>
              <a:rPr lang="en-GB" sz="1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T3: Monitoring and Management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perfSONAR</a:t>
            </a:r>
            <a:endParaRPr lang="en-GB" sz="16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perfSONAR</a:t>
            </a: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Consultancy</a:t>
            </a:r>
            <a:endParaRPr sz="16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Performance Measurement Platform (PMP)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Management as a Service (</a:t>
            </a: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NMaaS</a:t>
            </a: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WiFiMon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Telemetry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b581886d33_2_40"/>
          <p:cNvSpPr txBox="1"/>
          <p:nvPr/>
        </p:nvSpPr>
        <p:spPr>
          <a:xfrm>
            <a:off x="697325" y="5557175"/>
            <a:ext cx="5088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712177"/>
                </a:solidFill>
                <a:latin typeface="Calibri"/>
                <a:ea typeface="Calibri"/>
                <a:cs typeface="Calibri"/>
                <a:sym typeface="Calibri"/>
              </a:rPr>
              <a:t>WP6 umbrella page: </a:t>
            </a:r>
            <a:r>
              <a:rPr lang="en-GB" sz="1900" u="sng">
                <a:solidFill>
                  <a:srgbClr val="71217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https://wiki.geant.org/display/NETDEV </a:t>
            </a:r>
            <a:endParaRPr sz="1900" u="sng">
              <a:solidFill>
                <a:srgbClr val="7121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62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581886d33_0_29"/>
          <p:cNvSpPr/>
          <p:nvPr/>
        </p:nvSpPr>
        <p:spPr>
          <a:xfrm>
            <a:off x="2961025" y="1504700"/>
            <a:ext cx="8598300" cy="6894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the work on the weather-map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GÉANT and NRENs for uptake in their environment</a:t>
            </a:r>
            <a:endParaRPr/>
          </a:p>
        </p:txBody>
      </p:sp>
      <p:sp>
        <p:nvSpPr>
          <p:cNvPr id="182" name="Google Shape;182;gb581886d33_0_29"/>
          <p:cNvSpPr txBox="1"/>
          <p:nvPr/>
        </p:nvSpPr>
        <p:spPr>
          <a:xfrm>
            <a:off x="514120" y="295754"/>
            <a:ext cx="85983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80"/>
              <a:buFont typeface="Calibri"/>
              <a:buNone/>
            </a:pPr>
            <a:r>
              <a:rPr lang="en-GB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1: Network Technology Evolution</a:t>
            </a:r>
            <a:br>
              <a:rPr lang="en-GB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b="1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Task Leader: Xavier Jeannin (RENATER)</a:t>
            </a:r>
            <a:endParaRPr sz="28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b581886d33_0_29"/>
          <p:cNvSpPr/>
          <p:nvPr/>
        </p:nvSpPr>
        <p:spPr>
          <a:xfrm>
            <a:off x="612028" y="1476998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Latency networking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LoLa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b581886d33_0_29"/>
          <p:cNvSpPr/>
          <p:nvPr/>
        </p:nvSpPr>
        <p:spPr>
          <a:xfrm>
            <a:off x="2961025" y="2318753"/>
            <a:ext cx="8598300" cy="6894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testing: in GÉANT, NREN interconnectivity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infoshares and collaboration</a:t>
            </a:r>
            <a:endParaRPr/>
          </a:p>
        </p:txBody>
      </p:sp>
      <p:sp>
        <p:nvSpPr>
          <p:cNvPr id="185" name="Google Shape;185;gb581886d33_0_29"/>
          <p:cNvSpPr/>
          <p:nvPr/>
        </p:nvSpPr>
        <p:spPr>
          <a:xfrm>
            <a:off x="612309" y="2271302"/>
            <a:ext cx="2348700" cy="7692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Optical Time and Frequency Networking </a:t>
            </a: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OTFN</a:t>
            </a:r>
            <a:endParaRPr/>
          </a:p>
        </p:txBody>
      </p:sp>
      <p:sp>
        <p:nvSpPr>
          <p:cNvPr id="186" name="Google Shape;186;gb581886d33_0_29"/>
          <p:cNvSpPr/>
          <p:nvPr/>
        </p:nvSpPr>
        <p:spPr>
          <a:xfrm>
            <a:off x="2961025" y="3091181"/>
            <a:ext cx="8598300" cy="7665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box evaluation and performance verification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Finalising use cases (FUNET, GRNET, RENATER IX) and white papers; dissemination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b581886d33_0_29"/>
          <p:cNvSpPr/>
          <p:nvPr/>
        </p:nvSpPr>
        <p:spPr>
          <a:xfrm>
            <a:off x="612028" y="3091179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White Box</a:t>
            </a:r>
            <a:endParaRPr/>
          </a:p>
        </p:txBody>
      </p:sp>
      <p:sp>
        <p:nvSpPr>
          <p:cNvPr id="188" name="Google Shape;188;gb581886d33_0_29"/>
          <p:cNvSpPr/>
          <p:nvPr/>
        </p:nvSpPr>
        <p:spPr>
          <a:xfrm>
            <a:off x="2961025" y="3960516"/>
            <a:ext cx="8598300" cy="6894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development: new features, new platform, the GÉANT P4 Lab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engagement and promotion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b581886d33_0_29"/>
          <p:cNvSpPr/>
          <p:nvPr/>
        </p:nvSpPr>
        <p:spPr>
          <a:xfrm>
            <a:off x="612028" y="3932815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Router for Research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Academia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endParaRPr sz="1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b581886d33_0_29"/>
          <p:cNvSpPr/>
          <p:nvPr/>
        </p:nvSpPr>
        <p:spPr>
          <a:xfrm>
            <a:off x="2961025" y="4773681"/>
            <a:ext cx="8598300" cy="6894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Tests extended in scope: protocol, platform; release code publicly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NREN interest to extend work</a:t>
            </a:r>
            <a:endParaRPr/>
          </a:p>
        </p:txBody>
      </p:sp>
      <p:sp>
        <p:nvSpPr>
          <p:cNvPr id="191" name="Google Shape;191;gb581886d33_0_29"/>
          <p:cNvSpPr/>
          <p:nvPr/>
        </p:nvSpPr>
        <p:spPr>
          <a:xfrm>
            <a:off x="612028" y="4745981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Plane Programming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DPP</a:t>
            </a:r>
            <a:endParaRPr/>
          </a:p>
        </p:txBody>
      </p:sp>
      <p:sp>
        <p:nvSpPr>
          <p:cNvPr id="192" name="Google Shape;192;gb581886d33_0_29"/>
          <p:cNvSpPr/>
          <p:nvPr/>
        </p:nvSpPr>
        <p:spPr>
          <a:xfrm>
            <a:off x="2961025" y="5636400"/>
            <a:ext cx="8598300" cy="6894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and knowledge sharing – white paper, infoshares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evaluation; proof of concept with Toshiba on GÉANT fibre</a:t>
            </a:r>
            <a:endParaRPr/>
          </a:p>
        </p:txBody>
      </p:sp>
      <p:sp>
        <p:nvSpPr>
          <p:cNvPr id="193" name="Google Shape;193;gb581886d33_0_29"/>
          <p:cNvSpPr/>
          <p:nvPr/>
        </p:nvSpPr>
        <p:spPr>
          <a:xfrm>
            <a:off x="612028" y="5608701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Quantum Key Distribution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QKD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581886d33_0_45"/>
          <p:cNvSpPr/>
          <p:nvPr/>
        </p:nvSpPr>
        <p:spPr>
          <a:xfrm>
            <a:off x="2720711" y="1673081"/>
            <a:ext cx="8145000" cy="948900"/>
          </a:xfrm>
          <a:prstGeom prst="roundRect">
            <a:avLst>
              <a:gd name="adj" fmla="val 16667"/>
            </a:avLst>
          </a:prstGeom>
          <a:solidFill>
            <a:srgbClr val="C00000">
              <a:alpha val="1490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 and support to the GCS service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promotion – wiki, events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Stand-alone software as a service</a:t>
            </a:r>
            <a:endParaRPr/>
          </a:p>
        </p:txBody>
      </p:sp>
      <p:sp>
        <p:nvSpPr>
          <p:cNvPr id="199" name="Google Shape;199;gb581886d33_0_45"/>
          <p:cNvSpPr/>
          <p:nvPr/>
        </p:nvSpPr>
        <p:spPr>
          <a:xfrm>
            <a:off x="667060" y="1616340"/>
            <a:ext cx="2055600" cy="10551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Provider Architecture</a:t>
            </a: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</a:t>
            </a:r>
            <a:endParaRPr/>
          </a:p>
        </p:txBody>
      </p:sp>
      <p:sp>
        <p:nvSpPr>
          <p:cNvPr id="200" name="Google Shape;200;gb581886d33_0_45"/>
          <p:cNvSpPr/>
          <p:nvPr/>
        </p:nvSpPr>
        <p:spPr>
          <a:xfrm>
            <a:off x="2720700" y="2848375"/>
            <a:ext cx="8145000" cy="3165300"/>
          </a:xfrm>
          <a:prstGeom prst="roundRect">
            <a:avLst>
              <a:gd name="adj" fmla="val 16667"/>
            </a:avLst>
          </a:prstGeom>
          <a:solidFill>
            <a:srgbClr val="C00000">
              <a:alpha val="1490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Led by Maria Isabel </a:t>
            </a:r>
            <a:r>
              <a:rPr lang="en-GB" sz="22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Gandia</a:t>
            </a:r>
            <a:r>
              <a:rPr lang="en-GB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Carriedo</a:t>
            </a:r>
            <a:r>
              <a:rPr lang="en-GB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(CSUC/</a:t>
            </a:r>
            <a:r>
              <a:rPr lang="en-GB" sz="22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RedIRIS</a:t>
            </a:r>
            <a:r>
              <a:rPr lang="en-GB" sz="2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OAV focus groups in Year 3: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continue NREN-ODA mapping, white papers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Complete two phases (by June 2021) and evaluate continuation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new content, updating, enhancing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 Network management as a Service (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CNaaS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evaluate logging aggregation work (T3); determine FG’s future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new FGs and/or re-activated completed if a clear need arises.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b581886d33_0_45"/>
          <p:cNvSpPr/>
          <p:nvPr/>
        </p:nvSpPr>
        <p:spPr>
          <a:xfrm>
            <a:off x="667050" y="2848500"/>
            <a:ext cx="2053800" cy="31653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Orchestration, Automation, Virtualisation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OAV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b581886d33_0_45"/>
          <p:cNvSpPr txBox="1"/>
          <p:nvPr/>
        </p:nvSpPr>
        <p:spPr>
          <a:xfrm>
            <a:off x="573226" y="272607"/>
            <a:ext cx="98946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2: Network Services Evolution and Development</a:t>
            </a:r>
            <a:br>
              <a:rPr lang="en-GB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b="1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Task Leader: Roman Lapacz (PSNC)</a:t>
            </a:r>
            <a:endParaRPr sz="28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b581886d33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504" y="1800900"/>
            <a:ext cx="2101246" cy="69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581886d33_0_53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2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2800"/>
              <a:t>Task 3: Monitoring and Management</a:t>
            </a:r>
            <a:br>
              <a:rPr lang="en-GB" sz="2800"/>
            </a:br>
            <a:r>
              <a:rPr lang="en-GB" sz="2800">
                <a:solidFill>
                  <a:srgbClr val="00B050"/>
                </a:solidFill>
              </a:rPr>
              <a:t>Task Leader: Pavle Vuletić (UoB/AMRES)</a:t>
            </a:r>
            <a:endParaRPr sz="2800"/>
          </a:p>
        </p:txBody>
      </p:sp>
      <p:sp>
        <p:nvSpPr>
          <p:cNvPr id="210" name="Google Shape;210;gb581886d33_0_53"/>
          <p:cNvSpPr/>
          <p:nvPr/>
        </p:nvSpPr>
        <p:spPr>
          <a:xfrm>
            <a:off x="2768523" y="1504697"/>
            <a:ext cx="7747200" cy="689400"/>
          </a:xfrm>
          <a:prstGeom prst="roundRect">
            <a:avLst>
              <a:gd name="adj" fmla="val 16667"/>
            </a:avLst>
          </a:prstGeom>
          <a:solidFill>
            <a:srgbClr val="385623">
              <a:alpha val="2471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major version; development and support in the Global team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engagement, including 2</a:t>
            </a:r>
            <a:r>
              <a:rPr lang="en-GB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European perfSONAR User Workshop </a:t>
            </a:r>
            <a:endParaRPr/>
          </a:p>
        </p:txBody>
      </p:sp>
      <p:sp>
        <p:nvSpPr>
          <p:cNvPr id="211" name="Google Shape;211;gb581886d33_0_53"/>
          <p:cNvSpPr/>
          <p:nvPr/>
        </p:nvSpPr>
        <p:spPr>
          <a:xfrm>
            <a:off x="419524" y="1476998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perfSONAR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b581886d33_0_53"/>
          <p:cNvSpPr/>
          <p:nvPr/>
        </p:nvSpPr>
        <p:spPr>
          <a:xfrm>
            <a:off x="2768523" y="2318751"/>
            <a:ext cx="7747200" cy="689400"/>
          </a:xfrm>
          <a:prstGeom prst="roundRect">
            <a:avLst>
              <a:gd name="adj" fmla="val 16667"/>
            </a:avLst>
          </a:prstGeom>
          <a:solidFill>
            <a:srgbClr val="385623">
              <a:alpha val="2471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provide support to the GÉANT community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b581886d33_0_53"/>
          <p:cNvSpPr/>
          <p:nvPr/>
        </p:nvSpPr>
        <p:spPr>
          <a:xfrm>
            <a:off x="419805" y="2271302"/>
            <a:ext cx="2348700" cy="7692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perfSONAR Consultancy</a:t>
            </a:r>
            <a:endParaRPr/>
          </a:p>
        </p:txBody>
      </p:sp>
      <p:sp>
        <p:nvSpPr>
          <p:cNvPr id="214" name="Google Shape;214;gb581886d33_0_53"/>
          <p:cNvSpPr/>
          <p:nvPr/>
        </p:nvSpPr>
        <p:spPr>
          <a:xfrm>
            <a:off x="2768523" y="3091179"/>
            <a:ext cx="7747200" cy="766500"/>
          </a:xfrm>
          <a:prstGeom prst="roundRect">
            <a:avLst>
              <a:gd name="adj" fmla="val 16667"/>
            </a:avLst>
          </a:prstGeom>
          <a:solidFill>
            <a:srgbClr val="385623">
              <a:alpha val="2471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maintenance and support for the production PMP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additional measurement tools, use of AI for analysis</a:t>
            </a:r>
            <a:endParaRPr/>
          </a:p>
        </p:txBody>
      </p:sp>
      <p:sp>
        <p:nvSpPr>
          <p:cNvPr id="215" name="Google Shape;215;gb581886d33_0_53"/>
          <p:cNvSpPr/>
          <p:nvPr/>
        </p:nvSpPr>
        <p:spPr>
          <a:xfrm>
            <a:off x="419524" y="3091179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Measurement Platform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PMP</a:t>
            </a:r>
            <a:endParaRPr/>
          </a:p>
        </p:txBody>
      </p:sp>
      <p:sp>
        <p:nvSpPr>
          <p:cNvPr id="216" name="Google Shape;216;gb581886d33_0_53"/>
          <p:cNvSpPr/>
          <p:nvPr/>
        </p:nvSpPr>
        <p:spPr>
          <a:xfrm>
            <a:off x="2768523" y="3960514"/>
            <a:ext cx="7747200" cy="689400"/>
          </a:xfrm>
          <a:prstGeom prst="roundRect">
            <a:avLst>
              <a:gd name="adj" fmla="val 16667"/>
            </a:avLst>
          </a:prstGeom>
          <a:solidFill>
            <a:srgbClr val="385623">
              <a:alpha val="2471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 and maintenance: new features, new tools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engagement; securing and onboarding new users </a:t>
            </a:r>
            <a:endParaRPr/>
          </a:p>
        </p:txBody>
      </p:sp>
      <p:sp>
        <p:nvSpPr>
          <p:cNvPr id="217" name="Google Shape;217;gb581886d33_0_53"/>
          <p:cNvSpPr/>
          <p:nvPr/>
        </p:nvSpPr>
        <p:spPr>
          <a:xfrm>
            <a:off x="419524" y="3932815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Management as a Service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NMaaS</a:t>
            </a:r>
            <a:endParaRPr sz="1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b581886d33_0_53"/>
          <p:cNvSpPr/>
          <p:nvPr/>
        </p:nvSpPr>
        <p:spPr>
          <a:xfrm>
            <a:off x="2768523" y="4773680"/>
            <a:ext cx="7747200" cy="689400"/>
          </a:xfrm>
          <a:prstGeom prst="roundRect">
            <a:avLst>
              <a:gd name="adj" fmla="val 16667"/>
            </a:avLst>
          </a:prstGeom>
          <a:solidFill>
            <a:srgbClr val="385623">
              <a:alpha val="2471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development, maintenance and collaboration with eduroam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engagement; securing and onboarding new users </a:t>
            </a:r>
            <a:endParaRPr/>
          </a:p>
        </p:txBody>
      </p:sp>
      <p:sp>
        <p:nvSpPr>
          <p:cNvPr id="219" name="Google Shape;219;gb581886d33_0_53"/>
          <p:cNvSpPr/>
          <p:nvPr/>
        </p:nvSpPr>
        <p:spPr>
          <a:xfrm>
            <a:off x="419524" y="4745981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WiFiMon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b581886d33_0_53"/>
          <p:cNvSpPr/>
          <p:nvPr/>
        </p:nvSpPr>
        <p:spPr>
          <a:xfrm>
            <a:off x="2768523" y="5636400"/>
            <a:ext cx="7747200" cy="689400"/>
          </a:xfrm>
          <a:prstGeom prst="roundRect">
            <a:avLst>
              <a:gd name="adj" fmla="val 16667"/>
            </a:avLst>
          </a:prstGeom>
          <a:solidFill>
            <a:srgbClr val="385623">
              <a:alpha val="2471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testbed deployment to support INT network service monitoring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community interest in sharing large scale network telemetry 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b581886d33_0_53"/>
          <p:cNvSpPr/>
          <p:nvPr/>
        </p:nvSpPr>
        <p:spPr>
          <a:xfrm>
            <a:off x="419524" y="5608701"/>
            <a:ext cx="2350800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Network Telemetry</a:t>
            </a:r>
            <a:endParaRPr sz="1700">
              <a:solidFill>
                <a:srgbClr val="FFFF00"/>
              </a:solidFill>
            </a:endParaRPr>
          </a:p>
        </p:txBody>
      </p:sp>
      <p:pic>
        <p:nvPicPr>
          <p:cNvPr id="15" name="Google Shape;120;gb581886d33_2_71">
            <a:extLst>
              <a:ext uri="{FF2B5EF4-FFF2-40B4-BE49-F238E27FC236}">
                <a16:creationId xmlns:a16="http://schemas.microsoft.com/office/drawing/2014/main" id="{6A19FA11-A5A5-F449-A5F4-9C73DBE2F1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3808" y="1678163"/>
            <a:ext cx="1440000" cy="342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2F5D20-194D-4141-96BB-1C72C131861C}"/>
              </a:ext>
            </a:extLst>
          </p:cNvPr>
          <p:cNvGrpSpPr/>
          <p:nvPr/>
        </p:nvGrpSpPr>
        <p:grpSpPr>
          <a:xfrm>
            <a:off x="10547408" y="2351528"/>
            <a:ext cx="1586400" cy="566478"/>
            <a:chOff x="10592378" y="2351528"/>
            <a:chExt cx="1586400" cy="566478"/>
          </a:xfrm>
        </p:grpSpPr>
        <p:pic>
          <p:nvPicPr>
            <p:cNvPr id="17" name="Google Shape;121;gb581886d33_2_71">
              <a:extLst>
                <a:ext uri="{FF2B5EF4-FFF2-40B4-BE49-F238E27FC236}">
                  <a16:creationId xmlns:a16="http://schemas.microsoft.com/office/drawing/2014/main" id="{69E1D830-E3BF-FB45-B87C-4C1A1B4FA8A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665578" y="2351528"/>
              <a:ext cx="1440000" cy="342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22;gb581886d33_2_71">
              <a:extLst>
                <a:ext uri="{FF2B5EF4-FFF2-40B4-BE49-F238E27FC236}">
                  <a16:creationId xmlns:a16="http://schemas.microsoft.com/office/drawing/2014/main" id="{F6A1B9AE-8068-E345-A406-992E6C027C8F}"/>
                </a:ext>
              </a:extLst>
            </p:cNvPr>
            <p:cNvSpPr txBox="1"/>
            <p:nvPr/>
          </p:nvSpPr>
          <p:spPr>
            <a:xfrm>
              <a:off x="10592378" y="2578700"/>
              <a:ext cx="1586400" cy="33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 dirty="0">
                  <a:latin typeface="Calibri"/>
                  <a:ea typeface="Calibri"/>
                  <a:cs typeface="Calibri"/>
                  <a:sym typeface="Calibri"/>
                </a:rPr>
                <a:t>Consultancy and Expertis</a:t>
              </a:r>
              <a:r>
                <a:rPr lang="en-GB" sz="1000" dirty="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Google Shape;123;gb581886d33_2_71">
            <a:extLst>
              <a:ext uri="{FF2B5EF4-FFF2-40B4-BE49-F238E27FC236}">
                <a16:creationId xmlns:a16="http://schemas.microsoft.com/office/drawing/2014/main" id="{81F3305D-9722-FA4F-A0BF-A95D5B43011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3808" y="3097500"/>
            <a:ext cx="1440000" cy="70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s://lh4.googleusercontent.com/H0xr3Lpo4JI7cMe4OVA60i0ujrx26PpHpVPIKmoiYXYbhA_EKpc22wAFMvrW9UxSHuk6KK17Y3cm99Yvyw2Gt8YY8wFlAEanMox_wGUqotF8dgZQyBN9XDGXnlye6GpP">
            <a:extLst>
              <a:ext uri="{FF2B5EF4-FFF2-40B4-BE49-F238E27FC236}">
                <a16:creationId xmlns:a16="http://schemas.microsoft.com/office/drawing/2014/main" id="{BF644953-B5AF-BD4C-93B6-FD15D46A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08" y="4164818"/>
            <a:ext cx="1443600" cy="3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lh5.googleusercontent.com/SbvG6ZO9OMfTjYdgT3saSA02gc_qrHaFh_VUNk7uaUMnOS7q4AIzY4juGPq3gyoOQHTjcmyRnqeEfXPQjDRxGny_5vbw0VKRCck9kc3loRzwtUK8h2dyF-QmDaHQEixR">
            <a:extLst>
              <a:ext uri="{FF2B5EF4-FFF2-40B4-BE49-F238E27FC236}">
                <a16:creationId xmlns:a16="http://schemas.microsoft.com/office/drawing/2014/main" id="{9EEF422D-2D1F-4E41-8769-5E089CA82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08" y="4935021"/>
            <a:ext cx="1443600" cy="3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581886d33_0_91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200" cy="93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We need help with</a:t>
            </a:r>
            <a:endParaRPr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CC83E-5087-7444-8352-A5FACCAD0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881"/>
            <a:ext cx="12192000" cy="52068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49C366-9516-9240-8AE7-ECA0B317FCA7}"/>
              </a:ext>
            </a:extLst>
          </p:cNvPr>
          <p:cNvSpPr/>
          <p:nvPr/>
        </p:nvSpPr>
        <p:spPr>
          <a:xfrm>
            <a:off x="1010246" y="2060428"/>
            <a:ext cx="5085754" cy="1455749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Licencing and IPR</a:t>
            </a:r>
          </a:p>
          <a:p>
            <a:pPr marL="91440" lvl="0">
              <a:spcBef>
                <a:spcPts val="1000"/>
              </a:spcBef>
              <a:buSzPts val="2160"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and aligning within the WP, </a:t>
            </a:r>
            <a:b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project and with NRENs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FE56E3-3E68-5848-9D89-2212616B96B5}"/>
              </a:ext>
            </a:extLst>
          </p:cNvPr>
          <p:cNvSpPr/>
          <p:nvPr/>
        </p:nvSpPr>
        <p:spPr>
          <a:xfrm>
            <a:off x="1010246" y="4495479"/>
            <a:ext cx="5085754" cy="1455749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Recovering underspend from NRENs</a:t>
            </a:r>
          </a:p>
          <a:p>
            <a:pPr marL="91440" lvl="0">
              <a:spcBef>
                <a:spcPts val="1000"/>
              </a:spcBef>
              <a:buSzPts val="2160"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support greater agility in extending / starting new work items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69854C-2350-8F47-9A69-5C33503BC78B}"/>
              </a:ext>
            </a:extLst>
          </p:cNvPr>
          <p:cNvSpPr/>
          <p:nvPr/>
        </p:nvSpPr>
        <p:spPr>
          <a:xfrm>
            <a:off x="6507080" y="2450172"/>
            <a:ext cx="5273839" cy="3162925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engagement</a:t>
            </a:r>
          </a:p>
          <a:p>
            <a:pPr marL="91440" lvl="0">
              <a:spcBef>
                <a:spcPts val="1000"/>
              </a:spcBef>
              <a:buSzPts val="2160"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Confirming ongoing NREN commitment to work items</a:t>
            </a:r>
          </a:p>
          <a:p>
            <a:pPr marL="91440" lvl="0">
              <a:spcBef>
                <a:spcPts val="1000"/>
              </a:spcBef>
              <a:buSzPts val="2160"/>
            </a:pP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>
              <a:spcBef>
                <a:spcPts val="1000"/>
              </a:spcBef>
              <a:buSzPts val="2160"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uptake of production services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581886d33_13_0"/>
          <p:cNvSpPr txBox="1"/>
          <p:nvPr/>
        </p:nvSpPr>
        <p:spPr>
          <a:xfrm>
            <a:off x="848735" y="2718827"/>
            <a:ext cx="4400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234" name="Google Shape;234;gb581886d33_13_0"/>
          <p:cNvSpPr txBox="1"/>
          <p:nvPr/>
        </p:nvSpPr>
        <p:spPr>
          <a:xfrm>
            <a:off x="848735" y="2049375"/>
            <a:ext cx="5397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F83E54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235" name="Google Shape;235;gb581886d33_1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b581886d33_13_0"/>
          <p:cNvSpPr txBox="1"/>
          <p:nvPr/>
        </p:nvSpPr>
        <p:spPr>
          <a:xfrm>
            <a:off x="848735" y="5730498"/>
            <a:ext cx="323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b581886d33_13_0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5"/>
          <a:stretch/>
        </p:blipFill>
        <p:spPr>
          <a:xfrm>
            <a:off x="975022" y="5334994"/>
            <a:ext cx="474071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581886d33_2_31"/>
          <p:cNvSpPr/>
          <p:nvPr/>
        </p:nvSpPr>
        <p:spPr>
          <a:xfrm>
            <a:off x="558251" y="1481210"/>
            <a:ext cx="6976024" cy="4782021"/>
          </a:xfrm>
          <a:prstGeom prst="rect">
            <a:avLst/>
          </a:prstGeom>
          <a:solidFill>
            <a:srgbClr val="194979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b581886d33_2_31"/>
          <p:cNvSpPr/>
          <p:nvPr/>
        </p:nvSpPr>
        <p:spPr>
          <a:xfrm>
            <a:off x="558251" y="869317"/>
            <a:ext cx="6976024" cy="591979"/>
          </a:xfrm>
          <a:prstGeom prst="rect">
            <a:avLst/>
          </a:prstGeom>
          <a:solidFill>
            <a:srgbClr val="C042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b581886d33_2_31"/>
          <p:cNvSpPr txBox="1"/>
          <p:nvPr/>
        </p:nvSpPr>
        <p:spPr>
          <a:xfrm>
            <a:off x="733381" y="942809"/>
            <a:ext cx="31989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b581886d33_2_31"/>
          <p:cNvSpPr txBox="1"/>
          <p:nvPr/>
        </p:nvSpPr>
        <p:spPr>
          <a:xfrm>
            <a:off x="733381" y="1716249"/>
            <a:ext cx="6555442" cy="188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status of the WP6 activities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went well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can be improved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gb581886d33_2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581886d33_2_40"/>
          <p:cNvSpPr txBox="1"/>
          <p:nvPr/>
        </p:nvSpPr>
        <p:spPr>
          <a:xfrm>
            <a:off x="368274" y="216433"/>
            <a:ext cx="8350057" cy="9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80"/>
              <a:buFont typeface="Calibri"/>
              <a:buNone/>
            </a:pPr>
            <a:r>
              <a:rPr lang="en-GB" sz="288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Technologies and Services Development </a:t>
            </a:r>
            <a:r>
              <a:rPr lang="en-GB" sz="2850" dirty="0">
                <a:solidFill>
                  <a:srgbClr val="FFD966"/>
                </a:solidFill>
                <a:latin typeface="Calibri"/>
                <a:cs typeface="Calibri"/>
                <a:sym typeface="Calibri"/>
              </a:rPr>
              <a:t>Work Areas</a:t>
            </a:r>
            <a:endParaRPr sz="2850" dirty="0">
              <a:solidFill>
                <a:srgbClr val="FFD96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Google Shape;68;gb581886d33_2_40"/>
          <p:cNvSpPr txBox="1"/>
          <p:nvPr/>
        </p:nvSpPr>
        <p:spPr>
          <a:xfrm>
            <a:off x="697325" y="1703375"/>
            <a:ext cx="5088900" cy="36621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None/>
            </a:pPr>
            <a:r>
              <a:rPr lang="en-GB" sz="1600" b="1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T1: Network Technology Evolution</a:t>
            </a:r>
            <a:endParaRPr sz="16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Low Latency networking (</a:t>
            </a:r>
            <a:r>
              <a:rPr lang="en-GB" sz="1600" dirty="0" err="1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LoLa</a:t>
            </a: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Optical Time and Frequency Networking (OTFN)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White box networking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CPE Normand</a:t>
            </a: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, RENATER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Internet Exchange Point (IXP), RENATER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CPE, FUNET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Data centre, GRNET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White box performance testing, PSNC</a:t>
            </a:r>
            <a:endParaRPr sz="2400" b="0" i="0" u="none" strike="noStrike" cap="none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Router for Academia, Research and Education (RARE)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Data Plane Programming (DPP)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rPr>
              <a:t>Quantum Key Distribution (QKD)</a:t>
            </a:r>
            <a:endParaRPr sz="24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None/>
            </a:pPr>
            <a:endParaRPr sz="1700" dirty="0">
              <a:solidFill>
                <a:srgbClr val="004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b581886d33_2_40"/>
          <p:cNvSpPr txBox="1"/>
          <p:nvPr/>
        </p:nvSpPr>
        <p:spPr>
          <a:xfrm>
            <a:off x="6045150" y="1535950"/>
            <a:ext cx="5364300" cy="25791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None/>
            </a:pPr>
            <a:r>
              <a:rPr lang="en-GB" sz="16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T2: Network Services Evolution and Development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Service Management Platform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Orchestration, Automation and Virtualisation (OAV)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sz="1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1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Wiki with the Community Portal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Campus Network Management as a Service (</a:t>
            </a:r>
            <a:r>
              <a:rPr lang="en-GB" sz="16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CNaaS</a:t>
            </a: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alibri"/>
              <a:buChar char="•"/>
            </a:pP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Data Transfer Node Infrastructures (DTN)</a:t>
            </a:r>
            <a:endParaRPr sz="1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alibri"/>
              <a:buChar char="•"/>
            </a:pPr>
            <a:r>
              <a:rPr lang="en-GB" sz="1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 sz="1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b581886d33_2_40"/>
          <p:cNvSpPr txBox="1"/>
          <p:nvPr/>
        </p:nvSpPr>
        <p:spPr>
          <a:xfrm>
            <a:off x="6045150" y="4506275"/>
            <a:ext cx="5364300" cy="1914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None/>
            </a:pPr>
            <a:r>
              <a:rPr lang="en-GB" sz="1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T3: Monitoring and Management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perfSONAR</a:t>
            </a:r>
            <a:endParaRPr lang="en-GB" sz="16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perfSONAR</a:t>
            </a: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Consultancy</a:t>
            </a:r>
            <a:endParaRPr sz="1600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Performance Measurement Platform (PMP)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Management as a Service (</a:t>
            </a: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NMaaS</a:t>
            </a: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WiFiMon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Telemetry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b581886d33_2_40"/>
          <p:cNvSpPr txBox="1"/>
          <p:nvPr/>
        </p:nvSpPr>
        <p:spPr>
          <a:xfrm>
            <a:off x="697325" y="5557175"/>
            <a:ext cx="5088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712177"/>
                </a:solidFill>
                <a:latin typeface="Calibri"/>
                <a:ea typeface="Calibri"/>
                <a:cs typeface="Calibri"/>
                <a:sym typeface="Calibri"/>
              </a:rPr>
              <a:t>WP6 umbrella page: </a:t>
            </a:r>
            <a:r>
              <a:rPr lang="en-GB" sz="1900" u="sng">
                <a:solidFill>
                  <a:srgbClr val="71217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https://wiki.geant.org/display/NETDEV </a:t>
            </a:r>
            <a:endParaRPr sz="1900" u="sng">
              <a:solidFill>
                <a:srgbClr val="7121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581886d33_2_47"/>
          <p:cNvSpPr/>
          <p:nvPr/>
        </p:nvSpPr>
        <p:spPr>
          <a:xfrm>
            <a:off x="2961027" y="1504697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GÉANT network jitter weather-map prototype: </a:t>
            </a:r>
            <a:r>
              <a:rPr lang="en-GB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https://timemap.geant.org/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and uptake engagement in progress</a:t>
            </a:r>
            <a:endParaRPr dirty="0"/>
          </a:p>
        </p:txBody>
      </p:sp>
      <p:sp>
        <p:nvSpPr>
          <p:cNvPr id="77" name="Google Shape;77;gb581886d33_2_47"/>
          <p:cNvSpPr txBox="1"/>
          <p:nvPr/>
        </p:nvSpPr>
        <p:spPr>
          <a:xfrm>
            <a:off x="514120" y="295754"/>
            <a:ext cx="8598349" cy="83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80"/>
              <a:buFont typeface="Calibri"/>
              <a:buNone/>
            </a:pPr>
            <a:r>
              <a:rPr lang="en-GB" sz="3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1: Network Technology Evolution</a:t>
            </a:r>
            <a:br>
              <a:rPr lang="en-GB" sz="3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b="1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Task Leader: Xavier Jeannin (RENATER)</a:t>
            </a:r>
            <a:endParaRPr sz="28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b581886d33_2_47"/>
          <p:cNvSpPr/>
          <p:nvPr/>
        </p:nvSpPr>
        <p:spPr>
          <a:xfrm>
            <a:off x="612028" y="1476998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Latency Networking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LoLa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b581886d33_2_47"/>
          <p:cNvSpPr/>
          <p:nvPr/>
        </p:nvSpPr>
        <p:spPr>
          <a:xfrm>
            <a:off x="2961027" y="2318751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in progress: in GÉANT, NREN interconnectivity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paper published;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infoshare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preparation</a:t>
            </a:r>
            <a:endParaRPr dirty="0"/>
          </a:p>
        </p:txBody>
      </p:sp>
      <p:sp>
        <p:nvSpPr>
          <p:cNvPr id="80" name="Google Shape;80;gb581886d33_2_47"/>
          <p:cNvSpPr/>
          <p:nvPr/>
        </p:nvSpPr>
        <p:spPr>
          <a:xfrm>
            <a:off x="612309" y="2271302"/>
            <a:ext cx="2348720" cy="769082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Optical Time and Frequency Networking </a:t>
            </a: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OTFN</a:t>
            </a:r>
            <a:endParaRPr/>
          </a:p>
        </p:txBody>
      </p:sp>
      <p:sp>
        <p:nvSpPr>
          <p:cNvPr id="81" name="Google Shape;81;gb581886d33_2_47"/>
          <p:cNvSpPr/>
          <p:nvPr/>
        </p:nvSpPr>
        <p:spPr>
          <a:xfrm>
            <a:off x="2961027" y="3091179"/>
            <a:ext cx="7747073" cy="766378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RENATER CPE and IXP in production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FUNET CPE and GRNET Data Centre solutions in deployment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testing in progress, white paper in preparation</a:t>
            </a:r>
            <a:endParaRPr/>
          </a:p>
        </p:txBody>
      </p:sp>
      <p:sp>
        <p:nvSpPr>
          <p:cNvPr id="82" name="Google Shape;82;gb581886d33_2_47"/>
          <p:cNvSpPr/>
          <p:nvPr/>
        </p:nvSpPr>
        <p:spPr>
          <a:xfrm>
            <a:off x="612028" y="3091179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White Box</a:t>
            </a:r>
            <a:endParaRPr sz="1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R&amp;E networks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b581886d33_2_47"/>
          <p:cNvSpPr/>
          <p:nvPr/>
        </p:nvSpPr>
        <p:spPr>
          <a:xfrm>
            <a:off x="2961027" y="3960514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development: new features, new platform, the GÉANT P4 Lab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interest continues – Connection with the international P4 testbed</a:t>
            </a:r>
            <a:endParaRPr/>
          </a:p>
        </p:txBody>
      </p:sp>
      <p:sp>
        <p:nvSpPr>
          <p:cNvPr id="84" name="Google Shape;84;gb581886d33_2_47"/>
          <p:cNvSpPr/>
          <p:nvPr/>
        </p:nvSpPr>
        <p:spPr>
          <a:xfrm>
            <a:off x="612028" y="3932815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Router for Research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Academia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endParaRPr sz="1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b581886d33_2_47"/>
          <p:cNvSpPr/>
          <p:nvPr/>
        </p:nvSpPr>
        <p:spPr>
          <a:xfrm>
            <a:off x="2961027" y="4773680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testing environment running across production NREN infrastructure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the NRENs' interest in progress</a:t>
            </a:r>
            <a:endParaRPr/>
          </a:p>
        </p:txBody>
      </p:sp>
      <p:sp>
        <p:nvSpPr>
          <p:cNvPr id="86" name="Google Shape;86;gb581886d33_2_47"/>
          <p:cNvSpPr/>
          <p:nvPr/>
        </p:nvSpPr>
        <p:spPr>
          <a:xfrm>
            <a:off x="612028" y="4745981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Plane Programming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DPP</a:t>
            </a:r>
            <a:endParaRPr/>
          </a:p>
        </p:txBody>
      </p:sp>
      <p:sp>
        <p:nvSpPr>
          <p:cNvPr id="87" name="Google Shape;87;gb581886d33_2_47"/>
          <p:cNvSpPr/>
          <p:nvPr/>
        </p:nvSpPr>
        <p:spPr>
          <a:xfrm>
            <a:off x="2961027" y="5636400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and knowledge sharing – white paper, infoshares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evaluation; planned proof of concept with Toshiba</a:t>
            </a:r>
            <a:endParaRPr/>
          </a:p>
        </p:txBody>
      </p:sp>
      <p:sp>
        <p:nvSpPr>
          <p:cNvPr id="88" name="Google Shape;88;gb581886d33_2_47"/>
          <p:cNvSpPr/>
          <p:nvPr/>
        </p:nvSpPr>
        <p:spPr>
          <a:xfrm>
            <a:off x="612028" y="5608701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365C8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Quantum Key Distribution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QKD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581886d33_2_63"/>
          <p:cNvSpPr txBox="1"/>
          <p:nvPr/>
        </p:nvSpPr>
        <p:spPr>
          <a:xfrm>
            <a:off x="573226" y="272607"/>
            <a:ext cx="9894723" cy="8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2: Network Services Evolution and Development</a:t>
            </a:r>
            <a:br>
              <a:rPr lang="en-GB" sz="2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b="1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Task Leader: Roman Lapacz (PSNC)</a:t>
            </a:r>
            <a:endParaRPr sz="2800" b="1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b581886d33_2_63"/>
          <p:cNvSpPr/>
          <p:nvPr/>
        </p:nvSpPr>
        <p:spPr>
          <a:xfrm>
            <a:off x="2720711" y="1673081"/>
            <a:ext cx="8476940" cy="948762"/>
          </a:xfrm>
          <a:prstGeom prst="roundRect">
            <a:avLst>
              <a:gd name="adj" fmla="val 16667"/>
            </a:avLst>
          </a:prstGeom>
          <a:solidFill>
            <a:srgbClr val="C00000">
              <a:alpha val="14901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 and support to the GCS service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promotion – wiki, events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Migrated to the new production and testing infrastructure</a:t>
            </a:r>
            <a:endParaRPr/>
          </a:p>
        </p:txBody>
      </p:sp>
      <p:sp>
        <p:nvSpPr>
          <p:cNvPr id="95" name="Google Shape;95;gb581886d33_2_63"/>
          <p:cNvSpPr/>
          <p:nvPr/>
        </p:nvSpPr>
        <p:spPr>
          <a:xfrm>
            <a:off x="667060" y="1616340"/>
            <a:ext cx="2055600" cy="105505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Provider Architecture</a:t>
            </a: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</a:t>
            </a:r>
            <a:endParaRPr/>
          </a:p>
        </p:txBody>
      </p:sp>
      <p:sp>
        <p:nvSpPr>
          <p:cNvPr id="96" name="Google Shape;96;gb581886d33_2_63"/>
          <p:cNvSpPr/>
          <p:nvPr/>
        </p:nvSpPr>
        <p:spPr>
          <a:xfrm>
            <a:off x="2720710" y="2699095"/>
            <a:ext cx="8476941" cy="3467157"/>
          </a:xfrm>
          <a:prstGeom prst="roundRect">
            <a:avLst>
              <a:gd name="adj" fmla="val 16667"/>
            </a:avLst>
          </a:prstGeom>
          <a:solidFill>
            <a:srgbClr val="C00000">
              <a:alpha val="14901"/>
            </a:srgbClr>
          </a:solidFill>
          <a:ln w="12700" cap="flat" cmpd="sng">
            <a:solidFill>
              <a:srgbClr val="134F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2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Led by Maria Isabel </a:t>
            </a:r>
            <a:r>
              <a:rPr lang="en-GB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Gandia</a:t>
            </a:r>
            <a:r>
              <a:rPr lang="en-GB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Carriedo</a:t>
            </a:r>
            <a:r>
              <a:rPr lang="en-GB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(CSUC/</a:t>
            </a:r>
            <a:r>
              <a:rPr lang="en-GB" sz="22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RedIRIS</a:t>
            </a:r>
            <a:r>
              <a:rPr lang="en-GB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OAV focus groups status: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NREN-ODA mapping in progress, more white papers to come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regularly publishing new modules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new content, updating, enhancing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 Network management as a Service (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CNaaS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coordination and promotion of individual NRENs’ efforts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OAV focus groups: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Transfer Nodes (DTN)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reported in a white paper and an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infoshare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accepted by the GNA-G Automation WG, new version published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b581886d33_2_63"/>
          <p:cNvSpPr/>
          <p:nvPr/>
        </p:nvSpPr>
        <p:spPr>
          <a:xfrm>
            <a:off x="667050" y="2699100"/>
            <a:ext cx="2053500" cy="34671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Orchestration, Automation, Virtualisation </a:t>
            </a:r>
            <a:b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OAV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b581886d33_2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04" y="1749275"/>
            <a:ext cx="2101246" cy="69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581886d33_2_71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2800"/>
              <a:t>Task 3: Monitoring and Management</a:t>
            </a:r>
            <a:br>
              <a:rPr lang="en-GB" sz="2800"/>
            </a:br>
            <a:r>
              <a:rPr lang="en-GB" sz="2800">
                <a:solidFill>
                  <a:srgbClr val="00B050"/>
                </a:solidFill>
              </a:rPr>
              <a:t>Task Leader: Pavle Vuletić (UoB/AMRES)</a:t>
            </a:r>
            <a:endParaRPr sz="2800"/>
          </a:p>
        </p:txBody>
      </p:sp>
      <p:sp>
        <p:nvSpPr>
          <p:cNvPr id="106" name="Google Shape;106;gb581886d33_2_71"/>
          <p:cNvSpPr/>
          <p:nvPr/>
        </p:nvSpPr>
        <p:spPr>
          <a:xfrm>
            <a:off x="2768523" y="1504697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385623">
              <a:alpha val="24705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 and support in the Global team; RNP – new partner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European perfSONAR User Workshop preparation in progress</a:t>
            </a:r>
            <a:endParaRPr/>
          </a:p>
        </p:txBody>
      </p:sp>
      <p:sp>
        <p:nvSpPr>
          <p:cNvPr id="107" name="Google Shape;107;gb581886d33_2_71"/>
          <p:cNvSpPr/>
          <p:nvPr/>
        </p:nvSpPr>
        <p:spPr>
          <a:xfrm>
            <a:off x="419524" y="1476998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perfSONAR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b581886d33_2_71"/>
          <p:cNvSpPr/>
          <p:nvPr/>
        </p:nvSpPr>
        <p:spPr>
          <a:xfrm>
            <a:off x="2768523" y="2318751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385623">
              <a:alpha val="24705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support to the GÉANT community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RENATER,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Jisc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b581886d33_2_71"/>
          <p:cNvSpPr/>
          <p:nvPr/>
        </p:nvSpPr>
        <p:spPr>
          <a:xfrm>
            <a:off x="419805" y="2271302"/>
            <a:ext cx="2348720" cy="769082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perfSONAR Consultancy</a:t>
            </a:r>
            <a:endParaRPr/>
          </a:p>
        </p:txBody>
      </p:sp>
      <p:sp>
        <p:nvSpPr>
          <p:cNvPr id="110" name="Google Shape;110;gb581886d33_2_71"/>
          <p:cNvSpPr/>
          <p:nvPr/>
        </p:nvSpPr>
        <p:spPr>
          <a:xfrm>
            <a:off x="2768523" y="3091179"/>
            <a:ext cx="7747073" cy="766378"/>
          </a:xfrm>
          <a:prstGeom prst="roundRect">
            <a:avLst>
              <a:gd name="adj" fmla="val 16667"/>
            </a:avLst>
          </a:prstGeom>
          <a:solidFill>
            <a:srgbClr val="385623">
              <a:alpha val="24705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maintenance and support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replacements in preparation</a:t>
            </a:r>
            <a:endParaRPr dirty="0"/>
          </a:p>
        </p:txBody>
      </p:sp>
      <p:sp>
        <p:nvSpPr>
          <p:cNvPr id="111" name="Google Shape;111;gb581886d33_2_71"/>
          <p:cNvSpPr/>
          <p:nvPr/>
        </p:nvSpPr>
        <p:spPr>
          <a:xfrm>
            <a:off x="419524" y="3091179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Measurement Platform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PMP</a:t>
            </a:r>
            <a:endParaRPr/>
          </a:p>
        </p:txBody>
      </p:sp>
      <p:sp>
        <p:nvSpPr>
          <p:cNvPr id="112" name="Google Shape;112;gb581886d33_2_71"/>
          <p:cNvSpPr/>
          <p:nvPr/>
        </p:nvSpPr>
        <p:spPr>
          <a:xfrm>
            <a:off x="2768523" y="3960514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385623">
              <a:alpha val="24705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development and maintenance: new features, new tools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support, uptake increase due to the collaboration with RARE </a:t>
            </a:r>
            <a:endParaRPr/>
          </a:p>
        </p:txBody>
      </p:sp>
      <p:sp>
        <p:nvSpPr>
          <p:cNvPr id="113" name="Google Shape;113;gb581886d33_2_71"/>
          <p:cNvSpPr/>
          <p:nvPr/>
        </p:nvSpPr>
        <p:spPr>
          <a:xfrm>
            <a:off x="419524" y="3932815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Management as a Service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NMaaS</a:t>
            </a:r>
            <a:endParaRPr sz="16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b581886d33_2_71"/>
          <p:cNvSpPr/>
          <p:nvPr/>
        </p:nvSpPr>
        <p:spPr>
          <a:xfrm>
            <a:off x="2768523" y="4773680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385623">
              <a:alpha val="24705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installations in preparation in RASH, GRENA, UoB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with eduroam initiated</a:t>
            </a:r>
            <a:endParaRPr/>
          </a:p>
        </p:txBody>
      </p:sp>
      <p:sp>
        <p:nvSpPr>
          <p:cNvPr id="115" name="Google Shape;115;gb581886d33_2_71"/>
          <p:cNvSpPr/>
          <p:nvPr/>
        </p:nvSpPr>
        <p:spPr>
          <a:xfrm>
            <a:off x="419524" y="4745981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WiFiMon</a:t>
            </a:r>
            <a:endParaRPr sz="2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b581886d33_2_71"/>
          <p:cNvSpPr/>
          <p:nvPr/>
        </p:nvSpPr>
        <p:spPr>
          <a:xfrm>
            <a:off x="2768523" y="5636400"/>
            <a:ext cx="7747073" cy="689547"/>
          </a:xfrm>
          <a:prstGeom prst="roundRect">
            <a:avLst>
              <a:gd name="adj" fmla="val 16667"/>
            </a:avLst>
          </a:prstGeom>
          <a:solidFill>
            <a:srgbClr val="385623">
              <a:alpha val="24705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In-band Network Telemetry (INT) testing for network service monitoring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testbed is being built on GTS</a:t>
            </a:r>
            <a:endParaRPr/>
          </a:p>
        </p:txBody>
      </p:sp>
      <p:sp>
        <p:nvSpPr>
          <p:cNvPr id="117" name="Google Shape;117;gb581886d33_2_71"/>
          <p:cNvSpPr/>
          <p:nvPr/>
        </p:nvSpPr>
        <p:spPr>
          <a:xfrm>
            <a:off x="419524" y="5608701"/>
            <a:ext cx="2350949" cy="766800"/>
          </a:xfrm>
          <a:prstGeom prst="roundRect">
            <a:avLst>
              <a:gd name="adj" fmla="val 16667"/>
            </a:avLst>
          </a:prstGeom>
          <a:solidFill>
            <a:srgbClr val="0C343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Telemetry</a:t>
            </a:r>
            <a:r>
              <a:rPr lang="en-GB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1FFE99-28AA-AD46-89E5-688C4EE9EDE3}"/>
              </a:ext>
            </a:extLst>
          </p:cNvPr>
          <p:cNvGrpSpPr/>
          <p:nvPr/>
        </p:nvGrpSpPr>
        <p:grpSpPr>
          <a:xfrm rot="20898650">
            <a:off x="211130" y="4753960"/>
            <a:ext cx="863676" cy="519696"/>
            <a:chOff x="9733475" y="4876850"/>
            <a:chExt cx="863676" cy="519696"/>
          </a:xfrm>
        </p:grpSpPr>
        <p:sp>
          <p:nvSpPr>
            <p:cNvPr id="118" name="Google Shape;118;gb581886d33_2_71"/>
            <p:cNvSpPr/>
            <p:nvPr/>
          </p:nvSpPr>
          <p:spPr>
            <a:xfrm>
              <a:off x="9733475" y="4876850"/>
              <a:ext cx="863676" cy="519696"/>
            </a:xfrm>
            <a:prstGeom prst="irregularSeal2">
              <a:avLst/>
            </a:prstGeom>
            <a:solidFill>
              <a:srgbClr val="00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b581886d33_2_71"/>
            <p:cNvSpPr txBox="1"/>
            <p:nvPr/>
          </p:nvSpPr>
          <p:spPr>
            <a:xfrm>
              <a:off x="9848209" y="4943125"/>
              <a:ext cx="634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latin typeface="Calibri"/>
                  <a:ea typeface="Calibri"/>
                  <a:cs typeface="Calibri"/>
                  <a:sym typeface="Calibri"/>
                </a:rPr>
                <a:t>new!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gb581886d33_2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3808" y="1678163"/>
            <a:ext cx="1440000" cy="342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3F0BD3-BFA3-DD49-ADFF-52FE7FCA09DC}"/>
              </a:ext>
            </a:extLst>
          </p:cNvPr>
          <p:cNvGrpSpPr/>
          <p:nvPr/>
        </p:nvGrpSpPr>
        <p:grpSpPr>
          <a:xfrm>
            <a:off x="10547408" y="2351528"/>
            <a:ext cx="1586400" cy="566478"/>
            <a:chOff x="10592378" y="2351528"/>
            <a:chExt cx="1586400" cy="566478"/>
          </a:xfrm>
        </p:grpSpPr>
        <p:pic>
          <p:nvPicPr>
            <p:cNvPr id="121" name="Google Shape;121;gb581886d33_2_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665578" y="2351528"/>
              <a:ext cx="1440000" cy="342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gb581886d33_2_71"/>
            <p:cNvSpPr txBox="1"/>
            <p:nvPr/>
          </p:nvSpPr>
          <p:spPr>
            <a:xfrm>
              <a:off x="10592378" y="2578700"/>
              <a:ext cx="1586400" cy="33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 dirty="0">
                  <a:latin typeface="Calibri"/>
                  <a:ea typeface="Calibri"/>
                  <a:cs typeface="Calibri"/>
                  <a:sym typeface="Calibri"/>
                </a:rPr>
                <a:t>Consultancy and Expertis</a:t>
              </a:r>
              <a:r>
                <a:rPr lang="en-GB" sz="1000" dirty="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gb581886d33_2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3808" y="3097500"/>
            <a:ext cx="1440000" cy="70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4.googleusercontent.com/H0xr3Lpo4JI7cMe4OVA60i0ujrx26PpHpVPIKmoiYXYbhA_EKpc22wAFMvrW9UxSHuk6KK17Y3cm99Yvyw2Gt8YY8wFlAEanMox_wGUqotF8dgZQyBN9XDGXnlye6GpP">
            <a:extLst>
              <a:ext uri="{FF2B5EF4-FFF2-40B4-BE49-F238E27FC236}">
                <a16:creationId xmlns:a16="http://schemas.microsoft.com/office/drawing/2014/main" id="{10D0DAF6-8DBB-CD46-B490-7DC43FA0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08" y="4164818"/>
            <a:ext cx="1443600" cy="3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SbvG6ZO9OMfTjYdgT3saSA02gc_qrHaFh_VUNk7uaUMnOS7q4AIzY4juGPq3gyoOQHTjcmyRnqeEfXPQjDRxGny_5vbw0VKRCck9kc3loRzwtUK8h2dyF-QmDaHQEixR">
            <a:extLst>
              <a:ext uri="{FF2B5EF4-FFF2-40B4-BE49-F238E27FC236}">
                <a16:creationId xmlns:a16="http://schemas.microsoft.com/office/drawing/2014/main" id="{1D738442-AF69-6043-B9AF-A557E105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08" y="4935021"/>
            <a:ext cx="1443600" cy="3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581886d33_0_84"/>
          <p:cNvSpPr txBox="1">
            <a:spLocks noGrp="1"/>
          </p:cNvSpPr>
          <p:nvPr>
            <p:ph type="body" idx="1"/>
          </p:nvPr>
        </p:nvSpPr>
        <p:spPr>
          <a:xfrm>
            <a:off x="446058" y="1503936"/>
            <a:ext cx="6479658" cy="48818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en-GB" sz="2000" b="1" dirty="0"/>
              <a:t>WP6 team members engagement and collaboration</a:t>
            </a:r>
            <a:endParaRPr sz="2000" b="1" dirty="0"/>
          </a:p>
          <a:p>
            <a:pPr>
              <a:spcBef>
                <a:spcPts val="600"/>
              </a:spcBef>
            </a:pPr>
            <a:r>
              <a:rPr lang="en-GB" sz="2000" dirty="0"/>
              <a:t>Positive approach and strong engagement of most of the team members:</a:t>
            </a:r>
            <a:br>
              <a:rPr lang="en-GB" sz="2000" dirty="0"/>
            </a:br>
            <a:r>
              <a:rPr lang="en-GB" sz="2000" dirty="0"/>
              <a:t>82 persons, 34 organisations, 23 countries, 21 partner</a:t>
            </a:r>
            <a:endParaRPr sz="2000" dirty="0"/>
          </a:p>
          <a:p>
            <a:pPr>
              <a:spcBef>
                <a:spcPts val="600"/>
              </a:spcBef>
            </a:pPr>
            <a:r>
              <a:rPr lang="en-GB" sz="2000" dirty="0"/>
              <a:t>6 Deliverables and 7 Milestones delivered on time</a:t>
            </a:r>
            <a:endParaRPr sz="2000" dirty="0"/>
          </a:p>
          <a:p>
            <a:pPr>
              <a:spcBef>
                <a:spcPts val="600"/>
              </a:spcBef>
            </a:pPr>
            <a:r>
              <a:rPr lang="en-GB" sz="2000" dirty="0"/>
              <a:t>(Mostly) Recovering from staff leaving</a:t>
            </a:r>
            <a:endParaRPr sz="2000" dirty="0"/>
          </a:p>
          <a:p>
            <a:pPr>
              <a:spcBef>
                <a:spcPts val="600"/>
              </a:spcBef>
            </a:pPr>
            <a:r>
              <a:rPr lang="en-GB" sz="2000" dirty="0"/>
              <a:t>All KPIs exceeded </a:t>
            </a:r>
            <a:endParaRPr sz="2000" dirty="0"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9144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r>
              <a:rPr lang="en-GB" sz="2000" b="1" dirty="0"/>
              <a:t>Dissemination:</a:t>
            </a:r>
            <a:endParaRPr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12</a:t>
            </a:r>
            <a:r>
              <a:rPr lang="en-GB" sz="2000" dirty="0"/>
              <a:t> white papers/documents published</a:t>
            </a:r>
            <a:endParaRPr sz="2000" dirty="0"/>
          </a:p>
          <a:p>
            <a:pPr>
              <a:spcBef>
                <a:spcPts val="0"/>
              </a:spcBef>
            </a:pPr>
            <a:r>
              <a:rPr lang="en-GB" sz="2000" b="1" dirty="0"/>
              <a:t>46</a:t>
            </a:r>
            <a:r>
              <a:rPr lang="en-GB" sz="2000" dirty="0"/>
              <a:t> events, out of which </a:t>
            </a:r>
            <a:r>
              <a:rPr lang="en-GB" sz="2000" b="1" dirty="0"/>
              <a:t>20</a:t>
            </a:r>
            <a:r>
              <a:rPr lang="en-GB" sz="2000" dirty="0"/>
              <a:t> are organised and </a:t>
            </a:r>
            <a:br>
              <a:rPr lang="en-GB" sz="2000" dirty="0"/>
            </a:br>
            <a:r>
              <a:rPr lang="en-GB" sz="2000" b="1" dirty="0"/>
              <a:t>3</a:t>
            </a:r>
            <a:r>
              <a:rPr lang="en-GB" sz="2000" dirty="0"/>
              <a:t> co-organised by WP6</a:t>
            </a:r>
            <a:endParaRPr sz="2000" dirty="0"/>
          </a:p>
        </p:txBody>
      </p:sp>
      <p:sp>
        <p:nvSpPr>
          <p:cNvPr id="130" name="Google Shape;130;gb581886d33_0_84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200" cy="93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went well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F828C-84BA-944F-8F37-D03CE0B0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716" y="1342866"/>
            <a:ext cx="526628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581886d33_2_89"/>
          <p:cNvSpPr txBox="1">
            <a:spLocks noGrp="1"/>
          </p:cNvSpPr>
          <p:nvPr>
            <p:ph type="body" idx="1"/>
          </p:nvPr>
        </p:nvSpPr>
        <p:spPr>
          <a:xfrm>
            <a:off x="446050" y="1503925"/>
            <a:ext cx="11458500" cy="4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GB" b="1" dirty="0">
                <a:solidFill>
                  <a:srgbClr val="C00000"/>
                </a:solidFill>
              </a:rPr>
              <a:t>Recovering NREN underspend - enabling agility in work items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lang="en-GB" sz="2200" dirty="0"/>
              <a:t>Total projected WP6 underspend estimated to be </a:t>
            </a:r>
            <a:r>
              <a:rPr lang="en-GB" sz="2200" dirty="0" err="1"/>
              <a:t>approx</a:t>
            </a:r>
            <a:r>
              <a:rPr lang="en-GB" sz="2200" dirty="0"/>
              <a:t> 500.000 EUR</a:t>
            </a:r>
            <a:endParaRPr sz="2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lang="en-GB" sz="2200" dirty="0"/>
              <a:t>BUT no or slow response from NRENs when contacted about the underspend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n-GB" b="1" dirty="0">
                <a:solidFill>
                  <a:srgbClr val="C00000"/>
                </a:solidFill>
              </a:rPr>
              <a:t>NREN engagement - improving uptake and increasing value</a:t>
            </a:r>
            <a:endParaRPr b="1" dirty="0">
              <a:solidFill>
                <a:srgbClr val="FF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lang="en-GB" sz="2200" dirty="0"/>
              <a:t>Attendance at the </a:t>
            </a:r>
            <a:r>
              <a:rPr lang="en-GB" sz="2200" dirty="0" err="1"/>
              <a:t>infoshares</a:t>
            </a:r>
            <a:r>
              <a:rPr lang="en-GB" sz="2200" dirty="0"/>
              <a:t> is good, however </a:t>
            </a:r>
            <a:endParaRPr sz="2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lang="en-GB" sz="2200" dirty="0"/>
              <a:t>Solicitation for use cases and invitations for participation mostly end up with silence</a:t>
            </a:r>
            <a:endParaRPr sz="2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</a:pPr>
            <a:r>
              <a:rPr lang="en-GB" sz="2200" dirty="0"/>
              <a:t>Promotion to NREN institutions (user sites) and individuals; </a:t>
            </a:r>
            <a:br>
              <a:rPr lang="en-GB" sz="2200" dirty="0"/>
            </a:br>
            <a:r>
              <a:rPr lang="en-GB" sz="2200" dirty="0"/>
              <a:t>particularly for </a:t>
            </a:r>
            <a:r>
              <a:rPr lang="en-GB" sz="2200" dirty="0" err="1"/>
              <a:t>WiFiMon</a:t>
            </a:r>
            <a:r>
              <a:rPr lang="en-GB" sz="2200" dirty="0"/>
              <a:t> and </a:t>
            </a:r>
            <a:r>
              <a:rPr lang="en-GB" sz="2200" dirty="0" err="1"/>
              <a:t>NMaaS</a:t>
            </a: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b="1" dirty="0">
              <a:solidFill>
                <a:srgbClr val="C0425A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GB" b="1" dirty="0">
                <a:solidFill>
                  <a:srgbClr val="0000FF"/>
                </a:solidFill>
              </a:rPr>
              <a:t>Help needed!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36" name="Google Shape;136;gb581886d33_2_89"/>
          <p:cNvSpPr txBox="1"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/>
              <a:t>Areas for improvement</a:t>
            </a:r>
            <a:endParaRPr/>
          </a:p>
        </p:txBody>
      </p:sp>
      <p:sp>
        <p:nvSpPr>
          <p:cNvPr id="137" name="Google Shape;137;gb581886d33_2_89"/>
          <p:cNvSpPr txBox="1">
            <a:spLocks noGrp="1"/>
          </p:cNvSpPr>
          <p:nvPr>
            <p:ph type="sldNum" idx="12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BA60E-D956-4B42-85D2-7D2E623D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723" y="4145957"/>
            <a:ext cx="2364277" cy="2377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581886d33_2_95"/>
          <p:cNvSpPr txBox="1"/>
          <p:nvPr/>
        </p:nvSpPr>
        <p:spPr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143" name="Google Shape;143;gb581886d33_2_95"/>
          <p:cNvSpPr txBox="1"/>
          <p:nvPr/>
        </p:nvSpPr>
        <p:spPr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F83E54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144" name="Google Shape;144;gb581886d33_2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337" y="869317"/>
            <a:ext cx="1340153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b581886d33_2_95"/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b581886d33_2_95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458" b="16666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ANT EC Revie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1623</Words>
  <Application>Microsoft Macintosh PowerPoint</Application>
  <PresentationFormat>Widescreen</PresentationFormat>
  <Paragraphs>243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Custom Design</vt:lpstr>
      <vt:lpstr>GEANT EC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3: Monitoring and Management Task Leader: Pavle Vuletić (UoB/AMRES)</vt:lpstr>
      <vt:lpstr>What went well</vt:lpstr>
      <vt:lpstr>Areas for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3: Monitoring and Management Task Leader: Pavle Vuletić (UoB/AMRES)</vt:lpstr>
      <vt:lpstr>We need help with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Kramer</dc:creator>
  <cp:lastModifiedBy>Ivana Golub</cp:lastModifiedBy>
  <cp:revision>17</cp:revision>
  <dcterms:created xsi:type="dcterms:W3CDTF">2019-08-27T11:11:06Z</dcterms:created>
  <dcterms:modified xsi:type="dcterms:W3CDTF">2021-01-29T16:27:59Z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0x010100EC0D0CCC116D824E94D5197157A71E74</vt:lpwstr>
  </property>
  <property fmtid="{D5CDD505-2E9C-101B-9397-08002B2CF9AE}" pid="3" name="_dlc_DocIdItemGuid">
    <vt:lpwstr>e71fdf49-a702-4b52-83e6-1f92bdd0f720</vt:lpwstr>
  </property>
</Properties>
</file>