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7" r:id="rId5"/>
  </p:sldMasterIdLst>
  <p:notesMasterIdLst>
    <p:notesMasterId r:id="rId10"/>
  </p:notesMasterIdLst>
  <p:handoutMasterIdLst>
    <p:handoutMasterId r:id="rId11"/>
  </p:handoutMasterIdLst>
  <p:sldIdLst>
    <p:sldId id="499" r:id="rId6"/>
    <p:sldId id="500" r:id="rId7"/>
    <p:sldId id="503" r:id="rId8"/>
    <p:sldId id="49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A"/>
    <a:srgbClr val="365C8B"/>
    <a:srgbClr val="003369"/>
    <a:srgbClr val="F83E54"/>
    <a:srgbClr val="194979"/>
    <a:srgbClr val="C0425A"/>
    <a:srgbClr val="5D9CD5"/>
    <a:srgbClr val="427FB9"/>
    <a:srgbClr val="267296"/>
    <a:srgbClr val="134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09" autoAdjust="0"/>
    <p:restoredTop sz="94899" autoAdjust="0"/>
  </p:normalViewPr>
  <p:slideViewPr>
    <p:cSldViewPr snapToGrid="0">
      <p:cViewPr varScale="1">
        <p:scale>
          <a:sx n="118" d="100"/>
          <a:sy n="118" d="100"/>
        </p:scale>
        <p:origin x="126" y="3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22"/>
    </p:cViewPr>
  </p:sorterViewPr>
  <p:notesViewPr>
    <p:cSldViewPr snapToGrid="0" showGuides="1">
      <p:cViewPr varScale="1">
        <p:scale>
          <a:sx n="58" d="100"/>
          <a:sy n="58" d="100"/>
        </p:scale>
        <p:origin x="323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GN4-3 / GN4-3N Symposium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F02A7-F6EB-452A-B0EC-B49150E67E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3C2CD-AC35-4222-88A9-014A2247C9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7FDBA-CF28-4DB5-A74A-87332A40D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63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80173-56AF-4385-B5A2-4FB13A8B9F78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EAC0A-1A7B-42DA-8357-44C998E354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08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51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89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 userDrawn="1"/>
        </p:nvSpPr>
        <p:spPr bwMode="auto">
          <a:xfrm>
            <a:off x="848735" y="5076227"/>
            <a:ext cx="3798887" cy="12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Presenter Name, Organisation</a:t>
            </a: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C371AD-EB90-5740-93BA-BCBB67E800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74494223-671B-4A45-8551-F74FC9F42F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10207" r="26997" b="37311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6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03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 userDrawn="1"/>
        </p:nvSpPr>
        <p:spPr>
          <a:xfrm>
            <a:off x="8229601" y="2547258"/>
            <a:ext cx="2373086" cy="152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endParaRPr lang="en-GB" sz="21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9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D7F4ECA-191F-FB4B-A17F-80B17893793D}"/>
              </a:ext>
            </a:extLst>
          </p:cNvPr>
          <p:cNvSpPr/>
          <p:nvPr userDrawn="1"/>
        </p:nvSpPr>
        <p:spPr>
          <a:xfrm>
            <a:off x="0" y="-37500"/>
            <a:ext cx="12192000" cy="1360968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058" y="15039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37063" y="6528141"/>
            <a:ext cx="12229062" cy="329859"/>
          </a:xfrm>
          <a:prstGeom prst="rect">
            <a:avLst/>
          </a:prstGeom>
          <a:solidFill>
            <a:srgbClr val="267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9527" y="6523901"/>
            <a:ext cx="569600" cy="3213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  <p:sp>
        <p:nvSpPr>
          <p:cNvPr id="26" name="Title Placeholder 25"/>
          <p:cNvSpPr>
            <a:spLocks noGrp="1"/>
          </p:cNvSpPr>
          <p:nvPr>
            <p:ph type="title"/>
          </p:nvPr>
        </p:nvSpPr>
        <p:spPr>
          <a:xfrm>
            <a:off x="454525" y="204374"/>
            <a:ext cx="9373198" cy="938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845064-9452-4051-96AC-05AE54282E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17" y="305327"/>
            <a:ext cx="1531586" cy="6645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E32E48-2156-1C4F-9939-84751DDF4165}"/>
              </a:ext>
            </a:extLst>
          </p:cNvPr>
          <p:cNvSpPr txBox="1"/>
          <p:nvPr userDrawn="1"/>
        </p:nvSpPr>
        <p:spPr>
          <a:xfrm>
            <a:off x="446058" y="6546100"/>
            <a:ext cx="174599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GN4-3 &amp; GN4-3N PMC21</a:t>
            </a:r>
          </a:p>
        </p:txBody>
      </p:sp>
    </p:spTree>
    <p:extLst>
      <p:ext uri="{BB962C8B-B14F-4D97-AF65-F5344CB8AC3E}">
        <p14:creationId xmlns:p14="http://schemas.microsoft.com/office/powerpoint/2010/main" val="35156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2" r:id="rId2"/>
    <p:sldLayoutId id="2147483674" r:id="rId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u="none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 userDrawn="1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1139" userDrawn="1">
          <p15:clr>
            <a:srgbClr val="F26B43"/>
          </p15:clr>
        </p15:guide>
        <p15:guide id="4" orient="horz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2B5929-DFC2-4A6E-B018-CFEBE347F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37" y="869317"/>
            <a:ext cx="1340153" cy="5815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C927B3-42AD-6B42-8D2F-2B015A15A944}"/>
              </a:ext>
            </a:extLst>
          </p:cNvPr>
          <p:cNvSpPr txBox="1"/>
          <p:nvPr/>
        </p:nvSpPr>
        <p:spPr>
          <a:xfrm>
            <a:off x="849086" y="2839415"/>
            <a:ext cx="588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Toby Rodwell, WP9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9173D4C-8F8B-5A43-AAAA-2875E11DA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985" y="1707167"/>
            <a:ext cx="7616839" cy="65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i="1" dirty="0">
                <a:solidFill>
                  <a:schemeClr val="bg1"/>
                </a:solidFill>
                <a:latin typeface="+mn-lt"/>
              </a:rPr>
              <a:t>Project Management Convention for GN4-3 &amp; GN4-3N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43685D-5DE8-6248-B336-A7B753541EA6}"/>
              </a:ext>
            </a:extLst>
          </p:cNvPr>
          <p:cNvSpPr txBox="1"/>
          <p:nvPr/>
        </p:nvSpPr>
        <p:spPr>
          <a:xfrm>
            <a:off x="848734" y="5730498"/>
            <a:ext cx="3361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As part of the GÉANT 2020 Framework Partnership Agreement (FPA), the project receives funding from the European Union's Horizon 2020 research and innovation programme under Grant Agreement No. 856726 (GN4-3).​​​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393DA4AD-55A7-6649-ACEB-E1CA707CA5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8" b="16667"/>
          <a:stretch/>
        </p:blipFill>
        <p:spPr>
          <a:xfrm>
            <a:off x="975022" y="5334994"/>
            <a:ext cx="474070" cy="31703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B4B80D7-3E80-9A4F-8D8E-EEC0767E61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23" y="949207"/>
            <a:ext cx="3125638" cy="7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1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D524BB5-6A08-E545-8086-239906CC83D1}"/>
              </a:ext>
            </a:extLst>
          </p:cNvPr>
          <p:cNvSpPr txBox="1">
            <a:spLocks/>
          </p:cNvSpPr>
          <p:nvPr/>
        </p:nvSpPr>
        <p:spPr>
          <a:xfrm>
            <a:off x="1809049" y="2851434"/>
            <a:ext cx="8788108" cy="30307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F566C6-E78E-2F46-B379-D263F9C8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Plans – Network Operations Support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09CA649-420E-4E9D-BDD1-C90F06FF395B}"/>
              </a:ext>
            </a:extLst>
          </p:cNvPr>
          <p:cNvSpPr txBox="1">
            <a:spLocks/>
          </p:cNvSpPr>
          <p:nvPr/>
        </p:nvSpPr>
        <p:spPr>
          <a:xfrm>
            <a:off x="998895" y="1428049"/>
            <a:ext cx="8633637" cy="4810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83E54"/>
              </a:buClr>
              <a:buFont typeface="Arial" panose="020B0604020202020204" pitchFamily="34" charset="0"/>
              <a:buNone/>
              <a:defRPr/>
            </a:pPr>
            <a:r>
              <a:rPr lang="en-GB" sz="2200" b="1" dirty="0"/>
              <a:t>Operate and Manage new Open Line System 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 dirty="0"/>
              <a:t>Put in to service new Infinera </a:t>
            </a:r>
            <a:r>
              <a:rPr lang="en-GB" sz="2200" dirty="0" err="1"/>
              <a:t>FlexILS</a:t>
            </a:r>
            <a:endParaRPr lang="en-GB" sz="2200" dirty="0"/>
          </a:p>
          <a:p>
            <a:pPr lvl="1">
              <a:buClr>
                <a:srgbClr val="F83E54"/>
              </a:buClr>
              <a:defRPr/>
            </a:pPr>
            <a:r>
              <a:rPr lang="en-GB" sz="2200" dirty="0"/>
              <a:t>Re-design and migrate 100G Lambda service 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 dirty="0"/>
              <a:t>Support new Spectrum as a Service</a:t>
            </a:r>
          </a:p>
          <a:p>
            <a:pPr marL="0" indent="0">
              <a:buClr>
                <a:srgbClr val="F83E54"/>
              </a:buClr>
              <a:buFont typeface="Arial" panose="020B0604020202020204" pitchFamily="34" charset="0"/>
              <a:buNone/>
              <a:defRPr/>
            </a:pPr>
            <a:r>
              <a:rPr lang="en-GB" sz="2200" b="1" dirty="0"/>
              <a:t>Re-procure key services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 dirty="0"/>
              <a:t>GWS Framework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 dirty="0"/>
              <a:t>Outsourced Service Desk</a:t>
            </a:r>
          </a:p>
          <a:p>
            <a:pPr marL="0" indent="0">
              <a:buClr>
                <a:srgbClr val="F83E54"/>
              </a:buClr>
              <a:buFont typeface="Arial" panose="020B0604020202020204" pitchFamily="34" charset="0"/>
              <a:buNone/>
              <a:defRPr/>
            </a:pPr>
            <a:r>
              <a:rPr lang="en-GB" sz="2200" b="1" dirty="0"/>
              <a:t>Introduce new Network Reporting System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 dirty="0"/>
              <a:t>To replace current Monthly Service Report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 dirty="0"/>
              <a:t>Flexible, interactive online reports, using Tableau Online</a:t>
            </a:r>
          </a:p>
          <a:p>
            <a:pPr marL="457200" lvl="1" indent="0">
              <a:buClr>
                <a:srgbClr val="F83E54"/>
              </a:buClr>
              <a:buFont typeface="Arial" panose="020B0604020202020204" pitchFamily="34" charset="0"/>
              <a:buNone/>
              <a:defRPr/>
            </a:pPr>
            <a:endParaRPr lang="en-GB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32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D2F38F-53AF-4676-9EC7-1BAC2C439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Plans – Software Dev &amp;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66BDD-7B39-4305-9C97-BCBFAE6D9C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3</a:t>
            </a:fld>
            <a:endParaRPr lang="en-GB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BEBE1E6-094F-48E0-AF9B-79FA86F09D75}"/>
              </a:ext>
            </a:extLst>
          </p:cNvPr>
          <p:cNvSpPr txBox="1">
            <a:spLocks/>
          </p:cNvSpPr>
          <p:nvPr/>
        </p:nvSpPr>
        <p:spPr>
          <a:xfrm>
            <a:off x="998895" y="1428050"/>
            <a:ext cx="9002355" cy="472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83E54"/>
              </a:buClr>
              <a:buFont typeface="Arial" panose="020B0604020202020204" pitchFamily="34" charset="0"/>
              <a:buNone/>
              <a:defRPr/>
            </a:pPr>
            <a:r>
              <a:rPr lang="en-GB" sz="2200" b="1"/>
              <a:t>Introduce new network utilization display tool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/>
              <a:t>Based on InfluxDB and Grafana, replaces ageing and unsupported Cacti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/>
              <a:t>Keeps raw, unsmoothed data for 1+ years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/>
              <a:t>Supports telemetry  </a:t>
            </a:r>
          </a:p>
          <a:p>
            <a:pPr marL="0" indent="0">
              <a:buClr>
                <a:srgbClr val="F83E54"/>
              </a:buClr>
              <a:buFont typeface="Arial" panose="020B0604020202020204" pitchFamily="34" charset="0"/>
              <a:buNone/>
              <a:defRPr/>
            </a:pPr>
            <a:r>
              <a:rPr lang="en-GB" sz="2200" b="1"/>
              <a:t>Improve and deploy new key systems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/>
              <a:t>Support paid-for events for Event Management System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/>
              <a:t>Introduce new Service Catalogue 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/>
              <a:t>Contribute to Global R&amp;E Map initiative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/>
              <a:t>Assist with WP7 router configuration management and automation</a:t>
            </a:r>
          </a:p>
          <a:p>
            <a:pPr marL="0" indent="0">
              <a:buClr>
                <a:srgbClr val="F83E54"/>
              </a:buClr>
              <a:buFont typeface="Arial" panose="020B0604020202020204" pitchFamily="34" charset="0"/>
              <a:buNone/>
              <a:defRPr/>
            </a:pPr>
            <a:r>
              <a:rPr lang="en-GB" sz="2200" b="1"/>
              <a:t>Software Governance and Support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/>
              <a:t>Dev Support Infrastructure hardware refresh </a:t>
            </a:r>
          </a:p>
          <a:p>
            <a:pPr lvl="1">
              <a:buClr>
                <a:srgbClr val="F83E54"/>
              </a:buClr>
              <a:defRPr/>
            </a:pPr>
            <a:r>
              <a:rPr lang="en-GB" sz="2200"/>
              <a:t>Ascertain adoption and benefit of CBPs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244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48735" y="2718827"/>
            <a:ext cx="4400273" cy="71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4800" dirty="0">
                <a:solidFill>
                  <a:schemeClr val="bg1"/>
                </a:solidFill>
                <a:latin typeface="+mn-lt"/>
              </a:rPr>
              <a:t>Any questions?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48735" y="2049375"/>
            <a:ext cx="5397326" cy="101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4800" b="1" dirty="0">
                <a:solidFill>
                  <a:srgbClr val="F83E54"/>
                </a:solidFill>
                <a:latin typeface="+mn-lt"/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9FF12-E942-8E45-8F0A-DD795080A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37" y="869317"/>
            <a:ext cx="1340153" cy="581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80D611-A372-FA4C-A618-45D2AEEB53B9}"/>
              </a:ext>
            </a:extLst>
          </p:cNvPr>
          <p:cNvSpPr txBox="1"/>
          <p:nvPr/>
        </p:nvSpPr>
        <p:spPr>
          <a:xfrm>
            <a:off x="848735" y="5730498"/>
            <a:ext cx="3234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As part of the GÉANT 2020 Framework Partnership Agreement (FPA), the project receives funding from the European Union's Horizon 2020 research and innovation programme under Grant Agreement No. 856726 (GN4-3).​​​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1993926F-7946-6243-AFB3-EE6A250F79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8" b="16667"/>
          <a:stretch/>
        </p:blipFill>
        <p:spPr>
          <a:xfrm>
            <a:off x="975022" y="5334994"/>
            <a:ext cx="474070" cy="31703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64749900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EC Revi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t practice for GN4-2 Period 2 EC Review AM.pptx  -  Read-Only" id="{4CAFA2D0-1A7D-467D-A1FC-E32C0EF6E44D}" vid="{AA3F1CD6-7679-4B7F-89BC-8EEDE5B651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5519F8D811D04CA3DCC8D1BAB7A630" ma:contentTypeVersion="1" ma:contentTypeDescription="Create a new document." ma:contentTypeScope="" ma:versionID="7b01e4a74c5c210c6a8093be93fa2e4b">
  <xsd:schema xmlns:xsd="http://www.w3.org/2001/XMLSchema" xmlns:xs="http://www.w3.org/2001/XMLSchema" xmlns:p="http://schemas.microsoft.com/office/2006/metadata/properties" xmlns:ns1="http://schemas.microsoft.com/sharepoint/v3" xmlns:ns2="e2e8627e-9120-4592-bf70-1c86d23ddb27" xmlns:ns3="33c70a20-266a-45ad-bf4a-dd457e1766dc" targetNamespace="http://schemas.microsoft.com/office/2006/metadata/properties" ma:root="true" ma:fieldsID="e1a02ba93cf82f7fdc7a65e9f5d656dc" ns1:_="" ns2:_="" ns3:_="">
    <xsd:import namespace="http://schemas.microsoft.com/sharepoint/v3"/>
    <xsd:import namespace="e2e8627e-9120-4592-bf70-1c86d23ddb27"/>
    <xsd:import namespace="33c70a20-266a-45ad-bf4a-dd457e1766d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8627e-9120-4592-bf70-1c86d23ddb2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70a20-266a-45ad-bf4a-dd457e1766dc" elementFormDefault="qualified">
    <xsd:import namespace="http://schemas.microsoft.com/office/2006/documentManagement/types"/>
    <xsd:import namespace="http://schemas.microsoft.com/office/infopath/2007/PartnerControls"/>
    <xsd:element name="Document_x0020_ID" ma:index="11" nillable="true" ma:displayName="Document ID" ma:internalName="Document_x0020_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dlc_DocId xmlns="e2e8627e-9120-4592-bf70-1c86d23ddb27">N7PTXPAKPZVS-511-21</_dlc_DocId>
    <Document_x0020_ID xmlns="33c70a20-266a-45ad-bf4a-dd457e1766dc" xsi:nil="true"/>
    <_dlc_DocIdUrl xmlns="e2e8627e-9120-4592-bf70-1c86d23ddb27">
      <Url>https://intranet.geant.org/gn4/1/Management/pmt/GN4-1ECReview/_layouts/15/DocIdRedir.aspx?ID=N7PTXPAKPZVS-511-21</Url>
      <Description>N7PTXPAKPZVS-511-21</Description>
    </_dlc_DocIdUrl>
  </documentManagement>
</p:properties>
</file>

<file path=customXml/itemProps1.xml><?xml version="1.0" encoding="utf-8"?>
<ds:datastoreItem xmlns:ds="http://schemas.openxmlformats.org/officeDocument/2006/customXml" ds:itemID="{7FB8DE6F-4723-47CC-BC82-1B35FF7077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FDE185-CAA1-433B-A977-AE9D6C1FFB4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82A8CAC-EDA0-4A53-A175-8C5016D198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2e8627e-9120-4592-bf70-1c86d23ddb27"/>
    <ds:schemaRef ds:uri="33c70a20-266a-45ad-bf4a-dd457e1766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FD943FB-BE63-4EA3-9350-2005CF76D58D}">
  <ds:schemaRefs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33c70a20-266a-45ad-bf4a-dd457e1766dc"/>
    <ds:schemaRef ds:uri="e2e8627e-9120-4592-bf70-1c86d23ddb27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4568</TotalTime>
  <Words>235</Words>
  <Application>Microsoft Office PowerPoint</Application>
  <PresentationFormat>Widescreen</PresentationFormat>
  <Paragraphs>34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GEANT EC Review</vt:lpstr>
      <vt:lpstr>PowerPoint Presentation</vt:lpstr>
      <vt:lpstr>Future Plans – Network Operations Support</vt:lpstr>
      <vt:lpstr>Future Plans – Software Dev &amp; Support</vt:lpstr>
      <vt:lpstr>PowerPoint Presentation</vt:lpstr>
    </vt:vector>
  </TitlesOfParts>
  <Company>DANTE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 for GN4-2 Period 2 EC Review slides GN4-2 Period 2: 1 September 2017 to 31 December 2018</dc:title>
  <dc:creator>Bridget Hannigan</dc:creator>
  <cp:lastModifiedBy>Toby Rodwell</cp:lastModifiedBy>
  <cp:revision>91</cp:revision>
  <cp:lastPrinted>2016-05-20T16:08:32Z</cp:lastPrinted>
  <dcterms:created xsi:type="dcterms:W3CDTF">2020-01-13T10:18:08Z</dcterms:created>
  <dcterms:modified xsi:type="dcterms:W3CDTF">2021-02-01T10:34:52Z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21940042-bfb9-461c-809f-b0837ff36859</vt:lpwstr>
  </property>
  <property fmtid="{D5CDD505-2E9C-101B-9397-08002B2CF9AE}" pid="3" name="ContentTypeId">
    <vt:lpwstr>0x010100F65519F8D811D04CA3DCC8D1BAB7A630</vt:lpwstr>
  </property>
</Properties>
</file>