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</p:sldIdLst>
  <p:sldSz cx="12192000" cy="6858000"/>
  <p:notesSz cx="6858000" cy="9144000"/>
  <p:embeddedFontLst>
    <p:embeddedFont>
      <p:font typeface="Caveat" pitchFamily="2" charset="0"/>
      <p:regular r:id="rId16"/>
      <p:bold r:id="rId17"/>
    </p:embeddedFont>
    <p:embeddedFont>
      <p:font typeface="Comfortaa" pitchFamily="2" charset="0"/>
      <p:regular r:id="rId18"/>
      <p:bold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y8bLXhIJaUuciqXfhiQxCkKXu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EC506C-5E02-41E7-9A9C-737B574449AF}">
  <a:tblStyle styleId="{8FEC506C-5E02-41E7-9A9C-737B574449A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44345"/>
  </p:normalViewPr>
  <p:slideViewPr>
    <p:cSldViewPr snapToGrid="0" snapToObjects="1">
      <p:cViewPr varScale="1">
        <p:scale>
          <a:sx n="61" d="100"/>
          <a:sy n="61" d="100"/>
        </p:scale>
        <p:origin x="29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5b54ad75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b5b54ad755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b5b54ad755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ba88c3941c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ba88c3941c_2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ba88c3941c_2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b5b54ad755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b5b54ad75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b590e2e0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gb590e2e03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" name="Google Shape;48;gb590e2e03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590e2e035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b590e2e03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590e2e035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b590e2e035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b590e2e035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590e2e03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b590e2e035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6" name="Google Shape;176;gb590e2e035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590e2e035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b590e2e035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b590e2e035_0_1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590e2e035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3F5F"/>
              </a:solidFill>
            </a:endParaRPr>
          </a:p>
        </p:txBody>
      </p:sp>
      <p:sp>
        <p:nvSpPr>
          <p:cNvPr id="219" name="Google Shape;219;gb590e2e035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590e2e035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b590e2e035_0_3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b590e2e035_0_3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590e2e035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b590e2e035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/>
        </p:nvSpPr>
        <p:spPr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GN4-1 EC Review</a:t>
            </a:r>
            <a:endParaRPr/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TBC 2016</a:t>
            </a:r>
            <a:endParaRPr/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Brussels</a:t>
            </a:r>
            <a:endParaRPr/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79292" y="287691"/>
            <a:ext cx="1674488" cy="9526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"/>
          <p:cNvSpPr txBox="1"/>
          <p:nvPr/>
        </p:nvSpPr>
        <p:spPr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 Name, Organisation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6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231" t="10207" r="26996" b="37311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Q&amp;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/>
        </p:nvSpPr>
        <p:spPr>
          <a:xfrm>
            <a:off x="8229601" y="2547258"/>
            <a:ext cx="2373086" cy="15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361"/>
              </a:buClr>
              <a:buSzPts val="2100"/>
              <a:buFont typeface="Calibri"/>
              <a:buNone/>
            </a:pPr>
            <a:endParaRPr sz="21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Footer">
  <p:cSld name="Blank Foot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b590e2e035_0_310"/>
          <p:cNvSpPr txBox="1">
            <a:spLocks noGrp="1"/>
          </p:cNvSpPr>
          <p:nvPr>
            <p:ph type="body" idx="1"/>
          </p:nvPr>
        </p:nvSpPr>
        <p:spPr>
          <a:xfrm>
            <a:off x="7728525" y="5066200"/>
            <a:ext cx="3771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 sz="18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657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657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657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gb590e2e035_0_310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906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Calibri"/>
              <a:buNone/>
              <a:defRPr>
                <a:solidFill>
                  <a:srgbClr val="FFC0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b590e2e035_0_310"/>
          <p:cNvSpPr txBox="1">
            <a:spLocks noGrp="1"/>
          </p:cNvSpPr>
          <p:nvPr>
            <p:ph type="sldNum" idx="12"/>
          </p:nvPr>
        </p:nvSpPr>
        <p:spPr>
          <a:xfrm>
            <a:off x="11439527" y="6523901"/>
            <a:ext cx="569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/>
          <p:nvPr/>
        </p:nvSpPr>
        <p:spPr>
          <a:xfrm>
            <a:off x="0" y="-37500"/>
            <a:ext cx="12192000" cy="1360968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14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F5E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14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F5E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14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F5E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14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F5E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147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F5E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/>
          <p:nvPr/>
        </p:nvSpPr>
        <p:spPr>
          <a:xfrm>
            <a:off x="-37063" y="6528141"/>
            <a:ext cx="12229062" cy="329859"/>
          </a:xfrm>
          <a:prstGeom prst="rect">
            <a:avLst/>
          </a:prstGeom>
          <a:solidFill>
            <a:srgbClr val="2672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" name="Google Shape;1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5117" y="305327"/>
            <a:ext cx="1531586" cy="66459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5"/>
          <p:cNvSpPr txBox="1"/>
          <p:nvPr/>
        </p:nvSpPr>
        <p:spPr>
          <a:xfrm>
            <a:off x="446058" y="6546100"/>
            <a:ext cx="17459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GN4-3 &amp; GN4-3N PMC21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>
          <p15:clr>
            <a:srgbClr val="F26B43"/>
          </p15:clr>
        </p15:guide>
        <p15:guide id="4" orient="horz" pos="3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hyperlink" Target="https://wiki.geant.org/display/gn43wp5/Trust+and+Identity+Services+Roadmap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jp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11" Type="http://schemas.openxmlformats.org/officeDocument/2006/relationships/image" Target="../media/image27.jpg"/><Relationship Id="rId24" Type="http://schemas.openxmlformats.org/officeDocument/2006/relationships/image" Target="../media/image40.png"/><Relationship Id="rId5" Type="http://schemas.openxmlformats.org/officeDocument/2006/relationships/image" Target="../media/image21.gif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jpg"/><Relationship Id="rId9" Type="http://schemas.openxmlformats.org/officeDocument/2006/relationships/image" Target="../media/image25.gif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hyperlink" Target="https://wiki.geant.org/display/InAcademia/InAcademia+Constitution+v2.0+-+for+Public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337" y="869317"/>
            <a:ext cx="1340153" cy="58152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"/>
          <p:cNvSpPr txBox="1"/>
          <p:nvPr/>
        </p:nvSpPr>
        <p:spPr>
          <a:xfrm>
            <a:off x="849073" y="2839425"/>
            <a:ext cx="7185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T&amp;I - Where are we now ?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Licia Florio, WP5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Marina Adomeit, WP5 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"/>
          <p:cNvSpPr txBox="1"/>
          <p:nvPr/>
        </p:nvSpPr>
        <p:spPr>
          <a:xfrm>
            <a:off x="880985" y="1707167"/>
            <a:ext cx="7616839" cy="65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Management Convention for GN4-3 &amp; GN4-3N</a:t>
            </a:r>
            <a:endParaRPr/>
          </a:p>
        </p:txBody>
      </p:sp>
      <p:sp>
        <p:nvSpPr>
          <p:cNvPr id="42" name="Google Shape;42;p1"/>
          <p:cNvSpPr txBox="1"/>
          <p:nvPr/>
        </p:nvSpPr>
        <p:spPr>
          <a:xfrm>
            <a:off x="848734" y="5730498"/>
            <a:ext cx="33617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1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6458" b="16666"/>
          <a:stretch/>
        </p:blipFill>
        <p:spPr>
          <a:xfrm>
            <a:off x="975022" y="5334994"/>
            <a:ext cx="474070" cy="31703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" name="Google Shape;44;p1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023" y="949207"/>
            <a:ext cx="3125638" cy="70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"/>
          <p:cNvSpPr txBox="1"/>
          <p:nvPr/>
        </p:nvSpPr>
        <p:spPr>
          <a:xfrm>
            <a:off x="848735" y="2718827"/>
            <a:ext cx="4400273" cy="71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/>
          </a:p>
        </p:txBody>
      </p:sp>
      <p:sp>
        <p:nvSpPr>
          <p:cNvPr id="263" name="Google Shape;263;p4"/>
          <p:cNvSpPr txBox="1"/>
          <p:nvPr/>
        </p:nvSpPr>
        <p:spPr>
          <a:xfrm>
            <a:off x="848735" y="2049375"/>
            <a:ext cx="5397326" cy="101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F83E54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pic>
        <p:nvPicPr>
          <p:cNvPr id="264" name="Google Shape;26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337" y="869317"/>
            <a:ext cx="1340153" cy="58152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"/>
          <p:cNvSpPr txBox="1"/>
          <p:nvPr/>
        </p:nvSpPr>
        <p:spPr>
          <a:xfrm>
            <a:off x="848735" y="5730498"/>
            <a:ext cx="323416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4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6458" b="16666"/>
          <a:stretch/>
        </p:blipFill>
        <p:spPr>
          <a:xfrm>
            <a:off x="975022" y="5334994"/>
            <a:ext cx="474070" cy="31703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b5b54ad755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337" y="869317"/>
            <a:ext cx="1340153" cy="58152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b5b54ad755_0_2"/>
          <p:cNvSpPr txBox="1"/>
          <p:nvPr/>
        </p:nvSpPr>
        <p:spPr>
          <a:xfrm>
            <a:off x="849073" y="2839425"/>
            <a:ext cx="7185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T&amp;I - Future plans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Licia Florio, WP5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Marina Adomeit, WP5 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b5b54ad755_0_2"/>
          <p:cNvSpPr txBox="1"/>
          <p:nvPr/>
        </p:nvSpPr>
        <p:spPr>
          <a:xfrm>
            <a:off x="880985" y="1707167"/>
            <a:ext cx="76167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Management Convention for GN4-3 &amp; GN4-3N</a:t>
            </a:r>
            <a:endParaRPr/>
          </a:p>
        </p:txBody>
      </p:sp>
      <p:sp>
        <p:nvSpPr>
          <p:cNvPr id="275" name="Google Shape;275;gb5b54ad755_0_2"/>
          <p:cNvSpPr txBox="1"/>
          <p:nvPr/>
        </p:nvSpPr>
        <p:spPr>
          <a:xfrm>
            <a:off x="848734" y="5730498"/>
            <a:ext cx="336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gb5b54ad755_0_2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6458" b="16665"/>
          <a:stretch/>
        </p:blipFill>
        <p:spPr>
          <a:xfrm>
            <a:off x="975022" y="5334994"/>
            <a:ext cx="474071" cy="31703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7" name="Google Shape;277;gb5b54ad755_0_2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023" y="949207"/>
            <a:ext cx="3125636" cy="70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ba88c3941c_2_106"/>
          <p:cNvSpPr/>
          <p:nvPr/>
        </p:nvSpPr>
        <p:spPr>
          <a:xfrm>
            <a:off x="150225" y="1374100"/>
            <a:ext cx="2858700" cy="1161900"/>
          </a:xfrm>
          <a:prstGeom prst="rect">
            <a:avLst/>
          </a:prstGeom>
          <a:solidFill>
            <a:srgbClr val="1B438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ba88c3941c_2_106"/>
          <p:cNvSpPr txBox="1">
            <a:spLocks noGrp="1"/>
          </p:cNvSpPr>
          <p:nvPr>
            <p:ph type="body" idx="1"/>
          </p:nvPr>
        </p:nvSpPr>
        <p:spPr>
          <a:xfrm>
            <a:off x="150225" y="2536100"/>
            <a:ext cx="2858700" cy="1913400"/>
          </a:xfrm>
          <a:prstGeom prst="rect">
            <a:avLst/>
          </a:prstGeom>
          <a:ln w="9525" cap="flat" cmpd="sng">
            <a:solidFill>
              <a:srgbClr val="1B43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OpenRoaming PoC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Managed SP Pilot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NRO Audit Trials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Update of Policy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63" name="Google Shape;363;gba88c3941c_2_106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90600" cy="93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Plans for next year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4" name="Google Shape;364;gba88c3941c_2_106"/>
          <p:cNvSpPr txBox="1">
            <a:spLocks noGrp="1"/>
          </p:cNvSpPr>
          <p:nvPr>
            <p:ph type="sldNum" idx="12"/>
          </p:nvPr>
        </p:nvSpPr>
        <p:spPr>
          <a:xfrm>
            <a:off x="11439527" y="6523901"/>
            <a:ext cx="569700" cy="32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365" name="Google Shape;365;gba88c3941c_2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87" y="1421500"/>
            <a:ext cx="2462576" cy="10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ba88c3941c_2_106"/>
          <p:cNvSpPr txBox="1">
            <a:spLocks noGrp="1"/>
          </p:cNvSpPr>
          <p:nvPr>
            <p:ph type="body" idx="1"/>
          </p:nvPr>
        </p:nvSpPr>
        <p:spPr>
          <a:xfrm>
            <a:off x="3150325" y="2536100"/>
            <a:ext cx="2858700" cy="1913400"/>
          </a:xfrm>
          <a:prstGeom prst="rect">
            <a:avLst/>
          </a:prstGeom>
          <a:ln w="9525" cap="flat" cmpd="sng">
            <a:solidFill>
              <a:srgbClr val="F18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Strengthen Ops Team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eduGAIN Reports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Different approach to manage metadata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7" name="Google Shape;367;gba88c3941c_2_106"/>
          <p:cNvSpPr txBox="1">
            <a:spLocks noGrp="1"/>
          </p:cNvSpPr>
          <p:nvPr>
            <p:ph type="body" idx="1"/>
          </p:nvPr>
        </p:nvSpPr>
        <p:spPr>
          <a:xfrm>
            <a:off x="6150425" y="2536100"/>
            <a:ext cx="2858700" cy="1913400"/>
          </a:xfrm>
          <a:prstGeom prst="rect">
            <a:avLst/>
          </a:prstGeom>
          <a:ln w="9525" cap="flat" cmpd="sng">
            <a:solidFill>
              <a:srgbClr val="ED1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Core consolidation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Onboard more SPs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Engage more Federations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ba88c3941c_2_106"/>
          <p:cNvSpPr txBox="1">
            <a:spLocks noGrp="1"/>
          </p:cNvSpPr>
          <p:nvPr>
            <p:ph type="body" idx="1"/>
          </p:nvPr>
        </p:nvSpPr>
        <p:spPr>
          <a:xfrm>
            <a:off x="9150525" y="2536100"/>
            <a:ext cx="3041400" cy="1913400"/>
          </a:xfrm>
          <a:prstGeom prst="rect">
            <a:avLst/>
          </a:prstGeom>
          <a:ln w="9525" cap="flat" cmpd="sng">
            <a:solidFill>
              <a:srgbClr val="487A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Scale up operations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Continue engagement with RIs, Erasmus and EuroHPC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Stronger, sustainable  Dev team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ba88c3941c_2_106"/>
          <p:cNvSpPr/>
          <p:nvPr/>
        </p:nvSpPr>
        <p:spPr>
          <a:xfrm>
            <a:off x="3150325" y="1374100"/>
            <a:ext cx="2858700" cy="1161900"/>
          </a:xfrm>
          <a:prstGeom prst="rect">
            <a:avLst/>
          </a:prstGeom>
          <a:solidFill>
            <a:srgbClr val="F1893B"/>
          </a:solidFill>
          <a:ln w="9525" cap="flat" cmpd="sng">
            <a:solidFill>
              <a:srgbClr val="F18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ba88c3941c_2_106"/>
          <p:cNvSpPr/>
          <p:nvPr/>
        </p:nvSpPr>
        <p:spPr>
          <a:xfrm>
            <a:off x="6150425" y="1374100"/>
            <a:ext cx="2858700" cy="1161900"/>
          </a:xfrm>
          <a:prstGeom prst="rect">
            <a:avLst/>
          </a:prstGeom>
          <a:solidFill>
            <a:srgbClr val="ED1556">
              <a:alpha val="60890"/>
            </a:srgbClr>
          </a:solidFill>
          <a:ln w="9525" cap="flat" cmpd="sng">
            <a:solidFill>
              <a:srgbClr val="ED1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ba88c3941c_2_106"/>
          <p:cNvSpPr/>
          <p:nvPr/>
        </p:nvSpPr>
        <p:spPr>
          <a:xfrm>
            <a:off x="9150525" y="1374100"/>
            <a:ext cx="3041400" cy="1161900"/>
          </a:xfrm>
          <a:prstGeom prst="rect">
            <a:avLst/>
          </a:prstGeom>
          <a:solidFill>
            <a:srgbClr val="487AA8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2" name="Google Shape;372;gba88c3941c_2_10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450" y="1610245"/>
            <a:ext cx="2660650" cy="689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ba88c3941c_2_106"/>
          <p:cNvPicPr preferRelativeResize="0"/>
          <p:nvPr/>
        </p:nvPicPr>
        <p:blipFill rotWithShape="1">
          <a:blip r:embed="rId5">
            <a:alphaModFix/>
          </a:blip>
          <a:srcRect l="15568" t="37776" r="13307" b="35540"/>
          <a:stretch/>
        </p:blipFill>
        <p:spPr>
          <a:xfrm>
            <a:off x="3280600" y="1610238"/>
            <a:ext cx="2598138" cy="68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ba88c3941c_2_106" descr="A picture containing drawing, plat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7338" y="1610251"/>
            <a:ext cx="2665075" cy="57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ba88c3941c_2_106"/>
          <p:cNvSpPr/>
          <p:nvPr/>
        </p:nvSpPr>
        <p:spPr>
          <a:xfrm>
            <a:off x="289125" y="4345625"/>
            <a:ext cx="11646000" cy="321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Continual Improvement to ensure T&amp;I services meet changing needs and keep delivering value</a:t>
            </a:r>
            <a:endParaRPr/>
          </a:p>
        </p:txBody>
      </p:sp>
      <p:sp>
        <p:nvSpPr>
          <p:cNvPr id="376" name="Google Shape;376;gba88c3941c_2_106"/>
          <p:cNvSpPr/>
          <p:nvPr/>
        </p:nvSpPr>
        <p:spPr>
          <a:xfrm>
            <a:off x="302625" y="4889825"/>
            <a:ext cx="2858700" cy="1594800"/>
          </a:xfrm>
          <a:prstGeom prst="rect">
            <a:avLst/>
          </a:prstGeom>
          <a:solidFill>
            <a:srgbClr val="1B438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7" name="Google Shape;377;gba88c3941c_2_106" descr="A picture containing drawing, meter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9086" y="5133275"/>
            <a:ext cx="2772227" cy="9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ba88c3941c_2_106"/>
          <p:cNvSpPr txBox="1">
            <a:spLocks noGrp="1"/>
          </p:cNvSpPr>
          <p:nvPr>
            <p:ph type="body" idx="1"/>
          </p:nvPr>
        </p:nvSpPr>
        <p:spPr>
          <a:xfrm>
            <a:off x="3161325" y="4889825"/>
            <a:ext cx="8773800" cy="1594800"/>
          </a:xfrm>
          <a:prstGeom prst="rect">
            <a:avLst/>
          </a:prstGeom>
          <a:ln w="9525" cap="flat" cmpd="sng">
            <a:solidFill>
              <a:srgbClr val="1B43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79" name="Google Shape;379;gba88c3941c_2_106"/>
          <p:cNvSpPr txBox="1">
            <a:spLocks noGrp="1"/>
          </p:cNvSpPr>
          <p:nvPr>
            <p:ph type="body" idx="1"/>
          </p:nvPr>
        </p:nvSpPr>
        <p:spPr>
          <a:xfrm>
            <a:off x="3381675" y="4938425"/>
            <a:ext cx="3771000" cy="132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latin typeface="Comfortaa"/>
                <a:ea typeface="Comfortaa"/>
                <a:cs typeface="Comfortaa"/>
                <a:sym typeface="Comfortaa"/>
              </a:rPr>
              <a:t>Finish Cycle #3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>
                <a:latin typeface="Comfortaa"/>
                <a:ea typeface="Comfortaa"/>
                <a:cs typeface="Comfortaa"/>
                <a:sym typeface="Comfortaa"/>
              </a:rPr>
              <a:t>1 new service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1 </a:t>
            </a:r>
            <a:r>
              <a:rPr lang="en-GB" sz="1800">
                <a:latin typeface="Comfortaa"/>
                <a:ea typeface="Comfortaa"/>
                <a:cs typeface="Comfortaa"/>
                <a:sym typeface="Comfortaa"/>
              </a:rPr>
              <a:t>new supporting eduGAIN service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80" name="Google Shape;380;gba88c3941c_2_106"/>
          <p:cNvSpPr txBox="1">
            <a:spLocks noGrp="1"/>
          </p:cNvSpPr>
          <p:nvPr>
            <p:ph type="body" idx="1"/>
          </p:nvPr>
        </p:nvSpPr>
        <p:spPr>
          <a:xfrm>
            <a:off x="7373025" y="4990525"/>
            <a:ext cx="2244000" cy="93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Start and Finish Cycle #4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1" name="Google Shape;381;gba88c3941c_2_1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617027" y="4831650"/>
            <a:ext cx="1857873" cy="164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b5b54ad755_0_16"/>
          <p:cNvSpPr txBox="1"/>
          <p:nvPr/>
        </p:nvSpPr>
        <p:spPr>
          <a:xfrm>
            <a:off x="848735" y="2718827"/>
            <a:ext cx="44004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/>
          </a:p>
        </p:txBody>
      </p:sp>
      <p:sp>
        <p:nvSpPr>
          <p:cNvPr id="387" name="Google Shape;387;gb5b54ad755_0_16"/>
          <p:cNvSpPr txBox="1"/>
          <p:nvPr/>
        </p:nvSpPr>
        <p:spPr>
          <a:xfrm>
            <a:off x="848735" y="2049375"/>
            <a:ext cx="53973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F83E54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pic>
        <p:nvPicPr>
          <p:cNvPr id="388" name="Google Shape;388;gb5b54ad755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337" y="869317"/>
            <a:ext cx="1340153" cy="58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b5b54ad755_0_16"/>
          <p:cNvSpPr txBox="1"/>
          <p:nvPr/>
        </p:nvSpPr>
        <p:spPr>
          <a:xfrm>
            <a:off x="848735" y="5730498"/>
            <a:ext cx="323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gb5b54ad755_0_16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6458" b="16665"/>
          <a:stretch/>
        </p:blipFill>
        <p:spPr>
          <a:xfrm>
            <a:off x="975022" y="5334994"/>
            <a:ext cx="474071" cy="31703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b590e2e035_0_0"/>
          <p:cNvSpPr/>
          <p:nvPr/>
        </p:nvSpPr>
        <p:spPr>
          <a:xfrm>
            <a:off x="6837606" y="5484825"/>
            <a:ext cx="5168400" cy="867600"/>
          </a:xfrm>
          <a:prstGeom prst="roundRect">
            <a:avLst>
              <a:gd name="adj" fmla="val 50000"/>
            </a:avLst>
          </a:prstGeom>
          <a:solidFill>
            <a:srgbClr val="F35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83D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gb590e2e035_0_0"/>
          <p:cNvSpPr/>
          <p:nvPr/>
        </p:nvSpPr>
        <p:spPr>
          <a:xfrm>
            <a:off x="7355775" y="2144625"/>
            <a:ext cx="4653600" cy="3057900"/>
          </a:xfrm>
          <a:prstGeom prst="ellipse">
            <a:avLst/>
          </a:prstGeom>
          <a:solidFill>
            <a:srgbClr val="003F5F">
              <a:alpha val="7059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gb590e2e035_0_0"/>
          <p:cNvSpPr/>
          <p:nvPr/>
        </p:nvSpPr>
        <p:spPr>
          <a:xfrm>
            <a:off x="493350" y="1382100"/>
            <a:ext cx="5838600" cy="900000"/>
          </a:xfrm>
          <a:prstGeom prst="rect">
            <a:avLst/>
          </a:prstGeom>
          <a:solidFill>
            <a:srgbClr val="2E75B5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Incubator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b590e2e035_0_0"/>
          <p:cNvSpPr/>
          <p:nvPr/>
        </p:nvSpPr>
        <p:spPr>
          <a:xfrm>
            <a:off x="7364723" y="2442506"/>
            <a:ext cx="3065400" cy="2544600"/>
          </a:xfrm>
          <a:prstGeom prst="ellipse">
            <a:avLst/>
          </a:prstGeom>
          <a:solidFill>
            <a:srgbClr val="9CC2E5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b590e2e035_0_0"/>
          <p:cNvSpPr/>
          <p:nvPr/>
        </p:nvSpPr>
        <p:spPr>
          <a:xfrm>
            <a:off x="493350" y="5438225"/>
            <a:ext cx="5838600" cy="909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Operational Support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b590e2e035_0_0"/>
          <p:cNvSpPr/>
          <p:nvPr/>
        </p:nvSpPr>
        <p:spPr>
          <a:xfrm>
            <a:off x="7364723" y="2919750"/>
            <a:ext cx="1848600" cy="1645800"/>
          </a:xfrm>
          <a:prstGeom prst="ellipse">
            <a:avLst/>
          </a:prstGeom>
          <a:solidFill>
            <a:srgbClr val="DDEAF6">
              <a:alpha val="70590"/>
            </a:srgbClr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3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b590e2e035_0_0"/>
          <p:cNvSpPr txBox="1"/>
          <p:nvPr/>
        </p:nvSpPr>
        <p:spPr>
          <a:xfrm>
            <a:off x="9113988" y="3360678"/>
            <a:ext cx="141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0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rPr>
              <a:t>R&amp;E-infras</a:t>
            </a:r>
            <a:endParaRPr sz="2000" b="1" i="0" u="none" strike="noStrike" cap="none">
              <a:solidFill>
                <a:srgbClr val="0043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1" i="0" u="none" strike="noStrike" cap="none">
              <a:solidFill>
                <a:srgbClr val="0043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1" i="0" u="none" strike="noStrike" cap="none">
              <a:solidFill>
                <a:srgbClr val="0043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b590e2e035_0_0"/>
          <p:cNvSpPr/>
          <p:nvPr/>
        </p:nvSpPr>
        <p:spPr>
          <a:xfrm>
            <a:off x="6361599" y="3540078"/>
            <a:ext cx="952500" cy="564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3F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b590e2e035_0_0"/>
          <p:cNvSpPr txBox="1"/>
          <p:nvPr/>
        </p:nvSpPr>
        <p:spPr>
          <a:xfrm>
            <a:off x="9529681" y="2494767"/>
            <a:ext cx="184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1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eGov</a:t>
            </a:r>
            <a:endParaRPr sz="17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b590e2e035_0_0"/>
          <p:cNvSpPr/>
          <p:nvPr/>
        </p:nvSpPr>
        <p:spPr>
          <a:xfrm>
            <a:off x="493350" y="2416250"/>
            <a:ext cx="5838600" cy="2774700"/>
          </a:xfrm>
          <a:prstGeom prst="roundRect">
            <a:avLst>
              <a:gd name="adj" fmla="val 16667"/>
            </a:avLst>
          </a:prstGeom>
          <a:solidFill>
            <a:srgbClr val="ED1556">
              <a:alpha val="73330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T&amp;I Services         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b590e2e035_0_0"/>
          <p:cNvSpPr/>
          <p:nvPr/>
        </p:nvSpPr>
        <p:spPr>
          <a:xfrm>
            <a:off x="4392975" y="1374250"/>
            <a:ext cx="1938900" cy="4973700"/>
          </a:xfrm>
          <a:prstGeom prst="rect">
            <a:avLst/>
          </a:prstGeom>
          <a:solidFill>
            <a:srgbClr val="065081">
              <a:alpha val="596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Enabling Communities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gb590e2e03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8005" y="3783916"/>
            <a:ext cx="1553813" cy="54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b590e2e035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2470" y="2486574"/>
            <a:ext cx="1449526" cy="399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b590e2e035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65158" y="4104678"/>
            <a:ext cx="909444" cy="90944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b590e2e035_0_0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906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rgbClr val="FFFFFF"/>
                </a:solidFill>
              </a:rPr>
              <a:t>T&amp;I Team and Key Collaborations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b="0" i="1">
                <a:solidFill>
                  <a:srgbClr val="FFFFFF"/>
                </a:solidFill>
              </a:rPr>
              <a:t>Expanding the reach of T&amp;I to the broader community</a:t>
            </a:r>
            <a:endParaRPr b="0" i="1">
              <a:solidFill>
                <a:srgbClr val="FFFFFF"/>
              </a:solidFill>
            </a:endParaRPr>
          </a:p>
        </p:txBody>
      </p:sp>
      <p:sp>
        <p:nvSpPr>
          <p:cNvPr id="65" name="Google Shape;65;gb590e2e035_0_0"/>
          <p:cNvSpPr txBox="1">
            <a:spLocks noGrp="1"/>
          </p:cNvSpPr>
          <p:nvPr>
            <p:ph type="sldNum" idx="12"/>
          </p:nvPr>
        </p:nvSpPr>
        <p:spPr>
          <a:xfrm>
            <a:off x="11439527" y="6523901"/>
            <a:ext cx="569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66" name="Google Shape;66;gb590e2e035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34680" y="3838143"/>
            <a:ext cx="627765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b590e2e035_0_0"/>
          <p:cNvSpPr txBox="1"/>
          <p:nvPr/>
        </p:nvSpPr>
        <p:spPr>
          <a:xfrm>
            <a:off x="9234623" y="2940350"/>
            <a:ext cx="819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0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rPr>
              <a:t>EOSC</a:t>
            </a:r>
            <a:endParaRPr sz="2000" b="1" i="0" u="none" strike="noStrike" cap="none">
              <a:solidFill>
                <a:srgbClr val="0043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b590e2e035_0_0"/>
          <p:cNvSpPr txBox="1"/>
          <p:nvPr/>
        </p:nvSpPr>
        <p:spPr>
          <a:xfrm>
            <a:off x="7496637" y="3051850"/>
            <a:ext cx="16458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0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rPr>
              <a:t>Identity Federations</a:t>
            </a:r>
            <a:endParaRPr sz="2000" b="1" i="0" u="none" strike="noStrike" cap="none">
              <a:solidFill>
                <a:srgbClr val="0043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1" i="0" u="none" strike="noStrike" cap="none">
              <a:solidFill>
                <a:srgbClr val="0043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" name="Google Shape;69;gb590e2e035_0_0"/>
          <p:cNvGrpSpPr/>
          <p:nvPr/>
        </p:nvGrpSpPr>
        <p:grpSpPr>
          <a:xfrm>
            <a:off x="617367" y="4485700"/>
            <a:ext cx="577800" cy="476700"/>
            <a:chOff x="1801083" y="1804477"/>
            <a:chExt cx="577800" cy="476700"/>
          </a:xfrm>
        </p:grpSpPr>
        <p:sp>
          <p:nvSpPr>
            <p:cNvPr id="70" name="Google Shape;70;gb590e2e035_0_0"/>
            <p:cNvSpPr/>
            <p:nvPr/>
          </p:nvSpPr>
          <p:spPr>
            <a:xfrm>
              <a:off x="1853390" y="1804477"/>
              <a:ext cx="476700" cy="4767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gb590e2e035_0_0"/>
            <p:cNvSpPr txBox="1"/>
            <p:nvPr/>
          </p:nvSpPr>
          <p:spPr>
            <a:xfrm>
              <a:off x="1801083" y="1834563"/>
              <a:ext cx="577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T1</a:t>
              </a:r>
              <a:endParaRPr sz="20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gb590e2e035_0_0"/>
          <p:cNvGrpSpPr/>
          <p:nvPr/>
        </p:nvGrpSpPr>
        <p:grpSpPr>
          <a:xfrm>
            <a:off x="617367" y="1634741"/>
            <a:ext cx="577800" cy="476700"/>
            <a:chOff x="1801083" y="1804477"/>
            <a:chExt cx="577800" cy="476700"/>
          </a:xfrm>
        </p:grpSpPr>
        <p:sp>
          <p:nvSpPr>
            <p:cNvPr id="73" name="Google Shape;73;gb590e2e035_0_0"/>
            <p:cNvSpPr/>
            <p:nvPr/>
          </p:nvSpPr>
          <p:spPr>
            <a:xfrm>
              <a:off x="1853390" y="1804477"/>
              <a:ext cx="476700" cy="4767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gb590e2e035_0_0"/>
            <p:cNvSpPr txBox="1"/>
            <p:nvPr/>
          </p:nvSpPr>
          <p:spPr>
            <a:xfrm>
              <a:off x="1801083" y="1834563"/>
              <a:ext cx="577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T2</a:t>
              </a:r>
              <a:endParaRPr sz="20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gb590e2e035_0_0"/>
          <p:cNvGrpSpPr/>
          <p:nvPr/>
        </p:nvGrpSpPr>
        <p:grpSpPr>
          <a:xfrm>
            <a:off x="565060" y="5668175"/>
            <a:ext cx="577800" cy="476700"/>
            <a:chOff x="1801083" y="1804477"/>
            <a:chExt cx="577800" cy="476700"/>
          </a:xfrm>
        </p:grpSpPr>
        <p:sp>
          <p:nvSpPr>
            <p:cNvPr id="76" name="Google Shape;76;gb590e2e035_0_0"/>
            <p:cNvSpPr/>
            <p:nvPr/>
          </p:nvSpPr>
          <p:spPr>
            <a:xfrm>
              <a:off x="1853390" y="1804477"/>
              <a:ext cx="476700" cy="4767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gb590e2e035_0_0"/>
            <p:cNvSpPr txBox="1"/>
            <p:nvPr/>
          </p:nvSpPr>
          <p:spPr>
            <a:xfrm>
              <a:off x="1801083" y="1834563"/>
              <a:ext cx="577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T3</a:t>
              </a:r>
              <a:endParaRPr sz="20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gb590e2e035_0_0"/>
          <p:cNvGrpSpPr/>
          <p:nvPr/>
        </p:nvGrpSpPr>
        <p:grpSpPr>
          <a:xfrm>
            <a:off x="4526858" y="4549847"/>
            <a:ext cx="577800" cy="476700"/>
            <a:chOff x="1801083" y="1956877"/>
            <a:chExt cx="577800" cy="476700"/>
          </a:xfrm>
        </p:grpSpPr>
        <p:sp>
          <p:nvSpPr>
            <p:cNvPr id="79" name="Google Shape;79;gb590e2e035_0_0"/>
            <p:cNvSpPr/>
            <p:nvPr/>
          </p:nvSpPr>
          <p:spPr>
            <a:xfrm>
              <a:off x="1853390" y="1956877"/>
              <a:ext cx="476700" cy="4767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gb590e2e035_0_0"/>
            <p:cNvSpPr txBox="1"/>
            <p:nvPr/>
          </p:nvSpPr>
          <p:spPr>
            <a:xfrm>
              <a:off x="1801083" y="1986963"/>
              <a:ext cx="577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T4</a:t>
              </a:r>
              <a:endParaRPr sz="20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gb590e2e035_0_0"/>
          <p:cNvSpPr txBox="1"/>
          <p:nvPr/>
        </p:nvSpPr>
        <p:spPr>
          <a:xfrm>
            <a:off x="10566468" y="3648738"/>
            <a:ext cx="184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1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Standards</a:t>
            </a:r>
            <a:br>
              <a:rPr lang="en-GB" sz="1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bodies</a:t>
            </a:r>
            <a:endParaRPr sz="17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b590e2e035_0_0"/>
          <p:cNvSpPr txBox="1"/>
          <p:nvPr/>
        </p:nvSpPr>
        <p:spPr>
          <a:xfrm>
            <a:off x="9756110" y="4472637"/>
            <a:ext cx="184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1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Erasmus</a:t>
            </a:r>
            <a:endParaRPr sz="17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b590e2e035_0_0"/>
          <p:cNvSpPr txBox="1"/>
          <p:nvPr/>
        </p:nvSpPr>
        <p:spPr>
          <a:xfrm>
            <a:off x="10118273" y="3001581"/>
            <a:ext cx="184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1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Other  EC </a:t>
            </a:r>
            <a:br>
              <a:rPr lang="en-GB" sz="1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sz="17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b590e2e035_0_0"/>
          <p:cNvSpPr txBox="1"/>
          <p:nvPr/>
        </p:nvSpPr>
        <p:spPr>
          <a:xfrm>
            <a:off x="1149279" y="3556268"/>
            <a:ext cx="18009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eduTEAMS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Christos</a:t>
            </a:r>
            <a:br>
              <a:rPr lang="en-GB" sz="13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Kanellopoulos</a:t>
            </a:r>
            <a:br>
              <a:rPr lang="en-GB" sz="13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GÉANT</a:t>
            </a:r>
            <a:endParaRPr sz="1300" b="0" i="0" u="none" strike="noStrike" cap="none">
              <a:solidFill>
                <a:srgbClr val="0043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b590e2e035_0_0"/>
          <p:cNvSpPr txBox="1"/>
          <p:nvPr/>
        </p:nvSpPr>
        <p:spPr>
          <a:xfrm>
            <a:off x="2487546" y="3556268"/>
            <a:ext cx="9252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eduGAIN 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Davide</a:t>
            </a:r>
            <a:br>
              <a:rPr lang="en-GB" sz="1300" b="1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 b="1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Vaghetti</a:t>
            </a:r>
            <a:br>
              <a:rPr lang="en-GB" sz="1300" b="1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 b="1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GARR</a:t>
            </a:r>
            <a:endParaRPr sz="1300" b="1" i="0" u="none" strike="noStrike" cap="none">
              <a:solidFill>
                <a:srgbClr val="0043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b590e2e035_0_0"/>
          <p:cNvSpPr txBox="1"/>
          <p:nvPr/>
        </p:nvSpPr>
        <p:spPr>
          <a:xfrm>
            <a:off x="3306947" y="3556268"/>
            <a:ext cx="11619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eduroam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Miroslav</a:t>
            </a:r>
            <a:br>
              <a:rPr lang="en-GB" sz="13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Milinovi</a:t>
            </a:r>
            <a:r>
              <a:rPr lang="en-GB" sz="1300" b="1" i="0" u="none" strike="noStrike" cap="none">
                <a:solidFill>
                  <a:srgbClr val="004360"/>
                </a:solidFill>
                <a:latin typeface="Arial"/>
                <a:ea typeface="Arial"/>
                <a:cs typeface="Arial"/>
                <a:sym typeface="Arial"/>
              </a:rPr>
              <a:t>ć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CARNet/SRCE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gb590e2e035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">
            <a:off x="3535976" y="2567790"/>
            <a:ext cx="787837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b590e2e035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79474" y="2570434"/>
            <a:ext cx="75795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b590e2e035_0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8959" y="2570434"/>
            <a:ext cx="685273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b590e2e035_0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02209" y="2567789"/>
            <a:ext cx="778289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b590e2e035_0_0"/>
          <p:cNvSpPr txBox="1"/>
          <p:nvPr/>
        </p:nvSpPr>
        <p:spPr>
          <a:xfrm>
            <a:off x="617386" y="3556268"/>
            <a:ext cx="10533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InAcademia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Michelle Williams</a:t>
            </a:r>
            <a:endParaRPr sz="1300" b="1" i="0" u="none" strike="noStrike" cap="none">
              <a:solidFill>
                <a:srgbClr val="0043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GÉANT</a:t>
            </a:r>
            <a:endParaRPr sz="1300" b="1" i="0" u="none" strike="noStrike" cap="none">
              <a:solidFill>
                <a:srgbClr val="0043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b590e2e035_0_0"/>
          <p:cNvSpPr txBox="1"/>
          <p:nvPr/>
        </p:nvSpPr>
        <p:spPr>
          <a:xfrm>
            <a:off x="7039724" y="5546443"/>
            <a:ext cx="5121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https://wiki.geant.org/display/gn43wp5/</a:t>
            </a:r>
            <a:br>
              <a:rPr lang="en-GB" sz="20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20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Trust+and+Identity+Services+Roadmaps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b590e2e035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55375" y="5426925"/>
            <a:ext cx="909450" cy="90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b590e2e035_0_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472888" y="1414758"/>
            <a:ext cx="757950" cy="88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b590e2e035_0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553963" y="2568648"/>
            <a:ext cx="685275" cy="9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b590e2e035_0_0"/>
          <p:cNvSpPr txBox="1"/>
          <p:nvPr/>
        </p:nvSpPr>
        <p:spPr>
          <a:xfrm>
            <a:off x="5180025" y="1482350"/>
            <a:ext cx="9096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Niels </a:t>
            </a:r>
            <a:endParaRPr sz="13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van Dijk</a:t>
            </a:r>
            <a:endParaRPr sz="13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SURF</a:t>
            </a:r>
            <a:endParaRPr sz="13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b590e2e035_0_0"/>
          <p:cNvSpPr txBox="1"/>
          <p:nvPr/>
        </p:nvSpPr>
        <p:spPr>
          <a:xfrm>
            <a:off x="5030249" y="2574175"/>
            <a:ext cx="11619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Maarten Kremers</a:t>
            </a:r>
            <a:endParaRPr sz="13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SURF</a:t>
            </a:r>
            <a:endParaRPr sz="13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b590e2e035_0_0"/>
          <p:cNvSpPr txBox="1"/>
          <p:nvPr/>
        </p:nvSpPr>
        <p:spPr>
          <a:xfrm>
            <a:off x="5364825" y="5536475"/>
            <a:ext cx="9252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Nicole Harris GÉANT</a:t>
            </a:r>
            <a:endParaRPr sz="13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590e2e035_0_50"/>
          <p:cNvSpPr txBox="1">
            <a:spLocks noGrp="1"/>
          </p:cNvSpPr>
          <p:nvPr>
            <p:ph type="title"/>
          </p:nvPr>
        </p:nvSpPr>
        <p:spPr>
          <a:xfrm>
            <a:off x="454525" y="280574"/>
            <a:ext cx="93906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80"/>
              <a:buFont typeface="Calibri"/>
              <a:buNone/>
            </a:pPr>
            <a:r>
              <a:rPr lang="en-GB" sz="2880">
                <a:solidFill>
                  <a:srgbClr val="FFFFFF"/>
                </a:solidFill>
              </a:rPr>
              <a:t>The TEAM!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04" name="Google Shape;104;gb590e2e035_0_50"/>
          <p:cNvGrpSpPr/>
          <p:nvPr/>
        </p:nvGrpSpPr>
        <p:grpSpPr>
          <a:xfrm>
            <a:off x="2904318" y="1472646"/>
            <a:ext cx="8630786" cy="2520900"/>
            <a:chOff x="1398" y="915191"/>
            <a:chExt cx="8630786" cy="2520900"/>
          </a:xfrm>
        </p:grpSpPr>
        <p:sp>
          <p:nvSpPr>
            <p:cNvPr id="105" name="Google Shape;105;gb590e2e035_0_50"/>
            <p:cNvSpPr/>
            <p:nvPr/>
          </p:nvSpPr>
          <p:spPr>
            <a:xfrm>
              <a:off x="1398" y="915191"/>
              <a:ext cx="2580600" cy="2520900"/>
            </a:xfrm>
            <a:prstGeom prst="ellipse">
              <a:avLst/>
            </a:prstGeom>
            <a:solidFill>
              <a:schemeClr val="accent2">
                <a:alpha val="4941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b590e2e035_0_50"/>
            <p:cNvSpPr txBox="1"/>
            <p:nvPr/>
          </p:nvSpPr>
          <p:spPr>
            <a:xfrm>
              <a:off x="379311" y="1284376"/>
              <a:ext cx="1824600" cy="178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8725" tIns="35550" rIns="138725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2800"/>
                <a:buFont typeface="Calibri"/>
                <a:buNone/>
              </a:pPr>
              <a:r>
                <a:rPr lang="en-GB" sz="2800" b="0" i="0" u="none" strike="noStrike" cap="non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34 Partners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b590e2e035_0_50"/>
            <p:cNvSpPr/>
            <p:nvPr/>
          </p:nvSpPr>
          <p:spPr>
            <a:xfrm>
              <a:off x="2077757" y="915191"/>
              <a:ext cx="2520900" cy="2520900"/>
            </a:xfrm>
            <a:prstGeom prst="ellipse">
              <a:avLst/>
            </a:prstGeom>
            <a:solidFill>
              <a:schemeClr val="accent3">
                <a:alpha val="4941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b590e2e035_0_50"/>
            <p:cNvSpPr txBox="1"/>
            <p:nvPr/>
          </p:nvSpPr>
          <p:spPr>
            <a:xfrm>
              <a:off x="2446942" y="1284376"/>
              <a:ext cx="1782600" cy="178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8725" tIns="35550" rIns="138725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2800"/>
                <a:buFont typeface="Calibri"/>
                <a:buNone/>
              </a:pPr>
              <a:r>
                <a:rPr lang="en-GB" sz="2800" b="0" i="0" u="none" strike="noStrike" cap="non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85 Persons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b590e2e035_0_50"/>
            <p:cNvSpPr/>
            <p:nvPr/>
          </p:nvSpPr>
          <p:spPr>
            <a:xfrm>
              <a:off x="4094520" y="915191"/>
              <a:ext cx="2520900" cy="2520900"/>
            </a:xfrm>
            <a:prstGeom prst="ellipse">
              <a:avLst/>
            </a:prstGeom>
            <a:solidFill>
              <a:schemeClr val="accent4">
                <a:alpha val="4941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b590e2e035_0_50"/>
            <p:cNvSpPr txBox="1"/>
            <p:nvPr/>
          </p:nvSpPr>
          <p:spPr>
            <a:xfrm>
              <a:off x="4463705" y="1284376"/>
              <a:ext cx="1782600" cy="178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8725" tIns="35550" rIns="138725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2800"/>
                <a:buFont typeface="Calibri"/>
                <a:buNone/>
              </a:pPr>
              <a:r>
                <a:rPr lang="en-GB" sz="2800" b="0" i="0" u="none" strike="noStrike" cap="non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27 FTE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b590e2e035_0_50"/>
            <p:cNvSpPr/>
            <p:nvPr/>
          </p:nvSpPr>
          <p:spPr>
            <a:xfrm>
              <a:off x="6111284" y="915191"/>
              <a:ext cx="2520900" cy="2520900"/>
            </a:xfrm>
            <a:prstGeom prst="ellipse">
              <a:avLst/>
            </a:prstGeom>
            <a:solidFill>
              <a:srgbClr val="4372C3">
                <a:alpha val="49410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b590e2e035_0_50"/>
            <p:cNvSpPr txBox="1"/>
            <p:nvPr/>
          </p:nvSpPr>
          <p:spPr>
            <a:xfrm>
              <a:off x="6480469" y="1284376"/>
              <a:ext cx="1782600" cy="178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8725" tIns="35550" rIns="138725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2800"/>
                <a:buFont typeface="Calibri"/>
                <a:buNone/>
              </a:pPr>
              <a:r>
                <a:rPr lang="en-GB" sz="2800" b="0" i="0" u="none" strike="noStrike" cap="non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7 Teams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1F3864"/>
                </a:buClr>
                <a:buSzPts val="2100"/>
                <a:buFont typeface="Calibri"/>
                <a:buNone/>
              </a:pPr>
              <a:r>
                <a:rPr lang="en-GB" sz="2100" b="0" i="0" u="none" strike="noStrike" cap="non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4 service families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1F3864"/>
                </a:buClr>
                <a:buSzPts val="2100"/>
                <a:buFont typeface="Calibri"/>
                <a:buNone/>
              </a:pPr>
              <a:r>
                <a:rPr lang="en-GB" sz="2100" b="0" i="0" u="none" strike="noStrike" cap="non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3 supporting tasks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gb590e2e035_0_50"/>
          <p:cNvSpPr/>
          <p:nvPr/>
        </p:nvSpPr>
        <p:spPr>
          <a:xfrm flipH="1">
            <a:off x="-3" y="4478093"/>
            <a:ext cx="1234800" cy="418500"/>
          </a:xfrm>
          <a:prstGeom prst="rect">
            <a:avLst/>
          </a:prstGeom>
          <a:solidFill>
            <a:srgbClr val="0043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" name="Google Shape;114;gb590e2e035_0_50"/>
          <p:cNvCxnSpPr/>
          <p:nvPr/>
        </p:nvCxnSpPr>
        <p:spPr>
          <a:xfrm>
            <a:off x="0" y="4478093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0043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" name="Google Shape;115;gb590e2e035_0_50"/>
          <p:cNvSpPr txBox="1"/>
          <p:nvPr/>
        </p:nvSpPr>
        <p:spPr>
          <a:xfrm>
            <a:off x="77098" y="4479328"/>
            <a:ext cx="115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Partners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gb590e2e035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3261" y="5053981"/>
            <a:ext cx="1279928" cy="904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b590e2e035_0_50" descr="http://www.geant.org/Projects/GEANT_Project_GN4/PublishingImages/AsnetAM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7842" y="5293074"/>
            <a:ext cx="868367" cy="26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b590e2e035_0_50" descr="http://www.geant.org/Projects/GEANT_Project_GN4/PublishingImages/carnet.gif"/>
          <p:cNvPicPr preferRelativeResize="0"/>
          <p:nvPr/>
        </p:nvPicPr>
        <p:blipFill rotWithShape="1">
          <a:blip r:embed="rId5">
            <a:alphaModFix/>
          </a:blip>
          <a:srcRect t="20877" b="28164"/>
          <a:stretch/>
        </p:blipFill>
        <p:spPr>
          <a:xfrm>
            <a:off x="3068594" y="4624130"/>
            <a:ext cx="791642" cy="28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b590e2e035_0_50" descr="http://www.geant.org/Projects/GEANT_Project_GN4/PublishingImages/cesnet_logo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9328" y="4572525"/>
            <a:ext cx="9525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b590e2e035_0_50" descr="http://www.geant.org/Projects/GEANT_Project_GN4/PublishingImages/RENATERv2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77912" y="5298352"/>
            <a:ext cx="952500" cy="31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b590e2e035_0_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59585" y="4572525"/>
            <a:ext cx="771183" cy="3856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gb590e2e035_0_50"/>
          <p:cNvGrpSpPr/>
          <p:nvPr/>
        </p:nvGrpSpPr>
        <p:grpSpPr>
          <a:xfrm>
            <a:off x="6540156" y="4610721"/>
            <a:ext cx="831600" cy="309300"/>
            <a:chOff x="2686662" y="3307594"/>
            <a:chExt cx="831600" cy="309300"/>
          </a:xfrm>
        </p:grpSpPr>
        <p:sp>
          <p:nvSpPr>
            <p:cNvPr id="123" name="Google Shape;123;gb590e2e035_0_50"/>
            <p:cNvSpPr/>
            <p:nvPr/>
          </p:nvSpPr>
          <p:spPr>
            <a:xfrm>
              <a:off x="2686662" y="3307594"/>
              <a:ext cx="831600" cy="309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" name="Google Shape;124;gb590e2e035_0_50"/>
            <p:cNvPicPr preferRelativeResize="0"/>
            <p:nvPr/>
          </p:nvPicPr>
          <p:blipFill rotWithShape="1">
            <a:blip r:embed="rId9">
              <a:alphaModFix/>
            </a:blip>
            <a:srcRect t="25714" b="21428"/>
            <a:stretch/>
          </p:blipFill>
          <p:spPr>
            <a:xfrm>
              <a:off x="2735377" y="3334714"/>
              <a:ext cx="728000" cy="2693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5" name="Google Shape;125;gb590e2e035_0_50" descr="MARne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72234" y="5302851"/>
            <a:ext cx="1190873" cy="24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b590e2e035_0_50" descr="da87e611-78ef-4c9a-8120-d3a60fa2d1fd (680×170)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05437" y="4583160"/>
            <a:ext cx="1078446" cy="26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b590e2e035_0_50" descr="logo-psnc-300x180.png (300×180)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23949" y="5202103"/>
            <a:ext cx="892963" cy="37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b590e2e035_0_50" descr="rediris.png (350×100)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71214" y="4618508"/>
            <a:ext cx="1027714" cy="29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b590e2e035_0_50" descr="grnet_logo_2981x1289.png (2981×1289)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99958" y="5210742"/>
            <a:ext cx="868129" cy="37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b590e2e035_0_5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325698" y="4544224"/>
            <a:ext cx="1050202" cy="37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b590e2e035_0_5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60711" y="5111790"/>
            <a:ext cx="639927" cy="62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b590e2e035_0_5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925587" y="5316207"/>
            <a:ext cx="724808" cy="23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b590e2e035_0_5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778161" y="5898075"/>
            <a:ext cx="6350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b590e2e035_0_5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643770" y="5858604"/>
            <a:ext cx="6350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b590e2e035_0_50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706431" y="5790125"/>
            <a:ext cx="6350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b590e2e035_0_5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520304" y="5770234"/>
            <a:ext cx="826128" cy="48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b590e2e035_0_50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540500" y="566780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b590e2e035_0_50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355535" y="5807508"/>
            <a:ext cx="825789" cy="46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b590e2e035_0_50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370437" y="5930177"/>
            <a:ext cx="635000" cy="1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b590e2e035_0_50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9147694" y="5774581"/>
            <a:ext cx="6350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b590e2e035_0_50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576955" y="5630882"/>
            <a:ext cx="1095109" cy="76298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b590e2e035_0_50"/>
          <p:cNvSpPr txBox="1">
            <a:spLocks noGrp="1"/>
          </p:cNvSpPr>
          <p:nvPr>
            <p:ph type="sldNum" idx="12"/>
          </p:nvPr>
        </p:nvSpPr>
        <p:spPr>
          <a:xfrm>
            <a:off x="11439527" y="6066701"/>
            <a:ext cx="569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43" name="Google Shape;143;gb590e2e035_0_50"/>
          <p:cNvSpPr/>
          <p:nvPr/>
        </p:nvSpPr>
        <p:spPr>
          <a:xfrm>
            <a:off x="923118" y="1472646"/>
            <a:ext cx="2580600" cy="2520900"/>
          </a:xfrm>
          <a:prstGeom prst="ellipse">
            <a:avLst/>
          </a:prstGeom>
          <a:solidFill>
            <a:srgbClr val="ED1556">
              <a:alpha val="29409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8,4 M</a:t>
            </a:r>
            <a:endParaRPr sz="2800" b="0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b590e2e035_0_5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5385800" y="4546062"/>
            <a:ext cx="1095126" cy="46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b590e2e035_0_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0929" y="2790666"/>
            <a:ext cx="4989775" cy="20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b590e2e035_0_131"/>
          <p:cNvSpPr/>
          <p:nvPr/>
        </p:nvSpPr>
        <p:spPr>
          <a:xfrm>
            <a:off x="9279325" y="1330175"/>
            <a:ext cx="3445929" cy="5193691"/>
          </a:xfrm>
          <a:custGeom>
            <a:avLst/>
            <a:gdLst/>
            <a:ahLst/>
            <a:cxnLst/>
            <a:rect l="l" t="t" r="r" b="b"/>
            <a:pathLst>
              <a:path w="150035" h="187786" extrusionOk="0">
                <a:moveTo>
                  <a:pt x="343" y="0"/>
                </a:moveTo>
                <a:lnTo>
                  <a:pt x="150035" y="0"/>
                </a:lnTo>
                <a:lnTo>
                  <a:pt x="99718" y="187786"/>
                </a:lnTo>
                <a:lnTo>
                  <a:pt x="0" y="187786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</p:sp>
      <p:sp>
        <p:nvSpPr>
          <p:cNvPr id="152" name="Google Shape;152;gb590e2e035_0_131"/>
          <p:cNvSpPr txBox="1"/>
          <p:nvPr/>
        </p:nvSpPr>
        <p:spPr>
          <a:xfrm>
            <a:off x="9431721" y="1526092"/>
            <a:ext cx="3750900" cy="4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106</a:t>
            </a:r>
            <a:r>
              <a:rPr lang="en-GB" sz="6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Countries</a:t>
            </a: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6000+</a:t>
            </a:r>
            <a:r>
              <a:rPr lang="en-GB"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Institutions</a:t>
            </a: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GB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.000+</a:t>
            </a:r>
            <a:r>
              <a:rPr lang="en-GB"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Service Locations</a:t>
            </a: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gb590e2e035_0_131"/>
          <p:cNvGrpSpPr/>
          <p:nvPr/>
        </p:nvGrpSpPr>
        <p:grpSpPr>
          <a:xfrm rot="2700000">
            <a:off x="425696" y="345898"/>
            <a:ext cx="4377375" cy="3557943"/>
            <a:chOff x="1293601" y="1230077"/>
            <a:chExt cx="3282714" cy="2668200"/>
          </a:xfrm>
        </p:grpSpPr>
        <p:sp>
          <p:nvSpPr>
            <p:cNvPr id="154" name="Google Shape;154;gb590e2e035_0_131"/>
            <p:cNvSpPr/>
            <p:nvPr/>
          </p:nvSpPr>
          <p:spPr>
            <a:xfrm rot="2700000">
              <a:off x="2221738" y="1167257"/>
              <a:ext cx="561726" cy="2857843"/>
            </a:xfrm>
            <a:prstGeom prst="roundRect">
              <a:avLst>
                <a:gd name="adj" fmla="val 46943"/>
              </a:avLst>
            </a:prstGeom>
            <a:solidFill>
              <a:srgbClr val="ED1556">
                <a:alpha val="93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b590e2e035_0_131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gb590e2e035_0_131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Operations &amp; Deployment</a:t>
              </a:r>
              <a:endParaRPr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" name="Google Shape;157;gb590e2e035_0_131"/>
            <p:cNvSpPr txBox="1"/>
            <p:nvPr/>
          </p:nvSpPr>
          <p:spPr>
            <a:xfrm rot="-2700000">
              <a:off x="1609223" y="2310467"/>
              <a:ext cx="3265985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2000" b="1">
                  <a:solidFill>
                    <a:srgbClr val="073763"/>
                  </a:solidFill>
                  <a:latin typeface="Caveat"/>
                  <a:ea typeface="Caveat"/>
                  <a:cs typeface="Caveat"/>
                  <a:sym typeface="Caveat"/>
                </a:rPr>
                <a:t>Ongoing operations and support  ✓</a:t>
              </a:r>
              <a:endParaRPr sz="2000" b="1">
                <a:solidFill>
                  <a:srgbClr val="073763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2000" b="1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2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8" name="Google Shape;158;gb590e2e035_0_131"/>
          <p:cNvGrpSpPr/>
          <p:nvPr/>
        </p:nvGrpSpPr>
        <p:grpSpPr>
          <a:xfrm rot="2700000">
            <a:off x="192296" y="3111136"/>
            <a:ext cx="5026176" cy="4205914"/>
            <a:chOff x="3203991" y="1231659"/>
            <a:chExt cx="3770068" cy="3154800"/>
          </a:xfrm>
        </p:grpSpPr>
        <p:sp>
          <p:nvSpPr>
            <p:cNvPr id="159" name="Google Shape;159;gb590e2e035_0_131"/>
            <p:cNvSpPr/>
            <p:nvPr/>
          </p:nvSpPr>
          <p:spPr>
            <a:xfrm rot="2700000">
              <a:off x="4123428" y="1188092"/>
              <a:ext cx="561726" cy="2833235"/>
            </a:xfrm>
            <a:prstGeom prst="roundRect">
              <a:avLst>
                <a:gd name="adj" fmla="val 45956"/>
              </a:avLst>
            </a:prstGeom>
            <a:solidFill>
              <a:srgbClr val="ED1556">
                <a:alpha val="81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b590e2e035_0_131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D5D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" name="Google Shape;161;gb590e2e035_0_131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Development</a:t>
              </a:r>
              <a:endParaRPr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gb590e2e035_0_131"/>
            <p:cNvSpPr txBox="1"/>
            <p:nvPr/>
          </p:nvSpPr>
          <p:spPr>
            <a:xfrm rot="-2700000">
              <a:off x="3710845" y="2264092"/>
              <a:ext cx="3371627" cy="1089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2000" b="1">
                  <a:solidFill>
                    <a:srgbClr val="073763"/>
                  </a:solidFill>
                  <a:latin typeface="Caveat"/>
                  <a:ea typeface="Caveat"/>
                  <a:cs typeface="Caveat"/>
                  <a:sym typeface="Caveat"/>
                </a:rPr>
                <a:t>Managed eduroam IdP Launch</a:t>
              </a:r>
              <a:r>
                <a:rPr lang="en-GB" sz="2000" b="1" i="0" u="none" strike="noStrike" cap="none">
                  <a:solidFill>
                    <a:srgbClr val="073763"/>
                  </a:solidFill>
                  <a:latin typeface="Caveat"/>
                  <a:ea typeface="Caveat"/>
                  <a:cs typeface="Caveat"/>
                  <a:sym typeface="Caveat"/>
                </a:rPr>
                <a:t> </a:t>
              </a:r>
              <a:r>
                <a:rPr lang="en-GB" sz="2000" b="1">
                  <a:solidFill>
                    <a:srgbClr val="073763"/>
                  </a:solidFill>
                  <a:latin typeface="Caveat"/>
                  <a:ea typeface="Caveat"/>
                  <a:cs typeface="Caveat"/>
                  <a:sym typeface="Caveat"/>
                </a:rPr>
                <a:t>✓</a:t>
              </a:r>
              <a:endParaRPr sz="2000" b="1">
                <a:solidFill>
                  <a:srgbClr val="073763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2000" b="1" i="0" u="none" strike="noStrike" cap="none">
                  <a:solidFill>
                    <a:srgbClr val="ED1556"/>
                  </a:solidFill>
                  <a:latin typeface="Caveat"/>
                  <a:ea typeface="Caveat"/>
                  <a:cs typeface="Caveat"/>
                  <a:sym typeface="Caveat"/>
                </a:rPr>
                <a:t>Hosted eduroam SP PoC </a:t>
              </a:r>
              <a:r>
                <a:rPr lang="en-GB" sz="2000" b="1">
                  <a:solidFill>
                    <a:srgbClr val="ED1556"/>
                  </a:solidFill>
                  <a:latin typeface="Caveat"/>
                  <a:ea typeface="Caveat"/>
                  <a:cs typeface="Caveat"/>
                  <a:sym typeface="Caveat"/>
                </a:rPr>
                <a:t>delivered ✓</a:t>
              </a:r>
              <a:endParaRPr sz="1800" b="1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GB" sz="2000" b="1">
                  <a:solidFill>
                    <a:srgbClr val="073763"/>
                  </a:solidFill>
                  <a:latin typeface="Caveat"/>
                  <a:ea typeface="Caveat"/>
                  <a:cs typeface="Caveat"/>
                  <a:sym typeface="Caveat"/>
                </a:rPr>
                <a:t>Collaboration with WIfI-mon ✓</a:t>
              </a:r>
              <a:endParaRPr sz="2000" b="1">
                <a:solidFill>
                  <a:srgbClr val="073763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GB" sz="2000" b="1">
                  <a:solidFill>
                    <a:srgbClr val="ED1556"/>
                  </a:solidFill>
                  <a:latin typeface="Caveat"/>
                  <a:ea typeface="Caveat"/>
                  <a:cs typeface="Caveat"/>
                  <a:sym typeface="Caveat"/>
                </a:rPr>
                <a:t>OpenRoaming engagement and PoC ongoing</a:t>
              </a:r>
              <a:r>
                <a:rPr lang="en-GB" sz="2000" b="1">
                  <a:solidFill>
                    <a:srgbClr val="073763"/>
                  </a:solidFill>
                  <a:latin typeface="Caveat"/>
                  <a:ea typeface="Caveat"/>
                  <a:cs typeface="Caveat"/>
                  <a:sym typeface="Caveat"/>
                </a:rPr>
                <a:t> </a:t>
              </a:r>
              <a:r>
                <a:rPr lang="en-GB" sz="2000" b="1">
                  <a:solidFill>
                    <a:srgbClr val="ED1556"/>
                  </a:solidFill>
                  <a:latin typeface="Caveat"/>
                  <a:ea typeface="Caveat"/>
                  <a:cs typeface="Caveat"/>
                  <a:sym typeface="Caveat"/>
                </a:rPr>
                <a:t>✓</a:t>
              </a:r>
              <a:endParaRPr sz="2000" b="1">
                <a:solidFill>
                  <a:srgbClr val="ED1556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GB" sz="2000" b="1">
                  <a:solidFill>
                    <a:srgbClr val="073763"/>
                  </a:solidFill>
                  <a:latin typeface="Caveat"/>
                  <a:ea typeface="Caveat"/>
                  <a:cs typeface="Caveat"/>
                  <a:sym typeface="Caveat"/>
                </a:rPr>
                <a:t>NRO Audit in progress</a:t>
              </a:r>
              <a:r>
                <a:rPr lang="en-GB" sz="1800" b="1">
                  <a:solidFill>
                    <a:srgbClr val="00435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>
                  <a:solidFill>
                    <a:srgbClr val="073763"/>
                  </a:solidFill>
                  <a:latin typeface="Caveat"/>
                  <a:ea typeface="Caveat"/>
                  <a:cs typeface="Caveat"/>
                  <a:sym typeface="Caveat"/>
                </a:rPr>
                <a:t>✓</a:t>
              </a:r>
              <a:endParaRPr sz="2000" b="1">
                <a:solidFill>
                  <a:srgbClr val="ED1556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2000" b="1">
                <a:solidFill>
                  <a:srgbClr val="073763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2000" b="1">
                <a:solidFill>
                  <a:srgbClr val="073763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pic>
        <p:nvPicPr>
          <p:cNvPr id="163" name="Google Shape;163;gb590e2e035_0_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993" y="1406380"/>
            <a:ext cx="666985" cy="66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b590e2e035_0_1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500" y="4063488"/>
            <a:ext cx="662400" cy="65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b590e2e035_0_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879" y="53446"/>
            <a:ext cx="2910690" cy="12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b590e2e035_0_131"/>
          <p:cNvSpPr txBox="1">
            <a:spLocks noGrp="1"/>
          </p:cNvSpPr>
          <p:nvPr>
            <p:ph type="sldNum" idx="12"/>
          </p:nvPr>
        </p:nvSpPr>
        <p:spPr>
          <a:xfrm>
            <a:off x="11439527" y="6523901"/>
            <a:ext cx="569700" cy="32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grpSp>
        <p:nvGrpSpPr>
          <p:cNvPr id="167" name="Google Shape;167;gb590e2e035_0_131"/>
          <p:cNvGrpSpPr/>
          <p:nvPr/>
        </p:nvGrpSpPr>
        <p:grpSpPr>
          <a:xfrm rot="2700000">
            <a:off x="489498" y="1500892"/>
            <a:ext cx="3598615" cy="3350563"/>
            <a:chOff x="4980648" y="1210670"/>
            <a:chExt cx="2698987" cy="2512946"/>
          </a:xfrm>
        </p:grpSpPr>
        <p:sp>
          <p:nvSpPr>
            <p:cNvPr id="168" name="Google Shape;168;gb590e2e035_0_131"/>
            <p:cNvSpPr txBox="1"/>
            <p:nvPr/>
          </p:nvSpPr>
          <p:spPr>
            <a:xfrm rot="-2700000">
              <a:off x="5390811" y="2215998"/>
              <a:ext cx="2466247" cy="519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</a:t>
              </a:r>
              <a:r>
                <a:rPr lang="en-GB" sz="16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Outreach</a:t>
              </a:r>
              <a:endParaRPr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" name="Google Shape;169;gb590e2e035_0_131"/>
            <p:cNvSpPr txBox="1"/>
            <p:nvPr/>
          </p:nvSpPr>
          <p:spPr>
            <a:xfrm rot="-2700000">
              <a:off x="5568899" y="2511406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2000" b="1">
                  <a:solidFill>
                    <a:srgbClr val="073763"/>
                  </a:solidFill>
                  <a:latin typeface="Caveat"/>
                  <a:ea typeface="Caveat"/>
                  <a:cs typeface="Caveat"/>
                  <a:sym typeface="Caveat"/>
                </a:rPr>
                <a:t>GeGC</a:t>
              </a:r>
              <a:r>
                <a:rPr lang="en-GB" sz="1800" b="1" i="0" u="none" strike="noStrike" cap="none">
                  <a:solidFill>
                    <a:srgbClr val="00435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>
                  <a:solidFill>
                    <a:srgbClr val="073763"/>
                  </a:solidFill>
                  <a:latin typeface="Caveat"/>
                  <a:ea typeface="Caveat"/>
                  <a:cs typeface="Caveat"/>
                  <a:sym typeface="Caveat"/>
                </a:rPr>
                <a:t>and SG liaison ✓</a:t>
              </a:r>
              <a:endParaRPr sz="1800" b="1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800" b="1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800" b="1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gb590e2e035_0_131"/>
            <p:cNvSpPr/>
            <p:nvPr/>
          </p:nvSpPr>
          <p:spPr>
            <a:xfrm rot="2700000">
              <a:off x="5897851" y="1004846"/>
              <a:ext cx="594394" cy="2840448"/>
            </a:xfrm>
            <a:prstGeom prst="roundRect">
              <a:avLst>
                <a:gd name="adj" fmla="val 50000"/>
              </a:avLst>
            </a:prstGeom>
            <a:solidFill>
              <a:srgbClr val="ED1556">
                <a:alpha val="71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1" name="Google Shape;171;gb590e2e035_0_131"/>
          <p:cNvPicPr preferRelativeResize="0"/>
          <p:nvPr/>
        </p:nvPicPr>
        <p:blipFill rotWithShape="1">
          <a:blip r:embed="rId7">
            <a:alphaModFix/>
          </a:blip>
          <a:srcRect l="-6116" t="-7142" r="-6116" b="-7142"/>
          <a:stretch/>
        </p:blipFill>
        <p:spPr>
          <a:xfrm>
            <a:off x="398463" y="2591164"/>
            <a:ext cx="759300" cy="7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b590e2e035_0_131"/>
          <p:cNvSpPr txBox="1"/>
          <p:nvPr/>
        </p:nvSpPr>
        <p:spPr>
          <a:xfrm>
            <a:off x="1310147" y="2743585"/>
            <a:ext cx="31116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Outreach</a:t>
            </a:r>
            <a:endParaRPr sz="11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590e2e035_0_95"/>
          <p:cNvSpPr/>
          <p:nvPr/>
        </p:nvSpPr>
        <p:spPr>
          <a:xfrm>
            <a:off x="8514400" y="1313300"/>
            <a:ext cx="3750875" cy="5210592"/>
          </a:xfrm>
          <a:custGeom>
            <a:avLst/>
            <a:gdLst/>
            <a:ahLst/>
            <a:cxnLst/>
            <a:rect l="l" t="t" r="r" b="b"/>
            <a:pathLst>
              <a:path w="150035" h="187786" extrusionOk="0">
                <a:moveTo>
                  <a:pt x="343" y="0"/>
                </a:moveTo>
                <a:lnTo>
                  <a:pt x="150035" y="0"/>
                </a:lnTo>
                <a:lnTo>
                  <a:pt x="99718" y="187786"/>
                </a:lnTo>
                <a:lnTo>
                  <a:pt x="0" y="187786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</p:sp>
      <p:sp>
        <p:nvSpPr>
          <p:cNvPr id="179" name="Google Shape;179;gb590e2e035_0_95"/>
          <p:cNvSpPr txBox="1"/>
          <p:nvPr/>
        </p:nvSpPr>
        <p:spPr>
          <a:xfrm>
            <a:off x="8782953" y="1356142"/>
            <a:ext cx="3750900" cy="4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71</a:t>
            </a:r>
            <a:r>
              <a:rPr lang="en-GB" sz="6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Identity Federations</a:t>
            </a: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4147</a:t>
            </a:r>
            <a:r>
              <a:rPr lang="en-GB"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Identity Providers</a:t>
            </a: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3172</a:t>
            </a:r>
            <a:endParaRPr sz="4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Service Providers</a:t>
            </a: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b590e2e035_0_95"/>
          <p:cNvSpPr/>
          <p:nvPr/>
        </p:nvSpPr>
        <p:spPr>
          <a:xfrm>
            <a:off x="1997804" y="1881771"/>
            <a:ext cx="4059000" cy="431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gb590e2e035_0_95"/>
          <p:cNvGrpSpPr/>
          <p:nvPr/>
        </p:nvGrpSpPr>
        <p:grpSpPr>
          <a:xfrm>
            <a:off x="2977741" y="1691015"/>
            <a:ext cx="2226865" cy="2365055"/>
            <a:chOff x="3619861" y="407378"/>
            <a:chExt cx="2166000" cy="2166000"/>
          </a:xfrm>
        </p:grpSpPr>
        <p:sp>
          <p:nvSpPr>
            <p:cNvPr id="182" name="Google Shape;182;gb590e2e035_0_95"/>
            <p:cNvSpPr/>
            <p:nvPr/>
          </p:nvSpPr>
          <p:spPr>
            <a:xfrm>
              <a:off x="3619861" y="407378"/>
              <a:ext cx="2166000" cy="2166000"/>
            </a:xfrm>
            <a:prstGeom prst="ellipse">
              <a:avLst/>
            </a:pr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gb590e2e035_0_95"/>
            <p:cNvSpPr txBox="1"/>
            <p:nvPr/>
          </p:nvSpPr>
          <p:spPr>
            <a:xfrm>
              <a:off x="4024522" y="707737"/>
              <a:ext cx="1328400" cy="66150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Policies and Profiles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gb590e2e035_0_95"/>
          <p:cNvGrpSpPr/>
          <p:nvPr/>
        </p:nvGrpSpPr>
        <p:grpSpPr>
          <a:xfrm>
            <a:off x="4034884" y="2494286"/>
            <a:ext cx="2226865" cy="2365055"/>
            <a:chOff x="4648111" y="1143043"/>
            <a:chExt cx="2166000" cy="2166000"/>
          </a:xfrm>
        </p:grpSpPr>
        <p:sp>
          <p:nvSpPr>
            <p:cNvPr id="185" name="Google Shape;185;gb590e2e035_0_95"/>
            <p:cNvSpPr/>
            <p:nvPr/>
          </p:nvSpPr>
          <p:spPr>
            <a:xfrm>
              <a:off x="4648111" y="1143043"/>
              <a:ext cx="2166000" cy="21660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gb590e2e035_0_95"/>
            <p:cNvSpPr txBox="1"/>
            <p:nvPr/>
          </p:nvSpPr>
          <p:spPr>
            <a:xfrm>
              <a:off x="5374805" y="1840969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Operations 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gb590e2e035_0_95"/>
          <p:cNvGrpSpPr/>
          <p:nvPr/>
        </p:nvGrpSpPr>
        <p:grpSpPr>
          <a:xfrm>
            <a:off x="3614084" y="3820559"/>
            <a:ext cx="2226865" cy="2365055"/>
            <a:chOff x="4238812" y="2357689"/>
            <a:chExt cx="2166000" cy="2166000"/>
          </a:xfrm>
        </p:grpSpPr>
        <p:sp>
          <p:nvSpPr>
            <p:cNvPr id="188" name="Google Shape;188;gb590e2e035_0_95"/>
            <p:cNvSpPr/>
            <p:nvPr/>
          </p:nvSpPr>
          <p:spPr>
            <a:xfrm>
              <a:off x="4238812" y="2357689"/>
              <a:ext cx="2166000" cy="2166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b590e2e035_0_95"/>
            <p:cNvSpPr txBox="1"/>
            <p:nvPr/>
          </p:nvSpPr>
          <p:spPr>
            <a:xfrm>
              <a:off x="5047891" y="3299490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Support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gb590e2e035_0_95"/>
          <p:cNvGrpSpPr/>
          <p:nvPr/>
        </p:nvGrpSpPr>
        <p:grpSpPr>
          <a:xfrm>
            <a:off x="2323190" y="3820668"/>
            <a:ext cx="2226865" cy="2365055"/>
            <a:chOff x="2983201" y="2357790"/>
            <a:chExt cx="2166000" cy="2166000"/>
          </a:xfrm>
        </p:grpSpPr>
        <p:sp>
          <p:nvSpPr>
            <p:cNvPr id="191" name="Google Shape;191;gb590e2e035_0_95"/>
            <p:cNvSpPr/>
            <p:nvPr/>
          </p:nvSpPr>
          <p:spPr>
            <a:xfrm>
              <a:off x="2983201" y="2357790"/>
              <a:ext cx="2166000" cy="2166000"/>
            </a:xfrm>
            <a:prstGeom prst="ellipse">
              <a:avLst/>
            </a:prstGeom>
            <a:solidFill>
              <a:srgbClr val="79A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gb590e2e035_0_95"/>
            <p:cNvSpPr txBox="1"/>
            <p:nvPr/>
          </p:nvSpPr>
          <p:spPr>
            <a:xfrm>
              <a:off x="3230861" y="3340416"/>
              <a:ext cx="1328400" cy="661500"/>
            </a:xfrm>
            <a:prstGeom prst="rect">
              <a:avLst/>
            </a:prstGeom>
            <a:solidFill>
              <a:srgbClr val="79A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Events and Training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gb590e2e035_0_95"/>
          <p:cNvGrpSpPr/>
          <p:nvPr/>
        </p:nvGrpSpPr>
        <p:grpSpPr>
          <a:xfrm>
            <a:off x="1920716" y="2494253"/>
            <a:ext cx="2226865" cy="2365055"/>
            <a:chOff x="2591728" y="1143012"/>
            <a:chExt cx="2166000" cy="2166000"/>
          </a:xfrm>
        </p:grpSpPr>
        <p:sp>
          <p:nvSpPr>
            <p:cNvPr id="194" name="Google Shape;194;gb590e2e035_0_95"/>
            <p:cNvSpPr/>
            <p:nvPr/>
          </p:nvSpPr>
          <p:spPr>
            <a:xfrm>
              <a:off x="2591728" y="1143012"/>
              <a:ext cx="2166000" cy="21660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gb590e2e035_0_95"/>
            <p:cNvSpPr txBox="1"/>
            <p:nvPr/>
          </p:nvSpPr>
          <p:spPr>
            <a:xfrm>
              <a:off x="2666705" y="1837716"/>
              <a:ext cx="1473900" cy="6615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Ongoing development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gb590e2e035_0_95"/>
          <p:cNvSpPr/>
          <p:nvPr/>
        </p:nvSpPr>
        <p:spPr>
          <a:xfrm>
            <a:off x="3455892" y="3367921"/>
            <a:ext cx="1260300" cy="1338300"/>
          </a:xfrm>
          <a:prstGeom prst="ellipse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b590e2e035_0_95"/>
          <p:cNvSpPr/>
          <p:nvPr/>
        </p:nvSpPr>
        <p:spPr>
          <a:xfrm>
            <a:off x="8514400" y="5312075"/>
            <a:ext cx="2457300" cy="2331300"/>
          </a:xfrm>
          <a:prstGeom prst="ellipse">
            <a:avLst/>
          </a:prstGeom>
          <a:solidFill>
            <a:schemeClr val="accent4">
              <a:alpha val="4941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100">
                <a:solidFill>
                  <a:srgbClr val="FFFFFF"/>
                </a:solidFill>
              </a:rPr>
              <a:t>With the support of T3</a:t>
            </a:r>
            <a:endParaRPr sz="21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>
              <a:solidFill>
                <a:srgbClr val="FFFFFF"/>
              </a:solidFill>
            </a:endParaRPr>
          </a:p>
        </p:txBody>
      </p:sp>
      <p:sp>
        <p:nvSpPr>
          <p:cNvPr id="198" name="Google Shape;198;gb590e2e035_0_95"/>
          <p:cNvSpPr txBox="1">
            <a:spLocks noGrp="1"/>
          </p:cNvSpPr>
          <p:nvPr>
            <p:ph type="sldNum" idx="12"/>
          </p:nvPr>
        </p:nvSpPr>
        <p:spPr>
          <a:xfrm>
            <a:off x="11439527" y="6523901"/>
            <a:ext cx="569700" cy="32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99" name="Google Shape;199;gb590e2e035_0_95"/>
          <p:cNvSpPr txBox="1"/>
          <p:nvPr/>
        </p:nvSpPr>
        <p:spPr>
          <a:xfrm>
            <a:off x="5139475" y="1737825"/>
            <a:ext cx="2605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340A9"/>
                </a:solidFill>
                <a:latin typeface="Caveat"/>
                <a:ea typeface="Caveat"/>
                <a:cs typeface="Caveat"/>
                <a:sym typeface="Caveat"/>
              </a:rPr>
              <a:t>Operational statements ✓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b590e2e035_0_95"/>
          <p:cNvSpPr txBox="1"/>
          <p:nvPr/>
        </p:nvSpPr>
        <p:spPr>
          <a:xfrm>
            <a:off x="6261750" y="3267525"/>
            <a:ext cx="26058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340A9"/>
                </a:solidFill>
                <a:latin typeface="Caveat"/>
                <a:ea typeface="Caveat"/>
                <a:cs typeface="Caveat"/>
                <a:sym typeface="Caveat"/>
              </a:rPr>
              <a:t>Ongoing operations ✓</a:t>
            </a:r>
            <a:endParaRPr sz="2000" b="1">
              <a:solidFill>
                <a:srgbClr val="0340A9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000" b="1">
                <a:solidFill>
                  <a:srgbClr val="0340A9"/>
                </a:solidFill>
                <a:latin typeface="Caveat"/>
                <a:ea typeface="Caveat"/>
                <a:cs typeface="Caveat"/>
                <a:sym typeface="Caveat"/>
              </a:rPr>
              <a:t>Change of signing certificate ✓</a:t>
            </a:r>
            <a:endParaRPr sz="2000" b="1">
              <a:solidFill>
                <a:srgbClr val="0340A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01" name="Google Shape;201;gb590e2e035_0_95"/>
          <p:cNvSpPr txBox="1"/>
          <p:nvPr/>
        </p:nvSpPr>
        <p:spPr>
          <a:xfrm>
            <a:off x="5840950" y="4909025"/>
            <a:ext cx="26058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340A9"/>
                </a:solidFill>
                <a:latin typeface="Caveat"/>
                <a:ea typeface="Caveat"/>
                <a:cs typeface="Caveat"/>
                <a:sym typeface="Caveat"/>
              </a:rPr>
              <a:t>Ongoing support ✓</a:t>
            </a:r>
            <a:endParaRPr sz="2000" b="1">
              <a:solidFill>
                <a:srgbClr val="0340A9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000" b="1">
                <a:solidFill>
                  <a:srgbClr val="F1893B"/>
                </a:solidFill>
                <a:latin typeface="Caveat"/>
                <a:ea typeface="Caveat"/>
                <a:cs typeface="Caveat"/>
                <a:sym typeface="Caveat"/>
              </a:rPr>
              <a:t>Established security support ✓</a:t>
            </a:r>
            <a:endParaRPr sz="2000" b="1">
              <a:solidFill>
                <a:srgbClr val="F1893B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02" name="Google Shape;202;gb590e2e035_0_95"/>
          <p:cNvSpPr txBox="1"/>
          <p:nvPr/>
        </p:nvSpPr>
        <p:spPr>
          <a:xfrm>
            <a:off x="250575" y="1881775"/>
            <a:ext cx="2145000" cy="19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1893B"/>
                </a:solidFill>
                <a:latin typeface="Caveat"/>
                <a:ea typeface="Caveat"/>
                <a:cs typeface="Caveat"/>
                <a:sym typeface="Caveat"/>
              </a:rPr>
              <a:t>F-ticks pilot ✓</a:t>
            </a:r>
            <a:endParaRPr sz="2000" b="1">
              <a:solidFill>
                <a:srgbClr val="F1893B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340A9"/>
                </a:solidFill>
                <a:latin typeface="Caveat"/>
                <a:ea typeface="Caveat"/>
                <a:cs typeface="Caveat"/>
                <a:sym typeface="Caveat"/>
              </a:rPr>
              <a:t>Delivered campus IdP toolbox ✓</a:t>
            </a:r>
            <a:endParaRPr sz="2000" b="1">
              <a:solidFill>
                <a:srgbClr val="0340A9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000" b="1">
                <a:solidFill>
                  <a:srgbClr val="0340A9"/>
                </a:solidFill>
                <a:latin typeface="Caveat"/>
                <a:ea typeface="Caveat"/>
                <a:cs typeface="Caveat"/>
                <a:sym typeface="Caveat"/>
              </a:rPr>
              <a:t>FaaS development roadmap ✓</a:t>
            </a:r>
            <a:endParaRPr sz="2000" b="1">
              <a:solidFill>
                <a:srgbClr val="0340A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03" name="Google Shape;203;gb590e2e035_0_95"/>
          <p:cNvSpPr txBox="1"/>
          <p:nvPr/>
        </p:nvSpPr>
        <p:spPr>
          <a:xfrm>
            <a:off x="178200" y="4477625"/>
            <a:ext cx="2145000" cy="19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340A9"/>
                </a:solidFill>
                <a:latin typeface="Caveat"/>
                <a:ea typeface="Caveat"/>
                <a:cs typeface="Caveat"/>
                <a:sym typeface="Caveat"/>
              </a:rPr>
              <a:t>Designed training materials ✓</a:t>
            </a:r>
            <a:endParaRPr sz="2000" b="1">
              <a:solidFill>
                <a:srgbClr val="0340A9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1893B"/>
                </a:solidFill>
                <a:latin typeface="Caveat"/>
                <a:ea typeface="Caveat"/>
                <a:cs typeface="Caveat"/>
                <a:sym typeface="Caveat"/>
              </a:rPr>
              <a:t>Delivered training for ASREN ✓</a:t>
            </a:r>
            <a:endParaRPr sz="2000" b="1">
              <a:solidFill>
                <a:srgbClr val="F1893B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000" b="1">
                <a:solidFill>
                  <a:srgbClr val="0340A9"/>
                </a:solidFill>
                <a:latin typeface="Caveat"/>
                <a:ea typeface="Caveat"/>
                <a:cs typeface="Caveat"/>
                <a:sym typeface="Caveat"/>
              </a:rPr>
              <a:t>F-ticks infoshare ✓</a:t>
            </a:r>
            <a:endParaRPr sz="2000" b="1">
              <a:solidFill>
                <a:srgbClr val="0340A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04" name="Google Shape;204;gb590e2e035_0_95"/>
          <p:cNvPicPr preferRelativeResize="0"/>
          <p:nvPr/>
        </p:nvPicPr>
        <p:blipFill rotWithShape="1">
          <a:blip r:embed="rId3">
            <a:alphaModFix/>
          </a:blip>
          <a:srcRect l="15568" t="37776" r="13307" b="35540"/>
          <a:stretch/>
        </p:blipFill>
        <p:spPr>
          <a:xfrm>
            <a:off x="762447" y="267504"/>
            <a:ext cx="3063725" cy="8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590e2e035_0_158"/>
          <p:cNvSpPr txBox="1">
            <a:spLocks noGrp="1"/>
          </p:cNvSpPr>
          <p:nvPr>
            <p:ph type="title"/>
          </p:nvPr>
        </p:nvSpPr>
        <p:spPr>
          <a:xfrm>
            <a:off x="454525" y="311249"/>
            <a:ext cx="93906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 </a:t>
            </a:r>
            <a:endParaRPr b="0" i="1">
              <a:solidFill>
                <a:srgbClr val="FFFFFF"/>
              </a:solidFill>
            </a:endParaRPr>
          </a:p>
        </p:txBody>
      </p:sp>
      <p:sp>
        <p:nvSpPr>
          <p:cNvPr id="211" name="Google Shape;211;gb590e2e035_0_158"/>
          <p:cNvSpPr txBox="1">
            <a:spLocks noGrp="1"/>
          </p:cNvSpPr>
          <p:nvPr>
            <p:ph type="sldNum" idx="12"/>
          </p:nvPr>
        </p:nvSpPr>
        <p:spPr>
          <a:xfrm>
            <a:off x="11439527" y="6523901"/>
            <a:ext cx="569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graphicFrame>
        <p:nvGraphicFramePr>
          <p:cNvPr id="212" name="Google Shape;212;gb590e2e035_0_158"/>
          <p:cNvGraphicFramePr/>
          <p:nvPr/>
        </p:nvGraphicFramePr>
        <p:xfrm>
          <a:off x="521110" y="1249960"/>
          <a:ext cx="5957400" cy="5234072"/>
        </p:xfrm>
        <a:graphic>
          <a:graphicData uri="http://schemas.openxmlformats.org/drawingml/2006/table">
            <a:tbl>
              <a:tblPr>
                <a:noFill/>
                <a:tableStyleId>{8FEC506C-5E02-41E7-9A9C-737B574449AF}</a:tableStyleId>
              </a:tblPr>
              <a:tblGrid>
                <a:gridCol w="330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        </a:ext>
                          </a:extLst>
                        </a:rPr>
                        <a:t>eduTEAMS Service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Production 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FENIX Research Infrastructure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Production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PaNOSC (UmbrellaID)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Production 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RedIRIS | NextGEOSS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Production 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VESPA (EuroPlanet)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Production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LAGO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Production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SURF Research Access </a:t>
                      </a:r>
                      <a:r>
                        <a:rPr lang="en-GB" sz="14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Management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Production 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MyAcademicID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Production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EOSC Life 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>
                        <a:alpha val="768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Transition to Production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>
                        <a:alpha val="768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GN4-3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>
                        <a:alpha val="55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Implementation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>
                        <a:alpha val="5529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EUROFusion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>
                        <a:alpha val="55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Implementation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>
                        <a:alpha val="5529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PRACE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>
                        <a:alpha val="55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Design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>
                        <a:alpha val="5529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Puhuri/LUMI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>
                        <a:alpha val="55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Design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7296">
                        <a:alpha val="5529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13" name="Google Shape;213;gb590e2e035_0_158"/>
          <p:cNvSpPr/>
          <p:nvPr/>
        </p:nvSpPr>
        <p:spPr>
          <a:xfrm>
            <a:off x="6759581" y="3021044"/>
            <a:ext cx="5249646" cy="2608586"/>
          </a:xfrm>
          <a:custGeom>
            <a:avLst/>
            <a:gdLst/>
            <a:ahLst/>
            <a:cxnLst/>
            <a:rect l="l" t="t" r="r" b="b"/>
            <a:pathLst>
              <a:path w="3608004" h="2164802" extrusionOk="0">
                <a:moveTo>
                  <a:pt x="0" y="0"/>
                </a:moveTo>
                <a:lnTo>
                  <a:pt x="3608004" y="0"/>
                </a:lnTo>
                <a:lnTo>
                  <a:pt x="3608004" y="2164802"/>
                </a:lnTo>
                <a:lnTo>
                  <a:pt x="0" y="2164802"/>
                </a:lnTo>
                <a:lnTo>
                  <a:pt x="0" y="0"/>
                </a:lnTo>
                <a:close/>
              </a:path>
            </a:pathLst>
          </a:custGeom>
          <a:solidFill>
            <a:srgbClr val="F1893B">
              <a:alpha val="87060"/>
            </a:srgbClr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63825" tIns="163825" rIns="163825" bIns="163825" anchor="ctr" anchorCtr="0">
            <a:noAutofit/>
          </a:bodyPr>
          <a:lstStyle/>
          <a:p>
            <a:pPr marL="0" marR="0" lvl="2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eduTEAMS one of the components of  EOSC AAI</a:t>
            </a: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2" indent="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2" indent="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eduTEAMS technology underpins AAI for Student mobility </a:t>
            </a:r>
            <a:endParaRPr/>
          </a:p>
          <a:p>
            <a:pPr marL="457200" marR="0" lvl="2" indent="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2" indent="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eduTEAMS solution for HPC community</a:t>
            </a:r>
            <a:endParaRPr/>
          </a:p>
          <a:p>
            <a:pPr marL="457200" marR="0" lvl="2" indent="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b590e2e035_0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7443" y="3974435"/>
            <a:ext cx="712774" cy="7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b590e2e035_0_158" descr="A picture containing drawing, pla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100" y="311249"/>
            <a:ext cx="3226032" cy="70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b590e2e035_0_158"/>
          <p:cNvSpPr txBox="1"/>
          <p:nvPr/>
        </p:nvSpPr>
        <p:spPr>
          <a:xfrm rot="-202">
            <a:off x="6833050" y="1885595"/>
            <a:ext cx="5102700" cy="1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3000" b="1">
                <a:solidFill>
                  <a:srgbClr val="F1893B"/>
                </a:solidFill>
                <a:latin typeface="Caveat"/>
                <a:ea typeface="Caveat"/>
                <a:cs typeface="Caveat"/>
                <a:sym typeface="Caveat"/>
              </a:rPr>
              <a:t>Two years of growth and expansion! </a:t>
            </a:r>
            <a:endParaRPr sz="3000" b="1">
              <a:solidFill>
                <a:srgbClr val="F1893B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3000" b="1">
              <a:solidFill>
                <a:srgbClr val="F1893B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590e2e035_0_168"/>
          <p:cNvSpPr txBox="1">
            <a:spLocks noGrp="1"/>
          </p:cNvSpPr>
          <p:nvPr>
            <p:ph type="sldNum" idx="12"/>
          </p:nvPr>
        </p:nvSpPr>
        <p:spPr>
          <a:xfrm>
            <a:off x="11439527" y="6523901"/>
            <a:ext cx="569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222" name="Google Shape;222;gb590e2e035_0_168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81" y="220723"/>
            <a:ext cx="3491425" cy="9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b590e2e035_0_168"/>
          <p:cNvSpPr/>
          <p:nvPr/>
        </p:nvSpPr>
        <p:spPr>
          <a:xfrm>
            <a:off x="567000" y="3678450"/>
            <a:ext cx="5943000" cy="2747700"/>
          </a:xfrm>
          <a:prstGeom prst="roundRect">
            <a:avLst>
              <a:gd name="adj" fmla="val 4553"/>
            </a:avLst>
          </a:prstGeom>
          <a:solidFill>
            <a:srgbClr val="FCD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36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Designed to be promoted in collaboration with national identity federations and NREN outreach/marcomms teams</a:t>
            </a:r>
            <a:endParaRPr sz="1800" b="0" i="0" u="none" strike="noStrike" cap="none">
              <a:solidFill>
                <a:srgbClr val="0043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556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ED1556"/>
                </a:solidFill>
                <a:latin typeface="Calibri"/>
                <a:ea typeface="Calibri"/>
                <a:cs typeface="Calibri"/>
                <a:sym typeface="Calibri"/>
              </a:rPr>
              <a:t>Actively participating federations - Netherlands, Germany, Denmark, Spain, Sweden, France </a:t>
            </a:r>
            <a:endParaRPr>
              <a:solidFill>
                <a:srgbClr val="ED1556"/>
              </a:solidFill>
            </a:endParaRPr>
          </a:p>
          <a:p>
            <a:pPr marL="4000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556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ED1556"/>
                </a:solidFill>
                <a:latin typeface="Calibri"/>
                <a:ea typeface="Calibri"/>
                <a:cs typeface="Calibri"/>
                <a:sym typeface="Calibri"/>
              </a:rPr>
              <a:t>Steering Committee composed of participating federation, meets quarterly to discuss strategy</a:t>
            </a:r>
            <a:endParaRPr sz="1800" b="0" i="0" u="none" strike="noStrike" cap="none">
              <a:solidFill>
                <a:srgbClr val="0043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b590e2e035_0_168"/>
          <p:cNvSpPr/>
          <p:nvPr/>
        </p:nvSpPr>
        <p:spPr>
          <a:xfrm>
            <a:off x="566999" y="1484525"/>
            <a:ext cx="5943000" cy="2052000"/>
          </a:xfrm>
          <a:prstGeom prst="roundRect">
            <a:avLst>
              <a:gd name="adj" fmla="val 4553"/>
            </a:avLst>
          </a:prstGeom>
          <a:solidFill>
            <a:srgbClr val="FCD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1556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ED1556"/>
                </a:solidFill>
                <a:latin typeface="Calibri"/>
                <a:ea typeface="Calibri"/>
                <a:cs typeface="Calibri"/>
                <a:sym typeface="Calibri"/>
              </a:rPr>
              <a:t>Production service since February 2020 - over 200.000 validations</a:t>
            </a:r>
            <a:endParaRPr>
              <a:solidFill>
                <a:srgbClr val="ED1556"/>
              </a:solidFill>
            </a:endParaRPr>
          </a:p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36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Two service editions:</a:t>
            </a:r>
            <a:r>
              <a:rPr lang="en-GB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>
                <a:solidFill>
                  <a:srgbClr val="ED1556"/>
                </a:solidFill>
                <a:latin typeface="Calibri"/>
                <a:ea typeface="Calibri"/>
                <a:cs typeface="Calibri"/>
                <a:sym typeface="Calibri"/>
              </a:rPr>
              <a:t>'Commercial' and 'Community'</a:t>
            </a:r>
            <a:endParaRPr sz="1800" b="0" i="0" u="none" strike="noStrike" cap="none">
              <a:solidFill>
                <a:srgbClr val="ED15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4389" marR="0" lvl="4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360"/>
              </a:buClr>
              <a:buSzPts val="1620"/>
              <a:buFont typeface="Courier New"/>
              <a:buChar char="o"/>
            </a:pPr>
            <a:r>
              <a:rPr lang="en-GB" sz="18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Same governance and operational infrastructure  </a:t>
            </a:r>
            <a:endParaRPr sz="1800" b="0" i="0" u="none" strike="noStrike" cap="none">
              <a:solidFill>
                <a:srgbClr val="0043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4389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360"/>
              </a:buClr>
              <a:buSzPts val="1620"/>
              <a:buFont typeface="Courier New"/>
              <a:buChar char="o"/>
            </a:pPr>
            <a:r>
              <a:rPr lang="en-GB" sz="18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Two different models: paid and free to use</a:t>
            </a:r>
            <a:endParaRPr sz="1800" b="0" i="0" u="none" strike="noStrike" cap="none">
              <a:solidFill>
                <a:srgbClr val="0043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4389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360"/>
              </a:buClr>
              <a:buSzPts val="1620"/>
              <a:buFont typeface="Courier New"/>
              <a:buChar char="o"/>
            </a:pPr>
            <a:r>
              <a:rPr lang="en-GB" sz="1800" b="0" i="0" u="sng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Defined eligibility criteria and service Constitution</a:t>
            </a:r>
            <a:endParaRPr sz="1800" b="0" i="0" u="none" strike="noStrike" cap="none">
              <a:solidFill>
                <a:srgbClr val="0043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b590e2e035_0_1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0948" y="112850"/>
            <a:ext cx="1142999" cy="112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b590e2e035_0_1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2024" y="2341275"/>
            <a:ext cx="5377203" cy="315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b590e2e035_0_1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61138" y="3316138"/>
            <a:ext cx="1323074" cy="132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590e2e035_0_362"/>
          <p:cNvSpPr/>
          <p:nvPr/>
        </p:nvSpPr>
        <p:spPr>
          <a:xfrm>
            <a:off x="-25" y="4301350"/>
            <a:ext cx="12192000" cy="2543100"/>
          </a:xfrm>
          <a:prstGeom prst="rect">
            <a:avLst/>
          </a:prstGeom>
          <a:solidFill>
            <a:srgbClr val="3C50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b590e2e035_0_362"/>
          <p:cNvSpPr/>
          <p:nvPr/>
        </p:nvSpPr>
        <p:spPr>
          <a:xfrm>
            <a:off x="335970" y="4301353"/>
            <a:ext cx="3078600" cy="2543100"/>
          </a:xfrm>
          <a:prstGeom prst="rect">
            <a:avLst/>
          </a:prstGeom>
          <a:solidFill>
            <a:srgbClr val="F189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b590e2e035_0_362"/>
          <p:cNvSpPr txBox="1">
            <a:spLocks noGrp="1"/>
          </p:cNvSpPr>
          <p:nvPr>
            <p:ph type="sldNum" idx="12"/>
          </p:nvPr>
        </p:nvSpPr>
        <p:spPr>
          <a:xfrm>
            <a:off x="11439527" y="6523901"/>
            <a:ext cx="569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36" name="Google Shape;236;gb590e2e035_0_3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37750"/>
            <a:ext cx="9429750" cy="25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b590e2e035_0_3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6125" y="-202925"/>
            <a:ext cx="3078472" cy="157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b590e2e035_0_3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259625"/>
            <a:ext cx="12192000" cy="321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b590e2e035_0_362" descr="A picture containing drawing, mete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1450" y="106062"/>
            <a:ext cx="2660050" cy="9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0000"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b590e2e035_0_180"/>
          <p:cNvSpPr txBox="1">
            <a:spLocks noGrp="1"/>
          </p:cNvSpPr>
          <p:nvPr>
            <p:ph type="title" idx="4294967295"/>
          </p:nvPr>
        </p:nvSpPr>
        <p:spPr>
          <a:xfrm>
            <a:off x="454525" y="204374"/>
            <a:ext cx="105156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80"/>
              <a:buFont typeface="Calibri"/>
              <a:buNone/>
            </a:pPr>
            <a:r>
              <a:rPr lang="en-GB" sz="2880">
                <a:solidFill>
                  <a:srgbClr val="003F5F"/>
                </a:solidFill>
              </a:rPr>
              <a:t>Enabling communities - ENCO </a:t>
            </a:r>
            <a:endParaRPr sz="2880">
              <a:solidFill>
                <a:srgbClr val="003F5F"/>
              </a:solidFill>
            </a:endParaRPr>
          </a:p>
        </p:txBody>
      </p:sp>
      <p:grpSp>
        <p:nvGrpSpPr>
          <p:cNvPr id="245" name="Google Shape;245;gb590e2e035_0_180"/>
          <p:cNvGrpSpPr/>
          <p:nvPr/>
        </p:nvGrpSpPr>
        <p:grpSpPr>
          <a:xfrm>
            <a:off x="-3920886" y="598720"/>
            <a:ext cx="12932213" cy="5859000"/>
            <a:chOff x="-4919424" y="-753830"/>
            <a:chExt cx="12932213" cy="5859000"/>
          </a:xfrm>
        </p:grpSpPr>
        <p:sp>
          <p:nvSpPr>
            <p:cNvPr id="246" name="Google Shape;246;gb590e2e035_0_180"/>
            <p:cNvSpPr/>
            <p:nvPr/>
          </p:nvSpPr>
          <p:spPr>
            <a:xfrm>
              <a:off x="-4919424" y="-753830"/>
              <a:ext cx="5859000" cy="5859000"/>
            </a:xfrm>
            <a:prstGeom prst="blockArc">
              <a:avLst>
                <a:gd name="adj1" fmla="val 18900000"/>
                <a:gd name="adj2" fmla="val 2700000"/>
                <a:gd name="adj3" fmla="val 369"/>
              </a:avLst>
            </a:pr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b590e2e035_0_180"/>
            <p:cNvSpPr/>
            <p:nvPr/>
          </p:nvSpPr>
          <p:spPr>
            <a:xfrm>
              <a:off x="604289" y="435133"/>
              <a:ext cx="7408500" cy="870300"/>
            </a:xfrm>
            <a:prstGeom prst="rect">
              <a:avLst/>
            </a:prstGeom>
            <a:solidFill>
              <a:srgbClr val="86C6E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b590e2e035_0_180"/>
            <p:cNvSpPr txBox="1"/>
            <p:nvPr/>
          </p:nvSpPr>
          <p:spPr>
            <a:xfrm>
              <a:off x="604289" y="435133"/>
              <a:ext cx="7408500" cy="8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77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GB" sz="2100" b="0" i="0" u="none" strike="noStrike" cap="none">
                  <a:solidFill>
                    <a:srgbClr val="022F47"/>
                  </a:solidFill>
                  <a:latin typeface="Calibri"/>
                  <a:ea typeface="Calibri"/>
                  <a:cs typeface="Calibri"/>
                  <a:sym typeface="Calibri"/>
                </a:rPr>
                <a:t>Business development for T&amp;I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b590e2e035_0_180"/>
            <p:cNvSpPr/>
            <p:nvPr/>
          </p:nvSpPr>
          <p:spPr>
            <a:xfrm>
              <a:off x="60372" y="326350"/>
              <a:ext cx="1087800" cy="10878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b590e2e035_0_180"/>
            <p:cNvSpPr/>
            <p:nvPr/>
          </p:nvSpPr>
          <p:spPr>
            <a:xfrm>
              <a:off x="920631" y="1740535"/>
              <a:ext cx="7092000" cy="870300"/>
            </a:xfrm>
            <a:prstGeom prst="rect">
              <a:avLst/>
            </a:prstGeom>
            <a:solidFill>
              <a:srgbClr val="108DE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b590e2e035_0_180"/>
            <p:cNvSpPr txBox="1"/>
            <p:nvPr/>
          </p:nvSpPr>
          <p:spPr>
            <a:xfrm>
              <a:off x="920631" y="1740535"/>
              <a:ext cx="7092000" cy="8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77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GB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Engagement with and contributions to the R&amp;E initiatives (REFEDS, WISE, FIM4R, AEGIS, EOSC) and other projects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b590e2e035_0_180"/>
            <p:cNvSpPr/>
            <p:nvPr/>
          </p:nvSpPr>
          <p:spPr>
            <a:xfrm>
              <a:off x="376714" y="1631751"/>
              <a:ext cx="1087800" cy="10878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b590e2e035_0_180"/>
            <p:cNvSpPr/>
            <p:nvPr/>
          </p:nvSpPr>
          <p:spPr>
            <a:xfrm>
              <a:off x="604289" y="3045936"/>
              <a:ext cx="7408500" cy="870300"/>
            </a:xfrm>
            <a:prstGeom prst="rect">
              <a:avLst/>
            </a:prstGeom>
            <a:solidFill>
              <a:srgbClr val="0340A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b590e2e035_0_180"/>
            <p:cNvSpPr txBox="1"/>
            <p:nvPr/>
          </p:nvSpPr>
          <p:spPr>
            <a:xfrm>
              <a:off x="604289" y="3045936"/>
              <a:ext cx="7408500" cy="8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77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GB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Facilitate Interoperability of E-Infrastructure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GB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and Research Infrastructures (AARC BPA &amp; AEGIS)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b590e2e035_0_180"/>
            <p:cNvSpPr/>
            <p:nvPr/>
          </p:nvSpPr>
          <p:spPr>
            <a:xfrm>
              <a:off x="60372" y="2937153"/>
              <a:ext cx="1087800" cy="108780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gb590e2e035_0_180"/>
          <p:cNvSpPr txBox="1">
            <a:spLocks noGrp="1"/>
          </p:cNvSpPr>
          <p:nvPr>
            <p:ph type="sldNum" idx="12"/>
          </p:nvPr>
        </p:nvSpPr>
        <p:spPr>
          <a:xfrm>
            <a:off x="11439527" y="6523901"/>
            <a:ext cx="569700" cy="32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57" name="Google Shape;257;gb590e2e035_0_180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906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80"/>
              <a:buFont typeface="Calibri"/>
              <a:buNone/>
            </a:pPr>
            <a:r>
              <a:rPr lang="en-GB" sz="2880">
                <a:solidFill>
                  <a:srgbClr val="FFFFFF"/>
                </a:solidFill>
              </a:rPr>
              <a:t>Enabling communities - ENCO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ANT EC Review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Macintosh PowerPoint</Application>
  <PresentationFormat>Widescreen</PresentationFormat>
  <Paragraphs>191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Courier New</vt:lpstr>
      <vt:lpstr>Comfortaa</vt:lpstr>
      <vt:lpstr>Caveat</vt:lpstr>
      <vt:lpstr>Roboto</vt:lpstr>
      <vt:lpstr>Calibri</vt:lpstr>
      <vt:lpstr>Arial</vt:lpstr>
      <vt:lpstr>GEANT EC Review</vt:lpstr>
      <vt:lpstr>PowerPoint Presentation</vt:lpstr>
      <vt:lpstr>T&amp;I Team and Key Collaborations  Expanding the reach of T&amp;I to the broader community</vt:lpstr>
      <vt:lpstr>The TEAM!</vt:lpstr>
      <vt:lpstr>PowerPoint Presentation</vt:lpstr>
      <vt:lpstr>PowerPoint Presentation</vt:lpstr>
      <vt:lpstr> </vt:lpstr>
      <vt:lpstr>PowerPoint Presentation</vt:lpstr>
      <vt:lpstr>PowerPoint Presentation</vt:lpstr>
      <vt:lpstr>Enabling communities - ENCO </vt:lpstr>
      <vt:lpstr>PowerPoint Presentation</vt:lpstr>
      <vt:lpstr>PowerPoint Presentation</vt:lpstr>
      <vt:lpstr>Plans for next year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Hannigan</dc:creator>
  <cp:lastModifiedBy>Marina Adomeit</cp:lastModifiedBy>
  <cp:revision>1</cp:revision>
  <dcterms:created xsi:type="dcterms:W3CDTF">2020-01-13T10:18:08Z</dcterms:created>
  <dcterms:modified xsi:type="dcterms:W3CDTF">2021-02-04T08:08:14Z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21940042-bfb9-461c-809f-b0837ff36859</vt:lpwstr>
  </property>
  <property fmtid="{D5CDD505-2E9C-101B-9397-08002B2CF9AE}" pid="3" name="ContentTypeId">
    <vt:lpwstr>0x010100F65519F8D811D04CA3DCC8D1BAB7A630</vt:lpwstr>
  </property>
</Properties>
</file>