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7" r:id="rId5"/>
  </p:sldMasterIdLst>
  <p:notesMasterIdLst>
    <p:notesMasterId r:id="rId14"/>
  </p:notesMasterIdLst>
  <p:handoutMasterIdLst>
    <p:handoutMasterId r:id="rId15"/>
  </p:handoutMasterIdLst>
  <p:sldIdLst>
    <p:sldId id="499" r:id="rId6"/>
    <p:sldId id="294" r:id="rId7"/>
    <p:sldId id="500" r:id="rId8"/>
    <p:sldId id="501" r:id="rId9"/>
    <p:sldId id="503" r:id="rId10"/>
    <p:sldId id="504" r:id="rId11"/>
    <p:sldId id="505" r:id="rId12"/>
    <p:sldId id="4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9CD5"/>
    <a:srgbClr val="00336A"/>
    <a:srgbClr val="365C8B"/>
    <a:srgbClr val="003369"/>
    <a:srgbClr val="F83E54"/>
    <a:srgbClr val="194979"/>
    <a:srgbClr val="C0425A"/>
    <a:srgbClr val="427FB9"/>
    <a:srgbClr val="267296"/>
    <a:srgbClr val="134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09" autoAdjust="0"/>
    <p:restoredTop sz="94899" autoAdjust="0"/>
  </p:normalViewPr>
  <p:slideViewPr>
    <p:cSldViewPr snapToGrid="0">
      <p:cViewPr varScale="1">
        <p:scale>
          <a:sx n="75" d="100"/>
          <a:sy n="75" d="100"/>
        </p:scale>
        <p:origin x="20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22"/>
    </p:cViewPr>
  </p:sorterViewPr>
  <p:notesViewPr>
    <p:cSldViewPr snapToGrid="0" showGuides="1">
      <p:cViewPr varScale="1">
        <p:scale>
          <a:sx n="58" d="100"/>
          <a:sy n="58" d="100"/>
        </p:scale>
        <p:origin x="323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697201-DA26-46E9-8FA3-2D06F71DB5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4254124-BC6C-4A4F-81F0-07EA89AD1EB4}">
      <dgm:prSet/>
      <dgm:spPr/>
      <dgm:t>
        <a:bodyPr/>
        <a:lstStyle/>
        <a:p>
          <a:r>
            <a:rPr lang="en-US" dirty="0"/>
            <a:t>Consumption of </a:t>
          </a:r>
          <a:r>
            <a:rPr lang="en-US" b="1" dirty="0"/>
            <a:t>the IaaS Framework (2016) </a:t>
          </a:r>
          <a:r>
            <a:rPr lang="en-US" dirty="0"/>
            <a:t>has increased to </a:t>
          </a:r>
          <a:r>
            <a:rPr lang="en-US" b="1" dirty="0"/>
            <a:t>375 R&amp;I institutions</a:t>
          </a:r>
          <a:r>
            <a:rPr lang="en-US" dirty="0"/>
            <a:t> consuming together </a:t>
          </a:r>
          <a:r>
            <a:rPr lang="en-US" b="1" dirty="0"/>
            <a:t>EUR38.5 M</a:t>
          </a:r>
          <a:r>
            <a:rPr lang="en-US" dirty="0"/>
            <a:t> by M24</a:t>
          </a:r>
          <a:endParaRPr lang="en-GB" dirty="0"/>
        </a:p>
      </dgm:t>
    </dgm:pt>
    <dgm:pt modelId="{D76B05FF-D845-43F1-8765-61C9ACCDA42B}" type="parTrans" cxnId="{99F05047-B495-4FDE-BA70-ADC0DFFF05A5}">
      <dgm:prSet/>
      <dgm:spPr/>
      <dgm:t>
        <a:bodyPr/>
        <a:lstStyle/>
        <a:p>
          <a:endParaRPr lang="en-GB"/>
        </a:p>
      </dgm:t>
    </dgm:pt>
    <dgm:pt modelId="{417CB790-0A36-4C73-9D53-37800A11FC8F}" type="sibTrans" cxnId="{99F05047-B495-4FDE-BA70-ADC0DFFF05A5}">
      <dgm:prSet/>
      <dgm:spPr/>
      <dgm:t>
        <a:bodyPr/>
        <a:lstStyle/>
        <a:p>
          <a:endParaRPr lang="en-GB"/>
        </a:p>
      </dgm:t>
    </dgm:pt>
    <dgm:pt modelId="{5F194FCE-E14F-4354-A024-C5D39DF8F76F}">
      <dgm:prSet/>
      <dgm:spPr>
        <a:solidFill>
          <a:srgbClr val="1F4270"/>
        </a:solidFill>
      </dgm:spPr>
      <dgm:t>
        <a:bodyPr/>
        <a:lstStyle/>
        <a:p>
          <a:r>
            <a:rPr lang="en-GB" b="1" dirty="0"/>
            <a:t>The tender and the contract management system scaling up </a:t>
          </a:r>
          <a:r>
            <a:rPr lang="en-GB" dirty="0"/>
            <a:t>by the OCRE tender was launched in Q2 (M4.3, M8, 2019)</a:t>
          </a:r>
        </a:p>
      </dgm:t>
    </dgm:pt>
    <dgm:pt modelId="{9A55545C-5D75-43CB-A055-9B9FC48E3C3D}" type="parTrans" cxnId="{A3CD03EF-AC42-4A44-8B4E-92F2A910323A}">
      <dgm:prSet/>
      <dgm:spPr/>
      <dgm:t>
        <a:bodyPr/>
        <a:lstStyle/>
        <a:p>
          <a:endParaRPr lang="en-GB"/>
        </a:p>
      </dgm:t>
    </dgm:pt>
    <dgm:pt modelId="{C8114DAB-A91C-42D5-B5D4-3EBEE40A635E}" type="sibTrans" cxnId="{A3CD03EF-AC42-4A44-8B4E-92F2A910323A}">
      <dgm:prSet/>
      <dgm:spPr/>
      <dgm:t>
        <a:bodyPr/>
        <a:lstStyle/>
        <a:p>
          <a:endParaRPr lang="en-GB"/>
        </a:p>
      </dgm:t>
    </dgm:pt>
    <dgm:pt modelId="{E747E992-88EE-4686-A7BF-51CD172CE23A}">
      <dgm:prSet/>
      <dgm:spPr/>
      <dgm:t>
        <a:bodyPr/>
        <a:lstStyle/>
        <a:p>
          <a:r>
            <a:rPr lang="en-US" dirty="0">
              <a:solidFill>
                <a:srgbClr val="00336A"/>
              </a:solidFill>
            </a:rPr>
            <a:t>Cloud tender solutions were prepared in Q2</a:t>
          </a:r>
          <a:endParaRPr lang="en-GB" dirty="0">
            <a:solidFill>
              <a:srgbClr val="00336A"/>
            </a:solidFill>
          </a:endParaRPr>
        </a:p>
      </dgm:t>
    </dgm:pt>
    <dgm:pt modelId="{BD89474B-C910-4735-8A39-660EE3BB25B1}" type="parTrans" cxnId="{F21BE574-5470-4D30-B2DB-A69162534B52}">
      <dgm:prSet/>
      <dgm:spPr/>
      <dgm:t>
        <a:bodyPr/>
        <a:lstStyle/>
        <a:p>
          <a:endParaRPr lang="en-GB"/>
        </a:p>
      </dgm:t>
    </dgm:pt>
    <dgm:pt modelId="{AC9BB666-33B5-4808-8651-5A181B7C880B}" type="sibTrans" cxnId="{F21BE574-5470-4D30-B2DB-A69162534B52}">
      <dgm:prSet/>
      <dgm:spPr/>
      <dgm:t>
        <a:bodyPr/>
        <a:lstStyle/>
        <a:p>
          <a:endParaRPr lang="en-GB"/>
        </a:p>
      </dgm:t>
    </dgm:pt>
    <dgm:pt modelId="{A1954CBD-4762-4758-959D-5FE7197849AD}">
      <dgm:prSet/>
      <dgm:spPr>
        <a:solidFill>
          <a:srgbClr val="1F4270"/>
        </a:solidFill>
      </dgm:spPr>
      <dgm:t>
        <a:bodyPr/>
        <a:lstStyle/>
        <a:p>
          <a:r>
            <a:rPr lang="en-US" b="1" dirty="0"/>
            <a:t>COVID-19 cloud services offerings </a:t>
          </a:r>
          <a:r>
            <a:rPr lang="en-US" dirty="0"/>
            <a:t>were gathered and disseminated to the community</a:t>
          </a:r>
          <a:endParaRPr lang="en-GB" dirty="0"/>
        </a:p>
      </dgm:t>
    </dgm:pt>
    <dgm:pt modelId="{905B6D6F-5610-4DED-9503-3037EFA95EB6}" type="parTrans" cxnId="{50114646-887C-4F2C-B60F-E78DDA820568}">
      <dgm:prSet/>
      <dgm:spPr/>
      <dgm:t>
        <a:bodyPr/>
        <a:lstStyle/>
        <a:p>
          <a:endParaRPr lang="en-GB"/>
        </a:p>
      </dgm:t>
    </dgm:pt>
    <dgm:pt modelId="{7918110A-4D09-4103-9431-AB0D3B2AB9E1}" type="sibTrans" cxnId="{50114646-887C-4F2C-B60F-E78DDA820568}">
      <dgm:prSet/>
      <dgm:spPr/>
      <dgm:t>
        <a:bodyPr/>
        <a:lstStyle/>
        <a:p>
          <a:endParaRPr lang="en-GB"/>
        </a:p>
      </dgm:t>
    </dgm:pt>
    <dgm:pt modelId="{1F90D437-6A90-4125-A06C-590D297A7D93}">
      <dgm:prSet/>
      <dgm:spPr>
        <a:solidFill>
          <a:srgbClr val="1F4270"/>
        </a:solidFill>
      </dgm:spPr>
      <dgm:t>
        <a:bodyPr/>
        <a:lstStyle/>
        <a:p>
          <a:r>
            <a:rPr lang="en-US" dirty="0"/>
            <a:t>Collaboration with the OCRE project, SIG-MSP, TF-EDU, etc.</a:t>
          </a:r>
          <a:endParaRPr lang="en-GB" dirty="0"/>
        </a:p>
      </dgm:t>
    </dgm:pt>
    <dgm:pt modelId="{32153457-1EF7-4530-B113-619B2F61BF45}" type="parTrans" cxnId="{0F2311C3-1E5A-410E-B194-59F8D346739B}">
      <dgm:prSet/>
      <dgm:spPr/>
      <dgm:t>
        <a:bodyPr/>
        <a:lstStyle/>
        <a:p>
          <a:endParaRPr lang="en-GB"/>
        </a:p>
      </dgm:t>
    </dgm:pt>
    <dgm:pt modelId="{27D75B63-3FCE-4D5E-8AE7-9B43C061D579}" type="sibTrans" cxnId="{0F2311C3-1E5A-410E-B194-59F8D346739B}">
      <dgm:prSet/>
      <dgm:spPr/>
      <dgm:t>
        <a:bodyPr/>
        <a:lstStyle/>
        <a:p>
          <a:endParaRPr lang="en-GB"/>
        </a:p>
      </dgm:t>
    </dgm:pt>
    <dgm:pt modelId="{05846959-F711-4A33-BDA2-AED2BCC7AA17}" type="pres">
      <dgm:prSet presAssocID="{E4697201-DA26-46E9-8FA3-2D06F71DB58E}" presName="linear" presStyleCnt="0">
        <dgm:presLayoutVars>
          <dgm:animLvl val="lvl"/>
          <dgm:resizeHandles val="exact"/>
        </dgm:presLayoutVars>
      </dgm:prSet>
      <dgm:spPr/>
    </dgm:pt>
    <dgm:pt modelId="{A5200BAF-8D33-48BE-9EB0-90F88DD81675}" type="pres">
      <dgm:prSet presAssocID="{14254124-BC6C-4A4F-81F0-07EA89AD1EB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2364C24-E816-425B-A46C-EA17CFFF6B9E}" type="pres">
      <dgm:prSet presAssocID="{417CB790-0A36-4C73-9D53-37800A11FC8F}" presName="spacer" presStyleCnt="0"/>
      <dgm:spPr/>
    </dgm:pt>
    <dgm:pt modelId="{F99DC30E-6E41-4092-BC2F-FF6FB76B1E0E}" type="pres">
      <dgm:prSet presAssocID="{5F194FCE-E14F-4354-A024-C5D39DF8F76F}" presName="parentText" presStyleLbl="node1" presStyleIdx="1" presStyleCnt="4" custScaleX="85984" custLinFactNeighborX="-6516">
        <dgm:presLayoutVars>
          <dgm:chMax val="0"/>
          <dgm:bulletEnabled val="1"/>
        </dgm:presLayoutVars>
      </dgm:prSet>
      <dgm:spPr/>
    </dgm:pt>
    <dgm:pt modelId="{CBF7B4C0-AA5D-45C4-B269-E723572C44A6}" type="pres">
      <dgm:prSet presAssocID="{5F194FCE-E14F-4354-A024-C5D39DF8F76F}" presName="childText" presStyleLbl="revTx" presStyleIdx="0" presStyleCnt="1">
        <dgm:presLayoutVars>
          <dgm:bulletEnabled val="1"/>
        </dgm:presLayoutVars>
      </dgm:prSet>
      <dgm:spPr/>
    </dgm:pt>
    <dgm:pt modelId="{11A7C2BD-4D46-4B0C-95D6-290D7418F268}" type="pres">
      <dgm:prSet presAssocID="{A1954CBD-4762-4758-959D-5FE7197849AD}" presName="parentText" presStyleLbl="node1" presStyleIdx="2" presStyleCnt="4" custScaleX="65913" custLinFactNeighborX="-16340">
        <dgm:presLayoutVars>
          <dgm:chMax val="0"/>
          <dgm:bulletEnabled val="1"/>
        </dgm:presLayoutVars>
      </dgm:prSet>
      <dgm:spPr/>
    </dgm:pt>
    <dgm:pt modelId="{9FB272D6-FB04-4669-8D3A-158552A31737}" type="pres">
      <dgm:prSet presAssocID="{7918110A-4D09-4103-9431-AB0D3B2AB9E1}" presName="spacer" presStyleCnt="0"/>
      <dgm:spPr/>
    </dgm:pt>
    <dgm:pt modelId="{BB1C2F40-B03E-44DD-BDB5-C39E83D2D628}" type="pres">
      <dgm:prSet presAssocID="{1F90D437-6A90-4125-A06C-590D297A7D93}" presName="parentText" presStyleLbl="node1" presStyleIdx="3" presStyleCnt="4" custScaleX="52981" custLinFactY="643" custLinFactNeighborX="-23017" custLinFactNeighborY="100000">
        <dgm:presLayoutVars>
          <dgm:chMax val="0"/>
          <dgm:bulletEnabled val="1"/>
        </dgm:presLayoutVars>
      </dgm:prSet>
      <dgm:spPr/>
    </dgm:pt>
  </dgm:ptLst>
  <dgm:cxnLst>
    <dgm:cxn modelId="{C6284A0B-121C-43CA-831F-23290F8AF552}" type="presOf" srcId="{E747E992-88EE-4686-A7BF-51CD172CE23A}" destId="{CBF7B4C0-AA5D-45C4-B269-E723572C44A6}" srcOrd="0" destOrd="0" presId="urn:microsoft.com/office/officeart/2005/8/layout/vList2"/>
    <dgm:cxn modelId="{18C6F62A-D624-4063-BB3A-EABCE93F2417}" type="presOf" srcId="{14254124-BC6C-4A4F-81F0-07EA89AD1EB4}" destId="{A5200BAF-8D33-48BE-9EB0-90F88DD81675}" srcOrd="0" destOrd="0" presId="urn:microsoft.com/office/officeart/2005/8/layout/vList2"/>
    <dgm:cxn modelId="{50114646-887C-4F2C-B60F-E78DDA820568}" srcId="{E4697201-DA26-46E9-8FA3-2D06F71DB58E}" destId="{A1954CBD-4762-4758-959D-5FE7197849AD}" srcOrd="2" destOrd="0" parTransId="{905B6D6F-5610-4DED-9503-3037EFA95EB6}" sibTransId="{7918110A-4D09-4103-9431-AB0D3B2AB9E1}"/>
    <dgm:cxn modelId="{99F05047-B495-4FDE-BA70-ADC0DFFF05A5}" srcId="{E4697201-DA26-46E9-8FA3-2D06F71DB58E}" destId="{14254124-BC6C-4A4F-81F0-07EA89AD1EB4}" srcOrd="0" destOrd="0" parTransId="{D76B05FF-D845-43F1-8765-61C9ACCDA42B}" sibTransId="{417CB790-0A36-4C73-9D53-37800A11FC8F}"/>
    <dgm:cxn modelId="{A7059751-A431-455E-952F-184E7AA082F8}" type="presOf" srcId="{5F194FCE-E14F-4354-A024-C5D39DF8F76F}" destId="{F99DC30E-6E41-4092-BC2F-FF6FB76B1E0E}" srcOrd="0" destOrd="0" presId="urn:microsoft.com/office/officeart/2005/8/layout/vList2"/>
    <dgm:cxn modelId="{F21BE574-5470-4D30-B2DB-A69162534B52}" srcId="{5F194FCE-E14F-4354-A024-C5D39DF8F76F}" destId="{E747E992-88EE-4686-A7BF-51CD172CE23A}" srcOrd="0" destOrd="0" parTransId="{BD89474B-C910-4735-8A39-660EE3BB25B1}" sibTransId="{AC9BB666-33B5-4808-8651-5A181B7C880B}"/>
    <dgm:cxn modelId="{25161683-879F-4B2E-BC27-3A60A658AA22}" type="presOf" srcId="{1F90D437-6A90-4125-A06C-590D297A7D93}" destId="{BB1C2F40-B03E-44DD-BDB5-C39E83D2D628}" srcOrd="0" destOrd="0" presId="urn:microsoft.com/office/officeart/2005/8/layout/vList2"/>
    <dgm:cxn modelId="{47365296-7A7A-499E-8377-5989710ADB1F}" type="presOf" srcId="{A1954CBD-4762-4758-959D-5FE7197849AD}" destId="{11A7C2BD-4D46-4B0C-95D6-290D7418F268}" srcOrd="0" destOrd="0" presId="urn:microsoft.com/office/officeart/2005/8/layout/vList2"/>
    <dgm:cxn modelId="{724585A0-8689-4B97-A147-30F936EFFF40}" type="presOf" srcId="{E4697201-DA26-46E9-8FA3-2D06F71DB58E}" destId="{05846959-F711-4A33-BDA2-AED2BCC7AA17}" srcOrd="0" destOrd="0" presId="urn:microsoft.com/office/officeart/2005/8/layout/vList2"/>
    <dgm:cxn modelId="{0F2311C3-1E5A-410E-B194-59F8D346739B}" srcId="{E4697201-DA26-46E9-8FA3-2D06F71DB58E}" destId="{1F90D437-6A90-4125-A06C-590D297A7D93}" srcOrd="3" destOrd="0" parTransId="{32153457-1EF7-4530-B113-619B2F61BF45}" sibTransId="{27D75B63-3FCE-4D5E-8AE7-9B43C061D579}"/>
    <dgm:cxn modelId="{A3CD03EF-AC42-4A44-8B4E-92F2A910323A}" srcId="{E4697201-DA26-46E9-8FA3-2D06F71DB58E}" destId="{5F194FCE-E14F-4354-A024-C5D39DF8F76F}" srcOrd="1" destOrd="0" parTransId="{9A55545C-5D75-43CB-A055-9B9FC48E3C3D}" sibTransId="{C8114DAB-A91C-42D5-B5D4-3EBEE40A635E}"/>
    <dgm:cxn modelId="{E67D000F-DE1F-401F-892D-1AB5D5C58508}" type="presParOf" srcId="{05846959-F711-4A33-BDA2-AED2BCC7AA17}" destId="{A5200BAF-8D33-48BE-9EB0-90F88DD81675}" srcOrd="0" destOrd="0" presId="urn:microsoft.com/office/officeart/2005/8/layout/vList2"/>
    <dgm:cxn modelId="{6E82C6FE-E191-407B-817F-71E82F1A87C9}" type="presParOf" srcId="{05846959-F711-4A33-BDA2-AED2BCC7AA17}" destId="{72364C24-E816-425B-A46C-EA17CFFF6B9E}" srcOrd="1" destOrd="0" presId="urn:microsoft.com/office/officeart/2005/8/layout/vList2"/>
    <dgm:cxn modelId="{3C995D04-698D-4CED-AA10-43DBDB010970}" type="presParOf" srcId="{05846959-F711-4A33-BDA2-AED2BCC7AA17}" destId="{F99DC30E-6E41-4092-BC2F-FF6FB76B1E0E}" srcOrd="2" destOrd="0" presId="urn:microsoft.com/office/officeart/2005/8/layout/vList2"/>
    <dgm:cxn modelId="{7256D038-3939-4D65-A74E-DFC930EC4C01}" type="presParOf" srcId="{05846959-F711-4A33-BDA2-AED2BCC7AA17}" destId="{CBF7B4C0-AA5D-45C4-B269-E723572C44A6}" srcOrd="3" destOrd="0" presId="urn:microsoft.com/office/officeart/2005/8/layout/vList2"/>
    <dgm:cxn modelId="{D2AABE6B-394C-4911-A405-B780D4347AC4}" type="presParOf" srcId="{05846959-F711-4A33-BDA2-AED2BCC7AA17}" destId="{11A7C2BD-4D46-4B0C-95D6-290D7418F268}" srcOrd="4" destOrd="0" presId="urn:microsoft.com/office/officeart/2005/8/layout/vList2"/>
    <dgm:cxn modelId="{0F00326D-B77D-4B2F-9DC3-9971383DDBF4}" type="presParOf" srcId="{05846959-F711-4A33-BDA2-AED2BCC7AA17}" destId="{9FB272D6-FB04-4669-8D3A-158552A31737}" srcOrd="5" destOrd="0" presId="urn:microsoft.com/office/officeart/2005/8/layout/vList2"/>
    <dgm:cxn modelId="{7210C2E2-0A7A-49F3-988A-6BC622F634FE}" type="presParOf" srcId="{05846959-F711-4A33-BDA2-AED2BCC7AA17}" destId="{BB1C2F40-B03E-44DD-BDB5-C39E83D2D62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CD55-C183-457B-A026-0BBABD2D16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EF59060-6876-41E2-92DC-4B7F5296103E}">
      <dgm:prSet custT="1"/>
      <dgm:spPr/>
      <dgm:t>
        <a:bodyPr/>
        <a:lstStyle/>
        <a:p>
          <a:r>
            <a:rPr lang="en-GB" sz="1600" dirty="0"/>
            <a:t>Successful </a:t>
          </a:r>
          <a:r>
            <a:rPr lang="en-GB" sz="1600" dirty="0" err="1"/>
            <a:t>eduMEET</a:t>
          </a:r>
          <a:r>
            <a:rPr lang="en-GB" sz="1600" dirty="0"/>
            <a:t> </a:t>
          </a:r>
          <a:r>
            <a:rPr lang="en-GB" sz="1600" b="1" dirty="0"/>
            <a:t>Beta Gate Reviews </a:t>
          </a:r>
          <a:r>
            <a:rPr lang="en-GB" sz="1600" dirty="0"/>
            <a:t>in </a:t>
          </a:r>
        </a:p>
        <a:p>
          <a:r>
            <a:rPr lang="en-GB" sz="1600" dirty="0"/>
            <a:t>P1Q3 (2019) entering Pilot and </a:t>
          </a:r>
        </a:p>
        <a:p>
          <a:r>
            <a:rPr lang="en-GB" sz="1600" b="1" dirty="0"/>
            <a:t>Production Transition Gate Review </a:t>
          </a:r>
          <a:r>
            <a:rPr lang="en-GB" sz="1600" dirty="0"/>
            <a:t>in P2Q2 (2020)  </a:t>
          </a:r>
        </a:p>
      </dgm:t>
    </dgm:pt>
    <dgm:pt modelId="{2E85395B-A289-4D2D-AFDB-52686D2B0EB6}" type="parTrans" cxnId="{174A6A3E-596E-4816-8637-9B2A5A32C799}">
      <dgm:prSet/>
      <dgm:spPr/>
      <dgm:t>
        <a:bodyPr/>
        <a:lstStyle/>
        <a:p>
          <a:endParaRPr lang="en-GB"/>
        </a:p>
      </dgm:t>
    </dgm:pt>
    <dgm:pt modelId="{028341F0-D9A5-4CFA-9B4C-A1209510117B}" type="sibTrans" cxnId="{174A6A3E-596E-4816-8637-9B2A5A32C799}">
      <dgm:prSet/>
      <dgm:spPr/>
      <dgm:t>
        <a:bodyPr/>
        <a:lstStyle/>
        <a:p>
          <a:endParaRPr lang="en-GB"/>
        </a:p>
      </dgm:t>
    </dgm:pt>
    <dgm:pt modelId="{47096283-4105-4700-AB0A-A0B2E28BC656}">
      <dgm:prSet custT="1"/>
      <dgm:spPr>
        <a:solidFill>
          <a:srgbClr val="00336A"/>
        </a:solidFill>
      </dgm:spPr>
      <dgm:t>
        <a:bodyPr/>
        <a:lstStyle/>
        <a:p>
          <a:r>
            <a:rPr lang="en-GB" sz="1800" dirty="0" err="1"/>
            <a:t>eduMEET</a:t>
          </a:r>
          <a:r>
            <a:rPr lang="en-GB" sz="1800" dirty="0"/>
            <a:t> </a:t>
          </a:r>
          <a:r>
            <a:rPr lang="en-GB" sz="1800" b="1" dirty="0"/>
            <a:t>significant development and installations during COVID-19 pandemic. </a:t>
          </a:r>
          <a:r>
            <a:rPr lang="en-GB" sz="1800" dirty="0"/>
            <a:t>Release 3.4.0 by October 2020.</a:t>
          </a:r>
        </a:p>
      </dgm:t>
    </dgm:pt>
    <dgm:pt modelId="{ABCFAD04-9A52-4CFD-8788-5550157064DF}" type="parTrans" cxnId="{D0EB72D4-51C7-4DBC-97C3-09549722DB59}">
      <dgm:prSet/>
      <dgm:spPr/>
      <dgm:t>
        <a:bodyPr/>
        <a:lstStyle/>
        <a:p>
          <a:endParaRPr lang="en-GB"/>
        </a:p>
      </dgm:t>
    </dgm:pt>
    <dgm:pt modelId="{478ED512-E221-43C9-8A73-7BEF2DCFEF2E}" type="sibTrans" cxnId="{D0EB72D4-51C7-4DBC-97C3-09549722DB59}">
      <dgm:prSet/>
      <dgm:spPr/>
      <dgm:t>
        <a:bodyPr/>
        <a:lstStyle/>
        <a:p>
          <a:endParaRPr lang="en-GB"/>
        </a:p>
      </dgm:t>
    </dgm:pt>
    <dgm:pt modelId="{A8EA4164-311A-4143-B85C-F7AF7A5771A6}">
      <dgm:prSet custT="1"/>
      <dgm:spPr>
        <a:solidFill>
          <a:srgbClr val="00336A"/>
        </a:solidFill>
      </dgm:spPr>
      <dgm:t>
        <a:bodyPr/>
        <a:lstStyle/>
        <a:p>
          <a:r>
            <a:rPr lang="en-US" sz="1800" b="1" dirty="0"/>
            <a:t>The Beta Test results and the Operational Service Plan </a:t>
          </a:r>
          <a:r>
            <a:rPr lang="en-US" sz="1800" dirty="0"/>
            <a:t>published as Deliverable D4.4</a:t>
          </a:r>
          <a:endParaRPr lang="en-GB" sz="1800" dirty="0"/>
        </a:p>
      </dgm:t>
    </dgm:pt>
    <dgm:pt modelId="{A8870AED-EEF7-4D15-AFB4-B43D0E1B3080}" type="parTrans" cxnId="{73624CE6-4DE3-4021-AB16-2A1988814F89}">
      <dgm:prSet/>
      <dgm:spPr/>
      <dgm:t>
        <a:bodyPr/>
        <a:lstStyle/>
        <a:p>
          <a:endParaRPr lang="en-GB"/>
        </a:p>
      </dgm:t>
    </dgm:pt>
    <dgm:pt modelId="{FF13E678-B391-45F2-8DDF-8B995C1D0AD1}" type="sibTrans" cxnId="{73624CE6-4DE3-4021-AB16-2A1988814F89}">
      <dgm:prSet/>
      <dgm:spPr/>
      <dgm:t>
        <a:bodyPr/>
        <a:lstStyle/>
        <a:p>
          <a:endParaRPr lang="en-GB"/>
        </a:p>
      </dgm:t>
    </dgm:pt>
    <dgm:pt modelId="{7A93941B-8306-4368-AA96-0F905F4DE13C}">
      <dgm:prSet custT="1"/>
      <dgm:spPr/>
      <dgm:t>
        <a:bodyPr/>
        <a:lstStyle/>
        <a:p>
          <a:r>
            <a:rPr lang="en-US" sz="1800" b="1" dirty="0"/>
            <a:t>Interest all over the world</a:t>
          </a:r>
          <a:r>
            <a:rPr lang="en-US" sz="1800" dirty="0"/>
            <a:t>. </a:t>
          </a:r>
        </a:p>
        <a:p>
          <a:r>
            <a:rPr lang="en-US" sz="1800" dirty="0"/>
            <a:t>Community of developers established</a:t>
          </a:r>
          <a:endParaRPr lang="en-GB" sz="1800" dirty="0"/>
        </a:p>
      </dgm:t>
    </dgm:pt>
    <dgm:pt modelId="{851FA021-AA64-490C-8CF1-EFDCD296E248}" type="parTrans" cxnId="{83FD5768-A8A7-4D77-8EDB-C70933B05277}">
      <dgm:prSet/>
      <dgm:spPr/>
      <dgm:t>
        <a:bodyPr/>
        <a:lstStyle/>
        <a:p>
          <a:endParaRPr lang="en-GB"/>
        </a:p>
      </dgm:t>
    </dgm:pt>
    <dgm:pt modelId="{85D90169-C99C-4729-83B7-DB6766A0B20A}" type="sibTrans" cxnId="{83FD5768-A8A7-4D77-8EDB-C70933B05277}">
      <dgm:prSet/>
      <dgm:spPr/>
      <dgm:t>
        <a:bodyPr/>
        <a:lstStyle/>
        <a:p>
          <a:endParaRPr lang="en-GB"/>
        </a:p>
      </dgm:t>
    </dgm:pt>
    <dgm:pt modelId="{FAB60CDB-B930-4D1F-AE0F-E9F6BB20902B}">
      <dgm:prSet custT="1"/>
      <dgm:spPr>
        <a:solidFill>
          <a:srgbClr val="00336A"/>
        </a:solidFill>
      </dgm:spPr>
      <dgm:t>
        <a:bodyPr/>
        <a:lstStyle/>
        <a:p>
          <a:r>
            <a:rPr lang="en-US" sz="1800" b="1" dirty="0"/>
            <a:t>Collaboration</a:t>
          </a:r>
          <a:r>
            <a:rPr lang="en-US" sz="1800" dirty="0"/>
            <a:t> with </a:t>
          </a:r>
          <a:r>
            <a:rPr lang="en-US" sz="1800" dirty="0" err="1"/>
            <a:t>eduTEAMS</a:t>
          </a:r>
          <a:r>
            <a:rPr lang="en-US" sz="1800" dirty="0"/>
            <a:t> (WP5), SIG-Multimedia, TF-EDU, OpenUp2U, Moodle</a:t>
          </a:r>
          <a:endParaRPr lang="en-GB" sz="1800" dirty="0"/>
        </a:p>
      </dgm:t>
    </dgm:pt>
    <dgm:pt modelId="{A8A5F89B-5DDE-4681-8C9B-59BE35C926E5}" type="parTrans" cxnId="{8E6EF17B-E961-4CD6-96C3-D3AD732F2817}">
      <dgm:prSet/>
      <dgm:spPr/>
      <dgm:t>
        <a:bodyPr/>
        <a:lstStyle/>
        <a:p>
          <a:endParaRPr lang="en-GB"/>
        </a:p>
      </dgm:t>
    </dgm:pt>
    <dgm:pt modelId="{43E5F758-3136-4B34-B778-C860412E6ECD}" type="sibTrans" cxnId="{8E6EF17B-E961-4CD6-96C3-D3AD732F2817}">
      <dgm:prSet/>
      <dgm:spPr/>
      <dgm:t>
        <a:bodyPr/>
        <a:lstStyle/>
        <a:p>
          <a:endParaRPr lang="en-GB"/>
        </a:p>
      </dgm:t>
    </dgm:pt>
    <dgm:pt modelId="{EF8CB33B-6D56-4293-BF91-234B715997DC}" type="pres">
      <dgm:prSet presAssocID="{0E2CCD55-C183-457B-A026-0BBABD2D16CF}" presName="linear" presStyleCnt="0">
        <dgm:presLayoutVars>
          <dgm:animLvl val="lvl"/>
          <dgm:resizeHandles val="exact"/>
        </dgm:presLayoutVars>
      </dgm:prSet>
      <dgm:spPr/>
    </dgm:pt>
    <dgm:pt modelId="{4B90CE66-C242-4CD7-9ECC-8C399327F9F9}" type="pres">
      <dgm:prSet presAssocID="{3EF59060-6876-41E2-92DC-4B7F5296103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D589C58-F2CD-4B10-AC04-4EAE49D2B2C7}" type="pres">
      <dgm:prSet presAssocID="{028341F0-D9A5-4CFA-9B4C-A1209510117B}" presName="spacer" presStyleCnt="0"/>
      <dgm:spPr/>
    </dgm:pt>
    <dgm:pt modelId="{330EF640-EADD-4D22-A00C-6BDD1FC7F055}" type="pres">
      <dgm:prSet presAssocID="{47096283-4105-4700-AB0A-A0B2E28BC65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0D9EB16-648F-461D-80F1-F3AD020E991E}" type="pres">
      <dgm:prSet presAssocID="{478ED512-E221-43C9-8A73-7BEF2DCFEF2E}" presName="spacer" presStyleCnt="0"/>
      <dgm:spPr/>
    </dgm:pt>
    <dgm:pt modelId="{56D4AF2B-D044-4D22-9604-A1824D3AFA41}" type="pres">
      <dgm:prSet presAssocID="{A8EA4164-311A-4143-B85C-F7AF7A5771A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1F1B735-5838-4D8A-A187-8100B5742438}" type="pres">
      <dgm:prSet presAssocID="{FF13E678-B391-45F2-8DDF-8B995C1D0AD1}" presName="spacer" presStyleCnt="0"/>
      <dgm:spPr/>
    </dgm:pt>
    <dgm:pt modelId="{7CBEE2B5-6A82-4907-BEAD-750BC694E8D5}" type="pres">
      <dgm:prSet presAssocID="{7A93941B-8306-4368-AA96-0F905F4DE13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695D98D-3278-4A03-8FCB-191A18796A70}" type="pres">
      <dgm:prSet presAssocID="{85D90169-C99C-4729-83B7-DB6766A0B20A}" presName="spacer" presStyleCnt="0"/>
      <dgm:spPr/>
    </dgm:pt>
    <dgm:pt modelId="{C692562E-AA3F-4CA8-99D4-3E9340DB79EF}" type="pres">
      <dgm:prSet presAssocID="{FAB60CDB-B930-4D1F-AE0F-E9F6BB20902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4CE1933-D32A-4BF2-AC78-737DFEE404DA}" type="presOf" srcId="{7A93941B-8306-4368-AA96-0F905F4DE13C}" destId="{7CBEE2B5-6A82-4907-BEAD-750BC694E8D5}" srcOrd="0" destOrd="0" presId="urn:microsoft.com/office/officeart/2005/8/layout/vList2"/>
    <dgm:cxn modelId="{174A6A3E-596E-4816-8637-9B2A5A32C799}" srcId="{0E2CCD55-C183-457B-A026-0BBABD2D16CF}" destId="{3EF59060-6876-41E2-92DC-4B7F5296103E}" srcOrd="0" destOrd="0" parTransId="{2E85395B-A289-4D2D-AFDB-52686D2B0EB6}" sibTransId="{028341F0-D9A5-4CFA-9B4C-A1209510117B}"/>
    <dgm:cxn modelId="{3A612A63-E56E-4DF0-8B75-3353FF85F96F}" type="presOf" srcId="{3EF59060-6876-41E2-92DC-4B7F5296103E}" destId="{4B90CE66-C242-4CD7-9ECC-8C399327F9F9}" srcOrd="0" destOrd="0" presId="urn:microsoft.com/office/officeart/2005/8/layout/vList2"/>
    <dgm:cxn modelId="{96410D46-1C6B-4ED4-9283-E124C92D3C20}" type="presOf" srcId="{0E2CCD55-C183-457B-A026-0BBABD2D16CF}" destId="{EF8CB33B-6D56-4293-BF91-234B715997DC}" srcOrd="0" destOrd="0" presId="urn:microsoft.com/office/officeart/2005/8/layout/vList2"/>
    <dgm:cxn modelId="{83FD5768-A8A7-4D77-8EDB-C70933B05277}" srcId="{0E2CCD55-C183-457B-A026-0BBABD2D16CF}" destId="{7A93941B-8306-4368-AA96-0F905F4DE13C}" srcOrd="3" destOrd="0" parTransId="{851FA021-AA64-490C-8CF1-EFDCD296E248}" sibTransId="{85D90169-C99C-4729-83B7-DB6766A0B20A}"/>
    <dgm:cxn modelId="{8E6EF17B-E961-4CD6-96C3-D3AD732F2817}" srcId="{0E2CCD55-C183-457B-A026-0BBABD2D16CF}" destId="{FAB60CDB-B930-4D1F-AE0F-E9F6BB20902B}" srcOrd="4" destOrd="0" parTransId="{A8A5F89B-5DDE-4681-8C9B-59BE35C926E5}" sibTransId="{43E5F758-3136-4B34-B778-C860412E6ECD}"/>
    <dgm:cxn modelId="{3CB5F3BD-4B96-4684-98AC-767B9D0E7D97}" type="presOf" srcId="{47096283-4105-4700-AB0A-A0B2E28BC656}" destId="{330EF640-EADD-4D22-A00C-6BDD1FC7F055}" srcOrd="0" destOrd="0" presId="urn:microsoft.com/office/officeart/2005/8/layout/vList2"/>
    <dgm:cxn modelId="{50D986CE-FB82-429B-9762-22B51A45226D}" type="presOf" srcId="{FAB60CDB-B930-4D1F-AE0F-E9F6BB20902B}" destId="{C692562E-AA3F-4CA8-99D4-3E9340DB79EF}" srcOrd="0" destOrd="0" presId="urn:microsoft.com/office/officeart/2005/8/layout/vList2"/>
    <dgm:cxn modelId="{D0EB72D4-51C7-4DBC-97C3-09549722DB59}" srcId="{0E2CCD55-C183-457B-A026-0BBABD2D16CF}" destId="{47096283-4105-4700-AB0A-A0B2E28BC656}" srcOrd="1" destOrd="0" parTransId="{ABCFAD04-9A52-4CFD-8788-5550157064DF}" sibTransId="{478ED512-E221-43C9-8A73-7BEF2DCFEF2E}"/>
    <dgm:cxn modelId="{73624CE6-4DE3-4021-AB16-2A1988814F89}" srcId="{0E2CCD55-C183-457B-A026-0BBABD2D16CF}" destId="{A8EA4164-311A-4143-B85C-F7AF7A5771A6}" srcOrd="2" destOrd="0" parTransId="{A8870AED-EEF7-4D15-AFB4-B43D0E1B3080}" sibTransId="{FF13E678-B391-45F2-8DDF-8B995C1D0AD1}"/>
    <dgm:cxn modelId="{292487EC-7B3C-4933-B0EE-84695B08E6CC}" type="presOf" srcId="{A8EA4164-311A-4143-B85C-F7AF7A5771A6}" destId="{56D4AF2B-D044-4D22-9604-A1824D3AFA41}" srcOrd="0" destOrd="0" presId="urn:microsoft.com/office/officeart/2005/8/layout/vList2"/>
    <dgm:cxn modelId="{0DA67581-0D04-46FE-BB7D-2A29C45A4E83}" type="presParOf" srcId="{EF8CB33B-6D56-4293-BF91-234B715997DC}" destId="{4B90CE66-C242-4CD7-9ECC-8C399327F9F9}" srcOrd="0" destOrd="0" presId="urn:microsoft.com/office/officeart/2005/8/layout/vList2"/>
    <dgm:cxn modelId="{F4D9D7F0-2755-44CD-8626-A5E5B68B8D86}" type="presParOf" srcId="{EF8CB33B-6D56-4293-BF91-234B715997DC}" destId="{0D589C58-F2CD-4B10-AC04-4EAE49D2B2C7}" srcOrd="1" destOrd="0" presId="urn:microsoft.com/office/officeart/2005/8/layout/vList2"/>
    <dgm:cxn modelId="{F3915349-D1BF-4E59-9B45-7CE66C813FFD}" type="presParOf" srcId="{EF8CB33B-6D56-4293-BF91-234B715997DC}" destId="{330EF640-EADD-4D22-A00C-6BDD1FC7F055}" srcOrd="2" destOrd="0" presId="urn:microsoft.com/office/officeart/2005/8/layout/vList2"/>
    <dgm:cxn modelId="{FE03C248-E845-4F18-A369-148D7CADD7A6}" type="presParOf" srcId="{EF8CB33B-6D56-4293-BF91-234B715997DC}" destId="{70D9EB16-648F-461D-80F1-F3AD020E991E}" srcOrd="3" destOrd="0" presId="urn:microsoft.com/office/officeart/2005/8/layout/vList2"/>
    <dgm:cxn modelId="{C55EED87-1734-4EAD-BC9F-D3053B71D755}" type="presParOf" srcId="{EF8CB33B-6D56-4293-BF91-234B715997DC}" destId="{56D4AF2B-D044-4D22-9604-A1824D3AFA41}" srcOrd="4" destOrd="0" presId="urn:microsoft.com/office/officeart/2005/8/layout/vList2"/>
    <dgm:cxn modelId="{87AD8102-0C93-4673-87AC-E98A8BF15840}" type="presParOf" srcId="{EF8CB33B-6D56-4293-BF91-234B715997DC}" destId="{51F1B735-5838-4D8A-A187-8100B5742438}" srcOrd="5" destOrd="0" presId="urn:microsoft.com/office/officeart/2005/8/layout/vList2"/>
    <dgm:cxn modelId="{3D415BA4-F279-428B-AA89-B472874A93D4}" type="presParOf" srcId="{EF8CB33B-6D56-4293-BF91-234B715997DC}" destId="{7CBEE2B5-6A82-4907-BEAD-750BC694E8D5}" srcOrd="6" destOrd="0" presId="urn:microsoft.com/office/officeart/2005/8/layout/vList2"/>
    <dgm:cxn modelId="{4BCB971D-FAF5-4452-AD7B-FBE39BDDFC3E}" type="presParOf" srcId="{EF8CB33B-6D56-4293-BF91-234B715997DC}" destId="{3695D98D-3278-4A03-8FCB-191A18796A70}" srcOrd="7" destOrd="0" presId="urn:microsoft.com/office/officeart/2005/8/layout/vList2"/>
    <dgm:cxn modelId="{3603DF0C-46FB-403C-B9A2-9D2FECBE0959}" type="presParOf" srcId="{EF8CB33B-6D56-4293-BF91-234B715997DC}" destId="{C692562E-AA3F-4CA8-99D4-3E9340DB79E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A38B2E-286F-4E31-BB7F-CCFE99272F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D623C58-948F-4F90-B0C5-226CEA979FE3}">
      <dgm:prSet/>
      <dgm:spPr>
        <a:solidFill>
          <a:srgbClr val="1F4270"/>
        </a:solidFill>
      </dgm:spPr>
      <dgm:t>
        <a:bodyPr/>
        <a:lstStyle/>
        <a:p>
          <a:r>
            <a:rPr lang="en-GB" b="1" dirty="0"/>
            <a:t>3 Deliverables published:</a:t>
          </a:r>
          <a:endParaRPr lang="en-GB" dirty="0"/>
        </a:p>
      </dgm:t>
    </dgm:pt>
    <dgm:pt modelId="{39C50C63-E193-49A0-9EE3-0ECE7A9B9C70}" type="parTrans" cxnId="{045BA899-DAD8-4742-BBC9-14EA2D3D85D8}">
      <dgm:prSet/>
      <dgm:spPr/>
      <dgm:t>
        <a:bodyPr/>
        <a:lstStyle/>
        <a:p>
          <a:endParaRPr lang="en-GB"/>
        </a:p>
      </dgm:t>
    </dgm:pt>
    <dgm:pt modelId="{51F76E49-1A69-4311-B57B-F8E4151CDD21}" type="sibTrans" cxnId="{045BA899-DAD8-4742-BBC9-14EA2D3D85D8}">
      <dgm:prSet/>
      <dgm:spPr/>
      <dgm:t>
        <a:bodyPr/>
        <a:lstStyle/>
        <a:p>
          <a:endParaRPr lang="en-GB"/>
        </a:p>
      </dgm:t>
    </dgm:pt>
    <dgm:pt modelId="{ABA31FD4-A82A-48C0-BC0A-E419D32FA8CD}">
      <dgm:prSet/>
      <dgm:spPr/>
      <dgm:t>
        <a:bodyPr/>
        <a:lstStyle/>
        <a:p>
          <a:r>
            <a:rPr lang="en-GB" i="1" dirty="0"/>
            <a:t>D4.1 Community Clouds Delivery Plan. Services Selection, Business Models and Development Roadmap </a:t>
          </a:r>
          <a:r>
            <a:rPr lang="en-GB" dirty="0"/>
            <a:t>(M6)</a:t>
          </a:r>
        </a:p>
      </dgm:t>
    </dgm:pt>
    <dgm:pt modelId="{24D3BFBF-4E96-49CF-B8AF-59A167E18A9D}" type="parTrans" cxnId="{F93E2D31-7A9E-433F-B553-1B9827F180D4}">
      <dgm:prSet/>
      <dgm:spPr/>
      <dgm:t>
        <a:bodyPr/>
        <a:lstStyle/>
        <a:p>
          <a:endParaRPr lang="en-GB"/>
        </a:p>
      </dgm:t>
    </dgm:pt>
    <dgm:pt modelId="{A30D7E3F-A6E4-4F07-A6D7-51686DB909DD}" type="sibTrans" cxnId="{F93E2D31-7A9E-433F-B553-1B9827F180D4}">
      <dgm:prSet/>
      <dgm:spPr/>
      <dgm:t>
        <a:bodyPr/>
        <a:lstStyle/>
        <a:p>
          <a:endParaRPr lang="en-GB"/>
        </a:p>
      </dgm:t>
    </dgm:pt>
    <dgm:pt modelId="{6F8265D9-09C8-48B4-8914-065249EDE577}">
      <dgm:prSet/>
      <dgm:spPr/>
      <dgm:t>
        <a:bodyPr/>
        <a:lstStyle/>
        <a:p>
          <a:r>
            <a:rPr lang="en-US" i="1" dirty="0"/>
            <a:t>D4.2 Multi-Cloud Management System: Business Case and Delivery Plan </a:t>
          </a:r>
          <a:r>
            <a:rPr lang="en-US" dirty="0"/>
            <a:t>(M15)</a:t>
          </a:r>
          <a:endParaRPr lang="en-GB" dirty="0"/>
        </a:p>
      </dgm:t>
    </dgm:pt>
    <dgm:pt modelId="{214B3EAB-F5F5-4D7C-AFE8-9980475A20AE}" type="parTrans" cxnId="{53DCD9FE-41E4-4CDE-B504-A5D4036BB06B}">
      <dgm:prSet/>
      <dgm:spPr/>
      <dgm:t>
        <a:bodyPr/>
        <a:lstStyle/>
        <a:p>
          <a:endParaRPr lang="en-GB"/>
        </a:p>
      </dgm:t>
    </dgm:pt>
    <dgm:pt modelId="{83980864-9D93-497A-8C4A-DE114466C7AF}" type="sibTrans" cxnId="{53DCD9FE-41E4-4CDE-B504-A5D4036BB06B}">
      <dgm:prSet/>
      <dgm:spPr/>
      <dgm:t>
        <a:bodyPr/>
        <a:lstStyle/>
        <a:p>
          <a:endParaRPr lang="en-GB"/>
        </a:p>
      </dgm:t>
    </dgm:pt>
    <dgm:pt modelId="{27603AB0-6973-4BDB-9483-ABE22ECE1DBE}">
      <dgm:prSet/>
      <dgm:spPr/>
      <dgm:t>
        <a:bodyPr/>
        <a:lstStyle/>
        <a:p>
          <a:r>
            <a:rPr lang="en-GB" i="1" dirty="0"/>
            <a:t>D4.3 Review of Community Clouds Delivery </a:t>
          </a:r>
          <a:r>
            <a:rPr lang="en-GB" dirty="0"/>
            <a:t>(M16)</a:t>
          </a:r>
          <a:br>
            <a:rPr lang="en-GB" dirty="0"/>
          </a:br>
          <a:endParaRPr lang="en-GB" dirty="0"/>
        </a:p>
      </dgm:t>
    </dgm:pt>
    <dgm:pt modelId="{5325A94A-C45C-4594-A739-0441310290EE}" type="parTrans" cxnId="{EE5D55C9-27BD-4203-A580-015AEF2C0F4D}">
      <dgm:prSet/>
      <dgm:spPr/>
      <dgm:t>
        <a:bodyPr/>
        <a:lstStyle/>
        <a:p>
          <a:endParaRPr lang="en-GB"/>
        </a:p>
      </dgm:t>
    </dgm:pt>
    <dgm:pt modelId="{CB0A4F49-70E5-4CB9-B9C6-FB034472F9B5}" type="sibTrans" cxnId="{EE5D55C9-27BD-4203-A580-015AEF2C0F4D}">
      <dgm:prSet/>
      <dgm:spPr/>
      <dgm:t>
        <a:bodyPr/>
        <a:lstStyle/>
        <a:p>
          <a:endParaRPr lang="en-GB"/>
        </a:p>
      </dgm:t>
    </dgm:pt>
    <dgm:pt modelId="{136FF640-C68A-4822-A85B-917BE46817D8}">
      <dgm:prSet/>
      <dgm:spPr>
        <a:solidFill>
          <a:srgbClr val="1F4270"/>
        </a:solidFill>
      </dgm:spPr>
      <dgm:t>
        <a:bodyPr/>
        <a:lstStyle/>
        <a:p>
          <a:r>
            <a:rPr lang="en-GB" b="1" dirty="0"/>
            <a:t>3 Milestones met:</a:t>
          </a:r>
          <a:endParaRPr lang="en-GB" dirty="0"/>
        </a:p>
      </dgm:t>
    </dgm:pt>
    <dgm:pt modelId="{2EE5EF50-44CB-4AA8-9F52-06CCF91C0AAB}" type="parTrans" cxnId="{7C95E79F-79C6-4068-9C93-78BE52A6185F}">
      <dgm:prSet/>
      <dgm:spPr/>
      <dgm:t>
        <a:bodyPr/>
        <a:lstStyle/>
        <a:p>
          <a:endParaRPr lang="en-GB"/>
        </a:p>
      </dgm:t>
    </dgm:pt>
    <dgm:pt modelId="{A2799D74-3104-4E2E-8624-AE8AE92B47E0}" type="sibTrans" cxnId="{7C95E79F-79C6-4068-9C93-78BE52A6185F}">
      <dgm:prSet/>
      <dgm:spPr/>
      <dgm:t>
        <a:bodyPr/>
        <a:lstStyle/>
        <a:p>
          <a:endParaRPr lang="en-GB"/>
        </a:p>
      </dgm:t>
    </dgm:pt>
    <dgm:pt modelId="{D6E7BD81-C1B0-4532-BCE5-6A4F10FD1935}">
      <dgm:prSet/>
      <dgm:spPr/>
      <dgm:t>
        <a:bodyPr/>
        <a:lstStyle/>
        <a:p>
          <a:r>
            <a:rPr lang="en-GB" i="1" dirty="0"/>
            <a:t>M4.2 Community Clouds, Launch Joint Development Efforts </a:t>
          </a:r>
          <a:r>
            <a:rPr lang="en-GB" dirty="0"/>
            <a:t>(M7)</a:t>
          </a:r>
        </a:p>
      </dgm:t>
    </dgm:pt>
    <dgm:pt modelId="{5697A31E-DE49-4D26-9E74-8890A7EFCF42}" type="parTrans" cxnId="{1C1DF62D-2014-491D-8486-C7DBF6AE5C95}">
      <dgm:prSet/>
      <dgm:spPr/>
      <dgm:t>
        <a:bodyPr/>
        <a:lstStyle/>
        <a:p>
          <a:endParaRPr lang="en-GB"/>
        </a:p>
      </dgm:t>
    </dgm:pt>
    <dgm:pt modelId="{42CA2967-57D8-44E4-A454-DF70DC37EDF8}" type="sibTrans" cxnId="{1C1DF62D-2014-491D-8486-C7DBF6AE5C95}">
      <dgm:prSet/>
      <dgm:spPr/>
      <dgm:t>
        <a:bodyPr/>
        <a:lstStyle/>
        <a:p>
          <a:endParaRPr lang="en-GB"/>
        </a:p>
      </dgm:t>
    </dgm:pt>
    <dgm:pt modelId="{E96494AF-711C-4EE6-99CE-8DF9796BFCA3}">
      <dgm:prSet/>
      <dgm:spPr/>
      <dgm:t>
        <a:bodyPr/>
        <a:lstStyle/>
        <a:p>
          <a:r>
            <a:rPr lang="en-GB" i="1" dirty="0"/>
            <a:t>M4.7 Multi-Cloud Management System, Launch Development </a:t>
          </a:r>
          <a:r>
            <a:rPr lang="en-GB" dirty="0"/>
            <a:t>(M16)</a:t>
          </a:r>
        </a:p>
      </dgm:t>
    </dgm:pt>
    <dgm:pt modelId="{1F14197F-3D2B-4203-B0D0-14B03422943F}" type="parTrans" cxnId="{35FC53E2-E550-48F5-9A3C-89823AC820E0}">
      <dgm:prSet/>
      <dgm:spPr/>
      <dgm:t>
        <a:bodyPr/>
        <a:lstStyle/>
        <a:p>
          <a:endParaRPr lang="en-GB"/>
        </a:p>
      </dgm:t>
    </dgm:pt>
    <dgm:pt modelId="{B0DA32CF-A372-4CC2-976E-E34D32CFEDF1}" type="sibTrans" cxnId="{35FC53E2-E550-48F5-9A3C-89823AC820E0}">
      <dgm:prSet/>
      <dgm:spPr/>
      <dgm:t>
        <a:bodyPr/>
        <a:lstStyle/>
        <a:p>
          <a:endParaRPr lang="en-GB"/>
        </a:p>
      </dgm:t>
    </dgm:pt>
    <dgm:pt modelId="{1995322D-66A9-44CF-B770-46FAE2FDE523}">
      <dgm:prSet/>
      <dgm:spPr/>
      <dgm:t>
        <a:bodyPr/>
        <a:lstStyle/>
        <a:p>
          <a:r>
            <a:rPr lang="en-US" i="1" dirty="0"/>
            <a:t>M4.9 Community Clouds, Launch First Service Offering (M22)</a:t>
          </a:r>
          <a:endParaRPr lang="en-GB" i="1" dirty="0"/>
        </a:p>
      </dgm:t>
    </dgm:pt>
    <dgm:pt modelId="{30FAED4C-E080-40B7-8193-858CA1A1812A}" type="parTrans" cxnId="{7CE86589-2146-4621-9AFC-115B98A61DF8}">
      <dgm:prSet/>
      <dgm:spPr/>
      <dgm:t>
        <a:bodyPr/>
        <a:lstStyle/>
        <a:p>
          <a:endParaRPr lang="en-GB"/>
        </a:p>
      </dgm:t>
    </dgm:pt>
    <dgm:pt modelId="{7859AD0F-786F-4359-9998-F4029984BAB2}" type="sibTrans" cxnId="{7CE86589-2146-4621-9AFC-115B98A61DF8}">
      <dgm:prSet/>
      <dgm:spPr/>
      <dgm:t>
        <a:bodyPr/>
        <a:lstStyle/>
        <a:p>
          <a:endParaRPr lang="en-GB"/>
        </a:p>
      </dgm:t>
    </dgm:pt>
    <dgm:pt modelId="{3EB6C52A-8FD1-41ED-ADA9-509C6B8291DD}" type="pres">
      <dgm:prSet presAssocID="{40A38B2E-286F-4E31-BB7F-CCFE99272FBC}" presName="linear" presStyleCnt="0">
        <dgm:presLayoutVars>
          <dgm:animLvl val="lvl"/>
          <dgm:resizeHandles val="exact"/>
        </dgm:presLayoutVars>
      </dgm:prSet>
      <dgm:spPr/>
    </dgm:pt>
    <dgm:pt modelId="{993D9F2B-BEC6-4363-A972-F652107ED10F}" type="pres">
      <dgm:prSet presAssocID="{DD623C58-948F-4F90-B0C5-226CEA979FE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9D97D07-6DD0-496C-8DA5-DA74842D4BFB}" type="pres">
      <dgm:prSet presAssocID="{DD623C58-948F-4F90-B0C5-226CEA979FE3}" presName="childText" presStyleLbl="revTx" presStyleIdx="0" presStyleCnt="2">
        <dgm:presLayoutVars>
          <dgm:bulletEnabled val="1"/>
        </dgm:presLayoutVars>
      </dgm:prSet>
      <dgm:spPr/>
    </dgm:pt>
    <dgm:pt modelId="{223F54A4-CBFA-4C96-9D86-452BEF152830}" type="pres">
      <dgm:prSet presAssocID="{136FF640-C68A-4822-A85B-917BE46817D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6F03DF5-DFB0-4706-BBE5-3D251D2255D2}" type="pres">
      <dgm:prSet presAssocID="{136FF640-C68A-4822-A85B-917BE46817D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99C6B01-AE5B-4E0F-B1B8-A234558A7309}" type="presOf" srcId="{DD623C58-948F-4F90-B0C5-226CEA979FE3}" destId="{993D9F2B-BEC6-4363-A972-F652107ED10F}" srcOrd="0" destOrd="0" presId="urn:microsoft.com/office/officeart/2005/8/layout/vList2"/>
    <dgm:cxn modelId="{49C37211-0F80-4335-825B-E422B2FF95C7}" type="presOf" srcId="{1995322D-66A9-44CF-B770-46FAE2FDE523}" destId="{66F03DF5-DFB0-4706-BBE5-3D251D2255D2}" srcOrd="0" destOrd="2" presId="urn:microsoft.com/office/officeart/2005/8/layout/vList2"/>
    <dgm:cxn modelId="{1B5A3816-D68D-434A-A313-D50B82299C39}" type="presOf" srcId="{136FF640-C68A-4822-A85B-917BE46817D8}" destId="{223F54A4-CBFA-4C96-9D86-452BEF152830}" srcOrd="0" destOrd="0" presId="urn:microsoft.com/office/officeart/2005/8/layout/vList2"/>
    <dgm:cxn modelId="{90874420-3836-4493-A7A8-226E2E395D8E}" type="presOf" srcId="{ABA31FD4-A82A-48C0-BC0A-E419D32FA8CD}" destId="{A9D97D07-6DD0-496C-8DA5-DA74842D4BFB}" srcOrd="0" destOrd="0" presId="urn:microsoft.com/office/officeart/2005/8/layout/vList2"/>
    <dgm:cxn modelId="{1C1DF62D-2014-491D-8486-C7DBF6AE5C95}" srcId="{136FF640-C68A-4822-A85B-917BE46817D8}" destId="{D6E7BD81-C1B0-4532-BCE5-6A4F10FD1935}" srcOrd="0" destOrd="0" parTransId="{5697A31E-DE49-4D26-9E74-8890A7EFCF42}" sibTransId="{42CA2967-57D8-44E4-A454-DF70DC37EDF8}"/>
    <dgm:cxn modelId="{F93E2D31-7A9E-433F-B553-1B9827F180D4}" srcId="{DD623C58-948F-4F90-B0C5-226CEA979FE3}" destId="{ABA31FD4-A82A-48C0-BC0A-E419D32FA8CD}" srcOrd="0" destOrd="0" parTransId="{24D3BFBF-4E96-49CF-B8AF-59A167E18A9D}" sibTransId="{A30D7E3F-A6E4-4F07-A6D7-51686DB909DD}"/>
    <dgm:cxn modelId="{91473560-8537-4AF3-8FBE-13A0D70EE513}" type="presOf" srcId="{D6E7BD81-C1B0-4532-BCE5-6A4F10FD1935}" destId="{66F03DF5-DFB0-4706-BBE5-3D251D2255D2}" srcOrd="0" destOrd="0" presId="urn:microsoft.com/office/officeart/2005/8/layout/vList2"/>
    <dgm:cxn modelId="{D3A76485-8009-400A-AEE5-976933BA2830}" type="presOf" srcId="{40A38B2E-286F-4E31-BB7F-CCFE99272FBC}" destId="{3EB6C52A-8FD1-41ED-ADA9-509C6B8291DD}" srcOrd="0" destOrd="0" presId="urn:microsoft.com/office/officeart/2005/8/layout/vList2"/>
    <dgm:cxn modelId="{7CE86589-2146-4621-9AFC-115B98A61DF8}" srcId="{136FF640-C68A-4822-A85B-917BE46817D8}" destId="{1995322D-66A9-44CF-B770-46FAE2FDE523}" srcOrd="2" destOrd="0" parTransId="{30FAED4C-E080-40B7-8193-858CA1A1812A}" sibTransId="{7859AD0F-786F-4359-9998-F4029984BAB2}"/>
    <dgm:cxn modelId="{5A6F8B8E-7E7D-418D-88B3-161C1CA47468}" type="presOf" srcId="{6F8265D9-09C8-48B4-8914-065249EDE577}" destId="{A9D97D07-6DD0-496C-8DA5-DA74842D4BFB}" srcOrd="0" destOrd="1" presId="urn:microsoft.com/office/officeart/2005/8/layout/vList2"/>
    <dgm:cxn modelId="{045BA899-DAD8-4742-BBC9-14EA2D3D85D8}" srcId="{40A38B2E-286F-4E31-BB7F-CCFE99272FBC}" destId="{DD623C58-948F-4F90-B0C5-226CEA979FE3}" srcOrd="0" destOrd="0" parTransId="{39C50C63-E193-49A0-9EE3-0ECE7A9B9C70}" sibTransId="{51F76E49-1A69-4311-B57B-F8E4151CDD21}"/>
    <dgm:cxn modelId="{2647F99D-420D-486E-9644-006E54E46BA7}" type="presOf" srcId="{E96494AF-711C-4EE6-99CE-8DF9796BFCA3}" destId="{66F03DF5-DFB0-4706-BBE5-3D251D2255D2}" srcOrd="0" destOrd="1" presId="urn:microsoft.com/office/officeart/2005/8/layout/vList2"/>
    <dgm:cxn modelId="{7C95E79F-79C6-4068-9C93-78BE52A6185F}" srcId="{40A38B2E-286F-4E31-BB7F-CCFE99272FBC}" destId="{136FF640-C68A-4822-A85B-917BE46817D8}" srcOrd="1" destOrd="0" parTransId="{2EE5EF50-44CB-4AA8-9F52-06CCF91C0AAB}" sibTransId="{A2799D74-3104-4E2E-8624-AE8AE92B47E0}"/>
    <dgm:cxn modelId="{EE5D55C9-27BD-4203-A580-015AEF2C0F4D}" srcId="{DD623C58-948F-4F90-B0C5-226CEA979FE3}" destId="{27603AB0-6973-4BDB-9483-ABE22ECE1DBE}" srcOrd="2" destOrd="0" parTransId="{5325A94A-C45C-4594-A739-0441310290EE}" sibTransId="{CB0A4F49-70E5-4CB9-B9C6-FB034472F9B5}"/>
    <dgm:cxn modelId="{7892BED1-5305-4AC6-A03E-7AE55A7945C9}" type="presOf" srcId="{27603AB0-6973-4BDB-9483-ABE22ECE1DBE}" destId="{A9D97D07-6DD0-496C-8DA5-DA74842D4BFB}" srcOrd="0" destOrd="2" presId="urn:microsoft.com/office/officeart/2005/8/layout/vList2"/>
    <dgm:cxn modelId="{35FC53E2-E550-48F5-9A3C-89823AC820E0}" srcId="{136FF640-C68A-4822-A85B-917BE46817D8}" destId="{E96494AF-711C-4EE6-99CE-8DF9796BFCA3}" srcOrd="1" destOrd="0" parTransId="{1F14197F-3D2B-4203-B0D0-14B03422943F}" sibTransId="{B0DA32CF-A372-4CC2-976E-E34D32CFEDF1}"/>
    <dgm:cxn modelId="{53DCD9FE-41E4-4CDE-B504-A5D4036BB06B}" srcId="{DD623C58-948F-4F90-B0C5-226CEA979FE3}" destId="{6F8265D9-09C8-48B4-8914-065249EDE577}" srcOrd="1" destOrd="0" parTransId="{214B3EAB-F5F5-4D7C-AFE8-9980475A20AE}" sibTransId="{83980864-9D93-497A-8C4A-DE114466C7AF}"/>
    <dgm:cxn modelId="{0EE51FBF-E060-4AC1-8081-B68A01D3C244}" type="presParOf" srcId="{3EB6C52A-8FD1-41ED-ADA9-509C6B8291DD}" destId="{993D9F2B-BEC6-4363-A972-F652107ED10F}" srcOrd="0" destOrd="0" presId="urn:microsoft.com/office/officeart/2005/8/layout/vList2"/>
    <dgm:cxn modelId="{355E5301-74E5-480A-9AAA-8538794FF742}" type="presParOf" srcId="{3EB6C52A-8FD1-41ED-ADA9-509C6B8291DD}" destId="{A9D97D07-6DD0-496C-8DA5-DA74842D4BFB}" srcOrd="1" destOrd="0" presId="urn:microsoft.com/office/officeart/2005/8/layout/vList2"/>
    <dgm:cxn modelId="{71BFB1D6-60D1-4FE8-878C-438E2CEB42D2}" type="presParOf" srcId="{3EB6C52A-8FD1-41ED-ADA9-509C6B8291DD}" destId="{223F54A4-CBFA-4C96-9D86-452BEF152830}" srcOrd="2" destOrd="0" presId="urn:microsoft.com/office/officeart/2005/8/layout/vList2"/>
    <dgm:cxn modelId="{B5387D15-C223-4A3C-8DA5-0103B1911076}" type="presParOf" srcId="{3EB6C52A-8FD1-41ED-ADA9-509C6B8291DD}" destId="{66F03DF5-DFB0-4706-BBE5-3D251D2255D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EE1404-3235-498D-AC50-B76A3E9A21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23DA6D-AC04-42DC-B458-79303348D133}">
      <dgm:prSet/>
      <dgm:spPr/>
      <dgm:t>
        <a:bodyPr/>
        <a:lstStyle/>
        <a:p>
          <a:r>
            <a:rPr lang="en-US" b="1" dirty="0"/>
            <a:t>121 events</a:t>
          </a:r>
          <a:r>
            <a:rPr lang="en-US" dirty="0"/>
            <a:t>, incl </a:t>
          </a:r>
          <a:r>
            <a:rPr lang="en-US" b="1" dirty="0"/>
            <a:t>50 bi-weekly forums </a:t>
          </a:r>
          <a:r>
            <a:rPr lang="en-US" dirty="0"/>
            <a:t>for NRENs</a:t>
          </a:r>
          <a:endParaRPr lang="en-GB" dirty="0"/>
        </a:p>
      </dgm:t>
    </dgm:pt>
    <dgm:pt modelId="{BD8D3E6A-AD6B-40BD-A06E-5EBA39E95720}" type="parTrans" cxnId="{0CDF811E-4C77-4867-B77B-4065AF42CB37}">
      <dgm:prSet/>
      <dgm:spPr/>
      <dgm:t>
        <a:bodyPr/>
        <a:lstStyle/>
        <a:p>
          <a:endParaRPr lang="en-GB"/>
        </a:p>
      </dgm:t>
    </dgm:pt>
    <dgm:pt modelId="{24AD683D-5D39-4A7E-97E4-906BABA537FC}" type="sibTrans" cxnId="{0CDF811E-4C77-4867-B77B-4065AF42CB37}">
      <dgm:prSet/>
      <dgm:spPr/>
      <dgm:t>
        <a:bodyPr/>
        <a:lstStyle/>
        <a:p>
          <a:endParaRPr lang="en-GB"/>
        </a:p>
      </dgm:t>
    </dgm:pt>
    <dgm:pt modelId="{FE83B5DF-172F-44A3-AA3D-C0697F78C136}">
      <dgm:prSet/>
      <dgm:spPr>
        <a:solidFill>
          <a:srgbClr val="00336A"/>
        </a:solidFill>
      </dgm:spPr>
      <dgm:t>
        <a:bodyPr/>
        <a:lstStyle/>
        <a:p>
          <a:r>
            <a:rPr lang="en-GB" b="1" dirty="0"/>
            <a:t>27 news items </a:t>
          </a:r>
          <a:r>
            <a:rPr lang="en-GB" dirty="0"/>
            <a:t>added to the GÉANT cloud website and </a:t>
          </a:r>
          <a:r>
            <a:rPr lang="en-GB" b="1" dirty="0"/>
            <a:t>4 GÉANT Cloud Newsletters</a:t>
          </a:r>
          <a:endParaRPr lang="en-GB" dirty="0"/>
        </a:p>
      </dgm:t>
    </dgm:pt>
    <dgm:pt modelId="{69ECCDBA-7113-4D8B-8708-B49366A63BF8}" type="parTrans" cxnId="{9C91492E-B8DB-475B-8C4D-1E80D0BAD2ED}">
      <dgm:prSet/>
      <dgm:spPr/>
      <dgm:t>
        <a:bodyPr/>
        <a:lstStyle/>
        <a:p>
          <a:endParaRPr lang="en-GB"/>
        </a:p>
      </dgm:t>
    </dgm:pt>
    <dgm:pt modelId="{EE2D461E-A131-4B57-84AF-457BE453785F}" type="sibTrans" cxnId="{9C91492E-B8DB-475B-8C4D-1E80D0BAD2ED}">
      <dgm:prSet/>
      <dgm:spPr/>
      <dgm:t>
        <a:bodyPr/>
        <a:lstStyle/>
        <a:p>
          <a:endParaRPr lang="en-GB"/>
        </a:p>
      </dgm:t>
    </dgm:pt>
    <dgm:pt modelId="{0ECC0550-6F46-4834-8BED-915A5B0FCA6A}">
      <dgm:prSet/>
      <dgm:spPr/>
      <dgm:t>
        <a:bodyPr/>
        <a:lstStyle/>
        <a:p>
          <a:r>
            <a:rPr lang="en-US" b="1" dirty="0"/>
            <a:t>Trainings: 2 two-day GÉANT cloud trainings and an online Cloud Security Workshop for NRENs</a:t>
          </a:r>
          <a:endParaRPr lang="en-GB" dirty="0"/>
        </a:p>
      </dgm:t>
    </dgm:pt>
    <dgm:pt modelId="{A45A787E-1887-49D4-8427-44446131E890}" type="parTrans" cxnId="{0C11F65D-D56D-4159-B0AF-F97C6D4B3C76}">
      <dgm:prSet/>
      <dgm:spPr/>
      <dgm:t>
        <a:bodyPr/>
        <a:lstStyle/>
        <a:p>
          <a:endParaRPr lang="en-GB"/>
        </a:p>
      </dgm:t>
    </dgm:pt>
    <dgm:pt modelId="{96B444F7-AD73-40C8-9308-FA4F338DE012}" type="sibTrans" cxnId="{0C11F65D-D56D-4159-B0AF-F97C6D4B3C76}">
      <dgm:prSet/>
      <dgm:spPr/>
      <dgm:t>
        <a:bodyPr/>
        <a:lstStyle/>
        <a:p>
          <a:endParaRPr lang="en-GB"/>
        </a:p>
      </dgm:t>
    </dgm:pt>
    <dgm:pt modelId="{DACB3436-F3E9-4272-A301-30A340DAB4FB}">
      <dgm:prSet/>
      <dgm:spPr>
        <a:solidFill>
          <a:srgbClr val="00336A"/>
        </a:solidFill>
      </dgm:spPr>
      <dgm:t>
        <a:bodyPr/>
        <a:lstStyle/>
        <a:p>
          <a:r>
            <a:rPr lang="en-US" b="1" dirty="0"/>
            <a:t>Cloud Strategy Guide for institutions</a:t>
          </a:r>
          <a:endParaRPr lang="en-GB" dirty="0"/>
        </a:p>
      </dgm:t>
    </dgm:pt>
    <dgm:pt modelId="{40848C71-CDBE-4891-8004-64DA50AC7A16}" type="parTrans" cxnId="{94B0C43D-BD64-4A6A-8B36-DA63F336294D}">
      <dgm:prSet/>
      <dgm:spPr/>
      <dgm:t>
        <a:bodyPr/>
        <a:lstStyle/>
        <a:p>
          <a:endParaRPr lang="en-GB"/>
        </a:p>
      </dgm:t>
    </dgm:pt>
    <dgm:pt modelId="{8A987B2E-ED56-46FC-A797-82F3D7BA705B}" type="sibTrans" cxnId="{94B0C43D-BD64-4A6A-8B36-DA63F336294D}">
      <dgm:prSet/>
      <dgm:spPr/>
      <dgm:t>
        <a:bodyPr/>
        <a:lstStyle/>
        <a:p>
          <a:endParaRPr lang="en-GB"/>
        </a:p>
      </dgm:t>
    </dgm:pt>
    <dgm:pt modelId="{597260B4-60C4-4155-A4CF-567E323DDED9}">
      <dgm:prSet/>
      <dgm:spPr>
        <a:solidFill>
          <a:srgbClr val="5D9CD5"/>
        </a:solidFill>
      </dgm:spPr>
      <dgm:t>
        <a:bodyPr/>
        <a:lstStyle/>
        <a:p>
          <a:r>
            <a:rPr lang="en-US" b="1"/>
            <a:t>Developed tools </a:t>
          </a:r>
          <a:r>
            <a:rPr lang="en-US"/>
            <a:t>for cloud adoption - </a:t>
          </a:r>
          <a:r>
            <a:rPr lang="en-US" b="1"/>
            <a:t>Button and chatbot</a:t>
          </a:r>
          <a:endParaRPr lang="en-GB"/>
        </a:p>
      </dgm:t>
    </dgm:pt>
    <dgm:pt modelId="{6E09C50B-7C78-40EE-9BAC-12AA5919FD99}" type="parTrans" cxnId="{8466948F-3E61-4788-AD51-16D5ED4F9DAF}">
      <dgm:prSet/>
      <dgm:spPr/>
      <dgm:t>
        <a:bodyPr/>
        <a:lstStyle/>
        <a:p>
          <a:endParaRPr lang="en-GB"/>
        </a:p>
      </dgm:t>
    </dgm:pt>
    <dgm:pt modelId="{A1F9E06D-F6C7-45F6-80CA-ACCFDD32C520}" type="sibTrans" cxnId="{8466948F-3E61-4788-AD51-16D5ED4F9DAF}">
      <dgm:prSet/>
      <dgm:spPr/>
      <dgm:t>
        <a:bodyPr/>
        <a:lstStyle/>
        <a:p>
          <a:endParaRPr lang="en-GB"/>
        </a:p>
      </dgm:t>
    </dgm:pt>
    <dgm:pt modelId="{F55D2BB3-3213-4BD3-91DC-1606A89D4CCD}">
      <dgm:prSet/>
      <dgm:spPr>
        <a:solidFill>
          <a:srgbClr val="00336A"/>
        </a:solidFill>
      </dgm:spPr>
      <dgm:t>
        <a:bodyPr/>
        <a:lstStyle/>
        <a:p>
          <a:r>
            <a:rPr lang="en-US" b="1" dirty="0"/>
            <a:t>Collaboration</a:t>
          </a:r>
          <a:r>
            <a:rPr lang="en-US" dirty="0"/>
            <a:t> with GN4-3 teams, Special Interest Groups, Global NRENs, cloud providers, other e-infrastructures and projects (EGI, OCRE)</a:t>
          </a:r>
          <a:endParaRPr lang="en-GB" dirty="0"/>
        </a:p>
      </dgm:t>
    </dgm:pt>
    <dgm:pt modelId="{A17459E1-59A4-444C-AB77-868E16E1A280}" type="parTrans" cxnId="{6E977FBD-ED07-4F2D-BC58-74BD6D2D6447}">
      <dgm:prSet/>
      <dgm:spPr/>
      <dgm:t>
        <a:bodyPr/>
        <a:lstStyle/>
        <a:p>
          <a:endParaRPr lang="en-GB"/>
        </a:p>
      </dgm:t>
    </dgm:pt>
    <dgm:pt modelId="{F5969345-8FD2-4F7F-9878-915FDE072201}" type="sibTrans" cxnId="{6E977FBD-ED07-4F2D-BC58-74BD6D2D6447}">
      <dgm:prSet/>
      <dgm:spPr/>
      <dgm:t>
        <a:bodyPr/>
        <a:lstStyle/>
        <a:p>
          <a:endParaRPr lang="en-GB"/>
        </a:p>
      </dgm:t>
    </dgm:pt>
    <dgm:pt modelId="{87B3ACE7-58B9-47F3-B497-56E31E0719E0}" type="pres">
      <dgm:prSet presAssocID="{30EE1404-3235-498D-AC50-B76A3E9A214C}" presName="linear" presStyleCnt="0">
        <dgm:presLayoutVars>
          <dgm:animLvl val="lvl"/>
          <dgm:resizeHandles val="exact"/>
        </dgm:presLayoutVars>
      </dgm:prSet>
      <dgm:spPr/>
    </dgm:pt>
    <dgm:pt modelId="{CACFAFA1-AEEC-4892-A873-DFC9721BE461}" type="pres">
      <dgm:prSet presAssocID="{2723DA6D-AC04-42DC-B458-79303348D13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E52325D-7E80-465E-9754-82C7051D1EC4}" type="pres">
      <dgm:prSet presAssocID="{24AD683D-5D39-4A7E-97E4-906BABA537FC}" presName="spacer" presStyleCnt="0"/>
      <dgm:spPr/>
    </dgm:pt>
    <dgm:pt modelId="{B1847799-8E40-43A3-B875-B200E4D93D0A}" type="pres">
      <dgm:prSet presAssocID="{FE83B5DF-172F-44A3-AA3D-C0697F78C13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8C915A9-7B6D-41FE-8E80-E41086858E80}" type="pres">
      <dgm:prSet presAssocID="{EE2D461E-A131-4B57-84AF-457BE453785F}" presName="spacer" presStyleCnt="0"/>
      <dgm:spPr/>
    </dgm:pt>
    <dgm:pt modelId="{AB01D862-2FA2-47E2-AB12-B969B054B94A}" type="pres">
      <dgm:prSet presAssocID="{0ECC0550-6F46-4834-8BED-915A5B0FCA6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462DEEB-A911-4362-9CF9-D9A1BFF89094}" type="pres">
      <dgm:prSet presAssocID="{96B444F7-AD73-40C8-9308-FA4F338DE012}" presName="spacer" presStyleCnt="0"/>
      <dgm:spPr/>
    </dgm:pt>
    <dgm:pt modelId="{213376F7-0ED8-4D76-B494-AC15F403EC28}" type="pres">
      <dgm:prSet presAssocID="{DACB3436-F3E9-4272-A301-30A340DAB4F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995D728-0C37-4CE8-BC6C-47121DD7176D}" type="pres">
      <dgm:prSet presAssocID="{8A987B2E-ED56-46FC-A797-82F3D7BA705B}" presName="spacer" presStyleCnt="0"/>
      <dgm:spPr/>
    </dgm:pt>
    <dgm:pt modelId="{9E27524F-32A9-46F3-B0C4-653F8D8CEE4A}" type="pres">
      <dgm:prSet presAssocID="{597260B4-60C4-4155-A4CF-567E323DDED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39952E0-2D01-4936-846F-158A35C6CBEF}" type="pres">
      <dgm:prSet presAssocID="{A1F9E06D-F6C7-45F6-80CA-ACCFDD32C520}" presName="spacer" presStyleCnt="0"/>
      <dgm:spPr/>
    </dgm:pt>
    <dgm:pt modelId="{CE35A598-D1C6-4F6D-97E4-D6E78EA19F45}" type="pres">
      <dgm:prSet presAssocID="{F55D2BB3-3213-4BD3-91DC-1606A89D4CC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CDF811E-4C77-4867-B77B-4065AF42CB37}" srcId="{30EE1404-3235-498D-AC50-B76A3E9A214C}" destId="{2723DA6D-AC04-42DC-B458-79303348D133}" srcOrd="0" destOrd="0" parTransId="{BD8D3E6A-AD6B-40BD-A06E-5EBA39E95720}" sibTransId="{24AD683D-5D39-4A7E-97E4-906BABA537FC}"/>
    <dgm:cxn modelId="{9C91492E-B8DB-475B-8C4D-1E80D0BAD2ED}" srcId="{30EE1404-3235-498D-AC50-B76A3E9A214C}" destId="{FE83B5DF-172F-44A3-AA3D-C0697F78C136}" srcOrd="1" destOrd="0" parTransId="{69ECCDBA-7113-4D8B-8708-B49366A63BF8}" sibTransId="{EE2D461E-A131-4B57-84AF-457BE453785F}"/>
    <dgm:cxn modelId="{94B0C43D-BD64-4A6A-8B36-DA63F336294D}" srcId="{30EE1404-3235-498D-AC50-B76A3E9A214C}" destId="{DACB3436-F3E9-4272-A301-30A340DAB4FB}" srcOrd="3" destOrd="0" parTransId="{40848C71-CDBE-4891-8004-64DA50AC7A16}" sibTransId="{8A987B2E-ED56-46FC-A797-82F3D7BA705B}"/>
    <dgm:cxn modelId="{E4DD575D-C744-45EF-81CF-0C1102475878}" type="presOf" srcId="{2723DA6D-AC04-42DC-B458-79303348D133}" destId="{CACFAFA1-AEEC-4892-A873-DFC9721BE461}" srcOrd="0" destOrd="0" presId="urn:microsoft.com/office/officeart/2005/8/layout/vList2"/>
    <dgm:cxn modelId="{0C11F65D-D56D-4159-B0AF-F97C6D4B3C76}" srcId="{30EE1404-3235-498D-AC50-B76A3E9A214C}" destId="{0ECC0550-6F46-4834-8BED-915A5B0FCA6A}" srcOrd="2" destOrd="0" parTransId="{A45A787E-1887-49D4-8427-44446131E890}" sibTransId="{96B444F7-AD73-40C8-9308-FA4F338DE012}"/>
    <dgm:cxn modelId="{B59CE06B-D441-42DE-BCD3-86A98ED6BB45}" type="presOf" srcId="{F55D2BB3-3213-4BD3-91DC-1606A89D4CCD}" destId="{CE35A598-D1C6-4F6D-97E4-D6E78EA19F45}" srcOrd="0" destOrd="0" presId="urn:microsoft.com/office/officeart/2005/8/layout/vList2"/>
    <dgm:cxn modelId="{1016364C-A938-48BE-9654-B12D7559EF87}" type="presOf" srcId="{0ECC0550-6F46-4834-8BED-915A5B0FCA6A}" destId="{AB01D862-2FA2-47E2-AB12-B969B054B94A}" srcOrd="0" destOrd="0" presId="urn:microsoft.com/office/officeart/2005/8/layout/vList2"/>
    <dgm:cxn modelId="{0B3F8474-811E-4C05-B621-5FBA4F8EAABC}" type="presOf" srcId="{30EE1404-3235-498D-AC50-B76A3E9A214C}" destId="{87B3ACE7-58B9-47F3-B497-56E31E0719E0}" srcOrd="0" destOrd="0" presId="urn:microsoft.com/office/officeart/2005/8/layout/vList2"/>
    <dgm:cxn modelId="{8466948F-3E61-4788-AD51-16D5ED4F9DAF}" srcId="{30EE1404-3235-498D-AC50-B76A3E9A214C}" destId="{597260B4-60C4-4155-A4CF-567E323DDED9}" srcOrd="4" destOrd="0" parTransId="{6E09C50B-7C78-40EE-9BAC-12AA5919FD99}" sibTransId="{A1F9E06D-F6C7-45F6-80CA-ACCFDD32C520}"/>
    <dgm:cxn modelId="{6E977FBD-ED07-4F2D-BC58-74BD6D2D6447}" srcId="{30EE1404-3235-498D-AC50-B76A3E9A214C}" destId="{F55D2BB3-3213-4BD3-91DC-1606A89D4CCD}" srcOrd="5" destOrd="0" parTransId="{A17459E1-59A4-444C-AB77-868E16E1A280}" sibTransId="{F5969345-8FD2-4F7F-9878-915FDE072201}"/>
    <dgm:cxn modelId="{C8C16FBE-92B1-48AC-8AC7-F35E5D0825BC}" type="presOf" srcId="{FE83B5DF-172F-44A3-AA3D-C0697F78C136}" destId="{B1847799-8E40-43A3-B875-B200E4D93D0A}" srcOrd="0" destOrd="0" presId="urn:microsoft.com/office/officeart/2005/8/layout/vList2"/>
    <dgm:cxn modelId="{AE7FAAC6-2F4D-4071-AD82-065FB9841436}" type="presOf" srcId="{597260B4-60C4-4155-A4CF-567E323DDED9}" destId="{9E27524F-32A9-46F3-B0C4-653F8D8CEE4A}" srcOrd="0" destOrd="0" presId="urn:microsoft.com/office/officeart/2005/8/layout/vList2"/>
    <dgm:cxn modelId="{B236F3EC-6776-4536-897D-941C4BDBD6FA}" type="presOf" srcId="{DACB3436-F3E9-4272-A301-30A340DAB4FB}" destId="{213376F7-0ED8-4D76-B494-AC15F403EC28}" srcOrd="0" destOrd="0" presId="urn:microsoft.com/office/officeart/2005/8/layout/vList2"/>
    <dgm:cxn modelId="{988449E8-26BD-4804-BA0B-8D3307704B59}" type="presParOf" srcId="{87B3ACE7-58B9-47F3-B497-56E31E0719E0}" destId="{CACFAFA1-AEEC-4892-A873-DFC9721BE461}" srcOrd="0" destOrd="0" presId="urn:microsoft.com/office/officeart/2005/8/layout/vList2"/>
    <dgm:cxn modelId="{FB05DD94-5790-45DC-976F-3764C24BF546}" type="presParOf" srcId="{87B3ACE7-58B9-47F3-B497-56E31E0719E0}" destId="{4E52325D-7E80-465E-9754-82C7051D1EC4}" srcOrd="1" destOrd="0" presId="urn:microsoft.com/office/officeart/2005/8/layout/vList2"/>
    <dgm:cxn modelId="{650B9768-E888-4098-9B77-EFE024FBC1CB}" type="presParOf" srcId="{87B3ACE7-58B9-47F3-B497-56E31E0719E0}" destId="{B1847799-8E40-43A3-B875-B200E4D93D0A}" srcOrd="2" destOrd="0" presId="urn:microsoft.com/office/officeart/2005/8/layout/vList2"/>
    <dgm:cxn modelId="{8A0A7C06-9232-46A4-B262-2C8DD3C5DDFE}" type="presParOf" srcId="{87B3ACE7-58B9-47F3-B497-56E31E0719E0}" destId="{38C915A9-7B6D-41FE-8E80-E41086858E80}" srcOrd="3" destOrd="0" presId="urn:microsoft.com/office/officeart/2005/8/layout/vList2"/>
    <dgm:cxn modelId="{A45426C2-5F2B-4153-BD82-084443914FA3}" type="presParOf" srcId="{87B3ACE7-58B9-47F3-B497-56E31E0719E0}" destId="{AB01D862-2FA2-47E2-AB12-B969B054B94A}" srcOrd="4" destOrd="0" presId="urn:microsoft.com/office/officeart/2005/8/layout/vList2"/>
    <dgm:cxn modelId="{F2D1C4A6-E8AF-4130-8D00-8C81F9EE6B43}" type="presParOf" srcId="{87B3ACE7-58B9-47F3-B497-56E31E0719E0}" destId="{F462DEEB-A911-4362-9CF9-D9A1BFF89094}" srcOrd="5" destOrd="0" presId="urn:microsoft.com/office/officeart/2005/8/layout/vList2"/>
    <dgm:cxn modelId="{63E92432-F3E8-4273-8203-B330D777D992}" type="presParOf" srcId="{87B3ACE7-58B9-47F3-B497-56E31E0719E0}" destId="{213376F7-0ED8-4D76-B494-AC15F403EC28}" srcOrd="6" destOrd="0" presId="urn:microsoft.com/office/officeart/2005/8/layout/vList2"/>
    <dgm:cxn modelId="{0C49AB55-A461-473B-8B1C-60368540A890}" type="presParOf" srcId="{87B3ACE7-58B9-47F3-B497-56E31E0719E0}" destId="{C995D728-0C37-4CE8-BC6C-47121DD7176D}" srcOrd="7" destOrd="0" presId="urn:microsoft.com/office/officeart/2005/8/layout/vList2"/>
    <dgm:cxn modelId="{A799DA19-BEE2-4EAA-8B32-7A183A0129EC}" type="presParOf" srcId="{87B3ACE7-58B9-47F3-B497-56E31E0719E0}" destId="{9E27524F-32A9-46F3-B0C4-653F8D8CEE4A}" srcOrd="8" destOrd="0" presId="urn:microsoft.com/office/officeart/2005/8/layout/vList2"/>
    <dgm:cxn modelId="{3746C1E5-08CC-4071-B1F9-FD5A7261B889}" type="presParOf" srcId="{87B3ACE7-58B9-47F3-B497-56E31E0719E0}" destId="{B39952E0-2D01-4936-846F-158A35C6CBEF}" srcOrd="9" destOrd="0" presId="urn:microsoft.com/office/officeart/2005/8/layout/vList2"/>
    <dgm:cxn modelId="{3C3CFB9D-F888-4805-BF5C-1C44FD5F526E}" type="presParOf" srcId="{87B3ACE7-58B9-47F3-B497-56E31E0719E0}" destId="{CE35A598-D1C6-4F6D-97E4-D6E78EA19F4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00BAF-8D33-48BE-9EB0-90F88DD81675}">
      <dsp:nvSpPr>
        <dsp:cNvPr id="0" name=""/>
        <dsp:cNvSpPr/>
      </dsp:nvSpPr>
      <dsp:spPr>
        <a:xfrm>
          <a:off x="0" y="353600"/>
          <a:ext cx="7660361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Consumption of </a:t>
          </a:r>
          <a:r>
            <a:rPr lang="en-US" sz="2000" b="1" kern="1200" dirty="0"/>
            <a:t>the IaaS Framework (2016) </a:t>
          </a:r>
          <a:r>
            <a:rPr lang="en-US" sz="2000" kern="1200" dirty="0"/>
            <a:t>has increased to </a:t>
          </a:r>
          <a:r>
            <a:rPr lang="en-US" sz="2000" b="1" kern="1200" dirty="0"/>
            <a:t>375 R&amp;I institutions</a:t>
          </a:r>
          <a:r>
            <a:rPr lang="en-US" sz="2000" kern="1200" dirty="0"/>
            <a:t> consuming together </a:t>
          </a:r>
          <a:r>
            <a:rPr lang="en-US" sz="2000" b="1" kern="1200" dirty="0"/>
            <a:t>EUR38.5 M</a:t>
          </a:r>
          <a:r>
            <a:rPr lang="en-US" sz="2000" kern="1200" dirty="0"/>
            <a:t> by M24</a:t>
          </a:r>
          <a:endParaRPr lang="en-GB" sz="2000" kern="1200" dirty="0"/>
        </a:p>
      </dsp:txBody>
      <dsp:txXfrm>
        <a:off x="44664" y="398264"/>
        <a:ext cx="7571033" cy="825612"/>
      </dsp:txXfrm>
    </dsp:sp>
    <dsp:sp modelId="{F99DC30E-6E41-4092-BC2F-FF6FB76B1E0E}">
      <dsp:nvSpPr>
        <dsp:cNvPr id="0" name=""/>
        <dsp:cNvSpPr/>
      </dsp:nvSpPr>
      <dsp:spPr>
        <a:xfrm>
          <a:off x="37688" y="1334780"/>
          <a:ext cx="6586684" cy="914940"/>
        </a:xfrm>
        <a:prstGeom prst="roundRect">
          <a:avLst/>
        </a:prstGeom>
        <a:solidFill>
          <a:srgbClr val="1F42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The tender and the contract management system scaling up </a:t>
          </a:r>
          <a:r>
            <a:rPr lang="en-GB" sz="2000" kern="1200" dirty="0"/>
            <a:t>by the OCRE tender was launched in Q2 (M4.3, M8, 2019)</a:t>
          </a:r>
        </a:p>
      </dsp:txBody>
      <dsp:txXfrm>
        <a:off x="82352" y="1379444"/>
        <a:ext cx="6497356" cy="825612"/>
      </dsp:txXfrm>
    </dsp:sp>
    <dsp:sp modelId="{CBF7B4C0-AA5D-45C4-B269-E723572C44A6}">
      <dsp:nvSpPr>
        <dsp:cNvPr id="0" name=""/>
        <dsp:cNvSpPr/>
      </dsp:nvSpPr>
      <dsp:spPr>
        <a:xfrm>
          <a:off x="0" y="2249720"/>
          <a:ext cx="7660361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21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rgbClr val="00336A"/>
              </a:solidFill>
            </a:rPr>
            <a:t>Cloud tender solutions were prepared in Q2</a:t>
          </a:r>
          <a:endParaRPr lang="en-GB" sz="1600" kern="1200" dirty="0">
            <a:solidFill>
              <a:srgbClr val="00336A"/>
            </a:solidFill>
          </a:endParaRPr>
        </a:p>
      </dsp:txBody>
      <dsp:txXfrm>
        <a:off x="0" y="2249720"/>
        <a:ext cx="7660361" cy="380880"/>
      </dsp:txXfrm>
    </dsp:sp>
    <dsp:sp modelId="{11A7C2BD-4D46-4B0C-95D6-290D7418F268}">
      <dsp:nvSpPr>
        <dsp:cNvPr id="0" name=""/>
        <dsp:cNvSpPr/>
      </dsp:nvSpPr>
      <dsp:spPr>
        <a:xfrm>
          <a:off x="53890" y="2630600"/>
          <a:ext cx="5049173" cy="914940"/>
        </a:xfrm>
        <a:prstGeom prst="roundRect">
          <a:avLst/>
        </a:prstGeom>
        <a:solidFill>
          <a:srgbClr val="1F42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COVID-19 cloud services offerings </a:t>
          </a:r>
          <a:r>
            <a:rPr lang="en-US" sz="2000" kern="1200" dirty="0"/>
            <a:t>were gathered and disseminated to the community</a:t>
          </a:r>
          <a:endParaRPr lang="en-GB" sz="2000" kern="1200" dirty="0"/>
        </a:p>
      </dsp:txBody>
      <dsp:txXfrm>
        <a:off x="98554" y="2675264"/>
        <a:ext cx="4959845" cy="825612"/>
      </dsp:txXfrm>
    </dsp:sp>
    <dsp:sp modelId="{BB1C2F40-B03E-44DD-BDB5-C39E83D2D628}">
      <dsp:nvSpPr>
        <dsp:cNvPr id="0" name=""/>
        <dsp:cNvSpPr/>
      </dsp:nvSpPr>
      <dsp:spPr>
        <a:xfrm>
          <a:off x="37727" y="3683903"/>
          <a:ext cx="4058535" cy="914940"/>
        </a:xfrm>
        <a:prstGeom prst="roundRect">
          <a:avLst/>
        </a:prstGeom>
        <a:solidFill>
          <a:srgbClr val="1F42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Collaboration with the OCRE project, SIG-MSP, TF-EDU, etc.</a:t>
          </a:r>
          <a:endParaRPr lang="en-GB" sz="2000" kern="1200" dirty="0"/>
        </a:p>
      </dsp:txBody>
      <dsp:txXfrm>
        <a:off x="82391" y="3728567"/>
        <a:ext cx="3969207" cy="825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0CE66-C242-4CD7-9ECC-8C399327F9F9}">
      <dsp:nvSpPr>
        <dsp:cNvPr id="0" name=""/>
        <dsp:cNvSpPr/>
      </dsp:nvSpPr>
      <dsp:spPr>
        <a:xfrm>
          <a:off x="0" y="194"/>
          <a:ext cx="5656261" cy="9166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Successful </a:t>
          </a:r>
          <a:r>
            <a:rPr lang="en-GB" sz="1600" kern="1200" dirty="0" err="1"/>
            <a:t>eduMEET</a:t>
          </a:r>
          <a:r>
            <a:rPr lang="en-GB" sz="1600" kern="1200" dirty="0"/>
            <a:t> </a:t>
          </a:r>
          <a:r>
            <a:rPr lang="en-GB" sz="1600" b="1" kern="1200" dirty="0"/>
            <a:t>Beta Gate Reviews </a:t>
          </a:r>
          <a:r>
            <a:rPr lang="en-GB" sz="1600" kern="1200" dirty="0"/>
            <a:t>in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P1Q3 (2019) entering Pilot and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Production Transition Gate Review </a:t>
          </a:r>
          <a:r>
            <a:rPr lang="en-GB" sz="1600" kern="1200" dirty="0"/>
            <a:t>in P2Q2 (2020)  </a:t>
          </a:r>
        </a:p>
      </dsp:txBody>
      <dsp:txXfrm>
        <a:off x="44746" y="44940"/>
        <a:ext cx="5566769" cy="827129"/>
      </dsp:txXfrm>
    </dsp:sp>
    <dsp:sp modelId="{330EF640-EADD-4D22-A00C-6BDD1FC7F055}">
      <dsp:nvSpPr>
        <dsp:cNvPr id="0" name=""/>
        <dsp:cNvSpPr/>
      </dsp:nvSpPr>
      <dsp:spPr>
        <a:xfrm>
          <a:off x="0" y="929079"/>
          <a:ext cx="5656261" cy="916621"/>
        </a:xfrm>
        <a:prstGeom prst="roundRect">
          <a:avLst/>
        </a:prstGeom>
        <a:solidFill>
          <a:srgbClr val="0033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eduMEET</a:t>
          </a:r>
          <a:r>
            <a:rPr lang="en-GB" sz="1800" kern="1200" dirty="0"/>
            <a:t> </a:t>
          </a:r>
          <a:r>
            <a:rPr lang="en-GB" sz="1800" b="1" kern="1200" dirty="0"/>
            <a:t>significant development and installations during COVID-19 pandemic. </a:t>
          </a:r>
          <a:r>
            <a:rPr lang="en-GB" sz="1800" kern="1200" dirty="0"/>
            <a:t>Release 3.4.0 by October 2020.</a:t>
          </a:r>
        </a:p>
      </dsp:txBody>
      <dsp:txXfrm>
        <a:off x="44746" y="973825"/>
        <a:ext cx="5566769" cy="827129"/>
      </dsp:txXfrm>
    </dsp:sp>
    <dsp:sp modelId="{56D4AF2B-D044-4D22-9604-A1824D3AFA41}">
      <dsp:nvSpPr>
        <dsp:cNvPr id="0" name=""/>
        <dsp:cNvSpPr/>
      </dsp:nvSpPr>
      <dsp:spPr>
        <a:xfrm>
          <a:off x="0" y="1857963"/>
          <a:ext cx="5656261" cy="916621"/>
        </a:xfrm>
        <a:prstGeom prst="roundRect">
          <a:avLst/>
        </a:prstGeom>
        <a:solidFill>
          <a:srgbClr val="0033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The Beta Test results and the Operational Service Plan </a:t>
          </a:r>
          <a:r>
            <a:rPr lang="en-US" sz="1800" kern="1200" dirty="0"/>
            <a:t>published as Deliverable D4.4</a:t>
          </a:r>
          <a:endParaRPr lang="en-GB" sz="1800" kern="1200" dirty="0"/>
        </a:p>
      </dsp:txBody>
      <dsp:txXfrm>
        <a:off x="44746" y="1902709"/>
        <a:ext cx="5566769" cy="827129"/>
      </dsp:txXfrm>
    </dsp:sp>
    <dsp:sp modelId="{7CBEE2B5-6A82-4907-BEAD-750BC694E8D5}">
      <dsp:nvSpPr>
        <dsp:cNvPr id="0" name=""/>
        <dsp:cNvSpPr/>
      </dsp:nvSpPr>
      <dsp:spPr>
        <a:xfrm>
          <a:off x="0" y="2786847"/>
          <a:ext cx="5656261" cy="9166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Interest all over the world</a:t>
          </a:r>
          <a:r>
            <a:rPr lang="en-US" sz="1800" kern="1200" dirty="0"/>
            <a:t>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Community of developers established</a:t>
          </a:r>
          <a:endParaRPr lang="en-GB" sz="1800" kern="1200" dirty="0"/>
        </a:p>
      </dsp:txBody>
      <dsp:txXfrm>
        <a:off x="44746" y="2831593"/>
        <a:ext cx="5566769" cy="827129"/>
      </dsp:txXfrm>
    </dsp:sp>
    <dsp:sp modelId="{C692562E-AA3F-4CA8-99D4-3E9340DB79EF}">
      <dsp:nvSpPr>
        <dsp:cNvPr id="0" name=""/>
        <dsp:cNvSpPr/>
      </dsp:nvSpPr>
      <dsp:spPr>
        <a:xfrm>
          <a:off x="0" y="3715732"/>
          <a:ext cx="5656261" cy="916621"/>
        </a:xfrm>
        <a:prstGeom prst="roundRect">
          <a:avLst/>
        </a:prstGeom>
        <a:solidFill>
          <a:srgbClr val="0033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Collaboration</a:t>
          </a:r>
          <a:r>
            <a:rPr lang="en-US" sz="1800" kern="1200" dirty="0"/>
            <a:t> with </a:t>
          </a:r>
          <a:r>
            <a:rPr lang="en-US" sz="1800" kern="1200" dirty="0" err="1"/>
            <a:t>eduTEAMS</a:t>
          </a:r>
          <a:r>
            <a:rPr lang="en-US" sz="1800" kern="1200" dirty="0"/>
            <a:t> (WP5), SIG-Multimedia, TF-EDU, OpenUp2U, Moodle</a:t>
          </a:r>
          <a:endParaRPr lang="en-GB" sz="1800" kern="1200" dirty="0"/>
        </a:p>
      </dsp:txBody>
      <dsp:txXfrm>
        <a:off x="44746" y="3760478"/>
        <a:ext cx="5566769" cy="8271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D9F2B-BEC6-4363-A972-F652107ED10F}">
      <dsp:nvSpPr>
        <dsp:cNvPr id="0" name=""/>
        <dsp:cNvSpPr/>
      </dsp:nvSpPr>
      <dsp:spPr>
        <a:xfrm>
          <a:off x="0" y="68352"/>
          <a:ext cx="11211155" cy="743535"/>
        </a:xfrm>
        <a:prstGeom prst="roundRect">
          <a:avLst/>
        </a:prstGeom>
        <a:solidFill>
          <a:srgbClr val="1F42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 dirty="0"/>
            <a:t>3 Deliverables published:</a:t>
          </a:r>
          <a:endParaRPr lang="en-GB" sz="3100" kern="1200" dirty="0"/>
        </a:p>
      </dsp:txBody>
      <dsp:txXfrm>
        <a:off x="36296" y="104648"/>
        <a:ext cx="11138563" cy="670943"/>
      </dsp:txXfrm>
    </dsp:sp>
    <dsp:sp modelId="{A9D97D07-6DD0-496C-8DA5-DA74842D4BFB}">
      <dsp:nvSpPr>
        <dsp:cNvPr id="0" name=""/>
        <dsp:cNvSpPr/>
      </dsp:nvSpPr>
      <dsp:spPr>
        <a:xfrm>
          <a:off x="0" y="811887"/>
          <a:ext cx="11211155" cy="1925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95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i="1" kern="1200" dirty="0"/>
            <a:t>D4.1 Community Clouds Delivery Plan. Services Selection, Business Models and Development Roadmap </a:t>
          </a:r>
          <a:r>
            <a:rPr lang="en-GB" sz="2400" kern="1200" dirty="0"/>
            <a:t>(M6)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i="1" kern="1200" dirty="0"/>
            <a:t>D4.2 Multi-Cloud Management System: Business Case and Delivery Plan </a:t>
          </a:r>
          <a:r>
            <a:rPr lang="en-US" sz="2400" kern="1200" dirty="0"/>
            <a:t>(M15)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i="1" kern="1200" dirty="0"/>
            <a:t>D4.3 Review of Community Clouds Delivery </a:t>
          </a:r>
          <a:r>
            <a:rPr lang="en-GB" sz="2400" kern="1200" dirty="0"/>
            <a:t>(M16)</a:t>
          </a:r>
          <a:br>
            <a:rPr lang="en-GB" sz="2400" kern="1200" dirty="0"/>
          </a:br>
          <a:endParaRPr lang="en-GB" sz="2400" kern="1200" dirty="0"/>
        </a:p>
      </dsp:txBody>
      <dsp:txXfrm>
        <a:off x="0" y="811887"/>
        <a:ext cx="11211155" cy="1925100"/>
      </dsp:txXfrm>
    </dsp:sp>
    <dsp:sp modelId="{223F54A4-CBFA-4C96-9D86-452BEF152830}">
      <dsp:nvSpPr>
        <dsp:cNvPr id="0" name=""/>
        <dsp:cNvSpPr/>
      </dsp:nvSpPr>
      <dsp:spPr>
        <a:xfrm>
          <a:off x="0" y="2736987"/>
          <a:ext cx="11211155" cy="743535"/>
        </a:xfrm>
        <a:prstGeom prst="roundRect">
          <a:avLst/>
        </a:prstGeom>
        <a:solidFill>
          <a:srgbClr val="1F42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 dirty="0"/>
            <a:t>3 Milestones met:</a:t>
          </a:r>
          <a:endParaRPr lang="en-GB" sz="3100" kern="1200" dirty="0"/>
        </a:p>
      </dsp:txBody>
      <dsp:txXfrm>
        <a:off x="36296" y="2773283"/>
        <a:ext cx="11138563" cy="670943"/>
      </dsp:txXfrm>
    </dsp:sp>
    <dsp:sp modelId="{66F03DF5-DFB0-4706-BBE5-3D251D2255D2}">
      <dsp:nvSpPr>
        <dsp:cNvPr id="0" name=""/>
        <dsp:cNvSpPr/>
      </dsp:nvSpPr>
      <dsp:spPr>
        <a:xfrm>
          <a:off x="0" y="3480522"/>
          <a:ext cx="11211155" cy="125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95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i="1" kern="1200" dirty="0"/>
            <a:t>M4.2 Community Clouds, Launch Joint Development Efforts </a:t>
          </a:r>
          <a:r>
            <a:rPr lang="en-GB" sz="2400" kern="1200" dirty="0"/>
            <a:t>(M7)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i="1" kern="1200" dirty="0"/>
            <a:t>M4.7 Multi-Cloud Management System, Launch Development </a:t>
          </a:r>
          <a:r>
            <a:rPr lang="en-GB" sz="2400" kern="1200" dirty="0"/>
            <a:t>(M16)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i="1" kern="1200" dirty="0"/>
            <a:t>M4.9 Community Clouds, Launch First Service Offering (M22)</a:t>
          </a:r>
          <a:endParaRPr lang="en-GB" sz="2400" i="1" kern="1200" dirty="0"/>
        </a:p>
      </dsp:txBody>
      <dsp:txXfrm>
        <a:off x="0" y="3480522"/>
        <a:ext cx="11211155" cy="12513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FAFA1-AEEC-4892-A873-DFC9721BE461}">
      <dsp:nvSpPr>
        <dsp:cNvPr id="0" name=""/>
        <dsp:cNvSpPr/>
      </dsp:nvSpPr>
      <dsp:spPr>
        <a:xfrm>
          <a:off x="0" y="26276"/>
          <a:ext cx="7660361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121 events</a:t>
          </a:r>
          <a:r>
            <a:rPr lang="en-US" sz="1800" kern="1200" dirty="0"/>
            <a:t>, incl </a:t>
          </a:r>
          <a:r>
            <a:rPr lang="en-US" sz="1800" b="1" kern="1200" dirty="0"/>
            <a:t>50 bi-weekly forums </a:t>
          </a:r>
          <a:r>
            <a:rPr lang="en-US" sz="1800" kern="1200" dirty="0"/>
            <a:t>for NRENs</a:t>
          </a:r>
          <a:endParaRPr lang="en-GB" sz="1800" kern="1200" dirty="0"/>
        </a:p>
      </dsp:txBody>
      <dsp:txXfrm>
        <a:off x="34906" y="61182"/>
        <a:ext cx="7590549" cy="645240"/>
      </dsp:txXfrm>
    </dsp:sp>
    <dsp:sp modelId="{B1847799-8E40-43A3-B875-B200E4D93D0A}">
      <dsp:nvSpPr>
        <dsp:cNvPr id="0" name=""/>
        <dsp:cNvSpPr/>
      </dsp:nvSpPr>
      <dsp:spPr>
        <a:xfrm>
          <a:off x="0" y="793168"/>
          <a:ext cx="7660361" cy="715052"/>
        </a:xfrm>
        <a:prstGeom prst="roundRect">
          <a:avLst/>
        </a:prstGeom>
        <a:solidFill>
          <a:srgbClr val="0033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27 news items </a:t>
          </a:r>
          <a:r>
            <a:rPr lang="en-GB" sz="1800" kern="1200" dirty="0"/>
            <a:t>added to the GÉANT cloud website and </a:t>
          </a:r>
          <a:r>
            <a:rPr lang="en-GB" sz="1800" b="1" kern="1200" dirty="0"/>
            <a:t>4 GÉANT Cloud Newsletters</a:t>
          </a:r>
          <a:endParaRPr lang="en-GB" sz="1800" kern="1200" dirty="0"/>
        </a:p>
      </dsp:txBody>
      <dsp:txXfrm>
        <a:off x="34906" y="828074"/>
        <a:ext cx="7590549" cy="645240"/>
      </dsp:txXfrm>
    </dsp:sp>
    <dsp:sp modelId="{AB01D862-2FA2-47E2-AB12-B969B054B94A}">
      <dsp:nvSpPr>
        <dsp:cNvPr id="0" name=""/>
        <dsp:cNvSpPr/>
      </dsp:nvSpPr>
      <dsp:spPr>
        <a:xfrm>
          <a:off x="0" y="1560061"/>
          <a:ext cx="7660361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Trainings: 2 two-day GÉANT cloud trainings and an online Cloud Security Workshop for NRENs</a:t>
          </a:r>
          <a:endParaRPr lang="en-GB" sz="1800" kern="1200" dirty="0"/>
        </a:p>
      </dsp:txBody>
      <dsp:txXfrm>
        <a:off x="34906" y="1594967"/>
        <a:ext cx="7590549" cy="645240"/>
      </dsp:txXfrm>
    </dsp:sp>
    <dsp:sp modelId="{213376F7-0ED8-4D76-B494-AC15F403EC28}">
      <dsp:nvSpPr>
        <dsp:cNvPr id="0" name=""/>
        <dsp:cNvSpPr/>
      </dsp:nvSpPr>
      <dsp:spPr>
        <a:xfrm>
          <a:off x="0" y="2326954"/>
          <a:ext cx="7660361" cy="715052"/>
        </a:xfrm>
        <a:prstGeom prst="roundRect">
          <a:avLst/>
        </a:prstGeom>
        <a:solidFill>
          <a:srgbClr val="0033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Cloud Strategy Guide for institutions</a:t>
          </a:r>
          <a:endParaRPr lang="en-GB" sz="1800" kern="1200" dirty="0"/>
        </a:p>
      </dsp:txBody>
      <dsp:txXfrm>
        <a:off x="34906" y="2361860"/>
        <a:ext cx="7590549" cy="645240"/>
      </dsp:txXfrm>
    </dsp:sp>
    <dsp:sp modelId="{9E27524F-32A9-46F3-B0C4-653F8D8CEE4A}">
      <dsp:nvSpPr>
        <dsp:cNvPr id="0" name=""/>
        <dsp:cNvSpPr/>
      </dsp:nvSpPr>
      <dsp:spPr>
        <a:xfrm>
          <a:off x="0" y="3093847"/>
          <a:ext cx="7660361" cy="715052"/>
        </a:xfrm>
        <a:prstGeom prst="roundRect">
          <a:avLst/>
        </a:prstGeom>
        <a:solidFill>
          <a:srgbClr val="5D9C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Developed tools </a:t>
          </a:r>
          <a:r>
            <a:rPr lang="en-US" sz="1800" kern="1200"/>
            <a:t>for cloud adoption - </a:t>
          </a:r>
          <a:r>
            <a:rPr lang="en-US" sz="1800" b="1" kern="1200"/>
            <a:t>Button and chatbot</a:t>
          </a:r>
          <a:endParaRPr lang="en-GB" sz="1800" kern="1200"/>
        </a:p>
      </dsp:txBody>
      <dsp:txXfrm>
        <a:off x="34906" y="3128753"/>
        <a:ext cx="7590549" cy="645240"/>
      </dsp:txXfrm>
    </dsp:sp>
    <dsp:sp modelId="{CE35A598-D1C6-4F6D-97E4-D6E78EA19F45}">
      <dsp:nvSpPr>
        <dsp:cNvPr id="0" name=""/>
        <dsp:cNvSpPr/>
      </dsp:nvSpPr>
      <dsp:spPr>
        <a:xfrm>
          <a:off x="0" y="3860740"/>
          <a:ext cx="7660361" cy="715052"/>
        </a:xfrm>
        <a:prstGeom prst="roundRect">
          <a:avLst/>
        </a:prstGeom>
        <a:solidFill>
          <a:srgbClr val="0033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Collaboration</a:t>
          </a:r>
          <a:r>
            <a:rPr lang="en-US" sz="1800" kern="1200" dirty="0"/>
            <a:t> with GN4-3 teams, Special Interest Groups, Global NRENs, cloud providers, other e-infrastructures and projects (EGI, OCRE)</a:t>
          </a:r>
          <a:endParaRPr lang="en-GB" sz="1800" kern="1200" dirty="0"/>
        </a:p>
      </dsp:txBody>
      <dsp:txXfrm>
        <a:off x="34906" y="3895646"/>
        <a:ext cx="7590549" cy="645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GN4-3 / GN4-3N Symposium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AF02A7-F6EB-452A-B0EC-B49150E67E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3C2CD-AC35-4222-88A9-014A2247C9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7FDBA-CF28-4DB5-A74A-87332A40D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563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80173-56AF-4385-B5A2-4FB13A8B9F78}" type="datetimeFigureOut">
              <a:rPr lang="en-GB" smtClean="0"/>
              <a:t>02/02/2021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EAC0A-1A7B-42DA-8357-44C998E354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08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EAC0A-1A7B-42DA-8357-44C998E354D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51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EAC0A-1A7B-42DA-8357-44C998E354D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39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EAC0A-1A7B-42DA-8357-44C998E354D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89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GN4-1 EC Review</a:t>
            </a:r>
          </a:p>
          <a:p>
            <a:pPr algn="r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>
                <a:solidFill>
                  <a:schemeClr val="bg1"/>
                </a:solidFill>
                <a:latin typeface="Arial" charset="0"/>
              </a:rPr>
              <a:t>TBC 2016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Brussels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92" y="287691"/>
            <a:ext cx="1674488" cy="952633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 userDrawn="1"/>
        </p:nvSpPr>
        <p:spPr bwMode="auto">
          <a:xfrm>
            <a:off x="848735" y="5076227"/>
            <a:ext cx="3798887" cy="12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Presenter Name, Organisation</a:t>
            </a:r>
          </a:p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C371AD-EB90-5740-93BA-BCBB67E800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74494223-671B-4A45-8551-F74FC9F42F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10207" r="26997" b="37311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6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03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 txBox="1">
            <a:spLocks/>
          </p:cNvSpPr>
          <p:nvPr userDrawn="1"/>
        </p:nvSpPr>
        <p:spPr>
          <a:xfrm>
            <a:off x="8229601" y="2547258"/>
            <a:ext cx="2373086" cy="152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endParaRPr lang="en-GB" sz="21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9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D7F4ECA-191F-FB4B-A17F-80B17893793D}"/>
              </a:ext>
            </a:extLst>
          </p:cNvPr>
          <p:cNvSpPr/>
          <p:nvPr userDrawn="1"/>
        </p:nvSpPr>
        <p:spPr>
          <a:xfrm>
            <a:off x="0" y="-37500"/>
            <a:ext cx="12192000" cy="1360968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058" y="15039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37063" y="6528141"/>
            <a:ext cx="12229062" cy="329859"/>
          </a:xfrm>
          <a:prstGeom prst="rect">
            <a:avLst/>
          </a:prstGeom>
          <a:solidFill>
            <a:srgbClr val="267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9527" y="6523901"/>
            <a:ext cx="569600" cy="32139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  <p:sp>
        <p:nvSpPr>
          <p:cNvPr id="26" name="Title Placeholder 25"/>
          <p:cNvSpPr>
            <a:spLocks noGrp="1"/>
          </p:cNvSpPr>
          <p:nvPr>
            <p:ph type="title"/>
          </p:nvPr>
        </p:nvSpPr>
        <p:spPr>
          <a:xfrm>
            <a:off x="454525" y="204374"/>
            <a:ext cx="9373198" cy="938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845064-9452-4051-96AC-05AE54282E3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17" y="305327"/>
            <a:ext cx="1531586" cy="6645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E32E48-2156-1C4F-9939-84751DDF4165}"/>
              </a:ext>
            </a:extLst>
          </p:cNvPr>
          <p:cNvSpPr txBox="1"/>
          <p:nvPr userDrawn="1"/>
        </p:nvSpPr>
        <p:spPr>
          <a:xfrm>
            <a:off x="446058" y="6546100"/>
            <a:ext cx="174599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GN4-3 &amp; GN4-3N PMC21</a:t>
            </a:r>
          </a:p>
        </p:txBody>
      </p:sp>
    </p:spTree>
    <p:extLst>
      <p:ext uri="{BB962C8B-B14F-4D97-AF65-F5344CB8AC3E}">
        <p14:creationId xmlns:p14="http://schemas.microsoft.com/office/powerpoint/2010/main" val="35156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2" r:id="rId2"/>
    <p:sldLayoutId id="2147483674" r:id="rId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u="none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400" kern="1200">
          <a:solidFill>
            <a:srgbClr val="0043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 userDrawn="1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1139" userDrawn="1">
          <p15:clr>
            <a:srgbClr val="F26B43"/>
          </p15:clr>
        </p15:guide>
        <p15:guide id="4" orient="horz" pos="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5.jp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D2B5929-DFC2-4A6E-B018-CFEBE347F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37" y="869317"/>
            <a:ext cx="1340153" cy="5815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C927B3-42AD-6B42-8D2F-2B015A15A944}"/>
              </a:ext>
            </a:extLst>
          </p:cNvPr>
          <p:cNvSpPr txBox="1"/>
          <p:nvPr/>
        </p:nvSpPr>
        <p:spPr>
          <a:xfrm>
            <a:off x="849086" y="2839415"/>
            <a:ext cx="5881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Maria Ristkok, WP4</a:t>
            </a:r>
          </a:p>
          <a:p>
            <a:r>
              <a:rPr lang="en-GB" sz="3600" dirty="0">
                <a:solidFill>
                  <a:schemeClr val="bg1"/>
                </a:solidFill>
              </a:rPr>
              <a:t>Where are we now?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9173D4C-8F8B-5A43-AAAA-2875E11DA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985" y="1707167"/>
            <a:ext cx="7616839" cy="65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i="1" dirty="0">
                <a:solidFill>
                  <a:schemeClr val="bg1"/>
                </a:solidFill>
                <a:latin typeface="+mn-lt"/>
              </a:rPr>
              <a:t>Project Management Convention for GN4-3 &amp; GN4-3N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43685D-5DE8-6248-B336-A7B753541EA6}"/>
              </a:ext>
            </a:extLst>
          </p:cNvPr>
          <p:cNvSpPr txBox="1"/>
          <p:nvPr/>
        </p:nvSpPr>
        <p:spPr>
          <a:xfrm>
            <a:off x="848734" y="5730498"/>
            <a:ext cx="3361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As part of the GÉANT 2020 Framework Partnership Agreement (FPA), the project receives funding from the European Union's Horizon 2020 research and innovation programme under Grant Agreement No. 856726 (GN4-3).​​​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393DA4AD-55A7-6649-ACEB-E1CA707CA5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8" b="16667"/>
          <a:stretch/>
        </p:blipFill>
        <p:spPr>
          <a:xfrm>
            <a:off x="975022" y="5334994"/>
            <a:ext cx="474070" cy="31703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B4B80D7-3E80-9A4F-8D8E-EEC0767E61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23" y="949207"/>
            <a:ext cx="3125638" cy="7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1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8251" y="1481210"/>
            <a:ext cx="6976024" cy="4782021"/>
          </a:xfrm>
          <a:prstGeom prst="rect">
            <a:avLst/>
          </a:prstGeom>
          <a:solidFill>
            <a:srgbClr val="194979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58251" y="869317"/>
            <a:ext cx="6976024" cy="591979"/>
          </a:xfrm>
          <a:prstGeom prst="rect">
            <a:avLst/>
          </a:prstGeom>
          <a:solidFill>
            <a:srgbClr val="C04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33381" y="942809"/>
            <a:ext cx="6800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</a:t>
            </a:r>
            <a:r>
              <a:rPr lang="en-GB" sz="2400" b="1" dirty="0" err="1">
                <a:solidFill>
                  <a:schemeClr val="bg1"/>
                </a:solidFill>
              </a:rPr>
              <a:t>ork</a:t>
            </a:r>
            <a:r>
              <a:rPr lang="en-GB" sz="2400" b="1" dirty="0">
                <a:solidFill>
                  <a:schemeClr val="bg1"/>
                </a:solidFill>
              </a:rPr>
              <a:t> Package 4 – Achievements of all project work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381" y="1716249"/>
            <a:ext cx="65554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US" b="1" dirty="0">
                <a:solidFill>
                  <a:schemeClr val="bg1"/>
                </a:solidFill>
              </a:rPr>
              <a:t>W</a:t>
            </a:r>
            <a:r>
              <a:rPr lang="en-GB" b="1" dirty="0" err="1">
                <a:solidFill>
                  <a:schemeClr val="bg1"/>
                </a:solidFill>
              </a:rPr>
              <a:t>ork</a:t>
            </a:r>
            <a:r>
              <a:rPr lang="en-GB" b="1" dirty="0">
                <a:solidFill>
                  <a:schemeClr val="bg1"/>
                </a:solidFill>
              </a:rPr>
              <a:t> completed in 2019-2020</a:t>
            </a:r>
          </a:p>
          <a:p>
            <a:pPr lvl="1">
              <a:spcBef>
                <a:spcPts val="2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dirty="0">
                <a:solidFill>
                  <a:schemeClr val="bg1"/>
                </a:solidFill>
              </a:rPr>
              <a:t>Online services delivery (T1) </a:t>
            </a:r>
          </a:p>
          <a:p>
            <a:pPr lvl="1">
              <a:spcBef>
                <a:spcPts val="2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dirty="0">
                <a:solidFill>
                  <a:schemeClr val="bg1"/>
                </a:solidFill>
              </a:rPr>
              <a:t>Services development (T2 and T3)</a:t>
            </a:r>
          </a:p>
          <a:p>
            <a:pPr lvl="1">
              <a:spcBef>
                <a:spcPts val="2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US" dirty="0">
                <a:solidFill>
                  <a:schemeClr val="bg1"/>
                </a:solidFill>
              </a:rPr>
              <a:t>Services a</a:t>
            </a:r>
            <a:r>
              <a:rPr lang="en-GB" dirty="0" err="1">
                <a:solidFill>
                  <a:schemeClr val="bg1"/>
                </a:solidFill>
              </a:rPr>
              <a:t>doption</a:t>
            </a:r>
            <a:r>
              <a:rPr lang="en-GB" dirty="0">
                <a:solidFill>
                  <a:schemeClr val="bg1"/>
                </a:solidFill>
              </a:rPr>
              <a:t> support (T4)</a:t>
            </a:r>
            <a:endParaRPr lang="en-GB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0CE087-2D8C-8745-AC3E-AF9AB7C8B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37" y="869317"/>
            <a:ext cx="1340153" cy="58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8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D524BB5-6A08-E545-8086-239906CC83D1}"/>
              </a:ext>
            </a:extLst>
          </p:cNvPr>
          <p:cNvSpPr txBox="1">
            <a:spLocks/>
          </p:cNvSpPr>
          <p:nvPr/>
        </p:nvSpPr>
        <p:spPr>
          <a:xfrm>
            <a:off x="1809049" y="2851434"/>
            <a:ext cx="8788108" cy="30307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rgbClr val="0043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BBDCEC-7478-5C42-9ABB-EF6C922D0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F566C6-E78E-2F46-B379-D263F9C80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2019-2020 Work Completed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5774C32-B973-4E59-9FA3-938985C00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906" y="2023778"/>
            <a:ext cx="4392102" cy="29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65E0E874-2679-4CD0-994B-E927EB92462C}"/>
              </a:ext>
            </a:extLst>
          </p:cNvPr>
          <p:cNvSpPr/>
          <p:nvPr/>
        </p:nvSpPr>
        <p:spPr>
          <a:xfrm>
            <a:off x="5544156" y="1682879"/>
            <a:ext cx="5869622" cy="77328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kern="0" dirty="0">
                <a:solidFill>
                  <a:schemeClr val="bg1"/>
                </a:solidFill>
                <a:cs typeface="Arial (body)"/>
              </a:rPr>
              <a:t> 5/8*</a:t>
            </a:r>
            <a:r>
              <a:rPr lang="ta-IN" sz="2400" kern="0" dirty="0">
                <a:solidFill>
                  <a:schemeClr val="bg1"/>
                </a:solidFill>
                <a:cs typeface="Arial (body)"/>
              </a:rPr>
              <a:t> deliverables</a:t>
            </a:r>
            <a:r>
              <a:rPr lang="en-GB" sz="2400" kern="0" dirty="0">
                <a:solidFill>
                  <a:schemeClr val="bg1"/>
                </a:solidFill>
                <a:cs typeface="Arial (body)"/>
              </a:rPr>
              <a:t> and 8/10** milestones completed of all the project work</a:t>
            </a:r>
            <a:endParaRPr lang="en-GB" sz="2400" dirty="0">
              <a:solidFill>
                <a:schemeClr val="bg1"/>
              </a:solidFill>
              <a:cs typeface="Arial (body)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77B623-EA76-4BCF-9C04-1EC5BFCDF61E}"/>
              </a:ext>
            </a:extLst>
          </p:cNvPr>
          <p:cNvSpPr txBox="1"/>
          <p:nvPr/>
        </p:nvSpPr>
        <p:spPr>
          <a:xfrm>
            <a:off x="5806056" y="3841697"/>
            <a:ext cx="4735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1F4270"/>
                </a:solidFill>
              </a:rPr>
              <a:t>New Services: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F4270"/>
                </a:solidFill>
              </a:rPr>
              <a:t>Oracle as Preferential Quotation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F4270"/>
                </a:solidFill>
              </a:rPr>
              <a:t>Zoom as Preferential Quotation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F4270"/>
                </a:solidFill>
              </a:rPr>
              <a:t>eduMEET (as production grade software)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270"/>
                </a:solidFill>
              </a:rPr>
              <a:t>G</a:t>
            </a:r>
            <a:r>
              <a:rPr lang="en-GB" sz="2000" dirty="0">
                <a:solidFill>
                  <a:srgbClr val="1F4270"/>
                </a:solidFill>
              </a:rPr>
              <a:t>ÉANT Cloud Flow (as Pilot)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F4270"/>
                </a:solidFill>
              </a:rPr>
              <a:t>LMS tender bundle for NRENs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2A49FA-3CF1-4851-A166-774C7E872951}"/>
              </a:ext>
            </a:extLst>
          </p:cNvPr>
          <p:cNvSpPr txBox="1"/>
          <p:nvPr/>
        </p:nvSpPr>
        <p:spPr>
          <a:xfrm>
            <a:off x="5600577" y="2706284"/>
            <a:ext cx="6287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1F4270"/>
                </a:solidFill>
              </a:rPr>
              <a:t>*D4.5 published just this week</a:t>
            </a:r>
            <a:endParaRPr lang="en-GB" i="1" dirty="0">
              <a:solidFill>
                <a:srgbClr val="1F4270"/>
              </a:solidFill>
            </a:endParaRPr>
          </a:p>
          <a:p>
            <a:r>
              <a:rPr lang="en-GB" i="1" dirty="0">
                <a:solidFill>
                  <a:srgbClr val="1F4270"/>
                </a:solidFill>
              </a:rPr>
              <a:t>**M4.4 and M4.5 merged due to changes in the tender and  </a:t>
            </a:r>
          </a:p>
          <a:p>
            <a:r>
              <a:rPr lang="en-GB" i="1" dirty="0">
                <a:solidFill>
                  <a:srgbClr val="1F4270"/>
                </a:solidFill>
              </a:rPr>
              <a:t>M4.10 postponed for 6 months because of OCRE delay (ca 1 year)</a:t>
            </a:r>
          </a:p>
        </p:txBody>
      </p:sp>
    </p:spTree>
    <p:extLst>
      <p:ext uri="{BB962C8B-B14F-4D97-AF65-F5344CB8AC3E}">
        <p14:creationId xmlns:p14="http://schemas.microsoft.com/office/powerpoint/2010/main" val="423432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842D22-BB68-454B-872E-4DAC02BE8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630078-C598-4222-B6F4-1FC2123C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Achievements: Services Delivery (Task 1)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A1B97-51FB-4009-B3E8-37A573237C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4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35F5CE-613D-402D-A271-5DCB73579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270" y="1808163"/>
            <a:ext cx="3096057" cy="1247949"/>
          </a:xfrm>
          <a:prstGeom prst="rect">
            <a:avLst/>
          </a:prstGeom>
        </p:spPr>
      </p:pic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AF0826B3-1E83-4DBA-B095-1859683296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208164"/>
              </p:ext>
            </p:extLst>
          </p:nvPr>
        </p:nvGraphicFramePr>
        <p:xfrm>
          <a:off x="439738" y="1493930"/>
          <a:ext cx="7660361" cy="488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6B42224-2E38-4BAD-AAF6-C2D4DA4A3C00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 t="2502" r="1862" b="1924"/>
          <a:stretch/>
        </p:blipFill>
        <p:spPr bwMode="auto">
          <a:xfrm>
            <a:off x="7509933" y="3360338"/>
            <a:ext cx="4236009" cy="27123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5643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0887B3-5E82-4164-9376-F80FEC051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5349A6-36D7-4611-A1C0-E711EB6D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4" y="204374"/>
            <a:ext cx="9578475" cy="938624"/>
          </a:xfrm>
        </p:spPr>
        <p:txBody>
          <a:bodyPr/>
          <a:lstStyle/>
          <a:p>
            <a:r>
              <a:rPr lang="en-US" dirty="0"/>
              <a:t>Achievements: Development of Videoconferencing Infrastructure (Task 2)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3942F-4855-4C0F-891F-2BA43B7F2E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5</a:t>
            </a:fld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3805CA3-2B26-4AB9-AD38-6646DCC5D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2737480"/>
              </p:ext>
            </p:extLst>
          </p:nvPr>
        </p:nvGraphicFramePr>
        <p:xfrm>
          <a:off x="439739" y="1503937"/>
          <a:ext cx="5656261" cy="4632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C843718-245D-49E1-A578-EFA1B65CDD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47" y="1503937"/>
            <a:ext cx="5130180" cy="3473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8A21EA-8F01-4A26-9368-A207A925E9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49" y="5233880"/>
            <a:ext cx="4543290" cy="98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00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4DC53E-A730-4685-AC1A-029702126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FD0CD0-3F6C-4191-A622-D295996A7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Achievements: Development of Joint Community Offers (Task 3)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FA44B-D924-4CDB-98D2-1ECDFFC9E6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6</a:t>
            </a:fld>
            <a:endParaRPr lang="en-GB" dirty="0"/>
          </a:p>
        </p:txBody>
      </p:sp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32122FBA-22F1-4D8D-8CA5-B47863F06C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157741"/>
              </p:ext>
            </p:extLst>
          </p:nvPr>
        </p:nvGraphicFramePr>
        <p:xfrm>
          <a:off x="439738" y="1493930"/>
          <a:ext cx="11211155" cy="4800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468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5F27E4-EDD5-4362-94D6-62EEE5380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22E711-4261-41D6-8D45-90F550B14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Achievements: Services Adoption Support (Task 4)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F9BD5-35AA-411F-A739-B7F57C95DC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39527" y="6585546"/>
            <a:ext cx="569600" cy="321399"/>
          </a:xfrm>
        </p:spPr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7</a:t>
            </a:fld>
            <a:endParaRPr lang="en-GB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9FFCA6D-C44D-4F5F-96A0-468528BF29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392605"/>
              </p:ext>
            </p:extLst>
          </p:nvPr>
        </p:nvGraphicFramePr>
        <p:xfrm>
          <a:off x="431067" y="1478385"/>
          <a:ext cx="7660361" cy="4602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87239F4-33DB-4D92-9B64-6FBD3C52C1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99" y="1486869"/>
            <a:ext cx="2876550" cy="19926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147A19-5637-4917-B99C-7B4660AA05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627" y="5028871"/>
            <a:ext cx="2857500" cy="1390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AB5132-EC0C-4BB9-BA9B-85D5BFD742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920" y="2759611"/>
            <a:ext cx="3044207" cy="2039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662033-5102-4D80-9BB9-A804B1F8C0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9" y="4226681"/>
            <a:ext cx="2163786" cy="144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2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48735" y="2718827"/>
            <a:ext cx="4400273" cy="71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4800" dirty="0">
                <a:solidFill>
                  <a:schemeClr val="bg1"/>
                </a:solidFill>
                <a:latin typeface="+mn-lt"/>
              </a:rPr>
              <a:t>Any questions?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48735" y="2049375"/>
            <a:ext cx="5397326" cy="101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4800" b="1" dirty="0">
                <a:solidFill>
                  <a:srgbClr val="F83E54"/>
                </a:solidFill>
                <a:latin typeface="+mn-lt"/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9FF12-E942-8E45-8F0A-DD795080A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37" y="869317"/>
            <a:ext cx="1340153" cy="5815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80D611-A372-FA4C-A618-45D2AEEB53B9}"/>
              </a:ext>
            </a:extLst>
          </p:cNvPr>
          <p:cNvSpPr txBox="1"/>
          <p:nvPr/>
        </p:nvSpPr>
        <p:spPr>
          <a:xfrm>
            <a:off x="848735" y="5730498"/>
            <a:ext cx="3234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As part of the GÉANT 2020 Framework Partnership Agreement (FPA), the project receives funding from the European Union's Horizon 2020 research and innovation programme under Grant Agreement No. 856726 (GN4-3).​​​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1993926F-7946-6243-AFB3-EE6A250F79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8" b="16667"/>
          <a:stretch/>
        </p:blipFill>
        <p:spPr>
          <a:xfrm>
            <a:off x="975022" y="5334994"/>
            <a:ext cx="474070" cy="31703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64749900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EC Revi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t practice for GN4-2 Period 2 EC Review AM.pptx  -  Read-Only" id="{4CAFA2D0-1A7D-467D-A1FC-E32C0EF6E44D}" vid="{AA3F1CD6-7679-4B7F-89BC-8EEDE5B651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_dlc_DocId xmlns="e2e8627e-9120-4592-bf70-1c86d23ddb27">N7PTXPAKPZVS-511-21</_dlc_DocId>
    <Document_x0020_ID xmlns="33c70a20-266a-45ad-bf4a-dd457e1766dc" xsi:nil="true"/>
    <_dlc_DocIdUrl xmlns="e2e8627e-9120-4592-bf70-1c86d23ddb27">
      <Url>https://intranet.geant.org/gn4/1/Management/pmt/GN4-1ECReview/_layouts/15/DocIdRedir.aspx?ID=N7PTXPAKPZVS-511-21</Url>
      <Description>N7PTXPAKPZVS-511-21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5519F8D811D04CA3DCC8D1BAB7A630" ma:contentTypeVersion="1" ma:contentTypeDescription="Create a new document." ma:contentTypeScope="" ma:versionID="7b01e4a74c5c210c6a8093be93fa2e4b">
  <xsd:schema xmlns:xsd="http://www.w3.org/2001/XMLSchema" xmlns:xs="http://www.w3.org/2001/XMLSchema" xmlns:p="http://schemas.microsoft.com/office/2006/metadata/properties" xmlns:ns1="http://schemas.microsoft.com/sharepoint/v3" xmlns:ns2="e2e8627e-9120-4592-bf70-1c86d23ddb27" xmlns:ns3="33c70a20-266a-45ad-bf4a-dd457e1766dc" targetNamespace="http://schemas.microsoft.com/office/2006/metadata/properties" ma:root="true" ma:fieldsID="e1a02ba93cf82f7fdc7a65e9f5d656dc" ns1:_="" ns2:_="" ns3:_="">
    <xsd:import namespace="http://schemas.microsoft.com/sharepoint/v3"/>
    <xsd:import namespace="e2e8627e-9120-4592-bf70-1c86d23ddb27"/>
    <xsd:import namespace="33c70a20-266a-45ad-bf4a-dd457e1766d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3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8627e-9120-4592-bf70-1c86d23ddb2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70a20-266a-45ad-bf4a-dd457e1766dc" elementFormDefault="qualified">
    <xsd:import namespace="http://schemas.microsoft.com/office/2006/documentManagement/types"/>
    <xsd:import namespace="http://schemas.microsoft.com/office/infopath/2007/PartnerControls"/>
    <xsd:element name="Document_x0020_ID" ma:index="11" nillable="true" ma:displayName="Document ID" ma:internalName="Document_x0020_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FDE185-CAA1-433B-A977-AE9D6C1FFB4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FB8DE6F-4723-47CC-BC82-1B35FF7077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D943FB-BE63-4EA3-9350-2005CF76D58D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33c70a20-266a-45ad-bf4a-dd457e1766dc"/>
    <ds:schemaRef ds:uri="e2e8627e-9120-4592-bf70-1c86d23ddb27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B82A8CAC-EDA0-4A53-A175-8C5016D198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2e8627e-9120-4592-bf70-1c86d23ddb27"/>
    <ds:schemaRef ds:uri="33c70a20-266a-45ad-bf4a-dd457e1766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4695</TotalTime>
  <Words>559</Words>
  <Application>Microsoft Office PowerPoint</Application>
  <PresentationFormat>Widescreen</PresentationFormat>
  <Paragraphs>62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(body)</vt:lpstr>
      <vt:lpstr>Calibri</vt:lpstr>
      <vt:lpstr>Verdana</vt:lpstr>
      <vt:lpstr>GEANT EC Review</vt:lpstr>
      <vt:lpstr>PowerPoint Presentation</vt:lpstr>
      <vt:lpstr>PowerPoint Presentation</vt:lpstr>
      <vt:lpstr>2019-2020 Work Completed</vt:lpstr>
      <vt:lpstr>Achievements: Services Delivery (Task 1)</vt:lpstr>
      <vt:lpstr>Achievements: Development of Videoconferencing Infrastructure (Task 2)</vt:lpstr>
      <vt:lpstr>Achievements: Development of Joint Community Offers (Task 3)</vt:lpstr>
      <vt:lpstr>Achievements: Services Adoption Support (Task 4)</vt:lpstr>
      <vt:lpstr>PowerPoint Presentation</vt:lpstr>
    </vt:vector>
  </TitlesOfParts>
  <Company>DANTE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 for GN4-2 Period 2 EC Review slides GN4-2 Period 2: 1 September 2017 to 31 December 2018</dc:title>
  <dc:creator>Bridget Hannigan</dc:creator>
  <cp:lastModifiedBy>Maria Ristkok</cp:lastModifiedBy>
  <cp:revision>104</cp:revision>
  <cp:lastPrinted>2016-05-20T16:08:32Z</cp:lastPrinted>
  <dcterms:created xsi:type="dcterms:W3CDTF">2020-01-13T10:18:08Z</dcterms:created>
  <dcterms:modified xsi:type="dcterms:W3CDTF">2021-02-02T14:18:49Z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21940042-bfb9-461c-809f-b0837ff36859</vt:lpwstr>
  </property>
  <property fmtid="{D5CDD505-2E9C-101B-9397-08002B2CF9AE}" pid="3" name="ContentTypeId">
    <vt:lpwstr>0x010100F65519F8D811D04CA3DCC8D1BAB7A630</vt:lpwstr>
  </property>
</Properties>
</file>