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 id="2147483655"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Lst>
  <p:sldSz cy="6858000" cx="12192000"/>
  <p:notesSz cx="6858000" cy="9144000"/>
  <p:embeddedFontLst>
    <p:embeddedFont>
      <p:font typeface="Roboto"/>
      <p:regular r:id="rId60"/>
      <p:bold r:id="rId61"/>
      <p:italic r:id="rId62"/>
      <p:boldItalic r:id="rId63"/>
    </p:embeddedFont>
    <p:embeddedFont>
      <p:font typeface="Comfortaa"/>
      <p:regular r:id="rId64"/>
      <p:bold r:id="rId6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66" roundtripDataSignature="AMtx7mihLZ3vSY1NP5T97OH5u246vKJa7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font" Target="fonts/Roboto-italic.fntdata"/><Relationship Id="rId61" Type="http://schemas.openxmlformats.org/officeDocument/2006/relationships/font" Target="fonts/Roboto-bold.fntdata"/><Relationship Id="rId20" Type="http://schemas.openxmlformats.org/officeDocument/2006/relationships/slide" Target="slides/slide15.xml"/><Relationship Id="rId64" Type="http://schemas.openxmlformats.org/officeDocument/2006/relationships/font" Target="fonts/Comfortaa-regular.fntdata"/><Relationship Id="rId63" Type="http://schemas.openxmlformats.org/officeDocument/2006/relationships/font" Target="fonts/Roboto-boldItalic.fntdata"/><Relationship Id="rId22" Type="http://schemas.openxmlformats.org/officeDocument/2006/relationships/slide" Target="slides/slide17.xml"/><Relationship Id="rId66" Type="http://customschemas.google.com/relationships/presentationmetadata" Target="metadata"/><Relationship Id="rId21" Type="http://schemas.openxmlformats.org/officeDocument/2006/relationships/slide" Target="slides/slide16.xml"/><Relationship Id="rId65" Type="http://schemas.openxmlformats.org/officeDocument/2006/relationships/font" Target="fonts/Comfortaa-bold.fntdata"/><Relationship Id="rId24" Type="http://schemas.openxmlformats.org/officeDocument/2006/relationships/slide" Target="slides/slide19.xml"/><Relationship Id="rId23" Type="http://schemas.openxmlformats.org/officeDocument/2006/relationships/slide" Target="slides/slide18.xml"/><Relationship Id="rId60" Type="http://schemas.openxmlformats.org/officeDocument/2006/relationships/font" Target="fonts/Roboto-regular.fntdata"/><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slide" Target="slides/slide52.xml"/><Relationship Id="rId12" Type="http://schemas.openxmlformats.org/officeDocument/2006/relationships/slide" Target="slides/slide7.xml"/><Relationship Id="rId56" Type="http://schemas.openxmlformats.org/officeDocument/2006/relationships/slide" Target="slides/slide51.xml"/><Relationship Id="rId15" Type="http://schemas.openxmlformats.org/officeDocument/2006/relationships/slide" Target="slides/slide10.xml"/><Relationship Id="rId59" Type="http://schemas.openxmlformats.org/officeDocument/2006/relationships/slide" Target="slides/slide54.xml"/><Relationship Id="rId14" Type="http://schemas.openxmlformats.org/officeDocument/2006/relationships/slide" Target="slides/slide9.xml"/><Relationship Id="rId58" Type="http://schemas.openxmlformats.org/officeDocument/2006/relationships/slide" Target="slides/slide53.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4" name="Google Shape;64;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 name="Google Shape;65;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b5a21998b4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5" name="Google Shape;155;gb5a21998b4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a:p>
            <a:pPr indent="-317500" lvl="0" marL="457200" rtl="0" algn="l">
              <a:spcBef>
                <a:spcPts val="0"/>
              </a:spcBef>
              <a:spcAft>
                <a:spcPts val="0"/>
              </a:spcAft>
              <a:buClr>
                <a:schemeClr val="dk1"/>
              </a:buClr>
              <a:buSzPts val="1400"/>
              <a:buFont typeface="Calibri"/>
              <a:buChar char="-"/>
            </a:pPr>
            <a:r>
              <a:rPr lang="en-GB"/>
              <a:t>So to start with the first question - what is the service offering ? - we identified the </a:t>
            </a:r>
            <a:r>
              <a:rPr lang="en-GB"/>
              <a:t>categories</a:t>
            </a:r>
            <a:r>
              <a:rPr lang="en-GB"/>
              <a:t> you can see it the slide - an the category other to catch what we didnt predict</a:t>
            </a:r>
            <a:endParaRPr/>
          </a:p>
          <a:p>
            <a:pPr indent="-317500" lvl="0" marL="457200" rtl="0" algn="l">
              <a:spcBef>
                <a:spcPts val="0"/>
              </a:spcBef>
              <a:spcAft>
                <a:spcPts val="0"/>
              </a:spcAft>
              <a:buSzPts val="1400"/>
              <a:buChar char="-"/>
            </a:pPr>
            <a:r>
              <a:rPr lang="en-GB"/>
              <a:t>Worth mentioning is that options </a:t>
            </a:r>
            <a:r>
              <a:rPr lang="en-GB"/>
              <a:t>don't</a:t>
            </a:r>
            <a:r>
              <a:rPr lang="en-GB"/>
              <a:t> exclude </a:t>
            </a:r>
            <a:r>
              <a:rPr lang="en-GB"/>
              <a:t>each other</a:t>
            </a:r>
            <a:r>
              <a:rPr lang="en-GB"/>
              <a:t> - as our services grow and become more complex, we provide service in multiple service offering dimensions</a:t>
            </a:r>
            <a:endParaRPr/>
          </a:p>
        </p:txBody>
      </p:sp>
      <p:sp>
        <p:nvSpPr>
          <p:cNvPr id="156" name="Google Shape;156;gb5a21998b4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4" name="Google Shape;164;p1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solidFill>
                  <a:srgbClr val="000000"/>
                </a:solidFill>
              </a:rPr>
              <a:t>We dominanty provide a shared hosted service- such as inacademia, nmaas or gts </a:t>
            </a:r>
            <a:endParaRPr>
              <a:solidFill>
                <a:srgbClr val="000000"/>
              </a:solidFill>
            </a:endParaRPr>
          </a:p>
          <a:p>
            <a:pPr indent="0" lvl="0" marL="0" rtl="0" algn="l">
              <a:spcBef>
                <a:spcPts val="0"/>
              </a:spcBef>
              <a:spcAft>
                <a:spcPts val="0"/>
              </a:spcAft>
              <a:buNone/>
            </a:pPr>
            <a:r>
              <a:t/>
            </a:r>
            <a:endParaRPr>
              <a:solidFill>
                <a:srgbClr val="000000"/>
              </a:solidFill>
            </a:endParaRPr>
          </a:p>
          <a:p>
            <a:pPr indent="0" lvl="0" marL="0" rtl="0" algn="l">
              <a:spcBef>
                <a:spcPts val="0"/>
              </a:spcBef>
              <a:spcAft>
                <a:spcPts val="0"/>
              </a:spcAft>
              <a:buNone/>
            </a:pPr>
            <a:r>
              <a:rPr lang="en-GB">
                <a:solidFill>
                  <a:srgbClr val="000000"/>
                </a:solidFill>
              </a:rPr>
              <a:t>To smaller extent, we provide dedicated service instance per customer - eduteams, faas </a:t>
            </a:r>
            <a:endParaRPr>
              <a:solidFill>
                <a:srgbClr val="000000"/>
              </a:solidFill>
            </a:endParaRPr>
          </a:p>
          <a:p>
            <a:pPr indent="0" lvl="0" marL="0" rtl="0" algn="l">
              <a:spcBef>
                <a:spcPts val="0"/>
              </a:spcBef>
              <a:spcAft>
                <a:spcPts val="0"/>
              </a:spcAft>
              <a:buNone/>
            </a:pPr>
            <a:r>
              <a:t/>
            </a:r>
            <a:endParaRPr>
              <a:solidFill>
                <a:srgbClr val="000000"/>
              </a:solidFill>
            </a:endParaRPr>
          </a:p>
          <a:p>
            <a:pPr indent="0" lvl="0" marL="0" rtl="0" algn="l">
              <a:spcBef>
                <a:spcPts val="0"/>
              </a:spcBef>
              <a:spcAft>
                <a:spcPts val="0"/>
              </a:spcAft>
              <a:buNone/>
            </a:pPr>
            <a:r>
              <a:rPr lang="en-GB">
                <a:solidFill>
                  <a:srgbClr val="000000"/>
                </a:solidFill>
              </a:rPr>
              <a:t>As i indicated before, some of our service offerings however are complex, so that as part of the service we also provide software  (such as campus idp toolkit for edugain )or and we provide </a:t>
            </a:r>
            <a:r>
              <a:rPr lang="en-GB">
                <a:solidFill>
                  <a:srgbClr val="000000"/>
                </a:solidFill>
              </a:rPr>
              <a:t>trainings</a:t>
            </a:r>
            <a:r>
              <a:rPr lang="en-GB">
                <a:solidFill>
                  <a:srgbClr val="000000"/>
                </a:solidFill>
              </a:rPr>
              <a:t> and </a:t>
            </a:r>
            <a:r>
              <a:rPr lang="en-GB">
                <a:solidFill>
                  <a:srgbClr val="000000"/>
                </a:solidFill>
              </a:rPr>
              <a:t>consultancy</a:t>
            </a:r>
            <a:r>
              <a:rPr lang="en-GB">
                <a:solidFill>
                  <a:srgbClr val="000000"/>
                </a:solidFill>
              </a:rPr>
              <a:t> and </a:t>
            </a:r>
            <a:r>
              <a:rPr lang="en-GB">
                <a:solidFill>
                  <a:srgbClr val="000000"/>
                </a:solidFill>
              </a:rPr>
              <a:t>expertise as part of majority of services we provide.</a:t>
            </a:r>
            <a:endParaRPr>
              <a:solidFill>
                <a:srgbClr val="000000"/>
              </a:solidFill>
            </a:endParaRPr>
          </a:p>
          <a:p>
            <a:pPr indent="0" lvl="0" marL="0" rtl="0" algn="l">
              <a:spcBef>
                <a:spcPts val="0"/>
              </a:spcBef>
              <a:spcAft>
                <a:spcPts val="0"/>
              </a:spcAft>
              <a:buNone/>
            </a:pPr>
            <a:r>
              <a:t/>
            </a:r>
            <a:endParaRPr>
              <a:solidFill>
                <a:srgbClr val="000000"/>
              </a:solidFill>
            </a:endParaRPr>
          </a:p>
          <a:p>
            <a:pPr indent="0" lvl="0" marL="0" rtl="0" algn="l">
              <a:spcBef>
                <a:spcPts val="0"/>
              </a:spcBef>
              <a:spcAft>
                <a:spcPts val="0"/>
              </a:spcAft>
              <a:buNone/>
            </a:pPr>
            <a:r>
              <a:rPr lang="en-GB">
                <a:solidFill>
                  <a:srgbClr val="000000"/>
                </a:solidFill>
              </a:rPr>
              <a:t>There are however some services such as wifi mon and edumeet where providing software and consultacy is the service offering itself.</a:t>
            </a:r>
            <a:endParaRPr>
              <a:solidFill>
                <a:srgbClr val="000000"/>
              </a:solidFill>
            </a:endParaRPr>
          </a:p>
          <a:p>
            <a:pPr indent="0" lvl="0" marL="0" rtl="0" algn="l">
              <a:spcBef>
                <a:spcPts val="0"/>
              </a:spcBef>
              <a:spcAft>
                <a:spcPts val="0"/>
              </a:spcAft>
              <a:buNone/>
            </a:pPr>
            <a:r>
              <a:t/>
            </a:r>
            <a:endParaRPr>
              <a:solidFill>
                <a:srgbClr val="FF0000"/>
              </a:solidFill>
            </a:endParaRPr>
          </a:p>
          <a:p>
            <a:pPr indent="0" lvl="0" marL="0" rtl="0" algn="l">
              <a:spcBef>
                <a:spcPts val="0"/>
              </a:spcBef>
              <a:spcAft>
                <a:spcPts val="0"/>
              </a:spcAft>
              <a:buNone/>
            </a:pPr>
            <a:r>
              <a:t/>
            </a:r>
            <a:endParaRPr>
              <a:solidFill>
                <a:srgbClr val="1155CC"/>
              </a:solidFill>
            </a:endParaRPr>
          </a:p>
        </p:txBody>
      </p:sp>
      <p:sp>
        <p:nvSpPr>
          <p:cNvPr id="165" name="Google Shape;165;p1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b5a21998b4_0_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2" name="Google Shape;172;gb5a21998b4_0_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rPr lang="en-GB"/>
              <a:t>Next important question to answer for every service is who are service users, and this question often time causes a lot of discussion for our services. </a:t>
            </a:r>
            <a:endParaRPr/>
          </a:p>
          <a:p>
            <a:pPr indent="0" lvl="0" marL="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Clr>
                <a:schemeClr val="dk1"/>
              </a:buClr>
              <a:buSzPts val="1200"/>
              <a:buFont typeface="Calibri"/>
              <a:buNone/>
            </a:pPr>
            <a:r>
              <a:rPr lang="en-GB"/>
              <a:t>We wanted to capture both who are the customers and who are the users of the service.</a:t>
            </a:r>
            <a:endParaRPr/>
          </a:p>
          <a:p>
            <a:pPr indent="0" lvl="0" marL="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Clr>
                <a:schemeClr val="dk1"/>
              </a:buClr>
              <a:buSzPts val="1200"/>
              <a:buFont typeface="Calibri"/>
              <a:buNone/>
            </a:pPr>
            <a:r>
              <a:rPr lang="en-GB"/>
              <a:t> </a:t>
            </a:r>
            <a:r>
              <a:rPr lang="en-GB" sz="1350">
                <a:solidFill>
                  <a:srgbClr val="555555"/>
                </a:solidFill>
                <a:highlight>
                  <a:srgbClr val="FFFFFF"/>
                </a:highlight>
                <a:latin typeface="Arial"/>
                <a:ea typeface="Arial"/>
                <a:cs typeface="Arial"/>
                <a:sym typeface="Arial"/>
              </a:rPr>
              <a:t>A </a:t>
            </a:r>
            <a:r>
              <a:rPr b="1" lang="en-GB" sz="1350">
                <a:solidFill>
                  <a:srgbClr val="555555"/>
                </a:solidFill>
                <a:highlight>
                  <a:srgbClr val="FFFFFF"/>
                </a:highlight>
                <a:latin typeface="Arial"/>
                <a:ea typeface="Arial"/>
                <a:cs typeface="Arial"/>
                <a:sym typeface="Arial"/>
              </a:rPr>
              <a:t>customer</a:t>
            </a:r>
            <a:r>
              <a:rPr lang="en-GB" sz="1350">
                <a:solidFill>
                  <a:srgbClr val="555555"/>
                </a:solidFill>
                <a:highlight>
                  <a:srgbClr val="FFFFFF"/>
                </a:highlight>
                <a:latin typeface="Arial"/>
                <a:ea typeface="Arial"/>
                <a:cs typeface="Arial"/>
                <a:sym typeface="Arial"/>
              </a:rPr>
              <a:t> is someone who can help negotiate and agree to service level agreements,</a:t>
            </a:r>
            <a:endParaRPr sz="1350">
              <a:solidFill>
                <a:srgbClr val="555555"/>
              </a:solidFill>
              <a:highlight>
                <a:srgbClr val="FFFFFF"/>
              </a:highlight>
              <a:latin typeface="Arial"/>
              <a:ea typeface="Arial"/>
              <a:cs typeface="Arial"/>
              <a:sym typeface="Arial"/>
            </a:endParaRPr>
          </a:p>
          <a:p>
            <a:pPr indent="0" lvl="0" marL="0" rtl="0" algn="l">
              <a:spcBef>
                <a:spcPts val="0"/>
              </a:spcBef>
              <a:spcAft>
                <a:spcPts val="0"/>
              </a:spcAft>
              <a:buClr>
                <a:schemeClr val="dk1"/>
              </a:buClr>
              <a:buSzPts val="1200"/>
              <a:buFont typeface="Calibri"/>
              <a:buNone/>
            </a:pPr>
            <a:r>
              <a:t/>
            </a:r>
            <a:endParaRPr sz="1350">
              <a:solidFill>
                <a:srgbClr val="555555"/>
              </a:solidFill>
              <a:highlight>
                <a:srgbClr val="FFFFFF"/>
              </a:highlight>
              <a:latin typeface="Arial"/>
              <a:ea typeface="Arial"/>
              <a:cs typeface="Arial"/>
              <a:sym typeface="Arial"/>
            </a:endParaRPr>
          </a:p>
          <a:p>
            <a:pPr indent="0" lvl="0" marL="0" rtl="0" algn="l">
              <a:spcBef>
                <a:spcPts val="0"/>
              </a:spcBef>
              <a:spcAft>
                <a:spcPts val="0"/>
              </a:spcAft>
              <a:buClr>
                <a:schemeClr val="dk1"/>
              </a:buClr>
              <a:buSzPts val="1200"/>
              <a:buFont typeface="Calibri"/>
              <a:buNone/>
            </a:pPr>
            <a:r>
              <a:rPr lang="en-GB" sz="1350">
                <a:solidFill>
                  <a:srgbClr val="555555"/>
                </a:solidFill>
                <a:highlight>
                  <a:srgbClr val="FFFFFF"/>
                </a:highlight>
                <a:latin typeface="Arial"/>
                <a:ea typeface="Arial"/>
                <a:cs typeface="Arial"/>
                <a:sym typeface="Arial"/>
              </a:rPr>
              <a:t>A </a:t>
            </a:r>
            <a:r>
              <a:rPr b="1" lang="en-GB" sz="1350">
                <a:solidFill>
                  <a:srgbClr val="555555"/>
                </a:solidFill>
                <a:highlight>
                  <a:srgbClr val="FFFFFF"/>
                </a:highlight>
                <a:latin typeface="Arial"/>
                <a:ea typeface="Arial"/>
                <a:cs typeface="Arial"/>
                <a:sym typeface="Arial"/>
              </a:rPr>
              <a:t>user</a:t>
            </a:r>
            <a:r>
              <a:rPr lang="en-GB" sz="1350">
                <a:solidFill>
                  <a:srgbClr val="555555"/>
                </a:solidFill>
                <a:highlight>
                  <a:srgbClr val="FFFFFF"/>
                </a:highlight>
                <a:latin typeface="Arial"/>
                <a:ea typeface="Arial"/>
                <a:cs typeface="Arial"/>
                <a:sym typeface="Arial"/>
              </a:rPr>
              <a:t> is anyone who is entitled to one or more IT services. </a:t>
            </a:r>
            <a:endParaRPr/>
          </a:p>
          <a:p>
            <a:pPr indent="0" lvl="0" marL="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Clr>
                <a:schemeClr val="dk1"/>
              </a:buClr>
              <a:buSzPts val="1200"/>
              <a:buFont typeface="Calibri"/>
              <a:buNone/>
            </a:pPr>
            <a:r>
              <a:t/>
            </a:r>
            <a:endParaRPr/>
          </a:p>
        </p:txBody>
      </p:sp>
      <p:sp>
        <p:nvSpPr>
          <p:cNvPr id="173" name="Google Shape;173;gb5a21998b4_0_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0" name="Google Shape;180;p1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Clr>
                <a:schemeClr val="dk1"/>
              </a:buClr>
              <a:buSzPts val="1200"/>
              <a:buFont typeface="Calibri"/>
              <a:buNone/>
            </a:pPr>
            <a:r>
              <a:rPr lang="en-GB"/>
              <a:t>NRENS really stand out here - this is because they are usually the customers </a:t>
            </a:r>
            <a:r>
              <a:rPr lang="en-GB"/>
              <a:t>, as geant as a rule doesnt have direct relationships with institutions or end-users. NRENs</a:t>
            </a:r>
            <a:r>
              <a:rPr lang="en-GB"/>
              <a:t>  participate in the delivery chain technically and organisationally (edugain, eduroam) or they are an important actor to promote and distribute service to their constituency such as in eduMEET, IaaS framework, NMaas and GTS.</a:t>
            </a:r>
            <a:endParaRPr/>
          </a:p>
          <a:p>
            <a:pPr indent="0" lvl="0" marL="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Clr>
                <a:schemeClr val="dk1"/>
              </a:buClr>
              <a:buSzPts val="1200"/>
              <a:buFont typeface="Calibri"/>
              <a:buNone/>
            </a:pPr>
            <a:r>
              <a:rPr lang="en-GB"/>
              <a:t>Other big user group are r&amp;e institions and reasearhc projects- and they similarly would also present customers in relationship of individual users  using the service. </a:t>
            </a:r>
            <a:endParaRPr/>
          </a:p>
          <a:p>
            <a:pPr indent="0" lvl="0" marL="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Clr>
                <a:schemeClr val="dk1"/>
              </a:buClr>
              <a:buSzPts val="1200"/>
              <a:buFont typeface="Calibri"/>
              <a:buNone/>
            </a:pPr>
            <a:r>
              <a:rPr lang="en-GB"/>
              <a:t>And finally, most of our services reach end -users </a:t>
            </a:r>
            <a:endParaRPr/>
          </a:p>
          <a:p>
            <a:pPr indent="0" lvl="0" marL="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Clr>
                <a:schemeClr val="dk1"/>
              </a:buClr>
              <a:buSzPts val="1200"/>
              <a:buFont typeface="Calibri"/>
              <a:buNone/>
            </a:pPr>
            <a:r>
              <a:rPr lang="en-GB"/>
              <a:t>There are however some services that are not available to the individual users, but where geant actually delivers service to NREN or institutions such as Perfsonar consultancy and </a:t>
            </a:r>
            <a:r>
              <a:rPr lang="en-GB"/>
              <a:t>expertise</a:t>
            </a:r>
            <a:r>
              <a:rPr lang="en-GB"/>
              <a:t>. </a:t>
            </a:r>
            <a:endParaRPr/>
          </a:p>
          <a:p>
            <a:pPr indent="0" lvl="0" marL="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Clr>
                <a:schemeClr val="dk1"/>
              </a:buClr>
              <a:buSzPts val="1200"/>
              <a:buFont typeface="Calibri"/>
              <a:buNone/>
            </a:pPr>
            <a:r>
              <a:rPr lang="en-GB"/>
              <a:t>To a smallre extent, we have commercial organisation using our services  - in case of eduroam wifi providers, edugain various SPs, InAcademia, perfsonar users</a:t>
            </a:r>
            <a:endParaRPr/>
          </a:p>
          <a:p>
            <a:pPr indent="0" lvl="0" marL="0" rtl="0" algn="l">
              <a:spcBef>
                <a:spcPts val="0"/>
              </a:spcBef>
              <a:spcAft>
                <a:spcPts val="0"/>
              </a:spcAft>
              <a:buClr>
                <a:schemeClr val="dk1"/>
              </a:buClr>
              <a:buSzPts val="1200"/>
              <a:buFont typeface="Calibri"/>
              <a:buNone/>
            </a:pPr>
            <a:r>
              <a:t/>
            </a:r>
            <a:endParaRPr>
              <a:solidFill>
                <a:srgbClr val="0000FF"/>
              </a:solidFill>
            </a:endParaRPr>
          </a:p>
        </p:txBody>
      </p:sp>
      <p:sp>
        <p:nvSpPr>
          <p:cNvPr id="181" name="Google Shape;181;p1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8" name="Google Shape;188;p1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rPr lang="en-GB"/>
              <a:t>Now actually, the previous question of customers/users can be viewed from the perspective of service delivery chain. </a:t>
            </a:r>
            <a:endParaRPr/>
          </a:p>
          <a:p>
            <a:pPr indent="0" lvl="0" marL="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Clr>
                <a:schemeClr val="dk1"/>
              </a:buClr>
              <a:buSzPts val="1200"/>
              <a:buFont typeface="Calibri"/>
              <a:buNone/>
            </a:pPr>
            <a:r>
              <a:rPr lang="en-GB"/>
              <a:t>Delivery chain caon take one or both of these forms: </a:t>
            </a:r>
            <a:endParaRPr/>
          </a:p>
          <a:p>
            <a:pPr indent="0" lvl="0" marL="0" rtl="0" algn="l">
              <a:spcBef>
                <a:spcPts val="0"/>
              </a:spcBef>
              <a:spcAft>
                <a:spcPts val="0"/>
              </a:spcAft>
              <a:buClr>
                <a:schemeClr val="dk1"/>
              </a:buClr>
              <a:buSzPts val="1200"/>
              <a:buFont typeface="Calibri"/>
              <a:buNone/>
            </a:pPr>
            <a:r>
              <a:rPr lang="en-GB"/>
              <a:t>- direct - when service is delivered directly users </a:t>
            </a:r>
            <a:endParaRPr/>
          </a:p>
          <a:p>
            <a:pPr indent="0" lvl="0" marL="0" rtl="0" algn="l">
              <a:spcBef>
                <a:spcPts val="0"/>
              </a:spcBef>
              <a:spcAft>
                <a:spcPts val="0"/>
              </a:spcAft>
              <a:buClr>
                <a:schemeClr val="dk1"/>
              </a:buClr>
              <a:buSzPts val="1200"/>
              <a:buFont typeface="Calibri"/>
              <a:buNone/>
            </a:pPr>
            <a:r>
              <a:rPr lang="en-GB"/>
              <a:t>- in the hierarchical model, there can be multiple hops in the service distribution  chain and many possible paths </a:t>
            </a:r>
            <a:endParaRPr/>
          </a:p>
          <a:p>
            <a:pPr indent="0" lvl="0" marL="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Clr>
                <a:schemeClr val="dk1"/>
              </a:buClr>
              <a:buSzPts val="1200"/>
              <a:buFont typeface="Calibri"/>
              <a:buNone/>
            </a:pPr>
            <a:r>
              <a:rPr lang="en-GB"/>
              <a:t> the image shows some of the most expected ones </a:t>
            </a:r>
            <a:endParaRPr/>
          </a:p>
          <a:p>
            <a:pPr indent="0" lvl="0" marL="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Clr>
                <a:schemeClr val="dk1"/>
              </a:buClr>
              <a:buSzPts val="1200"/>
              <a:buFont typeface="Calibri"/>
              <a:buNone/>
            </a:pPr>
            <a:r>
              <a:t/>
            </a:r>
            <a:endParaRPr/>
          </a:p>
        </p:txBody>
      </p:sp>
      <p:sp>
        <p:nvSpPr>
          <p:cNvPr id="189" name="Google Shape;189;p1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9" name="Google Shape;229;p1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rPr lang="en-GB">
                <a:solidFill>
                  <a:srgbClr val="000000"/>
                </a:solidFill>
              </a:rPr>
              <a:t>In the analysis we were exploring what is the service delivery chain for services, and this image shows them stacked with the purpose to visualise what are the busiest paths. </a:t>
            </a:r>
            <a:endParaRPr>
              <a:solidFill>
                <a:srgbClr val="000000"/>
              </a:solidFill>
            </a:endParaRPr>
          </a:p>
          <a:p>
            <a:pPr indent="0" lvl="0" marL="0" rtl="0" algn="l">
              <a:spcBef>
                <a:spcPts val="0"/>
              </a:spcBef>
              <a:spcAft>
                <a:spcPts val="0"/>
              </a:spcAft>
              <a:buClr>
                <a:schemeClr val="dk1"/>
              </a:buClr>
              <a:buSzPts val="1200"/>
              <a:buFont typeface="Calibri"/>
              <a:buNone/>
            </a:pPr>
            <a:r>
              <a:t/>
            </a:r>
            <a:endParaRPr>
              <a:solidFill>
                <a:srgbClr val="000000"/>
              </a:solidFill>
            </a:endParaRPr>
          </a:p>
          <a:p>
            <a:pPr indent="0" lvl="0" marL="0" rtl="0" algn="l">
              <a:spcBef>
                <a:spcPts val="0"/>
              </a:spcBef>
              <a:spcAft>
                <a:spcPts val="0"/>
              </a:spcAft>
              <a:buClr>
                <a:schemeClr val="dk1"/>
              </a:buClr>
              <a:buSzPts val="1200"/>
              <a:buFont typeface="Calibri"/>
              <a:buNone/>
            </a:pPr>
            <a:r>
              <a:rPr lang="en-GB">
                <a:solidFill>
                  <a:srgbClr val="000000"/>
                </a:solidFill>
              </a:rPr>
              <a:t>First hop from GEANT perspective are NRENs or </a:t>
            </a:r>
            <a:r>
              <a:rPr lang="en-GB">
                <a:solidFill>
                  <a:srgbClr val="000000"/>
                </a:solidFill>
              </a:rPr>
              <a:t>Research</a:t>
            </a:r>
            <a:r>
              <a:rPr lang="en-GB">
                <a:solidFill>
                  <a:srgbClr val="000000"/>
                </a:solidFill>
              </a:rPr>
              <a:t> Projects. </a:t>
            </a:r>
            <a:endParaRPr>
              <a:solidFill>
                <a:srgbClr val="000000"/>
              </a:solidFill>
            </a:endParaRPr>
          </a:p>
          <a:p>
            <a:pPr indent="0" lvl="0" marL="0" rtl="0" algn="l">
              <a:spcBef>
                <a:spcPts val="0"/>
              </a:spcBef>
              <a:spcAft>
                <a:spcPts val="0"/>
              </a:spcAft>
              <a:buClr>
                <a:schemeClr val="dk1"/>
              </a:buClr>
              <a:buSzPts val="1200"/>
              <a:buFont typeface="Calibri"/>
              <a:buNone/>
            </a:pPr>
            <a:r>
              <a:t/>
            </a:r>
            <a:endParaRPr>
              <a:solidFill>
                <a:srgbClr val="000000"/>
              </a:solidFill>
            </a:endParaRPr>
          </a:p>
          <a:p>
            <a:pPr indent="0" lvl="0" marL="0" rtl="0" algn="l">
              <a:spcBef>
                <a:spcPts val="0"/>
              </a:spcBef>
              <a:spcAft>
                <a:spcPts val="0"/>
              </a:spcAft>
              <a:buClr>
                <a:schemeClr val="dk1"/>
              </a:buClr>
              <a:buSzPts val="1200"/>
              <a:buFont typeface="Calibri"/>
              <a:buNone/>
            </a:pPr>
            <a:r>
              <a:rPr lang="en-GB">
                <a:solidFill>
                  <a:srgbClr val="000000"/>
                </a:solidFill>
              </a:rPr>
              <a:t>So this also visualizes where GEANT mostly  invests or should invest when it comes to outreach and business development.</a:t>
            </a:r>
            <a:endParaRPr>
              <a:solidFill>
                <a:srgbClr val="000000"/>
              </a:solidFill>
            </a:endParaRPr>
          </a:p>
          <a:p>
            <a:pPr indent="0" lvl="0" marL="0" rtl="0" algn="l">
              <a:spcBef>
                <a:spcPts val="0"/>
              </a:spcBef>
              <a:spcAft>
                <a:spcPts val="0"/>
              </a:spcAft>
              <a:buClr>
                <a:schemeClr val="dk1"/>
              </a:buClr>
              <a:buSzPts val="1200"/>
              <a:buFont typeface="Calibri"/>
              <a:buNone/>
            </a:pPr>
            <a:r>
              <a:t/>
            </a:r>
            <a:endParaRPr>
              <a:solidFill>
                <a:srgbClr val="000000"/>
              </a:solidFill>
            </a:endParaRPr>
          </a:p>
          <a:p>
            <a:pPr indent="0" lvl="0" marL="0" rtl="0" algn="l">
              <a:spcBef>
                <a:spcPts val="0"/>
              </a:spcBef>
              <a:spcAft>
                <a:spcPts val="0"/>
              </a:spcAft>
              <a:buClr>
                <a:schemeClr val="dk1"/>
              </a:buClr>
              <a:buSzPts val="1200"/>
              <a:buFont typeface="Calibri"/>
              <a:buNone/>
            </a:pPr>
            <a:r>
              <a:rPr lang="en-GB">
                <a:solidFill>
                  <a:srgbClr val="000000"/>
                </a:solidFill>
              </a:rPr>
              <a:t>And then </a:t>
            </a:r>
            <a:r>
              <a:rPr lang="en-GB" sz="1100">
                <a:solidFill>
                  <a:srgbClr val="000000"/>
                </a:solidFill>
                <a:latin typeface="Arial"/>
                <a:ea typeface="Arial"/>
                <a:cs typeface="Arial"/>
                <a:sym typeface="Arial"/>
              </a:rPr>
              <a:t>Services are delivered to Individuals mostly by their Institution or a Research Project. </a:t>
            </a:r>
            <a:endParaRPr sz="1100">
              <a:solidFill>
                <a:srgbClr val="000000"/>
              </a:solidFill>
              <a:latin typeface="Arial"/>
              <a:ea typeface="Arial"/>
              <a:cs typeface="Arial"/>
              <a:sym typeface="Arial"/>
            </a:endParaRPr>
          </a:p>
          <a:p>
            <a:pPr indent="0" lvl="0" marL="0" rtl="0" algn="l">
              <a:spcBef>
                <a:spcPts val="0"/>
              </a:spcBef>
              <a:spcAft>
                <a:spcPts val="0"/>
              </a:spcAft>
              <a:buClr>
                <a:schemeClr val="dk1"/>
              </a:buClr>
              <a:buSzPts val="1200"/>
              <a:buFont typeface="Calibri"/>
              <a:buNone/>
            </a:pPr>
            <a:r>
              <a:t/>
            </a:r>
            <a:endParaRPr sz="1100">
              <a:solidFill>
                <a:srgbClr val="000000"/>
              </a:solidFill>
              <a:latin typeface="Arial"/>
              <a:ea typeface="Arial"/>
              <a:cs typeface="Arial"/>
              <a:sym typeface="Arial"/>
            </a:endParaRPr>
          </a:p>
          <a:p>
            <a:pPr indent="0" lvl="0" marL="0" rtl="0" algn="l">
              <a:spcBef>
                <a:spcPts val="0"/>
              </a:spcBef>
              <a:spcAft>
                <a:spcPts val="0"/>
              </a:spcAft>
              <a:buClr>
                <a:schemeClr val="dk1"/>
              </a:buClr>
              <a:buSzPts val="1200"/>
              <a:buFont typeface="Calibri"/>
              <a:buNone/>
            </a:pPr>
            <a:r>
              <a:rPr lang="en-GB" sz="1100">
                <a:solidFill>
                  <a:srgbClr val="000000"/>
                </a:solidFill>
                <a:latin typeface="Arial"/>
                <a:ea typeface="Arial"/>
                <a:cs typeface="Arial"/>
                <a:sym typeface="Arial"/>
              </a:rPr>
              <a:t>For the service delivery to be sucessfull the whole chain needs to function. So it is question for geant services is also  how we can support all of the parties in the chain.   </a:t>
            </a:r>
            <a:endParaRPr sz="300">
              <a:solidFill>
                <a:srgbClr val="000000"/>
              </a:solidFill>
              <a:latin typeface="Arial"/>
              <a:ea typeface="Arial"/>
              <a:cs typeface="Arial"/>
              <a:sym typeface="Arial"/>
            </a:endParaRPr>
          </a:p>
        </p:txBody>
      </p:sp>
      <p:sp>
        <p:nvSpPr>
          <p:cNvPr id="230" name="Google Shape;230;p1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gb5a21998b4_1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9" name="Google Shape;259;gb5a21998b4_1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rPr lang="en-GB"/>
              <a:t>Now we move to set of questions in the area of service delivery, starting with how do we engage the teams that operate a service.</a:t>
            </a:r>
            <a:endParaRPr/>
          </a:p>
          <a:p>
            <a:pPr indent="0" lvl="0" marL="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Clr>
                <a:schemeClr val="dk1"/>
              </a:buClr>
              <a:buSzPts val="1200"/>
              <a:buFont typeface="Calibri"/>
              <a:buNone/>
            </a:pPr>
            <a:r>
              <a:rPr lang="en-GB"/>
              <a:t>I can say that this can be difficult to set up for new services where there is no natural operator to inherit from service poc of pilot. If there is no obvious interest or capacity in NRENs or GEANT, we really dont have a framework for this on the project level. I know that Tryfon will say there are job calls, but this </a:t>
            </a:r>
            <a:r>
              <a:rPr lang="en-GB"/>
              <a:t>doesn't</a:t>
            </a:r>
            <a:r>
              <a:rPr lang="en-GB"/>
              <a:t> really work in our experience at least.</a:t>
            </a:r>
            <a:endParaRPr/>
          </a:p>
          <a:p>
            <a:pPr indent="0" lvl="0" marL="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Clr>
                <a:schemeClr val="dk1"/>
              </a:buClr>
              <a:buSzPts val="1200"/>
              <a:buFont typeface="Calibri"/>
              <a:buNone/>
            </a:pPr>
            <a:r>
              <a:rPr lang="en-GB"/>
              <a:t>Still we identified some common options…. </a:t>
            </a:r>
            <a:endParaRPr/>
          </a:p>
          <a:p>
            <a:pPr indent="0" lvl="0" marL="0" rtl="0" algn="l">
              <a:spcBef>
                <a:spcPts val="0"/>
              </a:spcBef>
              <a:spcAft>
                <a:spcPts val="0"/>
              </a:spcAft>
              <a:buClr>
                <a:schemeClr val="dk1"/>
              </a:buClr>
              <a:buSzPts val="1200"/>
              <a:buFont typeface="Calibri"/>
              <a:buNone/>
            </a:pPr>
            <a:r>
              <a:rPr lang="en-GB"/>
              <a:t>Important also to say is that for some services it can really be a combination of these options  </a:t>
            </a:r>
            <a:endParaRPr/>
          </a:p>
        </p:txBody>
      </p:sp>
      <p:sp>
        <p:nvSpPr>
          <p:cNvPr id="260" name="Google Shape;260;gb5a21998b4_1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8" name="Google Shape;268;p1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Clr>
                <a:schemeClr val="dk1"/>
              </a:buClr>
              <a:buSzPts val="1200"/>
              <a:buFont typeface="Calibri"/>
              <a:buNone/>
            </a:pPr>
            <a:r>
              <a:rPr lang="en-GB"/>
              <a:t>So the most common option is when operations teams are build from different NRENS, and </a:t>
            </a:r>
            <a:r>
              <a:rPr lang="en-GB"/>
              <a:t>although</a:t>
            </a:r>
            <a:r>
              <a:rPr lang="en-GB"/>
              <a:t> it seems like </a:t>
            </a:r>
            <a:r>
              <a:rPr lang="en-GB"/>
              <a:t>sustainable</a:t>
            </a:r>
            <a:r>
              <a:rPr lang="en-GB"/>
              <a:t> option and the way to pull skills from different NRENs there are some challenges.  It is surely difficult to setup OLAs for such teams and also to have clear cut in responsibilities. So IMHO these teams function very well when they are build from a number of skilled, self driven and </a:t>
            </a:r>
            <a:r>
              <a:rPr lang="en-GB"/>
              <a:t>motivated</a:t>
            </a:r>
            <a:r>
              <a:rPr lang="en-GB"/>
              <a:t> </a:t>
            </a:r>
            <a:r>
              <a:rPr lang="en-GB"/>
              <a:t>individuals</a:t>
            </a:r>
            <a:r>
              <a:rPr lang="en-GB"/>
              <a:t>. </a:t>
            </a:r>
            <a:endParaRPr/>
          </a:p>
          <a:p>
            <a:pPr indent="0" lvl="0" marL="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Clr>
                <a:schemeClr val="dk1"/>
              </a:buClr>
              <a:buSzPts val="1200"/>
              <a:buFont typeface="Calibri"/>
              <a:buNone/>
            </a:pPr>
            <a:r>
              <a:rPr lang="en-GB"/>
              <a:t>Other two models by popularity are: </a:t>
            </a:r>
            <a:endParaRPr/>
          </a:p>
          <a:p>
            <a:pPr indent="0" lvl="0" marL="0" rtl="0" algn="l">
              <a:spcBef>
                <a:spcPts val="0"/>
              </a:spcBef>
              <a:spcAft>
                <a:spcPts val="0"/>
              </a:spcAft>
              <a:buClr>
                <a:schemeClr val="dk1"/>
              </a:buClr>
              <a:buSzPts val="1200"/>
              <a:buFont typeface="Calibri"/>
              <a:buNone/>
            </a:pPr>
            <a:r>
              <a:rPr lang="en-GB"/>
              <a:t>Nren engaged to deliver specific function - InAcademia, eduGAIN core operations</a:t>
            </a:r>
            <a:endParaRPr/>
          </a:p>
          <a:p>
            <a:pPr indent="0" lvl="0" marL="0" rtl="0" algn="l">
              <a:spcBef>
                <a:spcPts val="0"/>
              </a:spcBef>
              <a:spcAft>
                <a:spcPts val="0"/>
              </a:spcAft>
              <a:buClr>
                <a:schemeClr val="dk1"/>
              </a:buClr>
              <a:buSzPts val="1200"/>
              <a:buFont typeface="Calibri"/>
              <a:buNone/>
            </a:pPr>
            <a:r>
              <a:rPr lang="en-GB"/>
              <a:t>Geant delivers core function - eduteams core team, PMP, geant ip, geant lambda</a:t>
            </a:r>
            <a:endParaRPr/>
          </a:p>
          <a:p>
            <a:pPr indent="0" lvl="0" marL="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Clr>
                <a:schemeClr val="dk1"/>
              </a:buClr>
              <a:buSzPts val="1200"/>
              <a:buFont typeface="Calibri"/>
              <a:buNone/>
            </a:pPr>
            <a:r>
              <a:rPr lang="en-GB"/>
              <a:t>These are </a:t>
            </a:r>
            <a:r>
              <a:rPr lang="en-GB"/>
              <a:t>certainly</a:t>
            </a:r>
            <a:r>
              <a:rPr lang="en-GB"/>
              <a:t> models where it is much easier to define responsibilities and conclude OLAs, but it is also when we rely on internal processes of and capabilities of NREN and GEANT OCs,  such as monitoring, devops practices employed etc</a:t>
            </a:r>
            <a:endParaRPr/>
          </a:p>
          <a:p>
            <a:pPr indent="0" lvl="0" marL="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Clr>
                <a:schemeClr val="dk1"/>
              </a:buClr>
              <a:buSzPts val="1200"/>
              <a:buFont typeface="Calibri"/>
              <a:buNone/>
            </a:pPr>
            <a:r>
              <a:rPr lang="en-GB"/>
              <a:t>Other - cloud providers</a:t>
            </a:r>
            <a:endParaRPr/>
          </a:p>
          <a:p>
            <a:pPr indent="0" lvl="0" marL="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Clr>
                <a:schemeClr val="dk1"/>
              </a:buClr>
              <a:buSzPts val="1200"/>
              <a:buFont typeface="Calibri"/>
              <a:buNone/>
            </a:pPr>
            <a:r>
              <a:rPr lang="en-GB"/>
              <a:t>So as i </a:t>
            </a:r>
            <a:r>
              <a:rPr lang="en-GB"/>
              <a:t>already</a:t>
            </a:r>
            <a:r>
              <a:rPr lang="en-GB"/>
              <a:t> indicated,  Here an interesting question can also be opened  - and this is how sustainable our service operations are - what happens in staff turnover in NRENs or GEANT, do we have documentation, do we have  OLAs in place -</a:t>
            </a:r>
            <a:endParaRPr/>
          </a:p>
          <a:p>
            <a:pPr indent="0" lvl="0" marL="0" rtl="0" algn="l">
              <a:spcBef>
                <a:spcPts val="0"/>
              </a:spcBef>
              <a:spcAft>
                <a:spcPts val="0"/>
              </a:spcAft>
              <a:buClr>
                <a:schemeClr val="dk1"/>
              </a:buClr>
              <a:buSzPts val="1200"/>
              <a:buFont typeface="Calibri"/>
              <a:buNone/>
            </a:pPr>
            <a:r>
              <a:t/>
            </a:r>
            <a:endParaRPr>
              <a:solidFill>
                <a:srgbClr val="0000FF"/>
              </a:solidFill>
            </a:endParaRPr>
          </a:p>
        </p:txBody>
      </p:sp>
      <p:sp>
        <p:nvSpPr>
          <p:cNvPr id="269" name="Google Shape;269;p1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gb5a21998b4_1_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6" name="Google Shape;276;gb5a21998b4_1_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rPr lang="en-GB"/>
              <a:t>Next question is also about service delivery, but which infrastructure do we use. </a:t>
            </a:r>
            <a:endParaRPr/>
          </a:p>
        </p:txBody>
      </p:sp>
      <p:sp>
        <p:nvSpPr>
          <p:cNvPr id="277" name="Google Shape;277;gb5a21998b4_1_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6" name="Google Shape;286;p1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rPr lang="en-GB"/>
              <a:t>Usage if NRENs provided </a:t>
            </a:r>
            <a:r>
              <a:rPr lang="en-GB"/>
              <a:t>infrastructure</a:t>
            </a:r>
            <a:r>
              <a:rPr lang="en-GB"/>
              <a:t> is dominant, which is expected as NRENs also dominantly provide their service teams so these are usually coupled. </a:t>
            </a:r>
            <a:endParaRPr/>
          </a:p>
          <a:p>
            <a:pPr indent="0" lvl="0" marL="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Clr>
                <a:schemeClr val="dk1"/>
              </a:buClr>
              <a:buSzPts val="1200"/>
              <a:buFont typeface="Calibri"/>
              <a:buNone/>
            </a:pPr>
            <a:r>
              <a:rPr lang="en-GB"/>
              <a:t>Also these figures dont show the absolute usage in the numbers of VMs which i think would be also </a:t>
            </a:r>
            <a:r>
              <a:rPr lang="en-GB"/>
              <a:t>interesting to analyuse </a:t>
            </a:r>
            <a:r>
              <a:rPr lang="en-GB"/>
              <a:t> but more diffucult to collect the data. </a:t>
            </a:r>
            <a:endParaRPr/>
          </a:p>
          <a:p>
            <a:pPr indent="0" lvl="0" marL="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Clr>
                <a:schemeClr val="dk1"/>
              </a:buClr>
              <a:buSzPts val="1200"/>
              <a:buFont typeface="Calibri"/>
              <a:buNone/>
            </a:pPr>
            <a:r>
              <a:rPr lang="en-GB"/>
              <a:t>Some of the services heavily rely on some </a:t>
            </a:r>
            <a:r>
              <a:rPr lang="en-GB"/>
              <a:t>options</a:t>
            </a:r>
            <a:r>
              <a:rPr lang="en-GB"/>
              <a:t> while the others are really only smaller part of the all </a:t>
            </a:r>
            <a:r>
              <a:rPr lang="en-GB"/>
              <a:t>infrastructure</a:t>
            </a:r>
            <a:r>
              <a:rPr lang="en-GB"/>
              <a:t>.</a:t>
            </a:r>
            <a:endParaRPr/>
          </a:p>
          <a:p>
            <a:pPr indent="0" lvl="0" marL="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Clr>
                <a:schemeClr val="dk1"/>
              </a:buClr>
              <a:buSzPts val="1200"/>
              <a:buFont typeface="Calibri"/>
              <a:buNone/>
            </a:pPr>
            <a:r>
              <a:rPr lang="en-GB"/>
              <a:t>For example GTS fully relies on geant infra, while edugain and eduroam </a:t>
            </a:r>
            <a:r>
              <a:rPr lang="en-GB"/>
              <a:t>mostly</a:t>
            </a:r>
            <a:r>
              <a:rPr lang="en-GB"/>
              <a:t> relay on nren provided infra and rely on geant infra at smaller extent. </a:t>
            </a:r>
            <a:endParaRPr/>
          </a:p>
          <a:p>
            <a:pPr indent="0" lvl="0" marL="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Clr>
                <a:schemeClr val="dk1"/>
              </a:buClr>
              <a:buSzPts val="1200"/>
              <a:buFont typeface="Calibri"/>
              <a:buNone/>
            </a:pPr>
            <a:r>
              <a:rPr lang="en-GB"/>
              <a:t>Commercial providers are here used by services that have demanding requirements and that need to deliver agilly, such as eduteams that need to provide for a number of deployments.  </a:t>
            </a:r>
            <a:endParaRPr/>
          </a:p>
        </p:txBody>
      </p:sp>
      <p:sp>
        <p:nvSpPr>
          <p:cNvPr id="287" name="Google Shape;287;p1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5" name="Google Shape;75;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6" name="Google Shape;76;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gb5a21998b4_1_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4" name="Google Shape;294;gb5a21998b4_1_1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Clr>
                <a:schemeClr val="dk1"/>
              </a:buClr>
              <a:buSzPts val="1200"/>
              <a:buFont typeface="Calibri"/>
              <a:buNone/>
            </a:pPr>
            <a:r>
              <a:rPr lang="en-GB"/>
              <a:t>And the final question about  how we organise our support in service delivery.</a:t>
            </a:r>
            <a:endParaRPr/>
          </a:p>
          <a:p>
            <a:pPr indent="0" lvl="0" marL="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Clr>
                <a:schemeClr val="dk1"/>
              </a:buClr>
              <a:buSzPts val="1200"/>
              <a:buFont typeface="Calibri"/>
              <a:buNone/>
            </a:pPr>
            <a:r>
              <a:rPr lang="en-GB"/>
              <a:t>And under support we mean all there levels - they can be fulfilled by different teams.</a:t>
            </a:r>
            <a:endParaRPr/>
          </a:p>
          <a:p>
            <a:pPr indent="0" lvl="0" marL="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Clr>
                <a:schemeClr val="dk1"/>
              </a:buClr>
              <a:buSzPts val="1200"/>
              <a:buFont typeface="Calibri"/>
              <a:buNone/>
            </a:pPr>
            <a:r>
              <a:t/>
            </a:r>
            <a:endParaRPr/>
          </a:p>
        </p:txBody>
      </p:sp>
      <p:sp>
        <p:nvSpPr>
          <p:cNvPr id="295" name="Google Shape;295;gb5a21998b4_1_1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3" name="Google Shape;303;p1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rPr lang="en-GB"/>
              <a:t>Most dominant option is when support teams are build by participants by different NRENs </a:t>
            </a:r>
            <a:endParaRPr/>
          </a:p>
          <a:p>
            <a:pPr indent="0" lvl="0" marL="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Clr>
                <a:schemeClr val="dk1"/>
              </a:buClr>
              <a:buSzPts val="1200"/>
              <a:buFont typeface="Calibri"/>
              <a:buNone/>
            </a:pPr>
            <a:r>
              <a:rPr lang="en-GB"/>
              <a:t>Followed by GEANT delivering core function - such as eduroam l1 support, </a:t>
            </a:r>
            <a:r>
              <a:rPr lang="en-GB"/>
              <a:t>secretariat</a:t>
            </a:r>
            <a:r>
              <a:rPr lang="en-GB"/>
              <a:t> function for edugain, and </a:t>
            </a:r>
            <a:r>
              <a:rPr lang="en-GB"/>
              <a:t>support</a:t>
            </a:r>
            <a:r>
              <a:rPr lang="en-GB"/>
              <a:t> for network services</a:t>
            </a:r>
            <a:endParaRPr/>
          </a:p>
          <a:p>
            <a:pPr indent="0" lvl="0" marL="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Clr>
                <a:schemeClr val="dk1"/>
              </a:buClr>
              <a:buSzPts val="1200"/>
              <a:buFont typeface="Calibri"/>
              <a:buNone/>
            </a:pPr>
            <a:r>
              <a:rPr lang="en-GB"/>
              <a:t>Same questions remain here like for service operations teams- about </a:t>
            </a:r>
            <a:r>
              <a:rPr lang="en-GB"/>
              <a:t>sustainability and division of responsibilities in teams with different participants. </a:t>
            </a:r>
            <a:endParaRPr/>
          </a:p>
          <a:p>
            <a:pPr indent="0" lvl="0" marL="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Clr>
                <a:schemeClr val="dk1"/>
              </a:buClr>
              <a:buSzPts val="1200"/>
              <a:buFont typeface="Calibri"/>
              <a:buNone/>
            </a:pPr>
            <a:r>
              <a:rPr lang="en-GB"/>
              <a:t>. I would like to pull out an good example that is close to me and this is how edugain l1 team is organised from participants from different NRENs. There is a weekly rota, regular meeting with the whole team to discuss any outstanding issues and also clear escalation path, and i think that this works very well </a:t>
            </a:r>
            <a:r>
              <a:rPr lang="en-GB"/>
              <a:t> </a:t>
            </a:r>
            <a:endParaRPr/>
          </a:p>
        </p:txBody>
      </p:sp>
      <p:sp>
        <p:nvSpPr>
          <p:cNvPr id="304" name="Google Shape;304;p1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gb5a21998b4_1_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0" name="Google Shape;310;gb5a21998b4_1_2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rPr lang="en-GB"/>
              <a:t>Now, moving to questions about uptake measurement -   do we think about this during the design of the service?  Or it </a:t>
            </a:r>
            <a:r>
              <a:rPr lang="en-GB"/>
              <a:t>comes</a:t>
            </a:r>
            <a:r>
              <a:rPr lang="en-GB"/>
              <a:t> as an </a:t>
            </a:r>
            <a:r>
              <a:rPr lang="en-GB"/>
              <a:t>afterthought</a:t>
            </a:r>
            <a:r>
              <a:rPr lang="en-GB"/>
              <a:t> ? </a:t>
            </a:r>
            <a:r>
              <a:rPr lang="en-GB"/>
              <a:t>Certainly</a:t>
            </a:r>
            <a:r>
              <a:rPr lang="en-GB"/>
              <a:t> gets more difficult to implement in later stages. </a:t>
            </a:r>
            <a:endParaRPr/>
          </a:p>
          <a:p>
            <a:pPr indent="0" lvl="0" marL="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Clr>
                <a:schemeClr val="dk1"/>
              </a:buClr>
              <a:buSzPts val="1200"/>
              <a:buFont typeface="Calibri"/>
              <a:buNone/>
            </a:pPr>
            <a:r>
              <a:rPr lang="en-GB"/>
              <a:t>One important aspect to think when we design for uptake measurement is user privacy and making sure </a:t>
            </a:r>
            <a:r>
              <a:rPr lang="en-GB"/>
              <a:t>that</a:t>
            </a:r>
            <a:r>
              <a:rPr lang="en-GB"/>
              <a:t> we do this under GDPR and privacy  legislation </a:t>
            </a:r>
            <a:endParaRPr/>
          </a:p>
          <a:p>
            <a:pPr indent="0" lvl="0" marL="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Clr>
                <a:schemeClr val="dk1"/>
              </a:buClr>
              <a:buSzPts val="1200"/>
              <a:buFont typeface="Calibri"/>
              <a:buNone/>
            </a:pPr>
            <a:r>
              <a:rPr lang="en-GB"/>
              <a:t> </a:t>
            </a:r>
            <a:endParaRPr/>
          </a:p>
          <a:p>
            <a:pPr indent="0" lvl="0" marL="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Clr>
                <a:schemeClr val="dk1"/>
              </a:buClr>
              <a:buSzPts val="1200"/>
              <a:buFont typeface="Calibri"/>
              <a:buNone/>
            </a:pPr>
            <a:r>
              <a:t/>
            </a:r>
            <a:endParaRPr/>
          </a:p>
        </p:txBody>
      </p:sp>
      <p:sp>
        <p:nvSpPr>
          <p:cNvPr id="311" name="Google Shape;311;gb5a21998b4_1_2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8" name="Google Shape;318;p1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rPr lang="en-GB"/>
              <a:t>Certainly</a:t>
            </a:r>
            <a:r>
              <a:rPr lang="en-GB"/>
              <a:t> the option to have stats automatically processed is the </a:t>
            </a:r>
            <a:r>
              <a:rPr lang="en-GB"/>
              <a:t>preferable</a:t>
            </a:r>
            <a:r>
              <a:rPr lang="en-GB"/>
              <a:t> so it is good that this the most dominant one. </a:t>
            </a:r>
            <a:endParaRPr/>
          </a:p>
          <a:p>
            <a:pPr indent="0" lvl="0" marL="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Clr>
                <a:schemeClr val="dk1"/>
              </a:buClr>
              <a:buSzPts val="1200"/>
              <a:buFont typeface="Calibri"/>
              <a:buNone/>
            </a:pPr>
            <a:r>
              <a:rPr lang="en-GB"/>
              <a:t>To a large stake, uptake is also tracked by the service management team, and this is a necessity when we dont have </a:t>
            </a:r>
            <a:r>
              <a:rPr lang="en-GB"/>
              <a:t>technical</a:t>
            </a:r>
            <a:r>
              <a:rPr lang="en-GB"/>
              <a:t> means to track adoption - such as in cases where servie offering is a software suchs as in perfsonar or edumeet </a:t>
            </a:r>
            <a:endParaRPr/>
          </a:p>
          <a:p>
            <a:pPr indent="0" lvl="0" marL="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Clr>
                <a:schemeClr val="dk1"/>
              </a:buClr>
              <a:buSzPts val="1200"/>
              <a:buFont typeface="Calibri"/>
              <a:buNone/>
            </a:pPr>
            <a:r>
              <a:rPr lang="en-GB"/>
              <a:t>Finally, we do rely in some cases for the users to report usage stats- such as in edugain and eduraom fticks, where we rely on NRO or federations to send us statistics about authenticaitons. </a:t>
            </a:r>
            <a:endParaRPr/>
          </a:p>
          <a:p>
            <a:pPr indent="0" lvl="0" marL="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Clr>
                <a:schemeClr val="dk1"/>
              </a:buClr>
              <a:buSzPts val="1200"/>
              <a:buFont typeface="Calibri"/>
              <a:buNone/>
            </a:pPr>
            <a:r>
              <a:t/>
            </a:r>
            <a:endParaRPr/>
          </a:p>
        </p:txBody>
      </p:sp>
      <p:sp>
        <p:nvSpPr>
          <p:cNvPr id="319" name="Google Shape;319;p1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gb5a21998b4_1_8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6" name="Google Shape;326;gb5a21998b4_1_8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rPr lang="en-GB"/>
              <a:t>Next question is what can we measure when it comes to user uptake.</a:t>
            </a:r>
            <a:endParaRPr/>
          </a:p>
          <a:p>
            <a:pPr indent="0" lvl="0" marL="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Clr>
                <a:schemeClr val="dk1"/>
              </a:buClr>
              <a:buSzPts val="1200"/>
              <a:buFont typeface="Calibri"/>
              <a:buNone/>
            </a:pPr>
            <a:r>
              <a:rPr lang="en-GB"/>
              <a:t>And reflecting back to the stast about who is user of the service - can we measure uptake of each individual user category ? </a:t>
            </a:r>
            <a:endParaRPr/>
          </a:p>
        </p:txBody>
      </p:sp>
      <p:sp>
        <p:nvSpPr>
          <p:cNvPr id="327" name="Google Shape;327;gb5a21998b4_1_8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gb5a21998b4_1_7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4" name="Google Shape;334;gb5a21998b4_1_7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Clr>
                <a:schemeClr val="dk1"/>
              </a:buClr>
              <a:buSzPts val="1200"/>
              <a:buFont typeface="Calibri"/>
              <a:buNone/>
            </a:pPr>
            <a:r>
              <a:rPr lang="en-GB"/>
              <a:t>And here are the results. The pink dotted boxes </a:t>
            </a:r>
            <a:r>
              <a:rPr lang="en-GB"/>
              <a:t>represent the difference between the percentage of services claiming the user group and those claiming measuring the uptake from the user group</a:t>
            </a:r>
            <a:endParaRPr/>
          </a:p>
          <a:p>
            <a:pPr indent="0" lvl="0" marL="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Clr>
                <a:schemeClr val="dk1"/>
              </a:buClr>
              <a:buSzPts val="1200"/>
              <a:buFont typeface="Calibri"/>
              <a:buNone/>
            </a:pPr>
            <a:r>
              <a:rPr lang="en-GB"/>
              <a:t>As you can see - we can do that very well when it comes to NRENs and Institutions </a:t>
            </a:r>
            <a:endParaRPr/>
          </a:p>
          <a:p>
            <a:pPr indent="0" lvl="0" marL="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Clr>
                <a:schemeClr val="dk1"/>
              </a:buClr>
              <a:buSzPts val="1200"/>
              <a:buFont typeface="Calibri"/>
              <a:buNone/>
            </a:pPr>
            <a:r>
              <a:rPr lang="en-GB"/>
              <a:t>However individual user uptake and upatke by researcher project or collaboration is more difficult to measure.</a:t>
            </a:r>
            <a:endParaRPr/>
          </a:p>
          <a:p>
            <a:pPr indent="0" lvl="0" marL="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Clr>
                <a:schemeClr val="dk1"/>
              </a:buClr>
              <a:buSzPts val="1200"/>
              <a:buFont typeface="Calibri"/>
              <a:buNone/>
            </a:pPr>
            <a:r>
              <a:rPr lang="en-GB"/>
              <a:t>Certainly so for the end users - and in some cases this is also part of the service design as we make privacy perserving services. </a:t>
            </a:r>
            <a:endParaRPr/>
          </a:p>
          <a:p>
            <a:pPr indent="0" lvl="0" marL="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Clr>
                <a:schemeClr val="dk1"/>
              </a:buClr>
              <a:buSzPts val="1200"/>
              <a:buFont typeface="Calibri"/>
              <a:buNone/>
            </a:pPr>
            <a:r>
              <a:t/>
            </a:r>
            <a:endParaRPr/>
          </a:p>
        </p:txBody>
      </p:sp>
      <p:sp>
        <p:nvSpPr>
          <p:cNvPr id="335" name="Google Shape;335;gb5a21998b4_1_7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gb5a21998b4_1_10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6" name="Google Shape;346;gb5a21998b4_1_10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GB" sz="1400"/>
              <a:t>Final question is regarding governance and steering of the service </a:t>
            </a:r>
            <a:endParaRPr sz="1400"/>
          </a:p>
          <a:p>
            <a:pPr indent="0" lvl="0" marL="0" rtl="0" algn="l">
              <a:spcBef>
                <a:spcPts val="0"/>
              </a:spcBef>
              <a:spcAft>
                <a:spcPts val="0"/>
              </a:spcAft>
              <a:buClr>
                <a:schemeClr val="dk1"/>
              </a:buClr>
              <a:buSzPts val="1100"/>
              <a:buFont typeface="Arial"/>
              <a:buNone/>
            </a:pPr>
            <a:r>
              <a:t/>
            </a:r>
            <a:endParaRPr sz="1400"/>
          </a:p>
          <a:p>
            <a:pPr indent="-317500" lvl="0" marL="457200" rtl="0" algn="l">
              <a:spcBef>
                <a:spcPts val="0"/>
              </a:spcBef>
              <a:spcAft>
                <a:spcPts val="0"/>
              </a:spcAft>
              <a:buSzPts val="1400"/>
              <a:buChar char="-"/>
            </a:pPr>
            <a:r>
              <a:rPr lang="en-GB" sz="1400"/>
              <a:t>Do we have the governance model defined ? </a:t>
            </a:r>
            <a:endParaRPr sz="1400"/>
          </a:p>
          <a:p>
            <a:pPr indent="-317500" lvl="0" marL="457200" rtl="0" algn="l">
              <a:spcBef>
                <a:spcPts val="0"/>
              </a:spcBef>
              <a:spcAft>
                <a:spcPts val="0"/>
              </a:spcAft>
              <a:buSzPts val="1400"/>
              <a:buChar char="-"/>
            </a:pPr>
            <a:r>
              <a:rPr lang="en-GB" sz="1400"/>
              <a:t>Do we have formal governance bodies ? </a:t>
            </a:r>
            <a:endParaRPr sz="1400"/>
          </a:p>
          <a:p>
            <a:pPr indent="-317500" lvl="0" marL="457200" rtl="0" algn="l">
              <a:spcBef>
                <a:spcPts val="0"/>
              </a:spcBef>
              <a:spcAft>
                <a:spcPts val="0"/>
              </a:spcAft>
              <a:buSzPts val="1400"/>
              <a:buChar char="-"/>
            </a:pPr>
            <a:r>
              <a:rPr lang="en-GB" sz="1400"/>
              <a:t>And do we have representation of users in one of the governance board ?</a:t>
            </a:r>
            <a:br>
              <a:rPr lang="en-GB" sz="1400"/>
            </a:br>
            <a:endParaRPr sz="1400"/>
          </a:p>
        </p:txBody>
      </p:sp>
      <p:sp>
        <p:nvSpPr>
          <p:cNvPr id="347" name="Google Shape;347;gb5a21998b4_1_10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gb5a21998b4_1_9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5" name="Google Shape;355;gb5a21998b4_1_9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400"/>
              <a:buFont typeface="Calibri"/>
              <a:buNone/>
            </a:pPr>
            <a:r>
              <a:rPr lang="en-GB" sz="1400"/>
              <a:t>Loosk good  as </a:t>
            </a:r>
            <a:r>
              <a:rPr lang="en-GB" sz="1400"/>
              <a:t>services mostly have governance model defined</a:t>
            </a:r>
            <a:endParaRPr sz="1400"/>
          </a:p>
          <a:p>
            <a:pPr indent="0" lvl="0" marL="0" rtl="0" algn="l">
              <a:spcBef>
                <a:spcPts val="0"/>
              </a:spcBef>
              <a:spcAft>
                <a:spcPts val="0"/>
              </a:spcAft>
              <a:buClr>
                <a:schemeClr val="dk1"/>
              </a:buClr>
              <a:buSzPts val="1400"/>
              <a:buFont typeface="Calibri"/>
              <a:buNone/>
            </a:pPr>
            <a:r>
              <a:t/>
            </a:r>
            <a:endParaRPr sz="1400"/>
          </a:p>
          <a:p>
            <a:pPr indent="0" lvl="0" marL="0" rtl="0" algn="l">
              <a:spcBef>
                <a:spcPts val="0"/>
              </a:spcBef>
              <a:spcAft>
                <a:spcPts val="0"/>
              </a:spcAft>
              <a:buClr>
                <a:schemeClr val="dk1"/>
              </a:buClr>
              <a:buSzPts val="1400"/>
              <a:buFont typeface="Calibri"/>
              <a:buNone/>
            </a:pPr>
            <a:r>
              <a:rPr lang="en-GB" sz="1400"/>
              <a:t>For less half of the services however there is no formal bodies, nor </a:t>
            </a:r>
            <a:r>
              <a:rPr lang="en-GB" sz="1400"/>
              <a:t>representation</a:t>
            </a:r>
            <a:r>
              <a:rPr lang="en-GB" sz="1400"/>
              <a:t> of the user communities. </a:t>
            </a:r>
            <a:endParaRPr sz="1400"/>
          </a:p>
          <a:p>
            <a:pPr indent="0" lvl="0" marL="0" rtl="0" algn="l">
              <a:spcBef>
                <a:spcPts val="0"/>
              </a:spcBef>
              <a:spcAft>
                <a:spcPts val="0"/>
              </a:spcAft>
              <a:buClr>
                <a:schemeClr val="dk1"/>
              </a:buClr>
              <a:buSzPts val="1400"/>
              <a:buFont typeface="Calibri"/>
              <a:buNone/>
            </a:pPr>
            <a:r>
              <a:t/>
            </a:r>
            <a:endParaRPr sz="1400"/>
          </a:p>
          <a:p>
            <a:pPr indent="0" lvl="0" marL="0" rtl="0" algn="l">
              <a:spcBef>
                <a:spcPts val="0"/>
              </a:spcBef>
              <a:spcAft>
                <a:spcPts val="0"/>
              </a:spcAft>
              <a:buClr>
                <a:schemeClr val="dk1"/>
              </a:buClr>
              <a:buSzPts val="1400"/>
              <a:buFont typeface="Calibri"/>
              <a:buNone/>
            </a:pPr>
            <a:r>
              <a:rPr lang="en-GB" sz="1400"/>
              <a:t>Of course the applicability of this depends of the servcie itself, but again i can say from serivices that are close to me that for T&amp;I governance is  important aspect and we design for community governance from the beginnig. </a:t>
            </a:r>
            <a:endParaRPr sz="1400">
              <a:solidFill>
                <a:srgbClr val="0000FF"/>
              </a:solidFill>
            </a:endParaRPr>
          </a:p>
        </p:txBody>
      </p:sp>
      <p:sp>
        <p:nvSpPr>
          <p:cNvPr id="356" name="Google Shape;356;gb5a21998b4_1_9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3" name="Google Shape;363;p2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rPr lang="en-GB"/>
              <a:t>Development work follows the same pattern as production service - targeting same users, with the similar delivery chain, production model and governance structure</a:t>
            </a:r>
            <a:endParaRPr/>
          </a:p>
        </p:txBody>
      </p:sp>
      <p:sp>
        <p:nvSpPr>
          <p:cNvPr id="364" name="Google Shape;364;p2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0" name="Google Shape;370;p2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rPr lang="en-GB"/>
              <a:t>Do NRENs see the importance of their roles the way how we see it?</a:t>
            </a:r>
            <a:endParaRPr/>
          </a:p>
          <a:p>
            <a:pPr indent="0" lvl="0" marL="0" rtl="0" algn="l">
              <a:spcBef>
                <a:spcPts val="0"/>
              </a:spcBef>
              <a:spcAft>
                <a:spcPts val="0"/>
              </a:spcAft>
              <a:buClr>
                <a:schemeClr val="dk1"/>
              </a:buClr>
              <a:buSzPts val="1200"/>
              <a:buFont typeface="Calibri"/>
              <a:buNone/>
            </a:pPr>
            <a:r>
              <a:rPr lang="en-GB"/>
              <a:t>How are we making sure that bigger changes in NRENs will not impact service sustainability?</a:t>
            </a:r>
            <a:endParaRPr/>
          </a:p>
          <a:p>
            <a:pPr indent="0" lvl="0" marL="0" rtl="0" algn="l">
              <a:spcBef>
                <a:spcPts val="0"/>
              </a:spcBef>
              <a:spcAft>
                <a:spcPts val="0"/>
              </a:spcAft>
              <a:buClr>
                <a:schemeClr val="dk1"/>
              </a:buClr>
              <a:buSzPts val="1200"/>
              <a:buFont typeface="Calibri"/>
              <a:buNone/>
            </a:pPr>
            <a:r>
              <a:rPr lang="en-GB"/>
              <a:t>NRENs play the key role in service development, operations, delivery and thus sustainability of services</a:t>
            </a:r>
            <a:endParaRPr/>
          </a:p>
        </p:txBody>
      </p:sp>
      <p:sp>
        <p:nvSpPr>
          <p:cNvPr id="371" name="Google Shape;371;p2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5" name="Google Shape;85;p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86" name="Google Shape;86;p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gb5cb86c3b7_0_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79" name="Google Shape;379;gb5cb86c3b7_0_1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0" name="Google Shape;380;gb5cb86c3b7_0_1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 name="Shape 385"/>
        <p:cNvGrpSpPr/>
        <p:nvPr/>
      </p:nvGrpSpPr>
      <p:grpSpPr>
        <a:xfrm>
          <a:off x="0" y="0"/>
          <a:ext cx="0" cy="0"/>
          <a:chOff x="0" y="0"/>
          <a:chExt cx="0" cy="0"/>
        </a:xfrm>
      </p:grpSpPr>
      <p:sp>
        <p:nvSpPr>
          <p:cNvPr id="386" name="Google Shape;386;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7" name="Google Shape;387;p2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388" name="Google Shape;388;p2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gb58abad024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4" name="Google Shape;394;gb58abad024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1" name="Shape 401"/>
        <p:cNvGrpSpPr/>
        <p:nvPr/>
      </p:nvGrpSpPr>
      <p:grpSpPr>
        <a:xfrm>
          <a:off x="0" y="0"/>
          <a:ext cx="0" cy="0"/>
          <a:chOff x="0" y="0"/>
          <a:chExt cx="0" cy="0"/>
        </a:xfrm>
      </p:grpSpPr>
      <p:sp>
        <p:nvSpPr>
          <p:cNvPr id="402" name="Google Shape;402;gb5cb86c3b7_2_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3" name="Google Shape;403;gb5cb86c3b7_2_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4" name="Google Shape;404;gb5cb86c3b7_2_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2" name="Shape 412"/>
        <p:cNvGrpSpPr/>
        <p:nvPr/>
      </p:nvGrpSpPr>
      <p:grpSpPr>
        <a:xfrm>
          <a:off x="0" y="0"/>
          <a:ext cx="0" cy="0"/>
          <a:chOff x="0" y="0"/>
          <a:chExt cx="0" cy="0"/>
        </a:xfrm>
      </p:grpSpPr>
      <p:sp>
        <p:nvSpPr>
          <p:cNvPr id="413" name="Google Shape;413;gb5cb86c3b7_2_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4" name="Google Shape;414;gb5cb86c3b7_2_3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WP3 T1 Partner Relations and Engagement experience based on feedback from NREN Engagement</a:t>
            </a:r>
            <a:endParaRPr/>
          </a:p>
          <a:p>
            <a:pPr indent="0" lvl="0" marL="0" rtl="0" algn="l">
              <a:spcBef>
                <a:spcPts val="0"/>
              </a:spcBef>
              <a:spcAft>
                <a:spcPts val="0"/>
              </a:spcAft>
              <a:buNone/>
            </a:pPr>
            <a:r>
              <a:rPr lang="en-GB"/>
              <a:t>Feedback we receive at NREN Service Reviews, NREN Consultations, Service specific meetings</a:t>
            </a:r>
            <a:endParaRPr/>
          </a:p>
        </p:txBody>
      </p:sp>
      <p:sp>
        <p:nvSpPr>
          <p:cNvPr id="415" name="Google Shape;415;gb5cb86c3b7_2_3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0" name="Shape 420"/>
        <p:cNvGrpSpPr/>
        <p:nvPr/>
      </p:nvGrpSpPr>
      <p:grpSpPr>
        <a:xfrm>
          <a:off x="0" y="0"/>
          <a:ext cx="0" cy="0"/>
          <a:chOff x="0" y="0"/>
          <a:chExt cx="0" cy="0"/>
        </a:xfrm>
      </p:grpSpPr>
      <p:sp>
        <p:nvSpPr>
          <p:cNvPr id="421" name="Google Shape;421;gb5cb86c3b7_2_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2" name="Google Shape;422;gb5cb86c3b7_2_3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This is in line with EC expectations and GN4-3 objectives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423" name="Google Shape;423;gb5cb86c3b7_2_3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9" name="Shape 429"/>
        <p:cNvGrpSpPr/>
        <p:nvPr/>
      </p:nvGrpSpPr>
      <p:grpSpPr>
        <a:xfrm>
          <a:off x="0" y="0"/>
          <a:ext cx="0" cy="0"/>
          <a:chOff x="0" y="0"/>
          <a:chExt cx="0" cy="0"/>
        </a:xfrm>
      </p:grpSpPr>
      <p:sp>
        <p:nvSpPr>
          <p:cNvPr id="430" name="Google Shape;430;gb5cb86c3b7_2_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1" name="Google Shape;431;gb5cb86c3b7_2_4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Survey conducted 2Q19</a:t>
            </a:r>
            <a:endParaRPr/>
          </a:p>
        </p:txBody>
      </p:sp>
      <p:sp>
        <p:nvSpPr>
          <p:cNvPr id="432" name="Google Shape;432;gb5cb86c3b7_2_4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0" name="Shape 440"/>
        <p:cNvGrpSpPr/>
        <p:nvPr/>
      </p:nvGrpSpPr>
      <p:grpSpPr>
        <a:xfrm>
          <a:off x="0" y="0"/>
          <a:ext cx="0" cy="0"/>
          <a:chOff x="0" y="0"/>
          <a:chExt cx="0" cy="0"/>
        </a:xfrm>
      </p:grpSpPr>
      <p:sp>
        <p:nvSpPr>
          <p:cNvPr id="441" name="Google Shape;441;gb5cb86c3b7_2_5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2" name="Google Shape;442;gb5cb86c3b7_2_5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WP6 – need numbers to define if service worth to keep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443" name="Google Shape;443;gb5cb86c3b7_2_5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1" name="Shape 451"/>
        <p:cNvGrpSpPr/>
        <p:nvPr/>
      </p:nvGrpSpPr>
      <p:grpSpPr>
        <a:xfrm>
          <a:off x="0" y="0"/>
          <a:ext cx="0" cy="0"/>
          <a:chOff x="0" y="0"/>
          <a:chExt cx="0" cy="0"/>
        </a:xfrm>
      </p:grpSpPr>
      <p:sp>
        <p:nvSpPr>
          <p:cNvPr id="452" name="Google Shape;452;gb5cb86c3b7_2_6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3" name="Google Shape;453;gb5cb86c3b7_2_6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sz="1200">
                <a:solidFill>
                  <a:schemeClr val="dk1"/>
                </a:solidFill>
                <a:latin typeface="Calibri"/>
                <a:ea typeface="Calibri"/>
                <a:cs typeface="Calibri"/>
                <a:sym typeface="Calibri"/>
              </a:rPr>
              <a:t>That’s a text heavy slide, I know! Won’t go through each item</a:t>
            </a:r>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GB" sz="1200">
                <a:solidFill>
                  <a:schemeClr val="dk1"/>
                </a:solidFill>
                <a:latin typeface="Calibri"/>
                <a:ea typeface="Calibri"/>
                <a:cs typeface="Calibri"/>
                <a:sym typeface="Calibri"/>
              </a:rPr>
              <a:t>Main take away: </a:t>
            </a:r>
            <a:endParaRPr/>
          </a:p>
          <a:p>
            <a:pPr indent="0" lvl="0" marL="0" rtl="0" algn="l">
              <a:spcBef>
                <a:spcPts val="0"/>
              </a:spcBef>
              <a:spcAft>
                <a:spcPts val="0"/>
              </a:spcAft>
              <a:buNone/>
            </a:pPr>
            <a:r>
              <a:rPr lang="en-GB" sz="1200">
                <a:solidFill>
                  <a:schemeClr val="dk1"/>
                </a:solidFill>
                <a:latin typeface="Calibri"/>
                <a:ea typeface="Calibri"/>
                <a:cs typeface="Calibri"/>
                <a:sym typeface="Calibri"/>
              </a:rPr>
              <a:t>A diverse NREN landscape results in a wide range of influencing factors and challenges that NREN face</a:t>
            </a:r>
            <a:endParaRPr/>
          </a:p>
          <a:p>
            <a:pPr indent="0" lvl="0" marL="0" rtl="0" algn="l">
              <a:spcBef>
                <a:spcPts val="0"/>
              </a:spcBef>
              <a:spcAft>
                <a:spcPts val="0"/>
              </a:spcAft>
              <a:buNone/>
            </a:pPr>
            <a:r>
              <a:rPr lang="en-GB" sz="1200">
                <a:solidFill>
                  <a:schemeClr val="dk1"/>
                </a:solidFill>
                <a:latin typeface="Calibri"/>
                <a:ea typeface="Calibri"/>
                <a:cs typeface="Calibri"/>
                <a:sym typeface="Calibri"/>
              </a:rPr>
              <a:t>Not one size fits all, multi-dimensional approach to target and support different NREN set ups/scenarios</a:t>
            </a:r>
            <a:endParaRPr/>
          </a:p>
          <a:p>
            <a:pPr indent="0" lvl="0" marL="0" rtl="0" algn="l">
              <a:spcBef>
                <a:spcPts val="0"/>
              </a:spcBef>
              <a:spcAft>
                <a:spcPts val="0"/>
              </a:spcAft>
              <a:buNone/>
            </a:pPr>
            <a:r>
              <a:rPr lang="en-GB" sz="1200">
                <a:solidFill>
                  <a:schemeClr val="dk1"/>
                </a:solidFill>
                <a:latin typeface="Calibri"/>
                <a:ea typeface="Calibri"/>
                <a:cs typeface="Calibri"/>
                <a:sym typeface="Calibri"/>
              </a:rPr>
              <a:t>NRENs need to be able/willing and capable to support different delivery models based on service</a:t>
            </a:r>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rPr lang="en-GB"/>
              <a:t>🡪Limiting factor: resolution of many challenges lies within responsibility outside of GEANT, so we can influence but cannot make decision</a:t>
            </a:r>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
        <p:nvSpPr>
          <p:cNvPr id="454" name="Google Shape;454;gb5cb86c3b7_2_6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3" name="Shape 463"/>
        <p:cNvGrpSpPr/>
        <p:nvPr/>
      </p:nvGrpSpPr>
      <p:grpSpPr>
        <a:xfrm>
          <a:off x="0" y="0"/>
          <a:ext cx="0" cy="0"/>
          <a:chOff x="0" y="0"/>
          <a:chExt cx="0" cy="0"/>
        </a:xfrm>
      </p:grpSpPr>
      <p:sp>
        <p:nvSpPr>
          <p:cNvPr id="464" name="Google Shape;464;gb5cb86c3b7_2_7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5" name="Google Shape;465;gb5cb86c3b7_2_7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rtl="0" algn="l">
              <a:spcBef>
                <a:spcPts val="0"/>
              </a:spcBef>
              <a:spcAft>
                <a:spcPts val="0"/>
              </a:spcAft>
              <a:buNone/>
            </a:pPr>
            <a:r>
              <a:rPr lang="en-GB">
                <a:solidFill>
                  <a:srgbClr val="FF0000"/>
                </a:solidFill>
              </a:rPr>
              <a:t>Are we doing enough?</a:t>
            </a:r>
            <a:endParaRPr/>
          </a:p>
          <a:p>
            <a:pPr indent="0" lvl="0" marL="0" rtl="0" algn="l">
              <a:spcBef>
                <a:spcPts val="0"/>
              </a:spcBef>
              <a:spcAft>
                <a:spcPts val="0"/>
              </a:spcAft>
              <a:buNone/>
            </a:pPr>
            <a:r>
              <a:rPr lang="en-GB">
                <a:solidFill>
                  <a:srgbClr val="FF0000"/>
                </a:solidFill>
              </a:rPr>
              <a:t>Where do we have gaps?</a:t>
            </a:r>
            <a:endParaRPr/>
          </a:p>
          <a:p>
            <a:pPr indent="0" lvl="0" marL="0" rtl="0" algn="l">
              <a:spcBef>
                <a:spcPts val="0"/>
              </a:spcBef>
              <a:spcAft>
                <a:spcPts val="0"/>
              </a:spcAft>
              <a:buNone/>
            </a:pPr>
            <a:r>
              <a:rPr lang="en-GB">
                <a:solidFill>
                  <a:srgbClr val="FF0000"/>
                </a:solidFill>
              </a:rPr>
              <a:t>Are we focusing on the right thing?</a:t>
            </a:r>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rtl="0" algn="l">
              <a:spcBef>
                <a:spcPts val="0"/>
              </a:spcBef>
              <a:spcAft>
                <a:spcPts val="0"/>
              </a:spcAft>
              <a:buNone/>
            </a:pPr>
            <a:r>
              <a:t/>
            </a:r>
            <a:endParaRPr/>
          </a:p>
        </p:txBody>
      </p:sp>
      <p:sp>
        <p:nvSpPr>
          <p:cNvPr id="466" name="Google Shape;466;gb5cb86c3b7_2_7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2" name="Google Shape;92;p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rPr lang="en-GB"/>
              <a:t>Someone in this case being EC</a:t>
            </a:r>
            <a:endParaRPr/>
          </a:p>
        </p:txBody>
      </p:sp>
      <p:sp>
        <p:nvSpPr>
          <p:cNvPr id="93" name="Google Shape;93;p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5" name="Shape 495"/>
        <p:cNvGrpSpPr/>
        <p:nvPr/>
      </p:nvGrpSpPr>
      <p:grpSpPr>
        <a:xfrm>
          <a:off x="0" y="0"/>
          <a:ext cx="0" cy="0"/>
          <a:chOff x="0" y="0"/>
          <a:chExt cx="0" cy="0"/>
        </a:xfrm>
      </p:grpSpPr>
      <p:sp>
        <p:nvSpPr>
          <p:cNvPr id="496" name="Google Shape;496;gb5cb86c3b7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7" name="Google Shape;497;gb5cb86c3b7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4" name="Shape 504"/>
        <p:cNvGrpSpPr/>
        <p:nvPr/>
      </p:nvGrpSpPr>
      <p:grpSpPr>
        <a:xfrm>
          <a:off x="0" y="0"/>
          <a:ext cx="0" cy="0"/>
          <a:chOff x="0" y="0"/>
          <a:chExt cx="0" cy="0"/>
        </a:xfrm>
      </p:grpSpPr>
      <p:sp>
        <p:nvSpPr>
          <p:cNvPr id="505" name="Google Shape;505;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6" name="Google Shape;506;p2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7" name="Google Shape;507;p2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5" name="Shape 515"/>
        <p:cNvGrpSpPr/>
        <p:nvPr/>
      </p:nvGrpSpPr>
      <p:grpSpPr>
        <a:xfrm>
          <a:off x="0" y="0"/>
          <a:ext cx="0" cy="0"/>
          <a:chOff x="0" y="0"/>
          <a:chExt cx="0" cy="0"/>
        </a:xfrm>
      </p:grpSpPr>
      <p:sp>
        <p:nvSpPr>
          <p:cNvPr id="516" name="Google Shape;516;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7" name="Google Shape;517;p2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518" name="Google Shape;518;p2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2" name="Shape 522"/>
        <p:cNvGrpSpPr/>
        <p:nvPr/>
      </p:nvGrpSpPr>
      <p:grpSpPr>
        <a:xfrm>
          <a:off x="0" y="0"/>
          <a:ext cx="0" cy="0"/>
          <a:chOff x="0" y="0"/>
          <a:chExt cx="0" cy="0"/>
        </a:xfrm>
      </p:grpSpPr>
      <p:sp>
        <p:nvSpPr>
          <p:cNvPr id="523" name="Google Shape;523;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4" name="Google Shape;524;p2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525" name="Google Shape;525;p2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200"/>
              <a:buFont typeface="Calibri"/>
              <a:buNone/>
            </a:pPr>
            <a:fld id="{00000000-1234-1234-1234-123412341234}" type="slidenum">
              <a:rPr lang="en-GB"/>
              <a:t>‹#›</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9" name="Shape 529"/>
        <p:cNvGrpSpPr/>
        <p:nvPr/>
      </p:nvGrpSpPr>
      <p:grpSpPr>
        <a:xfrm>
          <a:off x="0" y="0"/>
          <a:ext cx="0" cy="0"/>
          <a:chOff x="0" y="0"/>
          <a:chExt cx="0" cy="0"/>
        </a:xfrm>
      </p:grpSpPr>
      <p:sp>
        <p:nvSpPr>
          <p:cNvPr id="530" name="Google Shape;530;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1" name="Google Shape;531;p3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rPr lang="en-GB"/>
              <a:t>2. Run a business model analysis prior to new service development</a:t>
            </a:r>
            <a:endParaRPr/>
          </a:p>
          <a:p>
            <a:pPr indent="-317500" lvl="0" marL="457200" rtl="0" algn="l">
              <a:spcBef>
                <a:spcPts val="0"/>
              </a:spcBef>
              <a:spcAft>
                <a:spcPts val="0"/>
              </a:spcAft>
              <a:buClr>
                <a:schemeClr val="dk1"/>
              </a:buClr>
              <a:buSzPts val="1400"/>
              <a:buFont typeface="Calibri"/>
              <a:buChar char="●"/>
            </a:pPr>
            <a:r>
              <a:rPr lang="en-GB"/>
              <a:t>SWOT analysis, market analysis, understand needed investments</a:t>
            </a:r>
            <a:endParaRPr/>
          </a:p>
          <a:p>
            <a:pPr indent="-317500" lvl="0" marL="457200" rtl="0" algn="l">
              <a:spcBef>
                <a:spcPts val="0"/>
              </a:spcBef>
              <a:spcAft>
                <a:spcPts val="0"/>
              </a:spcAft>
              <a:buClr>
                <a:schemeClr val="dk1"/>
              </a:buClr>
              <a:buSzPts val="1400"/>
              <a:buFont typeface="Calibri"/>
              <a:buChar char="●"/>
            </a:pPr>
            <a:r>
              <a:rPr lang="en-GB"/>
              <a:t>Use it to justify and prioritise the work and the investment</a:t>
            </a:r>
            <a:endParaRPr/>
          </a:p>
          <a:p>
            <a:pPr indent="0" lvl="0" marL="0" rtl="0" algn="l">
              <a:spcBef>
                <a:spcPts val="0"/>
              </a:spcBef>
              <a:spcAft>
                <a:spcPts val="0"/>
              </a:spcAft>
              <a:buClr>
                <a:schemeClr val="dk1"/>
              </a:buClr>
              <a:buSzPts val="1200"/>
              <a:buFont typeface="Calibri"/>
              <a:buNone/>
            </a:pPr>
            <a:r>
              <a:rPr lang="en-GB"/>
              <a:t>5. Make a benchmark analysis for the main services provided by GÉANT</a:t>
            </a:r>
            <a:endParaRPr/>
          </a:p>
          <a:p>
            <a:pPr indent="-317500" lvl="0" marL="457200" rtl="0" algn="l">
              <a:spcBef>
                <a:spcPts val="0"/>
              </a:spcBef>
              <a:spcAft>
                <a:spcPts val="0"/>
              </a:spcAft>
              <a:buClr>
                <a:schemeClr val="dk1"/>
              </a:buClr>
              <a:buSzPts val="1400"/>
              <a:buFont typeface="Calibri"/>
              <a:buChar char="●"/>
            </a:pPr>
            <a:r>
              <a:rPr lang="en-GB"/>
              <a:t>To explain why to use GÉANT services instead of other commercial services</a:t>
            </a:r>
            <a:endParaRPr/>
          </a:p>
          <a:p>
            <a:pPr indent="-317500" lvl="0" marL="457200" rtl="0" algn="l">
              <a:spcBef>
                <a:spcPts val="0"/>
              </a:spcBef>
              <a:spcAft>
                <a:spcPts val="0"/>
              </a:spcAft>
              <a:buClr>
                <a:schemeClr val="dk1"/>
              </a:buClr>
              <a:buSzPts val="1400"/>
              <a:buFont typeface="Calibri"/>
              <a:buChar char="●"/>
            </a:pPr>
            <a:r>
              <a:rPr lang="en-GB"/>
              <a:t>Include pricing as one of the elements in the value proposition</a:t>
            </a:r>
            <a:endParaRPr/>
          </a:p>
          <a:p>
            <a:pPr indent="-317500" lvl="0" marL="457200" rtl="0" algn="l">
              <a:spcBef>
                <a:spcPts val="0"/>
              </a:spcBef>
              <a:spcAft>
                <a:spcPts val="0"/>
              </a:spcAft>
              <a:buClr>
                <a:schemeClr val="dk1"/>
              </a:buClr>
              <a:buSzPts val="1400"/>
              <a:buFont typeface="Calibri"/>
              <a:buChar char="●"/>
            </a:pPr>
            <a:r>
              <a:rPr lang="en-GB"/>
              <a:t>Disseminate the service value proposition through services’ website</a:t>
            </a:r>
            <a:endParaRPr/>
          </a:p>
          <a:p>
            <a:pPr indent="0" lvl="0" marL="0" rtl="0" algn="l">
              <a:spcBef>
                <a:spcPts val="0"/>
              </a:spcBef>
              <a:spcAft>
                <a:spcPts val="0"/>
              </a:spcAft>
              <a:buClr>
                <a:schemeClr val="dk1"/>
              </a:buClr>
              <a:buSzPts val="1200"/>
              <a:buFont typeface="Calibri"/>
              <a:buNone/>
            </a:pPr>
            <a:r>
              <a:rPr lang="en-GB"/>
              <a:t>8. Indicate the total cost of running the main services</a:t>
            </a:r>
            <a:endParaRPr/>
          </a:p>
          <a:p>
            <a:pPr indent="-317500" lvl="0" marL="457200" rtl="0" algn="l">
              <a:spcBef>
                <a:spcPts val="0"/>
              </a:spcBef>
              <a:spcAft>
                <a:spcPts val="0"/>
              </a:spcAft>
              <a:buClr>
                <a:schemeClr val="dk1"/>
              </a:buClr>
              <a:buSzPts val="1400"/>
              <a:buFont typeface="Calibri"/>
              <a:buChar char="●"/>
            </a:pPr>
            <a:r>
              <a:rPr lang="en-GB"/>
              <a:t>A key metric of operational excellence could be the total cost of running each service</a:t>
            </a:r>
            <a:endParaRPr/>
          </a:p>
          <a:p>
            <a:pPr indent="0" lvl="0" marL="0" rtl="0" algn="l">
              <a:spcBef>
                <a:spcPts val="0"/>
              </a:spcBef>
              <a:spcAft>
                <a:spcPts val="0"/>
              </a:spcAft>
              <a:buClr>
                <a:schemeClr val="dk1"/>
              </a:buClr>
              <a:buSzPts val="1200"/>
              <a:buFont typeface="Calibri"/>
              <a:buNone/>
            </a:pPr>
            <a:r>
              <a:rPr lang="en-GB"/>
              <a:t>10. Promote use of own services whenever possible.</a:t>
            </a:r>
            <a:endParaRPr/>
          </a:p>
          <a:p>
            <a:pPr indent="0" lvl="0" marL="0" rtl="0" algn="l">
              <a:spcBef>
                <a:spcPts val="0"/>
              </a:spcBef>
              <a:spcAft>
                <a:spcPts val="0"/>
              </a:spcAft>
              <a:buClr>
                <a:schemeClr val="dk1"/>
              </a:buClr>
              <a:buSzPts val="1200"/>
              <a:buFont typeface="Calibri"/>
              <a:buNone/>
            </a:pPr>
            <a:r>
              <a:rPr lang="en-GB"/>
              <a:t>11. Find and develop new services that enhance and put in value the GÉANT network.</a:t>
            </a:r>
            <a:endParaRPr/>
          </a:p>
        </p:txBody>
      </p:sp>
      <p:sp>
        <p:nvSpPr>
          <p:cNvPr id="532" name="Google Shape;532;p3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6" name="Shape 536"/>
        <p:cNvGrpSpPr/>
        <p:nvPr/>
      </p:nvGrpSpPr>
      <p:grpSpPr>
        <a:xfrm>
          <a:off x="0" y="0"/>
          <a:ext cx="0" cy="0"/>
          <a:chOff x="0" y="0"/>
          <a:chExt cx="0" cy="0"/>
        </a:xfrm>
      </p:grpSpPr>
      <p:sp>
        <p:nvSpPr>
          <p:cNvPr id="537" name="Google Shape;537;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8" name="Google Shape;538;p3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539" name="Google Shape;539;p3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3" name="Shape 543"/>
        <p:cNvGrpSpPr/>
        <p:nvPr/>
      </p:nvGrpSpPr>
      <p:grpSpPr>
        <a:xfrm>
          <a:off x="0" y="0"/>
          <a:ext cx="0" cy="0"/>
          <a:chOff x="0" y="0"/>
          <a:chExt cx="0" cy="0"/>
        </a:xfrm>
      </p:grpSpPr>
      <p:sp>
        <p:nvSpPr>
          <p:cNvPr id="544" name="Google Shape;544;gb58abad024_0_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5" name="Google Shape;545;gb58abad024_0_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2" name="Shape 552"/>
        <p:cNvGrpSpPr/>
        <p:nvPr/>
      </p:nvGrpSpPr>
      <p:grpSpPr>
        <a:xfrm>
          <a:off x="0" y="0"/>
          <a:ext cx="0" cy="0"/>
          <a:chOff x="0" y="0"/>
          <a:chExt cx="0" cy="0"/>
        </a:xfrm>
      </p:grpSpPr>
      <p:sp>
        <p:nvSpPr>
          <p:cNvPr id="553" name="Google Shape;553;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4" name="Google Shape;554;p3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5" name="Google Shape;555;p3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3" name="Shape 563"/>
        <p:cNvGrpSpPr/>
        <p:nvPr/>
      </p:nvGrpSpPr>
      <p:grpSpPr>
        <a:xfrm>
          <a:off x="0" y="0"/>
          <a:ext cx="0" cy="0"/>
          <a:chOff x="0" y="0"/>
          <a:chExt cx="0" cy="0"/>
        </a:xfrm>
      </p:grpSpPr>
      <p:sp>
        <p:nvSpPr>
          <p:cNvPr id="564" name="Google Shape;564;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5" name="Google Shape;565;p3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566" name="Google Shape;566;p3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0" name="Shape 570"/>
        <p:cNvGrpSpPr/>
        <p:nvPr/>
      </p:nvGrpSpPr>
      <p:grpSpPr>
        <a:xfrm>
          <a:off x="0" y="0"/>
          <a:ext cx="0" cy="0"/>
          <a:chOff x="0" y="0"/>
          <a:chExt cx="0" cy="0"/>
        </a:xfrm>
      </p:grpSpPr>
      <p:sp>
        <p:nvSpPr>
          <p:cNvPr id="571" name="Google Shape;571;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72" name="Google Shape;572;p3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573" name="Google Shape;573;p3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0" name="Google Shape;100;p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101" name="Google Shape;101;p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7" name="Shape 577"/>
        <p:cNvGrpSpPr/>
        <p:nvPr/>
      </p:nvGrpSpPr>
      <p:grpSpPr>
        <a:xfrm>
          <a:off x="0" y="0"/>
          <a:ext cx="0" cy="0"/>
          <a:chOff x="0" y="0"/>
          <a:chExt cx="0" cy="0"/>
        </a:xfrm>
      </p:grpSpPr>
      <p:sp>
        <p:nvSpPr>
          <p:cNvPr id="578" name="Google Shape;578;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79" name="Google Shape;579;p3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580" name="Google Shape;580;p3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4" name="Shape 584"/>
        <p:cNvGrpSpPr/>
        <p:nvPr/>
      </p:nvGrpSpPr>
      <p:grpSpPr>
        <a:xfrm>
          <a:off x="0" y="0"/>
          <a:ext cx="0" cy="0"/>
          <a:chOff x="0" y="0"/>
          <a:chExt cx="0" cy="0"/>
        </a:xfrm>
      </p:grpSpPr>
      <p:sp>
        <p:nvSpPr>
          <p:cNvPr id="585" name="Google Shape;585;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86" name="Google Shape;586;p3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587" name="Google Shape;587;p3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1" name="Shape 591"/>
        <p:cNvGrpSpPr/>
        <p:nvPr/>
      </p:nvGrpSpPr>
      <p:grpSpPr>
        <a:xfrm>
          <a:off x="0" y="0"/>
          <a:ext cx="0" cy="0"/>
          <a:chOff x="0" y="0"/>
          <a:chExt cx="0" cy="0"/>
        </a:xfrm>
      </p:grpSpPr>
      <p:sp>
        <p:nvSpPr>
          <p:cNvPr id="592" name="Google Shape;592;p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93" name="Google Shape;593;p3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594" name="Google Shape;594;p3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8" name="Shape 598"/>
        <p:cNvGrpSpPr/>
        <p:nvPr/>
      </p:nvGrpSpPr>
      <p:grpSpPr>
        <a:xfrm>
          <a:off x="0" y="0"/>
          <a:ext cx="0" cy="0"/>
          <a:chOff x="0" y="0"/>
          <a:chExt cx="0" cy="0"/>
        </a:xfrm>
      </p:grpSpPr>
      <p:sp>
        <p:nvSpPr>
          <p:cNvPr id="599" name="Google Shape;599;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00" name="Google Shape;600;p3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601" name="Google Shape;601;p3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200"/>
              <a:buFont typeface="Calibri"/>
              <a:buNone/>
            </a:pPr>
            <a:fld id="{00000000-1234-1234-1234-123412341234}" type="slidenum">
              <a:rPr lang="en-GB"/>
              <a:t>‹#›</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5" name="Shape 625"/>
        <p:cNvGrpSpPr/>
        <p:nvPr/>
      </p:nvGrpSpPr>
      <p:grpSpPr>
        <a:xfrm>
          <a:off x="0" y="0"/>
          <a:ext cx="0" cy="0"/>
          <a:chOff x="0" y="0"/>
          <a:chExt cx="0" cy="0"/>
        </a:xfrm>
      </p:grpSpPr>
      <p:sp>
        <p:nvSpPr>
          <p:cNvPr id="626" name="Google Shape;626;p3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7" name="Google Shape;627;p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9" name="Google Shape;109;p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110" name="Google Shape;110;p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7" name="Google Shape;117;p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118" name="Google Shape;118;p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rPr lang="en-GB"/>
              <a:t>The development work is taken into consideration to check if it follows the same direction as current production services</a:t>
            </a:r>
            <a:endParaRPr/>
          </a:p>
        </p:txBody>
      </p:sp>
      <p:sp>
        <p:nvSpPr>
          <p:cNvPr id="125" name="Google Shape;125;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7" name="Google Shape;147;p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317500" lvl="0" marL="457200" rtl="0" algn="l">
              <a:spcBef>
                <a:spcPts val="0"/>
              </a:spcBef>
              <a:spcAft>
                <a:spcPts val="0"/>
              </a:spcAft>
              <a:buClr>
                <a:schemeClr val="dk1"/>
              </a:buClr>
              <a:buSzPts val="1400"/>
              <a:buFont typeface="Calibri"/>
              <a:buChar char="-"/>
            </a:pPr>
            <a:r>
              <a:rPr lang="en-GB"/>
              <a:t>I will go through the service analysis. The purpose is to provide an overview of the ways that we deliver geant services. </a:t>
            </a:r>
            <a:endParaRPr/>
          </a:p>
          <a:p>
            <a:pPr indent="-317500" lvl="0" marL="457200" rtl="0" algn="l">
              <a:spcBef>
                <a:spcPts val="0"/>
              </a:spcBef>
              <a:spcAft>
                <a:spcPts val="0"/>
              </a:spcAft>
              <a:buClr>
                <a:schemeClr val="dk1"/>
              </a:buClr>
              <a:buSzPts val="1400"/>
              <a:buFont typeface="Calibri"/>
              <a:buChar char="-"/>
            </a:pPr>
            <a:r>
              <a:rPr lang="en-GB"/>
              <a:t>Geant service portfolio is developing for many years, and this exercise trys get basic information if there are certain trends in the way we deliver services. This can be usefull when we design new services, but also help us understand where we can improve, where are the risks or gaps in the models we employ.</a:t>
            </a:r>
            <a:endParaRPr/>
          </a:p>
          <a:p>
            <a:pPr indent="0" lvl="0" marL="0" rtl="0" algn="l">
              <a:spcBef>
                <a:spcPts val="0"/>
              </a:spcBef>
              <a:spcAft>
                <a:spcPts val="0"/>
              </a:spcAft>
              <a:buClr>
                <a:schemeClr val="dk1"/>
              </a:buClr>
              <a:buSzPts val="1100"/>
              <a:buFont typeface="Arial"/>
              <a:buNone/>
            </a:pPr>
            <a:r>
              <a:t/>
            </a:r>
            <a:endParaRPr/>
          </a:p>
          <a:p>
            <a:pPr indent="-317500" lvl="0" marL="457200" rtl="0" algn="l">
              <a:spcBef>
                <a:spcPts val="0"/>
              </a:spcBef>
              <a:spcAft>
                <a:spcPts val="0"/>
              </a:spcAft>
              <a:buClr>
                <a:schemeClr val="dk1"/>
              </a:buClr>
              <a:buSzPts val="1400"/>
              <a:buChar char="-"/>
            </a:pPr>
            <a:r>
              <a:rPr lang="en-GB"/>
              <a:t>Important also to say that these analysis shows stats that we should really take as an indication. These questions are not always easy to answer, there are a lot of deatils that lay in context of each service, and some answers start with: yes, but</a:t>
            </a:r>
            <a:endParaRPr/>
          </a:p>
          <a:p>
            <a:pPr indent="-317500" lvl="0" marL="457200" rtl="0" algn="l">
              <a:spcBef>
                <a:spcPts val="0"/>
              </a:spcBef>
              <a:spcAft>
                <a:spcPts val="0"/>
              </a:spcAft>
              <a:buClr>
                <a:schemeClr val="dk1"/>
              </a:buClr>
              <a:buSzPts val="1400"/>
              <a:buChar char="-"/>
            </a:pPr>
            <a:r>
              <a:rPr lang="en-GB"/>
              <a:t>I will show you the statistics and give you my interpretation of those, sometimes also to challenge our thinking and perception</a:t>
            </a:r>
            <a:endParaRPr/>
          </a:p>
        </p:txBody>
      </p:sp>
      <p:sp>
        <p:nvSpPr>
          <p:cNvPr id="148" name="Google Shape;148;p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1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jpg"/><Relationship Id="rId3"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8.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3.png"/><Relationship Id="rId3"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p:cSld name="Title Slide">
    <p:spTree>
      <p:nvGrpSpPr>
        <p:cNvPr id="17" name="Shape 17"/>
        <p:cNvGrpSpPr/>
        <p:nvPr/>
      </p:nvGrpSpPr>
      <p:grpSpPr>
        <a:xfrm>
          <a:off x="0" y="0"/>
          <a:ext cx="0" cy="0"/>
          <a:chOff x="0" y="0"/>
          <a:chExt cx="0" cy="0"/>
        </a:xfrm>
      </p:grpSpPr>
      <p:sp>
        <p:nvSpPr>
          <p:cNvPr id="18" name="Google Shape;18;p41"/>
          <p:cNvSpPr txBox="1"/>
          <p:nvPr/>
        </p:nvSpPr>
        <p:spPr>
          <a:xfrm>
            <a:off x="8111484" y="4779932"/>
            <a:ext cx="3523570" cy="1471596"/>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t/>
            </a:r>
            <a:endParaRPr sz="1800">
              <a:solidFill>
                <a:schemeClr val="lt1"/>
              </a:solidFill>
              <a:latin typeface="Arial"/>
              <a:ea typeface="Arial"/>
              <a:cs typeface="Arial"/>
              <a:sym typeface="Arial"/>
            </a:endParaRPr>
          </a:p>
          <a:p>
            <a:pPr indent="0" lvl="0" marL="0" marR="0" rtl="0" algn="r">
              <a:spcBef>
                <a:spcPts val="360"/>
              </a:spcBef>
              <a:spcAft>
                <a:spcPts val="0"/>
              </a:spcAft>
              <a:buNone/>
            </a:pPr>
            <a:r>
              <a:rPr lang="en-GB" sz="1800">
                <a:solidFill>
                  <a:schemeClr val="lt1"/>
                </a:solidFill>
                <a:latin typeface="Arial"/>
                <a:ea typeface="Arial"/>
                <a:cs typeface="Arial"/>
                <a:sym typeface="Arial"/>
              </a:rPr>
              <a:t>GN4-1 EC Review</a:t>
            </a:r>
            <a:endParaRPr/>
          </a:p>
          <a:p>
            <a:pPr indent="0" lvl="0" marL="0" marR="0" rtl="0" algn="r">
              <a:spcBef>
                <a:spcPts val="360"/>
              </a:spcBef>
              <a:spcAft>
                <a:spcPts val="0"/>
              </a:spcAft>
              <a:buNone/>
            </a:pPr>
            <a:r>
              <a:rPr lang="en-GB" sz="1800">
                <a:solidFill>
                  <a:schemeClr val="lt1"/>
                </a:solidFill>
                <a:latin typeface="Arial"/>
                <a:ea typeface="Arial"/>
                <a:cs typeface="Arial"/>
                <a:sym typeface="Arial"/>
              </a:rPr>
              <a:t>TBC 2016</a:t>
            </a:r>
            <a:endParaRPr/>
          </a:p>
          <a:p>
            <a:pPr indent="0" lvl="0" marL="0" marR="0" rtl="0" algn="r">
              <a:spcBef>
                <a:spcPts val="360"/>
              </a:spcBef>
              <a:spcAft>
                <a:spcPts val="0"/>
              </a:spcAft>
              <a:buNone/>
            </a:pPr>
            <a:r>
              <a:rPr lang="en-GB" sz="1800">
                <a:solidFill>
                  <a:schemeClr val="lt1"/>
                </a:solidFill>
                <a:latin typeface="Arial"/>
                <a:ea typeface="Arial"/>
                <a:cs typeface="Arial"/>
                <a:sym typeface="Arial"/>
              </a:rPr>
              <a:t>Brussels</a:t>
            </a:r>
            <a:endParaRPr/>
          </a:p>
          <a:p>
            <a:pPr indent="0" lvl="0" marL="0" marR="0" rtl="0" algn="r">
              <a:spcBef>
                <a:spcPts val="360"/>
              </a:spcBef>
              <a:spcAft>
                <a:spcPts val="0"/>
              </a:spcAft>
              <a:buNone/>
            </a:pPr>
            <a:r>
              <a:t/>
            </a:r>
            <a:endParaRPr sz="1800">
              <a:solidFill>
                <a:schemeClr val="lt1"/>
              </a:solidFill>
              <a:latin typeface="Arial"/>
              <a:ea typeface="Arial"/>
              <a:cs typeface="Arial"/>
              <a:sym typeface="Arial"/>
            </a:endParaRPr>
          </a:p>
        </p:txBody>
      </p:sp>
      <p:pic>
        <p:nvPicPr>
          <p:cNvPr id="19" name="Google Shape;19;p41"/>
          <p:cNvPicPr preferRelativeResize="0"/>
          <p:nvPr/>
        </p:nvPicPr>
        <p:blipFill rotWithShape="1">
          <a:blip r:embed="rId2">
            <a:alphaModFix/>
          </a:blip>
          <a:srcRect b="0" l="0" r="0" t="0"/>
          <a:stretch/>
        </p:blipFill>
        <p:spPr>
          <a:xfrm>
            <a:off x="9979292" y="287691"/>
            <a:ext cx="1674488" cy="952633"/>
          </a:xfrm>
          <a:prstGeom prst="rect">
            <a:avLst/>
          </a:prstGeom>
          <a:noFill/>
          <a:ln>
            <a:noFill/>
          </a:ln>
        </p:spPr>
      </p:pic>
      <p:sp>
        <p:nvSpPr>
          <p:cNvPr id="20" name="Google Shape;20;p41"/>
          <p:cNvSpPr txBox="1"/>
          <p:nvPr/>
        </p:nvSpPr>
        <p:spPr>
          <a:xfrm>
            <a:off x="848735" y="5076227"/>
            <a:ext cx="3798887" cy="125650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1800">
                <a:solidFill>
                  <a:schemeClr val="lt1"/>
                </a:solidFill>
                <a:latin typeface="Arial"/>
                <a:ea typeface="Arial"/>
                <a:cs typeface="Arial"/>
                <a:sym typeface="Arial"/>
              </a:rPr>
              <a:t>Presenter Name, Organisation</a:t>
            </a:r>
            <a:endParaRPr/>
          </a:p>
          <a:p>
            <a:pPr indent="0" lvl="0" marL="0" marR="0" rtl="0" algn="l">
              <a:spcBef>
                <a:spcPts val="360"/>
              </a:spcBef>
              <a:spcAft>
                <a:spcPts val="0"/>
              </a:spcAft>
              <a:buNone/>
            </a:pPr>
            <a:r>
              <a:t/>
            </a:r>
            <a:endParaRPr sz="1800">
              <a:solidFill>
                <a:schemeClr val="lt1"/>
              </a:solidFill>
              <a:latin typeface="Arial"/>
              <a:ea typeface="Arial"/>
              <a:cs typeface="Arial"/>
              <a:sym typeface="Arial"/>
            </a:endParaRPr>
          </a:p>
        </p:txBody>
      </p:sp>
      <p:sp>
        <p:nvSpPr>
          <p:cNvPr id="21" name="Google Shape;21;p41"/>
          <p:cNvSpPr/>
          <p:nvPr/>
        </p:nvSpPr>
        <p:spPr>
          <a:xfrm>
            <a:off x="0" y="0"/>
            <a:ext cx="12192000" cy="6858000"/>
          </a:xfrm>
          <a:prstGeom prst="rect">
            <a:avLst/>
          </a:prstGeom>
          <a:solidFill>
            <a:srgbClr val="00336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Background pattern&#10;&#10;Description automatically generated" id="22" name="Google Shape;22;p41"/>
          <p:cNvPicPr preferRelativeResize="0"/>
          <p:nvPr/>
        </p:nvPicPr>
        <p:blipFill rotWithShape="1">
          <a:blip r:embed="rId3">
            <a:alphaModFix/>
          </a:blip>
          <a:srcRect b="37311" l="13231" r="26996" t="10207"/>
          <a:stretch/>
        </p:blipFill>
        <p:spPr>
          <a:xfrm>
            <a:off x="0" y="0"/>
            <a:ext cx="12192001" cy="68580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3" name="Shape 23"/>
        <p:cNvGrpSpPr/>
        <p:nvPr/>
      </p:nvGrpSpPr>
      <p:grpSpPr>
        <a:xfrm>
          <a:off x="0" y="0"/>
          <a:ext cx="0" cy="0"/>
          <a:chOff x="0" y="0"/>
          <a:chExt cx="0" cy="0"/>
        </a:xfrm>
      </p:grpSpPr>
      <p:sp>
        <p:nvSpPr>
          <p:cNvPr id="24" name="Google Shape;24;p42"/>
          <p:cNvSpPr txBox="1"/>
          <p:nvPr>
            <p:ph idx="1" type="body"/>
          </p:nvPr>
        </p:nvSpPr>
        <p:spPr>
          <a:xfrm>
            <a:off x="446058" y="1503937"/>
            <a:ext cx="10515600" cy="4351338"/>
          </a:xfrm>
          <a:prstGeom prst="rect">
            <a:avLst/>
          </a:prstGeom>
          <a:noFill/>
          <a:ln>
            <a:noFill/>
          </a:ln>
        </p:spPr>
        <p:txBody>
          <a:bodyPr anchorCtr="0" anchor="t" bIns="45700" lIns="91425" spcFirstLastPara="1" rIns="91425" wrap="square" tIns="45700">
            <a:normAutofit/>
          </a:bodyPr>
          <a:lstStyle>
            <a:lvl1pPr indent="-365760" lvl="0" marL="457200" algn="l">
              <a:lnSpc>
                <a:spcPct val="90000"/>
              </a:lnSpc>
              <a:spcBef>
                <a:spcPts val="1000"/>
              </a:spcBef>
              <a:spcAft>
                <a:spcPts val="0"/>
              </a:spcAft>
              <a:buSzPts val="2160"/>
              <a:buChar char="•"/>
              <a:defRPr/>
            </a:lvl1pPr>
            <a:lvl2pPr indent="-365760" lvl="1" marL="914400" algn="l">
              <a:lnSpc>
                <a:spcPct val="90000"/>
              </a:lnSpc>
              <a:spcBef>
                <a:spcPts val="500"/>
              </a:spcBef>
              <a:spcAft>
                <a:spcPts val="0"/>
              </a:spcAft>
              <a:buSzPts val="2160"/>
              <a:buChar char="•"/>
              <a:defRPr/>
            </a:lvl2pPr>
            <a:lvl3pPr indent="-365760" lvl="2" marL="1371600" algn="l">
              <a:lnSpc>
                <a:spcPct val="90000"/>
              </a:lnSpc>
              <a:spcBef>
                <a:spcPts val="500"/>
              </a:spcBef>
              <a:spcAft>
                <a:spcPts val="0"/>
              </a:spcAft>
              <a:buSzPts val="2160"/>
              <a:buChar char="•"/>
              <a:defRPr/>
            </a:lvl3pPr>
            <a:lvl4pPr indent="-365760" lvl="3" marL="1828800" algn="l">
              <a:lnSpc>
                <a:spcPct val="90000"/>
              </a:lnSpc>
              <a:spcBef>
                <a:spcPts val="500"/>
              </a:spcBef>
              <a:spcAft>
                <a:spcPts val="0"/>
              </a:spcAft>
              <a:buSzPts val="2160"/>
              <a:buChar char="•"/>
              <a:defRPr/>
            </a:lvl4pPr>
            <a:lvl5pPr indent="-365760" lvl="4" marL="2286000" algn="l">
              <a:lnSpc>
                <a:spcPct val="90000"/>
              </a:lnSpc>
              <a:spcBef>
                <a:spcPts val="500"/>
              </a:spcBef>
              <a:spcAft>
                <a:spcPts val="0"/>
              </a:spcAft>
              <a:buSzPts val="216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 name="Google Shape;25;p42"/>
          <p:cNvSpPr txBox="1"/>
          <p:nvPr>
            <p:ph type="title"/>
          </p:nvPr>
        </p:nvSpPr>
        <p:spPr>
          <a:xfrm>
            <a:off x="454525" y="204374"/>
            <a:ext cx="9373198" cy="938624"/>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 name="Google Shape;26;p42"/>
          <p:cNvSpPr txBox="1"/>
          <p:nvPr>
            <p:ph idx="12" type="sldNum"/>
          </p:nvPr>
        </p:nvSpPr>
        <p:spPr>
          <a:xfrm>
            <a:off x="11439527" y="6523901"/>
            <a:ext cx="569600" cy="321399"/>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amp;A">
  <p:cSld name="Q&amp;A">
    <p:spTree>
      <p:nvGrpSpPr>
        <p:cNvPr id="27" name="Shape 27"/>
        <p:cNvGrpSpPr/>
        <p:nvPr/>
      </p:nvGrpSpPr>
      <p:grpSpPr>
        <a:xfrm>
          <a:off x="0" y="0"/>
          <a:ext cx="0" cy="0"/>
          <a:chOff x="0" y="0"/>
          <a:chExt cx="0" cy="0"/>
        </a:xfrm>
      </p:grpSpPr>
      <p:sp>
        <p:nvSpPr>
          <p:cNvPr id="28" name="Google Shape;28;p43"/>
          <p:cNvSpPr txBox="1"/>
          <p:nvPr/>
        </p:nvSpPr>
        <p:spPr>
          <a:xfrm>
            <a:off x="8229601" y="2547258"/>
            <a:ext cx="2373086" cy="1523254"/>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rgbClr val="004361"/>
              </a:buClr>
              <a:buSzPts val="2100"/>
              <a:buFont typeface="Calibri"/>
              <a:buNone/>
            </a:pPr>
            <a:r>
              <a:t/>
            </a:r>
            <a:endParaRPr b="0" sz="2100">
              <a:solidFill>
                <a:schemeClr val="lt1"/>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29" name="Shape 29"/>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1_Custom Layout">
    <p:spTree>
      <p:nvGrpSpPr>
        <p:cNvPr id="30" name="Shape 30"/>
        <p:cNvGrpSpPr/>
        <p:nvPr/>
      </p:nvGrpSpPr>
      <p:grpSpPr>
        <a:xfrm>
          <a:off x="0" y="0"/>
          <a:ext cx="0" cy="0"/>
          <a:chOff x="0" y="0"/>
          <a:chExt cx="0" cy="0"/>
        </a:xfrm>
      </p:grpSpPr>
      <p:pic>
        <p:nvPicPr>
          <p:cNvPr id="31" name="Google Shape;31;p45"/>
          <p:cNvPicPr preferRelativeResize="0"/>
          <p:nvPr/>
        </p:nvPicPr>
        <p:blipFill rotWithShape="1">
          <a:blip r:embed="rId2">
            <a:alphaModFix/>
          </a:blip>
          <a:srcRect b="0" l="34639" r="0" t="0"/>
          <a:stretch/>
        </p:blipFill>
        <p:spPr>
          <a:xfrm>
            <a:off x="10319656" y="0"/>
            <a:ext cx="1872343" cy="6858000"/>
          </a:xfrm>
          <a:prstGeom prst="rect">
            <a:avLst/>
          </a:prstGeom>
          <a:noFill/>
          <a:ln>
            <a:noFill/>
          </a:ln>
        </p:spPr>
      </p:pic>
      <p:pic>
        <p:nvPicPr>
          <p:cNvPr id="32" name="Google Shape;32;p45"/>
          <p:cNvPicPr preferRelativeResize="0"/>
          <p:nvPr/>
        </p:nvPicPr>
        <p:blipFill rotWithShape="1">
          <a:blip r:embed="rId3">
            <a:alphaModFix/>
          </a:blip>
          <a:srcRect b="18334" l="0" r="0" t="0"/>
          <a:stretch/>
        </p:blipFill>
        <p:spPr>
          <a:xfrm>
            <a:off x="10787186" y="6071366"/>
            <a:ext cx="1099028" cy="511436"/>
          </a:xfrm>
          <a:prstGeom prst="rect">
            <a:avLst/>
          </a:prstGeom>
          <a:noFill/>
          <a:ln>
            <a:noFill/>
          </a:ln>
        </p:spPr>
      </p:pic>
      <p:sp>
        <p:nvSpPr>
          <p:cNvPr id="33" name="Google Shape;33;p45"/>
          <p:cNvSpPr txBox="1"/>
          <p:nvPr>
            <p:ph idx="1" type="body"/>
          </p:nvPr>
        </p:nvSpPr>
        <p:spPr>
          <a:xfrm>
            <a:off x="998895" y="1428050"/>
            <a:ext cx="8633637" cy="4351338"/>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rgbClr val="1E4E79"/>
              </a:buClr>
              <a:buSzPts val="2800"/>
              <a:buChar char="•"/>
              <a:defRPr>
                <a:solidFill>
                  <a:srgbClr val="1E4E79"/>
                </a:solidFill>
              </a:defRPr>
            </a:lvl1pPr>
            <a:lvl2pPr indent="-381000" lvl="1" marL="914400" algn="l">
              <a:lnSpc>
                <a:spcPct val="90000"/>
              </a:lnSpc>
              <a:spcBef>
                <a:spcPts val="500"/>
              </a:spcBef>
              <a:spcAft>
                <a:spcPts val="0"/>
              </a:spcAft>
              <a:buClr>
                <a:srgbClr val="1E4E79"/>
              </a:buClr>
              <a:buSzPts val="2400"/>
              <a:buChar char="•"/>
              <a:defRPr>
                <a:solidFill>
                  <a:srgbClr val="1E4E79"/>
                </a:solidFill>
              </a:defRPr>
            </a:lvl2pPr>
            <a:lvl3pPr indent="-355600" lvl="2" marL="1371600" algn="l">
              <a:lnSpc>
                <a:spcPct val="90000"/>
              </a:lnSpc>
              <a:spcBef>
                <a:spcPts val="500"/>
              </a:spcBef>
              <a:spcAft>
                <a:spcPts val="0"/>
              </a:spcAft>
              <a:buClr>
                <a:srgbClr val="1E4E79"/>
              </a:buClr>
              <a:buSzPts val="2000"/>
              <a:buChar char="•"/>
              <a:defRPr>
                <a:solidFill>
                  <a:srgbClr val="1E4E79"/>
                </a:solidFill>
              </a:defRPr>
            </a:lvl3pPr>
            <a:lvl4pPr indent="-342900" lvl="3" marL="1828800" algn="l">
              <a:lnSpc>
                <a:spcPct val="90000"/>
              </a:lnSpc>
              <a:spcBef>
                <a:spcPts val="500"/>
              </a:spcBef>
              <a:spcAft>
                <a:spcPts val="0"/>
              </a:spcAft>
              <a:buClr>
                <a:srgbClr val="1E4E79"/>
              </a:buClr>
              <a:buSzPts val="1800"/>
              <a:buChar char="•"/>
              <a:defRPr>
                <a:solidFill>
                  <a:srgbClr val="1E4E79"/>
                </a:solidFill>
              </a:defRPr>
            </a:lvl4pPr>
            <a:lvl5pPr indent="-342900" lvl="4" marL="2286000" algn="l">
              <a:lnSpc>
                <a:spcPct val="90000"/>
              </a:lnSpc>
              <a:spcBef>
                <a:spcPts val="500"/>
              </a:spcBef>
              <a:spcAft>
                <a:spcPts val="0"/>
              </a:spcAft>
              <a:buClr>
                <a:srgbClr val="1E4E79"/>
              </a:buClr>
              <a:buSzPts val="1800"/>
              <a:buChar char="•"/>
              <a:defRPr>
                <a:solidFill>
                  <a:srgbClr val="1E4E79"/>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4" name="Google Shape;34;p45"/>
          <p:cNvSpPr txBox="1"/>
          <p:nvPr>
            <p:ph type="title"/>
          </p:nvPr>
        </p:nvSpPr>
        <p:spPr>
          <a:xfrm>
            <a:off x="998895" y="705164"/>
            <a:ext cx="9894723" cy="430909"/>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065081"/>
              </a:buClr>
              <a:buSzPts val="3200"/>
              <a:buFont typeface="Calibri"/>
              <a:buNone/>
              <a:defRPr>
                <a:solidFill>
                  <a:srgbClr val="06508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45"/>
          <p:cNvSpPr txBox="1"/>
          <p:nvPr/>
        </p:nvSpPr>
        <p:spPr>
          <a:xfrm>
            <a:off x="8785191" y="6317559"/>
            <a:ext cx="1532963" cy="340679"/>
          </a:xfrm>
          <a:prstGeom prst="rect">
            <a:avLst/>
          </a:prstGeom>
          <a:noFill/>
          <a:ln>
            <a:noFill/>
          </a:ln>
        </p:spPr>
        <p:txBody>
          <a:bodyPr anchorCtr="0" anchor="t" bIns="45700" lIns="91425" spcFirstLastPara="1" rIns="91425" wrap="square" tIns="45700">
            <a:noAutofit/>
          </a:bodyPr>
          <a:lstStyle/>
          <a:p>
            <a:pPr indent="0" lvl="0" marL="0" marR="0" rtl="0" algn="r">
              <a:lnSpc>
                <a:spcPct val="90000"/>
              </a:lnSpc>
              <a:spcBef>
                <a:spcPts val="0"/>
              </a:spcBef>
              <a:spcAft>
                <a:spcPts val="0"/>
              </a:spcAft>
              <a:buClr>
                <a:srgbClr val="03435F"/>
              </a:buClr>
              <a:buSzPts val="1200"/>
              <a:buFont typeface="Arial"/>
              <a:buNone/>
            </a:pPr>
            <a:r>
              <a:rPr lang="en-GB" sz="1200">
                <a:solidFill>
                  <a:srgbClr val="03435F"/>
                </a:solidFill>
                <a:latin typeface="Calibri"/>
                <a:ea typeface="Calibri"/>
                <a:cs typeface="Calibri"/>
                <a:sym typeface="Calibri"/>
              </a:rPr>
              <a:t>www.geant.org</a:t>
            </a:r>
            <a:endParaRPr sz="1200">
              <a:solidFill>
                <a:srgbClr val="03435F"/>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1_Title and Content">
    <p:spTree>
      <p:nvGrpSpPr>
        <p:cNvPr id="36" name="Shape 36"/>
        <p:cNvGrpSpPr/>
        <p:nvPr/>
      </p:nvGrpSpPr>
      <p:grpSpPr>
        <a:xfrm>
          <a:off x="0" y="0"/>
          <a:ext cx="0" cy="0"/>
          <a:chOff x="0" y="0"/>
          <a:chExt cx="0" cy="0"/>
        </a:xfrm>
      </p:grpSpPr>
      <p:pic>
        <p:nvPicPr>
          <p:cNvPr id="37" name="Google Shape;37;p46"/>
          <p:cNvPicPr preferRelativeResize="0"/>
          <p:nvPr/>
        </p:nvPicPr>
        <p:blipFill rotWithShape="1">
          <a:blip r:embed="rId2">
            <a:alphaModFix/>
          </a:blip>
          <a:srcRect b="0" l="0" r="0" t="0"/>
          <a:stretch/>
        </p:blipFill>
        <p:spPr>
          <a:xfrm>
            <a:off x="10235117" y="220264"/>
            <a:ext cx="1566983" cy="891472"/>
          </a:xfrm>
          <a:prstGeom prst="rect">
            <a:avLst/>
          </a:prstGeom>
          <a:noFill/>
          <a:ln>
            <a:noFill/>
          </a:ln>
        </p:spPr>
      </p:pic>
      <p:sp>
        <p:nvSpPr>
          <p:cNvPr id="38" name="Google Shape;38;p46"/>
          <p:cNvSpPr txBox="1"/>
          <p:nvPr>
            <p:ph idx="1" type="body"/>
          </p:nvPr>
        </p:nvSpPr>
        <p:spPr>
          <a:xfrm>
            <a:off x="998895" y="1353031"/>
            <a:ext cx="807285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1E4E79"/>
              </a:buClr>
              <a:buSzPts val="1800"/>
              <a:buChar char="•"/>
              <a:defRPr/>
            </a:lvl1pPr>
            <a:lvl2pPr indent="-342900" lvl="1" marL="914400" algn="l">
              <a:lnSpc>
                <a:spcPct val="90000"/>
              </a:lnSpc>
              <a:spcBef>
                <a:spcPts val="500"/>
              </a:spcBef>
              <a:spcAft>
                <a:spcPts val="0"/>
              </a:spcAft>
              <a:buClr>
                <a:srgbClr val="1E4E79"/>
              </a:buClr>
              <a:buSzPts val="1800"/>
              <a:buChar char="•"/>
              <a:defRPr/>
            </a:lvl2pPr>
            <a:lvl3pPr indent="-342900" lvl="2" marL="1371600" algn="l">
              <a:lnSpc>
                <a:spcPct val="90000"/>
              </a:lnSpc>
              <a:spcBef>
                <a:spcPts val="500"/>
              </a:spcBef>
              <a:spcAft>
                <a:spcPts val="0"/>
              </a:spcAft>
              <a:buClr>
                <a:srgbClr val="1E4E79"/>
              </a:buClr>
              <a:buSzPts val="1800"/>
              <a:buChar char="•"/>
              <a:defRPr/>
            </a:lvl3pPr>
            <a:lvl4pPr indent="-342900" lvl="3" marL="1828800" algn="l">
              <a:lnSpc>
                <a:spcPct val="90000"/>
              </a:lnSpc>
              <a:spcBef>
                <a:spcPts val="500"/>
              </a:spcBef>
              <a:spcAft>
                <a:spcPts val="0"/>
              </a:spcAft>
              <a:buClr>
                <a:srgbClr val="1E4E79"/>
              </a:buClr>
              <a:buSzPts val="1800"/>
              <a:buChar char="•"/>
              <a:defRPr/>
            </a:lvl4pPr>
            <a:lvl5pPr indent="-342900" lvl="4" marL="2286000" algn="l">
              <a:lnSpc>
                <a:spcPct val="90000"/>
              </a:lnSpc>
              <a:spcBef>
                <a:spcPts val="500"/>
              </a:spcBef>
              <a:spcAft>
                <a:spcPts val="0"/>
              </a:spcAft>
              <a:buClr>
                <a:srgbClr val="1E4E79"/>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9" name="Google Shape;39;p46"/>
          <p:cNvSpPr txBox="1"/>
          <p:nvPr>
            <p:ph type="title"/>
          </p:nvPr>
        </p:nvSpPr>
        <p:spPr>
          <a:xfrm>
            <a:off x="998895" y="705164"/>
            <a:ext cx="9894723" cy="430909"/>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1E4E79"/>
              </a:buClr>
              <a:buSzPts val="18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descr="\\CHFILE02\Folders\Francesca\My Documents\GEANT\GN4\GN4-1\Templates\geant_logo_300dpi.jpg" id="40" name="Google Shape;40;p46"/>
          <p:cNvPicPr preferRelativeResize="0"/>
          <p:nvPr/>
        </p:nvPicPr>
        <p:blipFill rotWithShape="1">
          <a:blip r:embed="rId3">
            <a:alphaModFix/>
          </a:blip>
          <a:srcRect b="0" l="0" r="0" t="0"/>
          <a:stretch/>
        </p:blipFill>
        <p:spPr>
          <a:xfrm>
            <a:off x="10798165" y="6046590"/>
            <a:ext cx="1003935" cy="492760"/>
          </a:xfrm>
          <a:prstGeom prst="rect">
            <a:avLst/>
          </a:prstGeom>
          <a:noFill/>
          <a:ln>
            <a:noFill/>
          </a:ln>
        </p:spPr>
      </p:pic>
      <p:sp>
        <p:nvSpPr>
          <p:cNvPr id="41" name="Google Shape;41;p46"/>
          <p:cNvSpPr/>
          <p:nvPr/>
        </p:nvSpPr>
        <p:spPr>
          <a:xfrm>
            <a:off x="9387782" y="6292970"/>
            <a:ext cx="1142620" cy="276999"/>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Clr>
                <a:srgbClr val="03435F"/>
              </a:buClr>
              <a:buSzPts val="1200"/>
              <a:buFont typeface="Calibri"/>
              <a:buNone/>
            </a:pPr>
            <a:r>
              <a:rPr lang="en-GB" sz="1200">
                <a:solidFill>
                  <a:srgbClr val="03435F"/>
                </a:solidFill>
                <a:latin typeface="Calibri"/>
                <a:ea typeface="Calibri"/>
                <a:cs typeface="Calibri"/>
                <a:sym typeface="Calibri"/>
              </a:rPr>
              <a:t>www.geant.org</a:t>
            </a:r>
            <a:endParaRPr sz="1200">
              <a:solidFill>
                <a:srgbClr val="03435F"/>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p:cSld name="Title Slide">
    <p:spTree>
      <p:nvGrpSpPr>
        <p:cNvPr id="50" name="Shape 50"/>
        <p:cNvGrpSpPr/>
        <p:nvPr/>
      </p:nvGrpSpPr>
      <p:grpSpPr>
        <a:xfrm>
          <a:off x="0" y="0"/>
          <a:ext cx="0" cy="0"/>
          <a:chOff x="0" y="0"/>
          <a:chExt cx="0" cy="0"/>
        </a:xfrm>
      </p:grpSpPr>
      <p:sp>
        <p:nvSpPr>
          <p:cNvPr id="51" name="Google Shape;51;gb5cb86c3b7_2_8"/>
          <p:cNvSpPr txBox="1"/>
          <p:nvPr/>
        </p:nvSpPr>
        <p:spPr>
          <a:xfrm>
            <a:off x="8111484" y="4779932"/>
            <a:ext cx="3523570" cy="1471596"/>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t/>
            </a:r>
            <a:endParaRPr sz="1800">
              <a:solidFill>
                <a:schemeClr val="lt1"/>
              </a:solidFill>
              <a:latin typeface="Arial"/>
              <a:ea typeface="Arial"/>
              <a:cs typeface="Arial"/>
              <a:sym typeface="Arial"/>
            </a:endParaRPr>
          </a:p>
          <a:p>
            <a:pPr indent="0" lvl="0" marL="0" marR="0" rtl="0" algn="r">
              <a:spcBef>
                <a:spcPts val="360"/>
              </a:spcBef>
              <a:spcAft>
                <a:spcPts val="0"/>
              </a:spcAft>
              <a:buNone/>
            </a:pPr>
            <a:r>
              <a:rPr lang="en-GB" sz="1800">
                <a:solidFill>
                  <a:schemeClr val="lt1"/>
                </a:solidFill>
                <a:latin typeface="Arial"/>
                <a:ea typeface="Arial"/>
                <a:cs typeface="Arial"/>
                <a:sym typeface="Arial"/>
              </a:rPr>
              <a:t>GN4-1 EC Review</a:t>
            </a:r>
            <a:endParaRPr/>
          </a:p>
          <a:p>
            <a:pPr indent="0" lvl="0" marL="0" marR="0" rtl="0" algn="r">
              <a:spcBef>
                <a:spcPts val="360"/>
              </a:spcBef>
              <a:spcAft>
                <a:spcPts val="0"/>
              </a:spcAft>
              <a:buNone/>
            </a:pPr>
            <a:r>
              <a:rPr lang="en-GB" sz="1800">
                <a:solidFill>
                  <a:schemeClr val="lt1"/>
                </a:solidFill>
                <a:latin typeface="Arial"/>
                <a:ea typeface="Arial"/>
                <a:cs typeface="Arial"/>
                <a:sym typeface="Arial"/>
              </a:rPr>
              <a:t>TBC 2016</a:t>
            </a:r>
            <a:endParaRPr/>
          </a:p>
          <a:p>
            <a:pPr indent="0" lvl="0" marL="0" marR="0" rtl="0" algn="r">
              <a:spcBef>
                <a:spcPts val="360"/>
              </a:spcBef>
              <a:spcAft>
                <a:spcPts val="0"/>
              </a:spcAft>
              <a:buNone/>
            </a:pPr>
            <a:r>
              <a:rPr lang="en-GB" sz="1800">
                <a:solidFill>
                  <a:schemeClr val="lt1"/>
                </a:solidFill>
                <a:latin typeface="Arial"/>
                <a:ea typeface="Arial"/>
                <a:cs typeface="Arial"/>
                <a:sym typeface="Arial"/>
              </a:rPr>
              <a:t>Brussels</a:t>
            </a:r>
            <a:endParaRPr/>
          </a:p>
          <a:p>
            <a:pPr indent="0" lvl="0" marL="0" marR="0" rtl="0" algn="r">
              <a:spcBef>
                <a:spcPts val="360"/>
              </a:spcBef>
              <a:spcAft>
                <a:spcPts val="0"/>
              </a:spcAft>
              <a:buNone/>
            </a:pPr>
            <a:r>
              <a:t/>
            </a:r>
            <a:endParaRPr sz="1800">
              <a:solidFill>
                <a:schemeClr val="lt1"/>
              </a:solidFill>
              <a:latin typeface="Arial"/>
              <a:ea typeface="Arial"/>
              <a:cs typeface="Arial"/>
              <a:sym typeface="Arial"/>
            </a:endParaRPr>
          </a:p>
        </p:txBody>
      </p:sp>
      <p:pic>
        <p:nvPicPr>
          <p:cNvPr id="52" name="Google Shape;52;gb5cb86c3b7_2_8"/>
          <p:cNvPicPr preferRelativeResize="0"/>
          <p:nvPr/>
        </p:nvPicPr>
        <p:blipFill rotWithShape="1">
          <a:blip r:embed="rId2">
            <a:alphaModFix/>
          </a:blip>
          <a:srcRect b="0" l="0" r="0" t="0"/>
          <a:stretch/>
        </p:blipFill>
        <p:spPr>
          <a:xfrm>
            <a:off x="9979292" y="287691"/>
            <a:ext cx="1674488" cy="952633"/>
          </a:xfrm>
          <a:prstGeom prst="rect">
            <a:avLst/>
          </a:prstGeom>
          <a:noFill/>
          <a:ln>
            <a:noFill/>
          </a:ln>
        </p:spPr>
      </p:pic>
      <p:sp>
        <p:nvSpPr>
          <p:cNvPr id="53" name="Google Shape;53;gb5cb86c3b7_2_8"/>
          <p:cNvSpPr txBox="1"/>
          <p:nvPr/>
        </p:nvSpPr>
        <p:spPr>
          <a:xfrm>
            <a:off x="848735" y="5076227"/>
            <a:ext cx="3798887" cy="125650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1800">
                <a:solidFill>
                  <a:schemeClr val="lt1"/>
                </a:solidFill>
                <a:latin typeface="Arial"/>
                <a:ea typeface="Arial"/>
                <a:cs typeface="Arial"/>
                <a:sym typeface="Arial"/>
              </a:rPr>
              <a:t>Presenter Name, Organisation</a:t>
            </a:r>
            <a:endParaRPr/>
          </a:p>
          <a:p>
            <a:pPr indent="0" lvl="0" marL="0" marR="0" rtl="0" algn="l">
              <a:spcBef>
                <a:spcPts val="360"/>
              </a:spcBef>
              <a:spcAft>
                <a:spcPts val="0"/>
              </a:spcAft>
              <a:buNone/>
            </a:pPr>
            <a:r>
              <a:t/>
            </a:r>
            <a:endParaRPr sz="1800">
              <a:solidFill>
                <a:schemeClr val="lt1"/>
              </a:solidFill>
              <a:latin typeface="Arial"/>
              <a:ea typeface="Arial"/>
              <a:cs typeface="Arial"/>
              <a:sym typeface="Arial"/>
            </a:endParaRPr>
          </a:p>
        </p:txBody>
      </p:sp>
      <p:sp>
        <p:nvSpPr>
          <p:cNvPr id="54" name="Google Shape;54;gb5cb86c3b7_2_8"/>
          <p:cNvSpPr/>
          <p:nvPr/>
        </p:nvSpPr>
        <p:spPr>
          <a:xfrm>
            <a:off x="0" y="0"/>
            <a:ext cx="12192000" cy="6858000"/>
          </a:xfrm>
          <a:prstGeom prst="rect">
            <a:avLst/>
          </a:prstGeom>
          <a:solidFill>
            <a:srgbClr val="00336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Background pattern&#10;&#10;Description automatically generated" id="55" name="Google Shape;55;gb5cb86c3b7_2_8"/>
          <p:cNvPicPr preferRelativeResize="0"/>
          <p:nvPr/>
        </p:nvPicPr>
        <p:blipFill rotWithShape="1">
          <a:blip r:embed="rId3">
            <a:alphaModFix/>
          </a:blip>
          <a:srcRect b="37311" l="13231" r="26996" t="10207"/>
          <a:stretch/>
        </p:blipFill>
        <p:spPr>
          <a:xfrm>
            <a:off x="0" y="0"/>
            <a:ext cx="12192001" cy="685800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56" name="Shape 56"/>
        <p:cNvGrpSpPr/>
        <p:nvPr/>
      </p:nvGrpSpPr>
      <p:grpSpPr>
        <a:xfrm>
          <a:off x="0" y="0"/>
          <a:ext cx="0" cy="0"/>
          <a:chOff x="0" y="0"/>
          <a:chExt cx="0" cy="0"/>
        </a:xfrm>
      </p:grpSpPr>
      <p:sp>
        <p:nvSpPr>
          <p:cNvPr id="57" name="Google Shape;57;gb5cb86c3b7_2_14"/>
          <p:cNvSpPr txBox="1"/>
          <p:nvPr>
            <p:ph idx="1" type="body"/>
          </p:nvPr>
        </p:nvSpPr>
        <p:spPr>
          <a:xfrm>
            <a:off x="446058" y="1503937"/>
            <a:ext cx="10515600" cy="4351338"/>
          </a:xfrm>
          <a:prstGeom prst="rect">
            <a:avLst/>
          </a:prstGeom>
          <a:noFill/>
          <a:ln>
            <a:noFill/>
          </a:ln>
        </p:spPr>
        <p:txBody>
          <a:bodyPr anchorCtr="0" anchor="t" bIns="45700" lIns="91425" spcFirstLastPara="1" rIns="91425" wrap="square" tIns="45700">
            <a:noAutofit/>
          </a:bodyPr>
          <a:lstStyle>
            <a:lvl1pPr indent="-365760" lvl="0" marL="457200" algn="l">
              <a:lnSpc>
                <a:spcPct val="90000"/>
              </a:lnSpc>
              <a:spcBef>
                <a:spcPts val="1000"/>
              </a:spcBef>
              <a:spcAft>
                <a:spcPts val="0"/>
              </a:spcAft>
              <a:buSzPts val="2160"/>
              <a:buChar char="•"/>
              <a:defRPr/>
            </a:lvl1pPr>
            <a:lvl2pPr indent="-365760" lvl="1" marL="914400" algn="l">
              <a:lnSpc>
                <a:spcPct val="90000"/>
              </a:lnSpc>
              <a:spcBef>
                <a:spcPts val="500"/>
              </a:spcBef>
              <a:spcAft>
                <a:spcPts val="0"/>
              </a:spcAft>
              <a:buSzPts val="2160"/>
              <a:buChar char="•"/>
              <a:defRPr/>
            </a:lvl2pPr>
            <a:lvl3pPr indent="-365760" lvl="2" marL="1371600" algn="l">
              <a:lnSpc>
                <a:spcPct val="90000"/>
              </a:lnSpc>
              <a:spcBef>
                <a:spcPts val="500"/>
              </a:spcBef>
              <a:spcAft>
                <a:spcPts val="0"/>
              </a:spcAft>
              <a:buSzPts val="2160"/>
              <a:buChar char="•"/>
              <a:defRPr/>
            </a:lvl3pPr>
            <a:lvl4pPr indent="-365760" lvl="3" marL="1828800" algn="l">
              <a:lnSpc>
                <a:spcPct val="90000"/>
              </a:lnSpc>
              <a:spcBef>
                <a:spcPts val="500"/>
              </a:spcBef>
              <a:spcAft>
                <a:spcPts val="0"/>
              </a:spcAft>
              <a:buSzPts val="2160"/>
              <a:buChar char="•"/>
              <a:defRPr/>
            </a:lvl4pPr>
            <a:lvl5pPr indent="-365760" lvl="4" marL="2286000" algn="l">
              <a:lnSpc>
                <a:spcPct val="90000"/>
              </a:lnSpc>
              <a:spcBef>
                <a:spcPts val="500"/>
              </a:spcBef>
              <a:spcAft>
                <a:spcPts val="0"/>
              </a:spcAft>
              <a:buSzPts val="216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8" name="Google Shape;58;gb5cb86c3b7_2_14"/>
          <p:cNvSpPr txBox="1"/>
          <p:nvPr>
            <p:ph type="title"/>
          </p:nvPr>
        </p:nvSpPr>
        <p:spPr>
          <a:xfrm>
            <a:off x="454525" y="204374"/>
            <a:ext cx="9373198" cy="93862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9" name="Google Shape;59;gb5cb86c3b7_2_14"/>
          <p:cNvSpPr txBox="1"/>
          <p:nvPr>
            <p:ph idx="12" type="sldNum"/>
          </p:nvPr>
        </p:nvSpPr>
        <p:spPr>
          <a:xfrm>
            <a:off x="11439527" y="6523901"/>
            <a:ext cx="569600" cy="321399"/>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amp;A">
  <p:cSld name="Q&amp;A">
    <p:spTree>
      <p:nvGrpSpPr>
        <p:cNvPr id="60" name="Shape 60"/>
        <p:cNvGrpSpPr/>
        <p:nvPr/>
      </p:nvGrpSpPr>
      <p:grpSpPr>
        <a:xfrm>
          <a:off x="0" y="0"/>
          <a:ext cx="0" cy="0"/>
          <a:chOff x="0" y="0"/>
          <a:chExt cx="0" cy="0"/>
        </a:xfrm>
      </p:grpSpPr>
      <p:sp>
        <p:nvSpPr>
          <p:cNvPr id="61" name="Google Shape;61;gb5cb86c3b7_2_18"/>
          <p:cNvSpPr txBox="1"/>
          <p:nvPr/>
        </p:nvSpPr>
        <p:spPr>
          <a:xfrm>
            <a:off x="8229601" y="2547258"/>
            <a:ext cx="2373086" cy="1523254"/>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004361"/>
              </a:buClr>
              <a:buSzPts val="2100"/>
              <a:buFont typeface="Calibri"/>
              <a:buNone/>
            </a:pPr>
            <a:r>
              <a:t/>
            </a:r>
            <a:endParaRPr b="0" sz="2100">
              <a:solidFill>
                <a:schemeClr val="lt1"/>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7.xml"/><Relationship Id="rId3" Type="http://schemas.openxmlformats.org/officeDocument/2006/relationships/slideLayout" Target="../slideLayouts/slideLayout8.xml"/><Relationship Id="rId4" Type="http://schemas.openxmlformats.org/officeDocument/2006/relationships/slideLayout" Target="../slideLayouts/slideLayout9.xml"/><Relationship Id="rId5"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40"/>
          <p:cNvSpPr/>
          <p:nvPr/>
        </p:nvSpPr>
        <p:spPr>
          <a:xfrm>
            <a:off x="0" y="-37500"/>
            <a:ext cx="12192000" cy="1360968"/>
          </a:xfrm>
          <a:prstGeom prst="rect">
            <a:avLst/>
          </a:prstGeom>
          <a:solidFill>
            <a:srgbClr val="00336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1" name="Google Shape;11;p40"/>
          <p:cNvSpPr txBox="1"/>
          <p:nvPr>
            <p:ph idx="1" type="body"/>
          </p:nvPr>
        </p:nvSpPr>
        <p:spPr>
          <a:xfrm>
            <a:off x="446058" y="1503937"/>
            <a:ext cx="10515600" cy="4351338"/>
          </a:xfrm>
          <a:prstGeom prst="rect">
            <a:avLst/>
          </a:prstGeom>
          <a:noFill/>
          <a:ln>
            <a:noFill/>
          </a:ln>
        </p:spPr>
        <p:txBody>
          <a:bodyPr anchorCtr="0" anchor="t" bIns="45700" lIns="91425" spcFirstLastPara="1" rIns="91425" wrap="square" tIns="45700">
            <a:normAutofit/>
          </a:bodyPr>
          <a:lstStyle>
            <a:lvl1pPr indent="-411480" lvl="0" marL="457200" marR="0" rtl="0" algn="l">
              <a:lnSpc>
                <a:spcPct val="90000"/>
              </a:lnSpc>
              <a:spcBef>
                <a:spcPts val="1000"/>
              </a:spcBef>
              <a:spcAft>
                <a:spcPts val="0"/>
              </a:spcAft>
              <a:buClr>
                <a:srgbClr val="003F5E"/>
              </a:buClr>
              <a:buSzPts val="2880"/>
              <a:buFont typeface="Arial"/>
              <a:buChar char="•"/>
              <a:defRPr b="0" i="0" sz="2400" u="none" cap="none" strike="noStrike">
                <a:solidFill>
                  <a:srgbClr val="004359"/>
                </a:solidFill>
                <a:latin typeface="Calibri"/>
                <a:ea typeface="Calibri"/>
                <a:cs typeface="Calibri"/>
                <a:sym typeface="Calibri"/>
              </a:defRPr>
            </a:lvl1pPr>
            <a:lvl2pPr indent="-411480" lvl="1" marL="914400" marR="0" rtl="0" algn="l">
              <a:lnSpc>
                <a:spcPct val="90000"/>
              </a:lnSpc>
              <a:spcBef>
                <a:spcPts val="500"/>
              </a:spcBef>
              <a:spcAft>
                <a:spcPts val="0"/>
              </a:spcAft>
              <a:buClr>
                <a:srgbClr val="003F5E"/>
              </a:buClr>
              <a:buSzPts val="2880"/>
              <a:buFont typeface="Arial"/>
              <a:buChar char="•"/>
              <a:defRPr b="0" i="0" sz="2400" u="none" cap="none" strike="noStrike">
                <a:solidFill>
                  <a:srgbClr val="004359"/>
                </a:solidFill>
                <a:latin typeface="Calibri"/>
                <a:ea typeface="Calibri"/>
                <a:cs typeface="Calibri"/>
                <a:sym typeface="Calibri"/>
              </a:defRPr>
            </a:lvl2pPr>
            <a:lvl3pPr indent="-411480" lvl="2" marL="1371600" marR="0" rtl="0" algn="l">
              <a:lnSpc>
                <a:spcPct val="90000"/>
              </a:lnSpc>
              <a:spcBef>
                <a:spcPts val="500"/>
              </a:spcBef>
              <a:spcAft>
                <a:spcPts val="0"/>
              </a:spcAft>
              <a:buClr>
                <a:srgbClr val="003F5E"/>
              </a:buClr>
              <a:buSzPts val="2880"/>
              <a:buFont typeface="Arial"/>
              <a:buChar char="•"/>
              <a:defRPr b="0" i="0" sz="2400" u="none" cap="none" strike="noStrike">
                <a:solidFill>
                  <a:srgbClr val="004359"/>
                </a:solidFill>
                <a:latin typeface="Calibri"/>
                <a:ea typeface="Calibri"/>
                <a:cs typeface="Calibri"/>
                <a:sym typeface="Calibri"/>
              </a:defRPr>
            </a:lvl3pPr>
            <a:lvl4pPr indent="-411480" lvl="3" marL="1828800" marR="0" rtl="0" algn="l">
              <a:lnSpc>
                <a:spcPct val="90000"/>
              </a:lnSpc>
              <a:spcBef>
                <a:spcPts val="500"/>
              </a:spcBef>
              <a:spcAft>
                <a:spcPts val="0"/>
              </a:spcAft>
              <a:buClr>
                <a:srgbClr val="003F5E"/>
              </a:buClr>
              <a:buSzPts val="2880"/>
              <a:buFont typeface="Arial"/>
              <a:buChar char="•"/>
              <a:defRPr b="0" i="0" sz="2400" u="none" cap="none" strike="noStrike">
                <a:solidFill>
                  <a:srgbClr val="004359"/>
                </a:solidFill>
                <a:latin typeface="Calibri"/>
                <a:ea typeface="Calibri"/>
                <a:cs typeface="Calibri"/>
                <a:sym typeface="Calibri"/>
              </a:defRPr>
            </a:lvl4pPr>
            <a:lvl5pPr indent="-411479" lvl="4" marL="2286000" marR="0" rtl="0" algn="l">
              <a:lnSpc>
                <a:spcPct val="90000"/>
              </a:lnSpc>
              <a:spcBef>
                <a:spcPts val="500"/>
              </a:spcBef>
              <a:spcAft>
                <a:spcPts val="0"/>
              </a:spcAft>
              <a:buClr>
                <a:srgbClr val="003F5E"/>
              </a:buClr>
              <a:buSzPts val="2880"/>
              <a:buFont typeface="Arial"/>
              <a:buChar char="•"/>
              <a:defRPr b="0" i="0" sz="2400" u="none" cap="none" strike="noStrike">
                <a:solidFill>
                  <a:srgbClr val="004359"/>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40"/>
          <p:cNvSpPr/>
          <p:nvPr/>
        </p:nvSpPr>
        <p:spPr>
          <a:xfrm>
            <a:off x="-37063" y="6528141"/>
            <a:ext cx="12229062" cy="329859"/>
          </a:xfrm>
          <a:prstGeom prst="rect">
            <a:avLst/>
          </a:prstGeom>
          <a:solidFill>
            <a:srgbClr val="26729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3" name="Google Shape;13;p40"/>
          <p:cNvSpPr txBox="1"/>
          <p:nvPr>
            <p:ph idx="12" type="sldNum"/>
          </p:nvPr>
        </p:nvSpPr>
        <p:spPr>
          <a:xfrm>
            <a:off x="11439527" y="6523901"/>
            <a:ext cx="569600" cy="321399"/>
          </a:xfrm>
          <a:prstGeom prst="rect">
            <a:avLst/>
          </a:prstGeom>
          <a:noFill/>
          <a:ln>
            <a:noFill/>
          </a:ln>
        </p:spPr>
        <p:txBody>
          <a:bodyPr anchorCtr="0" anchor="ctr" bIns="45700" lIns="91425" spcFirstLastPara="1" rIns="91425" wrap="square" tIns="45700">
            <a:noAutofit/>
          </a:bodyPr>
          <a:lstStyle>
            <a:lvl1pPr indent="0" lvl="0" marL="0" marR="0" rtl="0" algn="l">
              <a:spcBef>
                <a:spcPts val="0"/>
              </a:spcBef>
              <a:buNone/>
              <a:defRPr b="0" i="0" sz="1200" u="none" cap="none" strike="noStrike">
                <a:solidFill>
                  <a:schemeClr val="lt1"/>
                </a:solidFill>
                <a:latin typeface="Calibri"/>
                <a:ea typeface="Calibri"/>
                <a:cs typeface="Calibri"/>
                <a:sym typeface="Calibri"/>
              </a:defRPr>
            </a:lvl1pPr>
            <a:lvl2pPr indent="0" lvl="1" marL="0" marR="0" rtl="0" algn="l">
              <a:spcBef>
                <a:spcPts val="0"/>
              </a:spcBef>
              <a:buNone/>
              <a:defRPr b="0" i="0" sz="1200" u="none" cap="none" strike="noStrike">
                <a:solidFill>
                  <a:schemeClr val="lt1"/>
                </a:solidFill>
                <a:latin typeface="Calibri"/>
                <a:ea typeface="Calibri"/>
                <a:cs typeface="Calibri"/>
                <a:sym typeface="Calibri"/>
              </a:defRPr>
            </a:lvl2pPr>
            <a:lvl3pPr indent="0" lvl="2" marL="0" marR="0" rtl="0" algn="l">
              <a:spcBef>
                <a:spcPts val="0"/>
              </a:spcBef>
              <a:buNone/>
              <a:defRPr b="0" i="0" sz="1200" u="none" cap="none" strike="noStrike">
                <a:solidFill>
                  <a:schemeClr val="lt1"/>
                </a:solidFill>
                <a:latin typeface="Calibri"/>
                <a:ea typeface="Calibri"/>
                <a:cs typeface="Calibri"/>
                <a:sym typeface="Calibri"/>
              </a:defRPr>
            </a:lvl3pPr>
            <a:lvl4pPr indent="0" lvl="3" marL="0" marR="0" rtl="0" algn="l">
              <a:spcBef>
                <a:spcPts val="0"/>
              </a:spcBef>
              <a:buNone/>
              <a:defRPr b="0" i="0" sz="1200" u="none" cap="none" strike="noStrike">
                <a:solidFill>
                  <a:schemeClr val="lt1"/>
                </a:solidFill>
                <a:latin typeface="Calibri"/>
                <a:ea typeface="Calibri"/>
                <a:cs typeface="Calibri"/>
                <a:sym typeface="Calibri"/>
              </a:defRPr>
            </a:lvl4pPr>
            <a:lvl5pPr indent="0" lvl="4" marL="0" marR="0" rtl="0" algn="l">
              <a:spcBef>
                <a:spcPts val="0"/>
              </a:spcBef>
              <a:buNone/>
              <a:defRPr b="0" i="0" sz="1200" u="none" cap="none" strike="noStrike">
                <a:solidFill>
                  <a:schemeClr val="lt1"/>
                </a:solidFill>
                <a:latin typeface="Calibri"/>
                <a:ea typeface="Calibri"/>
                <a:cs typeface="Calibri"/>
                <a:sym typeface="Calibri"/>
              </a:defRPr>
            </a:lvl5pPr>
            <a:lvl6pPr indent="0" lvl="5" marL="0" marR="0" rtl="0" algn="l">
              <a:spcBef>
                <a:spcPts val="0"/>
              </a:spcBef>
              <a:buNone/>
              <a:defRPr b="0" i="0" sz="1200" u="none" cap="none" strike="noStrike">
                <a:solidFill>
                  <a:schemeClr val="lt1"/>
                </a:solidFill>
                <a:latin typeface="Calibri"/>
                <a:ea typeface="Calibri"/>
                <a:cs typeface="Calibri"/>
                <a:sym typeface="Calibri"/>
              </a:defRPr>
            </a:lvl6pPr>
            <a:lvl7pPr indent="0" lvl="6" marL="0" marR="0" rtl="0" algn="l">
              <a:spcBef>
                <a:spcPts val="0"/>
              </a:spcBef>
              <a:buNone/>
              <a:defRPr b="0" i="0" sz="1200" u="none" cap="none" strike="noStrike">
                <a:solidFill>
                  <a:schemeClr val="lt1"/>
                </a:solidFill>
                <a:latin typeface="Calibri"/>
                <a:ea typeface="Calibri"/>
                <a:cs typeface="Calibri"/>
                <a:sym typeface="Calibri"/>
              </a:defRPr>
            </a:lvl7pPr>
            <a:lvl8pPr indent="0" lvl="7" marL="0" marR="0" rtl="0" algn="l">
              <a:spcBef>
                <a:spcPts val="0"/>
              </a:spcBef>
              <a:buNone/>
              <a:defRPr b="0" i="0" sz="1200" u="none" cap="none" strike="noStrike">
                <a:solidFill>
                  <a:schemeClr val="lt1"/>
                </a:solidFill>
                <a:latin typeface="Calibri"/>
                <a:ea typeface="Calibri"/>
                <a:cs typeface="Calibri"/>
                <a:sym typeface="Calibri"/>
              </a:defRPr>
            </a:lvl8pPr>
            <a:lvl9pPr indent="0" lvl="8" marL="0" marR="0" rtl="0" algn="l">
              <a:spcBef>
                <a:spcPts val="0"/>
              </a:spcBef>
              <a:buNone/>
              <a:defRPr b="0" i="0" sz="1200" u="none" cap="none" strike="noStrike">
                <a:solidFill>
                  <a:schemeClr val="lt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GB"/>
              <a:t>‹#›</a:t>
            </a:fld>
            <a:endParaRPr/>
          </a:p>
        </p:txBody>
      </p:sp>
      <p:sp>
        <p:nvSpPr>
          <p:cNvPr id="14" name="Google Shape;14;p40"/>
          <p:cNvSpPr txBox="1"/>
          <p:nvPr>
            <p:ph type="title"/>
          </p:nvPr>
        </p:nvSpPr>
        <p:spPr>
          <a:xfrm>
            <a:off x="454525" y="204374"/>
            <a:ext cx="9373198" cy="938624"/>
          </a:xfrm>
          <a:prstGeom prst="rect">
            <a:avLst/>
          </a:prstGeom>
          <a:noFill/>
          <a:ln>
            <a:noFill/>
          </a:ln>
        </p:spPr>
        <p:txBody>
          <a:bodyPr anchorCtr="0" anchor="ctr" bIns="45700" lIns="91425" spcFirstLastPara="1" rIns="91425" wrap="square" tIns="45700">
            <a:normAutofit/>
          </a:bodyPr>
          <a:lstStyle>
            <a:lvl1pPr lvl="0" marR="0" rtl="0" algn="l">
              <a:lnSpc>
                <a:spcPct val="100000"/>
              </a:lnSpc>
              <a:spcBef>
                <a:spcPts val="0"/>
              </a:spcBef>
              <a:spcAft>
                <a:spcPts val="0"/>
              </a:spcAft>
              <a:buClr>
                <a:schemeClr val="lt1"/>
              </a:buClr>
              <a:buSzPts val="2400"/>
              <a:buFont typeface="Calibri"/>
              <a:buNone/>
              <a:defRPr b="1" i="0" sz="2400" u="none" cap="none" strike="noStrik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15" name="Google Shape;15;p40"/>
          <p:cNvPicPr preferRelativeResize="0"/>
          <p:nvPr/>
        </p:nvPicPr>
        <p:blipFill rotWithShape="1">
          <a:blip r:embed="rId1">
            <a:alphaModFix/>
          </a:blip>
          <a:srcRect b="0" l="0" r="0" t="0"/>
          <a:stretch/>
        </p:blipFill>
        <p:spPr>
          <a:xfrm>
            <a:off x="10235117" y="305327"/>
            <a:ext cx="1531586" cy="664593"/>
          </a:xfrm>
          <a:prstGeom prst="rect">
            <a:avLst/>
          </a:prstGeom>
          <a:noFill/>
          <a:ln>
            <a:noFill/>
          </a:ln>
        </p:spPr>
      </p:pic>
      <p:sp>
        <p:nvSpPr>
          <p:cNvPr id="16" name="Google Shape;16;p40"/>
          <p:cNvSpPr txBox="1"/>
          <p:nvPr/>
        </p:nvSpPr>
        <p:spPr>
          <a:xfrm>
            <a:off x="446058" y="6546100"/>
            <a:ext cx="1745991" cy="276999"/>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0" i="0" lang="en-GB" sz="1200" u="none" cap="none" strike="noStrike">
                <a:solidFill>
                  <a:schemeClr val="lt1"/>
                </a:solidFill>
                <a:latin typeface="Calibri"/>
                <a:ea typeface="Calibri"/>
                <a:cs typeface="Calibri"/>
                <a:sym typeface="Calibri"/>
              </a:rPr>
              <a:t>GN4-3 &amp; GN4-3N PMC21</a:t>
            </a:r>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595">
          <p15:clr>
            <a:srgbClr val="F26B43"/>
          </p15:clr>
        </p15:guide>
        <p15:guide id="2" pos="347">
          <p15:clr>
            <a:srgbClr val="F26B43"/>
          </p15:clr>
        </p15:guide>
        <p15:guide id="3" orient="horz" pos="1139">
          <p15:clr>
            <a:srgbClr val="F26B43"/>
          </p15:clr>
        </p15:guide>
        <p15:guide id="4" orient="horz" pos="36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2" name="Shape 42"/>
        <p:cNvGrpSpPr/>
        <p:nvPr/>
      </p:nvGrpSpPr>
      <p:grpSpPr>
        <a:xfrm>
          <a:off x="0" y="0"/>
          <a:ext cx="0" cy="0"/>
          <a:chOff x="0" y="0"/>
          <a:chExt cx="0" cy="0"/>
        </a:xfrm>
      </p:grpSpPr>
      <p:sp>
        <p:nvSpPr>
          <p:cNvPr id="43" name="Google Shape;43;gb5cb86c3b7_2_0"/>
          <p:cNvSpPr/>
          <p:nvPr/>
        </p:nvSpPr>
        <p:spPr>
          <a:xfrm>
            <a:off x="0" y="-37500"/>
            <a:ext cx="12192000" cy="1360968"/>
          </a:xfrm>
          <a:prstGeom prst="rect">
            <a:avLst/>
          </a:prstGeom>
          <a:solidFill>
            <a:srgbClr val="00336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4" name="Google Shape;44;gb5cb86c3b7_2_0"/>
          <p:cNvSpPr txBox="1"/>
          <p:nvPr>
            <p:ph idx="1" type="body"/>
          </p:nvPr>
        </p:nvSpPr>
        <p:spPr>
          <a:xfrm>
            <a:off x="446058" y="1503937"/>
            <a:ext cx="10515600" cy="4351338"/>
          </a:xfrm>
          <a:prstGeom prst="rect">
            <a:avLst/>
          </a:prstGeom>
          <a:noFill/>
          <a:ln>
            <a:noFill/>
          </a:ln>
        </p:spPr>
        <p:txBody>
          <a:bodyPr anchorCtr="0" anchor="t" bIns="45700" lIns="91425" spcFirstLastPara="1" rIns="91425" wrap="square" tIns="45700">
            <a:noAutofit/>
          </a:bodyPr>
          <a:lstStyle>
            <a:lvl1pPr indent="-411480" lvl="0" marL="457200" marR="0" rtl="0" algn="l">
              <a:lnSpc>
                <a:spcPct val="90000"/>
              </a:lnSpc>
              <a:spcBef>
                <a:spcPts val="1000"/>
              </a:spcBef>
              <a:spcAft>
                <a:spcPts val="0"/>
              </a:spcAft>
              <a:buClr>
                <a:srgbClr val="003F5E"/>
              </a:buClr>
              <a:buSzPts val="2880"/>
              <a:buFont typeface="Arial"/>
              <a:buChar char="•"/>
              <a:defRPr b="0" i="0" sz="2400" u="none" cap="none" strike="noStrike">
                <a:solidFill>
                  <a:srgbClr val="004359"/>
                </a:solidFill>
                <a:latin typeface="Calibri"/>
                <a:ea typeface="Calibri"/>
                <a:cs typeface="Calibri"/>
                <a:sym typeface="Calibri"/>
              </a:defRPr>
            </a:lvl1pPr>
            <a:lvl2pPr indent="-411480" lvl="1" marL="914400" marR="0" rtl="0" algn="l">
              <a:lnSpc>
                <a:spcPct val="90000"/>
              </a:lnSpc>
              <a:spcBef>
                <a:spcPts val="500"/>
              </a:spcBef>
              <a:spcAft>
                <a:spcPts val="0"/>
              </a:spcAft>
              <a:buClr>
                <a:srgbClr val="003F5E"/>
              </a:buClr>
              <a:buSzPts val="2880"/>
              <a:buFont typeface="Arial"/>
              <a:buChar char="•"/>
              <a:defRPr b="0" i="0" sz="2400" u="none" cap="none" strike="noStrike">
                <a:solidFill>
                  <a:srgbClr val="004359"/>
                </a:solidFill>
                <a:latin typeface="Calibri"/>
                <a:ea typeface="Calibri"/>
                <a:cs typeface="Calibri"/>
                <a:sym typeface="Calibri"/>
              </a:defRPr>
            </a:lvl2pPr>
            <a:lvl3pPr indent="-411480" lvl="2" marL="1371600" marR="0" rtl="0" algn="l">
              <a:lnSpc>
                <a:spcPct val="90000"/>
              </a:lnSpc>
              <a:spcBef>
                <a:spcPts val="500"/>
              </a:spcBef>
              <a:spcAft>
                <a:spcPts val="0"/>
              </a:spcAft>
              <a:buClr>
                <a:srgbClr val="003F5E"/>
              </a:buClr>
              <a:buSzPts val="2880"/>
              <a:buFont typeface="Arial"/>
              <a:buChar char="•"/>
              <a:defRPr b="0" i="0" sz="2400" u="none" cap="none" strike="noStrike">
                <a:solidFill>
                  <a:srgbClr val="004359"/>
                </a:solidFill>
                <a:latin typeface="Calibri"/>
                <a:ea typeface="Calibri"/>
                <a:cs typeface="Calibri"/>
                <a:sym typeface="Calibri"/>
              </a:defRPr>
            </a:lvl3pPr>
            <a:lvl4pPr indent="-411480" lvl="3" marL="1828800" marR="0" rtl="0" algn="l">
              <a:lnSpc>
                <a:spcPct val="90000"/>
              </a:lnSpc>
              <a:spcBef>
                <a:spcPts val="500"/>
              </a:spcBef>
              <a:spcAft>
                <a:spcPts val="0"/>
              </a:spcAft>
              <a:buClr>
                <a:srgbClr val="003F5E"/>
              </a:buClr>
              <a:buSzPts val="2880"/>
              <a:buFont typeface="Arial"/>
              <a:buChar char="•"/>
              <a:defRPr b="0" i="0" sz="2400" u="none" cap="none" strike="noStrike">
                <a:solidFill>
                  <a:srgbClr val="004359"/>
                </a:solidFill>
                <a:latin typeface="Calibri"/>
                <a:ea typeface="Calibri"/>
                <a:cs typeface="Calibri"/>
                <a:sym typeface="Calibri"/>
              </a:defRPr>
            </a:lvl4pPr>
            <a:lvl5pPr indent="-411479" lvl="4" marL="2286000" marR="0" rtl="0" algn="l">
              <a:lnSpc>
                <a:spcPct val="90000"/>
              </a:lnSpc>
              <a:spcBef>
                <a:spcPts val="500"/>
              </a:spcBef>
              <a:spcAft>
                <a:spcPts val="0"/>
              </a:spcAft>
              <a:buClr>
                <a:srgbClr val="003F5E"/>
              </a:buClr>
              <a:buSzPts val="2880"/>
              <a:buFont typeface="Arial"/>
              <a:buChar char="•"/>
              <a:defRPr b="0" i="0" sz="2400" u="none" cap="none" strike="noStrike">
                <a:solidFill>
                  <a:srgbClr val="004359"/>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5" name="Google Shape;45;gb5cb86c3b7_2_0"/>
          <p:cNvSpPr/>
          <p:nvPr/>
        </p:nvSpPr>
        <p:spPr>
          <a:xfrm>
            <a:off x="-37063" y="6528141"/>
            <a:ext cx="12229062" cy="329859"/>
          </a:xfrm>
          <a:prstGeom prst="rect">
            <a:avLst/>
          </a:prstGeom>
          <a:solidFill>
            <a:srgbClr val="26729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6" name="Google Shape;46;gb5cb86c3b7_2_0"/>
          <p:cNvSpPr txBox="1"/>
          <p:nvPr>
            <p:ph idx="12" type="sldNum"/>
          </p:nvPr>
        </p:nvSpPr>
        <p:spPr>
          <a:xfrm>
            <a:off x="11439527" y="6523901"/>
            <a:ext cx="569600" cy="321399"/>
          </a:xfrm>
          <a:prstGeom prst="rect">
            <a:avLst/>
          </a:prstGeom>
          <a:noFill/>
          <a:ln>
            <a:noFill/>
          </a:ln>
        </p:spPr>
        <p:txBody>
          <a:bodyPr anchorCtr="0" anchor="ctr" bIns="45700" lIns="91425" spcFirstLastPara="1" rIns="91425" wrap="square" tIns="45700">
            <a:noAutofit/>
          </a:bodyPr>
          <a:lstStyle>
            <a:lvl1pPr indent="0" lvl="0" marL="0" marR="0" rtl="0" algn="l">
              <a:spcBef>
                <a:spcPts val="0"/>
              </a:spcBef>
              <a:buNone/>
              <a:defRPr b="0" i="0" sz="1200" u="none" cap="none" strike="noStrike">
                <a:solidFill>
                  <a:schemeClr val="lt1"/>
                </a:solidFill>
                <a:latin typeface="Calibri"/>
                <a:ea typeface="Calibri"/>
                <a:cs typeface="Calibri"/>
                <a:sym typeface="Calibri"/>
              </a:defRPr>
            </a:lvl1pPr>
            <a:lvl2pPr indent="0" lvl="1" marL="0" marR="0" rtl="0" algn="l">
              <a:spcBef>
                <a:spcPts val="0"/>
              </a:spcBef>
              <a:buNone/>
              <a:defRPr b="0" i="0" sz="1200" u="none" cap="none" strike="noStrike">
                <a:solidFill>
                  <a:schemeClr val="lt1"/>
                </a:solidFill>
                <a:latin typeface="Calibri"/>
                <a:ea typeface="Calibri"/>
                <a:cs typeface="Calibri"/>
                <a:sym typeface="Calibri"/>
              </a:defRPr>
            </a:lvl2pPr>
            <a:lvl3pPr indent="0" lvl="2" marL="0" marR="0" rtl="0" algn="l">
              <a:spcBef>
                <a:spcPts val="0"/>
              </a:spcBef>
              <a:buNone/>
              <a:defRPr b="0" i="0" sz="1200" u="none" cap="none" strike="noStrike">
                <a:solidFill>
                  <a:schemeClr val="lt1"/>
                </a:solidFill>
                <a:latin typeface="Calibri"/>
                <a:ea typeface="Calibri"/>
                <a:cs typeface="Calibri"/>
                <a:sym typeface="Calibri"/>
              </a:defRPr>
            </a:lvl3pPr>
            <a:lvl4pPr indent="0" lvl="3" marL="0" marR="0" rtl="0" algn="l">
              <a:spcBef>
                <a:spcPts val="0"/>
              </a:spcBef>
              <a:buNone/>
              <a:defRPr b="0" i="0" sz="1200" u="none" cap="none" strike="noStrike">
                <a:solidFill>
                  <a:schemeClr val="lt1"/>
                </a:solidFill>
                <a:latin typeface="Calibri"/>
                <a:ea typeface="Calibri"/>
                <a:cs typeface="Calibri"/>
                <a:sym typeface="Calibri"/>
              </a:defRPr>
            </a:lvl4pPr>
            <a:lvl5pPr indent="0" lvl="4" marL="0" marR="0" rtl="0" algn="l">
              <a:spcBef>
                <a:spcPts val="0"/>
              </a:spcBef>
              <a:buNone/>
              <a:defRPr b="0" i="0" sz="1200" u="none" cap="none" strike="noStrike">
                <a:solidFill>
                  <a:schemeClr val="lt1"/>
                </a:solidFill>
                <a:latin typeface="Calibri"/>
                <a:ea typeface="Calibri"/>
                <a:cs typeface="Calibri"/>
                <a:sym typeface="Calibri"/>
              </a:defRPr>
            </a:lvl5pPr>
            <a:lvl6pPr indent="0" lvl="5" marL="0" marR="0" rtl="0" algn="l">
              <a:spcBef>
                <a:spcPts val="0"/>
              </a:spcBef>
              <a:buNone/>
              <a:defRPr b="0" i="0" sz="1200" u="none" cap="none" strike="noStrike">
                <a:solidFill>
                  <a:schemeClr val="lt1"/>
                </a:solidFill>
                <a:latin typeface="Calibri"/>
                <a:ea typeface="Calibri"/>
                <a:cs typeface="Calibri"/>
                <a:sym typeface="Calibri"/>
              </a:defRPr>
            </a:lvl6pPr>
            <a:lvl7pPr indent="0" lvl="6" marL="0" marR="0" rtl="0" algn="l">
              <a:spcBef>
                <a:spcPts val="0"/>
              </a:spcBef>
              <a:buNone/>
              <a:defRPr b="0" i="0" sz="1200" u="none" cap="none" strike="noStrike">
                <a:solidFill>
                  <a:schemeClr val="lt1"/>
                </a:solidFill>
                <a:latin typeface="Calibri"/>
                <a:ea typeface="Calibri"/>
                <a:cs typeface="Calibri"/>
                <a:sym typeface="Calibri"/>
              </a:defRPr>
            </a:lvl7pPr>
            <a:lvl8pPr indent="0" lvl="7" marL="0" marR="0" rtl="0" algn="l">
              <a:spcBef>
                <a:spcPts val="0"/>
              </a:spcBef>
              <a:buNone/>
              <a:defRPr b="0" i="0" sz="1200" u="none" cap="none" strike="noStrike">
                <a:solidFill>
                  <a:schemeClr val="lt1"/>
                </a:solidFill>
                <a:latin typeface="Calibri"/>
                <a:ea typeface="Calibri"/>
                <a:cs typeface="Calibri"/>
                <a:sym typeface="Calibri"/>
              </a:defRPr>
            </a:lvl8pPr>
            <a:lvl9pPr indent="0" lvl="8" marL="0" marR="0" rtl="0" algn="l">
              <a:spcBef>
                <a:spcPts val="0"/>
              </a:spcBef>
              <a:buNone/>
              <a:defRPr b="0" i="0" sz="1200" u="none" cap="none" strike="noStrike">
                <a:solidFill>
                  <a:schemeClr val="lt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GB"/>
              <a:t>‹#›</a:t>
            </a:fld>
            <a:endParaRPr/>
          </a:p>
        </p:txBody>
      </p:sp>
      <p:sp>
        <p:nvSpPr>
          <p:cNvPr id="47" name="Google Shape;47;gb5cb86c3b7_2_0"/>
          <p:cNvSpPr txBox="1"/>
          <p:nvPr>
            <p:ph type="title"/>
          </p:nvPr>
        </p:nvSpPr>
        <p:spPr>
          <a:xfrm>
            <a:off x="454525" y="204374"/>
            <a:ext cx="9373198" cy="938624"/>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chemeClr val="lt1"/>
              </a:buClr>
              <a:buSzPts val="2400"/>
              <a:buFont typeface="Calibri"/>
              <a:buNone/>
              <a:defRPr b="1" i="0" sz="2400" u="none" cap="none" strike="noStrik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48" name="Google Shape;48;gb5cb86c3b7_2_0"/>
          <p:cNvPicPr preferRelativeResize="0"/>
          <p:nvPr/>
        </p:nvPicPr>
        <p:blipFill rotWithShape="1">
          <a:blip r:embed="rId1">
            <a:alphaModFix/>
          </a:blip>
          <a:srcRect b="0" l="0" r="0" t="0"/>
          <a:stretch/>
        </p:blipFill>
        <p:spPr>
          <a:xfrm>
            <a:off x="10235117" y="305327"/>
            <a:ext cx="1531586" cy="664593"/>
          </a:xfrm>
          <a:prstGeom prst="rect">
            <a:avLst/>
          </a:prstGeom>
          <a:noFill/>
          <a:ln>
            <a:noFill/>
          </a:ln>
        </p:spPr>
      </p:pic>
      <p:sp>
        <p:nvSpPr>
          <p:cNvPr id="49" name="Google Shape;49;gb5cb86c3b7_2_0"/>
          <p:cNvSpPr txBox="1"/>
          <p:nvPr/>
        </p:nvSpPr>
        <p:spPr>
          <a:xfrm>
            <a:off x="446058" y="6546100"/>
            <a:ext cx="1745991" cy="276999"/>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0" i="0" lang="en-GB" sz="1200" u="none" cap="none" strike="noStrike">
                <a:solidFill>
                  <a:schemeClr val="lt1"/>
                </a:solidFill>
                <a:latin typeface="Calibri"/>
                <a:ea typeface="Calibri"/>
                <a:cs typeface="Calibri"/>
                <a:sym typeface="Calibri"/>
              </a:rPr>
              <a:t>GN4-3 &amp; GN4-3N PMC21</a:t>
            </a:r>
            <a:endParaRPr/>
          </a:p>
        </p:txBody>
      </p:sp>
    </p:spTree>
  </p:cSld>
  <p:clrMap accent1="accent1" accent2="accent2" accent3="accent3" accent4="accent4" accent5="accent5" accent6="accent6" bg1="lt1" bg2="dk2" tx1="dk1" tx2="lt2" folHlink="folHlink" hlink="hlink"/>
  <p:sldLayoutIdLst>
    <p:sldLayoutId id="2147483656" r:id="rId2"/>
    <p:sldLayoutId id="2147483657" r:id="rId3"/>
    <p:sldLayoutId id="2147483658" r:id="rId4"/>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595">
          <p15:clr>
            <a:srgbClr val="F26B43"/>
          </p15:clr>
        </p15:guide>
        <p15:guide id="2" pos="347">
          <p15:clr>
            <a:srgbClr val="F26B43"/>
          </p15:clr>
        </p15:guide>
        <p15:guide id="3" orient="horz" pos="1139">
          <p15:clr>
            <a:srgbClr val="F26B43"/>
          </p15:clr>
        </p15:guide>
        <p15:guide id="4" orient="horz" pos="36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5.png"/><Relationship Id="rId4" Type="http://schemas.openxmlformats.org/officeDocument/2006/relationships/image" Target="../media/image6.png"/><Relationship Id="rId5" Type="http://schemas.openxmlformats.org/officeDocument/2006/relationships/image" Target="../media/image1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5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5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9.png"/><Relationship Id="rId4" Type="http://schemas.openxmlformats.org/officeDocument/2006/relationships/image" Target="../media/image33.png"/><Relationship Id="rId5" Type="http://schemas.openxmlformats.org/officeDocument/2006/relationships/image" Target="../media/image28.png"/><Relationship Id="rId6" Type="http://schemas.openxmlformats.org/officeDocument/2006/relationships/image" Target="../media/image31.png"/><Relationship Id="rId7" Type="http://schemas.openxmlformats.org/officeDocument/2006/relationships/image" Target="../media/image3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34.png"/><Relationship Id="rId4" Type="http://schemas.openxmlformats.org/officeDocument/2006/relationships/image" Target="../media/image33.png"/><Relationship Id="rId5" Type="http://schemas.openxmlformats.org/officeDocument/2006/relationships/image" Target="../media/image32.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3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3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4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4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3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3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3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3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3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3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4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4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4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9.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15.png"/><Relationship Id="rId4" Type="http://schemas.openxmlformats.org/officeDocument/2006/relationships/image" Target="../media/image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3.xml"/><Relationship Id="rId3" Type="http://schemas.openxmlformats.org/officeDocument/2006/relationships/image" Target="../media/image40.png"/><Relationship Id="rId4" Type="http://schemas.openxmlformats.org/officeDocument/2006/relationships/image" Target="../media/image36.png"/><Relationship Id="rId5" Type="http://schemas.openxmlformats.org/officeDocument/2006/relationships/image" Target="../media/image4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5.xml"/><Relationship Id="rId3" Type="http://schemas.openxmlformats.org/officeDocument/2006/relationships/image" Target="../media/image46.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6.xml"/><Relationship Id="rId3" Type="http://schemas.openxmlformats.org/officeDocument/2006/relationships/image" Target="../media/image45.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7.xml"/><Relationship Id="rId3" Type="http://schemas.openxmlformats.org/officeDocument/2006/relationships/image" Target="../media/image48.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8.xml"/><Relationship Id="rId3" Type="http://schemas.openxmlformats.org/officeDocument/2006/relationships/image" Target="../media/image47.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9.xml"/><Relationship Id="rId3" Type="http://schemas.openxmlformats.org/officeDocument/2006/relationships/image" Target="../media/image4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 Id="rId3" Type="http://schemas.openxmlformats.org/officeDocument/2006/relationships/image" Target="../media/image15.png"/><Relationship Id="rId4" Type="http://schemas.openxmlformats.org/officeDocument/2006/relationships/image" Target="../media/image6.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 Id="rId3" Type="http://schemas.openxmlformats.org/officeDocument/2006/relationships/image" Target="../media/image15.png"/><Relationship Id="rId4" Type="http://schemas.openxmlformats.org/officeDocument/2006/relationships/image" Target="../media/image6.png"/><Relationship Id="rId5" Type="http://schemas.openxmlformats.org/officeDocument/2006/relationships/image" Target="../media/image11.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6.xml"/><Relationship Id="rId3" Type="http://schemas.openxmlformats.org/officeDocument/2006/relationships/image" Target="../media/image15.png"/><Relationship Id="rId4" Type="http://schemas.openxmlformats.org/officeDocument/2006/relationships/image" Target="../media/image6.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7.xml"/><Relationship Id="rId3" Type="http://schemas.openxmlformats.org/officeDocument/2006/relationships/image" Target="../media/image15.png"/><Relationship Id="rId4" Type="http://schemas.openxmlformats.org/officeDocument/2006/relationships/image" Target="../media/image6.png"/><Relationship Id="rId5" Type="http://schemas.openxmlformats.org/officeDocument/2006/relationships/image" Target="../media/image11.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4.png"/><Relationship Id="rId4" Type="http://schemas.openxmlformats.org/officeDocument/2006/relationships/hyperlink" Target="https://boingboing.net/2013/03/14/history-of-tree-swing-draw.html"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4.xml"/><Relationship Id="rId3" Type="http://schemas.openxmlformats.org/officeDocument/2006/relationships/image" Target="../media/image15.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5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2.png"/><Relationship Id="rId4" Type="http://schemas.openxmlformats.org/officeDocument/2006/relationships/image" Target="../media/image21.png"/><Relationship Id="rId11" Type="http://schemas.openxmlformats.org/officeDocument/2006/relationships/image" Target="../media/image22.png"/><Relationship Id="rId10" Type="http://schemas.openxmlformats.org/officeDocument/2006/relationships/image" Target="../media/image30.png"/><Relationship Id="rId12" Type="http://schemas.openxmlformats.org/officeDocument/2006/relationships/image" Target="../media/image25.png"/><Relationship Id="rId9" Type="http://schemas.openxmlformats.org/officeDocument/2006/relationships/image" Target="../media/image23.png"/><Relationship Id="rId5" Type="http://schemas.openxmlformats.org/officeDocument/2006/relationships/image" Target="../media/image18.png"/><Relationship Id="rId6" Type="http://schemas.openxmlformats.org/officeDocument/2006/relationships/image" Target="../media/image20.png"/><Relationship Id="rId7" Type="http://schemas.openxmlformats.org/officeDocument/2006/relationships/image" Target="../media/image19.png"/><Relationship Id="rId8" Type="http://schemas.openxmlformats.org/officeDocument/2006/relationships/image" Target="../media/image2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pic>
        <p:nvPicPr>
          <p:cNvPr id="67" name="Google Shape;67;p1"/>
          <p:cNvPicPr preferRelativeResize="0"/>
          <p:nvPr/>
        </p:nvPicPr>
        <p:blipFill rotWithShape="1">
          <a:blip r:embed="rId3">
            <a:alphaModFix/>
          </a:blip>
          <a:srcRect b="0" l="0" r="0" t="0"/>
          <a:stretch/>
        </p:blipFill>
        <p:spPr>
          <a:xfrm>
            <a:off x="10001337" y="869317"/>
            <a:ext cx="1340153" cy="581526"/>
          </a:xfrm>
          <a:prstGeom prst="rect">
            <a:avLst/>
          </a:prstGeom>
          <a:noFill/>
          <a:ln>
            <a:noFill/>
          </a:ln>
        </p:spPr>
      </p:pic>
      <p:sp>
        <p:nvSpPr>
          <p:cNvPr id="68" name="Google Shape;68;p1"/>
          <p:cNvSpPr txBox="1"/>
          <p:nvPr/>
        </p:nvSpPr>
        <p:spPr>
          <a:xfrm>
            <a:off x="848722" y="2364725"/>
            <a:ext cx="6302400" cy="2587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600">
                <a:solidFill>
                  <a:schemeClr val="lt1"/>
                </a:solidFill>
                <a:latin typeface="Calibri"/>
                <a:ea typeface="Calibri"/>
                <a:cs typeface="Calibri"/>
                <a:sym typeface="Calibri"/>
              </a:rPr>
              <a:t>Service Delivery and Uptake</a:t>
            </a:r>
            <a:endParaRPr b="1" sz="3600">
              <a:solidFill>
                <a:schemeClr val="lt1"/>
              </a:solidFill>
              <a:latin typeface="Calibri"/>
              <a:ea typeface="Calibri"/>
              <a:cs typeface="Calibri"/>
              <a:sym typeface="Calibri"/>
            </a:endParaRPr>
          </a:p>
          <a:p>
            <a:pPr indent="0" lvl="0" marL="0" marR="0" rtl="0" algn="l">
              <a:spcBef>
                <a:spcPts val="0"/>
              </a:spcBef>
              <a:spcAft>
                <a:spcPts val="0"/>
              </a:spcAft>
              <a:buNone/>
            </a:pPr>
            <a:r>
              <a:t/>
            </a:r>
            <a:endParaRPr sz="3600">
              <a:solidFill>
                <a:schemeClr val="lt1"/>
              </a:solidFill>
              <a:latin typeface="Calibri"/>
              <a:ea typeface="Calibri"/>
              <a:cs typeface="Calibri"/>
              <a:sym typeface="Calibri"/>
            </a:endParaRPr>
          </a:p>
          <a:p>
            <a:pPr indent="0" lvl="0" marL="0" marR="0" rtl="0" algn="l">
              <a:spcBef>
                <a:spcPts val="0"/>
              </a:spcBef>
              <a:spcAft>
                <a:spcPts val="0"/>
              </a:spcAft>
              <a:buNone/>
            </a:pPr>
            <a:r>
              <a:rPr b="1" lang="en-GB" sz="3000">
                <a:solidFill>
                  <a:srgbClr val="FFF2CC"/>
                </a:solidFill>
                <a:latin typeface="Calibri"/>
                <a:ea typeface="Calibri"/>
                <a:cs typeface="Calibri"/>
                <a:sym typeface="Calibri"/>
              </a:rPr>
              <a:t>Ivana Golub, WP6 Lead, PSNC</a:t>
            </a:r>
            <a:endParaRPr b="1" sz="3000">
              <a:solidFill>
                <a:srgbClr val="FFF2CC"/>
              </a:solidFill>
              <a:latin typeface="Calibri"/>
              <a:ea typeface="Calibri"/>
              <a:cs typeface="Calibri"/>
              <a:sym typeface="Calibri"/>
            </a:endParaRPr>
          </a:p>
          <a:p>
            <a:pPr indent="0" lvl="0" marL="0" marR="0" rtl="0" algn="l">
              <a:spcBef>
                <a:spcPts val="0"/>
              </a:spcBef>
              <a:spcAft>
                <a:spcPts val="0"/>
              </a:spcAft>
              <a:buNone/>
            </a:pPr>
            <a:r>
              <a:rPr b="1" lang="en-GB" sz="3000">
                <a:solidFill>
                  <a:srgbClr val="FFF2CC"/>
                </a:solidFill>
                <a:latin typeface="Calibri"/>
                <a:ea typeface="Calibri"/>
                <a:cs typeface="Calibri"/>
                <a:sym typeface="Calibri"/>
              </a:rPr>
              <a:t>Marina Adomeit, WP5 lead, SUNET</a:t>
            </a:r>
            <a:endParaRPr b="1" sz="3000">
              <a:solidFill>
                <a:srgbClr val="FFF2CC"/>
              </a:solidFill>
              <a:latin typeface="Calibri"/>
              <a:ea typeface="Calibri"/>
              <a:cs typeface="Calibri"/>
              <a:sym typeface="Calibri"/>
            </a:endParaRPr>
          </a:p>
          <a:p>
            <a:pPr indent="0" lvl="0" marL="0" marR="0" rtl="0" algn="l">
              <a:spcBef>
                <a:spcPts val="0"/>
              </a:spcBef>
              <a:spcAft>
                <a:spcPts val="0"/>
              </a:spcAft>
              <a:buNone/>
            </a:pPr>
            <a:r>
              <a:rPr b="1" lang="en-GB" sz="3000">
                <a:solidFill>
                  <a:srgbClr val="FFF2CC"/>
                </a:solidFill>
                <a:latin typeface="Calibri"/>
                <a:ea typeface="Calibri"/>
                <a:cs typeface="Calibri"/>
                <a:sym typeface="Calibri"/>
              </a:rPr>
              <a:t>Beatrix Weber, WP3T1 TL, GÉANT</a:t>
            </a:r>
            <a:endParaRPr b="1" sz="3000">
              <a:solidFill>
                <a:srgbClr val="FFF2CC"/>
              </a:solidFill>
              <a:latin typeface="Calibri"/>
              <a:ea typeface="Calibri"/>
              <a:cs typeface="Calibri"/>
              <a:sym typeface="Calibri"/>
            </a:endParaRPr>
          </a:p>
          <a:p>
            <a:pPr indent="0" lvl="0" marL="0" marR="0" rtl="0" algn="l">
              <a:spcBef>
                <a:spcPts val="0"/>
              </a:spcBef>
              <a:spcAft>
                <a:spcPts val="0"/>
              </a:spcAft>
              <a:buNone/>
            </a:pPr>
            <a:r>
              <a:rPr lang="en-GB" sz="3600">
                <a:solidFill>
                  <a:schemeClr val="lt1"/>
                </a:solidFill>
                <a:latin typeface="Calibri"/>
                <a:ea typeface="Calibri"/>
                <a:cs typeface="Calibri"/>
                <a:sym typeface="Calibri"/>
              </a:rPr>
              <a:t> </a:t>
            </a:r>
            <a:endParaRPr sz="3600">
              <a:solidFill>
                <a:schemeClr val="lt1"/>
              </a:solidFill>
              <a:latin typeface="Calibri"/>
              <a:ea typeface="Calibri"/>
              <a:cs typeface="Calibri"/>
              <a:sym typeface="Calibri"/>
            </a:endParaRPr>
          </a:p>
        </p:txBody>
      </p:sp>
      <p:sp>
        <p:nvSpPr>
          <p:cNvPr id="69" name="Google Shape;69;p1"/>
          <p:cNvSpPr txBox="1"/>
          <p:nvPr/>
        </p:nvSpPr>
        <p:spPr>
          <a:xfrm>
            <a:off x="880985" y="1707167"/>
            <a:ext cx="7616839" cy="65754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i="1" lang="en-GB" sz="2400">
                <a:solidFill>
                  <a:schemeClr val="lt1"/>
                </a:solidFill>
                <a:latin typeface="Calibri"/>
                <a:ea typeface="Calibri"/>
                <a:cs typeface="Calibri"/>
                <a:sym typeface="Calibri"/>
              </a:rPr>
              <a:t>Project Management Convention for GN4-3 &amp; GN4-3N</a:t>
            </a:r>
            <a:endParaRPr/>
          </a:p>
        </p:txBody>
      </p:sp>
      <p:sp>
        <p:nvSpPr>
          <p:cNvPr id="70" name="Google Shape;70;p1"/>
          <p:cNvSpPr txBox="1"/>
          <p:nvPr/>
        </p:nvSpPr>
        <p:spPr>
          <a:xfrm>
            <a:off x="848734" y="5730498"/>
            <a:ext cx="3361759"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000">
                <a:solidFill>
                  <a:schemeClr val="lt1"/>
                </a:solidFill>
                <a:latin typeface="Calibri"/>
                <a:ea typeface="Calibri"/>
                <a:cs typeface="Calibri"/>
                <a:sym typeface="Calibri"/>
              </a:rPr>
              <a:t>As part of the GÉANT 2020 Framework Partnership Agreement (FPA), the project receives funding from the European Union's Horizon 2020 research and innovation programme under Grant Agreement No. 856726 (GN4-3).​​​</a:t>
            </a:r>
            <a:endParaRPr sz="1000">
              <a:solidFill>
                <a:schemeClr val="lt1"/>
              </a:solidFill>
              <a:latin typeface="Calibri"/>
              <a:ea typeface="Calibri"/>
              <a:cs typeface="Calibri"/>
              <a:sym typeface="Calibri"/>
            </a:endParaRPr>
          </a:p>
        </p:txBody>
      </p:sp>
      <p:pic>
        <p:nvPicPr>
          <p:cNvPr descr="Shape&#10;&#10;Description automatically generated" id="71" name="Google Shape;71;p1"/>
          <p:cNvPicPr preferRelativeResize="0"/>
          <p:nvPr/>
        </p:nvPicPr>
        <p:blipFill rotWithShape="1">
          <a:blip r:embed="rId4">
            <a:alphaModFix/>
          </a:blip>
          <a:srcRect b="16666" l="0" r="0" t="16458"/>
          <a:stretch/>
        </p:blipFill>
        <p:spPr>
          <a:xfrm>
            <a:off x="975022" y="5334994"/>
            <a:ext cx="474070" cy="317034"/>
          </a:xfrm>
          <a:prstGeom prst="rect">
            <a:avLst/>
          </a:prstGeom>
          <a:noFill/>
          <a:ln cap="flat" cmpd="sng" w="9525">
            <a:solidFill>
              <a:schemeClr val="lt1"/>
            </a:solidFill>
            <a:prstDash val="solid"/>
            <a:round/>
            <a:headEnd len="sm" w="sm" type="none"/>
            <a:tailEnd len="sm" w="sm" type="none"/>
          </a:ln>
        </p:spPr>
      </p:pic>
      <p:pic>
        <p:nvPicPr>
          <p:cNvPr descr="A picture containing text, clipart&#10;&#10;Description automatically generated" id="72" name="Google Shape;72;p1"/>
          <p:cNvPicPr preferRelativeResize="0"/>
          <p:nvPr/>
        </p:nvPicPr>
        <p:blipFill rotWithShape="1">
          <a:blip r:embed="rId5">
            <a:alphaModFix/>
          </a:blip>
          <a:srcRect b="0" l="0" r="0" t="0"/>
          <a:stretch/>
        </p:blipFill>
        <p:spPr>
          <a:xfrm>
            <a:off x="975023" y="949207"/>
            <a:ext cx="3125638" cy="70550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pic>
        <p:nvPicPr>
          <p:cNvPr id="158" name="Google Shape;158;gb5a21998b4_0_0"/>
          <p:cNvPicPr preferRelativeResize="0"/>
          <p:nvPr/>
        </p:nvPicPr>
        <p:blipFill>
          <a:blip r:embed="rId3">
            <a:alphaModFix/>
          </a:blip>
          <a:stretch>
            <a:fillRect/>
          </a:stretch>
        </p:blipFill>
        <p:spPr>
          <a:xfrm>
            <a:off x="1897412" y="1684875"/>
            <a:ext cx="8397174" cy="4777925"/>
          </a:xfrm>
          <a:prstGeom prst="rect">
            <a:avLst/>
          </a:prstGeom>
          <a:noFill/>
          <a:ln>
            <a:noFill/>
          </a:ln>
        </p:spPr>
      </p:pic>
      <p:sp>
        <p:nvSpPr>
          <p:cNvPr id="159" name="Google Shape;159;gb5a21998b4_0_0"/>
          <p:cNvSpPr txBox="1"/>
          <p:nvPr>
            <p:ph type="title"/>
          </p:nvPr>
        </p:nvSpPr>
        <p:spPr>
          <a:xfrm>
            <a:off x="454525" y="204374"/>
            <a:ext cx="9373200" cy="9387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1E4E79"/>
              </a:buClr>
              <a:buSzPts val="2880"/>
              <a:buFont typeface="Calibri"/>
              <a:buNone/>
            </a:pPr>
            <a:r>
              <a:rPr lang="en-GB"/>
              <a:t>What is service offering? </a:t>
            </a:r>
            <a:endParaRPr/>
          </a:p>
        </p:txBody>
      </p:sp>
      <p:sp>
        <p:nvSpPr>
          <p:cNvPr id="160" name="Google Shape;160;gb5a21998b4_0_0"/>
          <p:cNvSpPr/>
          <p:nvPr/>
        </p:nvSpPr>
        <p:spPr>
          <a:xfrm>
            <a:off x="2036900" y="1352200"/>
            <a:ext cx="7818600" cy="37251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61" name="Google Shape;161;gb5a21998b4_0_0"/>
          <p:cNvSpPr/>
          <p:nvPr/>
        </p:nvSpPr>
        <p:spPr>
          <a:xfrm>
            <a:off x="1483975" y="1728900"/>
            <a:ext cx="9373200" cy="35010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pic>
        <p:nvPicPr>
          <p:cNvPr id="167" name="Google Shape;167;p10"/>
          <p:cNvPicPr preferRelativeResize="0"/>
          <p:nvPr/>
        </p:nvPicPr>
        <p:blipFill>
          <a:blip r:embed="rId3">
            <a:alphaModFix/>
          </a:blip>
          <a:stretch>
            <a:fillRect/>
          </a:stretch>
        </p:blipFill>
        <p:spPr>
          <a:xfrm>
            <a:off x="1897412" y="1684875"/>
            <a:ext cx="8397174" cy="4777925"/>
          </a:xfrm>
          <a:prstGeom prst="rect">
            <a:avLst/>
          </a:prstGeom>
          <a:noFill/>
          <a:ln>
            <a:noFill/>
          </a:ln>
        </p:spPr>
      </p:pic>
      <p:sp>
        <p:nvSpPr>
          <p:cNvPr id="168" name="Google Shape;168;p10"/>
          <p:cNvSpPr txBox="1"/>
          <p:nvPr>
            <p:ph type="title"/>
          </p:nvPr>
        </p:nvSpPr>
        <p:spPr>
          <a:xfrm>
            <a:off x="454525" y="204374"/>
            <a:ext cx="9373198" cy="938624"/>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1E4E79"/>
              </a:buClr>
              <a:buSzPts val="2880"/>
              <a:buFont typeface="Calibri"/>
              <a:buNone/>
            </a:pPr>
            <a:r>
              <a:rPr lang="en-GB"/>
              <a:t>What is service offering? </a:t>
            </a:r>
            <a:endParaRPr/>
          </a:p>
        </p:txBody>
      </p:sp>
      <p:sp>
        <p:nvSpPr>
          <p:cNvPr id="169" name="Google Shape;169;p10"/>
          <p:cNvSpPr txBox="1"/>
          <p:nvPr/>
        </p:nvSpPr>
        <p:spPr>
          <a:xfrm>
            <a:off x="8909275" y="1620950"/>
            <a:ext cx="3221700" cy="2877900"/>
          </a:xfrm>
          <a:prstGeom prst="rect">
            <a:avLst/>
          </a:prstGeom>
          <a:solidFill>
            <a:srgbClr val="FFFFFF"/>
          </a:solidFill>
          <a:ln cap="flat" cmpd="sng" w="9525">
            <a:solidFill>
              <a:srgbClr val="073763"/>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spcBef>
                <a:spcPts val="0"/>
              </a:spcBef>
              <a:spcAft>
                <a:spcPts val="0"/>
              </a:spcAft>
              <a:buClr>
                <a:srgbClr val="ED1556"/>
              </a:buClr>
              <a:buSzPts val="3400"/>
              <a:buFont typeface="Comfortaa"/>
              <a:buNone/>
            </a:pPr>
            <a:r>
              <a:rPr b="1" lang="en-GB" sz="3400">
                <a:solidFill>
                  <a:srgbClr val="ED1556"/>
                </a:solidFill>
                <a:latin typeface="Comfortaa"/>
                <a:ea typeface="Comfortaa"/>
                <a:cs typeface="Comfortaa"/>
                <a:sym typeface="Comfortaa"/>
              </a:rPr>
              <a:t>🙆</a:t>
            </a:r>
            <a:r>
              <a:rPr b="1" lang="en-GB" sz="3000">
                <a:solidFill>
                  <a:srgbClr val="ED1556"/>
                </a:solidFill>
                <a:latin typeface="Comfortaa"/>
                <a:ea typeface="Comfortaa"/>
                <a:cs typeface="Comfortaa"/>
                <a:sym typeface="Comfortaa"/>
              </a:rPr>
              <a:t> </a:t>
            </a:r>
            <a:r>
              <a:rPr b="1" lang="en-GB" sz="1900">
                <a:solidFill>
                  <a:srgbClr val="ED1556"/>
                </a:solidFill>
                <a:latin typeface="Comfortaa"/>
                <a:ea typeface="Comfortaa"/>
                <a:cs typeface="Comfortaa"/>
                <a:sym typeface="Comfortaa"/>
              </a:rPr>
              <a:t>Dominantly provide shared hosted service</a:t>
            </a:r>
            <a:endParaRPr b="1" sz="1900">
              <a:solidFill>
                <a:srgbClr val="ED1556"/>
              </a:solidFill>
              <a:latin typeface="Comfortaa"/>
              <a:ea typeface="Comfortaa"/>
              <a:cs typeface="Comfortaa"/>
              <a:sym typeface="Comfortaa"/>
            </a:endParaRPr>
          </a:p>
          <a:p>
            <a:pPr indent="0" lvl="0" marL="0" marR="0" rtl="0" algn="l">
              <a:spcBef>
                <a:spcPts val="0"/>
              </a:spcBef>
              <a:spcAft>
                <a:spcPts val="0"/>
              </a:spcAft>
              <a:buClr>
                <a:srgbClr val="ED1556"/>
              </a:buClr>
              <a:buSzPts val="3400"/>
              <a:buFont typeface="Comfortaa"/>
              <a:buNone/>
            </a:pPr>
            <a:r>
              <a:rPr b="1" lang="en-GB" sz="3400">
                <a:solidFill>
                  <a:srgbClr val="ED1556"/>
                </a:solidFill>
                <a:latin typeface="Comfortaa"/>
                <a:ea typeface="Comfortaa"/>
                <a:cs typeface="Comfortaa"/>
                <a:sym typeface="Comfortaa"/>
              </a:rPr>
              <a:t>👆 </a:t>
            </a:r>
            <a:r>
              <a:rPr b="1" lang="en-GB" sz="1900">
                <a:solidFill>
                  <a:srgbClr val="ED1556"/>
                </a:solidFill>
                <a:latin typeface="Comfortaa"/>
                <a:ea typeface="Comfortaa"/>
                <a:cs typeface="Comfortaa"/>
                <a:sym typeface="Comfortaa"/>
              </a:rPr>
              <a:t>Providing software, expertise and training usually not as standalone service offering</a:t>
            </a:r>
            <a:endParaRPr b="1" sz="1700">
              <a:solidFill>
                <a:srgbClr val="ED1556"/>
              </a:solidFill>
              <a:latin typeface="Comfortaa"/>
              <a:ea typeface="Comfortaa"/>
              <a:cs typeface="Comfortaa"/>
              <a:sym typeface="Comfortaa"/>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pic>
        <p:nvPicPr>
          <p:cNvPr id="175" name="Google Shape;175;gb5a21998b4_0_9"/>
          <p:cNvPicPr preferRelativeResize="0"/>
          <p:nvPr/>
        </p:nvPicPr>
        <p:blipFill rotWithShape="1">
          <a:blip r:embed="rId3">
            <a:alphaModFix/>
          </a:blip>
          <a:srcRect b="0" l="0" r="2133" t="0"/>
          <a:stretch/>
        </p:blipFill>
        <p:spPr>
          <a:xfrm>
            <a:off x="593325" y="1808175"/>
            <a:ext cx="8477901" cy="4609326"/>
          </a:xfrm>
          <a:prstGeom prst="rect">
            <a:avLst/>
          </a:prstGeom>
          <a:noFill/>
          <a:ln>
            <a:noFill/>
          </a:ln>
        </p:spPr>
      </p:pic>
      <p:sp>
        <p:nvSpPr>
          <p:cNvPr id="176" name="Google Shape;176;gb5a21998b4_0_9"/>
          <p:cNvSpPr txBox="1"/>
          <p:nvPr>
            <p:ph type="title"/>
          </p:nvPr>
        </p:nvSpPr>
        <p:spPr>
          <a:xfrm>
            <a:off x="454525" y="204374"/>
            <a:ext cx="9373200" cy="9387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lt1"/>
              </a:buClr>
              <a:buSzPts val="2400"/>
              <a:buFont typeface="Calibri"/>
              <a:buNone/>
            </a:pPr>
            <a:r>
              <a:rPr lang="en-GB"/>
              <a:t>Who are service users? </a:t>
            </a:r>
            <a:endParaRPr/>
          </a:p>
        </p:txBody>
      </p:sp>
      <p:sp>
        <p:nvSpPr>
          <p:cNvPr id="177" name="Google Shape;177;gb5a21998b4_0_9"/>
          <p:cNvSpPr/>
          <p:nvPr/>
        </p:nvSpPr>
        <p:spPr>
          <a:xfrm>
            <a:off x="645775" y="1728900"/>
            <a:ext cx="9373200" cy="35010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11"/>
          <p:cNvSpPr txBox="1"/>
          <p:nvPr>
            <p:ph type="title"/>
          </p:nvPr>
        </p:nvSpPr>
        <p:spPr>
          <a:xfrm>
            <a:off x="454525" y="204374"/>
            <a:ext cx="9373198" cy="938624"/>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lt1"/>
              </a:buClr>
              <a:buSzPts val="2400"/>
              <a:buFont typeface="Calibri"/>
              <a:buNone/>
            </a:pPr>
            <a:r>
              <a:rPr lang="en-GB"/>
              <a:t>Who are service users? </a:t>
            </a:r>
            <a:endParaRPr/>
          </a:p>
        </p:txBody>
      </p:sp>
      <p:pic>
        <p:nvPicPr>
          <p:cNvPr id="184" name="Google Shape;184;p11"/>
          <p:cNvPicPr preferRelativeResize="0"/>
          <p:nvPr/>
        </p:nvPicPr>
        <p:blipFill rotWithShape="1">
          <a:blip r:embed="rId3">
            <a:alphaModFix/>
          </a:blip>
          <a:srcRect b="0" l="0" r="2133" t="0"/>
          <a:stretch/>
        </p:blipFill>
        <p:spPr>
          <a:xfrm>
            <a:off x="593325" y="1808175"/>
            <a:ext cx="8477901" cy="4609326"/>
          </a:xfrm>
          <a:prstGeom prst="rect">
            <a:avLst/>
          </a:prstGeom>
          <a:noFill/>
          <a:ln>
            <a:noFill/>
          </a:ln>
        </p:spPr>
      </p:pic>
      <p:sp>
        <p:nvSpPr>
          <p:cNvPr id="185" name="Google Shape;185;p11"/>
          <p:cNvSpPr txBox="1"/>
          <p:nvPr/>
        </p:nvSpPr>
        <p:spPr>
          <a:xfrm>
            <a:off x="7930925" y="1460375"/>
            <a:ext cx="4077000" cy="2427000"/>
          </a:xfrm>
          <a:prstGeom prst="rect">
            <a:avLst/>
          </a:prstGeom>
          <a:solidFill>
            <a:srgbClr val="FFFFFF"/>
          </a:solidFill>
          <a:ln cap="flat" cmpd="sng" w="9525">
            <a:solidFill>
              <a:srgbClr val="1C4587"/>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spcBef>
                <a:spcPts val="0"/>
              </a:spcBef>
              <a:spcAft>
                <a:spcPts val="0"/>
              </a:spcAft>
              <a:buClr>
                <a:srgbClr val="ED1556"/>
              </a:buClr>
              <a:buSzPts val="3200"/>
              <a:buFont typeface="Comfortaa"/>
              <a:buNone/>
            </a:pPr>
            <a:r>
              <a:rPr b="1" lang="en-GB" sz="3200">
                <a:solidFill>
                  <a:srgbClr val="ED1556"/>
                </a:solidFill>
                <a:latin typeface="Comfortaa"/>
                <a:ea typeface="Comfortaa"/>
                <a:cs typeface="Comfortaa"/>
                <a:sym typeface="Comfortaa"/>
              </a:rPr>
              <a:t>👫👬👭</a:t>
            </a:r>
            <a:r>
              <a:rPr b="1" lang="en-GB" sz="2000">
                <a:solidFill>
                  <a:srgbClr val="ED1556"/>
                </a:solidFill>
                <a:latin typeface="Comfortaa"/>
                <a:ea typeface="Comfortaa"/>
                <a:cs typeface="Comfortaa"/>
                <a:sym typeface="Comfortaa"/>
              </a:rPr>
              <a:t>Most services reach     individual users</a:t>
            </a:r>
            <a:endParaRPr b="1" sz="2000">
              <a:solidFill>
                <a:srgbClr val="ED1556"/>
              </a:solidFill>
              <a:latin typeface="Comfortaa"/>
              <a:ea typeface="Comfortaa"/>
              <a:cs typeface="Comfortaa"/>
              <a:sym typeface="Comfortaa"/>
            </a:endParaRPr>
          </a:p>
          <a:p>
            <a:pPr indent="0" lvl="0" marL="0" marR="0" rtl="0" algn="l">
              <a:spcBef>
                <a:spcPts val="0"/>
              </a:spcBef>
              <a:spcAft>
                <a:spcPts val="0"/>
              </a:spcAft>
              <a:buClr>
                <a:schemeClr val="dk1"/>
              </a:buClr>
              <a:buSzPts val="2000"/>
              <a:buFont typeface="Calibri"/>
              <a:buNone/>
            </a:pPr>
            <a:r>
              <a:t/>
            </a:r>
            <a:endParaRPr b="1" sz="2000">
              <a:solidFill>
                <a:srgbClr val="ED1556"/>
              </a:solidFill>
              <a:latin typeface="Comfortaa"/>
              <a:ea typeface="Comfortaa"/>
              <a:cs typeface="Comfortaa"/>
              <a:sym typeface="Comfortaa"/>
            </a:endParaRPr>
          </a:p>
          <a:p>
            <a:pPr indent="0" lvl="0" marL="0" marR="0" rtl="0" algn="l">
              <a:spcBef>
                <a:spcPts val="0"/>
              </a:spcBef>
              <a:spcAft>
                <a:spcPts val="0"/>
              </a:spcAft>
              <a:buClr>
                <a:srgbClr val="ED1556"/>
              </a:buClr>
              <a:buSzPts val="3400"/>
              <a:buFont typeface="Comfortaa"/>
              <a:buNone/>
            </a:pPr>
            <a:r>
              <a:rPr b="1" lang="en-GB" sz="3400">
                <a:solidFill>
                  <a:srgbClr val="ED1556"/>
                </a:solidFill>
                <a:latin typeface="Comfortaa"/>
                <a:ea typeface="Comfortaa"/>
                <a:cs typeface="Comfortaa"/>
                <a:sym typeface="Comfortaa"/>
              </a:rPr>
              <a:t>🔗 </a:t>
            </a:r>
            <a:r>
              <a:rPr b="1" lang="en-GB" sz="2000">
                <a:solidFill>
                  <a:srgbClr val="ED1556"/>
                </a:solidFill>
                <a:latin typeface="Comfortaa"/>
                <a:ea typeface="Comfortaa"/>
                <a:cs typeface="Comfortaa"/>
                <a:sym typeface="Comfortaa"/>
              </a:rPr>
              <a:t>NRENs participate in delivery chain technically or distribute the service </a:t>
            </a:r>
            <a:endParaRPr b="1" sz="2000">
              <a:solidFill>
                <a:srgbClr val="ED1556"/>
              </a:solidFill>
              <a:latin typeface="Comfortaa"/>
              <a:ea typeface="Comfortaa"/>
              <a:cs typeface="Comfortaa"/>
              <a:sym typeface="Comfortaa"/>
            </a:endParaRPr>
          </a:p>
          <a:p>
            <a:pPr indent="0" lvl="0" marL="0" marR="0" rtl="0" algn="l">
              <a:spcBef>
                <a:spcPts val="0"/>
              </a:spcBef>
              <a:spcAft>
                <a:spcPts val="0"/>
              </a:spcAft>
              <a:buClr>
                <a:schemeClr val="dk1"/>
              </a:buClr>
              <a:buSzPts val="1700"/>
              <a:buFont typeface="Calibri"/>
              <a:buNone/>
            </a:pPr>
            <a:r>
              <a:t/>
            </a:r>
            <a:endParaRPr b="1" sz="1700">
              <a:solidFill>
                <a:srgbClr val="ED1556"/>
              </a:solidFill>
              <a:latin typeface="Comfortaa"/>
              <a:ea typeface="Comfortaa"/>
              <a:cs typeface="Comfortaa"/>
              <a:sym typeface="Comfortaa"/>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12"/>
          <p:cNvSpPr/>
          <p:nvPr/>
        </p:nvSpPr>
        <p:spPr>
          <a:xfrm>
            <a:off x="683900" y="1650075"/>
            <a:ext cx="5358600" cy="4455000"/>
          </a:xfrm>
          <a:prstGeom prst="roundRect">
            <a:avLst>
              <a:gd fmla="val 16667" name="adj"/>
            </a:avLst>
          </a:prstGeom>
          <a:solidFill>
            <a:srgbClr val="F4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chemeClr val="dk1"/>
              </a:buClr>
              <a:buSzPts val="1100"/>
              <a:buFont typeface="Arial"/>
              <a:buNone/>
            </a:pPr>
            <a:r>
              <a:t/>
            </a:r>
            <a:endParaRPr sz="1800">
              <a:solidFill>
                <a:schemeClr val="dk1"/>
              </a:solidFill>
              <a:latin typeface="Calibri"/>
              <a:ea typeface="Calibri"/>
              <a:cs typeface="Calibri"/>
              <a:sym typeface="Calibri"/>
            </a:endParaRPr>
          </a:p>
        </p:txBody>
      </p:sp>
      <p:sp>
        <p:nvSpPr>
          <p:cNvPr id="192" name="Google Shape;192;p12"/>
          <p:cNvSpPr txBox="1"/>
          <p:nvPr>
            <p:ph type="title"/>
          </p:nvPr>
        </p:nvSpPr>
        <p:spPr>
          <a:xfrm>
            <a:off x="454525" y="204374"/>
            <a:ext cx="9373198" cy="938624"/>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en-GB"/>
              <a:t>What is service delivery chain</a:t>
            </a:r>
            <a:endParaRPr/>
          </a:p>
        </p:txBody>
      </p:sp>
      <p:sp>
        <p:nvSpPr>
          <p:cNvPr id="193" name="Google Shape;193;p12"/>
          <p:cNvSpPr txBox="1"/>
          <p:nvPr/>
        </p:nvSpPr>
        <p:spPr>
          <a:xfrm>
            <a:off x="870025" y="2150300"/>
            <a:ext cx="978900" cy="4308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004359"/>
              </a:buClr>
              <a:buSzPts val="1200"/>
              <a:buFont typeface="Arial"/>
              <a:buNone/>
            </a:pPr>
            <a:r>
              <a:rPr b="1" lang="en-GB" sz="1600">
                <a:solidFill>
                  <a:srgbClr val="004359"/>
                </a:solidFill>
                <a:latin typeface="Calibri"/>
                <a:ea typeface="Calibri"/>
                <a:cs typeface="Calibri"/>
                <a:sym typeface="Calibri"/>
              </a:rPr>
              <a:t>GÉANT Project</a:t>
            </a:r>
            <a:endParaRPr b="1" sz="1600">
              <a:solidFill>
                <a:srgbClr val="004359"/>
              </a:solidFill>
              <a:latin typeface="Calibri"/>
              <a:ea typeface="Calibri"/>
              <a:cs typeface="Calibri"/>
              <a:sym typeface="Calibri"/>
            </a:endParaRPr>
          </a:p>
        </p:txBody>
      </p:sp>
      <p:pic>
        <p:nvPicPr>
          <p:cNvPr id="194" name="Google Shape;194;p12"/>
          <p:cNvPicPr preferRelativeResize="0"/>
          <p:nvPr/>
        </p:nvPicPr>
        <p:blipFill rotWithShape="1">
          <a:blip r:embed="rId3">
            <a:alphaModFix/>
          </a:blip>
          <a:srcRect b="0" l="0" r="0" t="0"/>
          <a:stretch/>
        </p:blipFill>
        <p:spPr>
          <a:xfrm>
            <a:off x="1849189" y="1996829"/>
            <a:ext cx="737754" cy="737754"/>
          </a:xfrm>
          <a:prstGeom prst="rect">
            <a:avLst/>
          </a:prstGeom>
          <a:noFill/>
          <a:ln>
            <a:noFill/>
          </a:ln>
        </p:spPr>
      </p:pic>
      <p:sp>
        <p:nvSpPr>
          <p:cNvPr id="195" name="Google Shape;195;p12"/>
          <p:cNvSpPr txBox="1"/>
          <p:nvPr/>
        </p:nvSpPr>
        <p:spPr>
          <a:xfrm>
            <a:off x="2616572" y="5226790"/>
            <a:ext cx="1632600" cy="2652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004359"/>
              </a:buClr>
              <a:buSzPts val="1200"/>
              <a:buFont typeface="Arial"/>
              <a:buNone/>
            </a:pPr>
            <a:r>
              <a:rPr b="1" lang="en-GB" sz="1600">
                <a:solidFill>
                  <a:srgbClr val="004359"/>
                </a:solidFill>
                <a:latin typeface="Calibri"/>
                <a:ea typeface="Calibri"/>
                <a:cs typeface="Calibri"/>
                <a:sym typeface="Calibri"/>
              </a:rPr>
              <a:t>Individuals</a:t>
            </a:r>
            <a:endParaRPr b="1" sz="1600">
              <a:solidFill>
                <a:schemeClr val="dk1"/>
              </a:solidFill>
              <a:latin typeface="Calibri"/>
              <a:ea typeface="Calibri"/>
              <a:cs typeface="Calibri"/>
              <a:sym typeface="Calibri"/>
            </a:endParaRPr>
          </a:p>
        </p:txBody>
      </p:sp>
      <p:pic>
        <p:nvPicPr>
          <p:cNvPr id="196" name="Google Shape;196;p12"/>
          <p:cNvPicPr preferRelativeResize="0"/>
          <p:nvPr/>
        </p:nvPicPr>
        <p:blipFill rotWithShape="1">
          <a:blip r:embed="rId4">
            <a:alphaModFix/>
          </a:blip>
          <a:srcRect b="0" l="0" r="0" t="0"/>
          <a:stretch/>
        </p:blipFill>
        <p:spPr>
          <a:xfrm>
            <a:off x="3063995" y="4411265"/>
            <a:ext cx="737754" cy="737754"/>
          </a:xfrm>
          <a:prstGeom prst="rect">
            <a:avLst/>
          </a:prstGeom>
          <a:noFill/>
          <a:ln>
            <a:noFill/>
          </a:ln>
        </p:spPr>
      </p:pic>
      <p:pic>
        <p:nvPicPr>
          <p:cNvPr id="197" name="Google Shape;197;p12"/>
          <p:cNvPicPr preferRelativeResize="0"/>
          <p:nvPr/>
        </p:nvPicPr>
        <p:blipFill rotWithShape="1">
          <a:blip r:embed="rId5">
            <a:alphaModFix/>
          </a:blip>
          <a:srcRect b="0" l="0" r="0" t="0"/>
          <a:stretch/>
        </p:blipFill>
        <p:spPr>
          <a:xfrm>
            <a:off x="1848773" y="4582330"/>
            <a:ext cx="738597" cy="738597"/>
          </a:xfrm>
          <a:prstGeom prst="rect">
            <a:avLst/>
          </a:prstGeom>
          <a:noFill/>
          <a:ln>
            <a:noFill/>
          </a:ln>
        </p:spPr>
      </p:pic>
      <p:sp>
        <p:nvSpPr>
          <p:cNvPr id="198" name="Google Shape;198;p12"/>
          <p:cNvSpPr txBox="1"/>
          <p:nvPr/>
        </p:nvSpPr>
        <p:spPr>
          <a:xfrm>
            <a:off x="1302401" y="5320925"/>
            <a:ext cx="1430100" cy="4026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004359"/>
              </a:buClr>
              <a:buSzPts val="1200"/>
              <a:buFont typeface="Arial"/>
              <a:buNone/>
            </a:pPr>
            <a:r>
              <a:rPr b="1" lang="en-GB" sz="1600">
                <a:solidFill>
                  <a:srgbClr val="004359"/>
                </a:solidFill>
                <a:latin typeface="Calibri"/>
                <a:ea typeface="Calibri"/>
                <a:cs typeface="Calibri"/>
                <a:sym typeface="Calibri"/>
              </a:rPr>
              <a:t>Research</a:t>
            </a:r>
            <a:endParaRPr b="1" sz="1600">
              <a:solidFill>
                <a:srgbClr val="004359"/>
              </a:solidFill>
              <a:latin typeface="Calibri"/>
              <a:ea typeface="Calibri"/>
              <a:cs typeface="Calibri"/>
              <a:sym typeface="Calibri"/>
            </a:endParaRPr>
          </a:p>
          <a:p>
            <a:pPr indent="0" lvl="0" marL="0" marR="0" rtl="0" algn="ctr">
              <a:lnSpc>
                <a:spcPct val="90000"/>
              </a:lnSpc>
              <a:spcBef>
                <a:spcPts val="0"/>
              </a:spcBef>
              <a:spcAft>
                <a:spcPts val="0"/>
              </a:spcAft>
              <a:buClr>
                <a:srgbClr val="004359"/>
              </a:buClr>
              <a:buSzPts val="1200"/>
              <a:buFont typeface="Arial"/>
              <a:buNone/>
            </a:pPr>
            <a:r>
              <a:rPr b="1" lang="en-GB" sz="1600">
                <a:solidFill>
                  <a:srgbClr val="004359"/>
                </a:solidFill>
                <a:latin typeface="Calibri"/>
                <a:ea typeface="Calibri"/>
                <a:cs typeface="Calibri"/>
                <a:sym typeface="Calibri"/>
              </a:rPr>
              <a:t>Communities</a:t>
            </a:r>
            <a:endParaRPr b="1" sz="1600">
              <a:solidFill>
                <a:srgbClr val="004359"/>
              </a:solidFill>
              <a:latin typeface="Calibri"/>
              <a:ea typeface="Calibri"/>
              <a:cs typeface="Calibri"/>
              <a:sym typeface="Calibri"/>
            </a:endParaRPr>
          </a:p>
        </p:txBody>
      </p:sp>
      <p:pic>
        <p:nvPicPr>
          <p:cNvPr id="199" name="Google Shape;199;p12"/>
          <p:cNvPicPr preferRelativeResize="0"/>
          <p:nvPr/>
        </p:nvPicPr>
        <p:blipFill rotWithShape="1">
          <a:blip r:embed="rId6">
            <a:alphaModFix/>
          </a:blip>
          <a:srcRect b="0" l="0" r="0" t="0"/>
          <a:stretch/>
        </p:blipFill>
        <p:spPr>
          <a:xfrm>
            <a:off x="3472849" y="2060430"/>
            <a:ext cx="724984" cy="724984"/>
          </a:xfrm>
          <a:prstGeom prst="rect">
            <a:avLst/>
          </a:prstGeom>
          <a:noFill/>
          <a:ln>
            <a:noFill/>
          </a:ln>
        </p:spPr>
      </p:pic>
      <p:sp>
        <p:nvSpPr>
          <p:cNvPr id="200" name="Google Shape;200;p12"/>
          <p:cNvSpPr txBox="1"/>
          <p:nvPr/>
        </p:nvSpPr>
        <p:spPr>
          <a:xfrm>
            <a:off x="4030561" y="2283447"/>
            <a:ext cx="1238700" cy="4026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004359"/>
              </a:buClr>
              <a:buSzPts val="1200"/>
              <a:buFont typeface="Arial"/>
              <a:buNone/>
            </a:pPr>
            <a:r>
              <a:rPr b="1" lang="en-GB" sz="1600">
                <a:solidFill>
                  <a:srgbClr val="004359"/>
                </a:solidFill>
                <a:latin typeface="Calibri"/>
                <a:ea typeface="Calibri"/>
                <a:cs typeface="Calibri"/>
                <a:sym typeface="Calibri"/>
              </a:rPr>
              <a:t>NREN</a:t>
            </a:r>
            <a:endParaRPr b="1" sz="1600">
              <a:solidFill>
                <a:schemeClr val="dk1"/>
              </a:solidFill>
              <a:latin typeface="Calibri"/>
              <a:ea typeface="Calibri"/>
              <a:cs typeface="Calibri"/>
              <a:sym typeface="Calibri"/>
            </a:endParaRPr>
          </a:p>
        </p:txBody>
      </p:sp>
      <p:pic>
        <p:nvPicPr>
          <p:cNvPr id="201" name="Google Shape;201;p12"/>
          <p:cNvPicPr preferRelativeResize="0"/>
          <p:nvPr/>
        </p:nvPicPr>
        <p:blipFill rotWithShape="1">
          <a:blip r:embed="rId7">
            <a:alphaModFix/>
          </a:blip>
          <a:srcRect b="0" l="0" r="0" t="0"/>
          <a:stretch/>
        </p:blipFill>
        <p:spPr>
          <a:xfrm>
            <a:off x="4139571" y="3443030"/>
            <a:ext cx="719401" cy="719401"/>
          </a:xfrm>
          <a:prstGeom prst="rect">
            <a:avLst/>
          </a:prstGeom>
          <a:noFill/>
          <a:ln>
            <a:noFill/>
          </a:ln>
        </p:spPr>
      </p:pic>
      <p:sp>
        <p:nvSpPr>
          <p:cNvPr id="202" name="Google Shape;202;p12"/>
          <p:cNvSpPr txBox="1"/>
          <p:nvPr/>
        </p:nvSpPr>
        <p:spPr>
          <a:xfrm>
            <a:off x="3879922" y="4220533"/>
            <a:ext cx="1238700" cy="4026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004359"/>
              </a:buClr>
              <a:buSzPts val="1200"/>
              <a:buFont typeface="Arial"/>
              <a:buNone/>
            </a:pPr>
            <a:r>
              <a:rPr b="1" lang="en-GB" sz="1600">
                <a:solidFill>
                  <a:srgbClr val="004359"/>
                </a:solidFill>
                <a:latin typeface="Calibri"/>
                <a:ea typeface="Calibri"/>
                <a:cs typeface="Calibri"/>
                <a:sym typeface="Calibri"/>
              </a:rPr>
              <a:t>Faculty, Campus,</a:t>
            </a:r>
            <a:endParaRPr b="1" sz="1600">
              <a:solidFill>
                <a:srgbClr val="004359"/>
              </a:solidFill>
              <a:latin typeface="Calibri"/>
              <a:ea typeface="Calibri"/>
              <a:cs typeface="Calibri"/>
              <a:sym typeface="Calibri"/>
            </a:endParaRPr>
          </a:p>
          <a:p>
            <a:pPr indent="0" lvl="0" marL="0" marR="0" rtl="0" algn="ctr">
              <a:lnSpc>
                <a:spcPct val="90000"/>
              </a:lnSpc>
              <a:spcBef>
                <a:spcPts val="0"/>
              </a:spcBef>
              <a:spcAft>
                <a:spcPts val="0"/>
              </a:spcAft>
              <a:buClr>
                <a:srgbClr val="004359"/>
              </a:buClr>
              <a:buSzPts val="1200"/>
              <a:buFont typeface="Arial"/>
              <a:buNone/>
            </a:pPr>
            <a:r>
              <a:rPr b="1" lang="en-GB" sz="1600">
                <a:solidFill>
                  <a:srgbClr val="004359"/>
                </a:solidFill>
                <a:latin typeface="Calibri"/>
                <a:ea typeface="Calibri"/>
                <a:cs typeface="Calibri"/>
                <a:sym typeface="Calibri"/>
              </a:rPr>
              <a:t>University</a:t>
            </a:r>
            <a:endParaRPr b="1" sz="1600">
              <a:solidFill>
                <a:srgbClr val="004359"/>
              </a:solidFill>
              <a:latin typeface="Calibri"/>
              <a:ea typeface="Calibri"/>
              <a:cs typeface="Calibri"/>
              <a:sym typeface="Calibri"/>
            </a:endParaRPr>
          </a:p>
          <a:p>
            <a:pPr indent="0" lvl="0" marL="0" marR="0" rtl="0" algn="ctr">
              <a:lnSpc>
                <a:spcPct val="90000"/>
              </a:lnSpc>
              <a:spcBef>
                <a:spcPts val="0"/>
              </a:spcBef>
              <a:spcAft>
                <a:spcPts val="0"/>
              </a:spcAft>
              <a:buClr>
                <a:srgbClr val="004359"/>
              </a:buClr>
              <a:buSzPts val="1200"/>
              <a:buFont typeface="Arial"/>
              <a:buNone/>
            </a:pPr>
            <a:r>
              <a:t/>
            </a:r>
            <a:endParaRPr b="1" sz="1600">
              <a:solidFill>
                <a:srgbClr val="004359"/>
              </a:solidFill>
              <a:latin typeface="Calibri"/>
              <a:ea typeface="Calibri"/>
              <a:cs typeface="Calibri"/>
              <a:sym typeface="Calibri"/>
            </a:endParaRPr>
          </a:p>
        </p:txBody>
      </p:sp>
      <p:cxnSp>
        <p:nvCxnSpPr>
          <p:cNvPr id="203" name="Google Shape;203;p12"/>
          <p:cNvCxnSpPr>
            <a:stCxn id="194" idx="3"/>
            <a:endCxn id="199" idx="1"/>
          </p:cNvCxnSpPr>
          <p:nvPr/>
        </p:nvCxnSpPr>
        <p:spPr>
          <a:xfrm>
            <a:off x="2586943" y="2365706"/>
            <a:ext cx="885900" cy="57300"/>
          </a:xfrm>
          <a:prstGeom prst="straightConnector1">
            <a:avLst/>
          </a:prstGeom>
          <a:noFill/>
          <a:ln cap="flat" cmpd="sng" w="38100">
            <a:solidFill>
              <a:schemeClr val="dk2"/>
            </a:solidFill>
            <a:prstDash val="solid"/>
            <a:round/>
            <a:headEnd len="sm" w="sm" type="none"/>
            <a:tailEnd len="med" w="med" type="triangle"/>
          </a:ln>
        </p:spPr>
      </p:cxnSp>
      <p:cxnSp>
        <p:nvCxnSpPr>
          <p:cNvPr id="204" name="Google Shape;204;p12"/>
          <p:cNvCxnSpPr>
            <a:endCxn id="201" idx="1"/>
          </p:cNvCxnSpPr>
          <p:nvPr/>
        </p:nvCxnSpPr>
        <p:spPr>
          <a:xfrm>
            <a:off x="2552571" y="2562231"/>
            <a:ext cx="1587000" cy="1240500"/>
          </a:xfrm>
          <a:prstGeom prst="straightConnector1">
            <a:avLst/>
          </a:prstGeom>
          <a:noFill/>
          <a:ln cap="flat" cmpd="sng" w="38100">
            <a:solidFill>
              <a:schemeClr val="dk2"/>
            </a:solidFill>
            <a:prstDash val="solid"/>
            <a:round/>
            <a:headEnd len="sm" w="sm" type="none"/>
            <a:tailEnd len="med" w="med" type="triangle"/>
          </a:ln>
        </p:spPr>
      </p:cxnSp>
      <p:cxnSp>
        <p:nvCxnSpPr>
          <p:cNvPr id="205" name="Google Shape;205;p12"/>
          <p:cNvCxnSpPr/>
          <p:nvPr/>
        </p:nvCxnSpPr>
        <p:spPr>
          <a:xfrm>
            <a:off x="2419350" y="2686050"/>
            <a:ext cx="819300" cy="1790700"/>
          </a:xfrm>
          <a:prstGeom prst="straightConnector1">
            <a:avLst/>
          </a:prstGeom>
          <a:noFill/>
          <a:ln cap="flat" cmpd="sng" w="38100">
            <a:solidFill>
              <a:schemeClr val="dk2"/>
            </a:solidFill>
            <a:prstDash val="solid"/>
            <a:round/>
            <a:headEnd len="sm" w="sm" type="none"/>
            <a:tailEnd len="med" w="med" type="triangle"/>
          </a:ln>
        </p:spPr>
      </p:cxnSp>
      <p:cxnSp>
        <p:nvCxnSpPr>
          <p:cNvPr id="206" name="Google Shape;206;p12"/>
          <p:cNvCxnSpPr>
            <a:stCxn id="194" idx="2"/>
            <a:endCxn id="197" idx="0"/>
          </p:cNvCxnSpPr>
          <p:nvPr/>
        </p:nvCxnSpPr>
        <p:spPr>
          <a:xfrm>
            <a:off x="2218066" y="2734583"/>
            <a:ext cx="0" cy="1847700"/>
          </a:xfrm>
          <a:prstGeom prst="straightConnector1">
            <a:avLst/>
          </a:prstGeom>
          <a:noFill/>
          <a:ln cap="flat" cmpd="sng" w="38100">
            <a:solidFill>
              <a:schemeClr val="dk2"/>
            </a:solidFill>
            <a:prstDash val="solid"/>
            <a:round/>
            <a:headEnd len="sm" w="sm" type="none"/>
            <a:tailEnd len="med" w="med" type="triangle"/>
          </a:ln>
        </p:spPr>
      </p:cxnSp>
      <p:sp>
        <p:nvSpPr>
          <p:cNvPr id="207" name="Google Shape;207;p12"/>
          <p:cNvSpPr/>
          <p:nvPr/>
        </p:nvSpPr>
        <p:spPr>
          <a:xfrm>
            <a:off x="6411175" y="1650075"/>
            <a:ext cx="5534400" cy="4404000"/>
          </a:xfrm>
          <a:prstGeom prst="roundRect">
            <a:avLst>
              <a:gd fmla="val 16667" name="adj"/>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208" name="Google Shape;208;p12"/>
          <p:cNvSpPr txBox="1"/>
          <p:nvPr/>
        </p:nvSpPr>
        <p:spPr>
          <a:xfrm>
            <a:off x="6470859" y="1798830"/>
            <a:ext cx="1238700" cy="4308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004359"/>
              </a:buClr>
              <a:buSzPts val="1200"/>
              <a:buFont typeface="Arial"/>
              <a:buNone/>
            </a:pPr>
            <a:r>
              <a:rPr b="1" lang="en-GB" sz="1600">
                <a:solidFill>
                  <a:srgbClr val="004359"/>
                </a:solidFill>
                <a:latin typeface="Calibri"/>
                <a:ea typeface="Calibri"/>
                <a:cs typeface="Calibri"/>
                <a:sym typeface="Calibri"/>
              </a:rPr>
              <a:t>GÉANT Project</a:t>
            </a:r>
            <a:endParaRPr b="1" sz="1600">
              <a:solidFill>
                <a:srgbClr val="004359"/>
              </a:solidFill>
              <a:latin typeface="Calibri"/>
              <a:ea typeface="Calibri"/>
              <a:cs typeface="Calibri"/>
              <a:sym typeface="Calibri"/>
            </a:endParaRPr>
          </a:p>
        </p:txBody>
      </p:sp>
      <p:pic>
        <p:nvPicPr>
          <p:cNvPr id="209" name="Google Shape;209;p12"/>
          <p:cNvPicPr preferRelativeResize="0"/>
          <p:nvPr/>
        </p:nvPicPr>
        <p:blipFill rotWithShape="1">
          <a:blip r:embed="rId3">
            <a:alphaModFix/>
          </a:blip>
          <a:srcRect b="0" l="0" r="0" t="0"/>
          <a:stretch/>
        </p:blipFill>
        <p:spPr>
          <a:xfrm>
            <a:off x="6712839" y="2383615"/>
            <a:ext cx="737754" cy="737754"/>
          </a:xfrm>
          <a:prstGeom prst="rect">
            <a:avLst/>
          </a:prstGeom>
          <a:noFill/>
          <a:ln>
            <a:noFill/>
          </a:ln>
        </p:spPr>
      </p:pic>
      <p:sp>
        <p:nvSpPr>
          <p:cNvPr id="210" name="Google Shape;210;p12"/>
          <p:cNvSpPr txBox="1"/>
          <p:nvPr/>
        </p:nvSpPr>
        <p:spPr>
          <a:xfrm>
            <a:off x="10765401" y="3722965"/>
            <a:ext cx="1324740" cy="593954"/>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004359"/>
              </a:buClr>
              <a:buSzPts val="1200"/>
              <a:buFont typeface="Arial"/>
              <a:buNone/>
            </a:pPr>
            <a:r>
              <a:rPr b="1" lang="en-GB" sz="1600">
                <a:solidFill>
                  <a:srgbClr val="004359"/>
                </a:solidFill>
                <a:latin typeface="Calibri"/>
                <a:ea typeface="Calibri"/>
                <a:cs typeface="Calibri"/>
                <a:sym typeface="Calibri"/>
              </a:rPr>
              <a:t>Individuals</a:t>
            </a:r>
            <a:endParaRPr b="1" sz="1600">
              <a:solidFill>
                <a:schemeClr val="dk1"/>
              </a:solidFill>
              <a:latin typeface="Calibri"/>
              <a:ea typeface="Calibri"/>
              <a:cs typeface="Calibri"/>
              <a:sym typeface="Calibri"/>
            </a:endParaRPr>
          </a:p>
        </p:txBody>
      </p:sp>
      <p:pic>
        <p:nvPicPr>
          <p:cNvPr id="211" name="Google Shape;211;p12"/>
          <p:cNvPicPr preferRelativeResize="0"/>
          <p:nvPr/>
        </p:nvPicPr>
        <p:blipFill rotWithShape="1">
          <a:blip r:embed="rId4">
            <a:alphaModFix/>
          </a:blip>
          <a:srcRect b="0" l="0" r="0" t="0"/>
          <a:stretch/>
        </p:blipFill>
        <p:spPr>
          <a:xfrm>
            <a:off x="10133735" y="3568501"/>
            <a:ext cx="737754" cy="737754"/>
          </a:xfrm>
          <a:prstGeom prst="rect">
            <a:avLst/>
          </a:prstGeom>
          <a:noFill/>
          <a:ln>
            <a:noFill/>
          </a:ln>
        </p:spPr>
      </p:pic>
      <p:pic>
        <p:nvPicPr>
          <p:cNvPr id="212" name="Google Shape;212;p12"/>
          <p:cNvPicPr preferRelativeResize="0"/>
          <p:nvPr/>
        </p:nvPicPr>
        <p:blipFill rotWithShape="1">
          <a:blip r:embed="rId5">
            <a:alphaModFix/>
          </a:blip>
          <a:srcRect b="0" l="0" r="0" t="0"/>
          <a:stretch/>
        </p:blipFill>
        <p:spPr>
          <a:xfrm>
            <a:off x="10133313" y="4730179"/>
            <a:ext cx="738597" cy="738597"/>
          </a:xfrm>
          <a:prstGeom prst="rect">
            <a:avLst/>
          </a:prstGeom>
          <a:noFill/>
          <a:ln>
            <a:noFill/>
          </a:ln>
        </p:spPr>
      </p:pic>
      <p:sp>
        <p:nvSpPr>
          <p:cNvPr id="213" name="Google Shape;213;p12"/>
          <p:cNvSpPr txBox="1"/>
          <p:nvPr/>
        </p:nvSpPr>
        <p:spPr>
          <a:xfrm>
            <a:off x="9996088" y="5515699"/>
            <a:ext cx="1028700" cy="4026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004359"/>
              </a:buClr>
              <a:buSzPts val="1200"/>
              <a:buFont typeface="Arial"/>
              <a:buNone/>
            </a:pPr>
            <a:r>
              <a:rPr b="1" lang="en-GB" sz="1600">
                <a:solidFill>
                  <a:srgbClr val="004359"/>
                </a:solidFill>
                <a:latin typeface="Calibri"/>
                <a:ea typeface="Calibri"/>
                <a:cs typeface="Calibri"/>
                <a:sym typeface="Calibri"/>
              </a:rPr>
              <a:t>Research</a:t>
            </a:r>
            <a:r>
              <a:rPr lang="en-GB" sz="1600">
                <a:solidFill>
                  <a:srgbClr val="004359"/>
                </a:solidFill>
                <a:latin typeface="Calibri"/>
                <a:ea typeface="Calibri"/>
                <a:cs typeface="Calibri"/>
                <a:sym typeface="Calibri"/>
              </a:rPr>
              <a:t> </a:t>
            </a:r>
            <a:r>
              <a:rPr b="1" lang="en-GB" sz="1600">
                <a:solidFill>
                  <a:srgbClr val="004359"/>
                </a:solidFill>
                <a:latin typeface="Calibri"/>
                <a:ea typeface="Calibri"/>
                <a:cs typeface="Calibri"/>
                <a:sym typeface="Calibri"/>
              </a:rPr>
              <a:t>Projects</a:t>
            </a:r>
            <a:endParaRPr sz="1600">
              <a:solidFill>
                <a:srgbClr val="004359"/>
              </a:solidFill>
              <a:latin typeface="Calibri"/>
              <a:ea typeface="Calibri"/>
              <a:cs typeface="Calibri"/>
              <a:sym typeface="Calibri"/>
            </a:endParaRPr>
          </a:p>
        </p:txBody>
      </p:sp>
      <p:pic>
        <p:nvPicPr>
          <p:cNvPr id="214" name="Google Shape;214;p12"/>
          <p:cNvPicPr preferRelativeResize="0"/>
          <p:nvPr/>
        </p:nvPicPr>
        <p:blipFill rotWithShape="1">
          <a:blip r:embed="rId6">
            <a:alphaModFix/>
          </a:blip>
          <a:srcRect b="0" l="0" r="0" t="0"/>
          <a:stretch/>
        </p:blipFill>
        <p:spPr>
          <a:xfrm>
            <a:off x="8225424" y="2390000"/>
            <a:ext cx="724984" cy="724984"/>
          </a:xfrm>
          <a:prstGeom prst="rect">
            <a:avLst/>
          </a:prstGeom>
          <a:noFill/>
          <a:ln>
            <a:noFill/>
          </a:ln>
        </p:spPr>
      </p:pic>
      <p:sp>
        <p:nvSpPr>
          <p:cNvPr id="215" name="Google Shape;215;p12"/>
          <p:cNvSpPr txBox="1"/>
          <p:nvPr/>
        </p:nvSpPr>
        <p:spPr>
          <a:xfrm>
            <a:off x="7968548" y="1956450"/>
            <a:ext cx="1238700" cy="4026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004359"/>
              </a:buClr>
              <a:buSzPts val="1200"/>
              <a:buFont typeface="Arial"/>
              <a:buNone/>
            </a:pPr>
            <a:r>
              <a:rPr b="1" lang="en-GB" sz="1600">
                <a:solidFill>
                  <a:srgbClr val="004359"/>
                </a:solidFill>
                <a:latin typeface="Calibri"/>
                <a:ea typeface="Calibri"/>
                <a:cs typeface="Calibri"/>
                <a:sym typeface="Calibri"/>
              </a:rPr>
              <a:t>NREN</a:t>
            </a:r>
            <a:endParaRPr b="1" sz="1600">
              <a:solidFill>
                <a:schemeClr val="dk1"/>
              </a:solidFill>
              <a:latin typeface="Calibri"/>
              <a:ea typeface="Calibri"/>
              <a:cs typeface="Calibri"/>
              <a:sym typeface="Calibri"/>
            </a:endParaRPr>
          </a:p>
        </p:txBody>
      </p:sp>
      <p:pic>
        <p:nvPicPr>
          <p:cNvPr id="216" name="Google Shape;216;p12"/>
          <p:cNvPicPr preferRelativeResize="0"/>
          <p:nvPr/>
        </p:nvPicPr>
        <p:blipFill rotWithShape="1">
          <a:blip r:embed="rId7">
            <a:alphaModFix/>
          </a:blip>
          <a:srcRect b="0" l="0" r="0" t="0"/>
          <a:stretch/>
        </p:blipFill>
        <p:spPr>
          <a:xfrm>
            <a:off x="10142911" y="2392791"/>
            <a:ext cx="719401" cy="719401"/>
          </a:xfrm>
          <a:prstGeom prst="rect">
            <a:avLst/>
          </a:prstGeom>
          <a:noFill/>
          <a:ln>
            <a:noFill/>
          </a:ln>
        </p:spPr>
      </p:pic>
      <p:sp>
        <p:nvSpPr>
          <p:cNvPr id="217" name="Google Shape;217;p12"/>
          <p:cNvSpPr txBox="1"/>
          <p:nvPr/>
        </p:nvSpPr>
        <p:spPr>
          <a:xfrm>
            <a:off x="10675112" y="1774455"/>
            <a:ext cx="1330147" cy="729597"/>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004359"/>
              </a:buClr>
              <a:buSzPts val="1200"/>
              <a:buFont typeface="Arial"/>
              <a:buNone/>
            </a:pPr>
            <a:r>
              <a:rPr b="1" lang="en-GB" sz="1600">
                <a:solidFill>
                  <a:srgbClr val="004359"/>
                </a:solidFill>
                <a:latin typeface="Calibri"/>
                <a:ea typeface="Calibri"/>
                <a:cs typeface="Calibri"/>
                <a:sym typeface="Calibri"/>
              </a:rPr>
              <a:t>Faculty, Campus,</a:t>
            </a:r>
            <a:endParaRPr b="1" sz="1600">
              <a:solidFill>
                <a:srgbClr val="004359"/>
              </a:solidFill>
              <a:latin typeface="Calibri"/>
              <a:ea typeface="Calibri"/>
              <a:cs typeface="Calibri"/>
              <a:sym typeface="Calibri"/>
            </a:endParaRPr>
          </a:p>
          <a:p>
            <a:pPr indent="0" lvl="0" marL="0" marR="0" rtl="0" algn="ctr">
              <a:lnSpc>
                <a:spcPct val="90000"/>
              </a:lnSpc>
              <a:spcBef>
                <a:spcPts val="0"/>
              </a:spcBef>
              <a:spcAft>
                <a:spcPts val="0"/>
              </a:spcAft>
              <a:buClr>
                <a:srgbClr val="004359"/>
              </a:buClr>
              <a:buSzPts val="1200"/>
              <a:buFont typeface="Arial"/>
              <a:buNone/>
            </a:pPr>
            <a:r>
              <a:rPr b="1" lang="en-GB" sz="1600">
                <a:solidFill>
                  <a:srgbClr val="004359"/>
                </a:solidFill>
                <a:latin typeface="Calibri"/>
                <a:ea typeface="Calibri"/>
                <a:cs typeface="Calibri"/>
                <a:sym typeface="Calibri"/>
              </a:rPr>
              <a:t>University</a:t>
            </a:r>
            <a:endParaRPr b="1" sz="1600">
              <a:solidFill>
                <a:srgbClr val="004359"/>
              </a:solidFill>
              <a:latin typeface="Calibri"/>
              <a:ea typeface="Calibri"/>
              <a:cs typeface="Calibri"/>
              <a:sym typeface="Calibri"/>
            </a:endParaRPr>
          </a:p>
          <a:p>
            <a:pPr indent="0" lvl="0" marL="0" marR="0" rtl="0" algn="ctr">
              <a:lnSpc>
                <a:spcPct val="90000"/>
              </a:lnSpc>
              <a:spcBef>
                <a:spcPts val="0"/>
              </a:spcBef>
              <a:spcAft>
                <a:spcPts val="0"/>
              </a:spcAft>
              <a:buClr>
                <a:srgbClr val="004359"/>
              </a:buClr>
              <a:buSzPts val="1200"/>
              <a:buFont typeface="Arial"/>
              <a:buNone/>
            </a:pPr>
            <a:r>
              <a:t/>
            </a:r>
            <a:endParaRPr b="1" sz="1600">
              <a:solidFill>
                <a:srgbClr val="004359"/>
              </a:solidFill>
              <a:latin typeface="Calibri"/>
              <a:ea typeface="Calibri"/>
              <a:cs typeface="Calibri"/>
              <a:sym typeface="Calibri"/>
            </a:endParaRPr>
          </a:p>
        </p:txBody>
      </p:sp>
      <p:cxnSp>
        <p:nvCxnSpPr>
          <p:cNvPr id="218" name="Google Shape;218;p12"/>
          <p:cNvCxnSpPr>
            <a:stCxn id="209" idx="3"/>
            <a:endCxn id="214" idx="1"/>
          </p:cNvCxnSpPr>
          <p:nvPr/>
        </p:nvCxnSpPr>
        <p:spPr>
          <a:xfrm>
            <a:off x="7450593" y="2752492"/>
            <a:ext cx="774900" cy="0"/>
          </a:xfrm>
          <a:prstGeom prst="straightConnector1">
            <a:avLst/>
          </a:prstGeom>
          <a:noFill/>
          <a:ln cap="flat" cmpd="sng" w="38100">
            <a:solidFill>
              <a:schemeClr val="dk2"/>
            </a:solidFill>
            <a:prstDash val="solid"/>
            <a:round/>
            <a:headEnd len="sm" w="sm" type="none"/>
            <a:tailEnd len="med" w="med" type="triangle"/>
          </a:ln>
        </p:spPr>
      </p:cxnSp>
      <p:cxnSp>
        <p:nvCxnSpPr>
          <p:cNvPr id="219" name="Google Shape;219;p12"/>
          <p:cNvCxnSpPr>
            <a:stCxn id="214" idx="3"/>
            <a:endCxn id="216" idx="1"/>
          </p:cNvCxnSpPr>
          <p:nvPr/>
        </p:nvCxnSpPr>
        <p:spPr>
          <a:xfrm>
            <a:off x="8950408" y="2752492"/>
            <a:ext cx="1192500" cy="0"/>
          </a:xfrm>
          <a:prstGeom prst="straightConnector1">
            <a:avLst/>
          </a:prstGeom>
          <a:noFill/>
          <a:ln cap="flat" cmpd="sng" w="38100">
            <a:solidFill>
              <a:schemeClr val="dk2"/>
            </a:solidFill>
            <a:prstDash val="solid"/>
            <a:round/>
            <a:headEnd len="sm" w="sm" type="none"/>
            <a:tailEnd len="med" w="med" type="triangle"/>
          </a:ln>
        </p:spPr>
      </p:cxnSp>
      <p:cxnSp>
        <p:nvCxnSpPr>
          <p:cNvPr id="220" name="Google Shape;220;p12"/>
          <p:cNvCxnSpPr>
            <a:stCxn id="214" idx="3"/>
            <a:endCxn id="211" idx="1"/>
          </p:cNvCxnSpPr>
          <p:nvPr/>
        </p:nvCxnSpPr>
        <p:spPr>
          <a:xfrm>
            <a:off x="8950408" y="2752492"/>
            <a:ext cx="1183200" cy="1185000"/>
          </a:xfrm>
          <a:prstGeom prst="straightConnector1">
            <a:avLst/>
          </a:prstGeom>
          <a:noFill/>
          <a:ln cap="flat" cmpd="sng" w="38100">
            <a:solidFill>
              <a:schemeClr val="dk2"/>
            </a:solidFill>
            <a:prstDash val="solid"/>
            <a:round/>
            <a:headEnd len="sm" w="sm" type="none"/>
            <a:tailEnd len="med" w="med" type="triangle"/>
          </a:ln>
        </p:spPr>
      </p:cxnSp>
      <p:cxnSp>
        <p:nvCxnSpPr>
          <p:cNvPr id="221" name="Google Shape;221;p12"/>
          <p:cNvCxnSpPr>
            <a:stCxn id="214" idx="3"/>
            <a:endCxn id="212" idx="1"/>
          </p:cNvCxnSpPr>
          <p:nvPr/>
        </p:nvCxnSpPr>
        <p:spPr>
          <a:xfrm>
            <a:off x="8950408" y="2752492"/>
            <a:ext cx="1182900" cy="2346900"/>
          </a:xfrm>
          <a:prstGeom prst="straightConnector1">
            <a:avLst/>
          </a:prstGeom>
          <a:noFill/>
          <a:ln cap="flat" cmpd="sng" w="38100">
            <a:solidFill>
              <a:schemeClr val="dk2"/>
            </a:solidFill>
            <a:prstDash val="solid"/>
            <a:round/>
            <a:headEnd len="sm" w="sm" type="none"/>
            <a:tailEnd len="med" w="med" type="triangle"/>
          </a:ln>
        </p:spPr>
      </p:cxnSp>
      <p:sp>
        <p:nvSpPr>
          <p:cNvPr id="222" name="Google Shape;222;p12"/>
          <p:cNvSpPr txBox="1"/>
          <p:nvPr/>
        </p:nvSpPr>
        <p:spPr>
          <a:xfrm>
            <a:off x="4615325" y="5040925"/>
            <a:ext cx="1238700" cy="6279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0"/>
              </a:spcBef>
              <a:spcAft>
                <a:spcPts val="0"/>
              </a:spcAft>
              <a:buClr>
                <a:srgbClr val="CC0000"/>
              </a:buClr>
              <a:buSzPts val="3200"/>
              <a:buFont typeface="Calibri"/>
              <a:buNone/>
            </a:pPr>
            <a:r>
              <a:rPr b="1" lang="en-GB" sz="3200">
                <a:solidFill>
                  <a:srgbClr val="CC0000"/>
                </a:solidFill>
                <a:latin typeface="Calibri"/>
                <a:ea typeface="Calibri"/>
                <a:cs typeface="Calibri"/>
                <a:sym typeface="Calibri"/>
              </a:rPr>
              <a:t>Direct</a:t>
            </a:r>
            <a:endParaRPr b="1" sz="1800">
              <a:solidFill>
                <a:srgbClr val="CC0000"/>
              </a:solidFill>
              <a:latin typeface="Calibri"/>
              <a:ea typeface="Calibri"/>
              <a:cs typeface="Calibri"/>
              <a:sym typeface="Calibri"/>
            </a:endParaRPr>
          </a:p>
        </p:txBody>
      </p:sp>
      <p:sp>
        <p:nvSpPr>
          <p:cNvPr id="223" name="Google Shape;223;p12"/>
          <p:cNvSpPr txBox="1"/>
          <p:nvPr/>
        </p:nvSpPr>
        <p:spPr>
          <a:xfrm>
            <a:off x="6773434" y="5040925"/>
            <a:ext cx="2484900" cy="6279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0"/>
              </a:spcBef>
              <a:spcAft>
                <a:spcPts val="0"/>
              </a:spcAft>
              <a:buClr>
                <a:srgbClr val="1E4E79"/>
              </a:buClr>
              <a:buSzPts val="3200"/>
              <a:buFont typeface="Calibri"/>
              <a:buNone/>
            </a:pPr>
            <a:r>
              <a:rPr b="1" lang="en-GB" sz="3200">
                <a:solidFill>
                  <a:srgbClr val="1E4E79"/>
                </a:solidFill>
                <a:latin typeface="Calibri"/>
                <a:ea typeface="Calibri"/>
                <a:cs typeface="Calibri"/>
                <a:sym typeface="Calibri"/>
              </a:rPr>
              <a:t>Hierarchical</a:t>
            </a:r>
            <a:endParaRPr sz="1800">
              <a:solidFill>
                <a:schemeClr val="dk1"/>
              </a:solidFill>
              <a:latin typeface="Calibri"/>
              <a:ea typeface="Calibri"/>
              <a:cs typeface="Calibri"/>
              <a:sym typeface="Calibri"/>
            </a:endParaRPr>
          </a:p>
        </p:txBody>
      </p:sp>
      <p:cxnSp>
        <p:nvCxnSpPr>
          <p:cNvPr id="224" name="Google Shape;224;p12"/>
          <p:cNvCxnSpPr>
            <a:stCxn id="216" idx="2"/>
            <a:endCxn id="211" idx="0"/>
          </p:cNvCxnSpPr>
          <p:nvPr/>
        </p:nvCxnSpPr>
        <p:spPr>
          <a:xfrm>
            <a:off x="10502611" y="3112192"/>
            <a:ext cx="0" cy="456300"/>
          </a:xfrm>
          <a:prstGeom prst="straightConnector1">
            <a:avLst/>
          </a:prstGeom>
          <a:noFill/>
          <a:ln cap="flat" cmpd="sng" w="38100">
            <a:solidFill>
              <a:schemeClr val="dk2"/>
            </a:solidFill>
            <a:prstDash val="solid"/>
            <a:round/>
            <a:headEnd len="sm" w="sm" type="none"/>
            <a:tailEnd len="med" w="med" type="triangle"/>
          </a:ln>
        </p:spPr>
      </p:cxnSp>
      <p:cxnSp>
        <p:nvCxnSpPr>
          <p:cNvPr id="225" name="Google Shape;225;p12"/>
          <p:cNvCxnSpPr>
            <a:stCxn id="212" idx="0"/>
            <a:endCxn id="211" idx="2"/>
          </p:cNvCxnSpPr>
          <p:nvPr/>
        </p:nvCxnSpPr>
        <p:spPr>
          <a:xfrm rot="10800000">
            <a:off x="10502612" y="4306279"/>
            <a:ext cx="0" cy="423900"/>
          </a:xfrm>
          <a:prstGeom prst="straightConnector1">
            <a:avLst/>
          </a:prstGeom>
          <a:noFill/>
          <a:ln cap="flat" cmpd="sng" w="38100">
            <a:solidFill>
              <a:schemeClr val="dk2"/>
            </a:solidFill>
            <a:prstDash val="solid"/>
            <a:round/>
            <a:headEnd len="sm" w="sm" type="none"/>
            <a:tailEnd len="med" w="med" type="triangle"/>
          </a:ln>
        </p:spPr>
      </p:cxnSp>
      <p:cxnSp>
        <p:nvCxnSpPr>
          <p:cNvPr id="226" name="Google Shape;226;p12"/>
          <p:cNvCxnSpPr>
            <a:stCxn id="209" idx="3"/>
            <a:endCxn id="212" idx="1"/>
          </p:cNvCxnSpPr>
          <p:nvPr/>
        </p:nvCxnSpPr>
        <p:spPr>
          <a:xfrm>
            <a:off x="7450593" y="2752492"/>
            <a:ext cx="2682600" cy="2346900"/>
          </a:xfrm>
          <a:prstGeom prst="straightConnector1">
            <a:avLst/>
          </a:prstGeom>
          <a:noFill/>
          <a:ln cap="flat" cmpd="sng" w="38100">
            <a:solidFill>
              <a:schemeClr val="dk2"/>
            </a:solidFill>
            <a:prstDash val="solid"/>
            <a:round/>
            <a:headEnd len="sm" w="sm" type="none"/>
            <a:tailEnd len="med" w="med" type="triangle"/>
          </a:ln>
        </p:spPr>
      </p:cxn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pic>
        <p:nvPicPr>
          <p:cNvPr id="232" name="Google Shape;232;p13"/>
          <p:cNvPicPr preferRelativeResize="0"/>
          <p:nvPr/>
        </p:nvPicPr>
        <p:blipFill>
          <a:blip r:embed="rId3">
            <a:alphaModFix/>
          </a:blip>
          <a:stretch>
            <a:fillRect/>
          </a:stretch>
        </p:blipFill>
        <p:spPr>
          <a:xfrm>
            <a:off x="6440088" y="4976188"/>
            <a:ext cx="823763" cy="823763"/>
          </a:xfrm>
          <a:prstGeom prst="rect">
            <a:avLst/>
          </a:prstGeom>
          <a:noFill/>
          <a:ln>
            <a:noFill/>
          </a:ln>
        </p:spPr>
      </p:pic>
      <p:sp>
        <p:nvSpPr>
          <p:cNvPr id="233" name="Google Shape;233;p13"/>
          <p:cNvSpPr txBox="1"/>
          <p:nvPr>
            <p:ph type="title"/>
          </p:nvPr>
        </p:nvSpPr>
        <p:spPr>
          <a:xfrm>
            <a:off x="454525" y="204374"/>
            <a:ext cx="9373198" cy="938624"/>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en-GB"/>
              <a:t>What is service delivery chain</a:t>
            </a:r>
            <a:endParaRPr/>
          </a:p>
        </p:txBody>
      </p:sp>
      <p:sp>
        <p:nvSpPr>
          <p:cNvPr id="234" name="Google Shape;234;p13"/>
          <p:cNvSpPr txBox="1"/>
          <p:nvPr/>
        </p:nvSpPr>
        <p:spPr>
          <a:xfrm>
            <a:off x="1956156" y="1760197"/>
            <a:ext cx="1238700" cy="4308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004359"/>
              </a:buClr>
              <a:buSzPts val="1200"/>
              <a:buFont typeface="Arial"/>
              <a:buNone/>
            </a:pPr>
            <a:r>
              <a:rPr b="1" lang="en-GB" sz="1800">
                <a:solidFill>
                  <a:srgbClr val="004359"/>
                </a:solidFill>
                <a:latin typeface="Calibri"/>
                <a:ea typeface="Calibri"/>
                <a:cs typeface="Calibri"/>
                <a:sym typeface="Calibri"/>
              </a:rPr>
              <a:t>GÉANT Project</a:t>
            </a:r>
            <a:endParaRPr b="1" sz="1800">
              <a:solidFill>
                <a:srgbClr val="004359"/>
              </a:solidFill>
              <a:latin typeface="Calibri"/>
              <a:ea typeface="Calibri"/>
              <a:cs typeface="Calibri"/>
              <a:sym typeface="Calibri"/>
            </a:endParaRPr>
          </a:p>
        </p:txBody>
      </p:sp>
      <p:sp>
        <p:nvSpPr>
          <p:cNvPr id="235" name="Google Shape;235;p13"/>
          <p:cNvSpPr txBox="1"/>
          <p:nvPr/>
        </p:nvSpPr>
        <p:spPr>
          <a:xfrm>
            <a:off x="9775500" y="3718074"/>
            <a:ext cx="1324740" cy="593954"/>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004359"/>
              </a:buClr>
              <a:buSzPts val="1200"/>
              <a:buFont typeface="Arial"/>
              <a:buNone/>
            </a:pPr>
            <a:r>
              <a:rPr b="1" lang="en-GB" sz="1800">
                <a:solidFill>
                  <a:srgbClr val="004359"/>
                </a:solidFill>
                <a:latin typeface="Calibri"/>
                <a:ea typeface="Calibri"/>
                <a:cs typeface="Calibri"/>
                <a:sym typeface="Calibri"/>
              </a:rPr>
              <a:t>Individuals</a:t>
            </a:r>
            <a:endParaRPr b="1" sz="1800">
              <a:solidFill>
                <a:schemeClr val="dk1"/>
              </a:solidFill>
              <a:latin typeface="Calibri"/>
              <a:ea typeface="Calibri"/>
              <a:cs typeface="Calibri"/>
              <a:sym typeface="Calibri"/>
            </a:endParaRPr>
          </a:p>
        </p:txBody>
      </p:sp>
      <p:sp>
        <p:nvSpPr>
          <p:cNvPr id="236" name="Google Shape;236;p13"/>
          <p:cNvSpPr txBox="1"/>
          <p:nvPr/>
        </p:nvSpPr>
        <p:spPr>
          <a:xfrm>
            <a:off x="9006172" y="5510800"/>
            <a:ext cx="1238700" cy="4026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004359"/>
              </a:buClr>
              <a:buSzPts val="1200"/>
              <a:buFont typeface="Arial"/>
              <a:buNone/>
            </a:pPr>
            <a:r>
              <a:rPr b="1" lang="en-GB" sz="1800">
                <a:solidFill>
                  <a:srgbClr val="004359"/>
                </a:solidFill>
                <a:latin typeface="Calibri"/>
                <a:ea typeface="Calibri"/>
                <a:cs typeface="Calibri"/>
                <a:sym typeface="Calibri"/>
              </a:rPr>
              <a:t>Research</a:t>
            </a:r>
            <a:r>
              <a:rPr lang="en-GB" sz="1800">
                <a:solidFill>
                  <a:srgbClr val="004359"/>
                </a:solidFill>
                <a:latin typeface="Calibri"/>
                <a:ea typeface="Calibri"/>
                <a:cs typeface="Calibri"/>
                <a:sym typeface="Calibri"/>
              </a:rPr>
              <a:t> </a:t>
            </a:r>
            <a:r>
              <a:rPr b="1" lang="en-GB" sz="1800">
                <a:solidFill>
                  <a:srgbClr val="004359"/>
                </a:solidFill>
                <a:latin typeface="Calibri"/>
                <a:ea typeface="Calibri"/>
                <a:cs typeface="Calibri"/>
                <a:sym typeface="Calibri"/>
              </a:rPr>
              <a:t>Projects</a:t>
            </a:r>
            <a:endParaRPr sz="1800">
              <a:solidFill>
                <a:srgbClr val="004359"/>
              </a:solidFill>
              <a:latin typeface="Calibri"/>
              <a:ea typeface="Calibri"/>
              <a:cs typeface="Calibri"/>
              <a:sym typeface="Calibri"/>
            </a:endParaRPr>
          </a:p>
        </p:txBody>
      </p:sp>
      <p:sp>
        <p:nvSpPr>
          <p:cNvPr id="237" name="Google Shape;237;p13"/>
          <p:cNvSpPr txBox="1"/>
          <p:nvPr/>
        </p:nvSpPr>
        <p:spPr>
          <a:xfrm>
            <a:off x="4676708" y="1942382"/>
            <a:ext cx="1238700" cy="4026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004359"/>
              </a:buClr>
              <a:buSzPts val="1200"/>
              <a:buFont typeface="Arial"/>
              <a:buNone/>
            </a:pPr>
            <a:r>
              <a:rPr b="1" lang="en-GB" sz="1800">
                <a:solidFill>
                  <a:srgbClr val="004359"/>
                </a:solidFill>
                <a:latin typeface="Calibri"/>
                <a:ea typeface="Calibri"/>
                <a:cs typeface="Calibri"/>
                <a:sym typeface="Calibri"/>
              </a:rPr>
              <a:t>NREN</a:t>
            </a:r>
            <a:endParaRPr b="1" sz="1800">
              <a:solidFill>
                <a:schemeClr val="dk1"/>
              </a:solidFill>
              <a:latin typeface="Calibri"/>
              <a:ea typeface="Calibri"/>
              <a:cs typeface="Calibri"/>
              <a:sym typeface="Calibri"/>
            </a:endParaRPr>
          </a:p>
        </p:txBody>
      </p:sp>
      <p:sp>
        <p:nvSpPr>
          <p:cNvPr id="238" name="Google Shape;238;p13"/>
          <p:cNvSpPr txBox="1"/>
          <p:nvPr/>
        </p:nvSpPr>
        <p:spPr>
          <a:xfrm>
            <a:off x="9685211" y="1769564"/>
            <a:ext cx="1330147" cy="729597"/>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004359"/>
              </a:buClr>
              <a:buSzPts val="1200"/>
              <a:buFont typeface="Arial"/>
              <a:buNone/>
            </a:pPr>
            <a:r>
              <a:rPr b="1" lang="en-GB" sz="1800">
                <a:solidFill>
                  <a:srgbClr val="004359"/>
                </a:solidFill>
                <a:latin typeface="Calibri"/>
                <a:ea typeface="Calibri"/>
                <a:cs typeface="Calibri"/>
                <a:sym typeface="Calibri"/>
              </a:rPr>
              <a:t>Faculty, Campus,</a:t>
            </a:r>
            <a:endParaRPr b="1" sz="1800">
              <a:solidFill>
                <a:srgbClr val="004359"/>
              </a:solidFill>
              <a:latin typeface="Calibri"/>
              <a:ea typeface="Calibri"/>
              <a:cs typeface="Calibri"/>
              <a:sym typeface="Calibri"/>
            </a:endParaRPr>
          </a:p>
          <a:p>
            <a:pPr indent="0" lvl="0" marL="0" marR="0" rtl="0" algn="ctr">
              <a:lnSpc>
                <a:spcPct val="90000"/>
              </a:lnSpc>
              <a:spcBef>
                <a:spcPts val="0"/>
              </a:spcBef>
              <a:spcAft>
                <a:spcPts val="0"/>
              </a:spcAft>
              <a:buClr>
                <a:srgbClr val="004359"/>
              </a:buClr>
              <a:buSzPts val="1200"/>
              <a:buFont typeface="Arial"/>
              <a:buNone/>
            </a:pPr>
            <a:r>
              <a:rPr b="1" lang="en-GB" sz="1800">
                <a:solidFill>
                  <a:srgbClr val="004359"/>
                </a:solidFill>
                <a:latin typeface="Calibri"/>
                <a:ea typeface="Calibri"/>
                <a:cs typeface="Calibri"/>
                <a:sym typeface="Calibri"/>
              </a:rPr>
              <a:t>University</a:t>
            </a:r>
            <a:endParaRPr b="1" sz="1800">
              <a:solidFill>
                <a:srgbClr val="004359"/>
              </a:solidFill>
              <a:latin typeface="Calibri"/>
              <a:ea typeface="Calibri"/>
              <a:cs typeface="Calibri"/>
              <a:sym typeface="Calibri"/>
            </a:endParaRPr>
          </a:p>
          <a:p>
            <a:pPr indent="0" lvl="0" marL="0" marR="0" rtl="0" algn="ctr">
              <a:lnSpc>
                <a:spcPct val="90000"/>
              </a:lnSpc>
              <a:spcBef>
                <a:spcPts val="0"/>
              </a:spcBef>
              <a:spcAft>
                <a:spcPts val="0"/>
              </a:spcAft>
              <a:buClr>
                <a:srgbClr val="004359"/>
              </a:buClr>
              <a:buSzPts val="1200"/>
              <a:buFont typeface="Arial"/>
              <a:buNone/>
            </a:pPr>
            <a:r>
              <a:t/>
            </a:r>
            <a:endParaRPr b="1" sz="1800">
              <a:solidFill>
                <a:srgbClr val="004359"/>
              </a:solidFill>
              <a:latin typeface="Calibri"/>
              <a:ea typeface="Calibri"/>
              <a:cs typeface="Calibri"/>
              <a:sym typeface="Calibri"/>
            </a:endParaRPr>
          </a:p>
        </p:txBody>
      </p:sp>
      <p:sp>
        <p:nvSpPr>
          <p:cNvPr id="239" name="Google Shape;239;p13"/>
          <p:cNvSpPr/>
          <p:nvPr/>
        </p:nvSpPr>
        <p:spPr>
          <a:xfrm>
            <a:off x="2527450" y="2595835"/>
            <a:ext cx="7442325" cy="1457325"/>
          </a:xfrm>
          <a:custGeom>
            <a:rect b="b" l="l" r="r" t="t"/>
            <a:pathLst>
              <a:path extrusionOk="0" h="58293" w="297693">
                <a:moveTo>
                  <a:pt x="0" y="5895"/>
                </a:moveTo>
                <a:cubicBezTo>
                  <a:pt x="18288" y="5279"/>
                  <a:pt x="62159" y="2299"/>
                  <a:pt x="109728" y="2196"/>
                </a:cubicBezTo>
                <a:cubicBezTo>
                  <a:pt x="157297" y="2093"/>
                  <a:pt x="256648" y="-4070"/>
                  <a:pt x="285416" y="5279"/>
                </a:cubicBezTo>
                <a:cubicBezTo>
                  <a:pt x="314184" y="14629"/>
                  <a:pt x="282848" y="49457"/>
                  <a:pt x="282334" y="58293"/>
                </a:cubicBezTo>
              </a:path>
            </a:pathLst>
          </a:custGeom>
          <a:noFill/>
          <a:ln cap="flat" cmpd="sng" w="19050">
            <a:solidFill>
              <a:schemeClr val="dk2"/>
            </a:solidFill>
            <a:prstDash val="solid"/>
            <a:round/>
            <a:headEnd len="med" w="med" type="none"/>
            <a:tailEnd len="med" w="med" type="none"/>
          </a:ln>
        </p:spPr>
      </p:sp>
      <p:sp>
        <p:nvSpPr>
          <p:cNvPr id="240" name="Google Shape;240;p13"/>
          <p:cNvSpPr/>
          <p:nvPr/>
        </p:nvSpPr>
        <p:spPr>
          <a:xfrm>
            <a:off x="2666150" y="2442045"/>
            <a:ext cx="7276350" cy="1503225"/>
          </a:xfrm>
          <a:custGeom>
            <a:rect b="b" l="l" r="r" t="t"/>
            <a:pathLst>
              <a:path extrusionOk="0" h="60129" w="291054">
                <a:moveTo>
                  <a:pt x="0" y="7731"/>
                </a:moveTo>
                <a:cubicBezTo>
                  <a:pt x="17466" y="7115"/>
                  <a:pt x="58562" y="4546"/>
                  <a:pt x="104796" y="4032"/>
                </a:cubicBezTo>
                <a:cubicBezTo>
                  <a:pt x="151030" y="3518"/>
                  <a:pt x="248223" y="-4700"/>
                  <a:pt x="277402" y="4649"/>
                </a:cubicBezTo>
                <a:cubicBezTo>
                  <a:pt x="306581" y="13999"/>
                  <a:pt x="279457" y="50882"/>
                  <a:pt x="279868" y="60129"/>
                </a:cubicBezTo>
              </a:path>
            </a:pathLst>
          </a:custGeom>
          <a:noFill/>
          <a:ln cap="flat" cmpd="sng" w="19050">
            <a:solidFill>
              <a:schemeClr val="dk2"/>
            </a:solidFill>
            <a:prstDash val="solid"/>
            <a:round/>
            <a:headEnd len="med" w="med" type="none"/>
            <a:tailEnd len="med" w="med" type="none"/>
          </a:ln>
        </p:spPr>
      </p:sp>
      <p:sp>
        <p:nvSpPr>
          <p:cNvPr id="241" name="Google Shape;241;p13"/>
          <p:cNvSpPr/>
          <p:nvPr/>
        </p:nvSpPr>
        <p:spPr>
          <a:xfrm>
            <a:off x="2650725" y="2544618"/>
            <a:ext cx="7212675" cy="2662750"/>
          </a:xfrm>
          <a:custGeom>
            <a:rect b="b" l="l" r="r" t="t"/>
            <a:pathLst>
              <a:path extrusionOk="0" h="106510" w="288507">
                <a:moveTo>
                  <a:pt x="0" y="9176"/>
                </a:moveTo>
                <a:cubicBezTo>
                  <a:pt x="17980" y="8765"/>
                  <a:pt x="62262" y="-9318"/>
                  <a:pt x="107879" y="6710"/>
                </a:cubicBezTo>
                <a:cubicBezTo>
                  <a:pt x="153496" y="22738"/>
                  <a:pt x="244834" y="96506"/>
                  <a:pt x="273704" y="105342"/>
                </a:cubicBezTo>
                <a:cubicBezTo>
                  <a:pt x="302574" y="114178"/>
                  <a:pt x="279868" y="67328"/>
                  <a:pt x="281101" y="59725"/>
                </a:cubicBezTo>
              </a:path>
            </a:pathLst>
          </a:custGeom>
          <a:noFill/>
          <a:ln cap="flat" cmpd="sng" w="19050">
            <a:solidFill>
              <a:schemeClr val="dk2"/>
            </a:solidFill>
            <a:prstDash val="solid"/>
            <a:round/>
            <a:headEnd len="med" w="med" type="none"/>
            <a:tailEnd len="med" w="med" type="none"/>
          </a:ln>
        </p:spPr>
      </p:sp>
      <p:sp>
        <p:nvSpPr>
          <p:cNvPr id="242" name="Google Shape;242;p13"/>
          <p:cNvSpPr txBox="1"/>
          <p:nvPr/>
        </p:nvSpPr>
        <p:spPr>
          <a:xfrm>
            <a:off x="6067792" y="5799950"/>
            <a:ext cx="1703400" cy="4026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004359"/>
              </a:buClr>
              <a:buSzPts val="1200"/>
              <a:buFont typeface="Arial"/>
              <a:buNone/>
            </a:pPr>
            <a:r>
              <a:rPr b="1" lang="en-GB" sz="1800">
                <a:solidFill>
                  <a:srgbClr val="004359"/>
                </a:solidFill>
                <a:latin typeface="Calibri"/>
                <a:ea typeface="Calibri"/>
                <a:cs typeface="Calibri"/>
                <a:sym typeface="Calibri"/>
              </a:rPr>
              <a:t>Commercial Organisation</a:t>
            </a:r>
            <a:endParaRPr sz="1800">
              <a:solidFill>
                <a:srgbClr val="004359"/>
              </a:solidFill>
              <a:latin typeface="Calibri"/>
              <a:ea typeface="Calibri"/>
              <a:cs typeface="Calibri"/>
              <a:sym typeface="Calibri"/>
            </a:endParaRPr>
          </a:p>
        </p:txBody>
      </p:sp>
      <p:sp>
        <p:nvSpPr>
          <p:cNvPr id="243" name="Google Shape;243;p13"/>
          <p:cNvSpPr/>
          <p:nvPr/>
        </p:nvSpPr>
        <p:spPr>
          <a:xfrm>
            <a:off x="2666150" y="2616179"/>
            <a:ext cx="6827175" cy="2462125"/>
          </a:xfrm>
          <a:custGeom>
            <a:rect b="b" l="l" r="r" t="t"/>
            <a:pathLst>
              <a:path extrusionOk="0" h="98485" w="273087">
                <a:moveTo>
                  <a:pt x="0" y="8163"/>
                </a:moveTo>
                <a:cubicBezTo>
                  <a:pt x="17569" y="7855"/>
                  <a:pt x="77673" y="-8583"/>
                  <a:pt x="105413" y="6314"/>
                </a:cubicBezTo>
                <a:cubicBezTo>
                  <a:pt x="133153" y="21212"/>
                  <a:pt x="138495" y="89842"/>
                  <a:pt x="166441" y="97548"/>
                </a:cubicBezTo>
                <a:cubicBezTo>
                  <a:pt x="194387" y="105254"/>
                  <a:pt x="255313" y="60048"/>
                  <a:pt x="273087" y="52548"/>
                </a:cubicBezTo>
              </a:path>
            </a:pathLst>
          </a:custGeom>
          <a:noFill/>
          <a:ln cap="flat" cmpd="sng" w="19050">
            <a:solidFill>
              <a:schemeClr val="dk2"/>
            </a:solidFill>
            <a:prstDash val="solid"/>
            <a:round/>
            <a:headEnd len="med" w="med" type="none"/>
            <a:tailEnd len="med" w="med" type="none"/>
          </a:ln>
        </p:spPr>
      </p:sp>
      <p:sp>
        <p:nvSpPr>
          <p:cNvPr id="244" name="Google Shape;244;p13"/>
          <p:cNvSpPr/>
          <p:nvPr/>
        </p:nvSpPr>
        <p:spPr>
          <a:xfrm>
            <a:off x="2681550" y="2506649"/>
            <a:ext cx="6858000" cy="2700475"/>
          </a:xfrm>
          <a:custGeom>
            <a:rect b="b" l="l" r="r" t="t"/>
            <a:pathLst>
              <a:path extrusionOk="0" h="108019" w="274320">
                <a:moveTo>
                  <a:pt x="0" y="6996"/>
                </a:moveTo>
                <a:cubicBezTo>
                  <a:pt x="17466" y="7099"/>
                  <a:pt x="77879" y="-9031"/>
                  <a:pt x="104797" y="7613"/>
                </a:cubicBezTo>
                <a:cubicBezTo>
                  <a:pt x="131715" y="24257"/>
                  <a:pt x="133256" y="98025"/>
                  <a:pt x="161510" y="106861"/>
                </a:cubicBezTo>
                <a:cubicBezTo>
                  <a:pt x="189764" y="115697"/>
                  <a:pt x="255518" y="68333"/>
                  <a:pt x="274320" y="60627"/>
                </a:cubicBezTo>
              </a:path>
            </a:pathLst>
          </a:custGeom>
          <a:noFill/>
          <a:ln cap="flat" cmpd="sng" w="19050">
            <a:solidFill>
              <a:schemeClr val="dk2"/>
            </a:solidFill>
            <a:prstDash val="solid"/>
            <a:round/>
            <a:headEnd len="med" w="med" type="none"/>
            <a:tailEnd len="med" w="med" type="none"/>
          </a:ln>
        </p:spPr>
      </p:sp>
      <p:sp>
        <p:nvSpPr>
          <p:cNvPr id="245" name="Google Shape;245;p13"/>
          <p:cNvSpPr/>
          <p:nvPr/>
        </p:nvSpPr>
        <p:spPr>
          <a:xfrm>
            <a:off x="2650725" y="2573675"/>
            <a:ext cx="6842600" cy="1294550"/>
          </a:xfrm>
          <a:custGeom>
            <a:rect b="b" l="l" r="r" t="t"/>
            <a:pathLst>
              <a:path extrusionOk="0" h="51782" w="273704">
                <a:moveTo>
                  <a:pt x="0" y="0"/>
                </a:moveTo>
                <a:cubicBezTo>
                  <a:pt x="17672" y="1130"/>
                  <a:pt x="60413" y="-1849"/>
                  <a:pt x="106030" y="6781"/>
                </a:cubicBezTo>
                <a:cubicBezTo>
                  <a:pt x="151647" y="15411"/>
                  <a:pt x="245758" y="44282"/>
                  <a:pt x="273704" y="51782"/>
                </a:cubicBezTo>
              </a:path>
            </a:pathLst>
          </a:custGeom>
          <a:noFill/>
          <a:ln cap="flat" cmpd="sng" w="19050">
            <a:solidFill>
              <a:schemeClr val="dk2"/>
            </a:solidFill>
            <a:prstDash val="solid"/>
            <a:round/>
            <a:headEnd len="med" w="med" type="none"/>
            <a:tailEnd len="med" w="med" type="none"/>
          </a:ln>
        </p:spPr>
      </p:sp>
      <p:sp>
        <p:nvSpPr>
          <p:cNvPr id="246" name="Google Shape;246;p13"/>
          <p:cNvSpPr/>
          <p:nvPr/>
        </p:nvSpPr>
        <p:spPr>
          <a:xfrm>
            <a:off x="2666150" y="2666150"/>
            <a:ext cx="7332925" cy="2595700"/>
          </a:xfrm>
          <a:custGeom>
            <a:rect b="b" l="l" r="r" t="t"/>
            <a:pathLst>
              <a:path extrusionOk="0" h="103828" w="293317">
                <a:moveTo>
                  <a:pt x="0" y="0"/>
                </a:moveTo>
                <a:cubicBezTo>
                  <a:pt x="44898" y="17158"/>
                  <a:pt x="222538" y="94831"/>
                  <a:pt x="269388" y="102947"/>
                </a:cubicBezTo>
                <a:cubicBezTo>
                  <a:pt x="316238" y="111064"/>
                  <a:pt x="279149" y="57740"/>
                  <a:pt x="281101" y="48699"/>
                </a:cubicBezTo>
              </a:path>
            </a:pathLst>
          </a:custGeom>
          <a:noFill/>
          <a:ln cap="flat" cmpd="sng" w="19050">
            <a:solidFill>
              <a:schemeClr val="dk2"/>
            </a:solidFill>
            <a:prstDash val="solid"/>
            <a:round/>
            <a:headEnd len="med" w="med" type="none"/>
            <a:tailEnd len="med" w="med" type="none"/>
          </a:ln>
        </p:spPr>
      </p:sp>
      <p:sp>
        <p:nvSpPr>
          <p:cNvPr id="247" name="Google Shape;247;p13"/>
          <p:cNvSpPr/>
          <p:nvPr/>
        </p:nvSpPr>
        <p:spPr>
          <a:xfrm>
            <a:off x="2666150" y="2425506"/>
            <a:ext cx="7374575" cy="1535200"/>
          </a:xfrm>
          <a:custGeom>
            <a:rect b="b" l="l" r="r" t="t"/>
            <a:pathLst>
              <a:path extrusionOk="0" h="61408" w="294983">
                <a:moveTo>
                  <a:pt x="0" y="2228"/>
                </a:moveTo>
                <a:cubicBezTo>
                  <a:pt x="17569" y="2228"/>
                  <a:pt x="58563" y="1714"/>
                  <a:pt x="105413" y="2228"/>
                </a:cubicBezTo>
                <a:cubicBezTo>
                  <a:pt x="152263" y="2742"/>
                  <a:pt x="251409" y="-4552"/>
                  <a:pt x="281101" y="5311"/>
                </a:cubicBezTo>
                <a:cubicBezTo>
                  <a:pt x="310793" y="15174"/>
                  <a:pt x="283155" y="52059"/>
                  <a:pt x="283566" y="61408"/>
                </a:cubicBezTo>
              </a:path>
            </a:pathLst>
          </a:custGeom>
          <a:noFill/>
          <a:ln cap="flat" cmpd="sng" w="19050">
            <a:solidFill>
              <a:schemeClr val="dk2"/>
            </a:solidFill>
            <a:prstDash val="solid"/>
            <a:round/>
            <a:headEnd len="med" w="med" type="none"/>
            <a:tailEnd len="med" w="med" type="none"/>
          </a:ln>
        </p:spPr>
      </p:sp>
      <p:sp>
        <p:nvSpPr>
          <p:cNvPr id="248" name="Google Shape;248;p13"/>
          <p:cNvSpPr/>
          <p:nvPr/>
        </p:nvSpPr>
        <p:spPr>
          <a:xfrm>
            <a:off x="2712375" y="2758600"/>
            <a:ext cx="6673075" cy="77075"/>
          </a:xfrm>
          <a:custGeom>
            <a:rect b="b" l="l" r="r" t="t"/>
            <a:pathLst>
              <a:path extrusionOk="0" h="3083" w="266923">
                <a:moveTo>
                  <a:pt x="0" y="0"/>
                </a:moveTo>
                <a:cubicBezTo>
                  <a:pt x="17055" y="103"/>
                  <a:pt x="57844" y="103"/>
                  <a:pt x="102331" y="617"/>
                </a:cubicBezTo>
                <a:cubicBezTo>
                  <a:pt x="146818" y="1131"/>
                  <a:pt x="239491" y="2672"/>
                  <a:pt x="266923" y="3083"/>
                </a:cubicBezTo>
              </a:path>
            </a:pathLst>
          </a:custGeom>
          <a:noFill/>
          <a:ln cap="flat" cmpd="sng" w="19050">
            <a:solidFill>
              <a:schemeClr val="dk2"/>
            </a:solidFill>
            <a:prstDash val="solid"/>
            <a:round/>
            <a:headEnd len="med" w="med" type="none"/>
            <a:tailEnd len="med" w="med" type="none"/>
          </a:ln>
        </p:spPr>
      </p:sp>
      <p:sp>
        <p:nvSpPr>
          <p:cNvPr id="249" name="Google Shape;249;p13"/>
          <p:cNvSpPr/>
          <p:nvPr/>
        </p:nvSpPr>
        <p:spPr>
          <a:xfrm>
            <a:off x="2619900" y="2727800"/>
            <a:ext cx="7258025" cy="1001725"/>
          </a:xfrm>
          <a:custGeom>
            <a:rect b="b" l="l" r="r" t="t"/>
            <a:pathLst>
              <a:path extrusionOk="0" h="40069" w="290321">
                <a:moveTo>
                  <a:pt x="0" y="0"/>
                </a:moveTo>
                <a:cubicBezTo>
                  <a:pt x="18288" y="616"/>
                  <a:pt x="63494" y="2260"/>
                  <a:pt x="109728" y="3698"/>
                </a:cubicBezTo>
                <a:cubicBezTo>
                  <a:pt x="155962" y="5136"/>
                  <a:pt x="249252" y="2568"/>
                  <a:pt x="277403" y="8630"/>
                </a:cubicBezTo>
                <a:cubicBezTo>
                  <a:pt x="305554" y="14692"/>
                  <a:pt x="278431" y="34829"/>
                  <a:pt x="278636" y="40069"/>
                </a:cubicBezTo>
              </a:path>
            </a:pathLst>
          </a:custGeom>
          <a:noFill/>
          <a:ln cap="flat" cmpd="sng" w="19050">
            <a:solidFill>
              <a:schemeClr val="dk2"/>
            </a:solidFill>
            <a:prstDash val="solid"/>
            <a:round/>
            <a:headEnd len="med" w="med" type="none"/>
            <a:tailEnd len="med" w="med" type="none"/>
          </a:ln>
        </p:spPr>
      </p:sp>
      <p:sp>
        <p:nvSpPr>
          <p:cNvPr id="250" name="Google Shape;250;p13"/>
          <p:cNvSpPr/>
          <p:nvPr/>
        </p:nvSpPr>
        <p:spPr>
          <a:xfrm>
            <a:off x="2619900" y="2897300"/>
            <a:ext cx="7427700" cy="2466650"/>
          </a:xfrm>
          <a:custGeom>
            <a:rect b="b" l="l" r="r" t="t"/>
            <a:pathLst>
              <a:path extrusionOk="0" h="98666" w="297108">
                <a:moveTo>
                  <a:pt x="0" y="0"/>
                </a:moveTo>
                <a:cubicBezTo>
                  <a:pt x="45412" y="16336"/>
                  <a:pt x="224902" y="90927"/>
                  <a:pt x="272471" y="98016"/>
                </a:cubicBezTo>
                <a:cubicBezTo>
                  <a:pt x="320040" y="105105"/>
                  <a:pt x="283259" y="51783"/>
                  <a:pt x="285416" y="42536"/>
                </a:cubicBezTo>
              </a:path>
            </a:pathLst>
          </a:custGeom>
          <a:noFill/>
          <a:ln cap="flat" cmpd="sng" w="19050">
            <a:solidFill>
              <a:schemeClr val="dk2"/>
            </a:solidFill>
            <a:prstDash val="solid"/>
            <a:round/>
            <a:headEnd len="med" w="med" type="none"/>
            <a:tailEnd len="med" w="med" type="none"/>
          </a:ln>
        </p:spPr>
      </p:sp>
      <p:pic>
        <p:nvPicPr>
          <p:cNvPr id="251" name="Google Shape;251;p13"/>
          <p:cNvPicPr preferRelativeResize="0"/>
          <p:nvPr/>
        </p:nvPicPr>
        <p:blipFill rotWithShape="1">
          <a:blip r:embed="rId4">
            <a:alphaModFix/>
          </a:blip>
          <a:srcRect b="0" l="0" r="0" t="0"/>
          <a:stretch/>
        </p:blipFill>
        <p:spPr>
          <a:xfrm>
            <a:off x="9143834" y="3563610"/>
            <a:ext cx="737754" cy="737754"/>
          </a:xfrm>
          <a:prstGeom prst="rect">
            <a:avLst/>
          </a:prstGeom>
          <a:noFill/>
          <a:ln>
            <a:noFill/>
          </a:ln>
        </p:spPr>
      </p:pic>
      <p:pic>
        <p:nvPicPr>
          <p:cNvPr id="252" name="Google Shape;252;p13"/>
          <p:cNvPicPr preferRelativeResize="0"/>
          <p:nvPr/>
        </p:nvPicPr>
        <p:blipFill rotWithShape="1">
          <a:blip r:embed="rId5">
            <a:alphaModFix/>
          </a:blip>
          <a:srcRect b="0" l="0" r="0" t="0"/>
          <a:stretch/>
        </p:blipFill>
        <p:spPr>
          <a:xfrm>
            <a:off x="9153010" y="2387900"/>
            <a:ext cx="719401" cy="719401"/>
          </a:xfrm>
          <a:prstGeom prst="rect">
            <a:avLst/>
          </a:prstGeom>
          <a:noFill/>
          <a:ln>
            <a:noFill/>
          </a:ln>
        </p:spPr>
      </p:pic>
      <p:pic>
        <p:nvPicPr>
          <p:cNvPr id="253" name="Google Shape;253;p13"/>
          <p:cNvPicPr preferRelativeResize="0"/>
          <p:nvPr/>
        </p:nvPicPr>
        <p:blipFill rotWithShape="1">
          <a:blip r:embed="rId6">
            <a:alphaModFix/>
          </a:blip>
          <a:srcRect b="0" l="0" r="0" t="0"/>
          <a:stretch/>
        </p:blipFill>
        <p:spPr>
          <a:xfrm>
            <a:off x="9143412" y="4725288"/>
            <a:ext cx="738597" cy="738597"/>
          </a:xfrm>
          <a:prstGeom prst="rect">
            <a:avLst/>
          </a:prstGeom>
          <a:noFill/>
          <a:ln>
            <a:noFill/>
          </a:ln>
        </p:spPr>
      </p:pic>
      <p:pic>
        <p:nvPicPr>
          <p:cNvPr id="254" name="Google Shape;254;p13"/>
          <p:cNvPicPr preferRelativeResize="0"/>
          <p:nvPr/>
        </p:nvPicPr>
        <p:blipFill rotWithShape="1">
          <a:blip r:embed="rId7">
            <a:alphaModFix/>
          </a:blip>
          <a:srcRect b="0" l="0" r="0" t="0"/>
          <a:stretch/>
        </p:blipFill>
        <p:spPr>
          <a:xfrm>
            <a:off x="2198136" y="2344982"/>
            <a:ext cx="737754" cy="737754"/>
          </a:xfrm>
          <a:prstGeom prst="rect">
            <a:avLst/>
          </a:prstGeom>
          <a:noFill/>
          <a:ln>
            <a:noFill/>
          </a:ln>
        </p:spPr>
      </p:pic>
      <p:sp>
        <p:nvSpPr>
          <p:cNvPr id="255" name="Google Shape;255;p13"/>
          <p:cNvSpPr txBox="1"/>
          <p:nvPr/>
        </p:nvSpPr>
        <p:spPr>
          <a:xfrm>
            <a:off x="245575" y="4041225"/>
            <a:ext cx="4688100" cy="26937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Clr>
                <a:srgbClr val="ED1556"/>
              </a:buClr>
              <a:buSzPts val="3400"/>
              <a:buFont typeface="Comfortaa"/>
              <a:buNone/>
            </a:pPr>
            <a:r>
              <a:rPr b="1" lang="en-GB" sz="2000">
                <a:solidFill>
                  <a:srgbClr val="ED1556"/>
                </a:solidFill>
                <a:latin typeface="Comfortaa"/>
                <a:ea typeface="Comfortaa"/>
                <a:cs typeface="Comfortaa"/>
                <a:sym typeface="Comfortaa"/>
              </a:rPr>
              <a:t>First hop for GEANT is an NREN or a Research project</a:t>
            </a:r>
            <a:endParaRPr b="1" sz="2000">
              <a:solidFill>
                <a:srgbClr val="ED1556"/>
              </a:solidFill>
              <a:latin typeface="Comfortaa"/>
              <a:ea typeface="Comfortaa"/>
              <a:cs typeface="Comfortaa"/>
              <a:sym typeface="Comfortaa"/>
            </a:endParaRPr>
          </a:p>
          <a:p>
            <a:pPr indent="0" lvl="0" marL="0" marR="0" rtl="0" algn="l">
              <a:spcBef>
                <a:spcPts val="0"/>
              </a:spcBef>
              <a:spcAft>
                <a:spcPts val="0"/>
              </a:spcAft>
              <a:buClr>
                <a:srgbClr val="ED1556"/>
              </a:buClr>
              <a:buSzPts val="3400"/>
              <a:buFont typeface="Comfortaa"/>
              <a:buNone/>
            </a:pPr>
            <a:r>
              <a:t/>
            </a:r>
            <a:endParaRPr b="1" sz="2000">
              <a:solidFill>
                <a:srgbClr val="ED1556"/>
              </a:solidFill>
              <a:latin typeface="Comfortaa"/>
              <a:ea typeface="Comfortaa"/>
              <a:cs typeface="Comfortaa"/>
              <a:sym typeface="Comfortaa"/>
            </a:endParaRPr>
          </a:p>
          <a:p>
            <a:pPr indent="0" lvl="0" marL="0" marR="0" rtl="0" algn="l">
              <a:spcBef>
                <a:spcPts val="0"/>
              </a:spcBef>
              <a:spcAft>
                <a:spcPts val="0"/>
              </a:spcAft>
              <a:buClr>
                <a:srgbClr val="ED1556"/>
              </a:buClr>
              <a:buSzPts val="3400"/>
              <a:buFont typeface="Comfortaa"/>
              <a:buNone/>
            </a:pPr>
            <a:r>
              <a:rPr b="1" lang="en-GB" sz="2000">
                <a:solidFill>
                  <a:srgbClr val="ED1556"/>
                </a:solidFill>
                <a:latin typeface="Comfortaa"/>
                <a:ea typeface="Comfortaa"/>
                <a:cs typeface="Comfortaa"/>
                <a:sym typeface="Comfortaa"/>
              </a:rPr>
              <a:t>Services are delivered to Individuals mostly by their Institution or a Research Project </a:t>
            </a:r>
            <a:endParaRPr b="1" sz="2000">
              <a:solidFill>
                <a:srgbClr val="ED1556"/>
              </a:solidFill>
              <a:latin typeface="Comfortaa"/>
              <a:ea typeface="Comfortaa"/>
              <a:cs typeface="Comfortaa"/>
              <a:sym typeface="Comfortaa"/>
            </a:endParaRPr>
          </a:p>
          <a:p>
            <a:pPr indent="0" lvl="0" marL="0" marR="0" rtl="0" algn="l">
              <a:spcBef>
                <a:spcPts val="0"/>
              </a:spcBef>
              <a:spcAft>
                <a:spcPts val="0"/>
              </a:spcAft>
              <a:buClr>
                <a:schemeClr val="dk1"/>
              </a:buClr>
              <a:buSzPts val="1700"/>
              <a:buFont typeface="Calibri"/>
              <a:buNone/>
            </a:pPr>
            <a:r>
              <a:t/>
            </a:r>
            <a:endParaRPr b="1" sz="2000">
              <a:solidFill>
                <a:srgbClr val="ED1556"/>
              </a:solidFill>
              <a:latin typeface="Comfortaa"/>
              <a:ea typeface="Comfortaa"/>
              <a:cs typeface="Comfortaa"/>
              <a:sym typeface="Comfortaa"/>
            </a:endParaRPr>
          </a:p>
        </p:txBody>
      </p:sp>
      <p:pic>
        <p:nvPicPr>
          <p:cNvPr id="256" name="Google Shape;256;p13"/>
          <p:cNvPicPr preferRelativeResize="0"/>
          <p:nvPr/>
        </p:nvPicPr>
        <p:blipFill rotWithShape="1">
          <a:blip r:embed="rId8">
            <a:alphaModFix/>
          </a:blip>
          <a:srcRect b="0" l="0" r="0" t="0"/>
          <a:stretch/>
        </p:blipFill>
        <p:spPr>
          <a:xfrm>
            <a:off x="4933584" y="2375932"/>
            <a:ext cx="724984" cy="72498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pic>
        <p:nvPicPr>
          <p:cNvPr id="262" name="Google Shape;262;gb5a21998b4_1_0"/>
          <p:cNvPicPr preferRelativeResize="0"/>
          <p:nvPr/>
        </p:nvPicPr>
        <p:blipFill>
          <a:blip r:embed="rId3">
            <a:alphaModFix/>
          </a:blip>
          <a:stretch>
            <a:fillRect/>
          </a:stretch>
        </p:blipFill>
        <p:spPr>
          <a:xfrm>
            <a:off x="1863025" y="1388525"/>
            <a:ext cx="7846052" cy="5092000"/>
          </a:xfrm>
          <a:prstGeom prst="rect">
            <a:avLst/>
          </a:prstGeom>
          <a:noFill/>
          <a:ln>
            <a:noFill/>
          </a:ln>
        </p:spPr>
      </p:pic>
      <p:sp>
        <p:nvSpPr>
          <p:cNvPr id="263" name="Google Shape;263;gb5a21998b4_1_0"/>
          <p:cNvSpPr txBox="1"/>
          <p:nvPr>
            <p:ph type="title"/>
          </p:nvPr>
        </p:nvSpPr>
        <p:spPr>
          <a:xfrm>
            <a:off x="454525" y="204374"/>
            <a:ext cx="9373200" cy="9387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lt1"/>
              </a:buClr>
              <a:buSzPts val="2400"/>
              <a:buFont typeface="Calibri"/>
              <a:buNone/>
            </a:pPr>
            <a:r>
              <a:rPr lang="en-GB"/>
              <a:t>Production service delivery - Operations team</a:t>
            </a:r>
            <a:endParaRPr/>
          </a:p>
        </p:txBody>
      </p:sp>
      <p:sp>
        <p:nvSpPr>
          <p:cNvPr id="264" name="Google Shape;264;gb5a21998b4_1_0"/>
          <p:cNvSpPr/>
          <p:nvPr/>
        </p:nvSpPr>
        <p:spPr>
          <a:xfrm>
            <a:off x="1525700" y="1487325"/>
            <a:ext cx="9373200" cy="40761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gb5a21998b4_1_0"/>
          <p:cNvSpPr/>
          <p:nvPr/>
        </p:nvSpPr>
        <p:spPr>
          <a:xfrm>
            <a:off x="1863025" y="1732200"/>
            <a:ext cx="818700" cy="40761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pic>
        <p:nvPicPr>
          <p:cNvPr id="271" name="Google Shape;271;p14"/>
          <p:cNvPicPr preferRelativeResize="0"/>
          <p:nvPr/>
        </p:nvPicPr>
        <p:blipFill>
          <a:blip r:embed="rId3">
            <a:alphaModFix/>
          </a:blip>
          <a:stretch>
            <a:fillRect/>
          </a:stretch>
        </p:blipFill>
        <p:spPr>
          <a:xfrm>
            <a:off x="1863025" y="1388525"/>
            <a:ext cx="7846052" cy="5092000"/>
          </a:xfrm>
          <a:prstGeom prst="rect">
            <a:avLst/>
          </a:prstGeom>
          <a:noFill/>
          <a:ln>
            <a:noFill/>
          </a:ln>
        </p:spPr>
      </p:pic>
      <p:sp>
        <p:nvSpPr>
          <p:cNvPr id="272" name="Google Shape;272;p14"/>
          <p:cNvSpPr txBox="1"/>
          <p:nvPr>
            <p:ph type="title"/>
          </p:nvPr>
        </p:nvSpPr>
        <p:spPr>
          <a:xfrm>
            <a:off x="454525" y="204374"/>
            <a:ext cx="9373198" cy="938624"/>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lt1"/>
              </a:buClr>
              <a:buSzPts val="2400"/>
              <a:buFont typeface="Calibri"/>
              <a:buNone/>
            </a:pPr>
            <a:r>
              <a:rPr lang="en-GB"/>
              <a:t>Production service delivery - Operations team</a:t>
            </a:r>
            <a:endParaRPr/>
          </a:p>
        </p:txBody>
      </p:sp>
      <p:sp>
        <p:nvSpPr>
          <p:cNvPr id="273" name="Google Shape;273;p14"/>
          <p:cNvSpPr txBox="1"/>
          <p:nvPr/>
        </p:nvSpPr>
        <p:spPr>
          <a:xfrm>
            <a:off x="9001125" y="1946600"/>
            <a:ext cx="2766000" cy="2584500"/>
          </a:xfrm>
          <a:prstGeom prst="rect">
            <a:avLst/>
          </a:prstGeom>
          <a:solidFill>
            <a:srgbClr val="FFFFFF"/>
          </a:solidFill>
          <a:ln cap="flat" cmpd="sng" w="9525">
            <a:solidFill>
              <a:srgbClr val="073763"/>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spcBef>
                <a:spcPts val="0"/>
              </a:spcBef>
              <a:spcAft>
                <a:spcPts val="0"/>
              </a:spcAft>
              <a:buClr>
                <a:srgbClr val="ED1556"/>
              </a:buClr>
              <a:buSzPts val="3400"/>
              <a:buFont typeface="Comfortaa"/>
              <a:buNone/>
            </a:pPr>
            <a:r>
              <a:rPr b="1" lang="en-GB" sz="3400">
                <a:solidFill>
                  <a:srgbClr val="ED1556"/>
                </a:solidFill>
                <a:latin typeface="Comfortaa"/>
                <a:ea typeface="Comfortaa"/>
                <a:cs typeface="Comfortaa"/>
                <a:sym typeface="Comfortaa"/>
              </a:rPr>
              <a:t>🙆</a:t>
            </a:r>
            <a:r>
              <a:rPr b="1" lang="en-GB" sz="3000">
                <a:solidFill>
                  <a:srgbClr val="ED1556"/>
                </a:solidFill>
                <a:latin typeface="Comfortaa"/>
                <a:ea typeface="Comfortaa"/>
                <a:cs typeface="Comfortaa"/>
                <a:sym typeface="Comfortaa"/>
              </a:rPr>
              <a:t> </a:t>
            </a:r>
            <a:r>
              <a:rPr b="1" lang="en-GB" sz="1900">
                <a:solidFill>
                  <a:srgbClr val="ED1556"/>
                </a:solidFill>
                <a:latin typeface="Comfortaa"/>
                <a:ea typeface="Comfortaa"/>
                <a:cs typeface="Comfortaa"/>
                <a:sym typeface="Comfortaa"/>
              </a:rPr>
              <a:t>NRENs play significant role, either in an multi-NREN team, or taking a dedicated function</a:t>
            </a:r>
            <a:endParaRPr b="1" sz="2000">
              <a:solidFill>
                <a:srgbClr val="ED1556"/>
              </a:solidFill>
              <a:latin typeface="Comfortaa"/>
              <a:ea typeface="Comfortaa"/>
              <a:cs typeface="Comfortaa"/>
              <a:sym typeface="Comfortaa"/>
            </a:endParaRPr>
          </a:p>
          <a:p>
            <a:pPr indent="0" lvl="0" marL="0" marR="0" rtl="0" algn="l">
              <a:spcBef>
                <a:spcPts val="0"/>
              </a:spcBef>
              <a:spcAft>
                <a:spcPts val="0"/>
              </a:spcAft>
              <a:buClr>
                <a:schemeClr val="dk1"/>
              </a:buClr>
              <a:buSzPts val="1700"/>
              <a:buFont typeface="Calibri"/>
              <a:buNone/>
            </a:pPr>
            <a:r>
              <a:t/>
            </a:r>
            <a:endParaRPr b="1" sz="1700">
              <a:solidFill>
                <a:srgbClr val="ED1556"/>
              </a:solidFill>
              <a:latin typeface="Comfortaa"/>
              <a:ea typeface="Comfortaa"/>
              <a:cs typeface="Comfortaa"/>
              <a:sym typeface="Comfortaa"/>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pic>
        <p:nvPicPr>
          <p:cNvPr id="279" name="Google Shape;279;gb5a21998b4_1_8"/>
          <p:cNvPicPr preferRelativeResize="0"/>
          <p:nvPr/>
        </p:nvPicPr>
        <p:blipFill>
          <a:blip r:embed="rId3">
            <a:alphaModFix/>
          </a:blip>
          <a:stretch>
            <a:fillRect/>
          </a:stretch>
        </p:blipFill>
        <p:spPr>
          <a:xfrm>
            <a:off x="1504437" y="1808175"/>
            <a:ext cx="7132713" cy="4633324"/>
          </a:xfrm>
          <a:prstGeom prst="rect">
            <a:avLst/>
          </a:prstGeom>
          <a:noFill/>
          <a:ln>
            <a:noFill/>
          </a:ln>
        </p:spPr>
      </p:pic>
      <p:sp>
        <p:nvSpPr>
          <p:cNvPr id="280" name="Google Shape;280;gb5a21998b4_1_8"/>
          <p:cNvSpPr txBox="1"/>
          <p:nvPr>
            <p:ph type="title"/>
          </p:nvPr>
        </p:nvSpPr>
        <p:spPr>
          <a:xfrm>
            <a:off x="454525" y="204374"/>
            <a:ext cx="9373200" cy="9387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lt1"/>
              </a:buClr>
              <a:buSzPts val="2400"/>
              <a:buFont typeface="Calibri"/>
              <a:buNone/>
            </a:pPr>
            <a:r>
              <a:rPr lang="en-GB"/>
              <a:t>Production service delivery - Infrastructure </a:t>
            </a:r>
            <a:endParaRPr/>
          </a:p>
        </p:txBody>
      </p:sp>
      <p:sp>
        <p:nvSpPr>
          <p:cNvPr id="281" name="Google Shape;281;gb5a21998b4_1_8"/>
          <p:cNvSpPr/>
          <p:nvPr/>
        </p:nvSpPr>
        <p:spPr>
          <a:xfrm>
            <a:off x="1409400" y="1413125"/>
            <a:ext cx="9373200" cy="4244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gb5a21998b4_1_8"/>
          <p:cNvSpPr/>
          <p:nvPr/>
        </p:nvSpPr>
        <p:spPr>
          <a:xfrm>
            <a:off x="1409400" y="1735925"/>
            <a:ext cx="1027200" cy="4244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gb5a21998b4_1_8"/>
          <p:cNvSpPr/>
          <p:nvPr/>
        </p:nvSpPr>
        <p:spPr>
          <a:xfrm>
            <a:off x="1916275" y="1808175"/>
            <a:ext cx="1166100" cy="4244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pic>
        <p:nvPicPr>
          <p:cNvPr id="289" name="Google Shape;289;p15"/>
          <p:cNvPicPr preferRelativeResize="0"/>
          <p:nvPr/>
        </p:nvPicPr>
        <p:blipFill>
          <a:blip r:embed="rId3">
            <a:alphaModFix/>
          </a:blip>
          <a:stretch>
            <a:fillRect/>
          </a:stretch>
        </p:blipFill>
        <p:spPr>
          <a:xfrm>
            <a:off x="1504437" y="1808175"/>
            <a:ext cx="7132713" cy="4633324"/>
          </a:xfrm>
          <a:prstGeom prst="rect">
            <a:avLst/>
          </a:prstGeom>
          <a:noFill/>
          <a:ln>
            <a:noFill/>
          </a:ln>
        </p:spPr>
      </p:pic>
      <p:sp>
        <p:nvSpPr>
          <p:cNvPr id="290" name="Google Shape;290;p15"/>
          <p:cNvSpPr txBox="1"/>
          <p:nvPr>
            <p:ph type="title"/>
          </p:nvPr>
        </p:nvSpPr>
        <p:spPr>
          <a:xfrm>
            <a:off x="454525" y="204374"/>
            <a:ext cx="9373198" cy="938624"/>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lt1"/>
              </a:buClr>
              <a:buSzPts val="2400"/>
              <a:buFont typeface="Calibri"/>
              <a:buNone/>
            </a:pPr>
            <a:r>
              <a:rPr lang="en-GB"/>
              <a:t>Production service delivery - Infrastructure </a:t>
            </a:r>
            <a:endParaRPr/>
          </a:p>
        </p:txBody>
      </p:sp>
      <p:sp>
        <p:nvSpPr>
          <p:cNvPr id="291" name="Google Shape;291;p15"/>
          <p:cNvSpPr txBox="1"/>
          <p:nvPr/>
        </p:nvSpPr>
        <p:spPr>
          <a:xfrm>
            <a:off x="8664325" y="1449150"/>
            <a:ext cx="3444900" cy="3755700"/>
          </a:xfrm>
          <a:prstGeom prst="rect">
            <a:avLst/>
          </a:prstGeom>
          <a:solidFill>
            <a:srgbClr val="FFFFFF"/>
          </a:solidFill>
          <a:ln cap="flat" cmpd="sng" w="9525">
            <a:solidFill>
              <a:srgbClr val="073763"/>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spcBef>
                <a:spcPts val="0"/>
              </a:spcBef>
              <a:spcAft>
                <a:spcPts val="0"/>
              </a:spcAft>
              <a:buClr>
                <a:srgbClr val="ED1556"/>
              </a:buClr>
              <a:buSzPts val="3400"/>
              <a:buFont typeface="Comfortaa"/>
              <a:buNone/>
            </a:pPr>
            <a:r>
              <a:rPr b="1" lang="en-GB" sz="3400">
                <a:solidFill>
                  <a:srgbClr val="ED1556"/>
                </a:solidFill>
                <a:latin typeface="Comfortaa"/>
                <a:ea typeface="Comfortaa"/>
                <a:cs typeface="Comfortaa"/>
                <a:sym typeface="Comfortaa"/>
              </a:rPr>
              <a:t>🙋</a:t>
            </a:r>
            <a:r>
              <a:rPr b="1" lang="en-GB" sz="3200">
                <a:solidFill>
                  <a:srgbClr val="ED1556"/>
                </a:solidFill>
                <a:latin typeface="Comfortaa"/>
                <a:ea typeface="Comfortaa"/>
                <a:cs typeface="Comfortaa"/>
                <a:sym typeface="Comfortaa"/>
              </a:rPr>
              <a:t> </a:t>
            </a:r>
            <a:r>
              <a:rPr b="1" lang="en-GB" sz="1900">
                <a:solidFill>
                  <a:srgbClr val="ED1556"/>
                </a:solidFill>
                <a:latin typeface="Comfortaa"/>
                <a:ea typeface="Comfortaa"/>
                <a:cs typeface="Comfortaa"/>
                <a:sym typeface="Comfortaa"/>
              </a:rPr>
              <a:t>These stats show usage of infrastructure providers and not absolute numbers of VMs provided</a:t>
            </a:r>
            <a:endParaRPr b="1" sz="1900">
              <a:solidFill>
                <a:srgbClr val="ED1556"/>
              </a:solidFill>
              <a:latin typeface="Comfortaa"/>
              <a:ea typeface="Comfortaa"/>
              <a:cs typeface="Comfortaa"/>
              <a:sym typeface="Comfortaa"/>
            </a:endParaRPr>
          </a:p>
          <a:p>
            <a:pPr indent="0" lvl="0" marL="0" marR="0" rtl="0" algn="l">
              <a:spcBef>
                <a:spcPts val="1000"/>
              </a:spcBef>
              <a:spcAft>
                <a:spcPts val="0"/>
              </a:spcAft>
              <a:buClr>
                <a:srgbClr val="ED1556"/>
              </a:buClr>
              <a:buSzPts val="3400"/>
              <a:buFont typeface="Comfortaa"/>
              <a:buNone/>
            </a:pPr>
            <a:r>
              <a:rPr b="1" lang="en-GB" sz="3400">
                <a:solidFill>
                  <a:srgbClr val="ED1556"/>
                </a:solidFill>
                <a:latin typeface="Comfortaa"/>
                <a:ea typeface="Comfortaa"/>
                <a:cs typeface="Comfortaa"/>
                <a:sym typeface="Comfortaa"/>
              </a:rPr>
              <a:t>😎</a:t>
            </a:r>
            <a:r>
              <a:rPr b="1" lang="en-GB" sz="3000">
                <a:solidFill>
                  <a:srgbClr val="ED1556"/>
                </a:solidFill>
                <a:latin typeface="Comfortaa"/>
                <a:ea typeface="Comfortaa"/>
                <a:cs typeface="Comfortaa"/>
                <a:sym typeface="Comfortaa"/>
              </a:rPr>
              <a:t> </a:t>
            </a:r>
            <a:r>
              <a:rPr b="1" lang="en-GB" sz="1900">
                <a:solidFill>
                  <a:srgbClr val="ED1556"/>
                </a:solidFill>
                <a:latin typeface="Comfortaa"/>
                <a:ea typeface="Comfortaa"/>
                <a:cs typeface="Comfortaa"/>
                <a:sym typeface="Comfortaa"/>
              </a:rPr>
              <a:t>NRENs play significant role, usually combined with providing service team </a:t>
            </a:r>
            <a:endParaRPr b="1" sz="1900">
              <a:solidFill>
                <a:srgbClr val="ED1556"/>
              </a:solidFill>
              <a:latin typeface="Comfortaa"/>
              <a:ea typeface="Comfortaa"/>
              <a:cs typeface="Comfortaa"/>
              <a:sym typeface="Comfortaa"/>
            </a:endParaRPr>
          </a:p>
          <a:p>
            <a:pPr indent="0" lvl="0" marL="0" marR="0" rtl="0" algn="l">
              <a:spcBef>
                <a:spcPts val="0"/>
              </a:spcBef>
              <a:spcAft>
                <a:spcPts val="0"/>
              </a:spcAft>
              <a:buClr>
                <a:schemeClr val="dk1"/>
              </a:buClr>
              <a:buSzPts val="2000"/>
              <a:buFont typeface="Calibri"/>
              <a:buNone/>
            </a:pPr>
            <a:r>
              <a:t/>
            </a:r>
            <a:endParaRPr b="1" sz="2000">
              <a:solidFill>
                <a:srgbClr val="ED1556"/>
              </a:solidFill>
              <a:latin typeface="Comfortaa"/>
              <a:ea typeface="Comfortaa"/>
              <a:cs typeface="Comfortaa"/>
              <a:sym typeface="Comfortaa"/>
            </a:endParaRPr>
          </a:p>
          <a:p>
            <a:pPr indent="0" lvl="0" marL="0" marR="0" rtl="0" algn="l">
              <a:spcBef>
                <a:spcPts val="0"/>
              </a:spcBef>
              <a:spcAft>
                <a:spcPts val="0"/>
              </a:spcAft>
              <a:buClr>
                <a:schemeClr val="dk1"/>
              </a:buClr>
              <a:buSzPts val="1700"/>
              <a:buFont typeface="Calibri"/>
              <a:buNone/>
            </a:pPr>
            <a:r>
              <a:t/>
            </a:r>
            <a:endParaRPr b="1" sz="1700">
              <a:solidFill>
                <a:srgbClr val="ED1556"/>
              </a:solidFill>
              <a:latin typeface="Comfortaa"/>
              <a:ea typeface="Comfortaa"/>
              <a:cs typeface="Comfortaa"/>
              <a:sym typeface="Comfortaa"/>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2"/>
          <p:cNvSpPr/>
          <p:nvPr/>
        </p:nvSpPr>
        <p:spPr>
          <a:xfrm>
            <a:off x="558251" y="1481210"/>
            <a:ext cx="6976024" cy="4782021"/>
          </a:xfrm>
          <a:prstGeom prst="rect">
            <a:avLst/>
          </a:prstGeom>
          <a:solidFill>
            <a:srgbClr val="194979">
              <a:alpha val="6392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9" name="Google Shape;79;p2"/>
          <p:cNvSpPr/>
          <p:nvPr/>
        </p:nvSpPr>
        <p:spPr>
          <a:xfrm>
            <a:off x="558251" y="869317"/>
            <a:ext cx="6976024" cy="591979"/>
          </a:xfrm>
          <a:prstGeom prst="rect">
            <a:avLst/>
          </a:prstGeom>
          <a:solidFill>
            <a:srgbClr val="C0425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0" name="Google Shape;80;p2"/>
          <p:cNvSpPr txBox="1"/>
          <p:nvPr/>
        </p:nvSpPr>
        <p:spPr>
          <a:xfrm>
            <a:off x="733381" y="942809"/>
            <a:ext cx="3198939"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400">
                <a:solidFill>
                  <a:schemeClr val="lt1"/>
                </a:solidFill>
                <a:latin typeface="Calibri"/>
                <a:ea typeface="Calibri"/>
                <a:cs typeface="Calibri"/>
                <a:sym typeface="Calibri"/>
              </a:rPr>
              <a:t>Agenda</a:t>
            </a:r>
            <a:endParaRPr sz="2400">
              <a:solidFill>
                <a:schemeClr val="lt1"/>
              </a:solidFill>
              <a:latin typeface="Calibri"/>
              <a:ea typeface="Calibri"/>
              <a:cs typeface="Calibri"/>
              <a:sym typeface="Calibri"/>
            </a:endParaRPr>
          </a:p>
        </p:txBody>
      </p:sp>
      <p:sp>
        <p:nvSpPr>
          <p:cNvPr id="81" name="Google Shape;81;p2"/>
          <p:cNvSpPr txBox="1"/>
          <p:nvPr/>
        </p:nvSpPr>
        <p:spPr>
          <a:xfrm>
            <a:off x="733381" y="1716249"/>
            <a:ext cx="6555442" cy="188769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800">
                <a:solidFill>
                  <a:schemeClr val="lt1"/>
                </a:solidFill>
                <a:latin typeface="Calibri"/>
                <a:ea typeface="Calibri"/>
                <a:cs typeface="Calibri"/>
                <a:sym typeface="Calibri"/>
              </a:rPr>
              <a:t>Service Delivery Analysis</a:t>
            </a:r>
            <a:endParaRPr/>
          </a:p>
          <a:p>
            <a:pPr indent="0" lvl="0" marL="0" marR="0" rtl="0" algn="l">
              <a:spcBef>
                <a:spcPts val="800"/>
              </a:spcBef>
              <a:spcAft>
                <a:spcPts val="0"/>
              </a:spcAft>
              <a:buNone/>
            </a:pPr>
            <a:r>
              <a:rPr b="1" lang="en-GB" sz="1800">
                <a:solidFill>
                  <a:schemeClr val="lt1"/>
                </a:solidFill>
                <a:latin typeface="Calibri"/>
                <a:ea typeface="Calibri"/>
                <a:cs typeface="Calibri"/>
                <a:sym typeface="Calibri"/>
              </a:rPr>
              <a:t>What do we know from NRENs?</a:t>
            </a:r>
            <a:endParaRPr/>
          </a:p>
          <a:p>
            <a:pPr indent="0" lvl="0" marL="0" marR="0" rtl="0" algn="l">
              <a:spcBef>
                <a:spcPts val="800"/>
              </a:spcBef>
              <a:spcAft>
                <a:spcPts val="0"/>
              </a:spcAft>
              <a:buNone/>
            </a:pPr>
            <a:r>
              <a:t/>
            </a:r>
            <a:endParaRPr b="1" sz="1800">
              <a:solidFill>
                <a:schemeClr val="lt1"/>
              </a:solidFill>
              <a:latin typeface="Calibri"/>
              <a:ea typeface="Calibri"/>
              <a:cs typeface="Calibri"/>
              <a:sym typeface="Calibri"/>
            </a:endParaRPr>
          </a:p>
          <a:p>
            <a:pPr indent="0" lvl="0" marL="0" marR="0" rtl="0" algn="l">
              <a:spcBef>
                <a:spcPts val="800"/>
              </a:spcBef>
              <a:spcAft>
                <a:spcPts val="0"/>
              </a:spcAft>
              <a:buNone/>
            </a:pPr>
            <a:r>
              <a:rPr b="1" lang="en-GB" sz="1800">
                <a:solidFill>
                  <a:schemeClr val="lt1"/>
                </a:solidFill>
                <a:latin typeface="Calibri"/>
                <a:ea typeface="Calibri"/>
                <a:cs typeface="Calibri"/>
                <a:sym typeface="Calibri"/>
              </a:rPr>
              <a:t>Introduction to the break out sessions</a:t>
            </a:r>
            <a:endParaRPr/>
          </a:p>
          <a:p>
            <a:pPr indent="0" lvl="0" marL="0" marR="0" rtl="0" algn="l">
              <a:spcBef>
                <a:spcPts val="800"/>
              </a:spcBef>
              <a:spcAft>
                <a:spcPts val="0"/>
              </a:spcAft>
              <a:buNone/>
            </a:pPr>
            <a:r>
              <a:rPr b="1" lang="en-GB" sz="1800">
                <a:solidFill>
                  <a:schemeClr val="lt1"/>
                </a:solidFill>
                <a:latin typeface="Calibri"/>
                <a:ea typeface="Calibri"/>
                <a:cs typeface="Calibri"/>
                <a:sym typeface="Calibri"/>
              </a:rPr>
              <a:t>Break out session</a:t>
            </a:r>
            <a:endParaRPr/>
          </a:p>
        </p:txBody>
      </p:sp>
      <p:pic>
        <p:nvPicPr>
          <p:cNvPr id="82" name="Google Shape;82;p2"/>
          <p:cNvPicPr preferRelativeResize="0"/>
          <p:nvPr/>
        </p:nvPicPr>
        <p:blipFill rotWithShape="1">
          <a:blip r:embed="rId3">
            <a:alphaModFix/>
          </a:blip>
          <a:srcRect b="0" l="0" r="0" t="0"/>
          <a:stretch/>
        </p:blipFill>
        <p:spPr>
          <a:xfrm>
            <a:off x="10001337" y="869317"/>
            <a:ext cx="1340153" cy="581526"/>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gb5a21998b4_1_17"/>
          <p:cNvSpPr txBox="1"/>
          <p:nvPr>
            <p:ph type="title"/>
          </p:nvPr>
        </p:nvSpPr>
        <p:spPr>
          <a:xfrm>
            <a:off x="454525" y="204374"/>
            <a:ext cx="9373200" cy="9387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lt1"/>
              </a:buClr>
              <a:buSzPts val="2400"/>
              <a:buFont typeface="Calibri"/>
              <a:buNone/>
            </a:pPr>
            <a:r>
              <a:rPr lang="en-GB"/>
              <a:t>Production service delivery -  Support</a:t>
            </a:r>
            <a:endParaRPr/>
          </a:p>
        </p:txBody>
      </p:sp>
      <p:pic>
        <p:nvPicPr>
          <p:cNvPr id="298" name="Google Shape;298;gb5a21998b4_1_17" title="Chart"/>
          <p:cNvPicPr preferRelativeResize="0"/>
          <p:nvPr/>
        </p:nvPicPr>
        <p:blipFill rotWithShape="1">
          <a:blip r:embed="rId3">
            <a:alphaModFix/>
          </a:blip>
          <a:srcRect b="0" l="0" r="0" t="0"/>
          <a:stretch/>
        </p:blipFill>
        <p:spPr>
          <a:xfrm>
            <a:off x="1462025" y="1426775"/>
            <a:ext cx="8152524" cy="4967925"/>
          </a:xfrm>
          <a:prstGeom prst="rect">
            <a:avLst/>
          </a:prstGeom>
          <a:noFill/>
          <a:ln>
            <a:noFill/>
          </a:ln>
        </p:spPr>
      </p:pic>
      <p:sp>
        <p:nvSpPr>
          <p:cNvPr id="299" name="Google Shape;299;gb5a21998b4_1_17"/>
          <p:cNvSpPr/>
          <p:nvPr/>
        </p:nvSpPr>
        <p:spPr>
          <a:xfrm>
            <a:off x="1409400" y="1356200"/>
            <a:ext cx="9373200" cy="41190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gb5a21998b4_1_17"/>
          <p:cNvSpPr/>
          <p:nvPr/>
        </p:nvSpPr>
        <p:spPr>
          <a:xfrm>
            <a:off x="1532700" y="1788388"/>
            <a:ext cx="1027200" cy="4244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p16"/>
          <p:cNvSpPr txBox="1"/>
          <p:nvPr>
            <p:ph type="title"/>
          </p:nvPr>
        </p:nvSpPr>
        <p:spPr>
          <a:xfrm>
            <a:off x="454525" y="204374"/>
            <a:ext cx="9373198" cy="938624"/>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lt1"/>
              </a:buClr>
              <a:buSzPts val="2400"/>
              <a:buFont typeface="Calibri"/>
              <a:buNone/>
            </a:pPr>
            <a:r>
              <a:rPr lang="en-GB"/>
              <a:t>Production service delivery -  Support</a:t>
            </a:r>
            <a:endParaRPr/>
          </a:p>
        </p:txBody>
      </p:sp>
      <p:pic>
        <p:nvPicPr>
          <p:cNvPr id="307" name="Google Shape;307;p16" title="Chart"/>
          <p:cNvPicPr preferRelativeResize="0"/>
          <p:nvPr/>
        </p:nvPicPr>
        <p:blipFill rotWithShape="1">
          <a:blip r:embed="rId3">
            <a:alphaModFix/>
          </a:blip>
          <a:srcRect b="0" l="0" r="0" t="0"/>
          <a:stretch/>
        </p:blipFill>
        <p:spPr>
          <a:xfrm>
            <a:off x="1462025" y="1426775"/>
            <a:ext cx="8152524" cy="496792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gb5a21998b4_1_25"/>
          <p:cNvSpPr txBox="1"/>
          <p:nvPr>
            <p:ph type="title"/>
          </p:nvPr>
        </p:nvSpPr>
        <p:spPr>
          <a:xfrm>
            <a:off x="454525" y="204374"/>
            <a:ext cx="9373200" cy="9387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lt1"/>
              </a:buClr>
              <a:buSzPts val="2400"/>
              <a:buFont typeface="Calibri"/>
              <a:buNone/>
            </a:pPr>
            <a:r>
              <a:rPr lang="en-GB"/>
              <a:t>Uptake measurement - HOW</a:t>
            </a:r>
            <a:endParaRPr/>
          </a:p>
        </p:txBody>
      </p:sp>
      <p:pic>
        <p:nvPicPr>
          <p:cNvPr id="314" name="Google Shape;314;gb5a21998b4_1_25" title="Chart"/>
          <p:cNvPicPr preferRelativeResize="0"/>
          <p:nvPr/>
        </p:nvPicPr>
        <p:blipFill rotWithShape="1">
          <a:blip r:embed="rId3">
            <a:alphaModFix/>
          </a:blip>
          <a:srcRect b="0" l="0" r="0" t="0"/>
          <a:stretch/>
        </p:blipFill>
        <p:spPr>
          <a:xfrm>
            <a:off x="1505750" y="1387000"/>
            <a:ext cx="8526950" cy="5054899"/>
          </a:xfrm>
          <a:prstGeom prst="rect">
            <a:avLst/>
          </a:prstGeom>
          <a:noFill/>
          <a:ln>
            <a:noFill/>
          </a:ln>
        </p:spPr>
      </p:pic>
      <p:sp>
        <p:nvSpPr>
          <p:cNvPr id="315" name="Google Shape;315;gb5a21998b4_1_25"/>
          <p:cNvSpPr/>
          <p:nvPr/>
        </p:nvSpPr>
        <p:spPr>
          <a:xfrm>
            <a:off x="1409400" y="1494900"/>
            <a:ext cx="9373200" cy="36438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p17"/>
          <p:cNvSpPr txBox="1"/>
          <p:nvPr>
            <p:ph type="title"/>
          </p:nvPr>
        </p:nvSpPr>
        <p:spPr>
          <a:xfrm>
            <a:off x="454525" y="204374"/>
            <a:ext cx="9373198" cy="938624"/>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lt1"/>
              </a:buClr>
              <a:buSzPts val="2400"/>
              <a:buFont typeface="Calibri"/>
              <a:buNone/>
            </a:pPr>
            <a:r>
              <a:rPr lang="en-GB"/>
              <a:t>Uptake measurement - HOW</a:t>
            </a:r>
            <a:endParaRPr/>
          </a:p>
        </p:txBody>
      </p:sp>
      <p:pic>
        <p:nvPicPr>
          <p:cNvPr id="322" name="Google Shape;322;p17" title="Chart"/>
          <p:cNvPicPr preferRelativeResize="0"/>
          <p:nvPr/>
        </p:nvPicPr>
        <p:blipFill rotWithShape="1">
          <a:blip r:embed="rId3">
            <a:alphaModFix/>
          </a:blip>
          <a:srcRect b="0" l="0" r="0" t="0"/>
          <a:stretch/>
        </p:blipFill>
        <p:spPr>
          <a:xfrm>
            <a:off x="1505750" y="1387000"/>
            <a:ext cx="8526950" cy="5054899"/>
          </a:xfrm>
          <a:prstGeom prst="rect">
            <a:avLst/>
          </a:prstGeom>
          <a:noFill/>
          <a:ln>
            <a:noFill/>
          </a:ln>
        </p:spPr>
      </p:pic>
      <p:sp>
        <p:nvSpPr>
          <p:cNvPr id="323" name="Google Shape;323;p17"/>
          <p:cNvSpPr txBox="1"/>
          <p:nvPr/>
        </p:nvSpPr>
        <p:spPr>
          <a:xfrm>
            <a:off x="7975475" y="1630550"/>
            <a:ext cx="3337200" cy="2150400"/>
          </a:xfrm>
          <a:prstGeom prst="rect">
            <a:avLst/>
          </a:prstGeom>
          <a:solidFill>
            <a:srgbClr val="FFFFFF"/>
          </a:solidFill>
          <a:ln cap="flat" cmpd="sng" w="9525">
            <a:solidFill>
              <a:srgbClr val="073763"/>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spcBef>
                <a:spcPts val="0"/>
              </a:spcBef>
              <a:spcAft>
                <a:spcPts val="0"/>
              </a:spcAft>
              <a:buClr>
                <a:srgbClr val="ED1556"/>
              </a:buClr>
              <a:buSzPts val="3000"/>
              <a:buFont typeface="Comfortaa"/>
              <a:buNone/>
            </a:pPr>
            <a:r>
              <a:rPr b="1" lang="en-GB" sz="3000">
                <a:solidFill>
                  <a:srgbClr val="ED1556"/>
                </a:solidFill>
                <a:latin typeface="Comfortaa"/>
                <a:ea typeface="Comfortaa"/>
                <a:cs typeface="Comfortaa"/>
                <a:sym typeface="Comfortaa"/>
              </a:rPr>
              <a:t>😲 </a:t>
            </a:r>
            <a:r>
              <a:rPr b="1" lang="en-GB" sz="2200">
                <a:solidFill>
                  <a:srgbClr val="ED1556"/>
                </a:solidFill>
                <a:latin typeface="Comfortaa"/>
                <a:ea typeface="Comfortaa"/>
                <a:cs typeface="Comfortaa"/>
                <a:sym typeface="Comfortaa"/>
              </a:rPr>
              <a:t>Uptake measurement as part of service design? Perhaps not always possible</a:t>
            </a:r>
            <a:endParaRPr b="1" sz="2000">
              <a:solidFill>
                <a:srgbClr val="ED1556"/>
              </a:solidFill>
              <a:latin typeface="Comfortaa"/>
              <a:ea typeface="Comfortaa"/>
              <a:cs typeface="Comfortaa"/>
              <a:sym typeface="Comfortaa"/>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sp>
        <p:nvSpPr>
          <p:cNvPr id="329" name="Google Shape;329;gb5a21998b4_1_85"/>
          <p:cNvSpPr txBox="1"/>
          <p:nvPr>
            <p:ph type="title"/>
          </p:nvPr>
        </p:nvSpPr>
        <p:spPr>
          <a:xfrm>
            <a:off x="454525" y="204374"/>
            <a:ext cx="9373200" cy="9387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lt1"/>
              </a:buClr>
              <a:buSzPts val="2400"/>
              <a:buFont typeface="Calibri"/>
              <a:buNone/>
            </a:pPr>
            <a:r>
              <a:rPr lang="en-GB"/>
              <a:t>Uptake measurement - WHAT</a:t>
            </a:r>
            <a:endParaRPr/>
          </a:p>
        </p:txBody>
      </p:sp>
      <p:pic>
        <p:nvPicPr>
          <p:cNvPr id="330" name="Google Shape;330;gb5a21998b4_1_85"/>
          <p:cNvPicPr preferRelativeResize="0"/>
          <p:nvPr/>
        </p:nvPicPr>
        <p:blipFill rotWithShape="1">
          <a:blip r:embed="rId3">
            <a:alphaModFix/>
          </a:blip>
          <a:srcRect b="0" l="0" r="18646" t="0"/>
          <a:stretch/>
        </p:blipFill>
        <p:spPr>
          <a:xfrm>
            <a:off x="52123" y="1310900"/>
            <a:ext cx="8470301" cy="5214225"/>
          </a:xfrm>
          <a:prstGeom prst="rect">
            <a:avLst/>
          </a:prstGeom>
          <a:noFill/>
          <a:ln>
            <a:noFill/>
          </a:ln>
        </p:spPr>
      </p:pic>
      <p:sp>
        <p:nvSpPr>
          <p:cNvPr id="331" name="Google Shape;331;gb5a21998b4_1_85"/>
          <p:cNvSpPr/>
          <p:nvPr/>
        </p:nvSpPr>
        <p:spPr>
          <a:xfrm>
            <a:off x="52125" y="1417850"/>
            <a:ext cx="9373200" cy="41610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gb5a21998b4_1_74"/>
          <p:cNvSpPr txBox="1"/>
          <p:nvPr>
            <p:ph type="title"/>
          </p:nvPr>
        </p:nvSpPr>
        <p:spPr>
          <a:xfrm>
            <a:off x="454525" y="204374"/>
            <a:ext cx="9373200" cy="9387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lt1"/>
              </a:buClr>
              <a:buSzPts val="2400"/>
              <a:buFont typeface="Calibri"/>
              <a:buNone/>
            </a:pPr>
            <a:r>
              <a:rPr lang="en-GB"/>
              <a:t>Uptake measurement - WHAT</a:t>
            </a:r>
            <a:endParaRPr/>
          </a:p>
        </p:txBody>
      </p:sp>
      <p:pic>
        <p:nvPicPr>
          <p:cNvPr id="338" name="Google Shape;338;gb5a21998b4_1_74"/>
          <p:cNvPicPr preferRelativeResize="0"/>
          <p:nvPr/>
        </p:nvPicPr>
        <p:blipFill rotWithShape="1">
          <a:blip r:embed="rId3">
            <a:alphaModFix/>
          </a:blip>
          <a:srcRect b="0" l="0" r="18646" t="0"/>
          <a:stretch/>
        </p:blipFill>
        <p:spPr>
          <a:xfrm>
            <a:off x="52123" y="1310900"/>
            <a:ext cx="8470301" cy="5214225"/>
          </a:xfrm>
          <a:prstGeom prst="rect">
            <a:avLst/>
          </a:prstGeom>
          <a:noFill/>
          <a:ln>
            <a:noFill/>
          </a:ln>
        </p:spPr>
      </p:pic>
      <p:sp>
        <p:nvSpPr>
          <p:cNvPr id="339" name="Google Shape;339;gb5a21998b4_1_74"/>
          <p:cNvSpPr/>
          <p:nvPr/>
        </p:nvSpPr>
        <p:spPr>
          <a:xfrm>
            <a:off x="1565950" y="3005200"/>
            <a:ext cx="939900" cy="1063500"/>
          </a:xfrm>
          <a:prstGeom prst="rect">
            <a:avLst/>
          </a:prstGeom>
          <a:noFill/>
          <a:ln cap="flat" cmpd="sng" w="19050">
            <a:solidFill>
              <a:srgbClr val="F83E54"/>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gb5a21998b4_1_74"/>
          <p:cNvSpPr/>
          <p:nvPr/>
        </p:nvSpPr>
        <p:spPr>
          <a:xfrm>
            <a:off x="3042500" y="2696400"/>
            <a:ext cx="939900" cy="260400"/>
          </a:xfrm>
          <a:prstGeom prst="rect">
            <a:avLst/>
          </a:prstGeom>
          <a:noFill/>
          <a:ln cap="flat" cmpd="sng" w="19050">
            <a:solidFill>
              <a:srgbClr val="F83E54"/>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gb5a21998b4_1_74"/>
          <p:cNvSpPr/>
          <p:nvPr/>
        </p:nvSpPr>
        <p:spPr>
          <a:xfrm>
            <a:off x="5987250" y="2941975"/>
            <a:ext cx="939900" cy="1988100"/>
          </a:xfrm>
          <a:prstGeom prst="rect">
            <a:avLst/>
          </a:prstGeom>
          <a:noFill/>
          <a:ln cap="flat" cmpd="sng" w="19050">
            <a:solidFill>
              <a:srgbClr val="F83E54"/>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gb5a21998b4_1_74"/>
          <p:cNvSpPr/>
          <p:nvPr/>
        </p:nvSpPr>
        <p:spPr>
          <a:xfrm>
            <a:off x="7449625" y="4284325"/>
            <a:ext cx="939900" cy="645600"/>
          </a:xfrm>
          <a:prstGeom prst="rect">
            <a:avLst/>
          </a:prstGeom>
          <a:noFill/>
          <a:ln cap="flat" cmpd="sng" w="19050">
            <a:solidFill>
              <a:srgbClr val="F83E54"/>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gb5a21998b4_1_74"/>
          <p:cNvSpPr txBox="1"/>
          <p:nvPr/>
        </p:nvSpPr>
        <p:spPr>
          <a:xfrm>
            <a:off x="8522425" y="1310900"/>
            <a:ext cx="3760200" cy="15249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rgbClr val="ED1556"/>
              </a:buClr>
              <a:buSzPts val="3000"/>
              <a:buFont typeface="Comfortaa"/>
              <a:buNone/>
            </a:pPr>
            <a:r>
              <a:rPr b="1" lang="en-GB" sz="2900">
                <a:solidFill>
                  <a:srgbClr val="ED1556"/>
                </a:solidFill>
                <a:latin typeface="Comfortaa"/>
                <a:ea typeface="Comfortaa"/>
                <a:cs typeface="Comfortaa"/>
                <a:sym typeface="Comfortaa"/>
              </a:rPr>
              <a:t>🙌 </a:t>
            </a:r>
            <a:r>
              <a:rPr b="1" lang="en-GB" sz="1800">
                <a:solidFill>
                  <a:srgbClr val="ED1556"/>
                </a:solidFill>
                <a:latin typeface="Comfortaa"/>
                <a:ea typeface="Comfortaa"/>
                <a:cs typeface="Comfortaa"/>
                <a:sym typeface="Comfortaa"/>
              </a:rPr>
              <a:t>NREN and Institution uptake is well tracked</a:t>
            </a:r>
            <a:endParaRPr b="1" sz="1800">
              <a:solidFill>
                <a:srgbClr val="ED1556"/>
              </a:solidFill>
              <a:latin typeface="Comfortaa"/>
              <a:ea typeface="Comfortaa"/>
              <a:cs typeface="Comfortaa"/>
              <a:sym typeface="Comfortaa"/>
            </a:endParaRPr>
          </a:p>
          <a:p>
            <a:pPr indent="0" lvl="0" marL="0" marR="0" rtl="0" algn="l">
              <a:spcBef>
                <a:spcPts val="0"/>
              </a:spcBef>
              <a:spcAft>
                <a:spcPts val="0"/>
              </a:spcAft>
              <a:buClr>
                <a:schemeClr val="dk1"/>
              </a:buClr>
              <a:buSzPts val="2000"/>
              <a:buFont typeface="Calibri"/>
              <a:buNone/>
            </a:pPr>
            <a:r>
              <a:t/>
            </a:r>
            <a:endParaRPr b="1" sz="1900">
              <a:solidFill>
                <a:srgbClr val="ED1556"/>
              </a:solidFill>
              <a:latin typeface="Comfortaa"/>
              <a:ea typeface="Comfortaa"/>
              <a:cs typeface="Comfortaa"/>
              <a:sym typeface="Comfortaa"/>
            </a:endParaRPr>
          </a:p>
          <a:p>
            <a:pPr indent="0" lvl="0" marL="0" marR="0" rtl="0" algn="l">
              <a:spcBef>
                <a:spcPts val="0"/>
              </a:spcBef>
              <a:spcAft>
                <a:spcPts val="0"/>
              </a:spcAft>
              <a:buClr>
                <a:srgbClr val="ED1556"/>
              </a:buClr>
              <a:buSzPts val="3200"/>
              <a:buFont typeface="Comfortaa"/>
              <a:buNone/>
            </a:pPr>
            <a:r>
              <a:rPr b="1" lang="en-GB" sz="3100">
                <a:solidFill>
                  <a:srgbClr val="ED1556"/>
                </a:solidFill>
                <a:latin typeface="Comfortaa"/>
                <a:ea typeface="Comfortaa"/>
                <a:cs typeface="Comfortaa"/>
                <a:sym typeface="Comfortaa"/>
              </a:rPr>
              <a:t>😕 </a:t>
            </a:r>
            <a:r>
              <a:rPr b="1" lang="en-GB" sz="1800">
                <a:solidFill>
                  <a:srgbClr val="ED1556"/>
                </a:solidFill>
                <a:latin typeface="Comfortaa"/>
                <a:ea typeface="Comfortaa"/>
                <a:cs typeface="Comfortaa"/>
                <a:sym typeface="Comfortaa"/>
              </a:rPr>
              <a:t>End users and research collaborations uptake is difficult to measure - price of running privacy preserving services, something else?</a:t>
            </a:r>
            <a:endParaRPr b="1" sz="1800">
              <a:solidFill>
                <a:srgbClr val="ED1556"/>
              </a:solidFill>
              <a:latin typeface="Comfortaa"/>
              <a:ea typeface="Comfortaa"/>
              <a:cs typeface="Comfortaa"/>
              <a:sym typeface="Comfortaa"/>
            </a:endParaRPr>
          </a:p>
          <a:p>
            <a:pPr indent="0" lvl="0" marL="0" marR="0" rtl="0" algn="l">
              <a:spcBef>
                <a:spcPts val="0"/>
              </a:spcBef>
              <a:spcAft>
                <a:spcPts val="0"/>
              </a:spcAft>
              <a:buClr>
                <a:srgbClr val="ED1556"/>
              </a:buClr>
              <a:buSzPts val="3200"/>
              <a:buFont typeface="Comfortaa"/>
              <a:buNone/>
            </a:pPr>
            <a:r>
              <a:t/>
            </a:r>
            <a:endParaRPr b="1" sz="1800">
              <a:solidFill>
                <a:srgbClr val="ED1556"/>
              </a:solidFill>
              <a:latin typeface="Comfortaa"/>
              <a:ea typeface="Comfortaa"/>
              <a:cs typeface="Comfortaa"/>
              <a:sym typeface="Comfortaa"/>
            </a:endParaRPr>
          </a:p>
          <a:p>
            <a:pPr indent="0" lvl="0" marL="0" marR="0" rtl="0" algn="l">
              <a:spcBef>
                <a:spcPts val="0"/>
              </a:spcBef>
              <a:spcAft>
                <a:spcPts val="0"/>
              </a:spcAft>
              <a:buClr>
                <a:srgbClr val="ED1556"/>
              </a:buClr>
              <a:buSzPts val="3200"/>
              <a:buFont typeface="Comfortaa"/>
              <a:buNone/>
            </a:pPr>
            <a:r>
              <a:t/>
            </a:r>
            <a:endParaRPr b="1" sz="1800">
              <a:solidFill>
                <a:srgbClr val="ED1556"/>
              </a:solidFill>
              <a:latin typeface="Comfortaa"/>
              <a:ea typeface="Comfortaa"/>
              <a:cs typeface="Comfortaa"/>
              <a:sym typeface="Comfortaa"/>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 name="Shape 348"/>
        <p:cNvGrpSpPr/>
        <p:nvPr/>
      </p:nvGrpSpPr>
      <p:grpSpPr>
        <a:xfrm>
          <a:off x="0" y="0"/>
          <a:ext cx="0" cy="0"/>
          <a:chOff x="0" y="0"/>
          <a:chExt cx="0" cy="0"/>
        </a:xfrm>
      </p:grpSpPr>
      <p:pic>
        <p:nvPicPr>
          <p:cNvPr id="349" name="Google Shape;349;gb5a21998b4_1_105"/>
          <p:cNvPicPr preferRelativeResize="0"/>
          <p:nvPr/>
        </p:nvPicPr>
        <p:blipFill>
          <a:blip r:embed="rId3">
            <a:alphaModFix/>
          </a:blip>
          <a:stretch>
            <a:fillRect/>
          </a:stretch>
        </p:blipFill>
        <p:spPr>
          <a:xfrm>
            <a:off x="1508600" y="1510625"/>
            <a:ext cx="8154249" cy="5021025"/>
          </a:xfrm>
          <a:prstGeom prst="rect">
            <a:avLst/>
          </a:prstGeom>
          <a:noFill/>
          <a:ln>
            <a:noFill/>
          </a:ln>
        </p:spPr>
      </p:pic>
      <p:sp>
        <p:nvSpPr>
          <p:cNvPr id="350" name="Google Shape;350;gb5a21998b4_1_105"/>
          <p:cNvSpPr txBox="1"/>
          <p:nvPr>
            <p:ph type="title"/>
          </p:nvPr>
        </p:nvSpPr>
        <p:spPr>
          <a:xfrm>
            <a:off x="454525" y="204374"/>
            <a:ext cx="9373200" cy="9387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lt1"/>
              </a:buClr>
              <a:buSzPts val="2400"/>
              <a:buFont typeface="Calibri"/>
              <a:buNone/>
            </a:pPr>
            <a:r>
              <a:rPr lang="en-GB"/>
              <a:t>Service Governance/Steering</a:t>
            </a:r>
            <a:endParaRPr/>
          </a:p>
        </p:txBody>
      </p:sp>
      <p:sp>
        <p:nvSpPr>
          <p:cNvPr id="351" name="Google Shape;351;gb5a21998b4_1_105"/>
          <p:cNvSpPr/>
          <p:nvPr/>
        </p:nvSpPr>
        <p:spPr>
          <a:xfrm>
            <a:off x="1508600" y="1602775"/>
            <a:ext cx="8947500" cy="38991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gb5a21998b4_1_105"/>
          <p:cNvSpPr/>
          <p:nvPr/>
        </p:nvSpPr>
        <p:spPr>
          <a:xfrm>
            <a:off x="1661000" y="1755175"/>
            <a:ext cx="1005300" cy="42090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7" name="Shape 357"/>
        <p:cNvGrpSpPr/>
        <p:nvPr/>
      </p:nvGrpSpPr>
      <p:grpSpPr>
        <a:xfrm>
          <a:off x="0" y="0"/>
          <a:ext cx="0" cy="0"/>
          <a:chOff x="0" y="0"/>
          <a:chExt cx="0" cy="0"/>
        </a:xfrm>
      </p:grpSpPr>
      <p:pic>
        <p:nvPicPr>
          <p:cNvPr id="358" name="Google Shape;358;gb5a21998b4_1_97"/>
          <p:cNvPicPr preferRelativeResize="0"/>
          <p:nvPr/>
        </p:nvPicPr>
        <p:blipFill>
          <a:blip r:embed="rId3">
            <a:alphaModFix/>
          </a:blip>
          <a:stretch>
            <a:fillRect/>
          </a:stretch>
        </p:blipFill>
        <p:spPr>
          <a:xfrm>
            <a:off x="1508600" y="1510625"/>
            <a:ext cx="8154249" cy="5021025"/>
          </a:xfrm>
          <a:prstGeom prst="rect">
            <a:avLst/>
          </a:prstGeom>
          <a:noFill/>
          <a:ln>
            <a:noFill/>
          </a:ln>
        </p:spPr>
      </p:pic>
      <p:sp>
        <p:nvSpPr>
          <p:cNvPr id="359" name="Google Shape;359;gb5a21998b4_1_97"/>
          <p:cNvSpPr txBox="1"/>
          <p:nvPr>
            <p:ph type="title"/>
          </p:nvPr>
        </p:nvSpPr>
        <p:spPr>
          <a:xfrm>
            <a:off x="454525" y="204374"/>
            <a:ext cx="9373200" cy="9387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lt1"/>
              </a:buClr>
              <a:buSzPts val="2400"/>
              <a:buFont typeface="Calibri"/>
              <a:buNone/>
            </a:pPr>
            <a:r>
              <a:rPr lang="en-GB"/>
              <a:t>Service Governance/Steering</a:t>
            </a:r>
            <a:endParaRPr/>
          </a:p>
        </p:txBody>
      </p:sp>
      <p:sp>
        <p:nvSpPr>
          <p:cNvPr id="360" name="Google Shape;360;gb5a21998b4_1_97"/>
          <p:cNvSpPr txBox="1"/>
          <p:nvPr/>
        </p:nvSpPr>
        <p:spPr>
          <a:xfrm>
            <a:off x="8496975" y="1478950"/>
            <a:ext cx="3536100" cy="2625300"/>
          </a:xfrm>
          <a:prstGeom prst="rect">
            <a:avLst/>
          </a:prstGeom>
          <a:solidFill>
            <a:srgbClr val="FFFFFF"/>
          </a:solidFill>
          <a:ln cap="flat" cmpd="sng" w="9525">
            <a:solidFill>
              <a:srgbClr val="073763"/>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100"/>
              <a:buFont typeface="Arial"/>
              <a:buNone/>
            </a:pPr>
            <a:r>
              <a:rPr b="1" lang="en-GB" sz="3300">
                <a:solidFill>
                  <a:srgbClr val="ED1556"/>
                </a:solidFill>
                <a:latin typeface="Comfortaa"/>
                <a:ea typeface="Comfortaa"/>
                <a:cs typeface="Comfortaa"/>
                <a:sym typeface="Comfortaa"/>
              </a:rPr>
              <a:t>🙌</a:t>
            </a:r>
            <a:r>
              <a:rPr b="1" lang="en-GB" sz="2900">
                <a:solidFill>
                  <a:srgbClr val="ED1556"/>
                </a:solidFill>
                <a:latin typeface="Comfortaa"/>
                <a:ea typeface="Comfortaa"/>
                <a:cs typeface="Comfortaa"/>
                <a:sym typeface="Comfortaa"/>
              </a:rPr>
              <a:t> </a:t>
            </a:r>
            <a:r>
              <a:rPr b="1" lang="en-GB" sz="1900">
                <a:solidFill>
                  <a:srgbClr val="ED1556"/>
                </a:solidFill>
                <a:latin typeface="Comfortaa"/>
                <a:ea typeface="Comfortaa"/>
                <a:cs typeface="Comfortaa"/>
                <a:sym typeface="Comfortaa"/>
              </a:rPr>
              <a:t>Most </a:t>
            </a:r>
            <a:r>
              <a:rPr b="1" lang="en-GB" sz="1900">
                <a:solidFill>
                  <a:srgbClr val="ED1556"/>
                </a:solidFill>
                <a:latin typeface="Comfortaa"/>
                <a:ea typeface="Comfortaa"/>
                <a:cs typeface="Comfortaa"/>
                <a:sym typeface="Comfortaa"/>
              </a:rPr>
              <a:t>services have governance model defined</a:t>
            </a:r>
            <a:endParaRPr b="1" sz="1900">
              <a:solidFill>
                <a:srgbClr val="ED1556"/>
              </a:solidFill>
              <a:latin typeface="Comfortaa"/>
              <a:ea typeface="Comfortaa"/>
              <a:cs typeface="Comfortaa"/>
              <a:sym typeface="Comfortaa"/>
            </a:endParaRPr>
          </a:p>
          <a:p>
            <a:pPr indent="0" lvl="0" marL="0" marR="0" rtl="0" algn="l">
              <a:spcBef>
                <a:spcPts val="0"/>
              </a:spcBef>
              <a:spcAft>
                <a:spcPts val="0"/>
              </a:spcAft>
              <a:buClr>
                <a:schemeClr val="dk1"/>
              </a:buClr>
              <a:buSzPts val="1900"/>
              <a:buFont typeface="Calibri"/>
              <a:buNone/>
            </a:pPr>
            <a:r>
              <a:t/>
            </a:r>
            <a:endParaRPr b="1" sz="1900">
              <a:solidFill>
                <a:srgbClr val="ED1556"/>
              </a:solidFill>
              <a:latin typeface="Comfortaa"/>
              <a:ea typeface="Comfortaa"/>
              <a:cs typeface="Comfortaa"/>
              <a:sym typeface="Comfortaa"/>
            </a:endParaRPr>
          </a:p>
          <a:p>
            <a:pPr indent="0" lvl="0" marL="0" marR="0" rtl="0" algn="l">
              <a:spcBef>
                <a:spcPts val="0"/>
              </a:spcBef>
              <a:spcAft>
                <a:spcPts val="0"/>
              </a:spcAft>
              <a:buClr>
                <a:schemeClr val="dk1"/>
              </a:buClr>
              <a:buSzPts val="1100"/>
              <a:buFont typeface="Arial"/>
              <a:buNone/>
            </a:pPr>
            <a:r>
              <a:rPr b="1" lang="en-GB" sz="3400">
                <a:solidFill>
                  <a:srgbClr val="ED1556"/>
                </a:solidFill>
                <a:latin typeface="Comfortaa"/>
                <a:ea typeface="Comfortaa"/>
                <a:cs typeface="Comfortaa"/>
                <a:sym typeface="Comfortaa"/>
              </a:rPr>
              <a:t>🙋</a:t>
            </a:r>
            <a:r>
              <a:rPr b="1" lang="en-GB" sz="3000">
                <a:solidFill>
                  <a:srgbClr val="ED1556"/>
                </a:solidFill>
                <a:latin typeface="Comfortaa"/>
                <a:ea typeface="Comfortaa"/>
                <a:cs typeface="Comfortaa"/>
                <a:sym typeface="Comfortaa"/>
              </a:rPr>
              <a:t> </a:t>
            </a:r>
            <a:r>
              <a:rPr b="1" lang="en-GB" sz="1900">
                <a:solidFill>
                  <a:srgbClr val="ED1556"/>
                </a:solidFill>
                <a:latin typeface="Comfortaa"/>
                <a:ea typeface="Comfortaa"/>
                <a:cs typeface="Comfortaa"/>
                <a:sym typeface="Comfortaa"/>
              </a:rPr>
              <a:t>Users formally  participate in governance only for some </a:t>
            </a:r>
            <a:endParaRPr b="1" sz="1900">
              <a:solidFill>
                <a:srgbClr val="ED1556"/>
              </a:solidFill>
              <a:latin typeface="Comfortaa"/>
              <a:ea typeface="Comfortaa"/>
              <a:cs typeface="Comfortaa"/>
              <a:sym typeface="Comfortaa"/>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5" name="Shape 365"/>
        <p:cNvGrpSpPr/>
        <p:nvPr/>
      </p:nvGrpSpPr>
      <p:grpSpPr>
        <a:xfrm>
          <a:off x="0" y="0"/>
          <a:ext cx="0" cy="0"/>
          <a:chOff x="0" y="0"/>
          <a:chExt cx="0" cy="0"/>
        </a:xfrm>
      </p:grpSpPr>
      <p:sp>
        <p:nvSpPr>
          <p:cNvPr id="366" name="Google Shape;366;p20"/>
          <p:cNvSpPr txBox="1"/>
          <p:nvPr>
            <p:ph idx="1" type="body"/>
          </p:nvPr>
        </p:nvSpPr>
        <p:spPr>
          <a:xfrm>
            <a:off x="446058" y="1503937"/>
            <a:ext cx="10515600" cy="4351338"/>
          </a:xfrm>
          <a:prstGeom prst="rect">
            <a:avLst/>
          </a:prstGeom>
          <a:noFill/>
          <a:ln>
            <a:noFill/>
          </a:ln>
        </p:spPr>
        <p:txBody>
          <a:bodyPr anchorCtr="0" anchor="t" bIns="45700" lIns="91425" spcFirstLastPara="1" rIns="91425" wrap="square" tIns="45700">
            <a:noAutofit/>
          </a:bodyPr>
          <a:lstStyle/>
          <a:p>
            <a:pPr indent="-406400" lvl="0" marL="457200" rtl="0" algn="l">
              <a:lnSpc>
                <a:spcPct val="90000"/>
              </a:lnSpc>
              <a:spcBef>
                <a:spcPts val="1000"/>
              </a:spcBef>
              <a:spcAft>
                <a:spcPts val="0"/>
              </a:spcAft>
              <a:buSzPts val="2800"/>
              <a:buChar char="•"/>
            </a:pPr>
            <a:r>
              <a:rPr lang="en-GB"/>
              <a:t>RARE, LoLa, DPP and OAV training WP6 work in scope</a:t>
            </a:r>
            <a:endParaRPr/>
          </a:p>
          <a:p>
            <a:pPr indent="-406400" lvl="0" marL="457200" rtl="0" algn="l">
              <a:lnSpc>
                <a:spcPct val="90000"/>
              </a:lnSpc>
              <a:spcBef>
                <a:spcPts val="0"/>
              </a:spcBef>
              <a:spcAft>
                <a:spcPts val="0"/>
              </a:spcAft>
              <a:buSzPts val="2800"/>
              <a:buChar char="•"/>
            </a:pPr>
            <a:r>
              <a:rPr lang="en-GB"/>
              <a:t>They all </a:t>
            </a:r>
            <a:r>
              <a:rPr b="1" lang="en-GB"/>
              <a:t>follow the similar pattern as production services</a:t>
            </a:r>
            <a:r>
              <a:rPr lang="en-GB"/>
              <a:t>:</a:t>
            </a:r>
            <a:endParaRPr/>
          </a:p>
          <a:p>
            <a:pPr indent="-381000" lvl="1" marL="914400" rtl="0" algn="l">
              <a:lnSpc>
                <a:spcPct val="90000"/>
              </a:lnSpc>
              <a:spcBef>
                <a:spcPts val="0"/>
              </a:spcBef>
              <a:spcAft>
                <a:spcPts val="0"/>
              </a:spcAft>
              <a:buSzPts val="2400"/>
              <a:buChar char="•"/>
            </a:pPr>
            <a:r>
              <a:rPr lang="en-GB"/>
              <a:t>Most of them include </a:t>
            </a:r>
            <a:r>
              <a:rPr lang="en-GB" u="sng"/>
              <a:t>software development and consultancy</a:t>
            </a:r>
            <a:endParaRPr/>
          </a:p>
          <a:p>
            <a:pPr indent="-381000" lvl="1" marL="914400" rtl="0" algn="l">
              <a:lnSpc>
                <a:spcPct val="90000"/>
              </a:lnSpc>
              <a:spcBef>
                <a:spcPts val="0"/>
              </a:spcBef>
              <a:spcAft>
                <a:spcPts val="0"/>
              </a:spcAft>
              <a:buSzPts val="2400"/>
              <a:buChar char="•"/>
            </a:pPr>
            <a:r>
              <a:rPr lang="en-GB"/>
              <a:t>All are targeting </a:t>
            </a:r>
            <a:r>
              <a:rPr lang="en-GB" u="sng"/>
              <a:t>the same user groups</a:t>
            </a:r>
            <a:r>
              <a:rPr lang="en-GB"/>
              <a:t>:</a:t>
            </a:r>
            <a:br>
              <a:rPr lang="en-GB"/>
            </a:br>
            <a:r>
              <a:rPr lang="en-GB"/>
              <a:t>NRENs, institutions, individuals, projects</a:t>
            </a:r>
            <a:endParaRPr u="sng"/>
          </a:p>
          <a:p>
            <a:pPr indent="-381000" lvl="1" marL="914400" rtl="0" algn="l">
              <a:lnSpc>
                <a:spcPct val="90000"/>
              </a:lnSpc>
              <a:spcBef>
                <a:spcPts val="0"/>
              </a:spcBef>
              <a:spcAft>
                <a:spcPts val="0"/>
              </a:spcAft>
              <a:buSzPts val="2400"/>
              <a:buChar char="•"/>
            </a:pPr>
            <a:r>
              <a:rPr lang="en-GB"/>
              <a:t>They all have direct and hierarchical delivery chain model</a:t>
            </a:r>
            <a:endParaRPr/>
          </a:p>
          <a:p>
            <a:pPr indent="-381000" lvl="1" marL="914400" rtl="0" algn="l">
              <a:lnSpc>
                <a:spcPct val="90000"/>
              </a:lnSpc>
              <a:spcBef>
                <a:spcPts val="0"/>
              </a:spcBef>
              <a:spcAft>
                <a:spcPts val="0"/>
              </a:spcAft>
              <a:buSzPts val="2400"/>
              <a:buChar char="•"/>
            </a:pPr>
            <a:r>
              <a:rPr lang="en-GB"/>
              <a:t>The hierarchical delivery chain model is the same:</a:t>
            </a:r>
            <a:br>
              <a:rPr lang="en-GB"/>
            </a:br>
            <a:r>
              <a:rPr b="1" lang="en-GB"/>
              <a:t>GÉANT project -&gt; NREN -&gt; end institution -&gt; end user</a:t>
            </a:r>
            <a:endParaRPr b="1"/>
          </a:p>
          <a:p>
            <a:pPr indent="-381000" lvl="1" marL="914400" rtl="0" algn="l">
              <a:lnSpc>
                <a:spcPct val="90000"/>
              </a:lnSpc>
              <a:spcBef>
                <a:spcPts val="0"/>
              </a:spcBef>
              <a:spcAft>
                <a:spcPts val="0"/>
              </a:spcAft>
              <a:buSzPts val="2400"/>
              <a:buChar char="•"/>
            </a:pPr>
            <a:r>
              <a:rPr lang="en-GB" u="sng"/>
              <a:t>Operations team come from NRENs</a:t>
            </a:r>
            <a:endParaRPr u="sng"/>
          </a:p>
          <a:p>
            <a:pPr indent="-381000" lvl="1" marL="914400" rtl="0" algn="l">
              <a:lnSpc>
                <a:spcPct val="90000"/>
              </a:lnSpc>
              <a:spcBef>
                <a:spcPts val="0"/>
              </a:spcBef>
              <a:spcAft>
                <a:spcPts val="0"/>
              </a:spcAft>
              <a:buSzPts val="2400"/>
              <a:buChar char="•"/>
            </a:pPr>
            <a:r>
              <a:rPr lang="en-GB" u="sng"/>
              <a:t>Infrastructure: GÉANT and NRENs</a:t>
            </a:r>
            <a:endParaRPr u="sng"/>
          </a:p>
          <a:p>
            <a:pPr indent="-381000" lvl="1" marL="914400" rtl="0" algn="l">
              <a:lnSpc>
                <a:spcPct val="90000"/>
              </a:lnSpc>
              <a:spcBef>
                <a:spcPts val="0"/>
              </a:spcBef>
              <a:spcAft>
                <a:spcPts val="0"/>
              </a:spcAft>
              <a:buSzPts val="2400"/>
              <a:buChar char="•"/>
            </a:pPr>
            <a:r>
              <a:rPr lang="en-GB"/>
              <a:t>Uptake depends on NRENs, institutions, individuals</a:t>
            </a:r>
            <a:endParaRPr/>
          </a:p>
        </p:txBody>
      </p:sp>
      <p:sp>
        <p:nvSpPr>
          <p:cNvPr id="367" name="Google Shape;367;p20"/>
          <p:cNvSpPr txBox="1"/>
          <p:nvPr>
            <p:ph type="title"/>
          </p:nvPr>
        </p:nvSpPr>
        <p:spPr>
          <a:xfrm>
            <a:off x="454525" y="204374"/>
            <a:ext cx="9373198" cy="938624"/>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lt1"/>
              </a:buClr>
              <a:buSzPts val="2400"/>
              <a:buFont typeface="Calibri"/>
              <a:buNone/>
            </a:pPr>
            <a:r>
              <a:rPr lang="en-GB"/>
              <a:t>Development Work Snapshot </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2" name="Shape 372"/>
        <p:cNvGrpSpPr/>
        <p:nvPr/>
      </p:nvGrpSpPr>
      <p:grpSpPr>
        <a:xfrm>
          <a:off x="0" y="0"/>
          <a:ext cx="0" cy="0"/>
          <a:chOff x="0" y="0"/>
          <a:chExt cx="0" cy="0"/>
        </a:xfrm>
      </p:grpSpPr>
      <p:sp>
        <p:nvSpPr>
          <p:cNvPr id="373" name="Google Shape;373;p21"/>
          <p:cNvSpPr txBox="1"/>
          <p:nvPr>
            <p:ph idx="1" type="body"/>
          </p:nvPr>
        </p:nvSpPr>
        <p:spPr>
          <a:xfrm>
            <a:off x="446050" y="1503925"/>
            <a:ext cx="6272400" cy="4676400"/>
          </a:xfrm>
          <a:prstGeom prst="rect">
            <a:avLst/>
          </a:prstGeom>
          <a:noFill/>
          <a:ln>
            <a:noFill/>
          </a:ln>
        </p:spPr>
        <p:txBody>
          <a:bodyPr anchorCtr="0" anchor="t" bIns="45700" lIns="91425" spcFirstLastPara="1" rIns="91425" wrap="square" tIns="45700">
            <a:noAutofit/>
          </a:bodyPr>
          <a:lstStyle/>
          <a:p>
            <a:pPr indent="-406400" lvl="0" marL="457200" rtl="0" algn="l">
              <a:lnSpc>
                <a:spcPct val="100000"/>
              </a:lnSpc>
              <a:spcBef>
                <a:spcPts val="1000"/>
              </a:spcBef>
              <a:spcAft>
                <a:spcPts val="0"/>
              </a:spcAft>
              <a:buClr>
                <a:srgbClr val="CC007B"/>
              </a:buClr>
              <a:buSzPts val="2800"/>
              <a:buChar char="•"/>
            </a:pPr>
            <a:r>
              <a:rPr b="1" lang="en-GB">
                <a:solidFill>
                  <a:srgbClr val="CC007B"/>
                </a:solidFill>
              </a:rPr>
              <a:t>Service development and operation</a:t>
            </a:r>
            <a:endParaRPr b="1">
              <a:solidFill>
                <a:srgbClr val="CC007B"/>
              </a:solidFill>
            </a:endParaRPr>
          </a:p>
          <a:p>
            <a:pPr indent="-381000" lvl="1" marL="914400" rtl="0" algn="l">
              <a:lnSpc>
                <a:spcPct val="100000"/>
              </a:lnSpc>
              <a:spcBef>
                <a:spcPts val="1000"/>
              </a:spcBef>
              <a:spcAft>
                <a:spcPts val="0"/>
              </a:spcAft>
              <a:buSzPts val="2400"/>
              <a:buChar char="•"/>
            </a:pPr>
            <a:r>
              <a:rPr b="1" lang="en-GB"/>
              <a:t>Create and d</a:t>
            </a:r>
            <a:r>
              <a:rPr b="1" lang="en-GB"/>
              <a:t>evelop services</a:t>
            </a:r>
            <a:endParaRPr b="1"/>
          </a:p>
          <a:p>
            <a:pPr indent="-381000" lvl="1" marL="914400" rtl="0" algn="l">
              <a:lnSpc>
                <a:spcPct val="100000"/>
              </a:lnSpc>
              <a:spcBef>
                <a:spcPts val="1000"/>
              </a:spcBef>
              <a:spcAft>
                <a:spcPts val="0"/>
              </a:spcAft>
              <a:buSzPts val="2400"/>
              <a:buChar char="•"/>
            </a:pPr>
            <a:r>
              <a:rPr b="1" lang="en-GB"/>
              <a:t>Provide infrastructure, support</a:t>
            </a:r>
            <a:endParaRPr b="1"/>
          </a:p>
          <a:p>
            <a:pPr indent="-406400" lvl="0" marL="457200" rtl="0" algn="l">
              <a:lnSpc>
                <a:spcPct val="100000"/>
              </a:lnSpc>
              <a:spcBef>
                <a:spcPts val="1000"/>
              </a:spcBef>
              <a:spcAft>
                <a:spcPts val="0"/>
              </a:spcAft>
              <a:buClr>
                <a:srgbClr val="CC007B"/>
              </a:buClr>
              <a:buSzPts val="2800"/>
              <a:buChar char="•"/>
            </a:pPr>
            <a:r>
              <a:rPr b="1" lang="en-GB">
                <a:solidFill>
                  <a:srgbClr val="CC007B"/>
                </a:solidFill>
              </a:rPr>
              <a:t>Service delivery chain</a:t>
            </a:r>
            <a:endParaRPr b="1">
              <a:solidFill>
                <a:srgbClr val="CC007B"/>
              </a:solidFill>
            </a:endParaRPr>
          </a:p>
          <a:p>
            <a:pPr indent="-381000" lvl="1" marL="914400" rtl="0" algn="l">
              <a:lnSpc>
                <a:spcPct val="100000"/>
              </a:lnSpc>
              <a:spcBef>
                <a:spcPts val="1000"/>
              </a:spcBef>
              <a:spcAft>
                <a:spcPts val="0"/>
              </a:spcAft>
              <a:buSzPts val="2400"/>
              <a:buChar char="•"/>
            </a:pPr>
            <a:r>
              <a:rPr b="1" lang="en-GB"/>
              <a:t>Direct users</a:t>
            </a:r>
            <a:endParaRPr b="1"/>
          </a:p>
          <a:p>
            <a:pPr indent="-381000" lvl="1" marL="914400" rtl="0" algn="l">
              <a:lnSpc>
                <a:spcPct val="100000"/>
              </a:lnSpc>
              <a:spcBef>
                <a:spcPts val="1000"/>
              </a:spcBef>
              <a:spcAft>
                <a:spcPts val="0"/>
              </a:spcAft>
              <a:buSzPts val="2400"/>
              <a:buChar char="•"/>
            </a:pPr>
            <a:r>
              <a:rPr b="1" lang="en-GB"/>
              <a:t>First point of contact</a:t>
            </a:r>
            <a:r>
              <a:rPr lang="en-GB"/>
              <a:t> </a:t>
            </a:r>
            <a:br>
              <a:rPr lang="en-GB"/>
            </a:br>
            <a:r>
              <a:rPr lang="en-GB"/>
              <a:t>Towards institutions, users, projects</a:t>
            </a:r>
            <a:endParaRPr/>
          </a:p>
          <a:p>
            <a:pPr indent="0" lvl="0" marL="0" rtl="0" algn="l">
              <a:lnSpc>
                <a:spcPct val="90000"/>
              </a:lnSpc>
              <a:spcBef>
                <a:spcPts val="1000"/>
              </a:spcBef>
              <a:spcAft>
                <a:spcPts val="0"/>
              </a:spcAft>
              <a:buSzPts val="2880"/>
              <a:buNone/>
            </a:pPr>
            <a:r>
              <a:t/>
            </a:r>
            <a:endParaRPr/>
          </a:p>
          <a:p>
            <a:pPr indent="0" lvl="0" marL="0" rtl="0" algn="l">
              <a:lnSpc>
                <a:spcPct val="90000"/>
              </a:lnSpc>
              <a:spcBef>
                <a:spcPts val="1000"/>
              </a:spcBef>
              <a:spcAft>
                <a:spcPts val="0"/>
              </a:spcAft>
              <a:buSzPts val="2880"/>
              <a:buNone/>
            </a:pPr>
            <a:r>
              <a:t/>
            </a:r>
            <a:endParaRPr>
              <a:solidFill>
                <a:srgbClr val="9900FF"/>
              </a:solidFill>
            </a:endParaRPr>
          </a:p>
        </p:txBody>
      </p:sp>
      <p:sp>
        <p:nvSpPr>
          <p:cNvPr id="374" name="Google Shape;374;p21"/>
          <p:cNvSpPr txBox="1"/>
          <p:nvPr>
            <p:ph type="title"/>
          </p:nvPr>
        </p:nvSpPr>
        <p:spPr>
          <a:xfrm>
            <a:off x="454525" y="204374"/>
            <a:ext cx="9373198" cy="938624"/>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lt1"/>
              </a:buClr>
              <a:buSzPts val="2400"/>
              <a:buFont typeface="Calibri"/>
              <a:buNone/>
            </a:pPr>
            <a:r>
              <a:rPr lang="en-GB"/>
              <a:t>NRENs' Have Key Roles in Service Delivery</a:t>
            </a:r>
            <a:endParaRPr/>
          </a:p>
        </p:txBody>
      </p:sp>
      <p:pic>
        <p:nvPicPr>
          <p:cNvPr id="375" name="Google Shape;375;p21"/>
          <p:cNvPicPr preferRelativeResize="0"/>
          <p:nvPr/>
        </p:nvPicPr>
        <p:blipFill>
          <a:blip r:embed="rId3">
            <a:alphaModFix/>
          </a:blip>
          <a:stretch>
            <a:fillRect/>
          </a:stretch>
        </p:blipFill>
        <p:spPr>
          <a:xfrm>
            <a:off x="7003800" y="1339500"/>
            <a:ext cx="5003997" cy="5003997"/>
          </a:xfrm>
          <a:prstGeom prst="rect">
            <a:avLst/>
          </a:prstGeom>
          <a:noFill/>
          <a:ln>
            <a:noFill/>
          </a:ln>
        </p:spPr>
      </p:pic>
      <p:sp>
        <p:nvSpPr>
          <p:cNvPr id="376" name="Google Shape;376;p21"/>
          <p:cNvSpPr txBox="1"/>
          <p:nvPr/>
        </p:nvSpPr>
        <p:spPr>
          <a:xfrm>
            <a:off x="8131949" y="6275700"/>
            <a:ext cx="26037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1000">
                <a:solidFill>
                  <a:srgbClr val="333333"/>
                </a:solidFill>
                <a:highlight>
                  <a:srgbClr val="FFFFFF"/>
                </a:highlight>
                <a:latin typeface="Roboto"/>
                <a:ea typeface="Roboto"/>
                <a:cs typeface="Roboto"/>
                <a:sym typeface="Roboto"/>
              </a:rPr>
              <a:t>Image credit: Jean-Philippe Frimat</a:t>
            </a:r>
            <a:endParaRPr sz="10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3"/>
          <p:cNvSpPr txBox="1"/>
          <p:nvPr>
            <p:ph type="title"/>
          </p:nvPr>
        </p:nvSpPr>
        <p:spPr>
          <a:xfrm>
            <a:off x="454525" y="204374"/>
            <a:ext cx="9373198" cy="938624"/>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lt1"/>
              </a:buClr>
              <a:buSzPts val="2400"/>
              <a:buFont typeface="Calibri"/>
              <a:buNone/>
            </a:pPr>
            <a:r>
              <a:rPr lang="en-GB"/>
              <a:t>GÉANT Services</a:t>
            </a:r>
            <a:endParaRPr/>
          </a:p>
        </p:txBody>
      </p:sp>
      <p:pic>
        <p:nvPicPr>
          <p:cNvPr id="89" name="Google Shape;89;p3"/>
          <p:cNvPicPr preferRelativeResize="0"/>
          <p:nvPr/>
        </p:nvPicPr>
        <p:blipFill rotWithShape="1">
          <a:blip r:embed="rId3">
            <a:alphaModFix/>
          </a:blip>
          <a:srcRect b="0" l="0" r="0" t="0"/>
          <a:stretch/>
        </p:blipFill>
        <p:spPr>
          <a:xfrm>
            <a:off x="1800761" y="1395287"/>
            <a:ext cx="8465331" cy="50760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1" name="Shape 381"/>
        <p:cNvGrpSpPr/>
        <p:nvPr/>
      </p:nvGrpSpPr>
      <p:grpSpPr>
        <a:xfrm>
          <a:off x="0" y="0"/>
          <a:ext cx="0" cy="0"/>
          <a:chOff x="0" y="0"/>
          <a:chExt cx="0" cy="0"/>
        </a:xfrm>
      </p:grpSpPr>
      <p:sp>
        <p:nvSpPr>
          <p:cNvPr id="382" name="Google Shape;382;gb5cb86c3b7_0_15"/>
          <p:cNvSpPr txBox="1"/>
          <p:nvPr>
            <p:ph idx="1" type="body"/>
          </p:nvPr>
        </p:nvSpPr>
        <p:spPr>
          <a:xfrm>
            <a:off x="446050" y="1503925"/>
            <a:ext cx="11563200" cy="48798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b="1" lang="en-GB"/>
              <a:t>Services address several user groups:</a:t>
            </a:r>
            <a:endParaRPr b="1"/>
          </a:p>
          <a:p>
            <a:pPr indent="-353060" lvl="0" marL="457200" rtl="0" algn="l">
              <a:spcBef>
                <a:spcPts val="1000"/>
              </a:spcBef>
              <a:spcAft>
                <a:spcPts val="0"/>
              </a:spcAft>
              <a:buSzPts val="1960"/>
              <a:buChar char="•"/>
            </a:pPr>
            <a:r>
              <a:rPr lang="en-GB" sz="2200"/>
              <a:t>Have we adjusted the approach per user group?</a:t>
            </a:r>
            <a:endParaRPr sz="2200"/>
          </a:p>
          <a:p>
            <a:pPr indent="-353060" lvl="0" marL="457200" rtl="0" algn="l">
              <a:spcBef>
                <a:spcPts val="0"/>
              </a:spcBef>
              <a:spcAft>
                <a:spcPts val="0"/>
              </a:spcAft>
              <a:buSzPts val="1960"/>
              <a:buChar char="•"/>
            </a:pPr>
            <a:r>
              <a:rPr lang="en-GB" sz="2200"/>
              <a:t>Have we adjusted the value proposition per user group?</a:t>
            </a:r>
            <a:endParaRPr sz="2200"/>
          </a:p>
          <a:p>
            <a:pPr indent="-353060" lvl="0" marL="457200" rtl="0" algn="l">
              <a:spcBef>
                <a:spcPts val="0"/>
              </a:spcBef>
              <a:spcAft>
                <a:spcPts val="0"/>
              </a:spcAft>
              <a:buSzPts val="1960"/>
              <a:buChar char="•"/>
            </a:pPr>
            <a:r>
              <a:rPr lang="en-GB" sz="2200"/>
              <a:t>How are we addressing the individual links in the hierarchical delivery chain?</a:t>
            </a:r>
            <a:endParaRPr sz="2200"/>
          </a:p>
          <a:p>
            <a:pPr indent="0" lvl="0" marL="0" rtl="0" algn="l">
              <a:spcBef>
                <a:spcPts val="1000"/>
              </a:spcBef>
              <a:spcAft>
                <a:spcPts val="0"/>
              </a:spcAft>
              <a:buNone/>
            </a:pPr>
            <a:r>
              <a:t/>
            </a:r>
            <a:endParaRPr/>
          </a:p>
          <a:p>
            <a:pPr indent="0" lvl="0" marL="0" rtl="0" algn="l">
              <a:spcBef>
                <a:spcPts val="1000"/>
              </a:spcBef>
              <a:spcAft>
                <a:spcPts val="0"/>
              </a:spcAft>
              <a:buNone/>
            </a:pPr>
            <a:r>
              <a:rPr b="1" lang="en-GB"/>
              <a:t>Importance of NRENs:</a:t>
            </a:r>
            <a:endParaRPr b="1"/>
          </a:p>
          <a:p>
            <a:pPr indent="-353060" lvl="0" marL="457200" rtl="0" algn="l">
              <a:spcBef>
                <a:spcPts val="1000"/>
              </a:spcBef>
              <a:spcAft>
                <a:spcPts val="0"/>
              </a:spcAft>
              <a:buSzPts val="1960"/>
              <a:buChar char="•"/>
            </a:pPr>
            <a:r>
              <a:rPr lang="en-GB" sz="2200"/>
              <a:t>Are NRENs aware of all their roles</a:t>
            </a:r>
            <a:endParaRPr sz="2200"/>
          </a:p>
          <a:p>
            <a:pPr indent="-353060" lvl="0" marL="457200" rtl="0" algn="l">
              <a:spcBef>
                <a:spcPts val="0"/>
              </a:spcBef>
              <a:spcAft>
                <a:spcPts val="0"/>
              </a:spcAft>
              <a:buSzPts val="1960"/>
              <a:buChar char="•"/>
            </a:pPr>
            <a:r>
              <a:rPr lang="en-GB" sz="2200"/>
              <a:t>Do we work with NRENs around each of their roles:</a:t>
            </a:r>
            <a:endParaRPr sz="2200"/>
          </a:p>
          <a:p>
            <a:pPr indent="-353060" lvl="0" marL="457200" rtl="0" algn="l">
              <a:spcBef>
                <a:spcPts val="0"/>
              </a:spcBef>
              <a:spcAft>
                <a:spcPts val="0"/>
              </a:spcAft>
              <a:buSzPts val="1960"/>
              <a:buChar char="•"/>
            </a:pPr>
            <a:r>
              <a:rPr lang="en-GB" sz="2200"/>
              <a:t>development, operations, delivery and sustainability</a:t>
            </a:r>
            <a:endParaRPr sz="2200"/>
          </a:p>
          <a:p>
            <a:pPr indent="-353060" lvl="0" marL="457200" rtl="0" algn="l">
              <a:spcBef>
                <a:spcPts val="0"/>
              </a:spcBef>
              <a:spcAft>
                <a:spcPts val="0"/>
              </a:spcAft>
              <a:buSzPts val="1960"/>
              <a:buChar char="•"/>
            </a:pPr>
            <a:r>
              <a:rPr lang="en-GB" sz="2200"/>
              <a:t>How are we ensuring service sustainability wrt NREN participation</a:t>
            </a:r>
            <a:endParaRPr sz="2200"/>
          </a:p>
          <a:p>
            <a:pPr indent="-353060" lvl="0" marL="457200" rtl="0" algn="l">
              <a:spcBef>
                <a:spcPts val="0"/>
              </a:spcBef>
              <a:spcAft>
                <a:spcPts val="0"/>
              </a:spcAft>
              <a:buSzPts val="1960"/>
              <a:buChar char="•"/>
            </a:pPr>
            <a:r>
              <a:rPr lang="en-GB" sz="2200"/>
              <a:t>How are we making sure that bigger changes in NRENs do not impact service sustainability?</a:t>
            </a:r>
            <a:endParaRPr sz="2200"/>
          </a:p>
          <a:p>
            <a:pPr indent="0" lvl="0" marL="0" rtl="0" algn="l">
              <a:spcBef>
                <a:spcPts val="1000"/>
              </a:spcBef>
              <a:spcAft>
                <a:spcPts val="0"/>
              </a:spcAft>
              <a:buNone/>
            </a:pPr>
            <a:r>
              <a:t/>
            </a:r>
            <a:endParaRPr/>
          </a:p>
        </p:txBody>
      </p:sp>
      <p:sp>
        <p:nvSpPr>
          <p:cNvPr id="383" name="Google Shape;383;gb5cb86c3b7_0_15"/>
          <p:cNvSpPr txBox="1"/>
          <p:nvPr>
            <p:ph type="title"/>
          </p:nvPr>
        </p:nvSpPr>
        <p:spPr>
          <a:xfrm>
            <a:off x="454525" y="204374"/>
            <a:ext cx="9373200" cy="938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GB"/>
              <a:t>The analysis raises even more questions</a:t>
            </a:r>
            <a:endParaRPr/>
          </a:p>
        </p:txBody>
      </p:sp>
      <p:sp>
        <p:nvSpPr>
          <p:cNvPr id="384" name="Google Shape;384;gb5cb86c3b7_0_15"/>
          <p:cNvSpPr txBox="1"/>
          <p:nvPr>
            <p:ph idx="12" type="sldNum"/>
          </p:nvPr>
        </p:nvSpPr>
        <p:spPr>
          <a:xfrm>
            <a:off x="11439527" y="6523901"/>
            <a:ext cx="569700" cy="3213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9" name="Shape 389"/>
        <p:cNvGrpSpPr/>
        <p:nvPr/>
      </p:nvGrpSpPr>
      <p:grpSpPr>
        <a:xfrm>
          <a:off x="0" y="0"/>
          <a:ext cx="0" cy="0"/>
          <a:chOff x="0" y="0"/>
          <a:chExt cx="0" cy="0"/>
        </a:xfrm>
      </p:grpSpPr>
      <p:sp>
        <p:nvSpPr>
          <p:cNvPr id="390" name="Google Shape;390;p26"/>
          <p:cNvSpPr txBox="1"/>
          <p:nvPr>
            <p:ph idx="1" type="body"/>
          </p:nvPr>
        </p:nvSpPr>
        <p:spPr>
          <a:xfrm>
            <a:off x="446049" y="1503925"/>
            <a:ext cx="11401200" cy="4351500"/>
          </a:xfrm>
          <a:prstGeom prst="rect">
            <a:avLst/>
          </a:prstGeom>
          <a:noFill/>
          <a:ln>
            <a:noFill/>
          </a:ln>
        </p:spPr>
        <p:txBody>
          <a:bodyPr anchorCtr="0" anchor="t" bIns="45700" lIns="91425" spcFirstLastPara="1" rIns="91425" wrap="square" tIns="45700">
            <a:normAutofit/>
          </a:bodyPr>
          <a:lstStyle/>
          <a:p>
            <a:pPr indent="-365760" lvl="0" marL="457200" rtl="0" algn="l">
              <a:lnSpc>
                <a:spcPct val="100000"/>
              </a:lnSpc>
              <a:spcBef>
                <a:spcPts val="600"/>
              </a:spcBef>
              <a:spcAft>
                <a:spcPts val="0"/>
              </a:spcAft>
              <a:buSzPts val="2160"/>
              <a:buChar char="•"/>
            </a:pPr>
            <a:r>
              <a:rPr b="1" lang="en-GB"/>
              <a:t>Per-user and s</a:t>
            </a:r>
            <a:r>
              <a:rPr b="1" lang="en-GB"/>
              <a:t>ervice delivery </a:t>
            </a:r>
            <a:r>
              <a:rPr b="1" lang="en-GB"/>
              <a:t>segmentation</a:t>
            </a:r>
            <a:r>
              <a:rPr b="1" lang="en-GB"/>
              <a:t> </a:t>
            </a:r>
            <a:r>
              <a:rPr b="1" lang="en-GB"/>
              <a:t>emphasises different actors </a:t>
            </a:r>
            <a:r>
              <a:rPr b="1" lang="en-GB"/>
              <a:t> </a:t>
            </a:r>
            <a:endParaRPr b="1"/>
          </a:p>
          <a:p>
            <a:pPr indent="-365760" lvl="0" marL="457200" rtl="0" algn="l">
              <a:lnSpc>
                <a:spcPct val="100000"/>
              </a:lnSpc>
              <a:spcBef>
                <a:spcPts val="600"/>
              </a:spcBef>
              <a:spcAft>
                <a:spcPts val="0"/>
              </a:spcAft>
              <a:buSzPts val="2160"/>
              <a:buChar char="•"/>
            </a:pPr>
            <a:r>
              <a:rPr b="1" lang="en-GB"/>
              <a:t>Services are targeting a broad audience - </a:t>
            </a:r>
            <a:r>
              <a:rPr b="1" lang="en-GB">
                <a:solidFill>
                  <a:srgbClr val="4372C3"/>
                </a:solidFill>
              </a:rPr>
              <a:t>profiling is needed</a:t>
            </a:r>
            <a:endParaRPr b="1"/>
          </a:p>
          <a:p>
            <a:pPr indent="-365760" lvl="0" marL="457200" rtl="0" algn="l">
              <a:lnSpc>
                <a:spcPct val="100000"/>
              </a:lnSpc>
              <a:spcBef>
                <a:spcPts val="600"/>
              </a:spcBef>
              <a:spcAft>
                <a:spcPts val="0"/>
              </a:spcAft>
              <a:buSzPts val="2160"/>
              <a:buChar char="•"/>
            </a:pPr>
            <a:r>
              <a:rPr b="1" lang="en-GB"/>
              <a:t>NRENs play key roles</a:t>
            </a:r>
            <a:r>
              <a:rPr lang="en-GB"/>
              <a:t> in service </a:t>
            </a:r>
            <a:r>
              <a:rPr b="1" lang="en-GB">
                <a:solidFill>
                  <a:srgbClr val="0000FF"/>
                </a:solidFill>
              </a:rPr>
              <a:t>development</a:t>
            </a:r>
            <a:r>
              <a:rPr lang="en-GB"/>
              <a:t>, </a:t>
            </a:r>
            <a:r>
              <a:rPr b="1" lang="en-GB">
                <a:solidFill>
                  <a:srgbClr val="CC007B"/>
                </a:solidFill>
              </a:rPr>
              <a:t>operations</a:t>
            </a:r>
            <a:r>
              <a:rPr lang="en-GB"/>
              <a:t>, </a:t>
            </a:r>
            <a:r>
              <a:rPr b="1" lang="en-GB">
                <a:solidFill>
                  <a:srgbClr val="38761D"/>
                </a:solidFill>
              </a:rPr>
              <a:t>delivery</a:t>
            </a:r>
            <a:r>
              <a:rPr lang="en-GB"/>
              <a:t> and </a:t>
            </a:r>
            <a:r>
              <a:rPr b="1" lang="en-GB">
                <a:solidFill>
                  <a:srgbClr val="E24301"/>
                </a:solidFill>
              </a:rPr>
              <a:t>sustainability</a:t>
            </a:r>
            <a:r>
              <a:rPr lang="en-GB"/>
              <a:t> </a:t>
            </a:r>
            <a:endParaRPr b="1"/>
          </a:p>
          <a:p>
            <a:pPr indent="-365760" lvl="1" marL="914400" rtl="0" algn="l">
              <a:lnSpc>
                <a:spcPct val="100000"/>
              </a:lnSpc>
              <a:spcBef>
                <a:spcPts val="600"/>
              </a:spcBef>
              <a:spcAft>
                <a:spcPts val="0"/>
              </a:spcAft>
              <a:buSzPts val="2160"/>
              <a:buChar char="•"/>
            </a:pPr>
            <a:r>
              <a:rPr lang="en-GB"/>
              <a:t>Ensuring NREN commitment for all 4 aspects is crucial </a:t>
            </a:r>
            <a:endParaRPr/>
          </a:p>
          <a:p>
            <a:pPr indent="-365760" lvl="0" marL="457200" rtl="0" algn="l">
              <a:lnSpc>
                <a:spcPct val="100000"/>
              </a:lnSpc>
              <a:spcBef>
                <a:spcPts val="600"/>
              </a:spcBef>
              <a:spcAft>
                <a:spcPts val="0"/>
              </a:spcAft>
              <a:buSzPts val="2160"/>
              <a:buChar char="•"/>
            </a:pPr>
            <a:r>
              <a:rPr b="1" lang="en-GB"/>
              <a:t>8 out of 14 services have hierarchical delivery chain with NRENs as 1st PoC</a:t>
            </a:r>
            <a:endParaRPr b="1"/>
          </a:p>
          <a:p>
            <a:pPr indent="-365760" lvl="1" marL="914400" rtl="0" algn="l">
              <a:lnSpc>
                <a:spcPct val="100000"/>
              </a:lnSpc>
              <a:spcBef>
                <a:spcPts val="600"/>
              </a:spcBef>
              <a:spcAft>
                <a:spcPts val="0"/>
              </a:spcAft>
              <a:buSzPts val="2160"/>
              <a:buChar char="•"/>
            </a:pPr>
            <a:r>
              <a:rPr lang="en-GB"/>
              <a:t>Without NREN engagement - service might not reach the user</a:t>
            </a:r>
            <a:endParaRPr/>
          </a:p>
          <a:p>
            <a:pPr indent="-365760" lvl="0" marL="457200" rtl="0" algn="l">
              <a:lnSpc>
                <a:spcPct val="100000"/>
              </a:lnSpc>
              <a:spcBef>
                <a:spcPts val="600"/>
              </a:spcBef>
              <a:spcAft>
                <a:spcPts val="0"/>
              </a:spcAft>
              <a:buSzPts val="2160"/>
              <a:buChar char="•"/>
            </a:pPr>
            <a:r>
              <a:rPr b="1" lang="en-GB"/>
              <a:t>Service uptake measurement should be considered in the design phase</a:t>
            </a:r>
            <a:endParaRPr b="1"/>
          </a:p>
          <a:p>
            <a:pPr indent="-365760" lvl="0" marL="457200" rtl="0" algn="l">
              <a:lnSpc>
                <a:spcPct val="100000"/>
              </a:lnSpc>
              <a:spcBef>
                <a:spcPts val="600"/>
              </a:spcBef>
              <a:spcAft>
                <a:spcPts val="0"/>
              </a:spcAft>
              <a:buSzPts val="2160"/>
              <a:buChar char="•"/>
            </a:pPr>
            <a:r>
              <a:rPr b="1" lang="en-GB"/>
              <a:t>Service governance structure defined with less than 50% of them with hierarchical structure</a:t>
            </a:r>
            <a:endParaRPr b="1"/>
          </a:p>
          <a:p>
            <a:pPr indent="-365760" lvl="0" marL="457200" rtl="0" algn="l">
              <a:lnSpc>
                <a:spcPct val="100000"/>
              </a:lnSpc>
              <a:spcBef>
                <a:spcPts val="600"/>
              </a:spcBef>
              <a:spcAft>
                <a:spcPts val="0"/>
              </a:spcAft>
              <a:buSzPts val="2160"/>
              <a:buChar char="•"/>
            </a:pPr>
            <a:r>
              <a:rPr b="1" lang="en-GB"/>
              <a:t>The results call for further analysis...</a:t>
            </a:r>
            <a:endParaRPr b="1"/>
          </a:p>
        </p:txBody>
      </p:sp>
      <p:sp>
        <p:nvSpPr>
          <p:cNvPr id="391" name="Google Shape;391;p26"/>
          <p:cNvSpPr txBox="1"/>
          <p:nvPr>
            <p:ph type="title"/>
          </p:nvPr>
        </p:nvSpPr>
        <p:spPr>
          <a:xfrm>
            <a:off x="454525" y="204374"/>
            <a:ext cx="9373198" cy="938624"/>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lt1"/>
              </a:buClr>
              <a:buSzPts val="2400"/>
              <a:buFont typeface="Calibri"/>
              <a:buNone/>
            </a:pPr>
            <a:r>
              <a:rPr lang="en-GB"/>
              <a:t>Summary </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5" name="Shape 395"/>
        <p:cNvGrpSpPr/>
        <p:nvPr/>
      </p:nvGrpSpPr>
      <p:grpSpPr>
        <a:xfrm>
          <a:off x="0" y="0"/>
          <a:ext cx="0" cy="0"/>
          <a:chOff x="0" y="0"/>
          <a:chExt cx="0" cy="0"/>
        </a:xfrm>
      </p:grpSpPr>
      <p:sp>
        <p:nvSpPr>
          <p:cNvPr id="396" name="Google Shape;396;gb58abad024_0_0"/>
          <p:cNvSpPr txBox="1"/>
          <p:nvPr/>
        </p:nvSpPr>
        <p:spPr>
          <a:xfrm>
            <a:off x="848735" y="2718827"/>
            <a:ext cx="4400400" cy="7101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4800">
                <a:solidFill>
                  <a:schemeClr val="lt1"/>
                </a:solidFill>
                <a:latin typeface="Calibri"/>
                <a:ea typeface="Calibri"/>
                <a:cs typeface="Calibri"/>
                <a:sym typeface="Calibri"/>
              </a:rPr>
              <a:t>Any questions?</a:t>
            </a:r>
            <a:endParaRPr/>
          </a:p>
        </p:txBody>
      </p:sp>
      <p:sp>
        <p:nvSpPr>
          <p:cNvPr id="397" name="Google Shape;397;gb58abad024_0_0"/>
          <p:cNvSpPr txBox="1"/>
          <p:nvPr/>
        </p:nvSpPr>
        <p:spPr>
          <a:xfrm>
            <a:off x="848735" y="2049375"/>
            <a:ext cx="5397300" cy="10179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GB" sz="4800">
                <a:solidFill>
                  <a:srgbClr val="F83E54"/>
                </a:solidFill>
                <a:latin typeface="Calibri"/>
                <a:ea typeface="Calibri"/>
                <a:cs typeface="Calibri"/>
                <a:sym typeface="Calibri"/>
              </a:rPr>
              <a:t>Thank you</a:t>
            </a:r>
            <a:endParaRPr/>
          </a:p>
        </p:txBody>
      </p:sp>
      <p:pic>
        <p:nvPicPr>
          <p:cNvPr id="398" name="Google Shape;398;gb58abad024_0_0"/>
          <p:cNvPicPr preferRelativeResize="0"/>
          <p:nvPr/>
        </p:nvPicPr>
        <p:blipFill rotWithShape="1">
          <a:blip r:embed="rId3">
            <a:alphaModFix/>
          </a:blip>
          <a:srcRect b="0" l="0" r="0" t="0"/>
          <a:stretch/>
        </p:blipFill>
        <p:spPr>
          <a:xfrm>
            <a:off x="10001337" y="869317"/>
            <a:ext cx="1340153" cy="581526"/>
          </a:xfrm>
          <a:prstGeom prst="rect">
            <a:avLst/>
          </a:prstGeom>
          <a:noFill/>
          <a:ln>
            <a:noFill/>
          </a:ln>
        </p:spPr>
      </p:pic>
      <p:sp>
        <p:nvSpPr>
          <p:cNvPr id="399" name="Google Shape;399;gb58abad024_0_0"/>
          <p:cNvSpPr txBox="1"/>
          <p:nvPr/>
        </p:nvSpPr>
        <p:spPr>
          <a:xfrm>
            <a:off x="848735" y="5730498"/>
            <a:ext cx="3234300" cy="708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1000">
                <a:solidFill>
                  <a:schemeClr val="lt1"/>
                </a:solidFill>
                <a:latin typeface="Calibri"/>
                <a:ea typeface="Calibri"/>
                <a:cs typeface="Calibri"/>
                <a:sym typeface="Calibri"/>
              </a:rPr>
              <a:t>As part of the GÉANT 2020 Framework Partnership Agreement (FPA), the project receives funding from the European Union's Horizon 2020 research and innovation programme under Grant Agreement No. 856726 (GN4-3).​​​</a:t>
            </a:r>
            <a:endParaRPr sz="1000">
              <a:solidFill>
                <a:schemeClr val="lt1"/>
              </a:solidFill>
              <a:latin typeface="Calibri"/>
              <a:ea typeface="Calibri"/>
              <a:cs typeface="Calibri"/>
              <a:sym typeface="Calibri"/>
            </a:endParaRPr>
          </a:p>
        </p:txBody>
      </p:sp>
      <p:pic>
        <p:nvPicPr>
          <p:cNvPr descr="Shape&#10;&#10;Description automatically generated" id="400" name="Google Shape;400;gb58abad024_0_0"/>
          <p:cNvPicPr preferRelativeResize="0"/>
          <p:nvPr/>
        </p:nvPicPr>
        <p:blipFill rotWithShape="1">
          <a:blip r:embed="rId4">
            <a:alphaModFix/>
          </a:blip>
          <a:srcRect b="16665" l="0" r="0" t="16458"/>
          <a:stretch/>
        </p:blipFill>
        <p:spPr>
          <a:xfrm>
            <a:off x="975022" y="5334994"/>
            <a:ext cx="474071" cy="317034"/>
          </a:xfrm>
          <a:prstGeom prst="rect">
            <a:avLst/>
          </a:prstGeom>
          <a:noFill/>
          <a:ln cap="flat" cmpd="sng" w="9525">
            <a:solidFill>
              <a:schemeClr val="lt1"/>
            </a:solidFill>
            <a:prstDash val="solid"/>
            <a:round/>
            <a:headEnd len="sm" w="sm" type="none"/>
            <a:tailEnd len="sm" w="sm" type="none"/>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5" name="Shape 405"/>
        <p:cNvGrpSpPr/>
        <p:nvPr/>
      </p:nvGrpSpPr>
      <p:grpSpPr>
        <a:xfrm>
          <a:off x="0" y="0"/>
          <a:ext cx="0" cy="0"/>
          <a:chOff x="0" y="0"/>
          <a:chExt cx="0" cy="0"/>
        </a:xfrm>
      </p:grpSpPr>
      <p:pic>
        <p:nvPicPr>
          <p:cNvPr id="406" name="Google Shape;406;gb5cb86c3b7_2_20"/>
          <p:cNvPicPr preferRelativeResize="0"/>
          <p:nvPr/>
        </p:nvPicPr>
        <p:blipFill rotWithShape="1">
          <a:blip r:embed="rId3">
            <a:alphaModFix/>
          </a:blip>
          <a:srcRect b="0" l="0" r="0" t="0"/>
          <a:stretch/>
        </p:blipFill>
        <p:spPr>
          <a:xfrm>
            <a:off x="10001337" y="869317"/>
            <a:ext cx="1340153" cy="581526"/>
          </a:xfrm>
          <a:prstGeom prst="rect">
            <a:avLst/>
          </a:prstGeom>
          <a:noFill/>
          <a:ln>
            <a:noFill/>
          </a:ln>
        </p:spPr>
      </p:pic>
      <p:sp>
        <p:nvSpPr>
          <p:cNvPr id="407" name="Google Shape;407;gb5cb86c3b7_2_20"/>
          <p:cNvSpPr txBox="1"/>
          <p:nvPr/>
        </p:nvSpPr>
        <p:spPr>
          <a:xfrm>
            <a:off x="849086" y="2839415"/>
            <a:ext cx="7037614"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3600">
                <a:solidFill>
                  <a:schemeClr val="lt1"/>
                </a:solidFill>
                <a:latin typeface="Calibri"/>
                <a:ea typeface="Calibri"/>
                <a:cs typeface="Calibri"/>
                <a:sym typeface="Calibri"/>
              </a:rPr>
              <a:t>Beatrix Weber, WP3 T1 TL, GÉANT </a:t>
            </a:r>
            <a:endParaRPr sz="3600">
              <a:solidFill>
                <a:schemeClr val="lt1"/>
              </a:solidFill>
              <a:latin typeface="Calibri"/>
              <a:ea typeface="Calibri"/>
              <a:cs typeface="Calibri"/>
              <a:sym typeface="Calibri"/>
            </a:endParaRPr>
          </a:p>
        </p:txBody>
      </p:sp>
      <p:sp>
        <p:nvSpPr>
          <p:cNvPr id="408" name="Google Shape;408;gb5cb86c3b7_2_20"/>
          <p:cNvSpPr txBox="1"/>
          <p:nvPr/>
        </p:nvSpPr>
        <p:spPr>
          <a:xfrm>
            <a:off x="880985" y="1707167"/>
            <a:ext cx="7616839" cy="65754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i="1" lang="en-GB" sz="2400">
                <a:solidFill>
                  <a:schemeClr val="lt1"/>
                </a:solidFill>
                <a:latin typeface="Calibri"/>
                <a:ea typeface="Calibri"/>
                <a:cs typeface="Calibri"/>
                <a:sym typeface="Calibri"/>
              </a:rPr>
              <a:t>Project Management Convention for GN4-3 &amp; GN4-3N</a:t>
            </a:r>
            <a:endParaRPr/>
          </a:p>
        </p:txBody>
      </p:sp>
      <p:sp>
        <p:nvSpPr>
          <p:cNvPr id="409" name="Google Shape;409;gb5cb86c3b7_2_20"/>
          <p:cNvSpPr txBox="1"/>
          <p:nvPr/>
        </p:nvSpPr>
        <p:spPr>
          <a:xfrm>
            <a:off x="848734" y="5730498"/>
            <a:ext cx="3361759" cy="70788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1000">
                <a:solidFill>
                  <a:schemeClr val="lt1"/>
                </a:solidFill>
                <a:latin typeface="Calibri"/>
                <a:ea typeface="Calibri"/>
                <a:cs typeface="Calibri"/>
                <a:sym typeface="Calibri"/>
              </a:rPr>
              <a:t>As part of the GÉANT 2020 Framework Partnership Agreement (FPA), the project receives funding from the European Union's Horizon 2020 research and innovation programme under Grant Agreement No. 856726 (GN4-3).​​​</a:t>
            </a:r>
            <a:endParaRPr sz="1000">
              <a:solidFill>
                <a:schemeClr val="lt1"/>
              </a:solidFill>
              <a:latin typeface="Calibri"/>
              <a:ea typeface="Calibri"/>
              <a:cs typeface="Calibri"/>
              <a:sym typeface="Calibri"/>
            </a:endParaRPr>
          </a:p>
        </p:txBody>
      </p:sp>
      <p:pic>
        <p:nvPicPr>
          <p:cNvPr descr="Shape&#10;&#10;Description automatically generated" id="410" name="Google Shape;410;gb5cb86c3b7_2_20"/>
          <p:cNvPicPr preferRelativeResize="0"/>
          <p:nvPr/>
        </p:nvPicPr>
        <p:blipFill rotWithShape="1">
          <a:blip r:embed="rId4">
            <a:alphaModFix/>
          </a:blip>
          <a:srcRect b="16666" l="0" r="0" t="16458"/>
          <a:stretch/>
        </p:blipFill>
        <p:spPr>
          <a:xfrm>
            <a:off x="975022" y="5334994"/>
            <a:ext cx="474070" cy="317034"/>
          </a:xfrm>
          <a:prstGeom prst="rect">
            <a:avLst/>
          </a:prstGeom>
          <a:noFill/>
          <a:ln cap="flat" cmpd="sng" w="9525">
            <a:solidFill>
              <a:schemeClr val="lt1"/>
            </a:solidFill>
            <a:prstDash val="solid"/>
            <a:round/>
            <a:headEnd len="sm" w="sm" type="none"/>
            <a:tailEnd len="sm" w="sm" type="none"/>
          </a:ln>
        </p:spPr>
      </p:pic>
      <p:pic>
        <p:nvPicPr>
          <p:cNvPr descr="A picture containing text, clipart&#10;&#10;Description automatically generated" id="411" name="Google Shape;411;gb5cb86c3b7_2_20"/>
          <p:cNvPicPr preferRelativeResize="0"/>
          <p:nvPr/>
        </p:nvPicPr>
        <p:blipFill rotWithShape="1">
          <a:blip r:embed="rId5">
            <a:alphaModFix/>
          </a:blip>
          <a:srcRect b="0" l="0" r="0" t="0"/>
          <a:stretch/>
        </p:blipFill>
        <p:spPr>
          <a:xfrm>
            <a:off x="975023" y="949207"/>
            <a:ext cx="3125638" cy="705501"/>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6" name="Shape 416"/>
        <p:cNvGrpSpPr/>
        <p:nvPr/>
      </p:nvGrpSpPr>
      <p:grpSpPr>
        <a:xfrm>
          <a:off x="0" y="0"/>
          <a:ext cx="0" cy="0"/>
          <a:chOff x="0" y="0"/>
          <a:chExt cx="0" cy="0"/>
        </a:xfrm>
      </p:grpSpPr>
      <p:sp>
        <p:nvSpPr>
          <p:cNvPr id="417" name="Google Shape;417;gb5cb86c3b7_2_31"/>
          <p:cNvSpPr txBox="1"/>
          <p:nvPr/>
        </p:nvSpPr>
        <p:spPr>
          <a:xfrm>
            <a:off x="1809049" y="2851434"/>
            <a:ext cx="8788108" cy="3030751"/>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3F5E"/>
              </a:buClr>
              <a:buSzPts val="14400"/>
              <a:buFont typeface="Arial"/>
              <a:buNone/>
            </a:pPr>
            <a:r>
              <a:rPr lang="en-GB" sz="12000">
                <a:solidFill>
                  <a:schemeClr val="lt1"/>
                </a:solidFill>
                <a:latin typeface="Arial"/>
                <a:ea typeface="Arial"/>
                <a:cs typeface="Arial"/>
                <a:sym typeface="Arial"/>
              </a:rPr>
              <a:t>WELCOME</a:t>
            </a:r>
            <a:endParaRPr/>
          </a:p>
        </p:txBody>
      </p:sp>
      <p:sp>
        <p:nvSpPr>
          <p:cNvPr id="418" name="Google Shape;418;gb5cb86c3b7_2_31"/>
          <p:cNvSpPr txBox="1"/>
          <p:nvPr>
            <p:ph type="title"/>
          </p:nvPr>
        </p:nvSpPr>
        <p:spPr>
          <a:xfrm>
            <a:off x="454525" y="204374"/>
            <a:ext cx="9373198" cy="938624"/>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lt1"/>
              </a:buClr>
              <a:buSzPts val="2400"/>
              <a:buFont typeface="Calibri"/>
              <a:buNone/>
            </a:pPr>
            <a:r>
              <a:rPr lang="en-GB"/>
              <a:t>The NREN view -  What is the NREN perspective on service uptake?</a:t>
            </a:r>
            <a:endParaRPr/>
          </a:p>
        </p:txBody>
      </p:sp>
      <p:sp>
        <p:nvSpPr>
          <p:cNvPr id="419" name="Google Shape;419;gb5cb86c3b7_2_31"/>
          <p:cNvSpPr txBox="1"/>
          <p:nvPr>
            <p:ph idx="1" type="body"/>
          </p:nvPr>
        </p:nvSpPr>
        <p:spPr>
          <a:xfrm>
            <a:off x="446058" y="1503937"/>
            <a:ext cx="10515600" cy="4351338"/>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SzPts val="2880"/>
              <a:buChar char="•"/>
            </a:pPr>
            <a:r>
              <a:rPr lang="en-GB"/>
              <a:t>How do our services fit into NRENs' portfolio? </a:t>
            </a:r>
            <a:endParaRPr/>
          </a:p>
          <a:p>
            <a:pPr indent="-228600" lvl="0" marL="228600" rtl="0" algn="l">
              <a:lnSpc>
                <a:spcPct val="90000"/>
              </a:lnSpc>
              <a:spcBef>
                <a:spcPts val="1000"/>
              </a:spcBef>
              <a:spcAft>
                <a:spcPts val="0"/>
              </a:spcAft>
              <a:buSzPts val="2880"/>
              <a:buChar char="•"/>
            </a:pPr>
            <a:r>
              <a:rPr lang="en-GB"/>
              <a:t>How do NRENs promote GÉANT services? </a:t>
            </a:r>
            <a:endParaRPr/>
          </a:p>
          <a:p>
            <a:pPr indent="-228600" lvl="0" marL="228600" rtl="0" algn="l">
              <a:lnSpc>
                <a:spcPct val="90000"/>
              </a:lnSpc>
              <a:spcBef>
                <a:spcPts val="1000"/>
              </a:spcBef>
              <a:spcAft>
                <a:spcPts val="0"/>
              </a:spcAft>
              <a:buSzPts val="2880"/>
              <a:buChar char="•"/>
            </a:pPr>
            <a:r>
              <a:rPr lang="en-GB"/>
              <a:t>What are influencing Factors and resulting challenges on GEANT Service Uptake from NREN perspective?</a:t>
            </a:r>
            <a:endParaRPr/>
          </a:p>
          <a:p>
            <a:pPr indent="-228600" lvl="0" marL="228600" rtl="0" algn="l">
              <a:lnSpc>
                <a:spcPct val="90000"/>
              </a:lnSpc>
              <a:spcBef>
                <a:spcPts val="1000"/>
              </a:spcBef>
              <a:spcAft>
                <a:spcPts val="0"/>
              </a:spcAft>
              <a:buSzPts val="2880"/>
              <a:buChar char="•"/>
            </a:pPr>
            <a:r>
              <a:rPr lang="en-GB"/>
              <a:t>What do we do so far?</a:t>
            </a:r>
            <a:endParaRPr/>
          </a:p>
          <a:p>
            <a:pPr indent="-45720" lvl="0" marL="228600" rtl="0" algn="l">
              <a:lnSpc>
                <a:spcPct val="90000"/>
              </a:lnSpc>
              <a:spcBef>
                <a:spcPts val="1000"/>
              </a:spcBef>
              <a:spcAft>
                <a:spcPts val="0"/>
              </a:spcAft>
              <a:buSzPts val="2880"/>
              <a:buNone/>
            </a:pPr>
            <a:r>
              <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4" name="Shape 424"/>
        <p:cNvGrpSpPr/>
        <p:nvPr/>
      </p:nvGrpSpPr>
      <p:grpSpPr>
        <a:xfrm>
          <a:off x="0" y="0"/>
          <a:ext cx="0" cy="0"/>
          <a:chOff x="0" y="0"/>
          <a:chExt cx="0" cy="0"/>
        </a:xfrm>
      </p:grpSpPr>
      <p:sp>
        <p:nvSpPr>
          <p:cNvPr id="425" name="Google Shape;425;gb5cb86c3b7_2_38"/>
          <p:cNvSpPr txBox="1"/>
          <p:nvPr>
            <p:ph type="title"/>
          </p:nvPr>
        </p:nvSpPr>
        <p:spPr>
          <a:xfrm>
            <a:off x="454525" y="204374"/>
            <a:ext cx="9373198" cy="938624"/>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lt1"/>
              </a:buClr>
              <a:buSzPts val="2400"/>
              <a:buFont typeface="Calibri"/>
              <a:buNone/>
            </a:pPr>
            <a:r>
              <a:rPr lang="en-GB"/>
              <a:t>How do our services fit into NRENs' portfolio? </a:t>
            </a:r>
            <a:endParaRPr/>
          </a:p>
        </p:txBody>
      </p:sp>
      <p:sp>
        <p:nvSpPr>
          <p:cNvPr id="426" name="Google Shape;426;gb5cb86c3b7_2_38"/>
          <p:cNvSpPr txBox="1"/>
          <p:nvPr>
            <p:ph idx="12" type="sldNum"/>
          </p:nvPr>
        </p:nvSpPr>
        <p:spPr>
          <a:xfrm>
            <a:off x="11439527" y="6523901"/>
            <a:ext cx="569600" cy="321399"/>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sp>
        <p:nvSpPr>
          <p:cNvPr id="427" name="Google Shape;427;gb5cb86c3b7_2_38"/>
          <p:cNvSpPr txBox="1"/>
          <p:nvPr>
            <p:ph idx="1" type="body"/>
          </p:nvPr>
        </p:nvSpPr>
        <p:spPr>
          <a:xfrm>
            <a:off x="446058" y="1559919"/>
            <a:ext cx="6014703" cy="4571057"/>
          </a:xfrm>
          <a:prstGeom prst="rect">
            <a:avLst/>
          </a:prstGeom>
          <a:solidFill>
            <a:schemeClr val="lt1"/>
          </a:solidFill>
          <a:ln cap="flat" cmpd="sng" w="38100">
            <a:solidFill>
              <a:schemeClr val="accent1"/>
            </a:solidFill>
            <a:prstDash val="solid"/>
            <a:miter lim="800000"/>
            <a:headEnd len="sm" w="sm" type="none"/>
            <a:tailEnd len="sm" w="sm" type="none"/>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SzPts val="2880"/>
              <a:buChar char="•"/>
            </a:pPr>
            <a:r>
              <a:rPr lang="en-GB">
                <a:solidFill>
                  <a:schemeClr val="dk1"/>
                </a:solidFill>
                <a:latin typeface="Calibri"/>
                <a:ea typeface="Calibri"/>
                <a:cs typeface="Calibri"/>
                <a:sym typeface="Calibri"/>
              </a:rPr>
              <a:t>Complementary </a:t>
            </a:r>
            <a:endParaRPr/>
          </a:p>
          <a:p>
            <a:pPr indent="-228600" lvl="0" marL="228600" rtl="0" algn="l">
              <a:lnSpc>
                <a:spcPct val="90000"/>
              </a:lnSpc>
              <a:spcBef>
                <a:spcPts val="1000"/>
              </a:spcBef>
              <a:spcAft>
                <a:spcPts val="0"/>
              </a:spcAft>
              <a:buSzPts val="2880"/>
              <a:buChar char="•"/>
            </a:pPr>
            <a:r>
              <a:rPr lang="en-GB">
                <a:solidFill>
                  <a:schemeClr val="dk1"/>
                </a:solidFill>
                <a:latin typeface="Calibri"/>
                <a:ea typeface="Calibri"/>
                <a:cs typeface="Calibri"/>
                <a:sym typeface="Calibri"/>
              </a:rPr>
              <a:t>Value for money</a:t>
            </a:r>
            <a:endParaRPr/>
          </a:p>
          <a:p>
            <a:pPr indent="-228600" lvl="0" marL="228600" rtl="0" algn="l">
              <a:lnSpc>
                <a:spcPct val="90000"/>
              </a:lnSpc>
              <a:spcBef>
                <a:spcPts val="1000"/>
              </a:spcBef>
              <a:spcAft>
                <a:spcPts val="0"/>
              </a:spcAft>
              <a:buSzPts val="2880"/>
              <a:buChar char="•"/>
            </a:pPr>
            <a:r>
              <a:rPr lang="en-GB">
                <a:solidFill>
                  <a:schemeClr val="dk1"/>
                </a:solidFill>
                <a:latin typeface="Calibri"/>
                <a:ea typeface="Calibri"/>
                <a:cs typeface="Calibri"/>
                <a:sym typeface="Calibri"/>
              </a:rPr>
              <a:t>Provide non-commercial, GDPR/Privacy compliant solutions </a:t>
            </a:r>
            <a:endParaRPr/>
          </a:p>
          <a:p>
            <a:pPr indent="-228600" lvl="0" marL="228600" rtl="0" algn="l">
              <a:lnSpc>
                <a:spcPct val="90000"/>
              </a:lnSpc>
              <a:spcBef>
                <a:spcPts val="1000"/>
              </a:spcBef>
              <a:spcAft>
                <a:spcPts val="0"/>
              </a:spcAft>
              <a:buSzPts val="2880"/>
              <a:buChar char="•"/>
            </a:pPr>
            <a:r>
              <a:rPr lang="en-GB">
                <a:solidFill>
                  <a:schemeClr val="dk1"/>
                </a:solidFill>
                <a:latin typeface="Calibri"/>
                <a:ea typeface="Calibri"/>
                <a:cs typeface="Calibri"/>
                <a:sym typeface="Calibri"/>
              </a:rPr>
              <a:t>Allow NRENs to offer richer service portfolio with small/no development resources</a:t>
            </a:r>
            <a:endParaRPr/>
          </a:p>
          <a:p>
            <a:pPr indent="-228600" lvl="0" marL="228600" rtl="0" algn="l">
              <a:lnSpc>
                <a:spcPct val="90000"/>
              </a:lnSpc>
              <a:spcBef>
                <a:spcPts val="1000"/>
              </a:spcBef>
              <a:spcAft>
                <a:spcPts val="0"/>
              </a:spcAft>
              <a:buSzPts val="2880"/>
              <a:buChar char="•"/>
            </a:pPr>
            <a:r>
              <a:rPr lang="en-GB">
                <a:solidFill>
                  <a:schemeClr val="dk1"/>
                </a:solidFill>
                <a:latin typeface="Calibri"/>
                <a:ea typeface="Calibri"/>
                <a:cs typeface="Calibri"/>
                <a:sym typeface="Calibri"/>
              </a:rPr>
              <a:t>Cater for niche use cases</a:t>
            </a:r>
            <a:endParaRPr/>
          </a:p>
          <a:p>
            <a:pPr indent="-228600" lvl="0" marL="228600" rtl="0" algn="l">
              <a:lnSpc>
                <a:spcPct val="90000"/>
              </a:lnSpc>
              <a:spcBef>
                <a:spcPts val="1000"/>
              </a:spcBef>
              <a:spcAft>
                <a:spcPts val="0"/>
              </a:spcAft>
              <a:buSzPts val="2880"/>
              <a:buChar char="•"/>
            </a:pPr>
            <a:r>
              <a:rPr lang="en-GB">
                <a:solidFill>
                  <a:schemeClr val="dk1"/>
                </a:solidFill>
                <a:latin typeface="Calibri"/>
                <a:ea typeface="Calibri"/>
                <a:cs typeface="Calibri"/>
                <a:sym typeface="Calibri"/>
              </a:rPr>
              <a:t>Offer R&amp;E tailored features/services that </a:t>
            </a:r>
            <a:endParaRPr/>
          </a:p>
          <a:p>
            <a:pPr indent="-228600" lvl="1" marL="685800" rtl="0" algn="l">
              <a:lnSpc>
                <a:spcPct val="90000"/>
              </a:lnSpc>
              <a:spcBef>
                <a:spcPts val="500"/>
              </a:spcBef>
              <a:spcAft>
                <a:spcPts val="0"/>
              </a:spcAft>
              <a:buSzPts val="2880"/>
              <a:buChar char="•"/>
            </a:pPr>
            <a:r>
              <a:rPr lang="en-GB">
                <a:solidFill>
                  <a:schemeClr val="dk1"/>
                </a:solidFill>
                <a:latin typeface="Calibri"/>
                <a:ea typeface="Calibri"/>
                <a:cs typeface="Calibri"/>
                <a:sym typeface="Calibri"/>
              </a:rPr>
              <a:t>would not be possible to develop nationally</a:t>
            </a:r>
            <a:endParaRPr/>
          </a:p>
          <a:p>
            <a:pPr indent="-228600" lvl="1" marL="685800" rtl="0" algn="l">
              <a:lnSpc>
                <a:spcPct val="90000"/>
              </a:lnSpc>
              <a:spcBef>
                <a:spcPts val="500"/>
              </a:spcBef>
              <a:spcAft>
                <a:spcPts val="0"/>
              </a:spcAft>
              <a:buSzPts val="2880"/>
              <a:buChar char="•"/>
            </a:pPr>
            <a:r>
              <a:rPr lang="en-GB">
                <a:solidFill>
                  <a:schemeClr val="dk1"/>
                </a:solidFill>
                <a:latin typeface="Calibri"/>
                <a:ea typeface="Calibri"/>
                <a:cs typeface="Calibri"/>
                <a:sym typeface="Calibri"/>
              </a:rPr>
              <a:t>are not available on commercial market</a:t>
            </a:r>
            <a:endParaRPr/>
          </a:p>
        </p:txBody>
      </p:sp>
      <p:pic>
        <p:nvPicPr>
          <p:cNvPr descr="Empty speech bubbles" id="428" name="Google Shape;428;gb5cb86c3b7_2_38"/>
          <p:cNvPicPr preferRelativeResize="0"/>
          <p:nvPr/>
        </p:nvPicPr>
        <p:blipFill rotWithShape="1">
          <a:blip r:embed="rId3">
            <a:alphaModFix/>
          </a:blip>
          <a:srcRect b="0" l="0" r="0" t="0"/>
          <a:stretch/>
        </p:blipFill>
        <p:spPr>
          <a:xfrm>
            <a:off x="6766057" y="2077248"/>
            <a:ext cx="4979885" cy="3316681"/>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3" name="Shape 433"/>
        <p:cNvGrpSpPr/>
        <p:nvPr/>
      </p:nvGrpSpPr>
      <p:grpSpPr>
        <a:xfrm>
          <a:off x="0" y="0"/>
          <a:ext cx="0" cy="0"/>
          <a:chOff x="0" y="0"/>
          <a:chExt cx="0" cy="0"/>
        </a:xfrm>
      </p:grpSpPr>
      <p:sp>
        <p:nvSpPr>
          <p:cNvPr id="434" name="Google Shape;434;gb5cb86c3b7_2_46"/>
          <p:cNvSpPr txBox="1"/>
          <p:nvPr>
            <p:ph type="title"/>
          </p:nvPr>
        </p:nvSpPr>
        <p:spPr>
          <a:xfrm>
            <a:off x="454525" y="204374"/>
            <a:ext cx="9373198" cy="938624"/>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lt1"/>
              </a:buClr>
              <a:buSzPts val="2400"/>
              <a:buFont typeface="Calibri"/>
              <a:buNone/>
            </a:pPr>
            <a:r>
              <a:rPr lang="en-GB"/>
              <a:t>Reminder: NREN Satisfaction Survey Feedback </a:t>
            </a:r>
            <a:endParaRPr/>
          </a:p>
        </p:txBody>
      </p:sp>
      <p:sp>
        <p:nvSpPr>
          <p:cNvPr id="435" name="Google Shape;435;gb5cb86c3b7_2_46"/>
          <p:cNvSpPr txBox="1"/>
          <p:nvPr>
            <p:ph idx="12" type="sldNum"/>
          </p:nvPr>
        </p:nvSpPr>
        <p:spPr>
          <a:xfrm>
            <a:off x="11439527" y="6523901"/>
            <a:ext cx="569600" cy="321399"/>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pic>
        <p:nvPicPr>
          <p:cNvPr id="436" name="Google Shape;436;gb5cb86c3b7_2_46"/>
          <p:cNvPicPr preferRelativeResize="0"/>
          <p:nvPr/>
        </p:nvPicPr>
        <p:blipFill rotWithShape="1">
          <a:blip r:embed="rId3">
            <a:alphaModFix/>
          </a:blip>
          <a:srcRect b="0" l="0" r="0" t="0"/>
          <a:stretch/>
        </p:blipFill>
        <p:spPr>
          <a:xfrm>
            <a:off x="462863" y="2639968"/>
            <a:ext cx="5834308" cy="3081734"/>
          </a:xfrm>
          <a:prstGeom prst="rect">
            <a:avLst/>
          </a:prstGeom>
          <a:noFill/>
          <a:ln>
            <a:noFill/>
          </a:ln>
        </p:spPr>
      </p:pic>
      <p:sp>
        <p:nvSpPr>
          <p:cNvPr id="437" name="Google Shape;437;gb5cb86c3b7_2_46"/>
          <p:cNvSpPr txBox="1"/>
          <p:nvPr/>
        </p:nvSpPr>
        <p:spPr>
          <a:xfrm>
            <a:off x="6555603" y="1908616"/>
            <a:ext cx="5168724" cy="3813085"/>
          </a:xfrm>
          <a:prstGeom prst="rect">
            <a:avLst/>
          </a:prstGeom>
          <a:solidFill>
            <a:schemeClr val="lt1"/>
          </a:solidFill>
          <a:ln cap="flat" cmpd="sng" w="38100">
            <a:solidFill>
              <a:schemeClr val="accent1"/>
            </a:solidFill>
            <a:prstDash val="solid"/>
            <a:miter lim="800000"/>
            <a:headEnd len="sm" w="sm" type="none"/>
            <a:tailEnd len="sm" w="sm" type="none"/>
          </a:ln>
        </p:spPr>
        <p:txBody>
          <a:bodyPr anchorCtr="0" anchor="t" bIns="45700" lIns="91425" spcFirstLastPara="1" rIns="91425" wrap="square" tIns="45700">
            <a:noAutofit/>
          </a:bodyPr>
          <a:lstStyle/>
          <a:p>
            <a:pPr indent="-73152" lvl="0" marL="228600" marR="0" rtl="0" algn="l">
              <a:lnSpc>
                <a:spcPct val="70000"/>
              </a:lnSpc>
              <a:spcBef>
                <a:spcPts val="0"/>
              </a:spcBef>
              <a:spcAft>
                <a:spcPts val="0"/>
              </a:spcAft>
              <a:buClr>
                <a:srgbClr val="003F5E"/>
              </a:buClr>
              <a:buSzPts val="2448"/>
              <a:buFont typeface="Arial"/>
              <a:buNone/>
            </a:pPr>
            <a:r>
              <a:t/>
            </a:r>
            <a:endParaRPr sz="2040">
              <a:solidFill>
                <a:schemeClr val="dk1"/>
              </a:solidFill>
              <a:latin typeface="Calibri"/>
              <a:ea typeface="Calibri"/>
              <a:cs typeface="Calibri"/>
              <a:sym typeface="Calibri"/>
            </a:endParaRPr>
          </a:p>
          <a:p>
            <a:pPr indent="-228600" lvl="0" marL="228600" marR="0" rtl="0" algn="l">
              <a:lnSpc>
                <a:spcPct val="70000"/>
              </a:lnSpc>
              <a:spcBef>
                <a:spcPts val="1000"/>
              </a:spcBef>
              <a:spcAft>
                <a:spcPts val="0"/>
              </a:spcAft>
              <a:buClr>
                <a:srgbClr val="003F5E"/>
              </a:buClr>
              <a:buSzPts val="2448"/>
              <a:buFont typeface="Arial"/>
              <a:buChar char="•"/>
            </a:pPr>
            <a:r>
              <a:rPr lang="en-GB" sz="2040">
                <a:solidFill>
                  <a:schemeClr val="dk1"/>
                </a:solidFill>
                <a:latin typeface="Calibri"/>
                <a:ea typeface="Calibri"/>
                <a:cs typeface="Calibri"/>
                <a:sym typeface="Calibri"/>
              </a:rPr>
              <a:t>At start of the project, large majority of NRENs </a:t>
            </a:r>
            <a:r>
              <a:rPr b="1" lang="en-GB" sz="2040">
                <a:solidFill>
                  <a:schemeClr val="dk1"/>
                </a:solidFill>
                <a:latin typeface="Calibri"/>
                <a:ea typeface="Calibri"/>
                <a:cs typeface="Calibri"/>
                <a:sym typeface="Calibri"/>
              </a:rPr>
              <a:t>agrees that Service Portfolio meets their needs</a:t>
            </a:r>
            <a:endParaRPr/>
          </a:p>
          <a:p>
            <a:pPr indent="0" lvl="0" marL="0" marR="0" rtl="0" algn="l">
              <a:lnSpc>
                <a:spcPct val="70000"/>
              </a:lnSpc>
              <a:spcBef>
                <a:spcPts val="1000"/>
              </a:spcBef>
              <a:spcAft>
                <a:spcPts val="0"/>
              </a:spcAft>
              <a:buClr>
                <a:srgbClr val="003F5E"/>
              </a:buClr>
              <a:buSzPts val="2448"/>
              <a:buFont typeface="Arial"/>
              <a:buNone/>
            </a:pPr>
            <a:r>
              <a:t/>
            </a:r>
            <a:endParaRPr b="1" sz="2040">
              <a:solidFill>
                <a:schemeClr val="dk1"/>
              </a:solidFill>
              <a:latin typeface="Calibri"/>
              <a:ea typeface="Calibri"/>
              <a:cs typeface="Calibri"/>
              <a:sym typeface="Calibri"/>
            </a:endParaRPr>
          </a:p>
          <a:p>
            <a:pPr indent="-228600" lvl="0" marL="228600" marR="0" rtl="0" algn="l">
              <a:lnSpc>
                <a:spcPct val="70000"/>
              </a:lnSpc>
              <a:spcBef>
                <a:spcPts val="1000"/>
              </a:spcBef>
              <a:spcAft>
                <a:spcPts val="0"/>
              </a:spcAft>
              <a:buClr>
                <a:srgbClr val="003F5E"/>
              </a:buClr>
              <a:buSzPts val="2448"/>
              <a:buFont typeface="Arial"/>
              <a:buChar char="•"/>
            </a:pPr>
            <a:r>
              <a:rPr lang="en-GB" sz="2040">
                <a:solidFill>
                  <a:schemeClr val="dk1"/>
                </a:solidFill>
                <a:latin typeface="Calibri"/>
                <a:ea typeface="Calibri"/>
                <a:cs typeface="Calibri"/>
                <a:sym typeface="Calibri"/>
              </a:rPr>
              <a:t>NRENs comments demanded more activity in</a:t>
            </a:r>
            <a:endParaRPr/>
          </a:p>
          <a:p>
            <a:pPr indent="-228600" lvl="1" marL="685800" marR="0" rtl="0" algn="l">
              <a:lnSpc>
                <a:spcPct val="70000"/>
              </a:lnSpc>
              <a:spcBef>
                <a:spcPts val="500"/>
              </a:spcBef>
              <a:spcAft>
                <a:spcPts val="0"/>
              </a:spcAft>
              <a:buClr>
                <a:srgbClr val="003F5E"/>
              </a:buClr>
              <a:buSzPts val="2448"/>
              <a:buFont typeface="Arial"/>
              <a:buChar char="•"/>
            </a:pPr>
            <a:r>
              <a:rPr b="0" i="0" lang="en-GB" sz="2040" u="none" cap="none" strike="noStrike">
                <a:solidFill>
                  <a:schemeClr val="dk1"/>
                </a:solidFill>
                <a:latin typeface="Calibri"/>
                <a:ea typeface="Calibri"/>
                <a:cs typeface="Calibri"/>
                <a:sym typeface="Calibri"/>
              </a:rPr>
              <a:t>new network technologies, </a:t>
            </a:r>
            <a:endParaRPr/>
          </a:p>
          <a:p>
            <a:pPr indent="-228600" lvl="1" marL="685800" marR="0" rtl="0" algn="l">
              <a:lnSpc>
                <a:spcPct val="70000"/>
              </a:lnSpc>
              <a:spcBef>
                <a:spcPts val="500"/>
              </a:spcBef>
              <a:spcAft>
                <a:spcPts val="0"/>
              </a:spcAft>
              <a:buClr>
                <a:srgbClr val="003F5E"/>
              </a:buClr>
              <a:buSzPts val="2448"/>
              <a:buFont typeface="Arial"/>
              <a:buChar char="•"/>
            </a:pPr>
            <a:r>
              <a:rPr b="0" i="0" lang="en-GB" sz="2040" u="none" cap="none" strike="noStrike">
                <a:solidFill>
                  <a:schemeClr val="dk1"/>
                </a:solidFill>
                <a:latin typeface="Calibri"/>
                <a:ea typeface="Calibri"/>
                <a:cs typeface="Calibri"/>
                <a:sym typeface="Calibri"/>
              </a:rPr>
              <a:t>5G, ICT Infra &amp; Media support</a:t>
            </a:r>
            <a:endParaRPr/>
          </a:p>
          <a:p>
            <a:pPr indent="-228600" lvl="1" marL="685800" marR="0" rtl="0" algn="l">
              <a:lnSpc>
                <a:spcPct val="70000"/>
              </a:lnSpc>
              <a:spcBef>
                <a:spcPts val="500"/>
              </a:spcBef>
              <a:spcAft>
                <a:spcPts val="0"/>
              </a:spcAft>
              <a:buClr>
                <a:srgbClr val="003F5E"/>
              </a:buClr>
              <a:buSzPts val="2448"/>
              <a:buFont typeface="Arial"/>
              <a:buChar char="•"/>
            </a:pPr>
            <a:r>
              <a:rPr b="0" i="0" lang="en-GB" sz="2040" u="none" cap="none" strike="noStrike">
                <a:solidFill>
                  <a:schemeClr val="dk1"/>
                </a:solidFill>
                <a:latin typeface="Calibri"/>
                <a:ea typeface="Calibri"/>
                <a:cs typeface="Calibri"/>
                <a:sym typeface="Calibri"/>
              </a:rPr>
              <a:t>Cybersecurity </a:t>
            </a:r>
            <a:endParaRPr/>
          </a:p>
          <a:p>
            <a:pPr indent="-228600" lvl="1" marL="685800" marR="0" rtl="0" algn="l">
              <a:lnSpc>
                <a:spcPct val="70000"/>
              </a:lnSpc>
              <a:spcBef>
                <a:spcPts val="500"/>
              </a:spcBef>
              <a:spcAft>
                <a:spcPts val="0"/>
              </a:spcAft>
              <a:buClr>
                <a:srgbClr val="003F5E"/>
              </a:buClr>
              <a:buSzPts val="2448"/>
              <a:buFont typeface="Arial"/>
              <a:buChar char="•"/>
            </a:pPr>
            <a:r>
              <a:rPr b="0" i="0" lang="en-GB" sz="2040" u="none" cap="none" strike="noStrike">
                <a:solidFill>
                  <a:schemeClr val="dk1"/>
                </a:solidFill>
                <a:latin typeface="Calibri"/>
                <a:ea typeface="Calibri"/>
                <a:cs typeface="Calibri"/>
                <a:sym typeface="Calibri"/>
              </a:rPr>
              <a:t>and commercial cloud offerings</a:t>
            </a:r>
            <a:endParaRPr/>
          </a:p>
          <a:p>
            <a:pPr indent="0" lvl="1" marL="457200" marR="0" rtl="0" algn="l">
              <a:lnSpc>
                <a:spcPct val="70000"/>
              </a:lnSpc>
              <a:spcBef>
                <a:spcPts val="500"/>
              </a:spcBef>
              <a:spcAft>
                <a:spcPts val="0"/>
              </a:spcAft>
              <a:buClr>
                <a:srgbClr val="003F5E"/>
              </a:buClr>
              <a:buSzPts val="2448"/>
              <a:buFont typeface="Arial"/>
              <a:buNone/>
            </a:pPr>
            <a:r>
              <a:t/>
            </a:r>
            <a:endParaRPr b="0" i="0" sz="2040" u="none" cap="none" strike="noStrike">
              <a:solidFill>
                <a:schemeClr val="dk1"/>
              </a:solidFill>
              <a:latin typeface="Calibri"/>
              <a:ea typeface="Calibri"/>
              <a:cs typeface="Calibri"/>
              <a:sym typeface="Calibri"/>
            </a:endParaRPr>
          </a:p>
          <a:p>
            <a:pPr indent="0" lvl="0" marL="0" marR="0" rtl="0" algn="l">
              <a:lnSpc>
                <a:spcPct val="70000"/>
              </a:lnSpc>
              <a:spcBef>
                <a:spcPts val="1000"/>
              </a:spcBef>
              <a:spcAft>
                <a:spcPts val="0"/>
              </a:spcAft>
              <a:buClr>
                <a:srgbClr val="003F5E"/>
              </a:buClr>
              <a:buSzPts val="2448"/>
              <a:buFont typeface="Arial"/>
              <a:buNone/>
            </a:pPr>
            <a:r>
              <a:rPr lang="en-GB" sz="2040">
                <a:solidFill>
                  <a:schemeClr val="dk1"/>
                </a:solidFill>
                <a:latin typeface="Calibri"/>
                <a:ea typeface="Calibri"/>
                <a:cs typeface="Calibri"/>
                <a:sym typeface="Calibri"/>
              </a:rPr>
              <a:t>(🡪 which would largely be in line with planned project activities)</a:t>
            </a:r>
            <a:endParaRPr sz="2040">
              <a:solidFill>
                <a:schemeClr val="dk1"/>
              </a:solidFill>
              <a:latin typeface="Calibri"/>
              <a:ea typeface="Calibri"/>
              <a:cs typeface="Calibri"/>
              <a:sym typeface="Calibri"/>
            </a:endParaRPr>
          </a:p>
          <a:p>
            <a:pPr indent="-73152" lvl="0" marL="228600" marR="0" rtl="0" algn="l">
              <a:lnSpc>
                <a:spcPct val="70000"/>
              </a:lnSpc>
              <a:spcBef>
                <a:spcPts val="1000"/>
              </a:spcBef>
              <a:spcAft>
                <a:spcPts val="0"/>
              </a:spcAft>
              <a:buClr>
                <a:srgbClr val="003F5E"/>
              </a:buClr>
              <a:buSzPts val="2448"/>
              <a:buFont typeface="Arial"/>
              <a:buNone/>
            </a:pPr>
            <a:r>
              <a:t/>
            </a:r>
            <a:endParaRPr sz="2040">
              <a:solidFill>
                <a:schemeClr val="dk1"/>
              </a:solidFill>
              <a:latin typeface="Calibri"/>
              <a:ea typeface="Calibri"/>
              <a:cs typeface="Calibri"/>
              <a:sym typeface="Calibri"/>
            </a:endParaRPr>
          </a:p>
          <a:p>
            <a:pPr indent="-73152" lvl="0" marL="228600" marR="0" rtl="0" algn="l">
              <a:lnSpc>
                <a:spcPct val="70000"/>
              </a:lnSpc>
              <a:spcBef>
                <a:spcPts val="1000"/>
              </a:spcBef>
              <a:spcAft>
                <a:spcPts val="0"/>
              </a:spcAft>
              <a:buClr>
                <a:srgbClr val="003F5E"/>
              </a:buClr>
              <a:buSzPts val="2448"/>
              <a:buFont typeface="Arial"/>
              <a:buNone/>
            </a:pPr>
            <a:r>
              <a:t/>
            </a:r>
            <a:endParaRPr sz="2040">
              <a:solidFill>
                <a:schemeClr val="dk1"/>
              </a:solidFill>
              <a:latin typeface="Calibri"/>
              <a:ea typeface="Calibri"/>
              <a:cs typeface="Calibri"/>
              <a:sym typeface="Calibri"/>
            </a:endParaRPr>
          </a:p>
        </p:txBody>
      </p:sp>
      <p:sp>
        <p:nvSpPr>
          <p:cNvPr id="438" name="Google Shape;438;gb5cb86c3b7_2_46"/>
          <p:cNvSpPr txBox="1"/>
          <p:nvPr/>
        </p:nvSpPr>
        <p:spPr>
          <a:xfrm>
            <a:off x="6792239" y="927128"/>
            <a:ext cx="4695451" cy="825917"/>
          </a:xfrm>
          <a:prstGeom prst="rect">
            <a:avLst/>
          </a:prstGeom>
          <a:solidFill>
            <a:schemeClr val="lt1"/>
          </a:solidFill>
          <a:ln cap="flat" cmpd="sng" w="12700">
            <a:solidFill>
              <a:schemeClr val="accent1"/>
            </a:solidFill>
            <a:prstDash val="solid"/>
            <a:miter lim="800000"/>
            <a:headEnd len="sm" w="sm" type="none"/>
            <a:tailEnd len="sm" w="sm" type="none"/>
          </a:ln>
        </p:spPr>
        <p:txBody>
          <a:bodyPr anchorCtr="0" anchor="t" bIns="45700" lIns="91425" spcFirstLastPara="1" rIns="91425" wrap="square" tIns="45700">
            <a:noAutofit/>
          </a:bodyPr>
          <a:lstStyle/>
          <a:p>
            <a:pPr indent="-228600" lvl="0" marL="228600" marR="0" rtl="0" algn="l">
              <a:lnSpc>
                <a:spcPct val="80000"/>
              </a:lnSpc>
              <a:spcBef>
                <a:spcPts val="0"/>
              </a:spcBef>
              <a:spcAft>
                <a:spcPts val="0"/>
              </a:spcAft>
              <a:buClr>
                <a:srgbClr val="003F5E"/>
              </a:buClr>
              <a:buSzPts val="2448"/>
              <a:buFont typeface="Arial"/>
              <a:buChar char="•"/>
            </a:pPr>
            <a:r>
              <a:rPr lang="en-GB" sz="2040">
                <a:solidFill>
                  <a:srgbClr val="FF0000"/>
                </a:solidFill>
                <a:latin typeface="Calibri"/>
                <a:ea typeface="Calibri"/>
                <a:cs typeface="Calibri"/>
                <a:sym typeface="Calibri"/>
              </a:rPr>
              <a:t>No survey in 2020 due to COVID</a:t>
            </a:r>
            <a:endParaRPr/>
          </a:p>
          <a:p>
            <a:pPr indent="-228600" lvl="0" marL="228600" marR="0" rtl="0" algn="l">
              <a:lnSpc>
                <a:spcPct val="80000"/>
              </a:lnSpc>
              <a:spcBef>
                <a:spcPts val="1000"/>
              </a:spcBef>
              <a:spcAft>
                <a:spcPts val="0"/>
              </a:spcAft>
              <a:buClr>
                <a:srgbClr val="003F5E"/>
              </a:buClr>
              <a:buSzPts val="2448"/>
              <a:buFont typeface="Arial"/>
              <a:buChar char="•"/>
            </a:pPr>
            <a:r>
              <a:rPr lang="en-GB" sz="2040">
                <a:solidFill>
                  <a:srgbClr val="FF0000"/>
                </a:solidFill>
                <a:latin typeface="Calibri"/>
                <a:ea typeface="Calibri"/>
                <a:cs typeface="Calibri"/>
                <a:sym typeface="Calibri"/>
              </a:rPr>
              <a:t>Next satisfaction survey due Feb 2021</a:t>
            </a:r>
            <a:endParaRPr/>
          </a:p>
        </p:txBody>
      </p:sp>
      <p:sp>
        <p:nvSpPr>
          <p:cNvPr id="439" name="Google Shape;439;gb5cb86c3b7_2_46"/>
          <p:cNvSpPr txBox="1"/>
          <p:nvPr/>
        </p:nvSpPr>
        <p:spPr>
          <a:xfrm>
            <a:off x="462863" y="1736885"/>
            <a:ext cx="5633137" cy="70788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GB" sz="2000">
                <a:solidFill>
                  <a:srgbClr val="9E1F63"/>
                </a:solidFill>
                <a:latin typeface="Calibri"/>
                <a:ea typeface="Calibri"/>
                <a:cs typeface="Calibri"/>
                <a:sym typeface="Calibri"/>
              </a:rPr>
              <a:t> Does GÉANT’s service portfolio meet your NREN’s needs … </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4" name="Shape 444"/>
        <p:cNvGrpSpPr/>
        <p:nvPr/>
      </p:nvGrpSpPr>
      <p:grpSpPr>
        <a:xfrm>
          <a:off x="0" y="0"/>
          <a:ext cx="0" cy="0"/>
          <a:chOff x="0" y="0"/>
          <a:chExt cx="0" cy="0"/>
        </a:xfrm>
      </p:grpSpPr>
      <p:sp>
        <p:nvSpPr>
          <p:cNvPr id="445" name="Google Shape;445;gb5cb86c3b7_2_56"/>
          <p:cNvSpPr txBox="1"/>
          <p:nvPr>
            <p:ph type="title"/>
          </p:nvPr>
        </p:nvSpPr>
        <p:spPr>
          <a:xfrm>
            <a:off x="454525" y="204374"/>
            <a:ext cx="9373198" cy="938624"/>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lt1"/>
              </a:buClr>
              <a:buSzPts val="2400"/>
              <a:buFont typeface="Calibri"/>
              <a:buNone/>
            </a:pPr>
            <a:r>
              <a:rPr lang="en-GB"/>
              <a:t>How do NRENs promote GÉANT services? </a:t>
            </a:r>
            <a:endParaRPr/>
          </a:p>
        </p:txBody>
      </p:sp>
      <p:sp>
        <p:nvSpPr>
          <p:cNvPr id="446" name="Google Shape;446;gb5cb86c3b7_2_56"/>
          <p:cNvSpPr txBox="1"/>
          <p:nvPr>
            <p:ph idx="12" type="sldNum"/>
          </p:nvPr>
        </p:nvSpPr>
        <p:spPr>
          <a:xfrm>
            <a:off x="11439527" y="6523901"/>
            <a:ext cx="569600" cy="321399"/>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sp>
        <p:nvSpPr>
          <p:cNvPr id="447" name="Google Shape;447;gb5cb86c3b7_2_56"/>
          <p:cNvSpPr/>
          <p:nvPr/>
        </p:nvSpPr>
        <p:spPr>
          <a:xfrm>
            <a:off x="2693873" y="5148434"/>
            <a:ext cx="10368985" cy="153616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48" name="Google Shape;448;gb5cb86c3b7_2_56"/>
          <p:cNvSpPr txBox="1"/>
          <p:nvPr>
            <p:ph idx="1" type="body"/>
          </p:nvPr>
        </p:nvSpPr>
        <p:spPr>
          <a:xfrm>
            <a:off x="454525" y="1642188"/>
            <a:ext cx="5641475" cy="4323399"/>
          </a:xfrm>
          <a:prstGeom prst="rect">
            <a:avLst/>
          </a:prstGeom>
          <a:solidFill>
            <a:schemeClr val="lt1"/>
          </a:solidFill>
          <a:ln cap="flat" cmpd="sng" w="38100">
            <a:solidFill>
              <a:schemeClr val="accent1"/>
            </a:solidFill>
            <a:prstDash val="solid"/>
            <a:miter lim="800000"/>
            <a:headEnd len="sm" w="sm" type="none"/>
            <a:tailEnd len="sm" w="sm" type="none"/>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SzPts val="3360"/>
              <a:buChar char="•"/>
            </a:pPr>
            <a:r>
              <a:rPr lang="en-GB" sz="2800">
                <a:solidFill>
                  <a:schemeClr val="dk1"/>
                </a:solidFill>
                <a:latin typeface="Calibri"/>
                <a:ea typeface="Calibri"/>
                <a:cs typeface="Calibri"/>
                <a:sym typeface="Calibri"/>
              </a:rPr>
              <a:t>Services are usually not promoted as “GEANT” services</a:t>
            </a:r>
            <a:endParaRPr/>
          </a:p>
          <a:p>
            <a:pPr indent="0" lvl="0" marL="0" rtl="0" algn="l">
              <a:lnSpc>
                <a:spcPct val="90000"/>
              </a:lnSpc>
              <a:spcBef>
                <a:spcPts val="1000"/>
              </a:spcBef>
              <a:spcAft>
                <a:spcPts val="0"/>
              </a:spcAft>
              <a:buSzPts val="3360"/>
              <a:buNone/>
            </a:pPr>
            <a:r>
              <a:t/>
            </a:r>
            <a:endParaRPr sz="2800"/>
          </a:p>
          <a:p>
            <a:pPr indent="-228600" lvl="0" marL="228600" rtl="0" algn="l">
              <a:lnSpc>
                <a:spcPct val="90000"/>
              </a:lnSpc>
              <a:spcBef>
                <a:spcPts val="1000"/>
              </a:spcBef>
              <a:spcAft>
                <a:spcPts val="0"/>
              </a:spcAft>
              <a:buSzPts val="3360"/>
              <a:buChar char="•"/>
            </a:pPr>
            <a:r>
              <a:rPr lang="en-GB" sz="2800">
                <a:solidFill>
                  <a:schemeClr val="dk1"/>
                </a:solidFill>
                <a:latin typeface="Calibri"/>
                <a:ea typeface="Calibri"/>
                <a:cs typeface="Calibri"/>
                <a:sym typeface="Calibri"/>
              </a:rPr>
              <a:t>Absorbed into own outreach and marketing activities  </a:t>
            </a:r>
            <a:endParaRPr/>
          </a:p>
          <a:p>
            <a:pPr indent="0" lvl="0" marL="0" rtl="0" algn="l">
              <a:lnSpc>
                <a:spcPct val="90000"/>
              </a:lnSpc>
              <a:spcBef>
                <a:spcPts val="1000"/>
              </a:spcBef>
              <a:spcAft>
                <a:spcPts val="0"/>
              </a:spcAft>
              <a:buSzPts val="3360"/>
              <a:buNone/>
            </a:pPr>
            <a:r>
              <a:t/>
            </a:r>
            <a:endParaRPr sz="2800"/>
          </a:p>
          <a:p>
            <a:pPr indent="-228600" lvl="0" marL="228600" rtl="0" algn="l">
              <a:lnSpc>
                <a:spcPct val="90000"/>
              </a:lnSpc>
              <a:spcBef>
                <a:spcPts val="1000"/>
              </a:spcBef>
              <a:spcAft>
                <a:spcPts val="0"/>
              </a:spcAft>
              <a:buSzPts val="3360"/>
              <a:buChar char="•"/>
            </a:pPr>
            <a:r>
              <a:rPr lang="en-GB" sz="2800">
                <a:solidFill>
                  <a:schemeClr val="dk1"/>
                </a:solidFill>
                <a:latin typeface="Calibri"/>
                <a:ea typeface="Calibri"/>
                <a:cs typeface="Calibri"/>
                <a:sym typeface="Calibri"/>
              </a:rPr>
              <a:t>Differs by: NREN set up, relationship with constituencies, remit, resources, service type</a:t>
            </a:r>
            <a:endParaRPr/>
          </a:p>
          <a:p>
            <a:pPr indent="0" lvl="0" marL="0" rtl="0" algn="l">
              <a:lnSpc>
                <a:spcPct val="90000"/>
              </a:lnSpc>
              <a:spcBef>
                <a:spcPts val="1000"/>
              </a:spcBef>
              <a:spcAft>
                <a:spcPts val="0"/>
              </a:spcAft>
              <a:buSzPts val="2880"/>
              <a:buNone/>
            </a:pPr>
            <a:r>
              <a:t/>
            </a:r>
            <a:endParaRPr/>
          </a:p>
        </p:txBody>
      </p:sp>
      <p:sp>
        <p:nvSpPr>
          <p:cNvPr id="449" name="Google Shape;449;gb5cb86c3b7_2_56"/>
          <p:cNvSpPr txBox="1"/>
          <p:nvPr/>
        </p:nvSpPr>
        <p:spPr>
          <a:xfrm>
            <a:off x="6544891" y="4542473"/>
            <a:ext cx="4838335" cy="1423114"/>
          </a:xfrm>
          <a:prstGeom prst="rect">
            <a:avLst/>
          </a:prstGeom>
          <a:solidFill>
            <a:schemeClr val="lt1"/>
          </a:solidFill>
          <a:ln cap="flat" cmpd="sng" w="12700">
            <a:solidFill>
              <a:schemeClr val="accent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80000"/>
              </a:lnSpc>
              <a:spcBef>
                <a:spcPts val="0"/>
              </a:spcBef>
              <a:spcAft>
                <a:spcPts val="0"/>
              </a:spcAft>
              <a:buClr>
                <a:srgbClr val="003F5E"/>
              </a:buClr>
              <a:buSzPts val="2664"/>
              <a:buFont typeface="Arial"/>
              <a:buNone/>
            </a:pPr>
            <a:r>
              <a:rPr lang="en-GB" sz="2220">
                <a:solidFill>
                  <a:srgbClr val="FF0000"/>
                </a:solidFill>
                <a:latin typeface="Calibri"/>
                <a:ea typeface="Calibri"/>
                <a:cs typeface="Calibri"/>
                <a:sym typeface="Calibri"/>
              </a:rPr>
              <a:t>Observe shift since GN4-2:</a:t>
            </a:r>
            <a:endParaRPr/>
          </a:p>
          <a:p>
            <a:pPr indent="0" lvl="0" marL="0" marR="0" rtl="0" algn="l">
              <a:lnSpc>
                <a:spcPct val="80000"/>
              </a:lnSpc>
              <a:spcBef>
                <a:spcPts val="1000"/>
              </a:spcBef>
              <a:spcAft>
                <a:spcPts val="0"/>
              </a:spcAft>
              <a:buClr>
                <a:srgbClr val="003F5E"/>
              </a:buClr>
              <a:buSzPts val="2664"/>
              <a:buFont typeface="Arial"/>
              <a:buNone/>
            </a:pPr>
            <a:r>
              <a:rPr lang="en-GB" sz="2220">
                <a:solidFill>
                  <a:srgbClr val="FF0000"/>
                </a:solidFill>
                <a:latin typeface="Calibri"/>
                <a:ea typeface="Calibri"/>
                <a:cs typeface="Calibri"/>
                <a:sym typeface="Calibri"/>
              </a:rPr>
              <a:t>more involvement of GN4-3 to promote services on behalf of or in collaboration with the NRENs</a:t>
            </a:r>
            <a:endParaRPr/>
          </a:p>
        </p:txBody>
      </p:sp>
      <p:pic>
        <p:nvPicPr>
          <p:cNvPr descr="Birds on power lines" id="450" name="Google Shape;450;gb5cb86c3b7_2_56"/>
          <p:cNvPicPr preferRelativeResize="0"/>
          <p:nvPr/>
        </p:nvPicPr>
        <p:blipFill rotWithShape="1">
          <a:blip r:embed="rId3">
            <a:alphaModFix/>
          </a:blip>
          <a:srcRect b="0" l="0" r="0" t="0"/>
          <a:stretch/>
        </p:blipFill>
        <p:spPr>
          <a:xfrm>
            <a:off x="6885990" y="1617781"/>
            <a:ext cx="4156135" cy="2763992"/>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5" name="Shape 455"/>
        <p:cNvGrpSpPr/>
        <p:nvPr/>
      </p:nvGrpSpPr>
      <p:grpSpPr>
        <a:xfrm>
          <a:off x="0" y="0"/>
          <a:ext cx="0" cy="0"/>
          <a:chOff x="0" y="0"/>
          <a:chExt cx="0" cy="0"/>
        </a:xfrm>
      </p:grpSpPr>
      <p:sp>
        <p:nvSpPr>
          <p:cNvPr id="456" name="Google Shape;456;gb5cb86c3b7_2_66"/>
          <p:cNvSpPr txBox="1"/>
          <p:nvPr>
            <p:ph type="title"/>
          </p:nvPr>
        </p:nvSpPr>
        <p:spPr>
          <a:xfrm>
            <a:off x="454525" y="204374"/>
            <a:ext cx="9373198" cy="938624"/>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lt1"/>
              </a:buClr>
              <a:buSzPts val="2400"/>
              <a:buFont typeface="Calibri"/>
              <a:buNone/>
            </a:pPr>
            <a:r>
              <a:rPr lang="en-GB"/>
              <a:t>Influencing Factors and resulting Challenges on GEANT Service Uptake from NREN perspective </a:t>
            </a:r>
            <a:endParaRPr/>
          </a:p>
        </p:txBody>
      </p:sp>
      <p:sp>
        <p:nvSpPr>
          <p:cNvPr id="457" name="Google Shape;457;gb5cb86c3b7_2_66"/>
          <p:cNvSpPr txBox="1"/>
          <p:nvPr>
            <p:ph idx="12" type="sldNum"/>
          </p:nvPr>
        </p:nvSpPr>
        <p:spPr>
          <a:xfrm>
            <a:off x="11439527" y="6523901"/>
            <a:ext cx="569600" cy="321399"/>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sp>
        <p:nvSpPr>
          <p:cNvPr id="458" name="Google Shape;458;gb5cb86c3b7_2_66"/>
          <p:cNvSpPr txBox="1"/>
          <p:nvPr>
            <p:ph idx="1" type="body"/>
          </p:nvPr>
        </p:nvSpPr>
        <p:spPr>
          <a:xfrm>
            <a:off x="625939" y="1767597"/>
            <a:ext cx="4647231" cy="4351338"/>
          </a:xfrm>
          <a:prstGeom prst="rect">
            <a:avLst/>
          </a:prstGeom>
          <a:solidFill>
            <a:schemeClr val="lt1"/>
          </a:solidFill>
          <a:ln cap="flat" cmpd="sng" w="38100">
            <a:solidFill>
              <a:schemeClr val="accent1"/>
            </a:solidFill>
            <a:prstDash val="solid"/>
            <a:miter lim="800000"/>
            <a:headEnd len="sm" w="sm" type="none"/>
            <a:tailEnd len="sm" w="sm" type="none"/>
          </a:ln>
        </p:spPr>
        <p:txBody>
          <a:bodyPr anchorCtr="0" anchor="t" bIns="45700" lIns="91425" spcFirstLastPara="1" rIns="91425" wrap="square" tIns="45700">
            <a:noAutofit/>
          </a:bodyPr>
          <a:lstStyle/>
          <a:p>
            <a:pPr indent="0" lvl="0" marL="0" rtl="0" algn="l">
              <a:lnSpc>
                <a:spcPct val="70000"/>
              </a:lnSpc>
              <a:spcBef>
                <a:spcPts val="0"/>
              </a:spcBef>
              <a:spcAft>
                <a:spcPts val="0"/>
              </a:spcAft>
              <a:buSzPts val="2400"/>
              <a:buNone/>
            </a:pPr>
            <a:r>
              <a:rPr b="1" lang="en-GB" sz="2000">
                <a:solidFill>
                  <a:schemeClr val="dk1"/>
                </a:solidFill>
                <a:latin typeface="Calibri"/>
                <a:ea typeface="Calibri"/>
                <a:cs typeface="Calibri"/>
                <a:sym typeface="Calibri"/>
              </a:rPr>
              <a:t>General Influencing Factors</a:t>
            </a:r>
            <a:endParaRPr/>
          </a:p>
          <a:p>
            <a:pPr indent="-114300" lvl="0" marL="228600" rtl="0" algn="l">
              <a:lnSpc>
                <a:spcPct val="70000"/>
              </a:lnSpc>
              <a:spcBef>
                <a:spcPts val="1000"/>
              </a:spcBef>
              <a:spcAft>
                <a:spcPts val="0"/>
              </a:spcAft>
              <a:buSzPts val="1800"/>
              <a:buNone/>
            </a:pPr>
            <a:r>
              <a:t/>
            </a:r>
            <a:endParaRPr b="1" sz="1500"/>
          </a:p>
          <a:p>
            <a:pPr indent="-228600" lvl="0" marL="228600" rtl="0" algn="l">
              <a:lnSpc>
                <a:spcPct val="70000"/>
              </a:lnSpc>
              <a:spcBef>
                <a:spcPts val="1000"/>
              </a:spcBef>
              <a:spcAft>
                <a:spcPts val="0"/>
              </a:spcAft>
              <a:buSzPts val="1800"/>
              <a:buChar char="•"/>
            </a:pPr>
            <a:r>
              <a:rPr b="1" lang="en-GB" sz="1500">
                <a:solidFill>
                  <a:schemeClr val="dk1"/>
                </a:solidFill>
                <a:latin typeface="Calibri"/>
                <a:ea typeface="Calibri"/>
                <a:cs typeface="Calibri"/>
                <a:sym typeface="Calibri"/>
              </a:rPr>
              <a:t>”internal</a:t>
            </a:r>
            <a:r>
              <a:rPr lang="en-GB" sz="1500">
                <a:solidFill>
                  <a:schemeClr val="dk1"/>
                </a:solidFill>
                <a:latin typeface="Calibri"/>
                <a:ea typeface="Calibri"/>
                <a:cs typeface="Calibri"/>
                <a:sym typeface="Calibri"/>
              </a:rPr>
              <a:t>”</a:t>
            </a:r>
            <a:endParaRPr/>
          </a:p>
          <a:p>
            <a:pPr indent="-228600" lvl="1" marL="685800" rtl="0" algn="l">
              <a:lnSpc>
                <a:spcPct val="70000"/>
              </a:lnSpc>
              <a:spcBef>
                <a:spcPts val="500"/>
              </a:spcBef>
              <a:spcAft>
                <a:spcPts val="0"/>
              </a:spcAft>
              <a:buSzPts val="1800"/>
              <a:buChar char="•"/>
            </a:pPr>
            <a:r>
              <a:rPr lang="en-GB" sz="1500">
                <a:solidFill>
                  <a:schemeClr val="dk1"/>
                </a:solidFill>
                <a:latin typeface="Calibri"/>
                <a:ea typeface="Calibri"/>
                <a:cs typeface="Calibri"/>
                <a:sym typeface="Calibri"/>
              </a:rPr>
              <a:t>Available funding and staff resources</a:t>
            </a:r>
            <a:endParaRPr/>
          </a:p>
          <a:p>
            <a:pPr indent="-228600" lvl="1" marL="685800" rtl="0" algn="l">
              <a:lnSpc>
                <a:spcPct val="70000"/>
              </a:lnSpc>
              <a:spcBef>
                <a:spcPts val="500"/>
              </a:spcBef>
              <a:spcAft>
                <a:spcPts val="0"/>
              </a:spcAft>
              <a:buSzPts val="1800"/>
              <a:buChar char="•"/>
            </a:pPr>
            <a:r>
              <a:rPr lang="en-GB" sz="1500">
                <a:solidFill>
                  <a:schemeClr val="dk1"/>
                </a:solidFill>
                <a:latin typeface="Calibri"/>
                <a:ea typeface="Calibri"/>
                <a:cs typeface="Calibri"/>
                <a:sym typeface="Calibri"/>
              </a:rPr>
              <a:t>Access to additional funding sources </a:t>
            </a:r>
            <a:endParaRPr/>
          </a:p>
          <a:p>
            <a:pPr indent="-228600" lvl="1" marL="685800" rtl="0" algn="l">
              <a:lnSpc>
                <a:spcPct val="70000"/>
              </a:lnSpc>
              <a:spcBef>
                <a:spcPts val="500"/>
              </a:spcBef>
              <a:spcAft>
                <a:spcPts val="0"/>
              </a:spcAft>
              <a:buSzPts val="1800"/>
              <a:buChar char="•"/>
            </a:pPr>
            <a:r>
              <a:rPr lang="en-GB" sz="1500">
                <a:solidFill>
                  <a:schemeClr val="dk1"/>
                </a:solidFill>
                <a:latin typeface="Calibri"/>
                <a:ea typeface="Calibri"/>
                <a:cs typeface="Calibri"/>
                <a:sym typeface="Calibri"/>
              </a:rPr>
              <a:t>NREN service scope</a:t>
            </a:r>
            <a:endParaRPr/>
          </a:p>
          <a:p>
            <a:pPr indent="-228600" lvl="1" marL="685800" rtl="0" algn="l">
              <a:lnSpc>
                <a:spcPct val="70000"/>
              </a:lnSpc>
              <a:spcBef>
                <a:spcPts val="500"/>
              </a:spcBef>
              <a:spcAft>
                <a:spcPts val="0"/>
              </a:spcAft>
              <a:buSzPts val="1800"/>
              <a:buChar char="•"/>
            </a:pPr>
            <a:r>
              <a:rPr lang="en-GB" sz="1500">
                <a:solidFill>
                  <a:schemeClr val="dk1"/>
                </a:solidFill>
                <a:latin typeface="Calibri"/>
                <a:ea typeface="Calibri"/>
                <a:cs typeface="Calibri"/>
                <a:sym typeface="Calibri"/>
              </a:rPr>
              <a:t>Active service promotion and engagement</a:t>
            </a:r>
            <a:endParaRPr/>
          </a:p>
          <a:p>
            <a:pPr indent="0" lvl="1" marL="457200" rtl="0" algn="l">
              <a:lnSpc>
                <a:spcPct val="70000"/>
              </a:lnSpc>
              <a:spcBef>
                <a:spcPts val="500"/>
              </a:spcBef>
              <a:spcAft>
                <a:spcPts val="0"/>
              </a:spcAft>
              <a:buSzPts val="1800"/>
              <a:buNone/>
            </a:pPr>
            <a:r>
              <a:t/>
            </a:r>
            <a:endParaRPr sz="1500"/>
          </a:p>
          <a:p>
            <a:pPr indent="-228600" lvl="0" marL="228600" rtl="0" algn="l">
              <a:lnSpc>
                <a:spcPct val="70000"/>
              </a:lnSpc>
              <a:spcBef>
                <a:spcPts val="1000"/>
              </a:spcBef>
              <a:spcAft>
                <a:spcPts val="0"/>
              </a:spcAft>
              <a:buSzPts val="1800"/>
              <a:buChar char="•"/>
            </a:pPr>
            <a:r>
              <a:rPr b="1" lang="en-GB" sz="1500">
                <a:solidFill>
                  <a:schemeClr val="dk1"/>
                </a:solidFill>
                <a:latin typeface="Calibri"/>
                <a:ea typeface="Calibri"/>
                <a:cs typeface="Calibri"/>
                <a:sym typeface="Calibri"/>
              </a:rPr>
              <a:t>“mix”</a:t>
            </a:r>
            <a:endParaRPr/>
          </a:p>
          <a:p>
            <a:pPr indent="-228600" lvl="1" marL="685800" rtl="0" algn="l">
              <a:lnSpc>
                <a:spcPct val="70000"/>
              </a:lnSpc>
              <a:spcBef>
                <a:spcPts val="500"/>
              </a:spcBef>
              <a:spcAft>
                <a:spcPts val="0"/>
              </a:spcAft>
              <a:buSzPts val="1800"/>
              <a:buChar char="•"/>
            </a:pPr>
            <a:r>
              <a:rPr lang="en-GB" sz="1500">
                <a:solidFill>
                  <a:schemeClr val="dk1"/>
                </a:solidFill>
                <a:latin typeface="Calibri"/>
                <a:ea typeface="Calibri"/>
                <a:cs typeface="Calibri"/>
                <a:sym typeface="Calibri"/>
              </a:rPr>
              <a:t>NREN user base </a:t>
            </a:r>
            <a:endParaRPr/>
          </a:p>
          <a:p>
            <a:pPr indent="-228600" lvl="1" marL="685800" rtl="0" algn="l">
              <a:lnSpc>
                <a:spcPct val="70000"/>
              </a:lnSpc>
              <a:spcBef>
                <a:spcPts val="500"/>
              </a:spcBef>
              <a:spcAft>
                <a:spcPts val="0"/>
              </a:spcAft>
              <a:buSzPts val="1800"/>
              <a:buChar char="•"/>
            </a:pPr>
            <a:r>
              <a:rPr lang="en-GB" sz="1500">
                <a:solidFill>
                  <a:schemeClr val="dk1"/>
                </a:solidFill>
                <a:latin typeface="Calibri"/>
                <a:ea typeface="Calibri"/>
                <a:cs typeface="Calibri"/>
                <a:sym typeface="Calibri"/>
              </a:rPr>
              <a:t>National delivery chain</a:t>
            </a:r>
            <a:endParaRPr/>
          </a:p>
          <a:p>
            <a:pPr indent="-228600" lvl="1" marL="685800" rtl="0" algn="l">
              <a:lnSpc>
                <a:spcPct val="70000"/>
              </a:lnSpc>
              <a:spcBef>
                <a:spcPts val="500"/>
              </a:spcBef>
              <a:spcAft>
                <a:spcPts val="0"/>
              </a:spcAft>
              <a:buSzPts val="1800"/>
              <a:buChar char="•"/>
            </a:pPr>
            <a:r>
              <a:rPr lang="en-GB" sz="1500">
                <a:solidFill>
                  <a:schemeClr val="dk1"/>
                </a:solidFill>
                <a:latin typeface="Calibri"/>
                <a:ea typeface="Calibri"/>
                <a:cs typeface="Calibri"/>
                <a:sym typeface="Calibri"/>
              </a:rPr>
              <a:t>Formal and informal relationship between national stakeholders</a:t>
            </a:r>
            <a:endParaRPr/>
          </a:p>
          <a:p>
            <a:pPr indent="0" lvl="1" marL="457200" rtl="0" algn="l">
              <a:lnSpc>
                <a:spcPct val="70000"/>
              </a:lnSpc>
              <a:spcBef>
                <a:spcPts val="500"/>
              </a:spcBef>
              <a:spcAft>
                <a:spcPts val="0"/>
              </a:spcAft>
              <a:buSzPts val="1800"/>
              <a:buNone/>
            </a:pPr>
            <a:r>
              <a:t/>
            </a:r>
            <a:endParaRPr sz="1500"/>
          </a:p>
          <a:p>
            <a:pPr indent="-228600" lvl="0" marL="228600" rtl="0" algn="l">
              <a:lnSpc>
                <a:spcPct val="70000"/>
              </a:lnSpc>
              <a:spcBef>
                <a:spcPts val="1000"/>
              </a:spcBef>
              <a:spcAft>
                <a:spcPts val="0"/>
              </a:spcAft>
              <a:buSzPts val="1800"/>
              <a:buChar char="•"/>
            </a:pPr>
            <a:r>
              <a:rPr b="1" lang="en-GB" sz="1500">
                <a:solidFill>
                  <a:schemeClr val="dk1"/>
                </a:solidFill>
                <a:latin typeface="Calibri"/>
                <a:ea typeface="Calibri"/>
                <a:cs typeface="Calibri"/>
                <a:sym typeface="Calibri"/>
              </a:rPr>
              <a:t>“external”</a:t>
            </a:r>
            <a:endParaRPr/>
          </a:p>
          <a:p>
            <a:pPr indent="-228600" lvl="1" marL="685800" rtl="0" algn="l">
              <a:lnSpc>
                <a:spcPct val="70000"/>
              </a:lnSpc>
              <a:spcBef>
                <a:spcPts val="500"/>
              </a:spcBef>
              <a:spcAft>
                <a:spcPts val="0"/>
              </a:spcAft>
              <a:buSzPts val="1800"/>
              <a:buChar char="•"/>
            </a:pPr>
            <a:r>
              <a:rPr lang="en-GB" sz="1500">
                <a:solidFill>
                  <a:schemeClr val="dk1"/>
                </a:solidFill>
                <a:latin typeface="Calibri"/>
                <a:ea typeface="Calibri"/>
                <a:cs typeface="Calibri"/>
                <a:sym typeface="Calibri"/>
              </a:rPr>
              <a:t>Large science user groups or facilities in country</a:t>
            </a:r>
            <a:endParaRPr/>
          </a:p>
          <a:p>
            <a:pPr indent="-228600" lvl="1" marL="685800" rtl="0" algn="l">
              <a:lnSpc>
                <a:spcPct val="70000"/>
              </a:lnSpc>
              <a:spcBef>
                <a:spcPts val="500"/>
              </a:spcBef>
              <a:spcAft>
                <a:spcPts val="0"/>
              </a:spcAft>
              <a:buSzPts val="1800"/>
              <a:buChar char="•"/>
            </a:pPr>
            <a:r>
              <a:rPr lang="en-GB" sz="1500">
                <a:solidFill>
                  <a:schemeClr val="dk1"/>
                </a:solidFill>
                <a:latin typeface="Calibri"/>
                <a:ea typeface="Calibri"/>
                <a:cs typeface="Calibri"/>
                <a:sym typeface="Calibri"/>
              </a:rPr>
              <a:t>Maturity of R&amp;E sector (level of digitisation) </a:t>
            </a:r>
            <a:endParaRPr/>
          </a:p>
        </p:txBody>
      </p:sp>
      <p:sp>
        <p:nvSpPr>
          <p:cNvPr id="459" name="Google Shape;459;gb5cb86c3b7_2_66"/>
          <p:cNvSpPr txBox="1"/>
          <p:nvPr/>
        </p:nvSpPr>
        <p:spPr>
          <a:xfrm>
            <a:off x="8378890" y="5934269"/>
            <a:ext cx="184731"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60" name="Google Shape;460;gb5cb86c3b7_2_66"/>
          <p:cNvSpPr txBox="1"/>
          <p:nvPr/>
        </p:nvSpPr>
        <p:spPr>
          <a:xfrm>
            <a:off x="6918831" y="1767597"/>
            <a:ext cx="4805496" cy="4351338"/>
          </a:xfrm>
          <a:prstGeom prst="rect">
            <a:avLst/>
          </a:prstGeom>
          <a:solidFill>
            <a:schemeClr val="lt1"/>
          </a:solidFill>
          <a:ln cap="flat" cmpd="sng" w="38100">
            <a:solidFill>
              <a:schemeClr val="accent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80000"/>
              </a:lnSpc>
              <a:spcBef>
                <a:spcPts val="0"/>
              </a:spcBef>
              <a:spcAft>
                <a:spcPts val="0"/>
              </a:spcAft>
              <a:buClr>
                <a:srgbClr val="003F5E"/>
              </a:buClr>
              <a:buSzPts val="2244"/>
              <a:buFont typeface="Arial"/>
              <a:buNone/>
            </a:pPr>
            <a:r>
              <a:rPr b="1" lang="en-GB" sz="1870">
                <a:solidFill>
                  <a:schemeClr val="dk1"/>
                </a:solidFill>
                <a:latin typeface="Calibri"/>
                <a:ea typeface="Calibri"/>
                <a:cs typeface="Calibri"/>
                <a:sym typeface="Calibri"/>
              </a:rPr>
              <a:t>Service related challenges</a:t>
            </a:r>
            <a:endParaRPr/>
          </a:p>
          <a:p>
            <a:pPr indent="0" lvl="0" marL="0" marR="0" rtl="0" algn="l">
              <a:lnSpc>
                <a:spcPct val="80000"/>
              </a:lnSpc>
              <a:spcBef>
                <a:spcPts val="1000"/>
              </a:spcBef>
              <a:spcAft>
                <a:spcPts val="0"/>
              </a:spcAft>
              <a:buClr>
                <a:srgbClr val="003F5E"/>
              </a:buClr>
              <a:buSzPts val="2244"/>
              <a:buFont typeface="Arial"/>
              <a:buNone/>
            </a:pPr>
            <a:r>
              <a:t/>
            </a:r>
            <a:endParaRPr b="1" sz="1870">
              <a:solidFill>
                <a:schemeClr val="dk1"/>
              </a:solidFill>
              <a:latin typeface="Calibri"/>
              <a:ea typeface="Calibri"/>
              <a:cs typeface="Calibri"/>
              <a:sym typeface="Calibri"/>
            </a:endParaRPr>
          </a:p>
          <a:p>
            <a:pPr indent="-228600" lvl="0" marL="228600" marR="0" rtl="0" algn="l">
              <a:lnSpc>
                <a:spcPct val="80000"/>
              </a:lnSpc>
              <a:spcBef>
                <a:spcPts val="1000"/>
              </a:spcBef>
              <a:spcAft>
                <a:spcPts val="0"/>
              </a:spcAft>
              <a:buClr>
                <a:srgbClr val="003F5E"/>
              </a:buClr>
              <a:buSzPts val="1734"/>
              <a:buFont typeface="Arial"/>
              <a:buChar char="•"/>
            </a:pPr>
            <a:r>
              <a:rPr b="1" lang="en-GB" sz="1445">
                <a:solidFill>
                  <a:schemeClr val="dk1"/>
                </a:solidFill>
                <a:latin typeface="Calibri"/>
                <a:ea typeface="Calibri"/>
                <a:cs typeface="Calibri"/>
                <a:sym typeface="Calibri"/>
              </a:rPr>
              <a:t>Business related</a:t>
            </a:r>
            <a:endParaRPr sz="1445">
              <a:solidFill>
                <a:schemeClr val="dk1"/>
              </a:solidFill>
              <a:latin typeface="Calibri"/>
              <a:ea typeface="Calibri"/>
              <a:cs typeface="Calibri"/>
              <a:sym typeface="Calibri"/>
            </a:endParaRPr>
          </a:p>
          <a:p>
            <a:pPr indent="-228600" lvl="1" marL="685800" marR="0" rtl="0" algn="l">
              <a:lnSpc>
                <a:spcPct val="80000"/>
              </a:lnSpc>
              <a:spcBef>
                <a:spcPts val="500"/>
              </a:spcBef>
              <a:spcAft>
                <a:spcPts val="0"/>
              </a:spcAft>
              <a:buClr>
                <a:srgbClr val="003F5E"/>
              </a:buClr>
              <a:buSzPts val="1836"/>
              <a:buFont typeface="Arial"/>
              <a:buChar char="•"/>
            </a:pPr>
            <a:r>
              <a:rPr b="0" i="0" lang="en-GB" sz="1530" u="none" cap="none" strike="noStrike">
                <a:solidFill>
                  <a:schemeClr val="dk1"/>
                </a:solidFill>
                <a:latin typeface="Calibri"/>
                <a:ea typeface="Calibri"/>
                <a:cs typeface="Calibri"/>
                <a:sym typeface="Calibri"/>
              </a:rPr>
              <a:t>Lack of resources/ business urgency </a:t>
            </a:r>
            <a:endParaRPr/>
          </a:p>
          <a:p>
            <a:pPr indent="-228600" lvl="1" marL="685800" marR="0" rtl="0" algn="l">
              <a:lnSpc>
                <a:spcPct val="80000"/>
              </a:lnSpc>
              <a:spcBef>
                <a:spcPts val="500"/>
              </a:spcBef>
              <a:spcAft>
                <a:spcPts val="0"/>
              </a:spcAft>
              <a:buClr>
                <a:srgbClr val="003F5E"/>
              </a:buClr>
              <a:buSzPts val="1836"/>
              <a:buFont typeface="Arial"/>
              <a:buChar char="•"/>
            </a:pPr>
            <a:r>
              <a:rPr b="0" i="0" lang="en-GB" sz="1530" u="none" cap="none" strike="noStrike">
                <a:solidFill>
                  <a:schemeClr val="dk1"/>
                </a:solidFill>
                <a:latin typeface="Calibri"/>
                <a:ea typeface="Calibri"/>
                <a:cs typeface="Calibri"/>
                <a:sym typeface="Calibri"/>
              </a:rPr>
              <a:t>Lack of known national use cases</a:t>
            </a:r>
            <a:endParaRPr/>
          </a:p>
          <a:p>
            <a:pPr indent="-228600" lvl="1" marL="685800" marR="0" rtl="0" algn="l">
              <a:lnSpc>
                <a:spcPct val="80000"/>
              </a:lnSpc>
              <a:spcBef>
                <a:spcPts val="500"/>
              </a:spcBef>
              <a:spcAft>
                <a:spcPts val="0"/>
              </a:spcAft>
              <a:buClr>
                <a:srgbClr val="003F5E"/>
              </a:buClr>
              <a:buSzPts val="1836"/>
              <a:buFont typeface="Arial"/>
              <a:buChar char="•"/>
            </a:pPr>
            <a:r>
              <a:rPr b="0" i="0" lang="en-GB" sz="1530" u="none" cap="none" strike="noStrike">
                <a:solidFill>
                  <a:schemeClr val="dk1"/>
                </a:solidFill>
                <a:latin typeface="Calibri"/>
                <a:ea typeface="Calibri"/>
                <a:cs typeface="Calibri"/>
                <a:sym typeface="Calibri"/>
              </a:rPr>
              <a:t>Lack of skills in NRENs to deploy/ adopt services </a:t>
            </a:r>
            <a:endParaRPr/>
          </a:p>
          <a:p>
            <a:pPr indent="-228600" lvl="1" marL="685800" marR="0" rtl="0" algn="l">
              <a:lnSpc>
                <a:spcPct val="80000"/>
              </a:lnSpc>
              <a:spcBef>
                <a:spcPts val="500"/>
              </a:spcBef>
              <a:spcAft>
                <a:spcPts val="0"/>
              </a:spcAft>
              <a:buClr>
                <a:srgbClr val="003F5E"/>
              </a:buClr>
              <a:buSzPts val="1836"/>
              <a:buFont typeface="Arial"/>
              <a:buChar char="•"/>
            </a:pPr>
            <a:r>
              <a:rPr b="0" i="0" lang="en-GB" sz="1530" u="none" cap="none" strike="noStrike">
                <a:solidFill>
                  <a:schemeClr val="dk1"/>
                </a:solidFill>
                <a:latin typeface="Calibri"/>
                <a:ea typeface="Calibri"/>
                <a:cs typeface="Calibri"/>
                <a:sym typeface="Calibri"/>
              </a:rPr>
              <a:t>Lack of outreach staff in NRENs to promote service</a:t>
            </a:r>
            <a:endParaRPr/>
          </a:p>
          <a:p>
            <a:pPr indent="0" lvl="1" marL="457200" marR="0" rtl="0" algn="l">
              <a:lnSpc>
                <a:spcPct val="80000"/>
              </a:lnSpc>
              <a:spcBef>
                <a:spcPts val="500"/>
              </a:spcBef>
              <a:spcAft>
                <a:spcPts val="0"/>
              </a:spcAft>
              <a:buClr>
                <a:srgbClr val="003F5E"/>
              </a:buClr>
              <a:buSzPts val="1836"/>
              <a:buFont typeface="Arial"/>
              <a:buNone/>
            </a:pPr>
            <a:r>
              <a:t/>
            </a:r>
            <a:endParaRPr b="0" i="0" sz="1530" u="none" cap="none" strike="noStrike">
              <a:solidFill>
                <a:schemeClr val="dk1"/>
              </a:solidFill>
              <a:latin typeface="Calibri"/>
              <a:ea typeface="Calibri"/>
              <a:cs typeface="Calibri"/>
              <a:sym typeface="Calibri"/>
            </a:endParaRPr>
          </a:p>
          <a:p>
            <a:pPr indent="-228600" lvl="0" marL="228600" marR="0" rtl="0" algn="l">
              <a:lnSpc>
                <a:spcPct val="80000"/>
              </a:lnSpc>
              <a:spcBef>
                <a:spcPts val="1000"/>
              </a:spcBef>
              <a:spcAft>
                <a:spcPts val="0"/>
              </a:spcAft>
              <a:buClr>
                <a:srgbClr val="003F5E"/>
              </a:buClr>
              <a:buSzPts val="1734"/>
              <a:buFont typeface="Arial"/>
              <a:buChar char="•"/>
            </a:pPr>
            <a:r>
              <a:rPr b="1" lang="en-GB" sz="1445">
                <a:solidFill>
                  <a:schemeClr val="dk1"/>
                </a:solidFill>
                <a:latin typeface="Calibri"/>
                <a:ea typeface="Calibri"/>
                <a:cs typeface="Calibri"/>
                <a:sym typeface="Calibri"/>
              </a:rPr>
              <a:t>Service related</a:t>
            </a:r>
            <a:endParaRPr sz="1445">
              <a:solidFill>
                <a:schemeClr val="dk1"/>
              </a:solidFill>
              <a:latin typeface="Calibri"/>
              <a:ea typeface="Calibri"/>
              <a:cs typeface="Calibri"/>
              <a:sym typeface="Calibri"/>
            </a:endParaRPr>
          </a:p>
          <a:p>
            <a:pPr indent="-228600" lvl="1" marL="685800" marR="0" rtl="0" algn="l">
              <a:lnSpc>
                <a:spcPct val="80000"/>
              </a:lnSpc>
              <a:spcBef>
                <a:spcPts val="500"/>
              </a:spcBef>
              <a:spcAft>
                <a:spcPts val="0"/>
              </a:spcAft>
              <a:buClr>
                <a:srgbClr val="003F5E"/>
              </a:buClr>
              <a:buSzPts val="1836"/>
              <a:buFont typeface="Arial"/>
              <a:buChar char="•"/>
            </a:pPr>
            <a:r>
              <a:rPr b="0" i="0" lang="en-GB" sz="1530" u="none" cap="none" strike="noStrike">
                <a:solidFill>
                  <a:schemeClr val="dk1"/>
                </a:solidFill>
                <a:latin typeface="Calibri"/>
                <a:ea typeface="Calibri"/>
                <a:cs typeface="Calibri"/>
                <a:sym typeface="Calibri"/>
              </a:rPr>
              <a:t>Unclarity about use cases, adoption and operational costs</a:t>
            </a:r>
            <a:endParaRPr/>
          </a:p>
          <a:p>
            <a:pPr indent="-228600" lvl="1" marL="685800" marR="0" rtl="0" algn="l">
              <a:lnSpc>
                <a:spcPct val="80000"/>
              </a:lnSpc>
              <a:spcBef>
                <a:spcPts val="500"/>
              </a:spcBef>
              <a:spcAft>
                <a:spcPts val="0"/>
              </a:spcAft>
              <a:buClr>
                <a:srgbClr val="003F5E"/>
              </a:buClr>
              <a:buSzPts val="1836"/>
              <a:buFont typeface="Arial"/>
              <a:buChar char="•"/>
            </a:pPr>
            <a:r>
              <a:rPr b="0" i="0" lang="en-GB" sz="1530" u="none" cap="none" strike="noStrike">
                <a:solidFill>
                  <a:schemeClr val="dk1"/>
                </a:solidFill>
                <a:latin typeface="Calibri"/>
                <a:ea typeface="Calibri"/>
                <a:cs typeface="Calibri"/>
                <a:sym typeface="Calibri"/>
              </a:rPr>
              <a:t>Commercial solutions preferred by constituencies</a:t>
            </a:r>
            <a:endParaRPr/>
          </a:p>
          <a:p>
            <a:pPr indent="-228600" lvl="1" marL="685800" marR="0" rtl="0" algn="l">
              <a:lnSpc>
                <a:spcPct val="80000"/>
              </a:lnSpc>
              <a:spcBef>
                <a:spcPts val="500"/>
              </a:spcBef>
              <a:spcAft>
                <a:spcPts val="0"/>
              </a:spcAft>
              <a:buClr>
                <a:srgbClr val="003F5E"/>
              </a:buClr>
              <a:buSzPts val="1836"/>
              <a:buFont typeface="Arial"/>
              <a:buChar char="•"/>
            </a:pPr>
            <a:r>
              <a:rPr b="0" i="0" lang="en-GB" sz="1530" u="none" cap="none" strike="noStrike">
                <a:solidFill>
                  <a:schemeClr val="dk1"/>
                </a:solidFill>
                <a:latin typeface="Calibri"/>
                <a:ea typeface="Calibri"/>
                <a:cs typeface="Calibri"/>
                <a:sym typeface="Calibri"/>
              </a:rPr>
              <a:t>Service development not fast enough</a:t>
            </a:r>
            <a:endParaRPr/>
          </a:p>
          <a:p>
            <a:pPr indent="-228600" lvl="1" marL="685800" marR="0" rtl="0" algn="l">
              <a:lnSpc>
                <a:spcPct val="80000"/>
              </a:lnSpc>
              <a:spcBef>
                <a:spcPts val="500"/>
              </a:spcBef>
              <a:spcAft>
                <a:spcPts val="0"/>
              </a:spcAft>
              <a:buClr>
                <a:srgbClr val="003F5E"/>
              </a:buClr>
              <a:buSzPts val="1836"/>
              <a:buFont typeface="Arial"/>
              <a:buChar char="•"/>
            </a:pPr>
            <a:r>
              <a:rPr b="0" i="0" lang="en-GB" sz="1530" u="none" cap="none" strike="noStrike">
                <a:solidFill>
                  <a:schemeClr val="dk1"/>
                </a:solidFill>
                <a:latin typeface="Calibri"/>
                <a:ea typeface="Calibri"/>
                <a:cs typeface="Calibri"/>
                <a:sym typeface="Calibri"/>
              </a:rPr>
              <a:t>Concern about longevity and reliability </a:t>
            </a:r>
            <a:endParaRPr/>
          </a:p>
          <a:p>
            <a:pPr indent="-228600" lvl="1" marL="685800" marR="0" rtl="0" algn="l">
              <a:lnSpc>
                <a:spcPct val="80000"/>
              </a:lnSpc>
              <a:spcBef>
                <a:spcPts val="500"/>
              </a:spcBef>
              <a:spcAft>
                <a:spcPts val="0"/>
              </a:spcAft>
              <a:buClr>
                <a:srgbClr val="003F5E"/>
              </a:buClr>
              <a:buSzPts val="1836"/>
              <a:buFont typeface="Arial"/>
              <a:buChar char="•"/>
            </a:pPr>
            <a:r>
              <a:rPr b="0" i="0" lang="en-GB" sz="1530" u="none" cap="none" strike="noStrike">
                <a:solidFill>
                  <a:schemeClr val="dk1"/>
                </a:solidFill>
                <a:latin typeface="Calibri"/>
                <a:ea typeface="Calibri"/>
                <a:cs typeface="Calibri"/>
                <a:sym typeface="Calibri"/>
              </a:rPr>
              <a:t>Different technical approach to same service</a:t>
            </a:r>
            <a:endParaRPr/>
          </a:p>
        </p:txBody>
      </p:sp>
      <p:sp>
        <p:nvSpPr>
          <p:cNvPr id="461" name="Google Shape;461;gb5cb86c3b7_2_66"/>
          <p:cNvSpPr/>
          <p:nvPr/>
        </p:nvSpPr>
        <p:spPr>
          <a:xfrm>
            <a:off x="5413948" y="3506159"/>
            <a:ext cx="1364104" cy="689547"/>
          </a:xfrm>
          <a:prstGeom prst="rightArrow">
            <a:avLst>
              <a:gd fmla="val 50000" name="adj1"/>
              <a:gd fmla="val 50000" name="adj2"/>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462" name="Google Shape;462;gb5cb86c3b7_2_66"/>
          <p:cNvPicPr preferRelativeResize="0"/>
          <p:nvPr/>
        </p:nvPicPr>
        <p:blipFill rotWithShape="1">
          <a:blip r:embed="rId3">
            <a:alphaModFix/>
          </a:blip>
          <a:srcRect b="0" l="0" r="0" t="0"/>
          <a:stretch/>
        </p:blipFill>
        <p:spPr>
          <a:xfrm>
            <a:off x="5384258" y="2149877"/>
            <a:ext cx="1464184" cy="1103152"/>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7" name="Shape 467"/>
        <p:cNvGrpSpPr/>
        <p:nvPr/>
      </p:nvGrpSpPr>
      <p:grpSpPr>
        <a:xfrm>
          <a:off x="0" y="0"/>
          <a:ext cx="0" cy="0"/>
          <a:chOff x="0" y="0"/>
          <a:chExt cx="0" cy="0"/>
        </a:xfrm>
      </p:grpSpPr>
      <p:sp>
        <p:nvSpPr>
          <p:cNvPr id="468" name="Google Shape;468;gb5cb86c3b7_2_77"/>
          <p:cNvSpPr txBox="1"/>
          <p:nvPr>
            <p:ph type="title"/>
          </p:nvPr>
        </p:nvSpPr>
        <p:spPr>
          <a:xfrm>
            <a:off x="454525" y="204374"/>
            <a:ext cx="9373198" cy="938624"/>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lt1"/>
              </a:buClr>
              <a:buSzPts val="2400"/>
              <a:buFont typeface="Calibri"/>
              <a:buNone/>
            </a:pPr>
            <a:r>
              <a:rPr lang="en-GB"/>
              <a:t>What do we do so far?</a:t>
            </a:r>
            <a:br>
              <a:rPr lang="en-GB"/>
            </a:br>
            <a:endParaRPr/>
          </a:p>
        </p:txBody>
      </p:sp>
      <p:sp>
        <p:nvSpPr>
          <p:cNvPr id="469" name="Google Shape;469;gb5cb86c3b7_2_77"/>
          <p:cNvSpPr txBox="1"/>
          <p:nvPr>
            <p:ph idx="12" type="sldNum"/>
          </p:nvPr>
        </p:nvSpPr>
        <p:spPr>
          <a:xfrm>
            <a:off x="11439527" y="6523901"/>
            <a:ext cx="569600" cy="321399"/>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sp>
        <p:nvSpPr>
          <p:cNvPr id="470" name="Google Shape;470;gb5cb86c3b7_2_77"/>
          <p:cNvSpPr txBox="1"/>
          <p:nvPr>
            <p:ph idx="1" type="body"/>
          </p:nvPr>
        </p:nvSpPr>
        <p:spPr>
          <a:xfrm>
            <a:off x="702129" y="1469571"/>
            <a:ext cx="5759639" cy="4749757"/>
          </a:xfrm>
          <a:prstGeom prst="rect">
            <a:avLst/>
          </a:prstGeom>
          <a:noFill/>
          <a:ln>
            <a:noFill/>
          </a:ln>
        </p:spPr>
        <p:txBody>
          <a:bodyPr anchorCtr="0" anchor="t" bIns="45700" lIns="91425" spcFirstLastPara="1" rIns="91425" wrap="square" tIns="45700">
            <a:noAutofit/>
          </a:bodyPr>
          <a:lstStyle/>
          <a:p>
            <a:pPr indent="-73152" lvl="0" marL="228600" rtl="0" algn="l">
              <a:lnSpc>
                <a:spcPct val="70000"/>
              </a:lnSpc>
              <a:spcBef>
                <a:spcPts val="0"/>
              </a:spcBef>
              <a:spcAft>
                <a:spcPts val="0"/>
              </a:spcAft>
              <a:buSzPts val="2448"/>
              <a:buNone/>
            </a:pPr>
            <a:r>
              <a:t/>
            </a:r>
            <a:endParaRPr sz="2040"/>
          </a:p>
          <a:p>
            <a:pPr indent="-228600" lvl="0" marL="228600" rtl="0" algn="l">
              <a:lnSpc>
                <a:spcPct val="70000"/>
              </a:lnSpc>
              <a:spcBef>
                <a:spcPts val="1000"/>
              </a:spcBef>
              <a:spcAft>
                <a:spcPts val="0"/>
              </a:spcAft>
              <a:buSzPts val="2448"/>
              <a:buChar char="•"/>
            </a:pPr>
            <a:r>
              <a:rPr lang="en-GB" sz="2040"/>
              <a:t>WP2 and WP3 Activities, dedicated Service WP Outreach Tasks, GLAD</a:t>
            </a:r>
            <a:endParaRPr/>
          </a:p>
          <a:p>
            <a:pPr indent="-228600" lvl="0" marL="228600" rtl="0" algn="l">
              <a:lnSpc>
                <a:spcPct val="70000"/>
              </a:lnSpc>
              <a:spcBef>
                <a:spcPts val="1000"/>
              </a:spcBef>
              <a:spcAft>
                <a:spcPts val="0"/>
              </a:spcAft>
              <a:buSzPts val="2448"/>
              <a:buChar char="•"/>
            </a:pPr>
            <a:r>
              <a:rPr lang="en-GB" sz="2040"/>
              <a:t>Annual Project Plan, GN4-3 Stakeholder Engagement Plan, Marketing Plan and Training Plan</a:t>
            </a:r>
            <a:endParaRPr/>
          </a:p>
          <a:p>
            <a:pPr indent="0" lvl="0" marL="0" rtl="0" algn="l">
              <a:lnSpc>
                <a:spcPct val="70000"/>
              </a:lnSpc>
              <a:spcBef>
                <a:spcPts val="1000"/>
              </a:spcBef>
              <a:spcAft>
                <a:spcPts val="0"/>
              </a:spcAft>
              <a:buSzPts val="2448"/>
              <a:buNone/>
            </a:pPr>
            <a:r>
              <a:t/>
            </a:r>
            <a:endParaRPr sz="2040"/>
          </a:p>
          <a:p>
            <a:pPr indent="0" lvl="0" marL="0" rtl="0" algn="l">
              <a:lnSpc>
                <a:spcPct val="70000"/>
              </a:lnSpc>
              <a:spcBef>
                <a:spcPts val="1000"/>
              </a:spcBef>
              <a:spcAft>
                <a:spcPts val="0"/>
              </a:spcAft>
              <a:buSzPts val="2448"/>
              <a:buNone/>
            </a:pPr>
            <a:r>
              <a:t/>
            </a:r>
            <a:endParaRPr sz="2040"/>
          </a:p>
          <a:p>
            <a:pPr indent="0" lvl="0" marL="0" rtl="0" algn="l">
              <a:lnSpc>
                <a:spcPct val="70000"/>
              </a:lnSpc>
              <a:spcBef>
                <a:spcPts val="1000"/>
              </a:spcBef>
              <a:spcAft>
                <a:spcPts val="0"/>
              </a:spcAft>
              <a:buSzPts val="2448"/>
              <a:buNone/>
            </a:pPr>
            <a:r>
              <a:t/>
            </a:r>
            <a:endParaRPr sz="2040"/>
          </a:p>
          <a:p>
            <a:pPr indent="0" lvl="0" marL="0" rtl="0" algn="l">
              <a:lnSpc>
                <a:spcPct val="70000"/>
              </a:lnSpc>
              <a:spcBef>
                <a:spcPts val="1000"/>
              </a:spcBef>
              <a:spcAft>
                <a:spcPts val="0"/>
              </a:spcAft>
              <a:buSzPts val="2448"/>
              <a:buNone/>
            </a:pPr>
            <a:r>
              <a:t/>
            </a:r>
            <a:endParaRPr sz="2040"/>
          </a:p>
          <a:p>
            <a:pPr indent="-228600" lvl="0" marL="228600" rtl="0" algn="l">
              <a:lnSpc>
                <a:spcPct val="70000"/>
              </a:lnSpc>
              <a:spcBef>
                <a:spcPts val="1000"/>
              </a:spcBef>
              <a:spcAft>
                <a:spcPts val="0"/>
              </a:spcAft>
              <a:buSzPts val="2448"/>
              <a:buChar char="•"/>
            </a:pPr>
            <a:r>
              <a:rPr lang="en-GB" sz="2040"/>
              <a:t>Develop NREN by NREN/ Service by Service understanding</a:t>
            </a:r>
            <a:endParaRPr/>
          </a:p>
          <a:p>
            <a:pPr indent="-228600" lvl="0" marL="228600" rtl="0" algn="l">
              <a:lnSpc>
                <a:spcPct val="70000"/>
              </a:lnSpc>
              <a:spcBef>
                <a:spcPts val="1000"/>
              </a:spcBef>
              <a:spcAft>
                <a:spcPts val="0"/>
              </a:spcAft>
              <a:buSzPts val="2448"/>
              <a:buChar char="•"/>
            </a:pPr>
            <a:r>
              <a:rPr lang="en-GB" sz="2040"/>
              <a:t>multi-channel/ multi-tier engagement</a:t>
            </a:r>
            <a:endParaRPr/>
          </a:p>
          <a:p>
            <a:pPr indent="-228600" lvl="0" marL="228600" rtl="0" algn="l">
              <a:lnSpc>
                <a:spcPct val="70000"/>
              </a:lnSpc>
              <a:spcBef>
                <a:spcPts val="1000"/>
              </a:spcBef>
              <a:spcAft>
                <a:spcPts val="0"/>
              </a:spcAft>
              <a:buSzPts val="2448"/>
              <a:buChar char="•"/>
            </a:pPr>
            <a:r>
              <a:rPr lang="en-GB" sz="2040"/>
              <a:t>Engagement on technical and management level</a:t>
            </a:r>
            <a:endParaRPr/>
          </a:p>
          <a:p>
            <a:pPr indent="-228600" lvl="0" marL="228600" rtl="0" algn="l">
              <a:lnSpc>
                <a:spcPct val="70000"/>
              </a:lnSpc>
              <a:spcBef>
                <a:spcPts val="1000"/>
              </a:spcBef>
              <a:spcAft>
                <a:spcPts val="0"/>
              </a:spcAft>
              <a:buSzPts val="2448"/>
              <a:buChar char="•"/>
            </a:pPr>
            <a:r>
              <a:rPr lang="en-GB" sz="2040"/>
              <a:t>work together across WPs</a:t>
            </a:r>
            <a:endParaRPr/>
          </a:p>
          <a:p>
            <a:pPr indent="-228600" lvl="0" marL="228600" rtl="0" algn="l">
              <a:lnSpc>
                <a:spcPct val="70000"/>
              </a:lnSpc>
              <a:spcBef>
                <a:spcPts val="1000"/>
              </a:spcBef>
              <a:spcAft>
                <a:spcPts val="0"/>
              </a:spcAft>
              <a:buSzPts val="2448"/>
              <a:buChar char="•"/>
            </a:pPr>
            <a:r>
              <a:rPr lang="en-GB" sz="2040"/>
              <a:t>Tailored adoption support solutions</a:t>
            </a:r>
            <a:endParaRPr/>
          </a:p>
          <a:p>
            <a:pPr indent="0" lvl="0" marL="0" rtl="0" algn="l">
              <a:lnSpc>
                <a:spcPct val="70000"/>
              </a:lnSpc>
              <a:spcBef>
                <a:spcPts val="1000"/>
              </a:spcBef>
              <a:spcAft>
                <a:spcPts val="0"/>
              </a:spcAft>
              <a:buSzPts val="2448"/>
              <a:buNone/>
            </a:pPr>
            <a:r>
              <a:t/>
            </a:r>
            <a:endParaRPr sz="2040"/>
          </a:p>
          <a:p>
            <a:pPr indent="-73152" lvl="0" marL="228600" rtl="0" algn="l">
              <a:lnSpc>
                <a:spcPct val="70000"/>
              </a:lnSpc>
              <a:spcBef>
                <a:spcPts val="1000"/>
              </a:spcBef>
              <a:spcAft>
                <a:spcPts val="0"/>
              </a:spcAft>
              <a:buSzPts val="2448"/>
              <a:buNone/>
            </a:pPr>
            <a:r>
              <a:t/>
            </a:r>
            <a:endParaRPr sz="2040"/>
          </a:p>
          <a:p>
            <a:pPr indent="0" lvl="0" marL="0" rtl="0" algn="l">
              <a:lnSpc>
                <a:spcPct val="70000"/>
              </a:lnSpc>
              <a:spcBef>
                <a:spcPts val="1000"/>
              </a:spcBef>
              <a:spcAft>
                <a:spcPts val="0"/>
              </a:spcAft>
              <a:buSzPts val="2448"/>
              <a:buNone/>
            </a:pPr>
            <a:r>
              <a:t/>
            </a:r>
            <a:endParaRPr sz="2040"/>
          </a:p>
          <a:p>
            <a:pPr indent="-73152" lvl="0" marL="228600" rtl="0" algn="l">
              <a:lnSpc>
                <a:spcPct val="70000"/>
              </a:lnSpc>
              <a:spcBef>
                <a:spcPts val="1000"/>
              </a:spcBef>
              <a:spcAft>
                <a:spcPts val="0"/>
              </a:spcAft>
              <a:buSzPts val="2448"/>
              <a:buNone/>
            </a:pPr>
            <a:r>
              <a:t/>
            </a:r>
            <a:endParaRPr sz="2040"/>
          </a:p>
        </p:txBody>
      </p:sp>
      <p:grpSp>
        <p:nvGrpSpPr>
          <p:cNvPr id="471" name="Google Shape;471;gb5cb86c3b7_2_77"/>
          <p:cNvGrpSpPr/>
          <p:nvPr/>
        </p:nvGrpSpPr>
        <p:grpSpPr>
          <a:xfrm>
            <a:off x="7668537" y="2331924"/>
            <a:ext cx="4318370" cy="3177608"/>
            <a:chOff x="0" y="517564"/>
            <a:chExt cx="4318370" cy="3177608"/>
          </a:xfrm>
        </p:grpSpPr>
        <p:sp>
          <p:nvSpPr>
            <p:cNvPr id="472" name="Google Shape;472;gb5cb86c3b7_2_77"/>
            <p:cNvSpPr/>
            <p:nvPr/>
          </p:nvSpPr>
          <p:spPr>
            <a:xfrm>
              <a:off x="1640980" y="1326583"/>
              <a:ext cx="1036409" cy="1036536"/>
            </a:xfrm>
            <a:prstGeom prst="ellipse">
              <a:avLst/>
            </a:prstGeom>
            <a:solidFill>
              <a:srgbClr val="599BD5">
                <a:alpha val="49803"/>
              </a:srgbClr>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 name="Google Shape;473;gb5cb86c3b7_2_77"/>
            <p:cNvSpPr/>
            <p:nvPr/>
          </p:nvSpPr>
          <p:spPr>
            <a:xfrm>
              <a:off x="1565409" y="517564"/>
              <a:ext cx="1187552" cy="635521"/>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gb5cb86c3b7_2_77"/>
            <p:cNvSpPr txBox="1"/>
            <p:nvPr/>
          </p:nvSpPr>
          <p:spPr>
            <a:xfrm>
              <a:off x="1565409" y="517564"/>
              <a:ext cx="1187552" cy="635521"/>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1100"/>
                <a:buFont typeface="Calibri"/>
                <a:buNone/>
              </a:pPr>
              <a:r>
                <a:rPr lang="en-GB" sz="1100">
                  <a:solidFill>
                    <a:schemeClr val="dk1"/>
                  </a:solidFill>
                  <a:latin typeface="Calibri"/>
                  <a:ea typeface="Calibri"/>
                  <a:cs typeface="Calibri"/>
                  <a:sym typeface="Calibri"/>
                </a:rPr>
                <a:t>NREN consultations, Insights Studies, User surveys</a:t>
              </a:r>
              <a:endParaRPr/>
            </a:p>
          </p:txBody>
        </p:sp>
        <p:sp>
          <p:nvSpPr>
            <p:cNvPr id="475" name="Google Shape;475;gb5cb86c3b7_2_77"/>
            <p:cNvSpPr/>
            <p:nvPr/>
          </p:nvSpPr>
          <p:spPr>
            <a:xfrm>
              <a:off x="1944994" y="1472753"/>
              <a:ext cx="1036409" cy="1036536"/>
            </a:xfrm>
            <a:prstGeom prst="ellipse">
              <a:avLst/>
            </a:prstGeom>
            <a:solidFill>
              <a:srgbClr val="599BD5">
                <a:alpha val="49803"/>
              </a:srgbClr>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gb5cb86c3b7_2_77"/>
            <p:cNvSpPr/>
            <p:nvPr/>
          </p:nvSpPr>
          <p:spPr>
            <a:xfrm>
              <a:off x="3109227" y="1121310"/>
              <a:ext cx="1122776" cy="699074"/>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 name="Google Shape;477;gb5cb86c3b7_2_77"/>
            <p:cNvSpPr txBox="1"/>
            <p:nvPr/>
          </p:nvSpPr>
          <p:spPr>
            <a:xfrm>
              <a:off x="3109227" y="1121310"/>
              <a:ext cx="1122776" cy="699074"/>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1100"/>
                <a:buFont typeface="Calibri"/>
                <a:buNone/>
              </a:pPr>
              <a:r>
                <a:rPr lang="en-GB" sz="1100">
                  <a:solidFill>
                    <a:schemeClr val="dk1"/>
                  </a:solidFill>
                  <a:latin typeface="Calibri"/>
                  <a:ea typeface="Calibri"/>
                  <a:cs typeface="Calibri"/>
                  <a:sym typeface="Calibri"/>
                </a:rPr>
                <a:t>Tailored trainings , e,.g, T&amp;I training for SEE NRENs</a:t>
              </a:r>
              <a:endParaRPr/>
            </a:p>
          </p:txBody>
        </p:sp>
        <p:sp>
          <p:nvSpPr>
            <p:cNvPr id="478" name="Google Shape;478;gb5cb86c3b7_2_77"/>
            <p:cNvSpPr/>
            <p:nvPr/>
          </p:nvSpPr>
          <p:spPr>
            <a:xfrm>
              <a:off x="2019702" y="1801636"/>
              <a:ext cx="1036409" cy="1036536"/>
            </a:xfrm>
            <a:prstGeom prst="ellipse">
              <a:avLst/>
            </a:prstGeom>
            <a:solidFill>
              <a:srgbClr val="599BD5">
                <a:alpha val="49803"/>
              </a:srgbClr>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 name="Google Shape;479;gb5cb86c3b7_2_77"/>
            <p:cNvSpPr/>
            <p:nvPr/>
          </p:nvSpPr>
          <p:spPr>
            <a:xfrm>
              <a:off x="3217186" y="2011040"/>
              <a:ext cx="1101184" cy="746738"/>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 name="Google Shape;480;gb5cb86c3b7_2_77"/>
            <p:cNvSpPr txBox="1"/>
            <p:nvPr/>
          </p:nvSpPr>
          <p:spPr>
            <a:xfrm>
              <a:off x="3217186" y="2011040"/>
              <a:ext cx="1101184" cy="746738"/>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1100"/>
                <a:buFont typeface="Calibri"/>
                <a:buNone/>
              </a:pPr>
              <a:r>
                <a:rPr lang="en-GB" sz="1100">
                  <a:solidFill>
                    <a:schemeClr val="dk1"/>
                  </a:solidFill>
                  <a:latin typeface="Calibri"/>
                  <a:ea typeface="Calibri"/>
                  <a:cs typeface="Calibri"/>
                  <a:sym typeface="Calibri"/>
                </a:rPr>
                <a:t>Bilateral engagement with NRENs, large science users, </a:t>
              </a:r>
              <a:endParaRPr/>
            </a:p>
          </p:txBody>
        </p:sp>
        <p:sp>
          <p:nvSpPr>
            <p:cNvPr id="481" name="Google Shape;481;gb5cb86c3b7_2_77"/>
            <p:cNvSpPr/>
            <p:nvPr/>
          </p:nvSpPr>
          <p:spPr>
            <a:xfrm>
              <a:off x="1809397" y="2065377"/>
              <a:ext cx="1036409" cy="1036536"/>
            </a:xfrm>
            <a:prstGeom prst="ellipse">
              <a:avLst/>
            </a:prstGeom>
            <a:solidFill>
              <a:srgbClr val="599BD5">
                <a:alpha val="49803"/>
              </a:srgbClr>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 name="Google Shape;482;gb5cb86c3b7_2_77"/>
            <p:cNvSpPr/>
            <p:nvPr/>
          </p:nvSpPr>
          <p:spPr>
            <a:xfrm>
              <a:off x="2742165" y="3011987"/>
              <a:ext cx="1187552" cy="68318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 name="Google Shape;483;gb5cb86c3b7_2_77"/>
            <p:cNvSpPr txBox="1"/>
            <p:nvPr/>
          </p:nvSpPr>
          <p:spPr>
            <a:xfrm>
              <a:off x="2742165" y="3011987"/>
              <a:ext cx="1187552" cy="683185"/>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1100"/>
                <a:buFont typeface="Calibri"/>
                <a:buNone/>
              </a:pPr>
              <a:r>
                <a:rPr lang="en-GB" sz="1100">
                  <a:solidFill>
                    <a:schemeClr val="dk1"/>
                  </a:solidFill>
                  <a:latin typeface="Calibri"/>
                  <a:ea typeface="Calibri"/>
                  <a:cs typeface="Calibri"/>
                  <a:sym typeface="Calibri"/>
                </a:rPr>
                <a:t>and much more...</a:t>
              </a:r>
              <a:endParaRPr/>
            </a:p>
          </p:txBody>
        </p:sp>
        <p:sp>
          <p:nvSpPr>
            <p:cNvPr id="484" name="Google Shape;484;gb5cb86c3b7_2_77"/>
            <p:cNvSpPr/>
            <p:nvPr/>
          </p:nvSpPr>
          <p:spPr>
            <a:xfrm>
              <a:off x="1472564" y="2065377"/>
              <a:ext cx="1036409" cy="1036536"/>
            </a:xfrm>
            <a:prstGeom prst="ellipse">
              <a:avLst/>
            </a:prstGeom>
            <a:solidFill>
              <a:srgbClr val="599BD5">
                <a:alpha val="49803"/>
              </a:srgbClr>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gb5cb86c3b7_2_77"/>
            <p:cNvSpPr/>
            <p:nvPr/>
          </p:nvSpPr>
          <p:spPr>
            <a:xfrm>
              <a:off x="388653" y="3011987"/>
              <a:ext cx="1187552" cy="68318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 name="Google Shape;486;gb5cb86c3b7_2_77"/>
            <p:cNvSpPr txBox="1"/>
            <p:nvPr/>
          </p:nvSpPr>
          <p:spPr>
            <a:xfrm>
              <a:off x="388653" y="3011987"/>
              <a:ext cx="1187552" cy="683185"/>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1100"/>
                <a:buFont typeface="Calibri"/>
                <a:buNone/>
              </a:pPr>
              <a:r>
                <a:rPr lang="en-GB" sz="1100">
                  <a:solidFill>
                    <a:schemeClr val="dk1"/>
                  </a:solidFill>
                  <a:latin typeface="Calibri"/>
                  <a:ea typeface="Calibri"/>
                  <a:cs typeface="Calibri"/>
                  <a:sym typeface="Calibri"/>
                </a:rPr>
                <a:t>Subject Matter Experts (e.g. Cloud Forum, STF)</a:t>
              </a:r>
              <a:endParaRPr/>
            </a:p>
          </p:txBody>
        </p:sp>
        <p:sp>
          <p:nvSpPr>
            <p:cNvPr id="487" name="Google Shape;487;gb5cb86c3b7_2_77"/>
            <p:cNvSpPr/>
            <p:nvPr/>
          </p:nvSpPr>
          <p:spPr>
            <a:xfrm>
              <a:off x="1262259" y="1801636"/>
              <a:ext cx="1036409" cy="1036536"/>
            </a:xfrm>
            <a:prstGeom prst="ellipse">
              <a:avLst/>
            </a:prstGeom>
            <a:solidFill>
              <a:srgbClr val="599BD5">
                <a:alpha val="49803"/>
              </a:srgbClr>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gb5cb86c3b7_2_77"/>
            <p:cNvSpPr/>
            <p:nvPr/>
          </p:nvSpPr>
          <p:spPr>
            <a:xfrm>
              <a:off x="0" y="2011040"/>
              <a:ext cx="1101184" cy="746738"/>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 name="Google Shape;489;gb5cb86c3b7_2_77"/>
            <p:cNvSpPr txBox="1"/>
            <p:nvPr/>
          </p:nvSpPr>
          <p:spPr>
            <a:xfrm>
              <a:off x="0" y="2011040"/>
              <a:ext cx="1101184" cy="746738"/>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1100"/>
                <a:buFont typeface="Calibri"/>
                <a:buNone/>
              </a:pPr>
              <a:r>
                <a:rPr lang="en-GB" sz="1100">
                  <a:solidFill>
                    <a:schemeClr val="dk1"/>
                  </a:solidFill>
                  <a:latin typeface="Calibri"/>
                  <a:ea typeface="Calibri"/>
                  <a:cs typeface="Calibri"/>
                  <a:sym typeface="Calibri"/>
                </a:rPr>
                <a:t>Community Engagement with Specialists via TF/SIGs and STF</a:t>
              </a:r>
              <a:endParaRPr/>
            </a:p>
          </p:txBody>
        </p:sp>
        <p:sp>
          <p:nvSpPr>
            <p:cNvPr id="490" name="Google Shape;490;gb5cb86c3b7_2_77"/>
            <p:cNvSpPr/>
            <p:nvPr/>
          </p:nvSpPr>
          <p:spPr>
            <a:xfrm>
              <a:off x="1336967" y="1472753"/>
              <a:ext cx="1036409" cy="1036536"/>
            </a:xfrm>
            <a:prstGeom prst="ellipse">
              <a:avLst/>
            </a:prstGeom>
            <a:solidFill>
              <a:srgbClr val="599BD5">
                <a:alpha val="49803"/>
              </a:srgbClr>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gb5cb86c3b7_2_77"/>
            <p:cNvSpPr/>
            <p:nvPr/>
          </p:nvSpPr>
          <p:spPr>
            <a:xfrm>
              <a:off x="86367" y="1121310"/>
              <a:ext cx="1122776" cy="699074"/>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 name="Google Shape;492;gb5cb86c3b7_2_77"/>
            <p:cNvSpPr txBox="1"/>
            <p:nvPr/>
          </p:nvSpPr>
          <p:spPr>
            <a:xfrm>
              <a:off x="86367" y="1121310"/>
              <a:ext cx="1122776" cy="699074"/>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1100"/>
                <a:buFont typeface="Calibri"/>
                <a:buNone/>
              </a:pPr>
              <a:r>
                <a:rPr lang="en-GB" sz="1100">
                  <a:solidFill>
                    <a:schemeClr val="dk1"/>
                  </a:solidFill>
                  <a:latin typeface="Calibri"/>
                  <a:ea typeface="Calibri"/>
                  <a:cs typeface="Calibri"/>
                  <a:sym typeface="Calibri"/>
                </a:rPr>
                <a:t>Infoshares open to general public</a:t>
              </a:r>
              <a:endParaRPr/>
            </a:p>
          </p:txBody>
        </p:sp>
      </p:grpSp>
      <p:sp>
        <p:nvSpPr>
          <p:cNvPr id="493" name="Google Shape;493;gb5cb86c3b7_2_77"/>
          <p:cNvSpPr/>
          <p:nvPr/>
        </p:nvSpPr>
        <p:spPr>
          <a:xfrm>
            <a:off x="3020544" y="3249386"/>
            <a:ext cx="391886" cy="657761"/>
          </a:xfrm>
          <a:prstGeom prst="downArrow">
            <a:avLst>
              <a:gd fmla="val 50000" name="adj1"/>
              <a:gd fmla="val 50000" name="adj2"/>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http://pmtips.net/wp-content/uploads/2012/02/action.jpg" id="494" name="Google Shape;494;gb5cb86c3b7_2_77"/>
          <p:cNvPicPr preferRelativeResize="0"/>
          <p:nvPr/>
        </p:nvPicPr>
        <p:blipFill rotWithShape="1">
          <a:blip r:embed="rId3">
            <a:alphaModFix/>
          </a:blip>
          <a:srcRect b="0" l="0" r="0" t="0"/>
          <a:stretch/>
        </p:blipFill>
        <p:spPr>
          <a:xfrm>
            <a:off x="8838550" y="2988129"/>
            <a:ext cx="1923414" cy="192846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4"/>
          <p:cNvSpPr txBox="1"/>
          <p:nvPr>
            <p:ph type="title"/>
          </p:nvPr>
        </p:nvSpPr>
        <p:spPr>
          <a:xfrm>
            <a:off x="454525" y="204374"/>
            <a:ext cx="9373198" cy="938624"/>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lt1"/>
              </a:buClr>
              <a:buSzPts val="2400"/>
              <a:buFont typeface="Calibri"/>
              <a:buNone/>
            </a:pPr>
            <a:r>
              <a:rPr lang="en-GB"/>
              <a:t>For each service...</a:t>
            </a:r>
            <a:endParaRPr/>
          </a:p>
        </p:txBody>
      </p:sp>
      <p:pic>
        <p:nvPicPr>
          <p:cNvPr id="96" name="Google Shape;96;p4"/>
          <p:cNvPicPr preferRelativeResize="0"/>
          <p:nvPr/>
        </p:nvPicPr>
        <p:blipFill>
          <a:blip r:embed="rId3">
            <a:alphaModFix/>
          </a:blip>
          <a:stretch>
            <a:fillRect/>
          </a:stretch>
        </p:blipFill>
        <p:spPr>
          <a:xfrm>
            <a:off x="6477000" y="1993675"/>
            <a:ext cx="5715000" cy="3829050"/>
          </a:xfrm>
          <a:prstGeom prst="rect">
            <a:avLst/>
          </a:prstGeom>
          <a:noFill/>
          <a:ln>
            <a:noFill/>
          </a:ln>
        </p:spPr>
      </p:pic>
      <p:sp>
        <p:nvSpPr>
          <p:cNvPr id="97" name="Google Shape;97;p4"/>
          <p:cNvSpPr txBox="1"/>
          <p:nvPr>
            <p:ph idx="1" type="body"/>
          </p:nvPr>
        </p:nvSpPr>
        <p:spPr>
          <a:xfrm>
            <a:off x="446052" y="1503925"/>
            <a:ext cx="7491300" cy="4351500"/>
          </a:xfrm>
          <a:prstGeom prst="rect">
            <a:avLst/>
          </a:prstGeom>
          <a:solidFill>
            <a:srgbClr val="FFFFFF"/>
          </a:solid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2880"/>
              <a:buNone/>
            </a:pPr>
            <a:r>
              <a:rPr lang="en-GB"/>
              <a:t>Do we know?</a:t>
            </a:r>
            <a:endParaRPr/>
          </a:p>
          <a:p>
            <a:pPr indent="0" lvl="0" marL="0" rtl="0" algn="l">
              <a:lnSpc>
                <a:spcPct val="90000"/>
              </a:lnSpc>
              <a:spcBef>
                <a:spcPts val="1000"/>
              </a:spcBef>
              <a:spcAft>
                <a:spcPts val="0"/>
              </a:spcAft>
              <a:buSzPts val="2880"/>
              <a:buNone/>
            </a:pPr>
            <a:r>
              <a:t/>
            </a:r>
            <a:endParaRPr/>
          </a:p>
          <a:p>
            <a:pPr indent="-406400" lvl="0" marL="914400" rtl="0" algn="l">
              <a:lnSpc>
                <a:spcPct val="115000"/>
              </a:lnSpc>
              <a:spcBef>
                <a:spcPts val="1000"/>
              </a:spcBef>
              <a:spcAft>
                <a:spcPts val="0"/>
              </a:spcAft>
              <a:buSzPts val="2800"/>
              <a:buAutoNum type="arabicPeriod"/>
            </a:pPr>
            <a:r>
              <a:rPr b="1" lang="en-GB"/>
              <a:t>What is the service</a:t>
            </a:r>
            <a:r>
              <a:rPr lang="en-GB"/>
              <a:t>?</a:t>
            </a:r>
            <a:endParaRPr/>
          </a:p>
          <a:p>
            <a:pPr indent="-406400" lvl="0" marL="914400" rtl="0" algn="l">
              <a:lnSpc>
                <a:spcPct val="115000"/>
              </a:lnSpc>
              <a:spcBef>
                <a:spcPts val="0"/>
              </a:spcBef>
              <a:spcAft>
                <a:spcPts val="0"/>
              </a:spcAft>
              <a:buSzPts val="2800"/>
              <a:buAutoNum type="arabicPeriod"/>
            </a:pPr>
            <a:r>
              <a:rPr b="1" lang="en-GB"/>
              <a:t>Who are the users</a:t>
            </a:r>
            <a:r>
              <a:rPr lang="en-GB"/>
              <a:t>?</a:t>
            </a:r>
            <a:endParaRPr/>
          </a:p>
          <a:p>
            <a:pPr indent="-406400" lvl="0" marL="914400" rtl="0" algn="l">
              <a:lnSpc>
                <a:spcPct val="115000"/>
              </a:lnSpc>
              <a:spcBef>
                <a:spcPts val="0"/>
              </a:spcBef>
              <a:spcAft>
                <a:spcPts val="0"/>
              </a:spcAft>
              <a:buSzPts val="2800"/>
              <a:buAutoNum type="arabicPeriod"/>
            </a:pPr>
            <a:r>
              <a:rPr b="1" lang="en-GB"/>
              <a:t>What is the value of the service?</a:t>
            </a:r>
            <a:br>
              <a:rPr b="1" lang="en-GB"/>
            </a:br>
            <a:r>
              <a:rPr lang="en-GB"/>
              <a:t>Or: </a:t>
            </a:r>
            <a:r>
              <a:rPr b="1" lang="en-GB"/>
              <a:t>Why would a user use the service</a:t>
            </a:r>
            <a:r>
              <a:rPr lang="en-GB"/>
              <a:t>? </a:t>
            </a:r>
            <a:br>
              <a:rPr lang="en-GB"/>
            </a:br>
            <a:r>
              <a:rPr lang="en-GB"/>
              <a:t>Or: </a:t>
            </a:r>
            <a:r>
              <a:rPr b="1" lang="en-GB"/>
              <a:t>Why would someone pay for the service?</a:t>
            </a:r>
            <a:endParaRPr/>
          </a:p>
          <a:p>
            <a:pPr indent="0" lvl="0" marL="0" rtl="0" algn="l">
              <a:lnSpc>
                <a:spcPct val="90000"/>
              </a:lnSpc>
              <a:spcBef>
                <a:spcPts val="1000"/>
              </a:spcBef>
              <a:spcAft>
                <a:spcPts val="0"/>
              </a:spcAft>
              <a:buSzPts val="2880"/>
              <a:buNone/>
            </a:pPr>
            <a:r>
              <a:t/>
            </a:r>
            <a:endParaRPr/>
          </a:p>
          <a:p>
            <a:pPr indent="0" lvl="0" marL="0" rtl="0" algn="l">
              <a:lnSpc>
                <a:spcPct val="90000"/>
              </a:lnSpc>
              <a:spcBef>
                <a:spcPts val="1000"/>
              </a:spcBef>
              <a:spcAft>
                <a:spcPts val="0"/>
              </a:spcAft>
              <a:buSzPts val="2880"/>
              <a:buNone/>
            </a:pPr>
            <a:r>
              <a:rPr lang="en-GB"/>
              <a:t>Is it clearly defined and transparently presented?</a:t>
            </a:r>
            <a:endParaRPr/>
          </a:p>
          <a:p>
            <a:pPr indent="0" lvl="0" marL="0" rtl="0" algn="l">
              <a:lnSpc>
                <a:spcPct val="90000"/>
              </a:lnSpc>
              <a:spcBef>
                <a:spcPts val="1000"/>
              </a:spcBef>
              <a:spcAft>
                <a:spcPts val="0"/>
              </a:spcAft>
              <a:buSzPts val="2880"/>
              <a:buNone/>
            </a:pPr>
            <a:r>
              <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8" name="Shape 498"/>
        <p:cNvGrpSpPr/>
        <p:nvPr/>
      </p:nvGrpSpPr>
      <p:grpSpPr>
        <a:xfrm>
          <a:off x="0" y="0"/>
          <a:ext cx="0" cy="0"/>
          <a:chOff x="0" y="0"/>
          <a:chExt cx="0" cy="0"/>
        </a:xfrm>
      </p:grpSpPr>
      <p:sp>
        <p:nvSpPr>
          <p:cNvPr id="499" name="Google Shape;499;gb5cb86c3b7_0_0"/>
          <p:cNvSpPr txBox="1"/>
          <p:nvPr/>
        </p:nvSpPr>
        <p:spPr>
          <a:xfrm>
            <a:off x="848735" y="2718827"/>
            <a:ext cx="4400400" cy="7101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4800">
                <a:solidFill>
                  <a:schemeClr val="lt1"/>
                </a:solidFill>
                <a:latin typeface="Calibri"/>
                <a:ea typeface="Calibri"/>
                <a:cs typeface="Calibri"/>
                <a:sym typeface="Calibri"/>
              </a:rPr>
              <a:t>Any questions?</a:t>
            </a:r>
            <a:endParaRPr/>
          </a:p>
        </p:txBody>
      </p:sp>
      <p:sp>
        <p:nvSpPr>
          <p:cNvPr id="500" name="Google Shape;500;gb5cb86c3b7_0_0"/>
          <p:cNvSpPr txBox="1"/>
          <p:nvPr/>
        </p:nvSpPr>
        <p:spPr>
          <a:xfrm>
            <a:off x="848735" y="2049375"/>
            <a:ext cx="5397300" cy="10179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GB" sz="4800">
                <a:solidFill>
                  <a:srgbClr val="F83E54"/>
                </a:solidFill>
                <a:latin typeface="Calibri"/>
                <a:ea typeface="Calibri"/>
                <a:cs typeface="Calibri"/>
                <a:sym typeface="Calibri"/>
              </a:rPr>
              <a:t>Thank you</a:t>
            </a:r>
            <a:endParaRPr/>
          </a:p>
        </p:txBody>
      </p:sp>
      <p:pic>
        <p:nvPicPr>
          <p:cNvPr id="501" name="Google Shape;501;gb5cb86c3b7_0_0"/>
          <p:cNvPicPr preferRelativeResize="0"/>
          <p:nvPr/>
        </p:nvPicPr>
        <p:blipFill rotWithShape="1">
          <a:blip r:embed="rId3">
            <a:alphaModFix/>
          </a:blip>
          <a:srcRect b="0" l="0" r="0" t="0"/>
          <a:stretch/>
        </p:blipFill>
        <p:spPr>
          <a:xfrm>
            <a:off x="10001337" y="869317"/>
            <a:ext cx="1340153" cy="581526"/>
          </a:xfrm>
          <a:prstGeom prst="rect">
            <a:avLst/>
          </a:prstGeom>
          <a:noFill/>
          <a:ln>
            <a:noFill/>
          </a:ln>
        </p:spPr>
      </p:pic>
      <p:sp>
        <p:nvSpPr>
          <p:cNvPr id="502" name="Google Shape;502;gb5cb86c3b7_0_0"/>
          <p:cNvSpPr txBox="1"/>
          <p:nvPr/>
        </p:nvSpPr>
        <p:spPr>
          <a:xfrm>
            <a:off x="848735" y="5730498"/>
            <a:ext cx="3234300" cy="708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1000">
                <a:solidFill>
                  <a:schemeClr val="lt1"/>
                </a:solidFill>
                <a:latin typeface="Calibri"/>
                <a:ea typeface="Calibri"/>
                <a:cs typeface="Calibri"/>
                <a:sym typeface="Calibri"/>
              </a:rPr>
              <a:t>As part of the GÉANT 2020 Framework Partnership Agreement (FPA), the project receives funding from the European Union's Horizon 2020 research and innovation programme under Grant Agreement No. 856726 (GN4-3).​​​</a:t>
            </a:r>
            <a:endParaRPr sz="1000">
              <a:solidFill>
                <a:schemeClr val="lt1"/>
              </a:solidFill>
              <a:latin typeface="Calibri"/>
              <a:ea typeface="Calibri"/>
              <a:cs typeface="Calibri"/>
              <a:sym typeface="Calibri"/>
            </a:endParaRPr>
          </a:p>
        </p:txBody>
      </p:sp>
      <p:pic>
        <p:nvPicPr>
          <p:cNvPr descr="Shape&#10;&#10;Description automatically generated" id="503" name="Google Shape;503;gb5cb86c3b7_0_0"/>
          <p:cNvPicPr preferRelativeResize="0"/>
          <p:nvPr/>
        </p:nvPicPr>
        <p:blipFill rotWithShape="1">
          <a:blip r:embed="rId4">
            <a:alphaModFix/>
          </a:blip>
          <a:srcRect b="16665" l="0" r="0" t="16458"/>
          <a:stretch/>
        </p:blipFill>
        <p:spPr>
          <a:xfrm>
            <a:off x="975022" y="5334994"/>
            <a:ext cx="474071" cy="317034"/>
          </a:xfrm>
          <a:prstGeom prst="rect">
            <a:avLst/>
          </a:prstGeom>
          <a:noFill/>
          <a:ln cap="flat" cmpd="sng" w="9525">
            <a:solidFill>
              <a:schemeClr val="lt1"/>
            </a:solidFill>
            <a:prstDash val="solid"/>
            <a:round/>
            <a:headEnd len="sm" w="sm" type="none"/>
            <a:tailEnd len="sm" w="sm" type="none"/>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8" name="Shape 508"/>
        <p:cNvGrpSpPr/>
        <p:nvPr/>
      </p:nvGrpSpPr>
      <p:grpSpPr>
        <a:xfrm>
          <a:off x="0" y="0"/>
          <a:ext cx="0" cy="0"/>
          <a:chOff x="0" y="0"/>
          <a:chExt cx="0" cy="0"/>
        </a:xfrm>
      </p:grpSpPr>
      <p:pic>
        <p:nvPicPr>
          <p:cNvPr id="509" name="Google Shape;509;p27"/>
          <p:cNvPicPr preferRelativeResize="0"/>
          <p:nvPr/>
        </p:nvPicPr>
        <p:blipFill rotWithShape="1">
          <a:blip r:embed="rId3">
            <a:alphaModFix/>
          </a:blip>
          <a:srcRect b="0" l="0" r="0" t="0"/>
          <a:stretch/>
        </p:blipFill>
        <p:spPr>
          <a:xfrm>
            <a:off x="10001337" y="869317"/>
            <a:ext cx="1340153" cy="581526"/>
          </a:xfrm>
          <a:prstGeom prst="rect">
            <a:avLst/>
          </a:prstGeom>
          <a:noFill/>
          <a:ln>
            <a:noFill/>
          </a:ln>
        </p:spPr>
      </p:pic>
      <p:sp>
        <p:nvSpPr>
          <p:cNvPr id="510" name="Google Shape;510;p27"/>
          <p:cNvSpPr txBox="1"/>
          <p:nvPr/>
        </p:nvSpPr>
        <p:spPr>
          <a:xfrm>
            <a:off x="849086" y="2839415"/>
            <a:ext cx="5881914"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3600">
                <a:solidFill>
                  <a:schemeClr val="lt1"/>
                </a:solidFill>
                <a:latin typeface="Calibri"/>
                <a:ea typeface="Calibri"/>
                <a:cs typeface="Calibri"/>
                <a:sym typeface="Calibri"/>
              </a:rPr>
              <a:t>Introduction to the Breakout sessions</a:t>
            </a:r>
            <a:endParaRPr sz="3600">
              <a:solidFill>
                <a:schemeClr val="lt1"/>
              </a:solidFill>
              <a:latin typeface="Calibri"/>
              <a:ea typeface="Calibri"/>
              <a:cs typeface="Calibri"/>
              <a:sym typeface="Calibri"/>
            </a:endParaRPr>
          </a:p>
        </p:txBody>
      </p:sp>
      <p:sp>
        <p:nvSpPr>
          <p:cNvPr id="511" name="Google Shape;511;p27"/>
          <p:cNvSpPr txBox="1"/>
          <p:nvPr/>
        </p:nvSpPr>
        <p:spPr>
          <a:xfrm>
            <a:off x="880985" y="1707167"/>
            <a:ext cx="7616839" cy="65754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i="1" lang="en-GB" sz="2400">
                <a:solidFill>
                  <a:schemeClr val="lt1"/>
                </a:solidFill>
                <a:latin typeface="Calibri"/>
                <a:ea typeface="Calibri"/>
                <a:cs typeface="Calibri"/>
                <a:sym typeface="Calibri"/>
              </a:rPr>
              <a:t>Project Management Convention for GN4-3 &amp; GN4-3N</a:t>
            </a:r>
            <a:endParaRPr/>
          </a:p>
        </p:txBody>
      </p:sp>
      <p:sp>
        <p:nvSpPr>
          <p:cNvPr id="512" name="Google Shape;512;p27"/>
          <p:cNvSpPr txBox="1"/>
          <p:nvPr/>
        </p:nvSpPr>
        <p:spPr>
          <a:xfrm>
            <a:off x="848734" y="5730498"/>
            <a:ext cx="3361759"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000">
                <a:solidFill>
                  <a:schemeClr val="lt1"/>
                </a:solidFill>
                <a:latin typeface="Calibri"/>
                <a:ea typeface="Calibri"/>
                <a:cs typeface="Calibri"/>
                <a:sym typeface="Calibri"/>
              </a:rPr>
              <a:t>As part of the GÉANT 2020 Framework Partnership Agreement (FPA), the project receives funding from the European Union's Horizon 2020 research and innovation programme under Grant Agreement No. 856726 (GN4-3).​​​</a:t>
            </a:r>
            <a:endParaRPr sz="1000">
              <a:solidFill>
                <a:schemeClr val="lt1"/>
              </a:solidFill>
              <a:latin typeface="Calibri"/>
              <a:ea typeface="Calibri"/>
              <a:cs typeface="Calibri"/>
              <a:sym typeface="Calibri"/>
            </a:endParaRPr>
          </a:p>
        </p:txBody>
      </p:sp>
      <p:pic>
        <p:nvPicPr>
          <p:cNvPr descr="Shape&#10;&#10;Description automatically generated" id="513" name="Google Shape;513;p27"/>
          <p:cNvPicPr preferRelativeResize="0"/>
          <p:nvPr/>
        </p:nvPicPr>
        <p:blipFill rotWithShape="1">
          <a:blip r:embed="rId4">
            <a:alphaModFix/>
          </a:blip>
          <a:srcRect b="16666" l="0" r="0" t="16458"/>
          <a:stretch/>
        </p:blipFill>
        <p:spPr>
          <a:xfrm>
            <a:off x="975022" y="5334994"/>
            <a:ext cx="474070" cy="317034"/>
          </a:xfrm>
          <a:prstGeom prst="rect">
            <a:avLst/>
          </a:prstGeom>
          <a:noFill/>
          <a:ln cap="flat" cmpd="sng" w="9525">
            <a:solidFill>
              <a:schemeClr val="lt1"/>
            </a:solidFill>
            <a:prstDash val="solid"/>
            <a:round/>
            <a:headEnd len="sm" w="sm" type="none"/>
            <a:tailEnd len="sm" w="sm" type="none"/>
          </a:ln>
        </p:spPr>
      </p:pic>
      <p:pic>
        <p:nvPicPr>
          <p:cNvPr descr="A picture containing text, clipart&#10;&#10;Description automatically generated" id="514" name="Google Shape;514;p27"/>
          <p:cNvPicPr preferRelativeResize="0"/>
          <p:nvPr/>
        </p:nvPicPr>
        <p:blipFill rotWithShape="1">
          <a:blip r:embed="rId5">
            <a:alphaModFix/>
          </a:blip>
          <a:srcRect b="0" l="0" r="0" t="0"/>
          <a:stretch/>
        </p:blipFill>
        <p:spPr>
          <a:xfrm>
            <a:off x="975023" y="949207"/>
            <a:ext cx="3125638" cy="705501"/>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9" name="Shape 519"/>
        <p:cNvGrpSpPr/>
        <p:nvPr/>
      </p:nvGrpSpPr>
      <p:grpSpPr>
        <a:xfrm>
          <a:off x="0" y="0"/>
          <a:ext cx="0" cy="0"/>
          <a:chOff x="0" y="0"/>
          <a:chExt cx="0" cy="0"/>
        </a:xfrm>
      </p:grpSpPr>
      <p:sp>
        <p:nvSpPr>
          <p:cNvPr id="520" name="Google Shape;520;p28"/>
          <p:cNvSpPr txBox="1"/>
          <p:nvPr>
            <p:ph idx="1" type="body"/>
          </p:nvPr>
        </p:nvSpPr>
        <p:spPr>
          <a:xfrm>
            <a:off x="446058" y="1503937"/>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SzPts val="2880"/>
              <a:buChar char="•"/>
            </a:pPr>
            <a:r>
              <a:rPr lang="en-GB"/>
              <a:t>What we discussed at the PMC 19 – value proposition</a:t>
            </a:r>
            <a:endParaRPr/>
          </a:p>
          <a:p>
            <a:pPr indent="-228600" lvl="0" marL="228600" rtl="0" algn="l">
              <a:lnSpc>
                <a:spcPct val="90000"/>
              </a:lnSpc>
              <a:spcBef>
                <a:spcPts val="1000"/>
              </a:spcBef>
              <a:spcAft>
                <a:spcPts val="0"/>
              </a:spcAft>
              <a:buSzPts val="2880"/>
              <a:buChar char="•"/>
            </a:pPr>
            <a:r>
              <a:rPr lang="en-GB"/>
              <a:t>What was recommended by EC Reviewers</a:t>
            </a:r>
            <a:endParaRPr/>
          </a:p>
          <a:p>
            <a:pPr indent="-228600" lvl="0" marL="228600" rtl="0" algn="l">
              <a:lnSpc>
                <a:spcPct val="90000"/>
              </a:lnSpc>
              <a:spcBef>
                <a:spcPts val="1000"/>
              </a:spcBef>
              <a:spcAft>
                <a:spcPts val="0"/>
              </a:spcAft>
              <a:buSzPts val="2880"/>
              <a:buChar char="•"/>
            </a:pPr>
            <a:r>
              <a:rPr lang="en-GB"/>
              <a:t>Questions for the break out session </a:t>
            </a:r>
            <a:endParaRPr/>
          </a:p>
        </p:txBody>
      </p:sp>
      <p:sp>
        <p:nvSpPr>
          <p:cNvPr id="521" name="Google Shape;521;p28"/>
          <p:cNvSpPr txBox="1"/>
          <p:nvPr>
            <p:ph type="title"/>
          </p:nvPr>
        </p:nvSpPr>
        <p:spPr>
          <a:xfrm>
            <a:off x="454525" y="204374"/>
            <a:ext cx="9373198" cy="938624"/>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lt1"/>
              </a:buClr>
              <a:buSzPts val="2400"/>
              <a:buFont typeface="Calibri"/>
              <a:buNone/>
            </a:pPr>
            <a:r>
              <a:rPr lang="en-GB"/>
              <a:t>Introduction to the break out session</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6" name="Shape 526"/>
        <p:cNvGrpSpPr/>
        <p:nvPr/>
      </p:nvGrpSpPr>
      <p:grpSpPr>
        <a:xfrm>
          <a:off x="0" y="0"/>
          <a:ext cx="0" cy="0"/>
          <a:chOff x="0" y="0"/>
          <a:chExt cx="0" cy="0"/>
        </a:xfrm>
      </p:grpSpPr>
      <p:sp>
        <p:nvSpPr>
          <p:cNvPr id="527" name="Google Shape;527;p29"/>
          <p:cNvSpPr txBox="1"/>
          <p:nvPr>
            <p:ph idx="1" type="body"/>
          </p:nvPr>
        </p:nvSpPr>
        <p:spPr>
          <a:xfrm>
            <a:off x="446058" y="1503937"/>
            <a:ext cx="10515600" cy="435133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2880"/>
              <a:buNone/>
            </a:pPr>
            <a:r>
              <a:rPr lang="en-GB"/>
              <a:t>As a reminder... the discussion from the PMC19</a:t>
            </a:r>
            <a:endParaRPr/>
          </a:p>
          <a:p>
            <a:pPr indent="-406400" lvl="0" marL="457200" rtl="0" algn="l">
              <a:lnSpc>
                <a:spcPct val="90000"/>
              </a:lnSpc>
              <a:spcBef>
                <a:spcPts val="1000"/>
              </a:spcBef>
              <a:spcAft>
                <a:spcPts val="0"/>
              </a:spcAft>
              <a:buSzPts val="2800"/>
              <a:buChar char="•"/>
            </a:pPr>
            <a:r>
              <a:rPr lang="en-GB"/>
              <a:t>Value definition depends on the stakeholder</a:t>
            </a:r>
            <a:endParaRPr/>
          </a:p>
          <a:p>
            <a:pPr indent="-406400" lvl="0" marL="457200" rtl="0" algn="l">
              <a:lnSpc>
                <a:spcPct val="90000"/>
              </a:lnSpc>
              <a:spcBef>
                <a:spcPts val="0"/>
              </a:spcBef>
              <a:spcAft>
                <a:spcPts val="0"/>
              </a:spcAft>
              <a:buSzPts val="2800"/>
              <a:buChar char="•"/>
            </a:pPr>
            <a:r>
              <a:rPr lang="en-GB"/>
              <a:t>Value for Money - Why would someone pay for the service (EC, NREN...)</a:t>
            </a:r>
            <a:endParaRPr/>
          </a:p>
          <a:p>
            <a:pPr indent="-406400" lvl="0" marL="457200" rtl="0" algn="l">
              <a:lnSpc>
                <a:spcPct val="90000"/>
              </a:lnSpc>
              <a:spcBef>
                <a:spcPts val="0"/>
              </a:spcBef>
              <a:spcAft>
                <a:spcPts val="0"/>
              </a:spcAft>
              <a:buSzPts val="2800"/>
              <a:buChar char="•"/>
            </a:pPr>
            <a:r>
              <a:rPr lang="en-GB"/>
              <a:t>Established service; uptake defines the value</a:t>
            </a:r>
            <a:endParaRPr/>
          </a:p>
          <a:p>
            <a:pPr indent="-406400" lvl="0" marL="457200" rtl="0" algn="l">
              <a:lnSpc>
                <a:spcPct val="90000"/>
              </a:lnSpc>
              <a:spcBef>
                <a:spcPts val="0"/>
              </a:spcBef>
              <a:spcAft>
                <a:spcPts val="0"/>
              </a:spcAft>
              <a:buSzPts val="2800"/>
              <a:buChar char="•"/>
            </a:pPr>
            <a:r>
              <a:rPr lang="en-GB"/>
              <a:t>Ensure ‘it’ delivers what stakeholders want/need </a:t>
            </a:r>
            <a:endParaRPr/>
          </a:p>
          <a:p>
            <a:pPr indent="-406400" lvl="0" marL="457200" rtl="0" algn="l">
              <a:lnSpc>
                <a:spcPct val="90000"/>
              </a:lnSpc>
              <a:spcBef>
                <a:spcPts val="0"/>
              </a:spcBef>
              <a:spcAft>
                <a:spcPts val="0"/>
              </a:spcAft>
              <a:buSzPts val="2800"/>
              <a:buChar char="•"/>
            </a:pPr>
            <a:r>
              <a:rPr lang="en-GB"/>
              <a:t>Ensure ‘it’ delivers VFM, user satisfaction, ROI (not always easy to measure)  </a:t>
            </a:r>
            <a:endParaRPr/>
          </a:p>
          <a:p>
            <a:pPr indent="-406400" lvl="0" marL="457200" rtl="0" algn="l">
              <a:lnSpc>
                <a:spcPct val="90000"/>
              </a:lnSpc>
              <a:spcBef>
                <a:spcPts val="0"/>
              </a:spcBef>
              <a:spcAft>
                <a:spcPts val="0"/>
              </a:spcAft>
              <a:buSzPts val="2800"/>
              <a:buChar char="•"/>
            </a:pPr>
            <a:r>
              <a:rPr lang="en-GB"/>
              <a:t>This definition should be re-assessed periodically </a:t>
            </a:r>
            <a:endParaRPr/>
          </a:p>
          <a:p>
            <a:pPr indent="-406400" lvl="0" marL="457200" rtl="0" algn="l">
              <a:lnSpc>
                <a:spcPct val="90000"/>
              </a:lnSpc>
              <a:spcBef>
                <a:spcPts val="0"/>
              </a:spcBef>
              <a:spcAft>
                <a:spcPts val="0"/>
              </a:spcAft>
              <a:buSzPts val="2800"/>
              <a:buChar char="•"/>
            </a:pPr>
            <a:r>
              <a:rPr lang="en-GB"/>
              <a:t>Also these values need to be promoted and communicated</a:t>
            </a:r>
            <a:endParaRPr/>
          </a:p>
          <a:p>
            <a:pPr indent="-406400" lvl="0" marL="457200" rtl="0" algn="l">
              <a:lnSpc>
                <a:spcPct val="90000"/>
              </a:lnSpc>
              <a:spcBef>
                <a:spcPts val="0"/>
              </a:spcBef>
              <a:spcAft>
                <a:spcPts val="0"/>
              </a:spcAft>
              <a:buSzPts val="2800"/>
              <a:buChar char="•"/>
            </a:pPr>
            <a:r>
              <a:rPr lang="en-GB"/>
              <a:t>Sometimes NRENs and users are not aware of all the services</a:t>
            </a:r>
            <a:endParaRPr/>
          </a:p>
          <a:p>
            <a:pPr indent="0" lvl="0" marL="0" rtl="0" algn="l">
              <a:lnSpc>
                <a:spcPct val="90000"/>
              </a:lnSpc>
              <a:spcBef>
                <a:spcPts val="1000"/>
              </a:spcBef>
              <a:spcAft>
                <a:spcPts val="0"/>
              </a:spcAft>
              <a:buSzPts val="2880"/>
              <a:buNone/>
            </a:pPr>
            <a:r>
              <a:t/>
            </a:r>
            <a:endParaRPr/>
          </a:p>
          <a:p>
            <a:pPr indent="0" lvl="0" marL="0" rtl="0" algn="l">
              <a:lnSpc>
                <a:spcPct val="90000"/>
              </a:lnSpc>
              <a:spcBef>
                <a:spcPts val="1000"/>
              </a:spcBef>
              <a:spcAft>
                <a:spcPts val="0"/>
              </a:spcAft>
              <a:buSzPts val="2880"/>
              <a:buNone/>
            </a:pPr>
            <a:r>
              <a:t/>
            </a:r>
            <a:endParaRPr/>
          </a:p>
        </p:txBody>
      </p:sp>
      <p:sp>
        <p:nvSpPr>
          <p:cNvPr id="528" name="Google Shape;528;p29"/>
          <p:cNvSpPr txBox="1"/>
          <p:nvPr>
            <p:ph type="title"/>
          </p:nvPr>
        </p:nvSpPr>
        <p:spPr>
          <a:xfrm>
            <a:off x="454525" y="204374"/>
            <a:ext cx="9373198" cy="938624"/>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lt1"/>
              </a:buClr>
              <a:buSzPts val="2400"/>
              <a:buFont typeface="Calibri"/>
              <a:buNone/>
            </a:pPr>
            <a:r>
              <a:rPr lang="en-GB"/>
              <a:t>Service Value - PMC19 Discussion</a:t>
            </a:r>
            <a:endParaRPr>
              <a:solidFill>
                <a:srgbClr val="CC0000"/>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3" name="Shape 533"/>
        <p:cNvGrpSpPr/>
        <p:nvPr/>
      </p:nvGrpSpPr>
      <p:grpSpPr>
        <a:xfrm>
          <a:off x="0" y="0"/>
          <a:ext cx="0" cy="0"/>
          <a:chOff x="0" y="0"/>
          <a:chExt cx="0" cy="0"/>
        </a:xfrm>
      </p:grpSpPr>
      <p:sp>
        <p:nvSpPr>
          <p:cNvPr id="534" name="Google Shape;534;p30"/>
          <p:cNvSpPr txBox="1"/>
          <p:nvPr>
            <p:ph idx="1" type="body"/>
          </p:nvPr>
        </p:nvSpPr>
        <p:spPr>
          <a:xfrm>
            <a:off x="446049" y="1503925"/>
            <a:ext cx="11587200" cy="4351500"/>
          </a:xfrm>
          <a:prstGeom prst="rect">
            <a:avLst/>
          </a:prstGeom>
          <a:noFill/>
          <a:ln>
            <a:noFill/>
          </a:ln>
        </p:spPr>
        <p:txBody>
          <a:bodyPr anchorCtr="0" anchor="t" bIns="45700" lIns="91425" spcFirstLastPara="1" rIns="91425" wrap="square" tIns="45700">
            <a:noAutofit/>
          </a:bodyPr>
          <a:lstStyle/>
          <a:p>
            <a:pPr indent="-381000" lvl="0" marL="457200" rtl="0" algn="l">
              <a:lnSpc>
                <a:spcPct val="100000"/>
              </a:lnSpc>
              <a:spcBef>
                <a:spcPts val="1000"/>
              </a:spcBef>
              <a:spcAft>
                <a:spcPts val="0"/>
              </a:spcAft>
              <a:buSzPts val="2400"/>
              <a:buChar char="•"/>
            </a:pPr>
            <a:r>
              <a:rPr lang="en-GB" sz="2400"/>
              <a:t>Run a </a:t>
            </a:r>
            <a:r>
              <a:rPr b="1" lang="en-GB" sz="2400"/>
              <a:t>business model analysis</a:t>
            </a:r>
            <a:r>
              <a:rPr lang="en-GB" sz="2400"/>
              <a:t> prior to new service development</a:t>
            </a:r>
            <a:endParaRPr sz="2400"/>
          </a:p>
          <a:p>
            <a:pPr indent="-381000" lvl="0" marL="457200" rtl="0" algn="l">
              <a:lnSpc>
                <a:spcPct val="100000"/>
              </a:lnSpc>
              <a:spcBef>
                <a:spcPts val="1000"/>
              </a:spcBef>
              <a:spcAft>
                <a:spcPts val="0"/>
              </a:spcAft>
              <a:buSzPts val="2400"/>
              <a:buChar char="•"/>
            </a:pPr>
            <a:r>
              <a:rPr lang="en-GB" sz="2400"/>
              <a:t>Make a </a:t>
            </a:r>
            <a:r>
              <a:rPr b="1" lang="en-GB" sz="2400"/>
              <a:t>benchmark analysis</a:t>
            </a:r>
            <a:r>
              <a:rPr lang="en-GB" sz="2400"/>
              <a:t> for the main services provided by GÉANT</a:t>
            </a:r>
            <a:endParaRPr sz="2400"/>
          </a:p>
          <a:p>
            <a:pPr indent="-381000" lvl="0" marL="457200" rtl="0" algn="l">
              <a:lnSpc>
                <a:spcPct val="100000"/>
              </a:lnSpc>
              <a:spcBef>
                <a:spcPts val="1000"/>
              </a:spcBef>
              <a:spcAft>
                <a:spcPts val="0"/>
              </a:spcAft>
              <a:buSzPts val="2400"/>
              <a:buChar char="•"/>
            </a:pPr>
            <a:r>
              <a:rPr lang="en-GB" sz="2400"/>
              <a:t>Indicate the </a:t>
            </a:r>
            <a:r>
              <a:rPr b="1" lang="en-GB" sz="2400"/>
              <a:t>total cost of running the main services</a:t>
            </a:r>
            <a:endParaRPr b="1" sz="2400"/>
          </a:p>
          <a:p>
            <a:pPr indent="-381000" lvl="0" marL="457200" rtl="0" algn="l">
              <a:lnSpc>
                <a:spcPct val="100000"/>
              </a:lnSpc>
              <a:spcBef>
                <a:spcPts val="1000"/>
              </a:spcBef>
              <a:spcAft>
                <a:spcPts val="0"/>
              </a:spcAft>
              <a:buSzPts val="2400"/>
              <a:buChar char="•"/>
            </a:pPr>
            <a:r>
              <a:rPr b="1" lang="en-GB" sz="2400"/>
              <a:t>Promote</a:t>
            </a:r>
            <a:r>
              <a:rPr lang="en-GB" sz="2400"/>
              <a:t> use of own services </a:t>
            </a:r>
            <a:r>
              <a:rPr b="1" lang="en-GB" sz="2400"/>
              <a:t>and use</a:t>
            </a:r>
            <a:r>
              <a:rPr lang="en-GB" sz="2400"/>
              <a:t> internal </a:t>
            </a:r>
            <a:r>
              <a:rPr b="1" lang="en-GB" sz="2400"/>
              <a:t>services</a:t>
            </a:r>
            <a:r>
              <a:rPr lang="en-GB" sz="2400"/>
              <a:t> whenever possible</a:t>
            </a:r>
            <a:endParaRPr sz="2400"/>
          </a:p>
          <a:p>
            <a:pPr indent="-381000" lvl="0" marL="457200" rtl="0" algn="l">
              <a:lnSpc>
                <a:spcPct val="100000"/>
              </a:lnSpc>
              <a:spcBef>
                <a:spcPts val="1000"/>
              </a:spcBef>
              <a:spcAft>
                <a:spcPts val="1000"/>
              </a:spcAft>
              <a:buSzPts val="2400"/>
              <a:buChar char="•"/>
            </a:pPr>
            <a:r>
              <a:rPr b="1" lang="en-GB" sz="2400"/>
              <a:t>Find and develop new services </a:t>
            </a:r>
            <a:r>
              <a:rPr lang="en-GB" sz="2400"/>
              <a:t>that enhance and put in value the GÉANT</a:t>
            </a:r>
            <a:r>
              <a:rPr lang="en-GB"/>
              <a:t> </a:t>
            </a:r>
            <a:r>
              <a:rPr lang="en-GB" sz="2400"/>
              <a:t>network.</a:t>
            </a:r>
            <a:endParaRPr sz="2400"/>
          </a:p>
        </p:txBody>
      </p:sp>
      <p:sp>
        <p:nvSpPr>
          <p:cNvPr id="535" name="Google Shape;535;p30"/>
          <p:cNvSpPr txBox="1"/>
          <p:nvPr>
            <p:ph type="title"/>
          </p:nvPr>
        </p:nvSpPr>
        <p:spPr>
          <a:xfrm>
            <a:off x="454525" y="204374"/>
            <a:ext cx="9373198" cy="938624"/>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lt1"/>
              </a:buClr>
              <a:buSzPts val="2400"/>
              <a:buFont typeface="Calibri"/>
              <a:buNone/>
            </a:pPr>
            <a:r>
              <a:rPr lang="en-GB"/>
              <a:t>5. EC Recommendations</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0" name="Shape 540"/>
        <p:cNvGrpSpPr/>
        <p:nvPr/>
      </p:nvGrpSpPr>
      <p:grpSpPr>
        <a:xfrm>
          <a:off x="0" y="0"/>
          <a:ext cx="0" cy="0"/>
          <a:chOff x="0" y="0"/>
          <a:chExt cx="0" cy="0"/>
        </a:xfrm>
      </p:grpSpPr>
      <p:sp>
        <p:nvSpPr>
          <p:cNvPr id="541" name="Google Shape;541;p31"/>
          <p:cNvSpPr txBox="1"/>
          <p:nvPr>
            <p:ph idx="1" type="body"/>
          </p:nvPr>
        </p:nvSpPr>
        <p:spPr>
          <a:xfrm>
            <a:off x="446058" y="1503937"/>
            <a:ext cx="10515600" cy="435133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2880"/>
              <a:buNone/>
            </a:pPr>
            <a:r>
              <a:rPr lang="en-GB"/>
              <a:t>5 questions for 45 minutes:</a:t>
            </a:r>
            <a:endParaRPr/>
          </a:p>
          <a:p>
            <a:pPr indent="0" lvl="0" marL="0" rtl="0" algn="l">
              <a:lnSpc>
                <a:spcPct val="90000"/>
              </a:lnSpc>
              <a:spcBef>
                <a:spcPts val="1000"/>
              </a:spcBef>
              <a:spcAft>
                <a:spcPts val="0"/>
              </a:spcAft>
              <a:buClr>
                <a:schemeClr val="dk1"/>
              </a:buClr>
              <a:buSzPts val="1100"/>
              <a:buFont typeface="Arial"/>
              <a:buNone/>
            </a:pPr>
            <a:r>
              <a:t/>
            </a:r>
            <a:endParaRPr>
              <a:solidFill>
                <a:srgbClr val="CC0000"/>
              </a:solidFill>
            </a:endParaRPr>
          </a:p>
          <a:p>
            <a:pPr indent="-406400" lvl="0" marL="457200" rtl="0" algn="l">
              <a:lnSpc>
                <a:spcPct val="90000"/>
              </a:lnSpc>
              <a:spcBef>
                <a:spcPts val="1000"/>
              </a:spcBef>
              <a:spcAft>
                <a:spcPts val="0"/>
              </a:spcAft>
              <a:buSzPts val="2800"/>
              <a:buAutoNum type="arabicPeriod"/>
            </a:pPr>
            <a:r>
              <a:rPr lang="en-GB"/>
              <a:t>How can we determine and measure the </a:t>
            </a:r>
            <a:r>
              <a:rPr b="1" lang="en-GB"/>
              <a:t>value</a:t>
            </a:r>
            <a:r>
              <a:rPr lang="en-GB"/>
              <a:t> of our services?</a:t>
            </a:r>
            <a:endParaRPr>
              <a:solidFill>
                <a:srgbClr val="CC0000"/>
              </a:solidFill>
            </a:endParaRPr>
          </a:p>
          <a:p>
            <a:pPr indent="-406400" lvl="0" marL="457200" rtl="0" algn="l">
              <a:lnSpc>
                <a:spcPct val="90000"/>
              </a:lnSpc>
              <a:spcBef>
                <a:spcPts val="0"/>
              </a:spcBef>
              <a:spcAft>
                <a:spcPts val="0"/>
              </a:spcAft>
              <a:buSzPts val="2800"/>
              <a:buAutoNum type="arabicPeriod"/>
            </a:pPr>
            <a:r>
              <a:rPr lang="en-GB"/>
              <a:t>How to </a:t>
            </a:r>
            <a:r>
              <a:rPr b="1" lang="en-GB"/>
              <a:t>increase</a:t>
            </a:r>
            <a:r>
              <a:rPr lang="en-GB"/>
              <a:t> </a:t>
            </a:r>
            <a:r>
              <a:rPr b="1" lang="en-GB"/>
              <a:t>the uptake</a:t>
            </a:r>
            <a:r>
              <a:rPr lang="en-GB"/>
              <a:t>?</a:t>
            </a:r>
            <a:endParaRPr>
              <a:solidFill>
                <a:srgbClr val="CC0000"/>
              </a:solidFill>
            </a:endParaRPr>
          </a:p>
          <a:p>
            <a:pPr indent="-406400" lvl="0" marL="457200" rtl="0" algn="l">
              <a:lnSpc>
                <a:spcPct val="90000"/>
              </a:lnSpc>
              <a:spcBef>
                <a:spcPts val="0"/>
              </a:spcBef>
              <a:spcAft>
                <a:spcPts val="0"/>
              </a:spcAft>
              <a:buSzPts val="2800"/>
              <a:buAutoNum type="arabicPeriod"/>
            </a:pPr>
            <a:r>
              <a:rPr lang="en-GB"/>
              <a:t>What should be </a:t>
            </a:r>
            <a:r>
              <a:rPr b="1" lang="en-GB"/>
              <a:t>improved</a:t>
            </a:r>
            <a:r>
              <a:rPr lang="en-GB"/>
              <a:t> in the delivery chain and how? </a:t>
            </a:r>
            <a:endParaRPr/>
          </a:p>
          <a:p>
            <a:pPr indent="-406400" lvl="0" marL="457200" rtl="0" algn="l">
              <a:lnSpc>
                <a:spcPct val="90000"/>
              </a:lnSpc>
              <a:spcBef>
                <a:spcPts val="0"/>
              </a:spcBef>
              <a:spcAft>
                <a:spcPts val="0"/>
              </a:spcAft>
              <a:buSzPts val="2800"/>
              <a:buAutoNum type="arabicPeriod"/>
            </a:pPr>
            <a:r>
              <a:rPr lang="en-GB"/>
              <a:t>How to ensure </a:t>
            </a:r>
            <a:r>
              <a:rPr b="1" lang="en-GB"/>
              <a:t>sustainability</a:t>
            </a:r>
            <a:r>
              <a:rPr lang="en-GB"/>
              <a:t> of service operations? </a:t>
            </a:r>
            <a:endParaRPr/>
          </a:p>
          <a:p>
            <a:pPr indent="-406400" lvl="0" marL="457200" rtl="0" algn="l">
              <a:lnSpc>
                <a:spcPct val="90000"/>
              </a:lnSpc>
              <a:spcBef>
                <a:spcPts val="0"/>
              </a:spcBef>
              <a:spcAft>
                <a:spcPts val="0"/>
              </a:spcAft>
              <a:buSzPts val="2800"/>
              <a:buFont typeface="Calibri"/>
              <a:buAutoNum type="arabicPeriod"/>
            </a:pPr>
            <a:r>
              <a:rPr lang="en-GB"/>
              <a:t>How to better incorporate EC Recommendations?</a:t>
            </a:r>
            <a:endParaRPr/>
          </a:p>
        </p:txBody>
      </p:sp>
      <p:sp>
        <p:nvSpPr>
          <p:cNvPr id="542" name="Google Shape;542;p31"/>
          <p:cNvSpPr txBox="1"/>
          <p:nvPr>
            <p:ph type="title"/>
          </p:nvPr>
        </p:nvSpPr>
        <p:spPr>
          <a:xfrm>
            <a:off x="454525" y="204374"/>
            <a:ext cx="9373198" cy="938624"/>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lt1"/>
              </a:buClr>
              <a:buSzPts val="2400"/>
              <a:buFont typeface="Calibri"/>
              <a:buNone/>
            </a:pPr>
            <a:r>
              <a:rPr lang="en-GB"/>
              <a:t>Breakout sessions</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6" name="Shape 546"/>
        <p:cNvGrpSpPr/>
        <p:nvPr/>
      </p:nvGrpSpPr>
      <p:grpSpPr>
        <a:xfrm>
          <a:off x="0" y="0"/>
          <a:ext cx="0" cy="0"/>
          <a:chOff x="0" y="0"/>
          <a:chExt cx="0" cy="0"/>
        </a:xfrm>
      </p:grpSpPr>
      <p:sp>
        <p:nvSpPr>
          <p:cNvPr id="547" name="Google Shape;547;gb58abad024_0_8"/>
          <p:cNvSpPr txBox="1"/>
          <p:nvPr/>
        </p:nvSpPr>
        <p:spPr>
          <a:xfrm>
            <a:off x="848735" y="2718827"/>
            <a:ext cx="4400400" cy="7101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4800">
                <a:solidFill>
                  <a:schemeClr val="lt1"/>
                </a:solidFill>
                <a:latin typeface="Calibri"/>
                <a:ea typeface="Calibri"/>
                <a:cs typeface="Calibri"/>
                <a:sym typeface="Calibri"/>
              </a:rPr>
              <a:t>Any questions?</a:t>
            </a:r>
            <a:endParaRPr/>
          </a:p>
        </p:txBody>
      </p:sp>
      <p:sp>
        <p:nvSpPr>
          <p:cNvPr id="548" name="Google Shape;548;gb58abad024_0_8"/>
          <p:cNvSpPr txBox="1"/>
          <p:nvPr/>
        </p:nvSpPr>
        <p:spPr>
          <a:xfrm>
            <a:off x="848735" y="2049375"/>
            <a:ext cx="5397300" cy="10179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GB" sz="4800">
                <a:solidFill>
                  <a:srgbClr val="F83E54"/>
                </a:solidFill>
                <a:latin typeface="Calibri"/>
                <a:ea typeface="Calibri"/>
                <a:cs typeface="Calibri"/>
                <a:sym typeface="Calibri"/>
              </a:rPr>
              <a:t>Thank you</a:t>
            </a:r>
            <a:endParaRPr/>
          </a:p>
        </p:txBody>
      </p:sp>
      <p:pic>
        <p:nvPicPr>
          <p:cNvPr id="549" name="Google Shape;549;gb58abad024_0_8"/>
          <p:cNvPicPr preferRelativeResize="0"/>
          <p:nvPr/>
        </p:nvPicPr>
        <p:blipFill rotWithShape="1">
          <a:blip r:embed="rId3">
            <a:alphaModFix/>
          </a:blip>
          <a:srcRect b="0" l="0" r="0" t="0"/>
          <a:stretch/>
        </p:blipFill>
        <p:spPr>
          <a:xfrm>
            <a:off x="10001337" y="869317"/>
            <a:ext cx="1340153" cy="581526"/>
          </a:xfrm>
          <a:prstGeom prst="rect">
            <a:avLst/>
          </a:prstGeom>
          <a:noFill/>
          <a:ln>
            <a:noFill/>
          </a:ln>
        </p:spPr>
      </p:pic>
      <p:sp>
        <p:nvSpPr>
          <p:cNvPr id="550" name="Google Shape;550;gb58abad024_0_8"/>
          <p:cNvSpPr txBox="1"/>
          <p:nvPr/>
        </p:nvSpPr>
        <p:spPr>
          <a:xfrm>
            <a:off x="848735" y="5730498"/>
            <a:ext cx="3234300" cy="708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1000">
                <a:solidFill>
                  <a:schemeClr val="lt1"/>
                </a:solidFill>
                <a:latin typeface="Calibri"/>
                <a:ea typeface="Calibri"/>
                <a:cs typeface="Calibri"/>
                <a:sym typeface="Calibri"/>
              </a:rPr>
              <a:t>As part of the GÉANT 2020 Framework Partnership Agreement (FPA), the project receives funding from the European Union's Horizon 2020 research and innovation programme under Grant Agreement No. 856726 (GN4-3).​​​</a:t>
            </a:r>
            <a:endParaRPr sz="1000">
              <a:solidFill>
                <a:schemeClr val="lt1"/>
              </a:solidFill>
              <a:latin typeface="Calibri"/>
              <a:ea typeface="Calibri"/>
              <a:cs typeface="Calibri"/>
              <a:sym typeface="Calibri"/>
            </a:endParaRPr>
          </a:p>
        </p:txBody>
      </p:sp>
      <p:pic>
        <p:nvPicPr>
          <p:cNvPr descr="Shape&#10;&#10;Description automatically generated" id="551" name="Google Shape;551;gb58abad024_0_8"/>
          <p:cNvPicPr preferRelativeResize="0"/>
          <p:nvPr/>
        </p:nvPicPr>
        <p:blipFill rotWithShape="1">
          <a:blip r:embed="rId4">
            <a:alphaModFix/>
          </a:blip>
          <a:srcRect b="16665" l="0" r="0" t="16458"/>
          <a:stretch/>
        </p:blipFill>
        <p:spPr>
          <a:xfrm>
            <a:off x="975022" y="5334994"/>
            <a:ext cx="474071" cy="317034"/>
          </a:xfrm>
          <a:prstGeom prst="rect">
            <a:avLst/>
          </a:prstGeom>
          <a:noFill/>
          <a:ln cap="flat" cmpd="sng" w="9525">
            <a:solidFill>
              <a:schemeClr val="lt1"/>
            </a:solidFill>
            <a:prstDash val="solid"/>
            <a:round/>
            <a:headEnd len="sm" w="sm" type="none"/>
            <a:tailEnd len="sm" w="sm" type="none"/>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6" name="Shape 556"/>
        <p:cNvGrpSpPr/>
        <p:nvPr/>
      </p:nvGrpSpPr>
      <p:grpSpPr>
        <a:xfrm>
          <a:off x="0" y="0"/>
          <a:ext cx="0" cy="0"/>
          <a:chOff x="0" y="0"/>
          <a:chExt cx="0" cy="0"/>
        </a:xfrm>
      </p:grpSpPr>
      <p:pic>
        <p:nvPicPr>
          <p:cNvPr id="557" name="Google Shape;557;p32"/>
          <p:cNvPicPr preferRelativeResize="0"/>
          <p:nvPr/>
        </p:nvPicPr>
        <p:blipFill rotWithShape="1">
          <a:blip r:embed="rId3">
            <a:alphaModFix/>
          </a:blip>
          <a:srcRect b="0" l="0" r="0" t="0"/>
          <a:stretch/>
        </p:blipFill>
        <p:spPr>
          <a:xfrm>
            <a:off x="10001337" y="869317"/>
            <a:ext cx="1340153" cy="581526"/>
          </a:xfrm>
          <a:prstGeom prst="rect">
            <a:avLst/>
          </a:prstGeom>
          <a:noFill/>
          <a:ln>
            <a:noFill/>
          </a:ln>
        </p:spPr>
      </p:pic>
      <p:sp>
        <p:nvSpPr>
          <p:cNvPr id="558" name="Google Shape;558;p32"/>
          <p:cNvSpPr txBox="1"/>
          <p:nvPr/>
        </p:nvSpPr>
        <p:spPr>
          <a:xfrm>
            <a:off x="849086" y="2839415"/>
            <a:ext cx="5881914"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3600">
                <a:solidFill>
                  <a:schemeClr val="lt1"/>
                </a:solidFill>
                <a:latin typeface="Calibri"/>
                <a:ea typeface="Calibri"/>
                <a:cs typeface="Calibri"/>
                <a:sym typeface="Calibri"/>
              </a:rPr>
              <a:t>Breakout sessions</a:t>
            </a:r>
            <a:endParaRPr sz="3600">
              <a:solidFill>
                <a:schemeClr val="lt1"/>
              </a:solidFill>
              <a:latin typeface="Calibri"/>
              <a:ea typeface="Calibri"/>
              <a:cs typeface="Calibri"/>
              <a:sym typeface="Calibri"/>
            </a:endParaRPr>
          </a:p>
        </p:txBody>
      </p:sp>
      <p:sp>
        <p:nvSpPr>
          <p:cNvPr id="559" name="Google Shape;559;p32"/>
          <p:cNvSpPr txBox="1"/>
          <p:nvPr/>
        </p:nvSpPr>
        <p:spPr>
          <a:xfrm>
            <a:off x="880985" y="1707167"/>
            <a:ext cx="7616839" cy="65754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i="1" lang="en-GB" sz="2400">
                <a:solidFill>
                  <a:schemeClr val="lt1"/>
                </a:solidFill>
                <a:latin typeface="Calibri"/>
                <a:ea typeface="Calibri"/>
                <a:cs typeface="Calibri"/>
                <a:sym typeface="Calibri"/>
              </a:rPr>
              <a:t>Project Management Convention for GN4-3 &amp; GN4-3N</a:t>
            </a:r>
            <a:endParaRPr/>
          </a:p>
        </p:txBody>
      </p:sp>
      <p:sp>
        <p:nvSpPr>
          <p:cNvPr id="560" name="Google Shape;560;p32"/>
          <p:cNvSpPr txBox="1"/>
          <p:nvPr/>
        </p:nvSpPr>
        <p:spPr>
          <a:xfrm>
            <a:off x="848734" y="5730498"/>
            <a:ext cx="3361759"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000">
                <a:solidFill>
                  <a:schemeClr val="lt1"/>
                </a:solidFill>
                <a:latin typeface="Calibri"/>
                <a:ea typeface="Calibri"/>
                <a:cs typeface="Calibri"/>
                <a:sym typeface="Calibri"/>
              </a:rPr>
              <a:t>As part of the GÉANT 2020 Framework Partnership Agreement (FPA), the project receives funding from the European Union's Horizon 2020 research and innovation programme under Grant Agreement No. 856726 (GN4-3).​​​</a:t>
            </a:r>
            <a:endParaRPr sz="1000">
              <a:solidFill>
                <a:schemeClr val="lt1"/>
              </a:solidFill>
              <a:latin typeface="Calibri"/>
              <a:ea typeface="Calibri"/>
              <a:cs typeface="Calibri"/>
              <a:sym typeface="Calibri"/>
            </a:endParaRPr>
          </a:p>
        </p:txBody>
      </p:sp>
      <p:pic>
        <p:nvPicPr>
          <p:cNvPr descr="Shape&#10;&#10;Description automatically generated" id="561" name="Google Shape;561;p32"/>
          <p:cNvPicPr preferRelativeResize="0"/>
          <p:nvPr/>
        </p:nvPicPr>
        <p:blipFill rotWithShape="1">
          <a:blip r:embed="rId4">
            <a:alphaModFix/>
          </a:blip>
          <a:srcRect b="16666" l="0" r="0" t="16458"/>
          <a:stretch/>
        </p:blipFill>
        <p:spPr>
          <a:xfrm>
            <a:off x="975022" y="5334994"/>
            <a:ext cx="474070" cy="317034"/>
          </a:xfrm>
          <a:prstGeom prst="rect">
            <a:avLst/>
          </a:prstGeom>
          <a:noFill/>
          <a:ln cap="flat" cmpd="sng" w="9525">
            <a:solidFill>
              <a:schemeClr val="lt1"/>
            </a:solidFill>
            <a:prstDash val="solid"/>
            <a:round/>
            <a:headEnd len="sm" w="sm" type="none"/>
            <a:tailEnd len="sm" w="sm" type="none"/>
          </a:ln>
        </p:spPr>
      </p:pic>
      <p:pic>
        <p:nvPicPr>
          <p:cNvPr descr="A picture containing text, clipart&#10;&#10;Description automatically generated" id="562" name="Google Shape;562;p32"/>
          <p:cNvPicPr preferRelativeResize="0"/>
          <p:nvPr/>
        </p:nvPicPr>
        <p:blipFill rotWithShape="1">
          <a:blip r:embed="rId5">
            <a:alphaModFix/>
          </a:blip>
          <a:srcRect b="0" l="0" r="0" t="0"/>
          <a:stretch/>
        </p:blipFill>
        <p:spPr>
          <a:xfrm>
            <a:off x="975023" y="949207"/>
            <a:ext cx="3125638" cy="705501"/>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7" name="Shape 567"/>
        <p:cNvGrpSpPr/>
        <p:nvPr/>
      </p:nvGrpSpPr>
      <p:grpSpPr>
        <a:xfrm>
          <a:off x="0" y="0"/>
          <a:ext cx="0" cy="0"/>
          <a:chOff x="0" y="0"/>
          <a:chExt cx="0" cy="0"/>
        </a:xfrm>
      </p:grpSpPr>
      <p:sp>
        <p:nvSpPr>
          <p:cNvPr id="568" name="Google Shape;568;p33"/>
          <p:cNvSpPr txBox="1"/>
          <p:nvPr>
            <p:ph idx="1" type="body"/>
          </p:nvPr>
        </p:nvSpPr>
        <p:spPr>
          <a:xfrm>
            <a:off x="446058" y="1503937"/>
            <a:ext cx="10515600" cy="435133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2880"/>
              <a:buNone/>
            </a:pPr>
            <a:r>
              <a:rPr lang="en-GB"/>
              <a:t>5 questions for 45 minutes:</a:t>
            </a:r>
            <a:endParaRPr/>
          </a:p>
          <a:p>
            <a:pPr indent="0" lvl="0" marL="0" rtl="0" algn="l">
              <a:lnSpc>
                <a:spcPct val="90000"/>
              </a:lnSpc>
              <a:spcBef>
                <a:spcPts val="1000"/>
              </a:spcBef>
              <a:spcAft>
                <a:spcPts val="0"/>
              </a:spcAft>
              <a:buClr>
                <a:schemeClr val="dk1"/>
              </a:buClr>
              <a:buSzPts val="1100"/>
              <a:buFont typeface="Arial"/>
              <a:buNone/>
            </a:pPr>
            <a:r>
              <a:t/>
            </a:r>
            <a:endParaRPr>
              <a:solidFill>
                <a:srgbClr val="CC0000"/>
              </a:solidFill>
            </a:endParaRPr>
          </a:p>
          <a:p>
            <a:pPr indent="-406400" lvl="0" marL="457200" rtl="0" algn="l">
              <a:lnSpc>
                <a:spcPct val="90000"/>
              </a:lnSpc>
              <a:spcBef>
                <a:spcPts val="1000"/>
              </a:spcBef>
              <a:spcAft>
                <a:spcPts val="0"/>
              </a:spcAft>
              <a:buSzPts val="2800"/>
              <a:buAutoNum type="arabicPeriod"/>
            </a:pPr>
            <a:r>
              <a:rPr lang="en-GB"/>
              <a:t>How can we determine and measure the </a:t>
            </a:r>
            <a:r>
              <a:rPr b="1" lang="en-GB"/>
              <a:t>value</a:t>
            </a:r>
            <a:r>
              <a:rPr lang="en-GB"/>
              <a:t> of our services?</a:t>
            </a:r>
            <a:endParaRPr>
              <a:solidFill>
                <a:srgbClr val="CC0000"/>
              </a:solidFill>
            </a:endParaRPr>
          </a:p>
          <a:p>
            <a:pPr indent="-406400" lvl="0" marL="457200" rtl="0" algn="l">
              <a:lnSpc>
                <a:spcPct val="90000"/>
              </a:lnSpc>
              <a:spcBef>
                <a:spcPts val="0"/>
              </a:spcBef>
              <a:spcAft>
                <a:spcPts val="0"/>
              </a:spcAft>
              <a:buSzPts val="2800"/>
              <a:buAutoNum type="arabicPeriod"/>
            </a:pPr>
            <a:r>
              <a:rPr lang="en-GB"/>
              <a:t>How to </a:t>
            </a:r>
            <a:r>
              <a:rPr b="1" lang="en-GB"/>
              <a:t>increase</a:t>
            </a:r>
            <a:r>
              <a:rPr lang="en-GB"/>
              <a:t> </a:t>
            </a:r>
            <a:r>
              <a:rPr b="1" lang="en-GB"/>
              <a:t>the uptake</a:t>
            </a:r>
            <a:r>
              <a:rPr lang="en-GB"/>
              <a:t>?</a:t>
            </a:r>
            <a:endParaRPr>
              <a:solidFill>
                <a:srgbClr val="CC0000"/>
              </a:solidFill>
            </a:endParaRPr>
          </a:p>
          <a:p>
            <a:pPr indent="-406400" lvl="0" marL="457200" rtl="0" algn="l">
              <a:lnSpc>
                <a:spcPct val="90000"/>
              </a:lnSpc>
              <a:spcBef>
                <a:spcPts val="0"/>
              </a:spcBef>
              <a:spcAft>
                <a:spcPts val="0"/>
              </a:spcAft>
              <a:buSzPts val="2800"/>
              <a:buAutoNum type="arabicPeriod"/>
            </a:pPr>
            <a:r>
              <a:rPr lang="en-GB"/>
              <a:t>What should be </a:t>
            </a:r>
            <a:r>
              <a:rPr b="1" lang="en-GB"/>
              <a:t>improved</a:t>
            </a:r>
            <a:r>
              <a:rPr lang="en-GB"/>
              <a:t> in the delivery chain and how? </a:t>
            </a:r>
            <a:endParaRPr/>
          </a:p>
          <a:p>
            <a:pPr indent="-406400" lvl="0" marL="457200" rtl="0" algn="l">
              <a:lnSpc>
                <a:spcPct val="90000"/>
              </a:lnSpc>
              <a:spcBef>
                <a:spcPts val="0"/>
              </a:spcBef>
              <a:spcAft>
                <a:spcPts val="0"/>
              </a:spcAft>
              <a:buSzPts val="2800"/>
              <a:buAutoNum type="arabicPeriod"/>
            </a:pPr>
            <a:r>
              <a:rPr lang="en-GB"/>
              <a:t>How to ensure </a:t>
            </a:r>
            <a:r>
              <a:rPr b="1" lang="en-GB"/>
              <a:t>sustainability</a:t>
            </a:r>
            <a:r>
              <a:rPr lang="en-GB"/>
              <a:t> of service operations? </a:t>
            </a:r>
            <a:endParaRPr/>
          </a:p>
          <a:p>
            <a:pPr indent="-406400" lvl="0" marL="457200" rtl="0" algn="l">
              <a:lnSpc>
                <a:spcPct val="90000"/>
              </a:lnSpc>
              <a:spcBef>
                <a:spcPts val="0"/>
              </a:spcBef>
              <a:spcAft>
                <a:spcPts val="0"/>
              </a:spcAft>
              <a:buSzPts val="2800"/>
              <a:buFont typeface="Calibri"/>
              <a:buAutoNum type="arabicPeriod"/>
            </a:pPr>
            <a:r>
              <a:rPr lang="en-GB"/>
              <a:t>How to better incorporate EC Recommendations?</a:t>
            </a:r>
            <a:endParaRPr/>
          </a:p>
        </p:txBody>
      </p:sp>
      <p:sp>
        <p:nvSpPr>
          <p:cNvPr id="569" name="Google Shape;569;p33"/>
          <p:cNvSpPr txBox="1"/>
          <p:nvPr>
            <p:ph type="title"/>
          </p:nvPr>
        </p:nvSpPr>
        <p:spPr>
          <a:xfrm>
            <a:off x="454525" y="204374"/>
            <a:ext cx="9373198" cy="938624"/>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lt1"/>
              </a:buClr>
              <a:buSzPts val="2400"/>
              <a:buFont typeface="Calibri"/>
              <a:buNone/>
            </a:pPr>
            <a:r>
              <a:rPr lang="en-GB"/>
              <a:t>Breakout sessions</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4" name="Shape 574"/>
        <p:cNvGrpSpPr/>
        <p:nvPr/>
      </p:nvGrpSpPr>
      <p:grpSpPr>
        <a:xfrm>
          <a:off x="0" y="0"/>
          <a:ext cx="0" cy="0"/>
          <a:chOff x="0" y="0"/>
          <a:chExt cx="0" cy="0"/>
        </a:xfrm>
      </p:grpSpPr>
      <p:sp>
        <p:nvSpPr>
          <p:cNvPr id="575" name="Google Shape;575;p34"/>
          <p:cNvSpPr txBox="1"/>
          <p:nvPr>
            <p:ph idx="1" type="body"/>
          </p:nvPr>
        </p:nvSpPr>
        <p:spPr>
          <a:xfrm>
            <a:off x="446058" y="1503937"/>
            <a:ext cx="10515600" cy="4351338"/>
          </a:xfrm>
          <a:prstGeom prst="rect">
            <a:avLst/>
          </a:prstGeom>
          <a:noFill/>
          <a:ln>
            <a:noFill/>
          </a:ln>
        </p:spPr>
        <p:txBody>
          <a:bodyPr anchorCtr="0" anchor="t" bIns="45700" lIns="91425" spcFirstLastPara="1" rIns="91425" wrap="square" tIns="45700">
            <a:noAutofit/>
          </a:bodyPr>
          <a:lstStyle/>
          <a:p>
            <a:pPr indent="-406400" lvl="0" marL="457200" rtl="0" algn="l">
              <a:lnSpc>
                <a:spcPct val="90000"/>
              </a:lnSpc>
              <a:spcBef>
                <a:spcPts val="1000"/>
              </a:spcBef>
              <a:spcAft>
                <a:spcPts val="0"/>
              </a:spcAft>
              <a:buSzPts val="2800"/>
              <a:buChar char="•"/>
            </a:pPr>
            <a:r>
              <a:rPr lang="en-GB"/>
              <a:t>When is the value proposition aligned with the stakeholders:</a:t>
            </a:r>
            <a:endParaRPr/>
          </a:p>
          <a:p>
            <a:pPr indent="-381000" lvl="1" marL="914400" rtl="0" algn="l">
              <a:lnSpc>
                <a:spcPct val="90000"/>
              </a:lnSpc>
              <a:spcBef>
                <a:spcPts val="0"/>
              </a:spcBef>
              <a:spcAft>
                <a:spcPts val="0"/>
              </a:spcAft>
              <a:buSzPts val="2400"/>
              <a:buChar char="•"/>
            </a:pPr>
            <a:r>
              <a:rPr lang="en-GB"/>
              <a:t>Which PLM process phase?</a:t>
            </a:r>
            <a:endParaRPr/>
          </a:p>
          <a:p>
            <a:pPr indent="-381000" lvl="1" marL="914400" rtl="0" algn="l">
              <a:lnSpc>
                <a:spcPct val="90000"/>
              </a:lnSpc>
              <a:spcBef>
                <a:spcPts val="0"/>
              </a:spcBef>
              <a:spcAft>
                <a:spcPts val="0"/>
              </a:spcAft>
              <a:buSzPts val="2400"/>
              <a:buChar char="•"/>
            </a:pPr>
            <a:r>
              <a:rPr lang="en-GB"/>
              <a:t>Which project preparation phase?</a:t>
            </a:r>
            <a:endParaRPr/>
          </a:p>
          <a:p>
            <a:pPr indent="-381000" lvl="1" marL="914400" rtl="0" algn="l">
              <a:lnSpc>
                <a:spcPct val="90000"/>
              </a:lnSpc>
              <a:spcBef>
                <a:spcPts val="0"/>
              </a:spcBef>
              <a:spcAft>
                <a:spcPts val="0"/>
              </a:spcAft>
              <a:buSzPts val="2400"/>
              <a:buChar char="•"/>
            </a:pPr>
            <a:r>
              <a:rPr lang="en-GB"/>
              <a:t>How often is the alignment process repeated?</a:t>
            </a:r>
            <a:endParaRPr/>
          </a:p>
          <a:p>
            <a:pPr indent="-406400" lvl="0" marL="457200" rtl="0" algn="l">
              <a:lnSpc>
                <a:spcPct val="90000"/>
              </a:lnSpc>
              <a:spcBef>
                <a:spcPts val="0"/>
              </a:spcBef>
              <a:spcAft>
                <a:spcPts val="0"/>
              </a:spcAft>
              <a:buSzPts val="2800"/>
              <a:buChar char="•"/>
            </a:pPr>
            <a:r>
              <a:rPr lang="en-GB"/>
              <a:t>How does the process from the value proposition to the service uptake measurement look like?</a:t>
            </a:r>
            <a:endParaRPr/>
          </a:p>
          <a:p>
            <a:pPr indent="-381000" lvl="1" marL="914400" rtl="0" algn="l">
              <a:lnSpc>
                <a:spcPct val="90000"/>
              </a:lnSpc>
              <a:spcBef>
                <a:spcPts val="0"/>
              </a:spcBef>
              <a:spcAft>
                <a:spcPts val="0"/>
              </a:spcAft>
              <a:buSzPts val="2400"/>
              <a:buChar char="•"/>
            </a:pPr>
            <a:r>
              <a:rPr lang="en-GB"/>
              <a:t>How should it look like?</a:t>
            </a:r>
            <a:endParaRPr/>
          </a:p>
          <a:p>
            <a:pPr indent="-406400" lvl="0" marL="457200" rtl="0" algn="l">
              <a:lnSpc>
                <a:spcPct val="90000"/>
              </a:lnSpc>
              <a:spcBef>
                <a:spcPts val="0"/>
              </a:spcBef>
              <a:spcAft>
                <a:spcPts val="0"/>
              </a:spcAft>
              <a:buSzPts val="2800"/>
              <a:buChar char="•"/>
            </a:pPr>
            <a:r>
              <a:rPr lang="en-GB"/>
              <a:t>How is the value proposition expressed</a:t>
            </a:r>
            <a:endParaRPr/>
          </a:p>
          <a:p>
            <a:pPr indent="-381000" lvl="1" marL="914400" rtl="0" algn="l">
              <a:lnSpc>
                <a:spcPct val="90000"/>
              </a:lnSpc>
              <a:spcBef>
                <a:spcPts val="0"/>
              </a:spcBef>
              <a:spcAft>
                <a:spcPts val="0"/>
              </a:spcAft>
              <a:buSzPts val="2400"/>
              <a:buChar char="•"/>
            </a:pPr>
            <a:r>
              <a:rPr lang="en-GB"/>
              <a:t>In the project preparation phase</a:t>
            </a:r>
            <a:endParaRPr/>
          </a:p>
          <a:p>
            <a:pPr indent="-381000" lvl="1" marL="914400" rtl="0" algn="l">
              <a:lnSpc>
                <a:spcPct val="90000"/>
              </a:lnSpc>
              <a:spcBef>
                <a:spcPts val="0"/>
              </a:spcBef>
              <a:spcAft>
                <a:spcPts val="0"/>
              </a:spcAft>
              <a:buSzPts val="2400"/>
              <a:buChar char="•"/>
            </a:pPr>
            <a:r>
              <a:rPr lang="en-GB"/>
              <a:t>In the service development phase</a:t>
            </a:r>
            <a:endParaRPr/>
          </a:p>
          <a:p>
            <a:pPr indent="-381000" lvl="1" marL="914400" rtl="0" algn="l">
              <a:lnSpc>
                <a:spcPct val="90000"/>
              </a:lnSpc>
              <a:spcBef>
                <a:spcPts val="0"/>
              </a:spcBef>
              <a:spcAft>
                <a:spcPts val="0"/>
              </a:spcAft>
              <a:buSzPts val="2400"/>
              <a:buChar char="•"/>
            </a:pPr>
            <a:r>
              <a:rPr lang="en-GB"/>
              <a:t>In the production phase</a:t>
            </a:r>
            <a:endParaRPr/>
          </a:p>
        </p:txBody>
      </p:sp>
      <p:sp>
        <p:nvSpPr>
          <p:cNvPr id="576" name="Google Shape;576;p34"/>
          <p:cNvSpPr txBox="1"/>
          <p:nvPr>
            <p:ph type="title"/>
          </p:nvPr>
        </p:nvSpPr>
        <p:spPr>
          <a:xfrm>
            <a:off x="454525" y="204374"/>
            <a:ext cx="9373198" cy="938624"/>
          </a:xfrm>
          <a:prstGeom prst="rect">
            <a:avLst/>
          </a:prstGeom>
          <a:noFill/>
          <a:ln>
            <a:noFill/>
          </a:ln>
        </p:spPr>
        <p:txBody>
          <a:bodyPr anchorCtr="0" anchor="ctr" bIns="45700" lIns="91425" spcFirstLastPara="1" rIns="91425" wrap="square" tIns="45700">
            <a:noAutofit/>
          </a:bodyPr>
          <a:lstStyle/>
          <a:p>
            <a:pPr indent="-431800" lvl="0" marL="457200" rtl="0" algn="l">
              <a:lnSpc>
                <a:spcPct val="100000"/>
              </a:lnSpc>
              <a:spcBef>
                <a:spcPts val="0"/>
              </a:spcBef>
              <a:spcAft>
                <a:spcPts val="0"/>
              </a:spcAft>
              <a:buClr>
                <a:schemeClr val="lt1"/>
              </a:buClr>
              <a:buSzPts val="3200"/>
              <a:buFont typeface="Calibri"/>
              <a:buAutoNum type="arabicPeriod"/>
            </a:pPr>
            <a:r>
              <a:rPr lang="en-GB"/>
              <a:t>How to Determine and Measure </a:t>
            </a:r>
            <a:r>
              <a:rPr lang="en-GB">
                <a:solidFill>
                  <a:srgbClr val="CC0000"/>
                </a:solidFill>
              </a:rPr>
              <a:t>Service Value</a:t>
            </a:r>
            <a:endParaRPr>
              <a:solidFill>
                <a:srgbClr val="CC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5"/>
          <p:cNvSpPr txBox="1"/>
          <p:nvPr>
            <p:ph idx="1" type="body"/>
          </p:nvPr>
        </p:nvSpPr>
        <p:spPr>
          <a:xfrm>
            <a:off x="446054" y="1503925"/>
            <a:ext cx="5893500" cy="43515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1100"/>
              <a:buFont typeface="Arial"/>
              <a:buNone/>
            </a:pPr>
            <a:r>
              <a:rPr b="1" lang="en-GB"/>
              <a:t>Determine</a:t>
            </a:r>
            <a:endParaRPr b="1" sz="2400"/>
          </a:p>
          <a:p>
            <a:pPr indent="-406400" lvl="0" marL="457200" rtl="0" algn="l">
              <a:lnSpc>
                <a:spcPct val="90000"/>
              </a:lnSpc>
              <a:spcBef>
                <a:spcPts val="1000"/>
              </a:spcBef>
              <a:spcAft>
                <a:spcPts val="0"/>
              </a:spcAft>
              <a:buSzPts val="2800"/>
              <a:buChar char="•"/>
            </a:pPr>
            <a:r>
              <a:rPr lang="en-GB"/>
              <a:t>Are we delivering what we are offering?</a:t>
            </a:r>
            <a:endParaRPr/>
          </a:p>
          <a:p>
            <a:pPr indent="-406400" lvl="0" marL="457200" rtl="0" algn="l">
              <a:lnSpc>
                <a:spcPct val="90000"/>
              </a:lnSpc>
              <a:spcBef>
                <a:spcPts val="0"/>
              </a:spcBef>
              <a:spcAft>
                <a:spcPts val="0"/>
              </a:spcAft>
              <a:buSzPts val="2800"/>
              <a:buChar char="•"/>
            </a:pPr>
            <a:r>
              <a:rPr lang="en-GB"/>
              <a:t>Are we targeting the right audience?</a:t>
            </a:r>
            <a:endParaRPr/>
          </a:p>
          <a:p>
            <a:pPr indent="-406400" lvl="0" marL="457200" rtl="0" algn="l">
              <a:lnSpc>
                <a:spcPct val="90000"/>
              </a:lnSpc>
              <a:spcBef>
                <a:spcPts val="0"/>
              </a:spcBef>
              <a:spcAft>
                <a:spcPts val="0"/>
              </a:spcAft>
              <a:buSzPts val="2800"/>
              <a:buChar char="•"/>
            </a:pPr>
            <a:r>
              <a:rPr lang="en-GB"/>
              <a:t>Are we promoting the services correctly?</a:t>
            </a:r>
            <a:endParaRPr/>
          </a:p>
          <a:p>
            <a:pPr indent="0" lvl="0" marL="0" rtl="0" algn="l">
              <a:lnSpc>
                <a:spcPct val="90000"/>
              </a:lnSpc>
              <a:spcBef>
                <a:spcPts val="1000"/>
              </a:spcBef>
              <a:spcAft>
                <a:spcPts val="0"/>
              </a:spcAft>
              <a:buSzPts val="2880"/>
              <a:buNone/>
            </a:pPr>
            <a:r>
              <a:t/>
            </a:r>
            <a:endParaRPr/>
          </a:p>
          <a:p>
            <a:pPr indent="0" lvl="0" marL="0" rtl="0" algn="l">
              <a:lnSpc>
                <a:spcPct val="90000"/>
              </a:lnSpc>
              <a:spcBef>
                <a:spcPts val="1000"/>
              </a:spcBef>
              <a:spcAft>
                <a:spcPts val="0"/>
              </a:spcAft>
              <a:buSzPts val="2880"/>
              <a:buNone/>
            </a:pPr>
            <a:r>
              <a:rPr lang="en-GB"/>
              <a:t>And </a:t>
            </a:r>
            <a:r>
              <a:rPr b="1" lang="en-GB"/>
              <a:t>impact</a:t>
            </a:r>
            <a:r>
              <a:rPr lang="en-GB"/>
              <a:t>:</a:t>
            </a:r>
            <a:endParaRPr/>
          </a:p>
          <a:p>
            <a:pPr indent="-406400" lvl="0" marL="457200" rtl="0" algn="l">
              <a:lnSpc>
                <a:spcPct val="90000"/>
              </a:lnSpc>
              <a:spcBef>
                <a:spcPts val="1000"/>
              </a:spcBef>
              <a:spcAft>
                <a:spcPts val="0"/>
              </a:spcAft>
              <a:buSzPts val="2800"/>
              <a:buChar char="•"/>
            </a:pPr>
            <a:r>
              <a:rPr lang="en-GB"/>
              <a:t>Promotion </a:t>
            </a:r>
            <a:endParaRPr/>
          </a:p>
          <a:p>
            <a:pPr indent="-406400" lvl="0" marL="457200" rtl="0" algn="l">
              <a:lnSpc>
                <a:spcPct val="90000"/>
              </a:lnSpc>
              <a:spcBef>
                <a:spcPts val="0"/>
              </a:spcBef>
              <a:spcAft>
                <a:spcPts val="0"/>
              </a:spcAft>
              <a:buSzPts val="2800"/>
              <a:buChar char="•"/>
            </a:pPr>
            <a:r>
              <a:rPr lang="en-GB"/>
              <a:t>Uptake</a:t>
            </a:r>
            <a:endParaRPr/>
          </a:p>
          <a:p>
            <a:pPr indent="-406400" lvl="0" marL="457200" rtl="0" algn="l">
              <a:lnSpc>
                <a:spcPct val="90000"/>
              </a:lnSpc>
              <a:spcBef>
                <a:spcPts val="0"/>
              </a:spcBef>
              <a:spcAft>
                <a:spcPts val="0"/>
              </a:spcAft>
              <a:buSzPts val="2800"/>
              <a:buChar char="•"/>
            </a:pPr>
            <a:r>
              <a:rPr lang="en-GB"/>
              <a:t>Users' satisfaction</a:t>
            </a:r>
            <a:endParaRPr/>
          </a:p>
          <a:p>
            <a:pPr indent="-406400" lvl="0" marL="457200" rtl="0" algn="l">
              <a:lnSpc>
                <a:spcPct val="90000"/>
              </a:lnSpc>
              <a:spcBef>
                <a:spcPts val="0"/>
              </a:spcBef>
              <a:spcAft>
                <a:spcPts val="0"/>
              </a:spcAft>
              <a:buSzPts val="2800"/>
              <a:buChar char="•"/>
            </a:pPr>
            <a:r>
              <a:rPr lang="en-GB"/>
              <a:t>...</a:t>
            </a:r>
            <a:endParaRPr/>
          </a:p>
        </p:txBody>
      </p:sp>
      <p:sp>
        <p:nvSpPr>
          <p:cNvPr id="104" name="Google Shape;104;p5"/>
          <p:cNvSpPr txBox="1"/>
          <p:nvPr>
            <p:ph type="title"/>
          </p:nvPr>
        </p:nvSpPr>
        <p:spPr>
          <a:xfrm>
            <a:off x="454525" y="204374"/>
            <a:ext cx="9373198" cy="938624"/>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lt1"/>
              </a:buClr>
              <a:buSzPts val="2400"/>
              <a:buFont typeface="Calibri"/>
              <a:buNone/>
            </a:pPr>
            <a:r>
              <a:rPr lang="en-GB"/>
              <a:t>Answers to previous questions:</a:t>
            </a:r>
            <a:endParaRPr/>
          </a:p>
        </p:txBody>
      </p:sp>
      <p:pic>
        <p:nvPicPr>
          <p:cNvPr id="105" name="Google Shape;105;p5"/>
          <p:cNvPicPr preferRelativeResize="0"/>
          <p:nvPr/>
        </p:nvPicPr>
        <p:blipFill>
          <a:blip r:embed="rId3">
            <a:alphaModFix/>
          </a:blip>
          <a:stretch>
            <a:fillRect/>
          </a:stretch>
        </p:blipFill>
        <p:spPr>
          <a:xfrm>
            <a:off x="6324600" y="1471913"/>
            <a:ext cx="5715000" cy="4391025"/>
          </a:xfrm>
          <a:prstGeom prst="rect">
            <a:avLst/>
          </a:prstGeom>
          <a:noFill/>
          <a:ln cap="flat" cmpd="sng" w="19050">
            <a:solidFill>
              <a:schemeClr val="dk2"/>
            </a:solidFill>
            <a:prstDash val="solid"/>
            <a:round/>
            <a:headEnd len="sm" w="sm" type="none"/>
            <a:tailEnd len="sm" w="sm" type="none"/>
          </a:ln>
        </p:spPr>
      </p:pic>
      <p:sp>
        <p:nvSpPr>
          <p:cNvPr id="106" name="Google Shape;106;p5"/>
          <p:cNvSpPr txBox="1"/>
          <p:nvPr/>
        </p:nvSpPr>
        <p:spPr>
          <a:xfrm>
            <a:off x="6411300" y="5931625"/>
            <a:ext cx="55521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1000" u="sng">
                <a:solidFill>
                  <a:schemeClr val="hlink"/>
                </a:solidFill>
                <a:hlinkClick r:id="rId4"/>
              </a:rPr>
              <a:t>https://boingboing.net/2013/03/14/history-of-tree-swing-draw.html</a:t>
            </a:r>
            <a:br>
              <a:rPr lang="en-GB" sz="1000"/>
            </a:br>
            <a:r>
              <a:rPr lang="en-GB" sz="1000"/>
              <a:t>https://www.businessballs.com/amusement-stress-relief/tree-swing-cartoons-new-versions/</a:t>
            </a:r>
            <a:endParaRPr sz="1000"/>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1" name="Shape 581"/>
        <p:cNvGrpSpPr/>
        <p:nvPr/>
      </p:nvGrpSpPr>
      <p:grpSpPr>
        <a:xfrm>
          <a:off x="0" y="0"/>
          <a:ext cx="0" cy="0"/>
          <a:chOff x="0" y="0"/>
          <a:chExt cx="0" cy="0"/>
        </a:xfrm>
      </p:grpSpPr>
      <p:sp>
        <p:nvSpPr>
          <p:cNvPr id="582" name="Google Shape;582;p35"/>
          <p:cNvSpPr txBox="1"/>
          <p:nvPr>
            <p:ph idx="1" type="body"/>
          </p:nvPr>
        </p:nvSpPr>
        <p:spPr>
          <a:xfrm>
            <a:off x="446058" y="1503937"/>
            <a:ext cx="10515600" cy="435133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2880"/>
              <a:buNone/>
            </a:pPr>
            <a:r>
              <a:rPr b="1" lang="en-GB"/>
              <a:t>How to get the exact numbers about the uptake and get it fast?</a:t>
            </a:r>
            <a:endParaRPr b="1"/>
          </a:p>
          <a:p>
            <a:pPr indent="-393700" lvl="0" marL="457200" rtl="0" algn="l">
              <a:lnSpc>
                <a:spcPct val="90000"/>
              </a:lnSpc>
              <a:spcBef>
                <a:spcPts val="1000"/>
              </a:spcBef>
              <a:spcAft>
                <a:spcPts val="0"/>
              </a:spcAft>
              <a:buSzPts val="2600"/>
              <a:buChar char="•"/>
            </a:pPr>
            <a:r>
              <a:rPr lang="en-GB" sz="2600"/>
              <a:t>What do we measure, and what does it say about the service uptake?</a:t>
            </a:r>
            <a:endParaRPr sz="2600"/>
          </a:p>
          <a:p>
            <a:pPr indent="-393700" lvl="0" marL="457200" rtl="0" algn="l">
              <a:lnSpc>
                <a:spcPct val="90000"/>
              </a:lnSpc>
              <a:spcBef>
                <a:spcPts val="0"/>
              </a:spcBef>
              <a:spcAft>
                <a:spcPts val="0"/>
              </a:spcAft>
              <a:buSzPts val="2600"/>
              <a:buChar char="•"/>
            </a:pPr>
            <a:r>
              <a:rPr lang="en-GB" sz="2600"/>
              <a:t>What can we measure vs. what we need to measure to get the exact result?</a:t>
            </a:r>
            <a:endParaRPr sz="2600"/>
          </a:p>
          <a:p>
            <a:pPr indent="-393700" lvl="0" marL="457200" rtl="0" algn="l">
              <a:lnSpc>
                <a:spcPct val="90000"/>
              </a:lnSpc>
              <a:spcBef>
                <a:spcPts val="0"/>
              </a:spcBef>
              <a:spcAft>
                <a:spcPts val="0"/>
              </a:spcAft>
              <a:buSzPts val="2600"/>
              <a:buChar char="•"/>
            </a:pPr>
            <a:r>
              <a:rPr lang="en-GB" sz="2600"/>
              <a:t>How can we improve the process of gathering the information about the service usage</a:t>
            </a:r>
            <a:endParaRPr sz="2600"/>
          </a:p>
          <a:p>
            <a:pPr indent="-393700" lvl="0" marL="457200" rtl="0" algn="l">
              <a:lnSpc>
                <a:spcPct val="90000"/>
              </a:lnSpc>
              <a:spcBef>
                <a:spcPts val="0"/>
              </a:spcBef>
              <a:spcAft>
                <a:spcPts val="0"/>
              </a:spcAft>
              <a:buSzPts val="2600"/>
              <a:buChar char="•"/>
            </a:pPr>
            <a:r>
              <a:rPr lang="en-GB" sz="2600"/>
              <a:t>How to know if a service is used?</a:t>
            </a:r>
            <a:endParaRPr sz="2600"/>
          </a:p>
          <a:p>
            <a:pPr indent="0" lvl="0" marL="0" rtl="0" algn="l">
              <a:lnSpc>
                <a:spcPct val="90000"/>
              </a:lnSpc>
              <a:spcBef>
                <a:spcPts val="1000"/>
              </a:spcBef>
              <a:spcAft>
                <a:spcPts val="0"/>
              </a:spcAft>
              <a:buSzPts val="3120"/>
              <a:buNone/>
            </a:pPr>
            <a:r>
              <a:t/>
            </a:r>
            <a:endParaRPr sz="2600"/>
          </a:p>
          <a:p>
            <a:pPr indent="0" lvl="0" marL="0" rtl="0" algn="ctr">
              <a:lnSpc>
                <a:spcPct val="90000"/>
              </a:lnSpc>
              <a:spcBef>
                <a:spcPts val="1000"/>
              </a:spcBef>
              <a:spcAft>
                <a:spcPts val="0"/>
              </a:spcAft>
              <a:buClr>
                <a:schemeClr val="dk1"/>
              </a:buClr>
              <a:buSzPts val="1100"/>
              <a:buFont typeface="Arial"/>
              <a:buNone/>
            </a:pPr>
            <a:r>
              <a:rPr lang="en-GB" sz="2400">
                <a:solidFill>
                  <a:srgbClr val="0000FF"/>
                </a:solidFill>
              </a:rPr>
              <a:t>Uptake &lt;&gt; usage</a:t>
            </a:r>
            <a:endParaRPr sz="2400">
              <a:solidFill>
                <a:srgbClr val="0000FF"/>
              </a:solidFill>
            </a:endParaRPr>
          </a:p>
          <a:p>
            <a:pPr indent="0" lvl="0" marL="0" rtl="0" algn="ctr">
              <a:lnSpc>
                <a:spcPct val="90000"/>
              </a:lnSpc>
              <a:spcBef>
                <a:spcPts val="1000"/>
              </a:spcBef>
              <a:spcAft>
                <a:spcPts val="0"/>
              </a:spcAft>
              <a:buSzPts val="2880"/>
              <a:buNone/>
            </a:pPr>
            <a:r>
              <a:rPr lang="en-GB" sz="2400">
                <a:solidFill>
                  <a:srgbClr val="0000FF"/>
                </a:solidFill>
              </a:rPr>
              <a:t>Site visit &lt;&gt; software download &lt;&gt; software installed &lt;&gt; software used</a:t>
            </a:r>
            <a:endParaRPr sz="2400">
              <a:solidFill>
                <a:srgbClr val="0000FF"/>
              </a:solidFill>
            </a:endParaRPr>
          </a:p>
          <a:p>
            <a:pPr indent="0" lvl="0" marL="0" rtl="0" algn="l">
              <a:lnSpc>
                <a:spcPct val="90000"/>
              </a:lnSpc>
              <a:spcBef>
                <a:spcPts val="1000"/>
              </a:spcBef>
              <a:spcAft>
                <a:spcPts val="0"/>
              </a:spcAft>
              <a:buSzPts val="3120"/>
              <a:buNone/>
            </a:pPr>
            <a:r>
              <a:t/>
            </a:r>
            <a:endParaRPr sz="2600">
              <a:solidFill>
                <a:srgbClr val="0000FF"/>
              </a:solidFill>
            </a:endParaRPr>
          </a:p>
        </p:txBody>
      </p:sp>
      <p:sp>
        <p:nvSpPr>
          <p:cNvPr id="583" name="Google Shape;583;p35"/>
          <p:cNvSpPr txBox="1"/>
          <p:nvPr>
            <p:ph type="title"/>
          </p:nvPr>
        </p:nvSpPr>
        <p:spPr>
          <a:xfrm>
            <a:off x="454525" y="204374"/>
            <a:ext cx="9373198" cy="938624"/>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lt1"/>
              </a:buClr>
              <a:buSzPts val="2400"/>
              <a:buFont typeface="Calibri"/>
              <a:buNone/>
            </a:pPr>
            <a:r>
              <a:rPr lang="en-GB"/>
              <a:t>2. Service Uptake and Usage Accuracy</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8" name="Shape 588"/>
        <p:cNvGrpSpPr/>
        <p:nvPr/>
      </p:nvGrpSpPr>
      <p:grpSpPr>
        <a:xfrm>
          <a:off x="0" y="0"/>
          <a:ext cx="0" cy="0"/>
          <a:chOff x="0" y="0"/>
          <a:chExt cx="0" cy="0"/>
        </a:xfrm>
      </p:grpSpPr>
      <p:sp>
        <p:nvSpPr>
          <p:cNvPr id="589" name="Google Shape;589;p36"/>
          <p:cNvSpPr txBox="1"/>
          <p:nvPr>
            <p:ph idx="1" type="body"/>
          </p:nvPr>
        </p:nvSpPr>
        <p:spPr>
          <a:xfrm>
            <a:off x="446058" y="1503937"/>
            <a:ext cx="10515600" cy="435133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2880"/>
              <a:buNone/>
            </a:pPr>
            <a:r>
              <a:rPr b="1" lang="en-GB"/>
              <a:t>How to increase service uptake / usage</a:t>
            </a:r>
            <a:endParaRPr b="1"/>
          </a:p>
          <a:p>
            <a:pPr indent="-406400" lvl="0" marL="457200" rtl="0" algn="l">
              <a:lnSpc>
                <a:spcPct val="90000"/>
              </a:lnSpc>
              <a:spcBef>
                <a:spcPts val="1000"/>
              </a:spcBef>
              <a:spcAft>
                <a:spcPts val="0"/>
              </a:spcAft>
              <a:buSzPts val="2800"/>
              <a:buChar char="•"/>
            </a:pPr>
            <a:r>
              <a:rPr lang="en-GB"/>
              <a:t>Increase the number of users from the current user groups?</a:t>
            </a:r>
            <a:endParaRPr/>
          </a:p>
          <a:p>
            <a:pPr indent="-406400" lvl="0" marL="457200" rtl="0" algn="l">
              <a:lnSpc>
                <a:spcPct val="90000"/>
              </a:lnSpc>
              <a:spcBef>
                <a:spcPts val="0"/>
              </a:spcBef>
              <a:spcAft>
                <a:spcPts val="0"/>
              </a:spcAft>
              <a:buSzPts val="2800"/>
              <a:buChar char="•"/>
            </a:pPr>
            <a:r>
              <a:rPr lang="en-GB"/>
              <a:t>New user groups from the current community?</a:t>
            </a:r>
            <a:endParaRPr/>
          </a:p>
          <a:p>
            <a:pPr indent="-406400" lvl="0" marL="457200" rtl="0" algn="l">
              <a:lnSpc>
                <a:spcPct val="90000"/>
              </a:lnSpc>
              <a:spcBef>
                <a:spcPts val="0"/>
              </a:spcBef>
              <a:spcAft>
                <a:spcPts val="0"/>
              </a:spcAft>
              <a:buSzPts val="2800"/>
              <a:buChar char="•"/>
            </a:pPr>
            <a:r>
              <a:rPr lang="en-GB"/>
              <a:t>New communities / countries / regions?</a:t>
            </a:r>
            <a:endParaRPr/>
          </a:p>
          <a:p>
            <a:pPr indent="0" lvl="0" marL="0" rtl="0" algn="l">
              <a:lnSpc>
                <a:spcPct val="90000"/>
              </a:lnSpc>
              <a:spcBef>
                <a:spcPts val="1000"/>
              </a:spcBef>
              <a:spcAft>
                <a:spcPts val="0"/>
              </a:spcAft>
              <a:buSzPts val="2880"/>
              <a:buNone/>
            </a:pPr>
            <a:r>
              <a:t/>
            </a:r>
            <a:endParaRPr/>
          </a:p>
          <a:p>
            <a:pPr indent="-406400" lvl="0" marL="457200" rtl="0" algn="l">
              <a:lnSpc>
                <a:spcPct val="90000"/>
              </a:lnSpc>
              <a:spcBef>
                <a:spcPts val="1000"/>
              </a:spcBef>
              <a:spcAft>
                <a:spcPts val="0"/>
              </a:spcAft>
              <a:buSzPts val="2800"/>
              <a:buChar char="•"/>
            </a:pPr>
            <a:r>
              <a:rPr lang="en-GB"/>
              <a:t>What do we need...</a:t>
            </a:r>
            <a:endParaRPr/>
          </a:p>
          <a:p>
            <a:pPr indent="-381000" lvl="1" marL="914400" rtl="0" algn="l">
              <a:lnSpc>
                <a:spcPct val="90000"/>
              </a:lnSpc>
              <a:spcBef>
                <a:spcPts val="0"/>
              </a:spcBef>
              <a:spcAft>
                <a:spcPts val="0"/>
              </a:spcAft>
              <a:buSzPts val="2400"/>
              <a:buChar char="•"/>
            </a:pPr>
            <a:r>
              <a:rPr lang="en-GB"/>
              <a:t>What do we need more of?</a:t>
            </a:r>
            <a:endParaRPr/>
          </a:p>
          <a:p>
            <a:pPr indent="-381000" lvl="1" marL="914400" rtl="0" algn="l">
              <a:lnSpc>
                <a:spcPct val="90000"/>
              </a:lnSpc>
              <a:spcBef>
                <a:spcPts val="0"/>
              </a:spcBef>
              <a:spcAft>
                <a:spcPts val="0"/>
              </a:spcAft>
              <a:buSzPts val="2400"/>
              <a:buChar char="•"/>
            </a:pPr>
            <a:r>
              <a:rPr lang="en-GB"/>
              <a:t>What do we need but currently do not have?</a:t>
            </a:r>
            <a:endParaRPr/>
          </a:p>
        </p:txBody>
      </p:sp>
      <p:sp>
        <p:nvSpPr>
          <p:cNvPr id="590" name="Google Shape;590;p36"/>
          <p:cNvSpPr txBox="1"/>
          <p:nvPr>
            <p:ph type="title"/>
          </p:nvPr>
        </p:nvSpPr>
        <p:spPr>
          <a:xfrm>
            <a:off x="454525" y="204374"/>
            <a:ext cx="9373198" cy="938624"/>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lt1"/>
              </a:buClr>
              <a:buSzPts val="2400"/>
              <a:buFont typeface="Calibri"/>
              <a:buNone/>
            </a:pPr>
            <a:r>
              <a:rPr lang="en-GB"/>
              <a:t>2. Service Uptake / Usage Improvement</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5" name="Shape 595"/>
        <p:cNvGrpSpPr/>
        <p:nvPr/>
      </p:nvGrpSpPr>
      <p:grpSpPr>
        <a:xfrm>
          <a:off x="0" y="0"/>
          <a:ext cx="0" cy="0"/>
          <a:chOff x="0" y="0"/>
          <a:chExt cx="0" cy="0"/>
        </a:xfrm>
      </p:grpSpPr>
      <p:sp>
        <p:nvSpPr>
          <p:cNvPr id="596" name="Google Shape;596;p37"/>
          <p:cNvSpPr txBox="1"/>
          <p:nvPr>
            <p:ph idx="1" type="body"/>
          </p:nvPr>
        </p:nvSpPr>
        <p:spPr>
          <a:xfrm>
            <a:off x="446058" y="1503937"/>
            <a:ext cx="10515600" cy="435133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2880"/>
              <a:buNone/>
            </a:pPr>
            <a:r>
              <a:rPr lang="en-GB"/>
              <a:t>What should be </a:t>
            </a:r>
            <a:r>
              <a:rPr b="1" lang="en-GB"/>
              <a:t>improved</a:t>
            </a:r>
            <a:r>
              <a:rPr lang="en-GB"/>
              <a:t> and how?</a:t>
            </a:r>
            <a:endParaRPr/>
          </a:p>
          <a:p>
            <a:pPr indent="-406400" lvl="0" marL="457200" rtl="0" algn="l">
              <a:lnSpc>
                <a:spcPct val="90000"/>
              </a:lnSpc>
              <a:spcBef>
                <a:spcPts val="1000"/>
              </a:spcBef>
              <a:spcAft>
                <a:spcPts val="0"/>
              </a:spcAft>
              <a:buSzPts val="2800"/>
              <a:buChar char="•"/>
            </a:pPr>
            <a:r>
              <a:rPr lang="en-GB"/>
              <a:t>Are all elements of the SDC in place?</a:t>
            </a:r>
            <a:endParaRPr/>
          </a:p>
          <a:p>
            <a:pPr indent="-406400" lvl="0" marL="457200" rtl="0" algn="l">
              <a:lnSpc>
                <a:spcPct val="90000"/>
              </a:lnSpc>
              <a:spcBef>
                <a:spcPts val="0"/>
              </a:spcBef>
              <a:spcAft>
                <a:spcPts val="0"/>
              </a:spcAft>
              <a:buSzPts val="2800"/>
              <a:buChar char="•"/>
            </a:pPr>
            <a:r>
              <a:rPr lang="en-GB"/>
              <a:t>Do we have a direct delivery from our service team to the user?</a:t>
            </a:r>
            <a:endParaRPr/>
          </a:p>
          <a:p>
            <a:pPr indent="-406400" lvl="0" marL="457200" rtl="0" algn="l">
              <a:lnSpc>
                <a:spcPct val="90000"/>
              </a:lnSpc>
              <a:spcBef>
                <a:spcPts val="0"/>
              </a:spcBef>
              <a:spcAft>
                <a:spcPts val="0"/>
              </a:spcAft>
              <a:buSzPts val="2800"/>
              <a:buChar char="•"/>
            </a:pPr>
            <a:r>
              <a:rPr lang="en-GB"/>
              <a:t>Does it work?</a:t>
            </a:r>
            <a:endParaRPr/>
          </a:p>
          <a:p>
            <a:pPr indent="-406400" lvl="0" marL="457200" rtl="0" algn="l">
              <a:lnSpc>
                <a:spcPct val="90000"/>
              </a:lnSpc>
              <a:spcBef>
                <a:spcPts val="0"/>
              </a:spcBef>
              <a:spcAft>
                <a:spcPts val="0"/>
              </a:spcAft>
              <a:buSzPts val="2800"/>
              <a:buChar char="•"/>
            </a:pPr>
            <a:r>
              <a:rPr lang="en-GB"/>
              <a:t>Do we have a hierarchical delivery chain?</a:t>
            </a:r>
            <a:endParaRPr/>
          </a:p>
          <a:p>
            <a:pPr indent="-406400" lvl="0" marL="457200" rtl="0" algn="l">
              <a:lnSpc>
                <a:spcPct val="90000"/>
              </a:lnSpc>
              <a:spcBef>
                <a:spcPts val="0"/>
              </a:spcBef>
              <a:spcAft>
                <a:spcPts val="0"/>
              </a:spcAft>
              <a:buSzPts val="2800"/>
              <a:buChar char="•"/>
            </a:pPr>
            <a:r>
              <a:rPr lang="en-GB"/>
              <a:t>Does the hierarchical delivery chain work?</a:t>
            </a:r>
            <a:endParaRPr/>
          </a:p>
          <a:p>
            <a:pPr indent="-406400" lvl="0" marL="457200" rtl="0" algn="l">
              <a:lnSpc>
                <a:spcPct val="90000"/>
              </a:lnSpc>
              <a:spcBef>
                <a:spcPts val="0"/>
              </a:spcBef>
              <a:spcAft>
                <a:spcPts val="0"/>
              </a:spcAft>
              <a:buSzPts val="2800"/>
              <a:buChar char="•"/>
            </a:pPr>
            <a:r>
              <a:rPr lang="en-GB"/>
              <a:t>Do all the links and all the nodes: know their role, do their role well, collaborate together?</a:t>
            </a:r>
            <a:endParaRPr/>
          </a:p>
        </p:txBody>
      </p:sp>
      <p:sp>
        <p:nvSpPr>
          <p:cNvPr id="597" name="Google Shape;597;p37"/>
          <p:cNvSpPr txBox="1"/>
          <p:nvPr>
            <p:ph type="title"/>
          </p:nvPr>
        </p:nvSpPr>
        <p:spPr>
          <a:xfrm>
            <a:off x="454525" y="204374"/>
            <a:ext cx="9373198" cy="938624"/>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lt1"/>
              </a:buClr>
              <a:buSzPts val="2400"/>
              <a:buFont typeface="Calibri"/>
              <a:buNone/>
            </a:pPr>
            <a:r>
              <a:rPr lang="en-GB"/>
              <a:t>3. Service Delivery Chain (SDC)</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2" name="Shape 602"/>
        <p:cNvGrpSpPr/>
        <p:nvPr/>
      </p:nvGrpSpPr>
      <p:grpSpPr>
        <a:xfrm>
          <a:off x="0" y="0"/>
          <a:ext cx="0" cy="0"/>
          <a:chOff x="0" y="0"/>
          <a:chExt cx="0" cy="0"/>
        </a:xfrm>
      </p:grpSpPr>
      <p:sp>
        <p:nvSpPr>
          <p:cNvPr id="603" name="Google Shape;603;p38"/>
          <p:cNvSpPr txBox="1"/>
          <p:nvPr>
            <p:ph type="title"/>
          </p:nvPr>
        </p:nvSpPr>
        <p:spPr>
          <a:xfrm>
            <a:off x="454525" y="204374"/>
            <a:ext cx="9373198" cy="938624"/>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lt1"/>
              </a:buClr>
              <a:buSzPts val="2400"/>
              <a:buFont typeface="Calibri"/>
              <a:buNone/>
            </a:pPr>
            <a:r>
              <a:rPr lang="en-GB"/>
              <a:t>4. How to Ensure Service Sustainability?</a:t>
            </a:r>
            <a:endParaRPr/>
          </a:p>
        </p:txBody>
      </p:sp>
      <p:grpSp>
        <p:nvGrpSpPr>
          <p:cNvPr id="604" name="Google Shape;604;p38"/>
          <p:cNvGrpSpPr/>
          <p:nvPr/>
        </p:nvGrpSpPr>
        <p:grpSpPr>
          <a:xfrm>
            <a:off x="1177324" y="1744475"/>
            <a:ext cx="9716267" cy="4403772"/>
            <a:chOff x="541866" y="0"/>
            <a:chExt cx="7044346" cy="5418693"/>
          </a:xfrm>
        </p:grpSpPr>
        <p:sp>
          <p:nvSpPr>
            <p:cNvPr id="605" name="Google Shape;605;p38"/>
            <p:cNvSpPr/>
            <p:nvPr/>
          </p:nvSpPr>
          <p:spPr>
            <a:xfrm>
              <a:off x="4909312" y="3684693"/>
              <a:ext cx="2676900" cy="1734000"/>
            </a:xfrm>
            <a:prstGeom prst="roundRect">
              <a:avLst>
                <a:gd fmla="val 10000" name="adj"/>
              </a:avLst>
            </a:prstGeom>
            <a:solidFill>
              <a:schemeClr val="lt1">
                <a:alpha val="89411"/>
              </a:schemeClr>
            </a:solidFill>
            <a:ln cap="flat" cmpd="sng" w="12700">
              <a:solidFill>
                <a:srgbClr val="4372C3"/>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606" name="Google Shape;606;p38"/>
            <p:cNvSpPr txBox="1"/>
            <p:nvPr/>
          </p:nvSpPr>
          <p:spPr>
            <a:xfrm>
              <a:off x="5627925" y="4250003"/>
              <a:ext cx="1797600" cy="1014600"/>
            </a:xfrm>
            <a:prstGeom prst="rect">
              <a:avLst/>
            </a:prstGeom>
            <a:noFill/>
            <a:ln>
              <a:noFill/>
            </a:ln>
          </p:spPr>
          <p:txBody>
            <a:bodyPr anchorCtr="0" anchor="t" bIns="68575" lIns="68575" spcFirstLastPara="1" rIns="68575" wrap="square" tIns="68575">
              <a:noAutofit/>
            </a:bodyPr>
            <a:lstStyle/>
            <a:p>
              <a:pPr indent="-330200" lvl="0" marL="457200" marR="0" rtl="0" algn="l">
                <a:lnSpc>
                  <a:spcPct val="90000"/>
                </a:lnSpc>
                <a:spcBef>
                  <a:spcPts val="0"/>
                </a:spcBef>
                <a:spcAft>
                  <a:spcPts val="0"/>
                </a:spcAft>
                <a:buClr>
                  <a:schemeClr val="dk1"/>
                </a:buClr>
                <a:buSzPts val="1600"/>
                <a:buFont typeface="Calibri"/>
                <a:buChar char="●"/>
              </a:pPr>
              <a:r>
                <a:rPr lang="en-GB" sz="1600">
                  <a:solidFill>
                    <a:schemeClr val="dk1"/>
                  </a:solidFill>
                  <a:latin typeface="Calibri"/>
                  <a:ea typeface="Calibri"/>
                  <a:cs typeface="Calibri"/>
                  <a:sym typeface="Calibri"/>
                </a:rPr>
                <a:t>Service visibility</a:t>
              </a:r>
              <a:endParaRPr sz="1600">
                <a:solidFill>
                  <a:schemeClr val="dk1"/>
                </a:solidFill>
                <a:latin typeface="Calibri"/>
                <a:ea typeface="Calibri"/>
                <a:cs typeface="Calibri"/>
                <a:sym typeface="Calibri"/>
              </a:endParaRPr>
            </a:p>
            <a:p>
              <a:pPr indent="-330200" lvl="0" marL="457200" marR="0" rtl="0" algn="l">
                <a:lnSpc>
                  <a:spcPct val="90000"/>
                </a:lnSpc>
                <a:spcBef>
                  <a:spcPts val="0"/>
                </a:spcBef>
                <a:spcAft>
                  <a:spcPts val="0"/>
                </a:spcAft>
                <a:buClr>
                  <a:schemeClr val="dk1"/>
                </a:buClr>
                <a:buSzPts val="1600"/>
                <a:buFont typeface="Calibri"/>
                <a:buChar char="●"/>
              </a:pPr>
              <a:r>
                <a:rPr lang="en-GB" sz="1600">
                  <a:solidFill>
                    <a:schemeClr val="dk1"/>
                  </a:solidFill>
                  <a:latin typeface="Calibri"/>
                  <a:ea typeface="Calibri"/>
                  <a:cs typeface="Calibri"/>
                  <a:sym typeface="Calibri"/>
                </a:rPr>
                <a:t>Value transparency</a:t>
              </a:r>
              <a:endParaRPr sz="1600">
                <a:solidFill>
                  <a:schemeClr val="dk1"/>
                </a:solidFill>
                <a:latin typeface="Calibri"/>
                <a:ea typeface="Calibri"/>
                <a:cs typeface="Calibri"/>
                <a:sym typeface="Calibri"/>
              </a:endParaRPr>
            </a:p>
            <a:p>
              <a:pPr indent="-330200" lvl="0" marL="457200" marR="0" rtl="0" algn="l">
                <a:lnSpc>
                  <a:spcPct val="90000"/>
                </a:lnSpc>
                <a:spcBef>
                  <a:spcPts val="0"/>
                </a:spcBef>
                <a:spcAft>
                  <a:spcPts val="0"/>
                </a:spcAft>
                <a:buClr>
                  <a:schemeClr val="dk1"/>
                </a:buClr>
                <a:buSzPts val="1600"/>
                <a:buFont typeface="Calibri"/>
                <a:buChar char="●"/>
              </a:pPr>
              <a:r>
                <a:rPr lang="en-GB" sz="1600">
                  <a:solidFill>
                    <a:schemeClr val="dk1"/>
                  </a:solidFill>
                  <a:latin typeface="Calibri"/>
                  <a:ea typeface="Calibri"/>
                  <a:cs typeface="Calibri"/>
                  <a:sym typeface="Calibri"/>
                </a:rPr>
                <a:t>User input</a:t>
              </a:r>
              <a:endParaRPr sz="1600">
                <a:solidFill>
                  <a:schemeClr val="dk1"/>
                </a:solidFill>
                <a:latin typeface="Calibri"/>
                <a:ea typeface="Calibri"/>
                <a:cs typeface="Calibri"/>
                <a:sym typeface="Calibri"/>
              </a:endParaRPr>
            </a:p>
          </p:txBody>
        </p:sp>
        <p:sp>
          <p:nvSpPr>
            <p:cNvPr id="607" name="Google Shape;607;p38"/>
            <p:cNvSpPr/>
            <p:nvPr/>
          </p:nvSpPr>
          <p:spPr>
            <a:xfrm>
              <a:off x="541866" y="3684693"/>
              <a:ext cx="2676900" cy="1734000"/>
            </a:xfrm>
            <a:prstGeom prst="roundRect">
              <a:avLst>
                <a:gd fmla="val 10000" name="adj"/>
              </a:avLst>
            </a:prstGeom>
            <a:solidFill>
              <a:schemeClr val="lt1">
                <a:alpha val="89411"/>
              </a:schemeClr>
            </a:solidFill>
            <a:ln cap="flat" cmpd="sng" w="12700">
              <a:solidFill>
                <a:srgbClr val="4372C3"/>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608" name="Google Shape;608;p38"/>
            <p:cNvSpPr txBox="1"/>
            <p:nvPr/>
          </p:nvSpPr>
          <p:spPr>
            <a:xfrm>
              <a:off x="579954" y="4156262"/>
              <a:ext cx="2255100" cy="1224300"/>
            </a:xfrm>
            <a:prstGeom prst="rect">
              <a:avLst/>
            </a:prstGeom>
            <a:noFill/>
            <a:ln>
              <a:noFill/>
            </a:ln>
          </p:spPr>
          <p:txBody>
            <a:bodyPr anchorCtr="0" anchor="t" bIns="68575" lIns="68575" spcFirstLastPara="1" rIns="68575" wrap="square" tIns="68575">
              <a:noAutofit/>
            </a:bodyPr>
            <a:lstStyle/>
            <a:p>
              <a:pPr indent="-114300" lvl="1" marL="114300" marR="0" rtl="0" algn="l">
                <a:lnSpc>
                  <a:spcPct val="90000"/>
                </a:lnSpc>
                <a:spcBef>
                  <a:spcPts val="210"/>
                </a:spcBef>
                <a:spcAft>
                  <a:spcPts val="0"/>
                </a:spcAft>
                <a:buClr>
                  <a:schemeClr val="dk1"/>
                </a:buClr>
                <a:buSzPts val="1600"/>
                <a:buFont typeface="Calibri"/>
                <a:buChar char="•"/>
              </a:pPr>
              <a:r>
                <a:rPr b="0" i="0" lang="en-GB" sz="1600" u="none" cap="none" strike="noStrike">
                  <a:solidFill>
                    <a:schemeClr val="dk1"/>
                  </a:solidFill>
                  <a:latin typeface="Calibri"/>
                  <a:ea typeface="Calibri"/>
                  <a:cs typeface="Calibri"/>
                  <a:sym typeface="Calibri"/>
                </a:rPr>
                <a:t>Governance structure</a:t>
              </a:r>
              <a:endParaRPr b="0" i="0" sz="1600" u="none" cap="none" strike="noStrike">
                <a:solidFill>
                  <a:schemeClr val="dk1"/>
                </a:solidFill>
                <a:latin typeface="Calibri"/>
                <a:ea typeface="Calibri"/>
                <a:cs typeface="Calibri"/>
                <a:sym typeface="Calibri"/>
              </a:endParaRPr>
            </a:p>
            <a:p>
              <a:pPr indent="-114300" lvl="1" marL="114300" marR="0" rtl="0" algn="l">
                <a:lnSpc>
                  <a:spcPct val="90000"/>
                </a:lnSpc>
                <a:spcBef>
                  <a:spcPts val="210"/>
                </a:spcBef>
                <a:spcAft>
                  <a:spcPts val="0"/>
                </a:spcAft>
                <a:buClr>
                  <a:schemeClr val="dk1"/>
                </a:buClr>
                <a:buSzPts val="1600"/>
                <a:buFont typeface="Calibri"/>
                <a:buChar char="•"/>
              </a:pPr>
              <a:r>
                <a:rPr b="0" i="0" lang="en-GB" sz="1600" u="none" cap="none" strike="noStrike">
                  <a:solidFill>
                    <a:schemeClr val="dk1"/>
                  </a:solidFill>
                  <a:latin typeface="Calibri"/>
                  <a:ea typeface="Calibri"/>
                  <a:cs typeface="Calibri"/>
                  <a:sym typeface="Calibri"/>
                </a:rPr>
                <a:t>Funding</a:t>
              </a:r>
              <a:endParaRPr b="0" i="0" sz="1600" u="none" cap="none" strike="noStrike">
                <a:solidFill>
                  <a:schemeClr val="dk1"/>
                </a:solidFill>
                <a:latin typeface="Calibri"/>
                <a:ea typeface="Calibri"/>
                <a:cs typeface="Calibri"/>
                <a:sym typeface="Calibri"/>
              </a:endParaRPr>
            </a:p>
            <a:p>
              <a:pPr indent="-114300" lvl="1" marL="114300" marR="0" rtl="0" algn="l">
                <a:lnSpc>
                  <a:spcPct val="90000"/>
                </a:lnSpc>
                <a:spcBef>
                  <a:spcPts val="210"/>
                </a:spcBef>
                <a:spcAft>
                  <a:spcPts val="0"/>
                </a:spcAft>
                <a:buClr>
                  <a:schemeClr val="dk1"/>
                </a:buClr>
                <a:buSzPts val="1600"/>
                <a:buFont typeface="Calibri"/>
                <a:buChar char="•"/>
              </a:pPr>
              <a:r>
                <a:rPr b="0" i="0" lang="en-GB" sz="1600" u="none" cap="none" strike="noStrike">
                  <a:solidFill>
                    <a:schemeClr val="dk1"/>
                  </a:solidFill>
                  <a:latin typeface="Calibri"/>
                  <a:ea typeface="Calibri"/>
                  <a:cs typeface="Calibri"/>
                  <a:sym typeface="Calibri"/>
                </a:rPr>
                <a:t>Strategy and roadmap</a:t>
              </a:r>
              <a:endParaRPr b="0" i="0" sz="1600" u="none" cap="none" strike="noStrike">
                <a:solidFill>
                  <a:schemeClr val="dk1"/>
                </a:solidFill>
                <a:latin typeface="Calibri"/>
                <a:ea typeface="Calibri"/>
                <a:cs typeface="Calibri"/>
                <a:sym typeface="Calibri"/>
              </a:endParaRPr>
            </a:p>
          </p:txBody>
        </p:sp>
        <p:sp>
          <p:nvSpPr>
            <p:cNvPr id="609" name="Google Shape;609;p38"/>
            <p:cNvSpPr/>
            <p:nvPr/>
          </p:nvSpPr>
          <p:spPr>
            <a:xfrm>
              <a:off x="4909312" y="0"/>
              <a:ext cx="2676900" cy="1734000"/>
            </a:xfrm>
            <a:prstGeom prst="roundRect">
              <a:avLst>
                <a:gd fmla="val 10000" name="adj"/>
              </a:avLst>
            </a:prstGeom>
            <a:solidFill>
              <a:schemeClr val="lt1">
                <a:alpha val="89411"/>
              </a:schemeClr>
            </a:solidFill>
            <a:ln cap="flat" cmpd="sng" w="12700">
              <a:solidFill>
                <a:srgbClr val="4372C3"/>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610" name="Google Shape;610;p38"/>
            <p:cNvSpPr txBox="1"/>
            <p:nvPr/>
          </p:nvSpPr>
          <p:spPr>
            <a:xfrm>
              <a:off x="5750448" y="38090"/>
              <a:ext cx="1797600" cy="1224300"/>
            </a:xfrm>
            <a:prstGeom prst="rect">
              <a:avLst/>
            </a:prstGeom>
            <a:noFill/>
            <a:ln>
              <a:noFill/>
            </a:ln>
          </p:spPr>
          <p:txBody>
            <a:bodyPr anchorCtr="0" anchor="t" bIns="68575" lIns="68575" spcFirstLastPara="1" rIns="68575" wrap="square" tIns="68575">
              <a:noAutofit/>
            </a:bodyPr>
            <a:lstStyle/>
            <a:p>
              <a:pPr indent="-114300" lvl="1" marL="114300" marR="0" rtl="0" algn="l">
                <a:lnSpc>
                  <a:spcPct val="90000"/>
                </a:lnSpc>
                <a:spcBef>
                  <a:spcPts val="0"/>
                </a:spcBef>
                <a:spcAft>
                  <a:spcPts val="0"/>
                </a:spcAft>
                <a:buClr>
                  <a:schemeClr val="dk1"/>
                </a:buClr>
                <a:buSzPts val="1600"/>
                <a:buFont typeface="Calibri"/>
                <a:buChar char="•"/>
              </a:pPr>
              <a:r>
                <a:rPr b="0" i="0" lang="en-GB" sz="1600" u="none" cap="none" strike="noStrike">
                  <a:solidFill>
                    <a:schemeClr val="dk1"/>
                  </a:solidFill>
                  <a:latin typeface="Calibri"/>
                  <a:ea typeface="Calibri"/>
                  <a:cs typeface="Calibri"/>
                  <a:sym typeface="Calibri"/>
                </a:rPr>
                <a:t>Promotion</a:t>
              </a:r>
              <a:endParaRPr b="0" i="0" sz="1600" u="none" cap="none" strike="noStrike">
                <a:solidFill>
                  <a:schemeClr val="dk1"/>
                </a:solidFill>
                <a:latin typeface="Calibri"/>
                <a:ea typeface="Calibri"/>
                <a:cs typeface="Calibri"/>
                <a:sym typeface="Calibri"/>
              </a:endParaRPr>
            </a:p>
            <a:p>
              <a:pPr indent="-114300" lvl="1" marL="114300" marR="0" rtl="0" algn="l">
                <a:lnSpc>
                  <a:spcPct val="90000"/>
                </a:lnSpc>
                <a:spcBef>
                  <a:spcPts val="210"/>
                </a:spcBef>
                <a:spcAft>
                  <a:spcPts val="0"/>
                </a:spcAft>
                <a:buClr>
                  <a:schemeClr val="dk1"/>
                </a:buClr>
                <a:buSzPts val="1600"/>
                <a:buFont typeface="Calibri"/>
                <a:buChar char="•"/>
              </a:pPr>
              <a:r>
                <a:rPr b="0" i="0" lang="en-GB" sz="1600" u="none" cap="none" strike="noStrike">
                  <a:solidFill>
                    <a:schemeClr val="dk1"/>
                  </a:solidFill>
                  <a:latin typeface="Calibri"/>
                  <a:ea typeface="Calibri"/>
                  <a:cs typeface="Calibri"/>
                  <a:sym typeface="Calibri"/>
                </a:rPr>
                <a:t>Delivery chain</a:t>
              </a:r>
              <a:endParaRPr b="0" i="0" sz="1600" u="none" cap="none" strike="noStrike">
                <a:solidFill>
                  <a:schemeClr val="dk1"/>
                </a:solidFill>
                <a:latin typeface="Calibri"/>
                <a:ea typeface="Calibri"/>
                <a:cs typeface="Calibri"/>
                <a:sym typeface="Calibri"/>
              </a:endParaRPr>
            </a:p>
          </p:txBody>
        </p:sp>
        <p:sp>
          <p:nvSpPr>
            <p:cNvPr id="611" name="Google Shape;611;p38"/>
            <p:cNvSpPr/>
            <p:nvPr/>
          </p:nvSpPr>
          <p:spPr>
            <a:xfrm>
              <a:off x="541866" y="0"/>
              <a:ext cx="2676900" cy="1734000"/>
            </a:xfrm>
            <a:prstGeom prst="roundRect">
              <a:avLst>
                <a:gd fmla="val 10000" name="adj"/>
              </a:avLst>
            </a:prstGeom>
            <a:solidFill>
              <a:schemeClr val="lt1">
                <a:alpha val="89411"/>
              </a:schemeClr>
            </a:solidFill>
            <a:ln cap="flat" cmpd="sng" w="12700">
              <a:solidFill>
                <a:srgbClr val="4372C3"/>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612" name="Google Shape;612;p38"/>
            <p:cNvSpPr txBox="1"/>
            <p:nvPr/>
          </p:nvSpPr>
          <p:spPr>
            <a:xfrm>
              <a:off x="579945" y="38083"/>
              <a:ext cx="2346300" cy="1224300"/>
            </a:xfrm>
            <a:prstGeom prst="rect">
              <a:avLst/>
            </a:prstGeom>
            <a:noFill/>
            <a:ln>
              <a:noFill/>
            </a:ln>
          </p:spPr>
          <p:txBody>
            <a:bodyPr anchorCtr="0" anchor="t" bIns="68575" lIns="68575" spcFirstLastPara="1" rIns="68575" wrap="square" tIns="68575">
              <a:noAutofit/>
            </a:bodyPr>
            <a:lstStyle/>
            <a:p>
              <a:pPr indent="-114300" lvl="1" marL="114300" marR="0" rtl="0" algn="l">
                <a:lnSpc>
                  <a:spcPct val="90000"/>
                </a:lnSpc>
                <a:spcBef>
                  <a:spcPts val="0"/>
                </a:spcBef>
                <a:spcAft>
                  <a:spcPts val="0"/>
                </a:spcAft>
                <a:buClr>
                  <a:schemeClr val="dk1"/>
                </a:buClr>
                <a:buSzPts val="1600"/>
                <a:buFont typeface="Calibri"/>
                <a:buChar char="•"/>
              </a:pPr>
              <a:r>
                <a:rPr b="0" i="0" lang="en-GB" sz="1600" u="none" cap="none" strike="noStrike">
                  <a:solidFill>
                    <a:schemeClr val="dk1"/>
                  </a:solidFill>
                  <a:latin typeface="Calibri"/>
                  <a:ea typeface="Calibri"/>
                  <a:cs typeface="Calibri"/>
                  <a:sym typeface="Calibri"/>
                </a:rPr>
                <a:t>Stabile teams</a:t>
              </a:r>
              <a:endParaRPr b="0" i="0" sz="1600" u="none" cap="none" strike="noStrike">
                <a:solidFill>
                  <a:schemeClr val="dk1"/>
                </a:solidFill>
                <a:latin typeface="Calibri"/>
                <a:ea typeface="Calibri"/>
                <a:cs typeface="Calibri"/>
                <a:sym typeface="Calibri"/>
              </a:endParaRPr>
            </a:p>
            <a:p>
              <a:pPr indent="-114300" lvl="1" marL="114300" marR="0" rtl="0" algn="l">
                <a:lnSpc>
                  <a:spcPct val="90000"/>
                </a:lnSpc>
                <a:spcBef>
                  <a:spcPts val="210"/>
                </a:spcBef>
                <a:spcAft>
                  <a:spcPts val="0"/>
                </a:spcAft>
                <a:buClr>
                  <a:schemeClr val="dk1"/>
                </a:buClr>
                <a:buSzPts val="1600"/>
                <a:buFont typeface="Calibri"/>
                <a:buChar char="•"/>
              </a:pPr>
              <a:r>
                <a:rPr b="0" i="0" lang="en-GB" sz="1600" u="none" cap="none" strike="noStrike">
                  <a:solidFill>
                    <a:schemeClr val="dk1"/>
                  </a:solidFill>
                  <a:latin typeface="Calibri"/>
                  <a:ea typeface="Calibri"/>
                  <a:cs typeface="Calibri"/>
                  <a:sym typeface="Calibri"/>
                </a:rPr>
                <a:t>Knowledge and expertise</a:t>
              </a:r>
              <a:endParaRPr b="0" i="0" sz="1600" u="none" cap="none" strike="noStrike">
                <a:solidFill>
                  <a:schemeClr val="dk1"/>
                </a:solidFill>
                <a:latin typeface="Calibri"/>
                <a:ea typeface="Calibri"/>
                <a:cs typeface="Calibri"/>
                <a:sym typeface="Calibri"/>
              </a:endParaRPr>
            </a:p>
            <a:p>
              <a:pPr indent="-114300" lvl="1" marL="114300" marR="0" rtl="0" algn="l">
                <a:lnSpc>
                  <a:spcPct val="90000"/>
                </a:lnSpc>
                <a:spcBef>
                  <a:spcPts val="210"/>
                </a:spcBef>
                <a:spcAft>
                  <a:spcPts val="0"/>
                </a:spcAft>
                <a:buClr>
                  <a:schemeClr val="dk1"/>
                </a:buClr>
                <a:buSzPts val="1600"/>
                <a:buFont typeface="Calibri"/>
                <a:buChar char="•"/>
              </a:pPr>
              <a:r>
                <a:rPr b="0" i="0" lang="en-GB" sz="1600" u="none" cap="none" strike="noStrike">
                  <a:solidFill>
                    <a:schemeClr val="dk1"/>
                  </a:solidFill>
                  <a:latin typeface="Calibri"/>
                  <a:ea typeface="Calibri"/>
                  <a:cs typeface="Calibri"/>
                  <a:sym typeface="Calibri"/>
                </a:rPr>
                <a:t>Infrastructure</a:t>
              </a:r>
              <a:endParaRPr b="0" i="0" sz="1600" u="none" cap="none" strike="noStrike">
                <a:solidFill>
                  <a:schemeClr val="dk1"/>
                </a:solidFill>
                <a:latin typeface="Calibri"/>
                <a:ea typeface="Calibri"/>
                <a:cs typeface="Calibri"/>
                <a:sym typeface="Calibri"/>
              </a:endParaRPr>
            </a:p>
          </p:txBody>
        </p:sp>
        <p:sp>
          <p:nvSpPr>
            <p:cNvPr id="613" name="Google Shape;613;p38"/>
            <p:cNvSpPr/>
            <p:nvPr/>
          </p:nvSpPr>
          <p:spPr>
            <a:xfrm>
              <a:off x="1663530" y="308864"/>
              <a:ext cx="2346300" cy="2346300"/>
            </a:xfrm>
            <a:custGeom>
              <a:rect b="b" l="l" r="r" t="t"/>
              <a:pathLst>
                <a:path extrusionOk="0" h="120000" w="120000">
                  <a:moveTo>
                    <a:pt x="0" y="120000"/>
                  </a:moveTo>
                  <a:lnTo>
                    <a:pt x="0" y="120000"/>
                  </a:lnTo>
                  <a:cubicBezTo>
                    <a:pt x="0" y="53726"/>
                    <a:pt x="53726" y="0"/>
                    <a:pt x="120000" y="0"/>
                  </a:cubicBezTo>
                  <a:lnTo>
                    <a:pt x="120000" y="120000"/>
                  </a:lnTo>
                  <a:close/>
                </a:path>
              </a:pathLst>
            </a:cu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614" name="Google Shape;614;p38"/>
            <p:cNvSpPr txBox="1"/>
            <p:nvPr/>
          </p:nvSpPr>
          <p:spPr>
            <a:xfrm>
              <a:off x="2350740" y="638485"/>
              <a:ext cx="1659000" cy="1659000"/>
            </a:xfrm>
            <a:prstGeom prst="rect">
              <a:avLst/>
            </a:prstGeom>
            <a:noFill/>
            <a:ln>
              <a:noFill/>
            </a:ln>
          </p:spPr>
          <p:txBody>
            <a:bodyPr anchorCtr="0" anchor="ctr" bIns="142225" lIns="142225" spcFirstLastPara="1" rIns="142225" wrap="square" tIns="142225">
              <a:noAutofit/>
            </a:bodyPr>
            <a:lstStyle/>
            <a:p>
              <a:pPr indent="0" lvl="0" marL="0" marR="0" rtl="0" algn="ctr">
                <a:lnSpc>
                  <a:spcPct val="90000"/>
                </a:lnSpc>
                <a:spcBef>
                  <a:spcPts val="0"/>
                </a:spcBef>
                <a:spcAft>
                  <a:spcPts val="0"/>
                </a:spcAft>
                <a:buClr>
                  <a:schemeClr val="lt1"/>
                </a:buClr>
                <a:buSzPts val="2000"/>
                <a:buFont typeface="Calibri"/>
                <a:buNone/>
              </a:pPr>
              <a:r>
                <a:rPr b="0" i="0" lang="en-GB" sz="2000" u="none" cap="none" strike="noStrike">
                  <a:solidFill>
                    <a:schemeClr val="lt1"/>
                  </a:solidFill>
                  <a:latin typeface="Calibri"/>
                  <a:ea typeface="Calibri"/>
                  <a:cs typeface="Calibri"/>
                  <a:sym typeface="Calibri"/>
                </a:rPr>
                <a:t>Operations and development</a:t>
              </a:r>
              <a:endParaRPr sz="1800">
                <a:solidFill>
                  <a:schemeClr val="dk1"/>
                </a:solidFill>
                <a:latin typeface="Calibri"/>
                <a:ea typeface="Calibri"/>
                <a:cs typeface="Calibri"/>
                <a:sym typeface="Calibri"/>
              </a:endParaRPr>
            </a:p>
          </p:txBody>
        </p:sp>
        <p:sp>
          <p:nvSpPr>
            <p:cNvPr id="615" name="Google Shape;615;p38"/>
            <p:cNvSpPr/>
            <p:nvPr/>
          </p:nvSpPr>
          <p:spPr>
            <a:xfrm rot="5400000">
              <a:off x="4118168" y="308864"/>
              <a:ext cx="2346300" cy="2346300"/>
            </a:xfrm>
            <a:custGeom>
              <a:rect b="b" l="l" r="r" t="t"/>
              <a:pathLst>
                <a:path extrusionOk="0" h="120000" w="120000">
                  <a:moveTo>
                    <a:pt x="0" y="120000"/>
                  </a:moveTo>
                  <a:lnTo>
                    <a:pt x="0" y="120000"/>
                  </a:lnTo>
                  <a:cubicBezTo>
                    <a:pt x="0" y="53726"/>
                    <a:pt x="53726" y="0"/>
                    <a:pt x="120000" y="0"/>
                  </a:cubicBezTo>
                  <a:lnTo>
                    <a:pt x="120000" y="120000"/>
                  </a:lnTo>
                  <a:close/>
                </a:path>
              </a:pathLst>
            </a:cu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616" name="Google Shape;616;p38"/>
            <p:cNvSpPr txBox="1"/>
            <p:nvPr/>
          </p:nvSpPr>
          <p:spPr>
            <a:xfrm>
              <a:off x="4118186" y="996074"/>
              <a:ext cx="1659000" cy="1659000"/>
            </a:xfrm>
            <a:prstGeom prst="rect">
              <a:avLst/>
            </a:prstGeom>
            <a:noFill/>
            <a:ln>
              <a:noFill/>
            </a:ln>
          </p:spPr>
          <p:txBody>
            <a:bodyPr anchorCtr="0" anchor="ctr" bIns="142225" lIns="142225" spcFirstLastPara="1" rIns="142225" wrap="square" tIns="142225">
              <a:noAutofit/>
            </a:bodyPr>
            <a:lstStyle/>
            <a:p>
              <a:pPr indent="0" lvl="0" marL="0" marR="0" rtl="0" algn="ctr">
                <a:lnSpc>
                  <a:spcPct val="90000"/>
                </a:lnSpc>
                <a:spcBef>
                  <a:spcPts val="0"/>
                </a:spcBef>
                <a:spcAft>
                  <a:spcPts val="0"/>
                </a:spcAft>
                <a:buClr>
                  <a:schemeClr val="lt1"/>
                </a:buClr>
                <a:buSzPts val="2000"/>
                <a:buFont typeface="Calibri"/>
                <a:buNone/>
              </a:pPr>
              <a:r>
                <a:rPr b="0" i="0" lang="en-GB" sz="2000" u="none" cap="none" strike="noStrike">
                  <a:solidFill>
                    <a:schemeClr val="lt1"/>
                  </a:solidFill>
                  <a:latin typeface="Calibri"/>
                  <a:ea typeface="Calibri"/>
                  <a:cs typeface="Calibri"/>
                  <a:sym typeface="Calibri"/>
                </a:rPr>
                <a:t>Uptake</a:t>
              </a:r>
              <a:endParaRPr sz="1800">
                <a:solidFill>
                  <a:schemeClr val="dk1"/>
                </a:solidFill>
                <a:latin typeface="Calibri"/>
                <a:ea typeface="Calibri"/>
                <a:cs typeface="Calibri"/>
                <a:sym typeface="Calibri"/>
              </a:endParaRPr>
            </a:p>
          </p:txBody>
        </p:sp>
        <p:sp>
          <p:nvSpPr>
            <p:cNvPr id="617" name="Google Shape;617;p38"/>
            <p:cNvSpPr/>
            <p:nvPr/>
          </p:nvSpPr>
          <p:spPr>
            <a:xfrm rot="10800000">
              <a:off x="4118168" y="2763502"/>
              <a:ext cx="2346300" cy="2346300"/>
            </a:xfrm>
            <a:custGeom>
              <a:rect b="b" l="l" r="r" t="t"/>
              <a:pathLst>
                <a:path extrusionOk="0" h="120000" w="120000">
                  <a:moveTo>
                    <a:pt x="0" y="120000"/>
                  </a:moveTo>
                  <a:lnTo>
                    <a:pt x="0" y="120000"/>
                  </a:lnTo>
                  <a:cubicBezTo>
                    <a:pt x="0" y="53726"/>
                    <a:pt x="53726" y="0"/>
                    <a:pt x="120000" y="0"/>
                  </a:cubicBezTo>
                  <a:lnTo>
                    <a:pt x="120000" y="120000"/>
                  </a:lnTo>
                  <a:close/>
                </a:path>
              </a:pathLst>
            </a:cu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618" name="Google Shape;618;p38"/>
            <p:cNvSpPr txBox="1"/>
            <p:nvPr/>
          </p:nvSpPr>
          <p:spPr>
            <a:xfrm>
              <a:off x="4494948" y="2889776"/>
              <a:ext cx="1398600" cy="1433400"/>
            </a:xfrm>
            <a:prstGeom prst="rect">
              <a:avLst/>
            </a:prstGeom>
            <a:noFill/>
            <a:ln>
              <a:noFill/>
            </a:ln>
          </p:spPr>
          <p:txBody>
            <a:bodyPr anchorCtr="0" anchor="ctr" bIns="142225" lIns="142225" spcFirstLastPara="1" rIns="142225" wrap="square" tIns="142225">
              <a:noAutofit/>
            </a:bodyPr>
            <a:lstStyle/>
            <a:p>
              <a:pPr indent="0" lvl="0" marL="0" marR="0" rtl="0" algn="ctr">
                <a:lnSpc>
                  <a:spcPct val="90000"/>
                </a:lnSpc>
                <a:spcBef>
                  <a:spcPts val="0"/>
                </a:spcBef>
                <a:spcAft>
                  <a:spcPts val="0"/>
                </a:spcAft>
                <a:buClr>
                  <a:schemeClr val="dk1"/>
                </a:buClr>
                <a:buSzPts val="2000"/>
                <a:buFont typeface="Calibri"/>
                <a:buNone/>
              </a:pPr>
              <a:r>
                <a:rPr lang="en-GB" sz="2000">
                  <a:solidFill>
                    <a:schemeClr val="lt1"/>
                  </a:solidFill>
                  <a:latin typeface="Calibri"/>
                  <a:ea typeface="Calibri"/>
                  <a:cs typeface="Calibri"/>
                  <a:sym typeface="Calibri"/>
                </a:rPr>
                <a:t>Community engagement</a:t>
              </a:r>
              <a:endParaRPr b="0" i="0" sz="2000" u="none" cap="none" strike="noStrike">
                <a:solidFill>
                  <a:schemeClr val="lt1"/>
                </a:solidFill>
                <a:latin typeface="Calibri"/>
                <a:ea typeface="Calibri"/>
                <a:cs typeface="Calibri"/>
                <a:sym typeface="Calibri"/>
              </a:endParaRPr>
            </a:p>
          </p:txBody>
        </p:sp>
        <p:sp>
          <p:nvSpPr>
            <p:cNvPr id="619" name="Google Shape;619;p38"/>
            <p:cNvSpPr/>
            <p:nvPr/>
          </p:nvSpPr>
          <p:spPr>
            <a:xfrm rot="-5400000">
              <a:off x="1663530" y="2763502"/>
              <a:ext cx="2346300" cy="2346300"/>
            </a:xfrm>
            <a:custGeom>
              <a:rect b="b" l="l" r="r" t="t"/>
              <a:pathLst>
                <a:path extrusionOk="0" h="120000" w="120000">
                  <a:moveTo>
                    <a:pt x="0" y="120000"/>
                  </a:moveTo>
                  <a:lnTo>
                    <a:pt x="0" y="120000"/>
                  </a:lnTo>
                  <a:cubicBezTo>
                    <a:pt x="0" y="53726"/>
                    <a:pt x="53726" y="0"/>
                    <a:pt x="120000" y="0"/>
                  </a:cubicBezTo>
                  <a:lnTo>
                    <a:pt x="120000" y="120000"/>
                  </a:lnTo>
                  <a:close/>
                </a:path>
              </a:pathLst>
            </a:cu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620" name="Google Shape;620;p38"/>
            <p:cNvSpPr txBox="1"/>
            <p:nvPr/>
          </p:nvSpPr>
          <p:spPr>
            <a:xfrm>
              <a:off x="2350740" y="2763520"/>
              <a:ext cx="1659000" cy="1659000"/>
            </a:xfrm>
            <a:prstGeom prst="rect">
              <a:avLst/>
            </a:prstGeom>
            <a:noFill/>
            <a:ln>
              <a:noFill/>
            </a:ln>
          </p:spPr>
          <p:txBody>
            <a:bodyPr anchorCtr="0" anchor="ctr" bIns="142225" lIns="142225" spcFirstLastPara="1" rIns="142225" wrap="square" tIns="142225">
              <a:noAutofit/>
            </a:bodyPr>
            <a:lstStyle/>
            <a:p>
              <a:pPr indent="0" lvl="0" marL="0" marR="0" rtl="0" algn="ctr">
                <a:lnSpc>
                  <a:spcPct val="90000"/>
                </a:lnSpc>
                <a:spcBef>
                  <a:spcPts val="0"/>
                </a:spcBef>
                <a:spcAft>
                  <a:spcPts val="0"/>
                </a:spcAft>
                <a:buClr>
                  <a:schemeClr val="lt1"/>
                </a:buClr>
                <a:buSzPts val="2000"/>
                <a:buFont typeface="Calibri"/>
                <a:buNone/>
              </a:pPr>
              <a:r>
                <a:rPr lang="en-GB" sz="2000">
                  <a:solidFill>
                    <a:schemeClr val="lt1"/>
                  </a:solidFill>
                  <a:latin typeface="Calibri"/>
                  <a:ea typeface="Calibri"/>
                  <a:cs typeface="Calibri"/>
                  <a:sym typeface="Calibri"/>
                </a:rPr>
                <a:t>Governance</a:t>
              </a:r>
              <a:endParaRPr sz="1800">
                <a:solidFill>
                  <a:schemeClr val="dk1"/>
                </a:solidFill>
                <a:latin typeface="Calibri"/>
                <a:ea typeface="Calibri"/>
                <a:cs typeface="Calibri"/>
                <a:sym typeface="Calibri"/>
              </a:endParaRPr>
            </a:p>
          </p:txBody>
        </p:sp>
        <p:sp>
          <p:nvSpPr>
            <p:cNvPr id="621" name="Google Shape;621;p38"/>
            <p:cNvSpPr/>
            <p:nvPr/>
          </p:nvSpPr>
          <p:spPr>
            <a:xfrm>
              <a:off x="3658954" y="2221653"/>
              <a:ext cx="810000" cy="704400"/>
            </a:xfrm>
            <a:custGeom>
              <a:rect b="b" l="l" r="r" t="t"/>
              <a:pathLst>
                <a:path extrusionOk="0" h="120000" w="120000">
                  <a:moveTo>
                    <a:pt x="3843" y="60000"/>
                  </a:moveTo>
                  <a:lnTo>
                    <a:pt x="3843" y="60000"/>
                  </a:lnTo>
                  <a:cubicBezTo>
                    <a:pt x="3843" y="36561"/>
                    <a:pt x="20463" y="15961"/>
                    <a:pt x="44569" y="9521"/>
                  </a:cubicBezTo>
                  <a:cubicBezTo>
                    <a:pt x="68676" y="3080"/>
                    <a:pt x="94429" y="12359"/>
                    <a:pt x="107677" y="32259"/>
                  </a:cubicBezTo>
                  <a:lnTo>
                    <a:pt x="108877" y="32259"/>
                  </a:lnTo>
                  <a:lnTo>
                    <a:pt x="112314" y="60000"/>
                  </a:lnTo>
                  <a:lnTo>
                    <a:pt x="93505" y="32259"/>
                  </a:lnTo>
                  <a:lnTo>
                    <a:pt x="92615" y="32259"/>
                  </a:lnTo>
                  <a:cubicBezTo>
                    <a:pt x="78420" y="22270"/>
                    <a:pt x="57946" y="19700"/>
                    <a:pt x="40397" y="25704"/>
                  </a:cubicBezTo>
                  <a:cubicBezTo>
                    <a:pt x="22848" y="31707"/>
                    <a:pt x="11529" y="45155"/>
                    <a:pt x="11529" y="60000"/>
                  </a:cubicBezTo>
                  <a:close/>
                </a:path>
              </a:pathLst>
            </a:custGeom>
            <a:solidFill>
              <a:srgbClr val="ABBADE"/>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622" name="Google Shape;622;p38"/>
            <p:cNvSpPr/>
            <p:nvPr/>
          </p:nvSpPr>
          <p:spPr>
            <a:xfrm rot="10800000">
              <a:off x="3659044" y="2492612"/>
              <a:ext cx="810000" cy="704400"/>
            </a:xfrm>
            <a:custGeom>
              <a:rect b="b" l="l" r="r" t="t"/>
              <a:pathLst>
                <a:path extrusionOk="0" h="120000" w="120000">
                  <a:moveTo>
                    <a:pt x="3843" y="60000"/>
                  </a:moveTo>
                  <a:lnTo>
                    <a:pt x="3843" y="60000"/>
                  </a:lnTo>
                  <a:cubicBezTo>
                    <a:pt x="3843" y="36561"/>
                    <a:pt x="20463" y="15961"/>
                    <a:pt x="44569" y="9521"/>
                  </a:cubicBezTo>
                  <a:cubicBezTo>
                    <a:pt x="68676" y="3080"/>
                    <a:pt x="94429" y="12359"/>
                    <a:pt x="107677" y="32259"/>
                  </a:cubicBezTo>
                  <a:lnTo>
                    <a:pt x="108877" y="32259"/>
                  </a:lnTo>
                  <a:lnTo>
                    <a:pt x="112314" y="60000"/>
                  </a:lnTo>
                  <a:lnTo>
                    <a:pt x="93505" y="32259"/>
                  </a:lnTo>
                  <a:lnTo>
                    <a:pt x="92615" y="32259"/>
                  </a:lnTo>
                  <a:cubicBezTo>
                    <a:pt x="78420" y="22270"/>
                    <a:pt x="57946" y="19700"/>
                    <a:pt x="40397" y="25704"/>
                  </a:cubicBezTo>
                  <a:cubicBezTo>
                    <a:pt x="22848" y="31707"/>
                    <a:pt x="11529" y="45155"/>
                    <a:pt x="11529" y="60000"/>
                  </a:cubicBezTo>
                  <a:close/>
                </a:path>
              </a:pathLst>
            </a:custGeom>
            <a:solidFill>
              <a:srgbClr val="ABBADE"/>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grpSp>
      <p:sp>
        <p:nvSpPr>
          <p:cNvPr id="623" name="Google Shape;623;p38"/>
          <p:cNvSpPr/>
          <p:nvPr/>
        </p:nvSpPr>
        <p:spPr>
          <a:xfrm>
            <a:off x="4915775" y="3367425"/>
            <a:ext cx="1919376" cy="1099872"/>
          </a:xfrm>
          <a:prstGeom prst="cloud">
            <a:avLst/>
          </a:prstGeom>
          <a:solidFill>
            <a:srgbClr val="CC007B"/>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624" name="Google Shape;624;p38"/>
          <p:cNvSpPr txBox="1"/>
          <p:nvPr/>
        </p:nvSpPr>
        <p:spPr>
          <a:xfrm>
            <a:off x="5197576" y="3641075"/>
            <a:ext cx="1509600" cy="461700"/>
          </a:xfrm>
          <a:prstGeom prst="rect">
            <a:avLst/>
          </a:prstGeom>
          <a:noFill/>
          <a:ln>
            <a:noFill/>
          </a:ln>
        </p:spPr>
        <p:txBody>
          <a:bodyPr anchorCtr="0" anchor="t" bIns="91425" lIns="91425" spcFirstLastPara="1" rIns="91425" wrap="square" tIns="91425">
            <a:spAutoFit/>
          </a:bodyPr>
          <a:lstStyle/>
          <a:p>
            <a:pPr indent="0" lvl="0" marL="0" marR="0" rtl="0" algn="ctr">
              <a:spcBef>
                <a:spcPts val="0"/>
              </a:spcBef>
              <a:spcAft>
                <a:spcPts val="0"/>
              </a:spcAft>
              <a:buClr>
                <a:schemeClr val="lt1"/>
              </a:buClr>
              <a:buSzPts val="1800"/>
              <a:buFont typeface="Calibri"/>
              <a:buNone/>
            </a:pPr>
            <a:r>
              <a:rPr b="1" lang="en-GB" sz="1800">
                <a:solidFill>
                  <a:schemeClr val="lt1"/>
                </a:solidFill>
                <a:latin typeface="Calibri"/>
                <a:ea typeface="Calibri"/>
                <a:cs typeface="Calibri"/>
                <a:sym typeface="Calibri"/>
              </a:rPr>
              <a:t>Sustainability</a:t>
            </a:r>
            <a:endParaRPr b="1" sz="1800">
              <a:solidFill>
                <a:schemeClr val="lt1"/>
              </a:solidFill>
              <a:latin typeface="Calibri"/>
              <a:ea typeface="Calibri"/>
              <a:cs typeface="Calibri"/>
              <a:sym typeface="Calibri"/>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8" name="Shape 628"/>
        <p:cNvGrpSpPr/>
        <p:nvPr/>
      </p:nvGrpSpPr>
      <p:grpSpPr>
        <a:xfrm>
          <a:off x="0" y="0"/>
          <a:ext cx="0" cy="0"/>
          <a:chOff x="0" y="0"/>
          <a:chExt cx="0" cy="0"/>
        </a:xfrm>
      </p:grpSpPr>
      <p:sp>
        <p:nvSpPr>
          <p:cNvPr id="629" name="Google Shape;629;p39"/>
          <p:cNvSpPr txBox="1"/>
          <p:nvPr/>
        </p:nvSpPr>
        <p:spPr>
          <a:xfrm>
            <a:off x="848735" y="2718827"/>
            <a:ext cx="4400273" cy="71017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4800">
                <a:solidFill>
                  <a:schemeClr val="lt1"/>
                </a:solidFill>
                <a:latin typeface="Calibri"/>
                <a:ea typeface="Calibri"/>
                <a:cs typeface="Calibri"/>
                <a:sym typeface="Calibri"/>
              </a:rPr>
              <a:t>Any questions?</a:t>
            </a:r>
            <a:endParaRPr/>
          </a:p>
        </p:txBody>
      </p:sp>
      <p:sp>
        <p:nvSpPr>
          <p:cNvPr id="630" name="Google Shape;630;p39"/>
          <p:cNvSpPr txBox="1"/>
          <p:nvPr/>
        </p:nvSpPr>
        <p:spPr>
          <a:xfrm>
            <a:off x="848735" y="2049375"/>
            <a:ext cx="5397326" cy="101795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GB" sz="4800">
                <a:solidFill>
                  <a:srgbClr val="F83E54"/>
                </a:solidFill>
                <a:latin typeface="Calibri"/>
                <a:ea typeface="Calibri"/>
                <a:cs typeface="Calibri"/>
                <a:sym typeface="Calibri"/>
              </a:rPr>
              <a:t>Thank you</a:t>
            </a:r>
            <a:endParaRPr/>
          </a:p>
        </p:txBody>
      </p:sp>
      <p:pic>
        <p:nvPicPr>
          <p:cNvPr id="631" name="Google Shape;631;p39"/>
          <p:cNvPicPr preferRelativeResize="0"/>
          <p:nvPr/>
        </p:nvPicPr>
        <p:blipFill rotWithShape="1">
          <a:blip r:embed="rId3">
            <a:alphaModFix/>
          </a:blip>
          <a:srcRect b="0" l="0" r="0" t="0"/>
          <a:stretch/>
        </p:blipFill>
        <p:spPr>
          <a:xfrm>
            <a:off x="10001337" y="869317"/>
            <a:ext cx="1340153" cy="581526"/>
          </a:xfrm>
          <a:prstGeom prst="rect">
            <a:avLst/>
          </a:prstGeom>
          <a:noFill/>
          <a:ln>
            <a:noFill/>
          </a:ln>
        </p:spPr>
      </p:pic>
      <p:sp>
        <p:nvSpPr>
          <p:cNvPr id="632" name="Google Shape;632;p39"/>
          <p:cNvSpPr txBox="1"/>
          <p:nvPr/>
        </p:nvSpPr>
        <p:spPr>
          <a:xfrm>
            <a:off x="848735" y="5730498"/>
            <a:ext cx="3234168"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000">
                <a:solidFill>
                  <a:schemeClr val="lt1"/>
                </a:solidFill>
                <a:latin typeface="Calibri"/>
                <a:ea typeface="Calibri"/>
                <a:cs typeface="Calibri"/>
                <a:sym typeface="Calibri"/>
              </a:rPr>
              <a:t>As part of the GÉANT 2020 Framework Partnership Agreement (FPA), the project receives funding from the European Union's Horizon 2020 research and innovation programme under Grant Agreement No. 856726 (GN4-3).​​​</a:t>
            </a:r>
            <a:endParaRPr sz="1000">
              <a:solidFill>
                <a:schemeClr val="lt1"/>
              </a:solidFill>
              <a:latin typeface="Calibri"/>
              <a:ea typeface="Calibri"/>
              <a:cs typeface="Calibri"/>
              <a:sym typeface="Calibri"/>
            </a:endParaRPr>
          </a:p>
        </p:txBody>
      </p:sp>
      <p:pic>
        <p:nvPicPr>
          <p:cNvPr descr="Shape&#10;&#10;Description automatically generated" id="633" name="Google Shape;633;p39"/>
          <p:cNvPicPr preferRelativeResize="0"/>
          <p:nvPr/>
        </p:nvPicPr>
        <p:blipFill rotWithShape="1">
          <a:blip r:embed="rId4">
            <a:alphaModFix/>
          </a:blip>
          <a:srcRect b="16666" l="0" r="0" t="16458"/>
          <a:stretch/>
        </p:blipFill>
        <p:spPr>
          <a:xfrm>
            <a:off x="975022" y="5334994"/>
            <a:ext cx="474070" cy="317034"/>
          </a:xfrm>
          <a:prstGeom prst="rect">
            <a:avLst/>
          </a:prstGeom>
          <a:noFill/>
          <a:ln cap="flat" cmpd="sng" w="9525">
            <a:solidFill>
              <a:schemeClr val="lt1"/>
            </a:solidFill>
            <a:prstDash val="solid"/>
            <a:round/>
            <a:headEnd len="sm" w="sm" type="none"/>
            <a:tailEnd len="sm" w="sm" type="none"/>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pic>
        <p:nvPicPr>
          <p:cNvPr id="112" name="Google Shape;112;p6"/>
          <p:cNvPicPr preferRelativeResize="0"/>
          <p:nvPr/>
        </p:nvPicPr>
        <p:blipFill rotWithShape="1">
          <a:blip r:embed="rId3">
            <a:alphaModFix/>
          </a:blip>
          <a:srcRect b="0" l="0" r="0" t="0"/>
          <a:stretch/>
        </p:blipFill>
        <p:spPr>
          <a:xfrm>
            <a:off x="1596000" y="1754175"/>
            <a:ext cx="8999999" cy="4320000"/>
          </a:xfrm>
          <a:prstGeom prst="rect">
            <a:avLst/>
          </a:prstGeom>
          <a:noFill/>
          <a:ln>
            <a:noFill/>
          </a:ln>
          <a:effectLst>
            <a:outerShdw blurRad="757238" rotWithShape="0" algn="bl" dir="12720000" dist="19050">
              <a:srgbClr val="0000FF">
                <a:alpha val="49803"/>
              </a:srgbClr>
            </a:outerShdw>
          </a:effectLst>
        </p:spPr>
      </p:pic>
      <p:sp>
        <p:nvSpPr>
          <p:cNvPr id="113" name="Google Shape;113;p6"/>
          <p:cNvSpPr txBox="1"/>
          <p:nvPr>
            <p:ph idx="1" type="body"/>
          </p:nvPr>
        </p:nvSpPr>
        <p:spPr>
          <a:xfrm>
            <a:off x="5894362" y="4093697"/>
            <a:ext cx="3933361" cy="1761577"/>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1000"/>
              </a:spcBef>
              <a:spcAft>
                <a:spcPts val="0"/>
              </a:spcAft>
              <a:buSzPts val="2880"/>
              <a:buNone/>
            </a:pPr>
            <a:r>
              <a:rPr b="1" lang="en-GB">
                <a:solidFill>
                  <a:srgbClr val="C0425A"/>
                </a:solidFill>
              </a:rPr>
              <a:t>Can we easily say </a:t>
            </a:r>
            <a:endParaRPr/>
          </a:p>
          <a:p>
            <a:pPr indent="0" lvl="0" marL="0" rtl="0" algn="ctr">
              <a:lnSpc>
                <a:spcPct val="90000"/>
              </a:lnSpc>
              <a:spcBef>
                <a:spcPts val="1000"/>
              </a:spcBef>
              <a:spcAft>
                <a:spcPts val="0"/>
              </a:spcAft>
              <a:buSzPts val="2880"/>
              <a:buNone/>
            </a:pPr>
            <a:r>
              <a:rPr b="1" lang="en-GB">
                <a:solidFill>
                  <a:srgbClr val="C0425A"/>
                </a:solidFill>
              </a:rPr>
              <a:t>whom each service is for?</a:t>
            </a:r>
            <a:endParaRPr b="1">
              <a:solidFill>
                <a:srgbClr val="C0425A"/>
              </a:solidFill>
            </a:endParaRPr>
          </a:p>
          <a:p>
            <a:pPr indent="0" lvl="0" marL="0" rtl="0" algn="ctr">
              <a:lnSpc>
                <a:spcPct val="90000"/>
              </a:lnSpc>
              <a:spcBef>
                <a:spcPts val="1000"/>
              </a:spcBef>
              <a:spcAft>
                <a:spcPts val="0"/>
              </a:spcAft>
              <a:buSzPts val="2160"/>
              <a:buNone/>
            </a:pPr>
            <a:r>
              <a:t/>
            </a:r>
            <a:endParaRPr b="1" sz="1800">
              <a:solidFill>
                <a:srgbClr val="C0425A"/>
              </a:solidFill>
            </a:endParaRPr>
          </a:p>
          <a:p>
            <a:pPr indent="0" lvl="0" marL="0" rtl="0" algn="ctr">
              <a:lnSpc>
                <a:spcPct val="90000"/>
              </a:lnSpc>
              <a:spcBef>
                <a:spcPts val="1000"/>
              </a:spcBef>
              <a:spcAft>
                <a:spcPts val="0"/>
              </a:spcAft>
              <a:buSzPts val="2880"/>
              <a:buNone/>
            </a:pPr>
            <a:r>
              <a:rPr b="1" lang="en-GB">
                <a:solidFill>
                  <a:srgbClr val="C0425A"/>
                </a:solidFill>
              </a:rPr>
              <a:t>Can our users?</a:t>
            </a:r>
            <a:endParaRPr b="1">
              <a:solidFill>
                <a:srgbClr val="C0425A"/>
              </a:solidFill>
            </a:endParaRPr>
          </a:p>
        </p:txBody>
      </p:sp>
      <p:sp>
        <p:nvSpPr>
          <p:cNvPr id="114" name="Google Shape;114;p6"/>
          <p:cNvSpPr txBox="1"/>
          <p:nvPr>
            <p:ph type="title"/>
          </p:nvPr>
        </p:nvSpPr>
        <p:spPr>
          <a:xfrm>
            <a:off x="454525" y="204374"/>
            <a:ext cx="9373198" cy="938624"/>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lt1"/>
              </a:buClr>
              <a:buSzPts val="2400"/>
              <a:buFont typeface="Calibri"/>
              <a:buNone/>
            </a:pPr>
            <a:r>
              <a:rPr lang="en-GB"/>
              <a:t>We present services per technology</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7"/>
          <p:cNvSpPr txBox="1"/>
          <p:nvPr>
            <p:ph idx="1" type="body"/>
          </p:nvPr>
        </p:nvSpPr>
        <p:spPr>
          <a:xfrm>
            <a:off x="446058" y="1503937"/>
            <a:ext cx="7066090" cy="435133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2880"/>
              <a:buNone/>
            </a:pPr>
            <a:r>
              <a:rPr lang="en-GB"/>
              <a:t>A set of current production services </a:t>
            </a:r>
            <a:endParaRPr/>
          </a:p>
          <a:p>
            <a:pPr indent="0" lvl="0" marL="0" rtl="0" algn="l">
              <a:lnSpc>
                <a:spcPct val="90000"/>
              </a:lnSpc>
              <a:spcBef>
                <a:spcPts val="1000"/>
              </a:spcBef>
              <a:spcAft>
                <a:spcPts val="0"/>
              </a:spcAft>
              <a:buSzPts val="2880"/>
              <a:buNone/>
            </a:pPr>
            <a:r>
              <a:rPr lang="en-GB"/>
              <a:t>analysed from the following perspectives:</a:t>
            </a:r>
            <a:endParaRPr/>
          </a:p>
          <a:p>
            <a:pPr indent="-406400" lvl="0" marL="457200" rtl="0" algn="l">
              <a:lnSpc>
                <a:spcPct val="90000"/>
              </a:lnSpc>
              <a:spcBef>
                <a:spcPts val="1000"/>
              </a:spcBef>
              <a:spcAft>
                <a:spcPts val="0"/>
              </a:spcAft>
              <a:buSzPts val="2800"/>
              <a:buChar char="•"/>
            </a:pPr>
            <a:r>
              <a:rPr lang="en-GB"/>
              <a:t>User groups</a:t>
            </a:r>
            <a:endParaRPr/>
          </a:p>
          <a:p>
            <a:pPr indent="-406400" lvl="0" marL="457200" rtl="0" algn="l">
              <a:lnSpc>
                <a:spcPct val="90000"/>
              </a:lnSpc>
              <a:spcBef>
                <a:spcPts val="0"/>
              </a:spcBef>
              <a:spcAft>
                <a:spcPts val="0"/>
              </a:spcAft>
              <a:buSzPts val="2800"/>
              <a:buChar char="•"/>
            </a:pPr>
            <a:r>
              <a:rPr lang="en-GB"/>
              <a:t>Production delivery and operations </a:t>
            </a:r>
            <a:endParaRPr/>
          </a:p>
          <a:p>
            <a:pPr indent="-406400" lvl="0" marL="457200" rtl="0" algn="l">
              <a:lnSpc>
                <a:spcPct val="90000"/>
              </a:lnSpc>
              <a:spcBef>
                <a:spcPts val="0"/>
              </a:spcBef>
              <a:spcAft>
                <a:spcPts val="0"/>
              </a:spcAft>
              <a:buSzPts val="2800"/>
              <a:buChar char="•"/>
            </a:pPr>
            <a:r>
              <a:rPr lang="en-GB"/>
              <a:t>Delivery chain</a:t>
            </a:r>
            <a:endParaRPr/>
          </a:p>
          <a:p>
            <a:pPr indent="-406400" lvl="0" marL="457200" rtl="0" algn="l">
              <a:lnSpc>
                <a:spcPct val="90000"/>
              </a:lnSpc>
              <a:spcBef>
                <a:spcPts val="0"/>
              </a:spcBef>
              <a:spcAft>
                <a:spcPts val="0"/>
              </a:spcAft>
              <a:buSzPts val="2800"/>
              <a:buChar char="•"/>
            </a:pPr>
            <a:r>
              <a:rPr lang="en-GB"/>
              <a:t>Uptake measurement</a:t>
            </a:r>
            <a:endParaRPr/>
          </a:p>
          <a:p>
            <a:pPr indent="-406400" lvl="0" marL="457200" rtl="0" algn="l">
              <a:lnSpc>
                <a:spcPct val="90000"/>
              </a:lnSpc>
              <a:spcBef>
                <a:spcPts val="0"/>
              </a:spcBef>
              <a:spcAft>
                <a:spcPts val="0"/>
              </a:spcAft>
              <a:buSzPts val="2800"/>
              <a:buChar char="•"/>
            </a:pPr>
            <a:r>
              <a:rPr lang="en-GB"/>
              <a:t>Governance model</a:t>
            </a:r>
            <a:endParaRPr/>
          </a:p>
        </p:txBody>
      </p:sp>
      <p:sp>
        <p:nvSpPr>
          <p:cNvPr id="121" name="Google Shape;121;p7"/>
          <p:cNvSpPr txBox="1"/>
          <p:nvPr>
            <p:ph type="title"/>
          </p:nvPr>
        </p:nvSpPr>
        <p:spPr>
          <a:xfrm>
            <a:off x="454525" y="204374"/>
            <a:ext cx="9373198" cy="938624"/>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lt1"/>
              </a:buClr>
              <a:buSzPts val="2400"/>
              <a:buFont typeface="Calibri"/>
              <a:buNone/>
            </a:pPr>
            <a:r>
              <a:rPr lang="en-GB"/>
              <a:t>Service Analysis Perspective</a:t>
            </a:r>
            <a:endParaRPr/>
          </a:p>
        </p:txBody>
      </p:sp>
      <p:pic>
        <p:nvPicPr>
          <p:cNvPr id="122" name="Google Shape;122;p7"/>
          <p:cNvPicPr preferRelativeResize="0"/>
          <p:nvPr/>
        </p:nvPicPr>
        <p:blipFill rotWithShape="1">
          <a:blip r:embed="rId3">
            <a:alphaModFix/>
          </a:blip>
          <a:srcRect b="0" l="0" r="0" t="0"/>
          <a:stretch/>
        </p:blipFill>
        <p:spPr>
          <a:xfrm>
            <a:off x="8040489" y="1393421"/>
            <a:ext cx="3574468" cy="50400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pic>
        <p:nvPicPr>
          <p:cNvPr descr="A picture containing food  Description generated with very high confidence" id="127" name="Google Shape;127;p8"/>
          <p:cNvPicPr preferRelativeResize="0"/>
          <p:nvPr/>
        </p:nvPicPr>
        <p:blipFill rotWithShape="1">
          <a:blip r:embed="rId3">
            <a:alphaModFix/>
          </a:blip>
          <a:srcRect b="0" l="0" r="0" t="0"/>
          <a:stretch/>
        </p:blipFill>
        <p:spPr>
          <a:xfrm>
            <a:off x="9698864" y="2966604"/>
            <a:ext cx="1440000" cy="529115"/>
          </a:xfrm>
          <a:prstGeom prst="rect">
            <a:avLst/>
          </a:prstGeom>
          <a:noFill/>
          <a:ln>
            <a:noFill/>
          </a:ln>
        </p:spPr>
      </p:pic>
      <p:pic>
        <p:nvPicPr>
          <p:cNvPr descr="Image result for eduroam" id="128" name="Google Shape;128;p8"/>
          <p:cNvPicPr preferRelativeResize="0"/>
          <p:nvPr/>
        </p:nvPicPr>
        <p:blipFill rotWithShape="1">
          <a:blip r:embed="rId4">
            <a:alphaModFix/>
          </a:blip>
          <a:srcRect b="0" l="0" r="0" t="0"/>
          <a:stretch/>
        </p:blipFill>
        <p:spPr>
          <a:xfrm>
            <a:off x="9796737" y="1441147"/>
            <a:ext cx="1440000" cy="623993"/>
          </a:xfrm>
          <a:prstGeom prst="rect">
            <a:avLst/>
          </a:prstGeom>
          <a:noFill/>
          <a:ln>
            <a:noFill/>
          </a:ln>
        </p:spPr>
      </p:pic>
      <p:pic>
        <p:nvPicPr>
          <p:cNvPr id="129" name="Google Shape;129;p8"/>
          <p:cNvPicPr preferRelativeResize="0"/>
          <p:nvPr/>
        </p:nvPicPr>
        <p:blipFill rotWithShape="1">
          <a:blip r:embed="rId5">
            <a:alphaModFix/>
          </a:blip>
          <a:srcRect b="0" l="0" r="0" t="0"/>
          <a:stretch/>
        </p:blipFill>
        <p:spPr>
          <a:xfrm>
            <a:off x="9698873" y="2322744"/>
            <a:ext cx="1440000" cy="374539"/>
          </a:xfrm>
          <a:prstGeom prst="rect">
            <a:avLst/>
          </a:prstGeom>
          <a:noFill/>
          <a:ln>
            <a:noFill/>
          </a:ln>
        </p:spPr>
      </p:pic>
      <p:pic>
        <p:nvPicPr>
          <p:cNvPr id="130" name="Google Shape;130;p8"/>
          <p:cNvPicPr preferRelativeResize="0"/>
          <p:nvPr/>
        </p:nvPicPr>
        <p:blipFill rotWithShape="1">
          <a:blip r:embed="rId6">
            <a:alphaModFix/>
          </a:blip>
          <a:srcRect b="0" l="0" r="0" t="0"/>
          <a:stretch/>
        </p:blipFill>
        <p:spPr>
          <a:xfrm>
            <a:off x="9468472" y="3834544"/>
            <a:ext cx="1440000" cy="361927"/>
          </a:xfrm>
          <a:prstGeom prst="rect">
            <a:avLst/>
          </a:prstGeom>
          <a:noFill/>
          <a:ln>
            <a:noFill/>
          </a:ln>
        </p:spPr>
      </p:pic>
      <p:pic>
        <p:nvPicPr>
          <p:cNvPr id="131" name="Google Shape;131;p8"/>
          <p:cNvPicPr preferRelativeResize="0"/>
          <p:nvPr/>
        </p:nvPicPr>
        <p:blipFill rotWithShape="1">
          <a:blip r:embed="rId7">
            <a:alphaModFix/>
          </a:blip>
          <a:srcRect b="0" l="0" r="0" t="0"/>
          <a:stretch/>
        </p:blipFill>
        <p:spPr>
          <a:xfrm>
            <a:off x="2511383" y="5450508"/>
            <a:ext cx="1440000" cy="342720"/>
          </a:xfrm>
          <a:prstGeom prst="rect">
            <a:avLst/>
          </a:prstGeom>
          <a:noFill/>
          <a:ln>
            <a:noFill/>
          </a:ln>
        </p:spPr>
      </p:pic>
      <p:pic>
        <p:nvPicPr>
          <p:cNvPr id="132" name="Google Shape;132;p8"/>
          <p:cNvPicPr preferRelativeResize="0"/>
          <p:nvPr/>
        </p:nvPicPr>
        <p:blipFill rotWithShape="1">
          <a:blip r:embed="rId8">
            <a:alphaModFix/>
          </a:blip>
          <a:srcRect b="0" l="0" r="0" t="0"/>
          <a:stretch/>
        </p:blipFill>
        <p:spPr>
          <a:xfrm>
            <a:off x="3701124" y="5927290"/>
            <a:ext cx="1440000" cy="388800"/>
          </a:xfrm>
          <a:prstGeom prst="rect">
            <a:avLst/>
          </a:prstGeom>
          <a:noFill/>
          <a:ln>
            <a:noFill/>
          </a:ln>
        </p:spPr>
      </p:pic>
      <p:grpSp>
        <p:nvGrpSpPr>
          <p:cNvPr id="133" name="Google Shape;133;p8"/>
          <p:cNvGrpSpPr/>
          <p:nvPr/>
        </p:nvGrpSpPr>
        <p:grpSpPr>
          <a:xfrm>
            <a:off x="383040" y="5550155"/>
            <a:ext cx="1621613" cy="585855"/>
            <a:chOff x="1290399" y="5822217"/>
            <a:chExt cx="1621613" cy="585855"/>
          </a:xfrm>
        </p:grpSpPr>
        <p:pic>
          <p:nvPicPr>
            <p:cNvPr id="134" name="Google Shape;134;p8"/>
            <p:cNvPicPr preferRelativeResize="0"/>
            <p:nvPr/>
          </p:nvPicPr>
          <p:blipFill rotWithShape="1">
            <a:blip r:embed="rId7">
              <a:alphaModFix/>
            </a:blip>
            <a:srcRect b="0" l="0" r="0" t="0"/>
            <a:stretch/>
          </p:blipFill>
          <p:spPr>
            <a:xfrm>
              <a:off x="1504349" y="5822217"/>
              <a:ext cx="1193712" cy="284104"/>
            </a:xfrm>
            <a:prstGeom prst="rect">
              <a:avLst/>
            </a:prstGeom>
            <a:noFill/>
            <a:ln>
              <a:noFill/>
            </a:ln>
          </p:spPr>
        </p:pic>
        <p:sp>
          <p:nvSpPr>
            <p:cNvPr id="135" name="Google Shape;135;p8"/>
            <p:cNvSpPr txBox="1"/>
            <p:nvPr/>
          </p:nvSpPr>
          <p:spPr>
            <a:xfrm>
              <a:off x="1290399" y="6058285"/>
              <a:ext cx="1621613" cy="349787"/>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000"/>
                <a:buFont typeface="Calibri"/>
                <a:buNone/>
              </a:pPr>
              <a:r>
                <a:rPr b="1" lang="en-GB" sz="1000">
                  <a:solidFill>
                    <a:schemeClr val="dk1"/>
                  </a:solidFill>
                  <a:latin typeface="Calibri"/>
                  <a:ea typeface="Calibri"/>
                  <a:cs typeface="Calibri"/>
                  <a:sym typeface="Calibri"/>
                </a:rPr>
                <a:t>Consultancy and Expertis</a:t>
              </a:r>
              <a:r>
                <a:rPr lang="en-GB" sz="1000">
                  <a:solidFill>
                    <a:schemeClr val="dk1"/>
                  </a:solidFill>
                  <a:latin typeface="Calibri"/>
                  <a:ea typeface="Calibri"/>
                  <a:cs typeface="Calibri"/>
                  <a:sym typeface="Calibri"/>
                </a:rPr>
                <a:t>e</a:t>
              </a:r>
              <a:endParaRPr sz="1000">
                <a:solidFill>
                  <a:schemeClr val="dk1"/>
                </a:solidFill>
                <a:latin typeface="Calibri"/>
                <a:ea typeface="Calibri"/>
                <a:cs typeface="Calibri"/>
                <a:sym typeface="Calibri"/>
              </a:endParaRPr>
            </a:p>
          </p:txBody>
        </p:sp>
      </p:grpSp>
      <p:pic>
        <p:nvPicPr>
          <p:cNvPr id="136" name="Google Shape;136;p8"/>
          <p:cNvPicPr preferRelativeResize="0"/>
          <p:nvPr/>
        </p:nvPicPr>
        <p:blipFill rotWithShape="1">
          <a:blip r:embed="rId9">
            <a:alphaModFix/>
          </a:blip>
          <a:srcRect b="0" l="0" r="0" t="0"/>
          <a:stretch/>
        </p:blipFill>
        <p:spPr>
          <a:xfrm>
            <a:off x="7670414" y="5375635"/>
            <a:ext cx="1440000" cy="357120"/>
          </a:xfrm>
          <a:prstGeom prst="rect">
            <a:avLst/>
          </a:prstGeom>
          <a:noFill/>
          <a:ln>
            <a:noFill/>
          </a:ln>
        </p:spPr>
      </p:pic>
      <p:pic>
        <p:nvPicPr>
          <p:cNvPr id="137" name="Google Shape;137;p8"/>
          <p:cNvPicPr preferRelativeResize="0"/>
          <p:nvPr/>
        </p:nvPicPr>
        <p:blipFill rotWithShape="1">
          <a:blip r:embed="rId10">
            <a:alphaModFix/>
          </a:blip>
          <a:srcRect b="0" l="0" r="0" t="0"/>
          <a:stretch/>
        </p:blipFill>
        <p:spPr>
          <a:xfrm>
            <a:off x="5352346" y="5292923"/>
            <a:ext cx="1440000" cy="702720"/>
          </a:xfrm>
          <a:prstGeom prst="rect">
            <a:avLst/>
          </a:prstGeom>
          <a:noFill/>
          <a:ln>
            <a:noFill/>
          </a:ln>
        </p:spPr>
      </p:pic>
      <p:pic>
        <p:nvPicPr>
          <p:cNvPr id="138" name="Google Shape;138;p8"/>
          <p:cNvPicPr preferRelativeResize="0"/>
          <p:nvPr/>
        </p:nvPicPr>
        <p:blipFill rotWithShape="1">
          <a:blip r:embed="rId11">
            <a:alphaModFix/>
          </a:blip>
          <a:srcRect b="0" l="0" r="0" t="0"/>
          <a:stretch/>
        </p:blipFill>
        <p:spPr>
          <a:xfrm>
            <a:off x="9698563" y="4518025"/>
            <a:ext cx="1440000" cy="311040"/>
          </a:xfrm>
          <a:prstGeom prst="rect">
            <a:avLst/>
          </a:prstGeom>
          <a:noFill/>
          <a:ln>
            <a:noFill/>
          </a:ln>
        </p:spPr>
      </p:pic>
      <p:pic>
        <p:nvPicPr>
          <p:cNvPr id="139" name="Google Shape;139;p8"/>
          <p:cNvPicPr preferRelativeResize="0"/>
          <p:nvPr/>
        </p:nvPicPr>
        <p:blipFill rotWithShape="1">
          <a:blip r:embed="rId12">
            <a:alphaModFix/>
          </a:blip>
          <a:srcRect b="0" l="0" r="0" t="0"/>
          <a:stretch/>
        </p:blipFill>
        <p:spPr>
          <a:xfrm>
            <a:off x="9698563" y="5150938"/>
            <a:ext cx="1440000" cy="262080"/>
          </a:xfrm>
          <a:prstGeom prst="rect">
            <a:avLst/>
          </a:prstGeom>
          <a:noFill/>
          <a:ln>
            <a:noFill/>
          </a:ln>
        </p:spPr>
      </p:pic>
      <p:sp>
        <p:nvSpPr>
          <p:cNvPr id="140" name="Google Shape;140;p8"/>
          <p:cNvSpPr txBox="1"/>
          <p:nvPr>
            <p:ph idx="1" type="body"/>
          </p:nvPr>
        </p:nvSpPr>
        <p:spPr>
          <a:xfrm>
            <a:off x="446057" y="1503937"/>
            <a:ext cx="9252505" cy="4351338"/>
          </a:xfrm>
          <a:prstGeom prst="rect">
            <a:avLst/>
          </a:prstGeom>
          <a:noFill/>
          <a:ln>
            <a:noFill/>
          </a:ln>
        </p:spPr>
        <p:txBody>
          <a:bodyPr anchorCtr="0" anchor="t" bIns="45700" lIns="91425" spcFirstLastPara="1" rIns="91425" wrap="square" tIns="45700">
            <a:noAutofit/>
          </a:bodyPr>
          <a:lstStyle/>
          <a:p>
            <a:pPr indent="-342900" lvl="0" marL="457200" rtl="0" algn="l">
              <a:lnSpc>
                <a:spcPct val="90000"/>
              </a:lnSpc>
              <a:spcBef>
                <a:spcPts val="1000"/>
              </a:spcBef>
              <a:spcAft>
                <a:spcPts val="0"/>
              </a:spcAft>
              <a:buSzPts val="1800"/>
              <a:buChar char="•"/>
            </a:pPr>
            <a:r>
              <a:rPr b="1" lang="en-GB" sz="2000"/>
              <a:t>Production services</a:t>
            </a:r>
            <a:endParaRPr b="1" sz="2000"/>
          </a:p>
          <a:p>
            <a:pPr indent="-342900" lvl="1" marL="914400" rtl="0" algn="l">
              <a:lnSpc>
                <a:spcPct val="100000"/>
              </a:lnSpc>
              <a:spcBef>
                <a:spcPts val="600"/>
              </a:spcBef>
              <a:spcAft>
                <a:spcPts val="0"/>
              </a:spcAft>
              <a:buSzPts val="1800"/>
              <a:buChar char="•"/>
            </a:pPr>
            <a:r>
              <a:rPr b="1" lang="en-GB" sz="2000">
                <a:solidFill>
                  <a:srgbClr val="9900FF"/>
                </a:solidFill>
              </a:rPr>
              <a:t>14</a:t>
            </a:r>
            <a:r>
              <a:rPr lang="en-GB" sz="2000"/>
              <a:t> (Not all) services took part in this analysis</a:t>
            </a:r>
            <a:endParaRPr sz="2000"/>
          </a:p>
          <a:p>
            <a:pPr indent="-342900" lvl="1" marL="914400" rtl="0" algn="l">
              <a:lnSpc>
                <a:spcPct val="100000"/>
              </a:lnSpc>
              <a:spcBef>
                <a:spcPts val="600"/>
              </a:spcBef>
              <a:spcAft>
                <a:spcPts val="0"/>
              </a:spcAft>
              <a:buSzPts val="1800"/>
              <a:buChar char="•"/>
            </a:pPr>
            <a:r>
              <a:rPr lang="en-GB" sz="2000"/>
              <a:t>All WP5 (</a:t>
            </a:r>
            <a:r>
              <a:rPr b="1" lang="en-GB" sz="2000">
                <a:solidFill>
                  <a:srgbClr val="9900FF"/>
                </a:solidFill>
              </a:rPr>
              <a:t>4</a:t>
            </a:r>
            <a:r>
              <a:rPr lang="en-GB" sz="2000"/>
              <a:t>) and WP6 (</a:t>
            </a:r>
            <a:r>
              <a:rPr b="1" lang="en-GB" sz="2000">
                <a:solidFill>
                  <a:srgbClr val="9900FF"/>
                </a:solidFill>
              </a:rPr>
              <a:t>5</a:t>
            </a:r>
            <a:r>
              <a:rPr lang="en-GB" sz="2000"/>
              <a:t>) production services </a:t>
            </a:r>
            <a:endParaRPr sz="2000"/>
          </a:p>
          <a:p>
            <a:pPr indent="-342900" lvl="1" marL="914400" rtl="0" algn="l">
              <a:lnSpc>
                <a:spcPct val="100000"/>
              </a:lnSpc>
              <a:spcBef>
                <a:spcPts val="600"/>
              </a:spcBef>
              <a:spcAft>
                <a:spcPts val="0"/>
              </a:spcAft>
              <a:buSzPts val="1800"/>
              <a:buChar char="•"/>
            </a:pPr>
            <a:r>
              <a:rPr b="1" lang="en-GB" sz="2000">
                <a:solidFill>
                  <a:srgbClr val="9900FF"/>
                </a:solidFill>
              </a:rPr>
              <a:t>2</a:t>
            </a:r>
            <a:r>
              <a:rPr lang="en-GB" sz="2000"/>
              <a:t> WP4 services and</a:t>
            </a:r>
            <a:r>
              <a:rPr lang="en-GB" sz="2000"/>
              <a:t> </a:t>
            </a:r>
            <a:r>
              <a:rPr b="1" lang="en-GB" sz="2000">
                <a:solidFill>
                  <a:srgbClr val="9900FF"/>
                </a:solidFill>
              </a:rPr>
              <a:t>3</a:t>
            </a:r>
            <a:r>
              <a:rPr lang="en-GB" sz="2000"/>
              <a:t> WP7 services (Thanks Maria, Toby, Akil, Mian)</a:t>
            </a:r>
            <a:endParaRPr sz="2000"/>
          </a:p>
          <a:p>
            <a:pPr indent="-342900" lvl="1" marL="914400" rtl="0" algn="l">
              <a:lnSpc>
                <a:spcPct val="100000"/>
              </a:lnSpc>
              <a:spcBef>
                <a:spcPts val="600"/>
              </a:spcBef>
              <a:spcAft>
                <a:spcPts val="0"/>
              </a:spcAft>
              <a:buSzPts val="1800"/>
              <a:buChar char="•"/>
            </a:pPr>
            <a:r>
              <a:rPr lang="en-GB" sz="2000" u="sng"/>
              <a:t>Participation on a voluntary basis</a:t>
            </a:r>
            <a:endParaRPr/>
          </a:p>
          <a:p>
            <a:pPr indent="-228600" lvl="1" marL="914400" rtl="0" algn="l">
              <a:lnSpc>
                <a:spcPct val="100000"/>
              </a:lnSpc>
              <a:spcBef>
                <a:spcPts val="600"/>
              </a:spcBef>
              <a:spcAft>
                <a:spcPts val="0"/>
              </a:spcAft>
              <a:buSzPts val="1800"/>
              <a:buNone/>
            </a:pPr>
            <a:r>
              <a:t/>
            </a:r>
            <a:endParaRPr sz="2000" u="sng"/>
          </a:p>
          <a:p>
            <a:pPr indent="-342900" lvl="0" marL="457200" marR="0" rtl="0" algn="l">
              <a:lnSpc>
                <a:spcPct val="90000"/>
              </a:lnSpc>
              <a:spcBef>
                <a:spcPts val="0"/>
              </a:spcBef>
              <a:spcAft>
                <a:spcPts val="0"/>
              </a:spcAft>
              <a:buSzPts val="1800"/>
              <a:buChar char="•"/>
            </a:pPr>
            <a:r>
              <a:rPr b="1" lang="en-GB" sz="2000"/>
              <a:t>Some development work</a:t>
            </a:r>
            <a:endParaRPr b="1" sz="2000"/>
          </a:p>
          <a:p>
            <a:pPr indent="-342900" lvl="1" marL="914400" marR="0" rtl="0" algn="l">
              <a:lnSpc>
                <a:spcPct val="100000"/>
              </a:lnSpc>
              <a:spcBef>
                <a:spcPts val="600"/>
              </a:spcBef>
              <a:spcAft>
                <a:spcPts val="0"/>
              </a:spcAft>
              <a:buSzPts val="1800"/>
              <a:buChar char="•"/>
            </a:pPr>
            <a:r>
              <a:rPr b="1" lang="en-GB" sz="2000">
                <a:solidFill>
                  <a:srgbClr val="9900FF"/>
                </a:solidFill>
              </a:rPr>
              <a:t>4</a:t>
            </a:r>
            <a:r>
              <a:rPr lang="en-GB" sz="2000"/>
              <a:t> WP6 candidates for new services</a:t>
            </a:r>
            <a:endParaRPr sz="2000"/>
          </a:p>
          <a:p>
            <a:pPr indent="-342900" lvl="1" marL="914400" marR="0" rtl="0" algn="l">
              <a:lnSpc>
                <a:spcPct val="100000"/>
              </a:lnSpc>
              <a:spcBef>
                <a:spcPts val="600"/>
              </a:spcBef>
              <a:spcAft>
                <a:spcPts val="0"/>
              </a:spcAft>
              <a:buSzPts val="1800"/>
              <a:buChar char="•"/>
            </a:pPr>
            <a:r>
              <a:rPr lang="en-GB" sz="2000"/>
              <a:t>Not all aspects defined or fixed yet (work in progress)</a:t>
            </a:r>
            <a:endParaRPr/>
          </a:p>
        </p:txBody>
      </p:sp>
      <p:sp>
        <p:nvSpPr>
          <p:cNvPr id="141" name="Google Shape;141;p8"/>
          <p:cNvSpPr txBox="1"/>
          <p:nvPr>
            <p:ph type="title"/>
          </p:nvPr>
        </p:nvSpPr>
        <p:spPr>
          <a:xfrm>
            <a:off x="454525" y="204374"/>
            <a:ext cx="9373198" cy="938624"/>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lt1"/>
              </a:buClr>
              <a:buSzPts val="2400"/>
              <a:buFont typeface="Calibri"/>
              <a:buNone/>
            </a:pPr>
            <a:r>
              <a:rPr lang="en-GB"/>
              <a:t>Service Delivery Analysis </a:t>
            </a:r>
            <a:endParaRPr/>
          </a:p>
        </p:txBody>
      </p:sp>
      <p:sp>
        <p:nvSpPr>
          <p:cNvPr id="142" name="Google Shape;142;p8"/>
          <p:cNvSpPr txBox="1"/>
          <p:nvPr/>
        </p:nvSpPr>
        <p:spPr>
          <a:xfrm>
            <a:off x="9159241" y="5621868"/>
            <a:ext cx="759656" cy="461635"/>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Clr>
                <a:srgbClr val="E24301"/>
              </a:buClr>
              <a:buSzPts val="1800"/>
              <a:buFont typeface="Calibri"/>
              <a:buNone/>
            </a:pPr>
            <a:r>
              <a:rPr b="1" lang="en-GB" sz="1800">
                <a:solidFill>
                  <a:srgbClr val="E24301"/>
                </a:solidFill>
                <a:latin typeface="Calibri"/>
                <a:ea typeface="Calibri"/>
                <a:cs typeface="Calibri"/>
                <a:sym typeface="Calibri"/>
              </a:rPr>
              <a:t>GTS</a:t>
            </a:r>
            <a:endParaRPr b="1" sz="1800">
              <a:solidFill>
                <a:srgbClr val="E24301"/>
              </a:solidFill>
              <a:latin typeface="Calibri"/>
              <a:ea typeface="Calibri"/>
              <a:cs typeface="Calibri"/>
              <a:sym typeface="Calibri"/>
            </a:endParaRPr>
          </a:p>
        </p:txBody>
      </p:sp>
      <p:sp>
        <p:nvSpPr>
          <p:cNvPr id="143" name="Google Shape;143;p8"/>
          <p:cNvSpPr txBox="1"/>
          <p:nvPr/>
        </p:nvSpPr>
        <p:spPr>
          <a:xfrm>
            <a:off x="7221856" y="5754579"/>
            <a:ext cx="1147625" cy="461635"/>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Clr>
                <a:srgbClr val="1E4E79"/>
              </a:buClr>
              <a:buSzPts val="1800"/>
              <a:buFont typeface="Calibri"/>
              <a:buNone/>
            </a:pPr>
            <a:r>
              <a:rPr b="1" lang="en-GB" sz="1800">
                <a:solidFill>
                  <a:srgbClr val="1E4E79"/>
                </a:solidFill>
                <a:latin typeface="Calibri"/>
                <a:ea typeface="Calibri"/>
                <a:cs typeface="Calibri"/>
                <a:sym typeface="Calibri"/>
              </a:rPr>
              <a:t>GÉANT IP</a:t>
            </a:r>
            <a:endParaRPr b="1" sz="1800">
              <a:solidFill>
                <a:srgbClr val="1E4E79"/>
              </a:solidFill>
              <a:latin typeface="Calibri"/>
              <a:ea typeface="Calibri"/>
              <a:cs typeface="Calibri"/>
              <a:sym typeface="Calibri"/>
            </a:endParaRPr>
          </a:p>
        </p:txBody>
      </p:sp>
      <p:sp>
        <p:nvSpPr>
          <p:cNvPr id="144" name="Google Shape;144;p8"/>
          <p:cNvSpPr txBox="1"/>
          <p:nvPr/>
        </p:nvSpPr>
        <p:spPr>
          <a:xfrm>
            <a:off x="10044333" y="5523832"/>
            <a:ext cx="1814230" cy="430857"/>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Clr>
                <a:srgbClr val="CC007B"/>
              </a:buClr>
              <a:buSzPts val="1600"/>
              <a:buFont typeface="Calibri"/>
              <a:buNone/>
            </a:pPr>
            <a:r>
              <a:rPr b="1" lang="en-GB" sz="1600">
                <a:solidFill>
                  <a:srgbClr val="CC007B"/>
                </a:solidFill>
                <a:latin typeface="Calibri"/>
                <a:ea typeface="Calibri"/>
                <a:cs typeface="Calibri"/>
                <a:sym typeface="Calibri"/>
              </a:rPr>
              <a:t>GÉANT Lambda</a:t>
            </a:r>
            <a:endParaRPr b="1" sz="1600">
              <a:solidFill>
                <a:srgbClr val="CC007B"/>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9"/>
          <p:cNvSpPr txBox="1"/>
          <p:nvPr>
            <p:ph idx="1" type="body"/>
          </p:nvPr>
        </p:nvSpPr>
        <p:spPr>
          <a:xfrm>
            <a:off x="446058" y="1503937"/>
            <a:ext cx="10515600" cy="4351338"/>
          </a:xfrm>
          <a:prstGeom prst="rect">
            <a:avLst/>
          </a:prstGeom>
          <a:noFill/>
          <a:ln>
            <a:noFill/>
          </a:ln>
        </p:spPr>
        <p:txBody>
          <a:bodyPr anchorCtr="0" anchor="t" bIns="45700" lIns="91425" spcFirstLastPara="1" rIns="91425" wrap="square" tIns="45700">
            <a:noAutofit/>
          </a:bodyPr>
          <a:lstStyle/>
          <a:p>
            <a:pPr indent="-406400" lvl="0" marL="457200" rtl="0" algn="just">
              <a:lnSpc>
                <a:spcPct val="90000"/>
              </a:lnSpc>
              <a:spcBef>
                <a:spcPts val="1000"/>
              </a:spcBef>
              <a:spcAft>
                <a:spcPts val="0"/>
              </a:spcAft>
              <a:buSzPts val="2800"/>
              <a:buChar char="•"/>
            </a:pPr>
            <a:r>
              <a:rPr lang="en-GB"/>
              <a:t>What is the service?</a:t>
            </a:r>
            <a:endParaRPr/>
          </a:p>
          <a:p>
            <a:pPr indent="-406400" lvl="0" marL="457200" rtl="0" algn="just">
              <a:lnSpc>
                <a:spcPct val="90000"/>
              </a:lnSpc>
              <a:spcBef>
                <a:spcPts val="1200"/>
              </a:spcBef>
              <a:spcAft>
                <a:spcPts val="0"/>
              </a:spcAft>
              <a:buSzPts val="2800"/>
              <a:buChar char="•"/>
            </a:pPr>
            <a:r>
              <a:rPr lang="en-GB"/>
              <a:t>Who are the users?</a:t>
            </a:r>
            <a:endParaRPr/>
          </a:p>
          <a:p>
            <a:pPr indent="-406400" lvl="0" marL="457200" rtl="0" algn="just">
              <a:lnSpc>
                <a:spcPct val="90000"/>
              </a:lnSpc>
              <a:spcBef>
                <a:spcPts val="1200"/>
              </a:spcBef>
              <a:spcAft>
                <a:spcPts val="0"/>
              </a:spcAft>
              <a:buSzPts val="2800"/>
              <a:buChar char="•"/>
            </a:pPr>
            <a:r>
              <a:rPr lang="en-GB"/>
              <a:t>What is the delivery model? </a:t>
            </a:r>
            <a:endParaRPr/>
          </a:p>
          <a:p>
            <a:pPr indent="-406400" lvl="0" marL="457200" rtl="0" algn="just">
              <a:lnSpc>
                <a:spcPct val="90000"/>
              </a:lnSpc>
              <a:spcBef>
                <a:spcPts val="1200"/>
              </a:spcBef>
              <a:spcAft>
                <a:spcPts val="0"/>
              </a:spcAft>
              <a:buSzPts val="2800"/>
              <a:buChar char="•"/>
            </a:pPr>
            <a:r>
              <a:rPr lang="en-GB"/>
              <a:t>How is the production delivery organised?</a:t>
            </a:r>
            <a:endParaRPr/>
          </a:p>
          <a:p>
            <a:pPr indent="-406400" lvl="0" marL="457200" rtl="0" algn="just">
              <a:lnSpc>
                <a:spcPct val="90000"/>
              </a:lnSpc>
              <a:spcBef>
                <a:spcPts val="1200"/>
              </a:spcBef>
              <a:spcAft>
                <a:spcPts val="0"/>
              </a:spcAft>
              <a:buSzPts val="2800"/>
              <a:buChar char="•"/>
            </a:pPr>
            <a:r>
              <a:rPr lang="en-GB"/>
              <a:t>How is the uptake measured?</a:t>
            </a:r>
            <a:endParaRPr/>
          </a:p>
          <a:p>
            <a:pPr indent="-406400" lvl="0" marL="457200" rtl="0" algn="just">
              <a:lnSpc>
                <a:spcPct val="90000"/>
              </a:lnSpc>
              <a:spcBef>
                <a:spcPts val="1200"/>
              </a:spcBef>
              <a:spcAft>
                <a:spcPts val="0"/>
              </a:spcAft>
              <a:buSzPts val="2800"/>
              <a:buChar char="•"/>
            </a:pPr>
            <a:r>
              <a:rPr lang="en-GB"/>
              <a:t>What is the governance/steering model?</a:t>
            </a:r>
            <a:endParaRPr/>
          </a:p>
          <a:p>
            <a:pPr indent="0" lvl="0" marL="0" rtl="0" algn="just">
              <a:lnSpc>
                <a:spcPct val="90000"/>
              </a:lnSpc>
              <a:spcBef>
                <a:spcPts val="1200"/>
              </a:spcBef>
              <a:spcAft>
                <a:spcPts val="1200"/>
              </a:spcAft>
              <a:buSzPts val="2880"/>
              <a:buNone/>
            </a:pPr>
            <a:r>
              <a:t/>
            </a:r>
            <a:endParaRPr/>
          </a:p>
        </p:txBody>
      </p:sp>
      <p:sp>
        <p:nvSpPr>
          <p:cNvPr id="151" name="Google Shape;151;p9"/>
          <p:cNvSpPr txBox="1"/>
          <p:nvPr>
            <p:ph type="title"/>
          </p:nvPr>
        </p:nvSpPr>
        <p:spPr>
          <a:xfrm>
            <a:off x="454525" y="204374"/>
            <a:ext cx="9373198" cy="938624"/>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lt1"/>
              </a:buClr>
              <a:buSzPts val="2400"/>
              <a:buFont typeface="Calibri"/>
              <a:buNone/>
            </a:pPr>
            <a:r>
              <a:rPr lang="en-GB"/>
              <a:t>Service delivery questions</a:t>
            </a:r>
            <a:endParaRPr/>
          </a:p>
        </p:txBody>
      </p:sp>
      <p:pic>
        <p:nvPicPr>
          <p:cNvPr id="152" name="Google Shape;152;p9"/>
          <p:cNvPicPr preferRelativeResize="0"/>
          <p:nvPr/>
        </p:nvPicPr>
        <p:blipFill>
          <a:blip r:embed="rId3">
            <a:alphaModFix/>
          </a:blip>
          <a:stretch>
            <a:fillRect/>
          </a:stretch>
        </p:blipFill>
        <p:spPr>
          <a:xfrm>
            <a:off x="6807340" y="1965325"/>
            <a:ext cx="5145510" cy="342854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GEANT EC Review">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GEANT EC Review">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2020-01-13T10:18:08Z</dcterms:created>
  <dc:creator>Bridget Hannigan</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21940042-bfb9-461c-809f-b0837ff36859</vt:lpwstr>
  </property>
  <property fmtid="{D5CDD505-2E9C-101B-9397-08002B2CF9AE}" pid="3" name="ContentTypeId">
    <vt:lpwstr>0x010100F65519F8D811D04CA3DCC8D1BAB7A630</vt:lpwstr>
  </property>
</Properties>
</file>