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7" r:id="rId5"/>
  </p:sldMasterIdLst>
  <p:notesMasterIdLst>
    <p:notesMasterId r:id="rId11"/>
  </p:notesMasterIdLst>
  <p:handoutMasterIdLst>
    <p:handoutMasterId r:id="rId12"/>
  </p:handoutMasterIdLst>
  <p:sldIdLst>
    <p:sldId id="499" r:id="rId6"/>
    <p:sldId id="500" r:id="rId7"/>
    <p:sldId id="507" r:id="rId8"/>
    <p:sldId id="508" r:id="rId9"/>
    <p:sldId id="4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A"/>
    <a:srgbClr val="365C8B"/>
    <a:srgbClr val="003369"/>
    <a:srgbClr val="F83E54"/>
    <a:srgbClr val="194979"/>
    <a:srgbClr val="C0425A"/>
    <a:srgbClr val="5D9CD5"/>
    <a:srgbClr val="427FB9"/>
    <a:srgbClr val="267296"/>
    <a:srgbClr val="134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75283" autoAdjust="0"/>
  </p:normalViewPr>
  <p:slideViewPr>
    <p:cSldViewPr snapToGrid="0">
      <p:cViewPr varScale="1">
        <p:scale>
          <a:sx n="98" d="100"/>
          <a:sy n="98" d="100"/>
        </p:scale>
        <p:origin x="82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notesViewPr>
    <p:cSldViewPr snapToGrid="0" showGuides="1">
      <p:cViewPr varScale="1">
        <p:scale>
          <a:sx n="58" d="100"/>
          <a:sy n="58" d="100"/>
        </p:scale>
        <p:origin x="32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GN4-3 / GN4-3N Symposium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F02A7-F6EB-452A-B0EC-B49150E67E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3C2CD-AC35-4222-88A9-014A2247C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7FDBA-CF28-4DB5-A74A-87332A40D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6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0173-56AF-4385-B5A2-4FB13A8B9F78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AC0A-1A7B-42DA-8357-44C998E354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08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51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89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C371AD-EB90-5740-93BA-BCBB67E800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74494223-671B-4A45-8551-F74FC9F42F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10207" r="26997" b="37311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6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03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 userDrawn="1"/>
        </p:nvSpPr>
        <p:spPr>
          <a:xfrm>
            <a:off x="8229601" y="2547258"/>
            <a:ext cx="2373086" cy="152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endParaRPr lang="en-GB" sz="2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9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D7F4ECA-191F-FB4B-A17F-80B17893793D}"/>
              </a:ext>
            </a:extLst>
          </p:cNvPr>
          <p:cNvSpPr/>
          <p:nvPr userDrawn="1"/>
        </p:nvSpPr>
        <p:spPr>
          <a:xfrm>
            <a:off x="0" y="-37500"/>
            <a:ext cx="12192000" cy="1360968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37063" y="6528141"/>
            <a:ext cx="12229062" cy="329859"/>
          </a:xfrm>
          <a:prstGeom prst="rect">
            <a:avLst/>
          </a:prstGeom>
          <a:solidFill>
            <a:srgbClr val="267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45064-9452-4051-96AC-05AE54282E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305327"/>
            <a:ext cx="1531586" cy="6645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32E48-2156-1C4F-9939-84751DDF4165}"/>
              </a:ext>
            </a:extLst>
          </p:cNvPr>
          <p:cNvSpPr txBox="1"/>
          <p:nvPr userDrawn="1"/>
        </p:nvSpPr>
        <p:spPr>
          <a:xfrm>
            <a:off x="446058" y="6546100"/>
            <a:ext cx="174599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GN4-3 &amp; GN4-3N PMC21</a:t>
            </a:r>
          </a:p>
        </p:txBody>
      </p:sp>
    </p:spTree>
    <p:extLst>
      <p:ext uri="{BB962C8B-B14F-4D97-AF65-F5344CB8AC3E}">
        <p14:creationId xmlns:p14="http://schemas.microsoft.com/office/powerpoint/2010/main" val="35156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2" r:id="rId2"/>
    <p:sldLayoutId id="2147483674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2B5929-DFC2-4A6E-B018-CFEBE347F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37" y="869317"/>
            <a:ext cx="1340153" cy="581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C927B3-42AD-6B42-8D2F-2B015A15A944}"/>
              </a:ext>
            </a:extLst>
          </p:cNvPr>
          <p:cNvSpPr txBox="1"/>
          <p:nvPr/>
        </p:nvSpPr>
        <p:spPr>
          <a:xfrm>
            <a:off x="849086" y="2839415"/>
            <a:ext cx="86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Toby Rodwell, WP9 “Operations Support”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9173D4C-8F8B-5A43-AAAA-2875E11DA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985" y="1707167"/>
            <a:ext cx="7616839" cy="6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i="1" dirty="0">
                <a:solidFill>
                  <a:schemeClr val="bg1"/>
                </a:solidFill>
                <a:latin typeface="+mn-lt"/>
              </a:rPr>
              <a:t>Project Management Convention for GN4-3 &amp; GN4-3N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3685D-5DE8-6248-B336-A7B753541EA6}"/>
              </a:ext>
            </a:extLst>
          </p:cNvPr>
          <p:cNvSpPr txBox="1"/>
          <p:nvPr/>
        </p:nvSpPr>
        <p:spPr>
          <a:xfrm>
            <a:off x="848734" y="5730498"/>
            <a:ext cx="3361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393DA4AD-55A7-6649-ACEB-E1CA707CA5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b="16667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4B80D7-3E80-9A4F-8D8E-EEC0767E61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23" y="949207"/>
            <a:ext cx="3125638" cy="7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1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D524BB5-6A08-E545-8086-239906CC83D1}"/>
              </a:ext>
            </a:extLst>
          </p:cNvPr>
          <p:cNvSpPr txBox="1">
            <a:spLocks/>
          </p:cNvSpPr>
          <p:nvPr/>
        </p:nvSpPr>
        <p:spPr>
          <a:xfrm>
            <a:off x="1809049" y="2851434"/>
            <a:ext cx="8788108" cy="30307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BDCEC-7478-5C42-9ABB-EF6C922D0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F566C6-E78E-2F46-B379-D263F9C8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 and what we do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BF3C4A-6D4D-46FF-AD84-9694BB8ABF9D}"/>
              </a:ext>
            </a:extLst>
          </p:cNvPr>
          <p:cNvSpPr txBox="1">
            <a:spLocks/>
          </p:cNvSpPr>
          <p:nvPr/>
        </p:nvSpPr>
        <p:spPr>
          <a:xfrm>
            <a:off x="998894" y="1428050"/>
            <a:ext cx="103428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i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Technical and operational support to service-related work packages (WP5-WP8) 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Rounded Rectangle 43">
            <a:extLst>
              <a:ext uri="{FF2B5EF4-FFF2-40B4-BE49-F238E27FC236}">
                <a16:creationId xmlns:a16="http://schemas.microsoft.com/office/drawing/2014/main" id="{4281C421-2331-4A2A-A831-E97CA0F8F49D}"/>
              </a:ext>
            </a:extLst>
          </p:cNvPr>
          <p:cNvSpPr/>
          <p:nvPr/>
        </p:nvSpPr>
        <p:spPr>
          <a:xfrm>
            <a:off x="5168698" y="1899447"/>
            <a:ext cx="1800659" cy="284440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44">
            <a:extLst>
              <a:ext uri="{FF2B5EF4-FFF2-40B4-BE49-F238E27FC236}">
                <a16:creationId xmlns:a16="http://schemas.microsoft.com/office/drawing/2014/main" id="{EA0846FD-4703-474B-86FF-B7637D920F15}"/>
              </a:ext>
            </a:extLst>
          </p:cNvPr>
          <p:cNvSpPr/>
          <p:nvPr/>
        </p:nvSpPr>
        <p:spPr>
          <a:xfrm>
            <a:off x="7026459" y="1899446"/>
            <a:ext cx="1800659" cy="284440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B0414F85-4ECA-409F-9DF9-7F6AB8D4876B}"/>
              </a:ext>
            </a:extLst>
          </p:cNvPr>
          <p:cNvSpPr/>
          <p:nvPr/>
        </p:nvSpPr>
        <p:spPr>
          <a:xfrm>
            <a:off x="8882730" y="1899446"/>
            <a:ext cx="1800659" cy="284440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id="{FBB257A4-A6ED-42D1-A09C-90EEF47F625C}"/>
              </a:ext>
            </a:extLst>
          </p:cNvPr>
          <p:cNvSpPr/>
          <p:nvPr/>
        </p:nvSpPr>
        <p:spPr>
          <a:xfrm>
            <a:off x="3307982" y="1899448"/>
            <a:ext cx="1800659" cy="284440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52">
            <a:extLst>
              <a:ext uri="{FF2B5EF4-FFF2-40B4-BE49-F238E27FC236}">
                <a16:creationId xmlns:a16="http://schemas.microsoft.com/office/drawing/2014/main" id="{5F3C9B16-A609-4B7F-8E38-9CC8E7658F0D}"/>
              </a:ext>
            </a:extLst>
          </p:cNvPr>
          <p:cNvSpPr/>
          <p:nvPr/>
        </p:nvSpPr>
        <p:spPr>
          <a:xfrm>
            <a:off x="1297894" y="1899447"/>
            <a:ext cx="1957817" cy="2844403"/>
          </a:xfrm>
          <a:prstGeom prst="roundRect">
            <a:avLst>
              <a:gd name="adj" fmla="val 367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4C9062-686B-4599-9675-51020CA4271C}"/>
              </a:ext>
            </a:extLst>
          </p:cNvPr>
          <p:cNvSpPr txBox="1"/>
          <p:nvPr/>
        </p:nvSpPr>
        <p:spPr>
          <a:xfrm>
            <a:off x="1297894" y="2079235"/>
            <a:ext cx="195003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n-GB" sz="1400" b="1" dirty="0">
                <a:solidFill>
                  <a:srgbClr val="004360"/>
                </a:solidFill>
                <a:latin typeface="+mn-lt"/>
                <a:cs typeface="Gill Sans Light"/>
              </a:rPr>
              <a:t>Work Package Leader </a:t>
            </a:r>
            <a:br>
              <a:rPr lang="en-GB" sz="1400" b="1" dirty="0">
                <a:solidFill>
                  <a:srgbClr val="004360"/>
                </a:solidFill>
                <a:latin typeface="+mn-lt"/>
                <a:cs typeface="Gill Sans Light"/>
              </a:rPr>
            </a:br>
            <a:endParaRPr lang="es-ES_tradnl" sz="1400" b="1" dirty="0">
              <a:solidFill>
                <a:srgbClr val="004360"/>
              </a:solidFill>
              <a:latin typeface="+mn-lt"/>
              <a:cs typeface="Gill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8161DA-A98E-413E-B15F-E1286320CAFD}"/>
              </a:ext>
            </a:extLst>
          </p:cNvPr>
          <p:cNvSpPr txBox="1"/>
          <p:nvPr/>
        </p:nvSpPr>
        <p:spPr>
          <a:xfrm>
            <a:off x="1385209" y="4119694"/>
            <a:ext cx="16547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b="1" dirty="0">
                <a:solidFill>
                  <a:srgbClr val="004360"/>
                </a:solidFill>
                <a:cs typeface="Gill Sans Light"/>
              </a:rPr>
              <a:t>Toby Rodwell</a:t>
            </a:r>
            <a:br>
              <a:rPr lang="en-GB" sz="1400" b="1" dirty="0">
                <a:solidFill>
                  <a:srgbClr val="004360"/>
                </a:solidFill>
                <a:cs typeface="Gill Sans Light"/>
              </a:rPr>
            </a:br>
            <a:r>
              <a:rPr lang="en-GB" sz="1400" b="1" dirty="0">
                <a:solidFill>
                  <a:srgbClr val="004360"/>
                </a:solidFill>
                <a:cs typeface="Gill Sans Light"/>
              </a:rPr>
              <a:t>GÉANT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EE4E48-AFED-432A-8575-77C5605A0F3A}"/>
              </a:ext>
            </a:extLst>
          </p:cNvPr>
          <p:cNvSpPr txBox="1"/>
          <p:nvPr/>
        </p:nvSpPr>
        <p:spPr>
          <a:xfrm>
            <a:off x="8882344" y="4119694"/>
            <a:ext cx="180104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b="1" dirty="0">
                <a:solidFill>
                  <a:srgbClr val="004360"/>
                </a:solidFill>
                <a:cs typeface="Gill Sans Light"/>
              </a:rPr>
              <a:t>Mandeep Saini</a:t>
            </a:r>
            <a:br>
              <a:rPr lang="en-GB" sz="1400" b="1" dirty="0">
                <a:solidFill>
                  <a:srgbClr val="004360"/>
                </a:solidFill>
                <a:cs typeface="Gill Sans Light"/>
              </a:rPr>
            </a:br>
            <a:r>
              <a:rPr lang="en-GB" sz="1400" b="1" dirty="0">
                <a:solidFill>
                  <a:srgbClr val="004360"/>
                </a:solidFill>
                <a:cs typeface="Gill Sans Light"/>
              </a:rPr>
              <a:t>GÉANT</a:t>
            </a:r>
            <a:endParaRPr lang="en-GB" sz="1400" dirty="0">
              <a:solidFill>
                <a:srgbClr val="004360"/>
              </a:solidFill>
              <a:cs typeface="Gill Sans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58A47-CCB2-4AB6-AFE5-3B0DDD8005BA}"/>
              </a:ext>
            </a:extLst>
          </p:cNvPr>
          <p:cNvSpPr txBox="1"/>
          <p:nvPr/>
        </p:nvSpPr>
        <p:spPr>
          <a:xfrm>
            <a:off x="5227530" y="4119694"/>
            <a:ext cx="170199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b="1" dirty="0">
                <a:solidFill>
                  <a:srgbClr val="004359"/>
                </a:solidFill>
                <a:cs typeface="Gill Sans Light"/>
              </a:rPr>
              <a:t>Marcin Wolski</a:t>
            </a:r>
            <a:br>
              <a:rPr lang="en-GB" sz="1400" b="1" dirty="0">
                <a:solidFill>
                  <a:srgbClr val="004359"/>
                </a:solidFill>
                <a:cs typeface="Gill Sans Light"/>
              </a:rPr>
            </a:br>
            <a:r>
              <a:rPr lang="en-GB" sz="1400" b="1" dirty="0">
                <a:solidFill>
                  <a:srgbClr val="004359"/>
                </a:solidFill>
                <a:cs typeface="Gill Sans Light"/>
              </a:rPr>
              <a:t>PSNC</a:t>
            </a:r>
            <a:endParaRPr lang="en-GB" sz="1400" b="1" dirty="0">
              <a:solidFill>
                <a:srgbClr val="004360"/>
              </a:solidFill>
              <a:cs typeface="Gill Sans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70C872-5FAA-4FE4-97BC-819744C4012B}"/>
              </a:ext>
            </a:extLst>
          </p:cNvPr>
          <p:cNvSpPr txBox="1"/>
          <p:nvPr/>
        </p:nvSpPr>
        <p:spPr>
          <a:xfrm>
            <a:off x="5164253" y="2069299"/>
            <a:ext cx="180510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n-GB" sz="1400" b="1" dirty="0">
                <a:solidFill>
                  <a:srgbClr val="004360"/>
                </a:solidFill>
                <a:latin typeface="+mn-lt"/>
                <a:cs typeface="Gill Sans Light"/>
              </a:rPr>
              <a:t>T2: Software Governance and Support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E8DB8A-0D78-4400-AC77-4653651A053F}"/>
              </a:ext>
            </a:extLst>
          </p:cNvPr>
          <p:cNvSpPr txBox="1"/>
          <p:nvPr/>
        </p:nvSpPr>
        <p:spPr>
          <a:xfrm>
            <a:off x="8901802" y="2069299"/>
            <a:ext cx="178158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n-GB" sz="1400" b="1" dirty="0">
                <a:solidFill>
                  <a:srgbClr val="004360"/>
                </a:solidFill>
                <a:cs typeface="Gill Sans Light"/>
              </a:rPr>
              <a:t>T4: Software Development and Operations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A17A7F-4B91-4005-AD15-82D2646693C5}"/>
              </a:ext>
            </a:extLst>
          </p:cNvPr>
          <p:cNvSpPr/>
          <p:nvPr/>
        </p:nvSpPr>
        <p:spPr>
          <a:xfrm flipH="1">
            <a:off x="-1" y="4917709"/>
            <a:ext cx="1234797" cy="4184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B8BFF7-4CC2-4720-98E8-944699A6AC3A}"/>
              </a:ext>
            </a:extLst>
          </p:cNvPr>
          <p:cNvCxnSpPr>
            <a:cxnSpLocks/>
          </p:cNvCxnSpPr>
          <p:nvPr/>
        </p:nvCxnSpPr>
        <p:spPr>
          <a:xfrm>
            <a:off x="0" y="4935293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E2F698F-04AB-46FE-AE10-D55CFA8DDCD8}"/>
              </a:ext>
            </a:extLst>
          </p:cNvPr>
          <p:cNvSpPr txBox="1"/>
          <p:nvPr/>
        </p:nvSpPr>
        <p:spPr>
          <a:xfrm>
            <a:off x="77098" y="4918940"/>
            <a:ext cx="115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Partners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1AFF2E-0148-4F33-8D86-A2C000D5DB92}"/>
              </a:ext>
            </a:extLst>
          </p:cNvPr>
          <p:cNvSpPr txBox="1"/>
          <p:nvPr/>
        </p:nvSpPr>
        <p:spPr>
          <a:xfrm>
            <a:off x="3335335" y="4119694"/>
            <a:ext cx="170199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b="1" dirty="0">
                <a:solidFill>
                  <a:srgbClr val="004360"/>
                </a:solidFill>
                <a:cs typeface="Gill Sans Light"/>
              </a:rPr>
              <a:t>Tony Barber</a:t>
            </a:r>
          </a:p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b="1" dirty="0">
                <a:solidFill>
                  <a:srgbClr val="004360"/>
                </a:solidFill>
                <a:cs typeface="Gill Sans Light"/>
              </a:rPr>
              <a:t>GÉANT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B02BCE-A5F6-4C6B-B277-CE324EF7896F}"/>
              </a:ext>
            </a:extLst>
          </p:cNvPr>
          <p:cNvSpPr txBox="1"/>
          <p:nvPr/>
        </p:nvSpPr>
        <p:spPr>
          <a:xfrm>
            <a:off x="3221464" y="2069299"/>
            <a:ext cx="192752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n-GB" sz="1400" b="1" dirty="0">
                <a:solidFill>
                  <a:srgbClr val="004360"/>
                </a:solidFill>
                <a:latin typeface="+mn-lt"/>
                <a:cs typeface="Gill Sans Light"/>
              </a:rPr>
              <a:t>T1: Operations Centre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32CD44-AC8F-419D-A968-79AB4D2F871C}"/>
              </a:ext>
            </a:extLst>
          </p:cNvPr>
          <p:cNvSpPr/>
          <p:nvPr/>
        </p:nvSpPr>
        <p:spPr>
          <a:xfrm>
            <a:off x="7024969" y="2055911"/>
            <a:ext cx="180214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n-GB" sz="1400" b="1" dirty="0">
                <a:solidFill>
                  <a:srgbClr val="004360"/>
                </a:solidFill>
                <a:cs typeface="Gill Sans Light"/>
              </a:rPr>
              <a:t>T3: Service Management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CABC50-2E22-4AFE-8A7E-B961EB7CA996}"/>
              </a:ext>
            </a:extLst>
          </p:cNvPr>
          <p:cNvSpPr txBox="1"/>
          <p:nvPr/>
        </p:nvSpPr>
        <p:spPr>
          <a:xfrm>
            <a:off x="7024969" y="4119694"/>
            <a:ext cx="180214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</a:pPr>
            <a:r>
              <a:rPr lang="en-GB" sz="1400" b="1" dirty="0">
                <a:solidFill>
                  <a:srgbClr val="004360"/>
                </a:solidFill>
                <a:cs typeface="Gill Sans Light"/>
              </a:rPr>
              <a:t>Craig Volp</a:t>
            </a:r>
            <a:br>
              <a:rPr lang="en-GB" sz="1400" b="1" dirty="0">
                <a:solidFill>
                  <a:srgbClr val="004360"/>
                </a:solidFill>
                <a:cs typeface="Gill Sans Light"/>
              </a:rPr>
            </a:br>
            <a:r>
              <a:rPr lang="en-GB" sz="1400" b="1" dirty="0">
                <a:solidFill>
                  <a:srgbClr val="004360"/>
                </a:solidFill>
                <a:cs typeface="Gill Sans Light"/>
              </a:rPr>
              <a:t>GÉANT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7C9C8B7-A536-4D6B-98BC-B033E3CA7D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894" y="5050866"/>
            <a:ext cx="1735728" cy="867867"/>
          </a:xfrm>
          <a:prstGeom prst="rect">
            <a:avLst/>
          </a:prstGeom>
        </p:spPr>
      </p:pic>
      <p:sp>
        <p:nvSpPr>
          <p:cNvPr id="27" name="Down Arrow 58">
            <a:extLst>
              <a:ext uri="{FF2B5EF4-FFF2-40B4-BE49-F238E27FC236}">
                <a16:creationId xmlns:a16="http://schemas.microsoft.com/office/drawing/2014/main" id="{4A800408-941F-4362-9BD0-13C5947B4132}"/>
              </a:ext>
            </a:extLst>
          </p:cNvPr>
          <p:cNvSpPr/>
          <p:nvPr/>
        </p:nvSpPr>
        <p:spPr>
          <a:xfrm rot="16200000">
            <a:off x="3188960" y="3122882"/>
            <a:ext cx="309936" cy="191246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100" descr="logo-psnc-300x180.png (300×180)">
            <a:extLst>
              <a:ext uri="{FF2B5EF4-FFF2-40B4-BE49-F238E27FC236}">
                <a16:creationId xmlns:a16="http://schemas.microsoft.com/office/drawing/2014/main" id="{6D4A1E72-739E-4206-BD7D-A36CB0F22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2732" y="5126939"/>
            <a:ext cx="1837732" cy="77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1D68DD-654A-4039-8016-4B10324584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" b="2782"/>
          <a:stretch/>
        </p:blipFill>
        <p:spPr>
          <a:xfrm>
            <a:off x="1745965" y="2770595"/>
            <a:ext cx="973005" cy="1188000"/>
          </a:xfrm>
          <a:prstGeom prst="rect">
            <a:avLst/>
          </a:prstGeom>
          <a:solidFill>
            <a:srgbClr val="5B9BD5"/>
          </a:solidFill>
          <a:ln w="76200" cmpd="sng"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B3762F-6FD9-435D-929B-F28101FFE0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10070" r="23590" b="14475"/>
          <a:stretch/>
        </p:blipFill>
        <p:spPr>
          <a:xfrm>
            <a:off x="3635974" y="2776174"/>
            <a:ext cx="977925" cy="1188000"/>
          </a:xfrm>
          <a:prstGeom prst="rect">
            <a:avLst/>
          </a:prstGeom>
          <a:ln w="63500">
            <a:noFill/>
          </a:ln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84F6E2A-344D-4C5D-ACAC-12544C9635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6" t="-954" r="10088" b="12807"/>
          <a:stretch/>
        </p:blipFill>
        <p:spPr>
          <a:xfrm>
            <a:off x="7488000" y="2770595"/>
            <a:ext cx="1116000" cy="1296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5AC6FEE-0FAD-4523-8976-DCAADDA606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r="17017" b="26709"/>
          <a:stretch/>
        </p:blipFill>
        <p:spPr>
          <a:xfrm>
            <a:off x="9233021" y="2797598"/>
            <a:ext cx="1119148" cy="1247936"/>
          </a:xfrm>
          <a:prstGeom prst="rect">
            <a:avLst/>
          </a:prstGeom>
        </p:spPr>
      </p:pic>
      <p:pic>
        <p:nvPicPr>
          <p:cNvPr id="33" name="Picture 3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FA687086-2873-427A-B4D1-D11AA1F625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91" y="2776180"/>
            <a:ext cx="892195" cy="1198808"/>
          </a:xfrm>
          <a:prstGeom prst="rect">
            <a:avLst/>
          </a:prstGeom>
        </p:spPr>
      </p:pic>
      <p:pic>
        <p:nvPicPr>
          <p:cNvPr id="34" name="Picture 1">
            <a:extLst>
              <a:ext uri="{FF2B5EF4-FFF2-40B4-BE49-F238E27FC236}">
                <a16:creationId xmlns:a16="http://schemas.microsoft.com/office/drawing/2014/main" id="{26D1B77D-A6D7-4040-AFEE-8D482D3F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099" y="5777790"/>
            <a:ext cx="1344088" cy="48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120570D-065D-4E6F-8FCE-C3DFAF5058D3}"/>
              </a:ext>
            </a:extLst>
          </p:cNvPr>
          <p:cNvGrpSpPr/>
          <p:nvPr/>
        </p:nvGrpSpPr>
        <p:grpSpPr>
          <a:xfrm>
            <a:off x="8114583" y="5393032"/>
            <a:ext cx="1854398" cy="646331"/>
            <a:chOff x="6929524" y="5393032"/>
            <a:chExt cx="1854398" cy="6463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92A2E1-017A-44AD-AC59-84BB826BDC1F}"/>
                </a:ext>
              </a:extLst>
            </p:cNvPr>
            <p:cNvSpPr txBox="1"/>
            <p:nvPr/>
          </p:nvSpPr>
          <p:spPr>
            <a:xfrm>
              <a:off x="7348822" y="5393032"/>
              <a:ext cx="1435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University of Belgrade 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5C97EF9-2A8F-4981-8831-02A3DC5B0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29524" y="5427124"/>
              <a:ext cx="417859" cy="556798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F7BA2E70-D202-4F80-9FA5-E1B5CE1F230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741" y="5416595"/>
            <a:ext cx="1776872" cy="12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2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663649-77C9-4036-82B4-C9787A27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and Statistics – Network Operations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5719D-CB1D-417A-A267-DCD1196E9F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3</a:t>
            </a:fld>
            <a:endParaRPr lang="en-GB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9FC3A43-3B35-4B4A-9EA2-D733103B7B19}"/>
              </a:ext>
            </a:extLst>
          </p:cNvPr>
          <p:cNvSpPr txBox="1">
            <a:spLocks/>
          </p:cNvSpPr>
          <p:nvPr/>
        </p:nvSpPr>
        <p:spPr>
          <a:xfrm>
            <a:off x="998895" y="1428049"/>
            <a:ext cx="8633637" cy="4810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83E54"/>
              </a:buClr>
              <a:buFont typeface="Arial" panose="020B0604020202020204" pitchFamily="34" charset="0"/>
              <a:buNone/>
              <a:defRPr/>
            </a:pPr>
            <a:r>
              <a:rPr lang="en-GB" sz="2200" b="1" dirty="0"/>
              <a:t>OC Performance maintained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Office re-location followed by remote working …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98.6% of incident tickets opened and updated within target (4,635)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Planned and delivered major upgrades to OTRS ticket system and backbone router Junos</a:t>
            </a:r>
          </a:p>
          <a:p>
            <a:pPr marL="0" indent="0">
              <a:buClr>
                <a:srgbClr val="F83E54"/>
              </a:buClr>
              <a:buFont typeface="Arial" panose="020B0604020202020204" pitchFamily="34" charset="0"/>
              <a:buNone/>
              <a:defRPr/>
            </a:pPr>
            <a:r>
              <a:rPr lang="en-GB" sz="2200" b="1" dirty="0"/>
              <a:t>Leased lines and hardware support contracts procured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€500k saved on Infinera support over 3 years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€650k saved on Juniper support over 3 years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New joint-owned 100G link to Singapore implemented </a:t>
            </a:r>
          </a:p>
          <a:p>
            <a:pPr marL="0" indent="0">
              <a:buClr>
                <a:srgbClr val="F83E54"/>
              </a:buClr>
              <a:buFont typeface="Arial" panose="020B0604020202020204" pitchFamily="34" charset="0"/>
              <a:buNone/>
              <a:defRPr/>
            </a:pPr>
            <a:r>
              <a:rPr lang="en-GB" sz="2200" b="1" dirty="0"/>
              <a:t>Framework Agreements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For OTE (4 vendors) and </a:t>
            </a:r>
            <a:r>
              <a:rPr lang="en-GB" sz="2200" dirty="0" err="1"/>
              <a:t>netflow</a:t>
            </a:r>
            <a:r>
              <a:rPr lang="en-GB" sz="2200" dirty="0"/>
              <a:t> analysis (1 vendor)</a:t>
            </a:r>
          </a:p>
          <a:p>
            <a:pPr marL="0" indent="0">
              <a:buClr>
                <a:srgbClr val="F83E54"/>
              </a:buClr>
              <a:buFont typeface="Arial" panose="020B0604020202020204" pitchFamily="34" charset="0"/>
              <a:buNone/>
              <a:defRPr/>
            </a:pPr>
            <a:r>
              <a:rPr lang="en-GB" sz="2200" b="1" dirty="0"/>
              <a:t>MS ExpressRoute service improved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Direct connections to MS in 3 locations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Additional router in </a:t>
            </a:r>
            <a:r>
              <a:rPr lang="en-GB" sz="2200" dirty="0" err="1"/>
              <a:t>Ams</a:t>
            </a:r>
            <a:r>
              <a:rPr lang="en-GB" sz="2200" dirty="0"/>
              <a:t> for diverse primary and backup paths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34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F81657-A79D-4074-8D20-76011499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and Statistics – Software Dev &amp;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58A72-70FD-470A-AB4A-C93262C596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4</a:t>
            </a:fld>
            <a:endParaRPr lang="en-GB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29EF5B3-4733-4AE1-BEB4-9B74C663960B}"/>
              </a:ext>
            </a:extLst>
          </p:cNvPr>
          <p:cNvSpPr txBox="1">
            <a:spLocks/>
          </p:cNvSpPr>
          <p:nvPr/>
        </p:nvSpPr>
        <p:spPr>
          <a:xfrm>
            <a:off x="998895" y="1428050"/>
            <a:ext cx="8633637" cy="47247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83E54"/>
              </a:buClr>
              <a:buFont typeface="Arial" panose="020B0604020202020204" pitchFamily="34" charset="0"/>
              <a:buNone/>
              <a:defRPr/>
            </a:pPr>
            <a:r>
              <a:rPr lang="en-GB" sz="2200" b="1"/>
              <a:t>New and upgraded OSS/BSS delivered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Dashboard v3 – incident detection for GÉANT Operations Centre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Internal systems monitoring (Sensu &amp; Grafana) introduced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Indico-based GÉANT Events Management System (replaced Eventr)</a:t>
            </a:r>
          </a:p>
          <a:p>
            <a:pPr marL="0" indent="0">
              <a:buClr>
                <a:srgbClr val="F83E54"/>
              </a:buClr>
              <a:buFont typeface="Arial" panose="020B0604020202020204" pitchFamily="34" charset="0"/>
              <a:buNone/>
              <a:defRPr/>
            </a:pPr>
            <a:r>
              <a:rPr lang="en-GB" sz="2200" b="1"/>
              <a:t>Software Development Support Service extended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All SWD tools SSO-enabled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Software Catalogue entered production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New JIRA based support desk introduced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New IPR compliance tool (“WhiteSource”) introduced</a:t>
            </a:r>
          </a:p>
          <a:p>
            <a:pPr marL="0" indent="0">
              <a:buClr>
                <a:srgbClr val="F83E54"/>
              </a:buClr>
              <a:buFont typeface="Arial" panose="020B0604020202020204" pitchFamily="34" charset="0"/>
              <a:buNone/>
              <a:defRPr/>
            </a:pPr>
            <a:r>
              <a:rPr lang="en-GB" sz="2200" b="1"/>
              <a:t>Software Dev Training and Governance continued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Secure Code Training and School of Software Eng continue online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‘Common Best Practices’ derived from Software Maturity Model [more on which later]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81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48735" y="2718827"/>
            <a:ext cx="4400273" cy="71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Any questions?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48735" y="2049375"/>
            <a:ext cx="5397326" cy="10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800" b="1" dirty="0">
                <a:solidFill>
                  <a:srgbClr val="F83E54"/>
                </a:solidFill>
                <a:latin typeface="+mn-lt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9FF12-E942-8E45-8F0A-DD795080A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37" y="869317"/>
            <a:ext cx="1340153" cy="581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80D611-A372-FA4C-A618-45D2AEEB53B9}"/>
              </a:ext>
            </a:extLst>
          </p:cNvPr>
          <p:cNvSpPr txBox="1"/>
          <p:nvPr/>
        </p:nvSpPr>
        <p:spPr>
          <a:xfrm>
            <a:off x="848735" y="5730498"/>
            <a:ext cx="323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993926F-7946-6243-AFB3-EE6A250F79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b="16667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64749900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EC Re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e2e8627e-9120-4592-bf70-1c86d23ddb27">N7PTXPAKPZVS-511-21</_dlc_DocId>
    <Document_x0020_ID xmlns="33c70a20-266a-45ad-bf4a-dd457e1766dc" xsi:nil="true"/>
    <_dlc_DocIdUrl xmlns="e2e8627e-9120-4592-bf70-1c86d23ddb27">
      <Url>https://intranet.geant.org/gn4/1/Management/pmt/GN4-1ECReview/_layouts/15/DocIdRedir.aspx?ID=N7PTXPAKPZVS-511-21</Url>
      <Description>N7PTXPAKPZVS-511-21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519F8D811D04CA3DCC8D1BAB7A630" ma:contentTypeVersion="1" ma:contentTypeDescription="Create a new document." ma:contentTypeScope="" ma:versionID="7b01e4a74c5c210c6a8093be93fa2e4b">
  <xsd:schema xmlns:xsd="http://www.w3.org/2001/XMLSchema" xmlns:xs="http://www.w3.org/2001/XMLSchema" xmlns:p="http://schemas.microsoft.com/office/2006/metadata/properties" xmlns:ns1="http://schemas.microsoft.com/sharepoint/v3" xmlns:ns2="e2e8627e-9120-4592-bf70-1c86d23ddb27" xmlns:ns3="33c70a20-266a-45ad-bf4a-dd457e1766dc" targetNamespace="http://schemas.microsoft.com/office/2006/metadata/properties" ma:root="true" ma:fieldsID="e1a02ba93cf82f7fdc7a65e9f5d656dc" ns1:_="" ns2:_="" ns3:_="">
    <xsd:import namespace="http://schemas.microsoft.com/sharepoint/v3"/>
    <xsd:import namespace="e2e8627e-9120-4592-bf70-1c86d23ddb27"/>
    <xsd:import namespace="33c70a20-266a-45ad-bf4a-dd457e1766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8627e-9120-4592-bf70-1c86d23ddb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70a20-266a-45ad-bf4a-dd457e1766dc" elementFormDefault="qualified">
    <xsd:import namespace="http://schemas.microsoft.com/office/2006/documentManagement/types"/>
    <xsd:import namespace="http://schemas.microsoft.com/office/infopath/2007/PartnerControls"/>
    <xsd:element name="Document_x0020_ID" ma:index="11" nillable="true" ma:displayName="Document ID" ma:internalName="Document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943FB-BE63-4EA3-9350-2005CF76D58D}">
  <ds:schemaRefs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33c70a20-266a-45ad-bf4a-dd457e1766dc"/>
    <ds:schemaRef ds:uri="e2e8627e-9120-4592-bf70-1c86d23ddb2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82A8CAC-EDA0-4A53-A175-8C5016D19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e8627e-9120-4592-bf70-1c86d23ddb27"/>
    <ds:schemaRef ds:uri="33c70a20-266a-45ad-bf4a-dd457e176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FDE185-CAA1-433B-A977-AE9D6C1FFB4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FB8DE6F-4723-47CC-BC82-1B35FF7077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4584</TotalTime>
  <Words>376</Words>
  <Application>Microsoft Office PowerPoint</Application>
  <PresentationFormat>Widescreen</PresentationFormat>
  <Paragraphs>53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GEANT EC Review</vt:lpstr>
      <vt:lpstr>PowerPoint Presentation</vt:lpstr>
      <vt:lpstr>Who we are and what we do</vt:lpstr>
      <vt:lpstr>Key Achievements and Statistics – Network Operations Support</vt:lpstr>
      <vt:lpstr>Key Achievements and Statistics – Software Dev &amp; Support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for GN4-2 Period 2 EC Review slides GN4-2 Period 2: 1 September 2017 to 31 December 2018</dc:title>
  <dc:creator>Bridget Hannigan</dc:creator>
  <cp:lastModifiedBy>Toby Rodwell</cp:lastModifiedBy>
  <cp:revision>94</cp:revision>
  <cp:lastPrinted>2016-05-20T16:08:32Z</cp:lastPrinted>
  <dcterms:created xsi:type="dcterms:W3CDTF">2020-01-13T10:18:08Z</dcterms:created>
  <dcterms:modified xsi:type="dcterms:W3CDTF">2021-02-01T10:44:23Z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21940042-bfb9-461c-809f-b0837ff36859</vt:lpwstr>
  </property>
  <property fmtid="{D5CDD505-2E9C-101B-9397-08002B2CF9AE}" pid="3" name="ContentTypeId">
    <vt:lpwstr>0x010100F65519F8D811D04CA3DCC8D1BAB7A630</vt:lpwstr>
  </property>
</Properties>
</file>