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7" r:id="rId5"/>
  </p:sldMasterIdLst>
  <p:notesMasterIdLst>
    <p:notesMasterId r:id="rId18"/>
  </p:notesMasterIdLst>
  <p:handoutMasterIdLst>
    <p:handoutMasterId r:id="rId19"/>
  </p:handoutMasterIdLst>
  <p:sldIdLst>
    <p:sldId id="499" r:id="rId6"/>
    <p:sldId id="792" r:id="rId7"/>
    <p:sldId id="501" r:id="rId8"/>
    <p:sldId id="500" r:id="rId9"/>
    <p:sldId id="794" r:id="rId10"/>
    <p:sldId id="953" r:id="rId11"/>
    <p:sldId id="795" r:id="rId12"/>
    <p:sldId id="796" r:id="rId13"/>
    <p:sldId id="257" r:id="rId14"/>
    <p:sldId id="968" r:id="rId15"/>
    <p:sldId id="956" r:id="rId16"/>
    <p:sldId id="4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els van Dijk" initials="" lastIdx="5" clrIdx="0"/>
  <p:cmAuthor id="2" name="Licia Florio" initials="" lastIdx="3" clrIdx="1"/>
  <p:cmAuthor id="3" name="Michael Schmidt" initials="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E54"/>
    <a:srgbClr val="00336A"/>
    <a:srgbClr val="365C8B"/>
    <a:srgbClr val="003369"/>
    <a:srgbClr val="194979"/>
    <a:srgbClr val="C0425A"/>
    <a:srgbClr val="5D9CD5"/>
    <a:srgbClr val="427FB9"/>
    <a:srgbClr val="267296"/>
    <a:srgbClr val="134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9" autoAdjust="0"/>
    <p:restoredTop sz="94899" autoAdjust="0"/>
  </p:normalViewPr>
  <p:slideViewPr>
    <p:cSldViewPr snapToGrid="0">
      <p:cViewPr varScale="1">
        <p:scale>
          <a:sx n="114" d="100"/>
          <a:sy n="114" d="100"/>
        </p:scale>
        <p:origin x="28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 snapToGrid="0" showGuides="1">
      <p:cViewPr varScale="1">
        <p:scale>
          <a:sx n="58" d="100"/>
          <a:sy n="58" d="100"/>
        </p:scale>
        <p:origin x="32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file01\Folders\tryfon\Documents\GN4-3%20funding%20foreca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Manpower (MMs)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  <c:pt idx="7">
                  <c:v>M8</c:v>
                </c:pt>
                <c:pt idx="8">
                  <c:v>M9</c:v>
                </c:pt>
                <c:pt idx="9">
                  <c:v>M10</c:v>
                </c:pt>
                <c:pt idx="10">
                  <c:v>M11</c:v>
                </c:pt>
                <c:pt idx="11">
                  <c:v>M12</c:v>
                </c:pt>
                <c:pt idx="12">
                  <c:v>M13</c:v>
                </c:pt>
                <c:pt idx="13">
                  <c:v>M14</c:v>
                </c:pt>
                <c:pt idx="14">
                  <c:v>M15</c:v>
                </c:pt>
                <c:pt idx="15">
                  <c:v>M16</c:v>
                </c:pt>
                <c:pt idx="16">
                  <c:v>M17</c:v>
                </c:pt>
                <c:pt idx="17">
                  <c:v>M18</c:v>
                </c:pt>
                <c:pt idx="18">
                  <c:v>M19</c:v>
                </c:pt>
                <c:pt idx="19">
                  <c:v>M20</c:v>
                </c:pt>
                <c:pt idx="20">
                  <c:v>M21</c:v>
                </c:pt>
                <c:pt idx="21">
                  <c:v>M22</c:v>
                </c:pt>
                <c:pt idx="22">
                  <c:v>M23</c:v>
                </c:pt>
                <c:pt idx="23">
                  <c:v>M24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125.62</c:v>
                </c:pt>
                <c:pt idx="1">
                  <c:v>150.38999999999999</c:v>
                </c:pt>
                <c:pt idx="2">
                  <c:v>149.88999999999999</c:v>
                </c:pt>
                <c:pt idx="3">
                  <c:v>137.08000000000001</c:v>
                </c:pt>
                <c:pt idx="4">
                  <c:v>151.03</c:v>
                </c:pt>
                <c:pt idx="5">
                  <c:v>154.15</c:v>
                </c:pt>
                <c:pt idx="6">
                  <c:v>143.80000000000001</c:v>
                </c:pt>
                <c:pt idx="7">
                  <c:v>131.65</c:v>
                </c:pt>
                <c:pt idx="8">
                  <c:v>163.26</c:v>
                </c:pt>
                <c:pt idx="9">
                  <c:v>177.6</c:v>
                </c:pt>
                <c:pt idx="10">
                  <c:v>162.55000000000001</c:v>
                </c:pt>
                <c:pt idx="11">
                  <c:v>133.15</c:v>
                </c:pt>
                <c:pt idx="12">
                  <c:v>155.33000000000001</c:v>
                </c:pt>
                <c:pt idx="13">
                  <c:v>174.26</c:v>
                </c:pt>
                <c:pt idx="14">
                  <c:v>165.57</c:v>
                </c:pt>
                <c:pt idx="15">
                  <c:v>188.04</c:v>
                </c:pt>
                <c:pt idx="16">
                  <c:v>151.76</c:v>
                </c:pt>
                <c:pt idx="17">
                  <c:v>172.39</c:v>
                </c:pt>
                <c:pt idx="18">
                  <c:v>165.36</c:v>
                </c:pt>
                <c:pt idx="19">
                  <c:v>139.76</c:v>
                </c:pt>
                <c:pt idx="20">
                  <c:v>172.5</c:v>
                </c:pt>
                <c:pt idx="21">
                  <c:v>180.07</c:v>
                </c:pt>
                <c:pt idx="22">
                  <c:v>169.8</c:v>
                </c:pt>
                <c:pt idx="23">
                  <c:v>139.99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4-4AD9-92D7-F5BF00231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830640"/>
        <c:axId val="1963115776"/>
      </c:barChart>
      <c:catAx>
        <c:axId val="196283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115776"/>
        <c:crosses val="autoZero"/>
        <c:auto val="1"/>
        <c:lblAlgn val="ctr"/>
        <c:lblOffset val="100"/>
        <c:noMultiLvlLbl val="0"/>
      </c:catAx>
      <c:valAx>
        <c:axId val="196311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83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Participants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  <c:pt idx="7">
                  <c:v>M8</c:v>
                </c:pt>
                <c:pt idx="8">
                  <c:v>M9</c:v>
                </c:pt>
                <c:pt idx="9">
                  <c:v>M10</c:v>
                </c:pt>
                <c:pt idx="10">
                  <c:v>M11</c:v>
                </c:pt>
                <c:pt idx="11">
                  <c:v>M12</c:v>
                </c:pt>
                <c:pt idx="12">
                  <c:v>M13</c:v>
                </c:pt>
                <c:pt idx="13">
                  <c:v>M14</c:v>
                </c:pt>
                <c:pt idx="14">
                  <c:v>M15</c:v>
                </c:pt>
                <c:pt idx="15">
                  <c:v>M16</c:v>
                </c:pt>
                <c:pt idx="16">
                  <c:v>M17</c:v>
                </c:pt>
                <c:pt idx="17">
                  <c:v>M18</c:v>
                </c:pt>
                <c:pt idx="18">
                  <c:v>M19</c:v>
                </c:pt>
                <c:pt idx="19">
                  <c:v>M20</c:v>
                </c:pt>
                <c:pt idx="20">
                  <c:v>M21</c:v>
                </c:pt>
                <c:pt idx="21">
                  <c:v>M22</c:v>
                </c:pt>
                <c:pt idx="22">
                  <c:v>M23</c:v>
                </c:pt>
                <c:pt idx="23">
                  <c:v>M24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283</c:v>
                </c:pt>
                <c:pt idx="1">
                  <c:v>348</c:v>
                </c:pt>
                <c:pt idx="2">
                  <c:v>346</c:v>
                </c:pt>
                <c:pt idx="3">
                  <c:v>349</c:v>
                </c:pt>
                <c:pt idx="4">
                  <c:v>365</c:v>
                </c:pt>
                <c:pt idx="5">
                  <c:v>361</c:v>
                </c:pt>
                <c:pt idx="6">
                  <c:v>323</c:v>
                </c:pt>
                <c:pt idx="7">
                  <c:v>333</c:v>
                </c:pt>
                <c:pt idx="8">
                  <c:v>346</c:v>
                </c:pt>
                <c:pt idx="9">
                  <c:v>350</c:v>
                </c:pt>
                <c:pt idx="10">
                  <c:v>345</c:v>
                </c:pt>
                <c:pt idx="11">
                  <c:v>352</c:v>
                </c:pt>
                <c:pt idx="12">
                  <c:v>351</c:v>
                </c:pt>
                <c:pt idx="13">
                  <c:v>366</c:v>
                </c:pt>
                <c:pt idx="14">
                  <c:v>384</c:v>
                </c:pt>
                <c:pt idx="15">
                  <c:v>377</c:v>
                </c:pt>
                <c:pt idx="16">
                  <c:v>352</c:v>
                </c:pt>
                <c:pt idx="17">
                  <c:v>351</c:v>
                </c:pt>
                <c:pt idx="18">
                  <c:v>339</c:v>
                </c:pt>
                <c:pt idx="19">
                  <c:v>345</c:v>
                </c:pt>
                <c:pt idx="20">
                  <c:v>362</c:v>
                </c:pt>
                <c:pt idx="21">
                  <c:v>370</c:v>
                </c:pt>
                <c:pt idx="22">
                  <c:v>363</c:v>
                </c:pt>
                <c:pt idx="23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9F-4F4C-9B8B-B9B5D6EE5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822880"/>
        <c:axId val="1959312496"/>
      </c:barChart>
      <c:catAx>
        <c:axId val="21188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312496"/>
        <c:crosses val="autoZero"/>
        <c:auto val="1"/>
        <c:lblAlgn val="ctr"/>
        <c:lblOffset val="100"/>
        <c:noMultiLvlLbl val="0"/>
      </c:catAx>
      <c:valAx>
        <c:axId val="195931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82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GN4-3 EC Funding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387987451780498E-2"/>
          <c:y val="8.1690679463106389E-2"/>
          <c:w val="0.93359791251347324"/>
          <c:h val="0.790740067601245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Sheet1!$A$2:$A$49</c:f>
              <c:numCache>
                <c:formatCode>mmm\-yy</c:formatCode>
                <c:ptCount val="4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1249</c:v>
                </c:pt>
                <c:pt idx="1">
                  <c:v>2499</c:v>
                </c:pt>
                <c:pt idx="2">
                  <c:v>3748</c:v>
                </c:pt>
                <c:pt idx="3">
                  <c:v>4975</c:v>
                </c:pt>
                <c:pt idx="4">
                  <c:v>6202</c:v>
                </c:pt>
                <c:pt idx="5">
                  <c:v>7430</c:v>
                </c:pt>
                <c:pt idx="6">
                  <c:v>8667</c:v>
                </c:pt>
                <c:pt idx="7">
                  <c:v>9905</c:v>
                </c:pt>
                <c:pt idx="8">
                  <c:v>11143</c:v>
                </c:pt>
                <c:pt idx="9">
                  <c:v>12381</c:v>
                </c:pt>
                <c:pt idx="10">
                  <c:v>13620</c:v>
                </c:pt>
                <c:pt idx="11">
                  <c:v>14858</c:v>
                </c:pt>
                <c:pt idx="12">
                  <c:v>16674</c:v>
                </c:pt>
                <c:pt idx="13">
                  <c:v>18490</c:v>
                </c:pt>
                <c:pt idx="14">
                  <c:v>20305</c:v>
                </c:pt>
                <c:pt idx="15">
                  <c:v>22110</c:v>
                </c:pt>
                <c:pt idx="16">
                  <c:v>23915</c:v>
                </c:pt>
                <c:pt idx="17">
                  <c:v>25720</c:v>
                </c:pt>
                <c:pt idx="18">
                  <c:v>27582</c:v>
                </c:pt>
                <c:pt idx="19">
                  <c:v>29445</c:v>
                </c:pt>
                <c:pt idx="20">
                  <c:v>31308</c:v>
                </c:pt>
                <c:pt idx="21">
                  <c:v>33178</c:v>
                </c:pt>
                <c:pt idx="22">
                  <c:v>35047</c:v>
                </c:pt>
                <c:pt idx="23" formatCode="0">
                  <c:v>36917</c:v>
                </c:pt>
                <c:pt idx="24" formatCode="0">
                  <c:v>38607.958333333336</c:v>
                </c:pt>
                <c:pt idx="25" formatCode="0">
                  <c:v>40298.916666666672</c:v>
                </c:pt>
                <c:pt idx="26" formatCode="0">
                  <c:v>41989.875000000007</c:v>
                </c:pt>
                <c:pt idx="27" formatCode="0">
                  <c:v>43680.833333333343</c:v>
                </c:pt>
                <c:pt idx="28" formatCode="0">
                  <c:v>45371.791666666679</c:v>
                </c:pt>
                <c:pt idx="29" formatCode="0">
                  <c:v>47062.750000000015</c:v>
                </c:pt>
                <c:pt idx="30" formatCode="0">
                  <c:v>48753.70833333335</c:v>
                </c:pt>
                <c:pt idx="31" formatCode="0">
                  <c:v>50444.666666666686</c:v>
                </c:pt>
                <c:pt idx="32" formatCode="0">
                  <c:v>52135.625000000022</c:v>
                </c:pt>
                <c:pt idx="33" formatCode="0">
                  <c:v>53826.583333333358</c:v>
                </c:pt>
                <c:pt idx="34" formatCode="0">
                  <c:v>55517.541666666693</c:v>
                </c:pt>
                <c:pt idx="35" formatCode="0">
                  <c:v>57208.500000000029</c:v>
                </c:pt>
                <c:pt idx="36" formatCode="0">
                  <c:v>58899.458333333365</c:v>
                </c:pt>
                <c:pt idx="37" formatCode="0">
                  <c:v>60590.416666666701</c:v>
                </c:pt>
                <c:pt idx="38" formatCode="0">
                  <c:v>62281.375000000036</c:v>
                </c:pt>
                <c:pt idx="39" formatCode="0">
                  <c:v>63972.333333333372</c:v>
                </c:pt>
                <c:pt idx="40" formatCode="0">
                  <c:v>65663.291666666701</c:v>
                </c:pt>
                <c:pt idx="41" formatCode="0">
                  <c:v>67354.250000000029</c:v>
                </c:pt>
                <c:pt idx="42" formatCode="0">
                  <c:v>69045.208333333358</c:v>
                </c:pt>
                <c:pt idx="43" formatCode="0">
                  <c:v>70736.166666666686</c:v>
                </c:pt>
                <c:pt idx="44" formatCode="0">
                  <c:v>72427.125000000015</c:v>
                </c:pt>
                <c:pt idx="45" formatCode="0">
                  <c:v>74118.083333333343</c:v>
                </c:pt>
                <c:pt idx="46" formatCode="0">
                  <c:v>75809.041666666672</c:v>
                </c:pt>
                <c:pt idx="47" formatCode="0">
                  <c:v>77500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57-4F19-BB7C-5B62B7EE37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Sheet1!$A$2:$A$49</c:f>
              <c:numCache>
                <c:formatCode>mmm\-yy</c:formatCode>
                <c:ptCount val="4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</c:numCache>
            </c:num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840</c:v>
                </c:pt>
                <c:pt idx="1">
                  <c:v>1945</c:v>
                </c:pt>
                <c:pt idx="2">
                  <c:v>3169</c:v>
                </c:pt>
                <c:pt idx="3">
                  <c:v>4219</c:v>
                </c:pt>
                <c:pt idx="4">
                  <c:v>5400</c:v>
                </c:pt>
                <c:pt idx="5">
                  <c:v>6739</c:v>
                </c:pt>
                <c:pt idx="6">
                  <c:v>7877</c:v>
                </c:pt>
                <c:pt idx="7">
                  <c:v>8915</c:v>
                </c:pt>
                <c:pt idx="8">
                  <c:v>10118</c:v>
                </c:pt>
                <c:pt idx="9">
                  <c:v>11441</c:v>
                </c:pt>
                <c:pt idx="10">
                  <c:v>12784</c:v>
                </c:pt>
                <c:pt idx="11">
                  <c:v>14169</c:v>
                </c:pt>
                <c:pt idx="12">
                  <c:v>15288</c:v>
                </c:pt>
                <c:pt idx="13">
                  <c:v>17499</c:v>
                </c:pt>
                <c:pt idx="14">
                  <c:v>19408</c:v>
                </c:pt>
                <c:pt idx="15">
                  <c:v>21225</c:v>
                </c:pt>
                <c:pt idx="16">
                  <c:v>22868</c:v>
                </c:pt>
                <c:pt idx="17">
                  <c:v>24499</c:v>
                </c:pt>
                <c:pt idx="18">
                  <c:v>26249</c:v>
                </c:pt>
                <c:pt idx="19">
                  <c:v>27801</c:v>
                </c:pt>
                <c:pt idx="20">
                  <c:v>29513</c:v>
                </c:pt>
                <c:pt idx="21">
                  <c:v>31239</c:v>
                </c:pt>
                <c:pt idx="22">
                  <c:v>32917</c:v>
                </c:pt>
                <c:pt idx="23">
                  <c:v>34714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57-4F19-BB7C-5B62B7EE37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Sheet1!$A$2:$A$49</c:f>
              <c:numCache>
                <c:formatCode>mmm\-yy</c:formatCode>
                <c:ptCount val="4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</c:numCache>
            </c:numRef>
          </c:cat>
          <c:val>
            <c:numRef>
              <c:f>Sheet1!$D$2:$D$49</c:f>
              <c:numCache>
                <c:formatCode>General</c:formatCode>
                <c:ptCount val="48"/>
                <c:pt idx="23" formatCode="0">
                  <c:v>34687</c:v>
                </c:pt>
                <c:pt idx="24" formatCode="0">
                  <c:v>36269.125</c:v>
                </c:pt>
                <c:pt idx="25" formatCode="0">
                  <c:v>37851.250000000007</c:v>
                </c:pt>
                <c:pt idx="26" formatCode="0">
                  <c:v>39433.375000000007</c:v>
                </c:pt>
                <c:pt idx="27" formatCode="0">
                  <c:v>41015.500000000007</c:v>
                </c:pt>
                <c:pt idx="28" formatCode="0">
                  <c:v>42597.625000000015</c:v>
                </c:pt>
                <c:pt idx="29" formatCode="0">
                  <c:v>44179.750000000015</c:v>
                </c:pt>
                <c:pt idx="30" formatCode="0">
                  <c:v>45761.875000000015</c:v>
                </c:pt>
                <c:pt idx="31" formatCode="0">
                  <c:v>47344.000000000015</c:v>
                </c:pt>
                <c:pt idx="32" formatCode="0">
                  <c:v>48926.125000000022</c:v>
                </c:pt>
                <c:pt idx="33" formatCode="0">
                  <c:v>50508.250000000022</c:v>
                </c:pt>
                <c:pt idx="34" formatCode="0">
                  <c:v>52090.375000000022</c:v>
                </c:pt>
                <c:pt idx="35" formatCode="0">
                  <c:v>53672.500000000029</c:v>
                </c:pt>
                <c:pt idx="36" formatCode="0">
                  <c:v>55254.625000000029</c:v>
                </c:pt>
                <c:pt idx="37" formatCode="0">
                  <c:v>56836.750000000029</c:v>
                </c:pt>
                <c:pt idx="38" formatCode="0">
                  <c:v>58418.875000000036</c:v>
                </c:pt>
                <c:pt idx="39" formatCode="0">
                  <c:v>60001.000000000036</c:v>
                </c:pt>
                <c:pt idx="40" formatCode="0">
                  <c:v>61583.125000000029</c:v>
                </c:pt>
                <c:pt idx="41" formatCode="0">
                  <c:v>63165.250000000029</c:v>
                </c:pt>
                <c:pt idx="42" formatCode="0">
                  <c:v>64747.375000000022</c:v>
                </c:pt>
                <c:pt idx="43" formatCode="0">
                  <c:v>66329.500000000015</c:v>
                </c:pt>
                <c:pt idx="44" formatCode="0">
                  <c:v>67911.625000000015</c:v>
                </c:pt>
                <c:pt idx="45" formatCode="0">
                  <c:v>69493.750000000015</c:v>
                </c:pt>
                <c:pt idx="46" formatCode="0">
                  <c:v>71075.875</c:v>
                </c:pt>
                <c:pt idx="47" formatCode="0">
                  <c:v>72658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57-4F19-BB7C-5B62B7EE3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081823"/>
        <c:axId val="1101997407"/>
      </c:lineChart>
      <c:dateAx>
        <c:axId val="42808182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997407"/>
        <c:crosses val="autoZero"/>
        <c:auto val="1"/>
        <c:lblOffset val="100"/>
        <c:baseTimeUnit val="months"/>
      </c:dateAx>
      <c:valAx>
        <c:axId val="1101997407"/>
        <c:scaling>
          <c:orientation val="minMax"/>
          <c:max val="8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81823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724863711165621E-2"/>
          <c:y val="1.2997207679439682E-2"/>
          <c:w val="0.25881860519370914"/>
          <c:h val="6.80367004371074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0.03177</cdr:x>
      <cdr:y>0.28867</cdr:y>
    </cdr:from>
    <cdr:to>
      <cdr:x>0.99084</cdr:x>
      <cdr:y>0.28867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1B38FC87-CF13-44B9-9C25-289C1A2EC424}"/>
            </a:ext>
          </a:extLst>
        </cdr:cNvPr>
        <cdr:cNvCxnSpPr/>
      </cdr:nvCxnSpPr>
      <cdr:spPr>
        <a:xfrm xmlns:a="http://schemas.openxmlformats.org/drawingml/2006/main">
          <a:off x="334088" y="1256122"/>
          <a:ext cx="10085154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GN4-3 / GN4-3N Symposium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F02A7-F6EB-452A-B0EC-B49150E67E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3C2CD-AC35-4222-88A9-014A2247C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7FDBA-CF28-4DB5-A74A-87332A40D7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56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0173-56AF-4385-B5A2-4FB13A8B9F78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AC0A-1A7B-42DA-8357-44C998E354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0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51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89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C371AD-EB90-5740-93BA-BCBB67E800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74494223-671B-4A45-8551-F74FC9F42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10207" r="26997" b="37311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6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03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 userDrawn="1"/>
        </p:nvSpPr>
        <p:spPr>
          <a:xfrm>
            <a:off x="8229601" y="2547258"/>
            <a:ext cx="2373086" cy="152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sz="2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9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22" y="150290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7E393-F677-4379-8D33-1343F6973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21"/>
            <a:ext cx="12206732" cy="1339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FDFB7E-89D4-47A4-BB14-EDC85BFC8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220264"/>
            <a:ext cx="1566983" cy="8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5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D7F4ECA-191F-FB4B-A17F-80B17893793D}"/>
              </a:ext>
            </a:extLst>
          </p:cNvPr>
          <p:cNvSpPr/>
          <p:nvPr userDrawn="1"/>
        </p:nvSpPr>
        <p:spPr>
          <a:xfrm>
            <a:off x="0" y="-37500"/>
            <a:ext cx="12192000" cy="1360968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37063" y="6528141"/>
            <a:ext cx="12229062" cy="329859"/>
          </a:xfrm>
          <a:prstGeom prst="rect">
            <a:avLst/>
          </a:prstGeom>
          <a:solidFill>
            <a:srgbClr val="267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45064-9452-4051-96AC-05AE54282E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305327"/>
            <a:ext cx="1531586" cy="6645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32E48-2156-1C4F-9939-84751DDF4165}"/>
              </a:ext>
            </a:extLst>
          </p:cNvPr>
          <p:cNvSpPr txBox="1"/>
          <p:nvPr userDrawn="1"/>
        </p:nvSpPr>
        <p:spPr>
          <a:xfrm>
            <a:off x="446058" y="6546100"/>
            <a:ext cx="174599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GN4-3 &amp; GN4-3N PMC21</a:t>
            </a:r>
          </a:p>
        </p:txBody>
      </p:sp>
    </p:spTree>
    <p:extLst>
      <p:ext uri="{BB962C8B-B14F-4D97-AF65-F5344CB8AC3E}">
        <p14:creationId xmlns:p14="http://schemas.microsoft.com/office/powerpoint/2010/main" val="35156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2" r:id="rId2"/>
    <p:sldLayoutId id="2147483674" r:id="rId3"/>
    <p:sldLayoutId id="2147483683" r:id="rId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ayce-o.blogspot.com/2013/05/guidelines-stay-ahead-web-design-innovation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tguyan.com/practice-and-sharing-the-keys-to-succes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ntastic-removals.co.uk/blog/change-address-checklist-moving-hous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2B5929-DFC2-4A6E-B018-CFEBE347F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37" y="869317"/>
            <a:ext cx="1340153" cy="581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C927B3-42AD-6B42-8D2F-2B015A15A944}"/>
              </a:ext>
            </a:extLst>
          </p:cNvPr>
          <p:cNvSpPr txBox="1"/>
          <p:nvPr/>
        </p:nvSpPr>
        <p:spPr>
          <a:xfrm>
            <a:off x="849086" y="2839415"/>
            <a:ext cx="5881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WP1 – Where are we  now?</a:t>
            </a:r>
          </a:p>
          <a:p>
            <a:r>
              <a:rPr lang="en-GB" sz="3600" i="1" dirty="0">
                <a:solidFill>
                  <a:schemeClr val="bg1"/>
                </a:solidFill>
              </a:rPr>
              <a:t>Project achievements so far</a:t>
            </a:r>
          </a:p>
          <a:p>
            <a:r>
              <a:rPr lang="en-GB" sz="3600" dirty="0">
                <a:solidFill>
                  <a:schemeClr val="bg1"/>
                </a:solidFill>
              </a:rPr>
              <a:t>Tryfon Chiotis, GÉANT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9173D4C-8F8B-5A43-AAAA-2875E11DA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85" y="1707167"/>
            <a:ext cx="7616839" cy="6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i="1" dirty="0">
                <a:solidFill>
                  <a:schemeClr val="bg1"/>
                </a:solidFill>
                <a:latin typeface="+mn-lt"/>
              </a:rPr>
              <a:t>Project Management Convention for GN4-3 &amp; GN4-3N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3685D-5DE8-6248-B336-A7B753541EA6}"/>
              </a:ext>
            </a:extLst>
          </p:cNvPr>
          <p:cNvSpPr txBox="1"/>
          <p:nvPr/>
        </p:nvSpPr>
        <p:spPr>
          <a:xfrm>
            <a:off x="848734" y="5730498"/>
            <a:ext cx="3361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393DA4AD-55A7-6649-ACEB-E1CA707CA5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16667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4B80D7-3E80-9A4F-8D8E-EEC0767E61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3" y="949207"/>
            <a:ext cx="3125638" cy="7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1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14C509-B2F9-4B2B-82A7-6377BA45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B3F1ED-6A9E-4FF2-A940-84BE3264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thanks to a great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2F432-9EB6-4DC1-AA61-E69D7C5CE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10</a:t>
            </a:fld>
            <a:endParaRPr lang="en-GB" dirty="0"/>
          </a:p>
        </p:txBody>
      </p:sp>
      <p:pic>
        <p:nvPicPr>
          <p:cNvPr id="5" name="Picture 12" descr="Image result for GÃANT - Munyaradzi Shahwe">
            <a:extLst>
              <a:ext uri="{FF2B5EF4-FFF2-40B4-BE49-F238E27FC236}">
                <a16:creationId xmlns:a16="http://schemas.microsoft.com/office/drawing/2014/main" id="{1AD8E114-E977-4E80-946B-2865A9FCD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7" r="1" b="35432"/>
          <a:stretch/>
        </p:blipFill>
        <p:spPr bwMode="auto">
          <a:xfrm>
            <a:off x="454525" y="1503937"/>
            <a:ext cx="2932398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6610B4-6026-418F-A705-9D3FFE3E6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4190"/>
          <a:stretch/>
        </p:blipFill>
        <p:spPr>
          <a:xfrm>
            <a:off x="1557927" y="4103914"/>
            <a:ext cx="2836238" cy="2401112"/>
          </a:xfrm>
          <a:prstGeom prst="rect">
            <a:avLst/>
          </a:prstGeom>
        </p:spPr>
      </p:pic>
      <p:pic>
        <p:nvPicPr>
          <p:cNvPr id="7" name="Picture 4" descr="Image result for tom fryer geant">
            <a:extLst>
              <a:ext uri="{FF2B5EF4-FFF2-40B4-BE49-F238E27FC236}">
                <a16:creationId xmlns:a16="http://schemas.microsoft.com/office/drawing/2014/main" id="{145D9B22-5591-434B-BB8A-A4906779B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 r="-1" b="11448"/>
          <a:stretch/>
        </p:blipFill>
        <p:spPr bwMode="auto">
          <a:xfrm>
            <a:off x="8058889" y="1507451"/>
            <a:ext cx="2911236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7 &quot;Irina Matthews&quot; profiles | LinkedIn">
            <a:extLst>
              <a:ext uri="{FF2B5EF4-FFF2-40B4-BE49-F238E27FC236}">
                <a16:creationId xmlns:a16="http://schemas.microsoft.com/office/drawing/2014/main" id="{E10AA6B4-B32B-47F3-8362-C0CB4E2D6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48" y="1517469"/>
            <a:ext cx="2473233" cy="247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laf Verschoor is GÉANT's new Head of Procurement - GÉANT">
            <a:extLst>
              <a:ext uri="{FF2B5EF4-FFF2-40B4-BE49-F238E27FC236}">
                <a16:creationId xmlns:a16="http://schemas.microsoft.com/office/drawing/2014/main" id="{95F6DD1B-1836-4816-A842-4390D6E9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76" y="4103914"/>
            <a:ext cx="4549907" cy="23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6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CB5EB5-0BAF-4362-A02F-22D9FE8E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Challenging but interesting 24 months with successful 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2B4F0-DDFF-45C9-AC57-F901CE28A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11</a:t>
            </a:fld>
            <a:endParaRPr lang="en-GB" dirty="0"/>
          </a:p>
        </p:txBody>
      </p:sp>
      <p:pic>
        <p:nvPicPr>
          <p:cNvPr id="11" name="Content Placeholder 10" descr="A picture containing outdoor, ground, dirt&#10;&#10;Description automatically generated">
            <a:extLst>
              <a:ext uri="{FF2B5EF4-FFF2-40B4-BE49-F238E27FC236}">
                <a16:creationId xmlns:a16="http://schemas.microsoft.com/office/drawing/2014/main" id="{91A7BA80-658B-4D66-87E2-47CF6BD90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79763" y="2250281"/>
            <a:ext cx="5048250" cy="2857500"/>
          </a:xfrm>
        </p:spPr>
      </p:pic>
    </p:spTree>
    <p:extLst>
      <p:ext uri="{BB962C8B-B14F-4D97-AF65-F5344CB8AC3E}">
        <p14:creationId xmlns:p14="http://schemas.microsoft.com/office/powerpoint/2010/main" val="104010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8735" y="2718827"/>
            <a:ext cx="4400273" cy="71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Any questions?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48735" y="2049375"/>
            <a:ext cx="5397326" cy="10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800" b="1" dirty="0">
                <a:solidFill>
                  <a:srgbClr val="F83E54"/>
                </a:solidFill>
                <a:latin typeface="+mn-lt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9FF12-E942-8E45-8F0A-DD795080A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37" y="869317"/>
            <a:ext cx="1340153" cy="581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80D611-A372-FA4C-A618-45D2AEEB53B9}"/>
              </a:ext>
            </a:extLst>
          </p:cNvPr>
          <p:cNvSpPr txBox="1"/>
          <p:nvPr/>
        </p:nvSpPr>
        <p:spPr>
          <a:xfrm>
            <a:off x="848735" y="5730498"/>
            <a:ext cx="323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993926F-7946-6243-AFB3-EE6A250F7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16667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6474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73178A-35D2-4314-8CBE-62B2446C3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69713"/>
            <a:ext cx="6551802" cy="5154188"/>
          </a:xfrm>
        </p:spPr>
        <p:txBody>
          <a:bodyPr>
            <a:normAutofit/>
          </a:bodyPr>
          <a:lstStyle/>
          <a:p>
            <a:r>
              <a:rPr lang="en-GB" b="1" dirty="0"/>
              <a:t>“The GN4-3/GN4-3N Projects have </a:t>
            </a:r>
            <a:r>
              <a:rPr lang="en-GB" b="1" u="sng" dirty="0"/>
              <a:t>fully achieved</a:t>
            </a:r>
            <a:r>
              <a:rPr lang="en-GB" b="1" dirty="0"/>
              <a:t> its objectives and milestones for the period”.</a:t>
            </a:r>
          </a:p>
          <a:p>
            <a:r>
              <a:rPr lang="en-GB" dirty="0"/>
              <a:t>Virtual meeting with </a:t>
            </a:r>
            <a:r>
              <a:rPr lang="en-GB" b="1" u="sng" dirty="0"/>
              <a:t>pre-recorded presentations </a:t>
            </a:r>
            <a:r>
              <a:rPr lang="en-GB" dirty="0"/>
              <a:t>plus short recaps and lots of Q&amp;A in real time</a:t>
            </a:r>
          </a:p>
          <a:p>
            <a:r>
              <a:rPr lang="en-GB" dirty="0"/>
              <a:t>EC and the reviewers recognised the significant progress and complimented us on the achievements. </a:t>
            </a:r>
          </a:p>
          <a:p>
            <a:r>
              <a:rPr lang="en-GB" dirty="0"/>
              <a:t>The EC Project Officer said the review was ‘excellent especially in relation to ongoing operations’ </a:t>
            </a:r>
          </a:p>
          <a:p>
            <a:r>
              <a:rPr lang="en-GB" dirty="0"/>
              <a:t>A highly satisfactory result in these testing times.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AA9F89-61A7-46E7-B406-95E234EC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Successful EC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BBBC5-2181-436C-9197-FE3898D5E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2</a:t>
            </a:fld>
            <a:endParaRPr lang="en-GB" dirty="0"/>
          </a:p>
        </p:txBody>
      </p:sp>
      <p:pic>
        <p:nvPicPr>
          <p:cNvPr id="6" name="Picture 5" descr="A picture containing sky, outdoor, sunset, sun&#10;&#10;Description automatically generated">
            <a:extLst>
              <a:ext uri="{FF2B5EF4-FFF2-40B4-BE49-F238E27FC236}">
                <a16:creationId xmlns:a16="http://schemas.microsoft.com/office/drawing/2014/main" id="{A73D0C9A-512D-477A-AB62-1D1563F6F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0036" y="2106012"/>
            <a:ext cx="4817493" cy="35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17BF98-ABD6-41D0-9673-1DA33227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58" y="1503937"/>
            <a:ext cx="4830617" cy="4351338"/>
          </a:xfrm>
        </p:spPr>
        <p:txBody>
          <a:bodyPr>
            <a:normAutofit/>
          </a:bodyPr>
          <a:lstStyle/>
          <a:p>
            <a:r>
              <a:rPr lang="en-GB" dirty="0"/>
              <a:t>38/38 deliverables!!! </a:t>
            </a:r>
          </a:p>
          <a:p>
            <a:r>
              <a:rPr lang="en-GB" dirty="0"/>
              <a:t>(even the M25 deliverables are either delivered or with QASPER)</a:t>
            </a:r>
          </a:p>
          <a:p>
            <a:r>
              <a:rPr lang="en-GB" dirty="0"/>
              <a:t>Well done all! </a:t>
            </a:r>
          </a:p>
          <a:p>
            <a:r>
              <a:rPr lang="en-GB" dirty="0"/>
              <a:t>One month late on average an improvement compared to GN4-2!</a:t>
            </a:r>
          </a:p>
          <a:p>
            <a:r>
              <a:rPr lang="en-GB" dirty="0"/>
              <a:t>Let’s do even better in Period 2.</a:t>
            </a:r>
          </a:p>
          <a:p>
            <a:r>
              <a:rPr lang="en-GB" dirty="0"/>
              <a:t>Two outstanding milestones because of Covid (TNC related).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692DD6-8F90-49B0-A91F-885E879D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Deliverables/milestones first 24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0DBB8-6185-483B-9BEF-63CADC554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3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E3B465-FB37-45C3-BFFD-5BADBDC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1627" y="1774606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6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D524BB5-6A08-E545-8086-239906CC83D1}"/>
              </a:ext>
            </a:extLst>
          </p:cNvPr>
          <p:cNvSpPr txBox="1">
            <a:spLocks/>
          </p:cNvSpPr>
          <p:nvPr/>
        </p:nvSpPr>
        <p:spPr>
          <a:xfrm>
            <a:off x="1809049" y="2851434"/>
            <a:ext cx="8788108" cy="30307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F566C6-E78E-2F46-B379-D263F9C8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Manpower contributed (MMs) M01-M24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A9EF21E-5C5A-46FC-ADBB-A2EE56F00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783405"/>
              </p:ext>
            </p:extLst>
          </p:nvPr>
        </p:nvGraphicFramePr>
        <p:xfrm>
          <a:off x="446088" y="1503363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E1A4AD-EF1C-4EB5-A2FD-0BF8481E1D19}"/>
              </a:ext>
            </a:extLst>
          </p:cNvPr>
          <p:cNvCxnSpPr/>
          <p:nvPr/>
        </p:nvCxnSpPr>
        <p:spPr>
          <a:xfrm>
            <a:off x="360727" y="2851434"/>
            <a:ext cx="10600961" cy="0"/>
          </a:xfrm>
          <a:prstGeom prst="line">
            <a:avLst/>
          </a:prstGeom>
          <a:ln>
            <a:solidFill>
              <a:srgbClr val="F83E5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6433C9-0BE6-4440-84E2-12EDC3A57183}"/>
              </a:ext>
            </a:extLst>
          </p:cNvPr>
          <p:cNvSpPr txBox="1"/>
          <p:nvPr/>
        </p:nvSpPr>
        <p:spPr>
          <a:xfrm>
            <a:off x="10961688" y="2666768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156.4FTEs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4D9B40-161C-4EEB-A3C1-B685448CF697}"/>
              </a:ext>
            </a:extLst>
          </p:cNvPr>
          <p:cNvCxnSpPr/>
          <p:nvPr/>
        </p:nvCxnSpPr>
        <p:spPr>
          <a:xfrm>
            <a:off x="10961688" y="3036100"/>
            <a:ext cx="1130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8B99E7-9860-4A38-9A59-C44B9B490A86}"/>
              </a:ext>
            </a:extLst>
          </p:cNvPr>
          <p:cNvSpPr txBox="1"/>
          <p:nvPr/>
        </p:nvSpPr>
        <p:spPr>
          <a:xfrm>
            <a:off x="10955276" y="3082266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Budget</a:t>
            </a:r>
          </a:p>
          <a:p>
            <a:r>
              <a:rPr lang="en-GB" b="1" dirty="0">
                <a:solidFill>
                  <a:srgbClr val="FF0000"/>
                </a:solidFill>
              </a:rPr>
              <a:t>158.1FTEs</a:t>
            </a:r>
          </a:p>
        </p:txBody>
      </p:sp>
    </p:spTree>
    <p:extLst>
      <p:ext uri="{BB962C8B-B14F-4D97-AF65-F5344CB8AC3E}">
        <p14:creationId xmlns:p14="http://schemas.microsoft.com/office/powerpoint/2010/main" val="423432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3A4EAE-741E-4692-82B1-D07D2BA0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350 participants every month </a:t>
            </a:r>
            <a:r>
              <a:rPr lang="en-GB" dirty="0">
                <a:sym typeface="Wingdings" panose="05000000000000000000" pitchFamily="2" charset="2"/>
              </a:rPr>
              <a:t> 0.44 FTEs – 2.2 days a week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588 participants in total  0.26 FTEs – 1.3 days a week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6654C-4888-4C61-8343-0E8BE24AF4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5</a:t>
            </a:fld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8B83536-9D1E-4FF8-96A0-4ABB61BCB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02405"/>
              </p:ext>
            </p:extLst>
          </p:nvPr>
        </p:nvGraphicFramePr>
        <p:xfrm>
          <a:off x="446088" y="1503363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830537-1F43-487C-BA8E-66D728905F66}"/>
              </a:ext>
            </a:extLst>
          </p:cNvPr>
          <p:cNvSpPr txBox="1"/>
          <p:nvPr/>
        </p:nvSpPr>
        <p:spPr>
          <a:xfrm>
            <a:off x="10778384" y="2440265"/>
            <a:ext cx="1322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351 </a:t>
            </a:r>
          </a:p>
          <a:p>
            <a:r>
              <a:rPr lang="en-GB" b="1" dirty="0">
                <a:solidFill>
                  <a:srgbClr val="FF0000"/>
                </a:solidFill>
              </a:rPr>
              <a:t>participants</a:t>
            </a:r>
          </a:p>
        </p:txBody>
      </p:sp>
    </p:spTree>
    <p:extLst>
      <p:ext uri="{BB962C8B-B14F-4D97-AF65-F5344CB8AC3E}">
        <p14:creationId xmlns:p14="http://schemas.microsoft.com/office/powerpoint/2010/main" val="111191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BA349E-700E-4F30-A8A8-4C2075029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2703"/>
            <a:ext cx="12189568" cy="25291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C16D39-1FD2-402B-AF20-3A90009A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Manpower contributions per WP – 97%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5EFA-0FDD-4B33-9050-B31029B52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6</a:t>
            </a:fld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0A2B904-316C-4617-B0C8-5D8943B1C9AF}"/>
              </a:ext>
            </a:extLst>
          </p:cNvPr>
          <p:cNvSpPr txBox="1">
            <a:spLocks/>
          </p:cNvSpPr>
          <p:nvPr/>
        </p:nvSpPr>
        <p:spPr>
          <a:xfrm>
            <a:off x="446057" y="4431587"/>
            <a:ext cx="10535131" cy="1751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Well done to WP4 for December, 122%, no holidays?</a:t>
            </a:r>
          </a:p>
          <a:p>
            <a:r>
              <a:rPr lang="en-GB" dirty="0"/>
              <a:t>Overall WP2, WP9 overspend </a:t>
            </a:r>
          </a:p>
          <a:p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521ADC-9CF6-47F5-B417-6576EFBA707D}"/>
              </a:ext>
            </a:extLst>
          </p:cNvPr>
          <p:cNvSpPr/>
          <p:nvPr/>
        </p:nvSpPr>
        <p:spPr>
          <a:xfrm>
            <a:off x="10763075" y="3758268"/>
            <a:ext cx="822121" cy="402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7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DF3179-E9C5-4436-BFFD-B14F8ADC6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7"/>
          <a:stretch/>
        </p:blipFill>
        <p:spPr>
          <a:xfrm>
            <a:off x="0" y="1348258"/>
            <a:ext cx="12192000" cy="27145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277900-2ED0-4F4D-A6CB-52DC8034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M24 – 94%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83528-A8E0-43BB-BA78-C51022239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7</a:t>
            </a:fld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CD45E2A-F3AB-4275-88E4-75E3BB687760}"/>
              </a:ext>
            </a:extLst>
          </p:cNvPr>
          <p:cNvSpPr txBox="1">
            <a:spLocks/>
          </p:cNvSpPr>
          <p:nvPr/>
        </p:nvSpPr>
        <p:spPr>
          <a:xfrm>
            <a:off x="394283" y="4404219"/>
            <a:ext cx="11425805" cy="198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WP1, WP3, WP5 overspend because of the 15% overhead claim for GÉANT manpower</a:t>
            </a:r>
          </a:p>
          <a:p>
            <a:r>
              <a:rPr lang="en-GB" dirty="0"/>
              <a:t>WP5, WP9 overspend because they do more (or their budget was underestimated)</a:t>
            </a:r>
          </a:p>
          <a:p>
            <a:r>
              <a:rPr lang="en-GB" dirty="0"/>
              <a:t>WP4, WP7 underspend, is it true for WP7? WP4 of the OCRE work in Period 1</a:t>
            </a:r>
          </a:p>
          <a:p>
            <a:r>
              <a:rPr lang="en-GB" dirty="0"/>
              <a:t>2.2m of variance after 24 months, almost 100k per month</a:t>
            </a:r>
          </a:p>
        </p:txBody>
      </p:sp>
    </p:spTree>
    <p:extLst>
      <p:ext uri="{BB962C8B-B14F-4D97-AF65-F5344CB8AC3E}">
        <p14:creationId xmlns:p14="http://schemas.microsoft.com/office/powerpoint/2010/main" val="16275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EA63D0-C0F0-4B1C-B860-A34DB0A1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GN4-3 underspend forecast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786B5-CB27-42D2-B53E-367A449E3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8</a:t>
            </a:fld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2BC194-86A6-461C-818C-E029E7311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112897"/>
              </p:ext>
            </p:extLst>
          </p:nvPr>
        </p:nvGraphicFramePr>
        <p:xfrm>
          <a:off x="446088" y="1342239"/>
          <a:ext cx="10493156" cy="501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70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6767C-FA9F-45C8-B3E8-32601C5F8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57" y="1503937"/>
            <a:ext cx="11625701" cy="4351338"/>
          </a:xfrm>
        </p:spPr>
        <p:txBody>
          <a:bodyPr/>
          <a:lstStyle/>
          <a:p>
            <a:r>
              <a:rPr lang="en-GB" dirty="0"/>
              <a:t>Costs so far (funding): 				34,714KEUR </a:t>
            </a:r>
          </a:p>
          <a:p>
            <a:r>
              <a:rPr lang="en-GB" dirty="0"/>
              <a:t>Avg. cost M21,M22,M23,M24: 			1,723KEUR/month (no travelling) </a:t>
            </a:r>
          </a:p>
          <a:p>
            <a:r>
              <a:rPr lang="en-GB" dirty="0"/>
              <a:t>For the rest 24 months: 				24*1,723=41,360KEUR </a:t>
            </a:r>
          </a:p>
          <a:p>
            <a:r>
              <a:rPr lang="en-GB" dirty="0"/>
              <a:t>Underspend:					77,500-41,360-34,714=</a:t>
            </a:r>
            <a:r>
              <a:rPr lang="en-GB" u="sng" dirty="0"/>
              <a:t>1,425KEUR</a:t>
            </a:r>
          </a:p>
          <a:p>
            <a:r>
              <a:rPr lang="en-GB" dirty="0"/>
              <a:t>Add 12 months of travelling in 2022:		12*100KEUR=1,200KEUR</a:t>
            </a:r>
          </a:p>
          <a:p>
            <a:r>
              <a:rPr lang="en-GB" dirty="0"/>
              <a:t>Underspend: 					</a:t>
            </a:r>
            <a:r>
              <a:rPr lang="en-GB" b="1" dirty="0"/>
              <a:t>225KEUR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9416A-19FE-4B08-B0BC-C0890C3E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underspends but these should be reduced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4182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ANT EC Re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519F8D811D04CA3DCC8D1BAB7A630" ma:contentTypeVersion="1" ma:contentTypeDescription="Create a new document." ma:contentTypeScope="" ma:versionID="7b01e4a74c5c210c6a8093be93fa2e4b">
  <xsd:schema xmlns:xsd="http://www.w3.org/2001/XMLSchema" xmlns:xs="http://www.w3.org/2001/XMLSchema" xmlns:p="http://schemas.microsoft.com/office/2006/metadata/properties" xmlns:ns1="http://schemas.microsoft.com/sharepoint/v3" xmlns:ns2="e2e8627e-9120-4592-bf70-1c86d23ddb27" xmlns:ns3="33c70a20-266a-45ad-bf4a-dd457e1766dc" targetNamespace="http://schemas.microsoft.com/office/2006/metadata/properties" ma:root="true" ma:fieldsID="e1a02ba93cf82f7fdc7a65e9f5d656dc" ns1:_="" ns2:_="" ns3:_="">
    <xsd:import namespace="http://schemas.microsoft.com/sharepoint/v3"/>
    <xsd:import namespace="e2e8627e-9120-4592-bf70-1c86d23ddb27"/>
    <xsd:import namespace="33c70a20-266a-45ad-bf4a-dd457e1766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8627e-9120-4592-bf70-1c86d23ddb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70a20-266a-45ad-bf4a-dd457e1766dc" elementFormDefault="qualified">
    <xsd:import namespace="http://schemas.microsoft.com/office/2006/documentManagement/types"/>
    <xsd:import namespace="http://schemas.microsoft.com/office/infopath/2007/PartnerControls"/>
    <xsd:element name="Document_x0020_ID" ma:index="11" nillable="true" ma:displayName="Document ID" ma:internalName="Document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e2e8627e-9120-4592-bf70-1c86d23ddb27">N7PTXPAKPZVS-511-21</_dlc_DocId>
    <Document_x0020_ID xmlns="33c70a20-266a-45ad-bf4a-dd457e1766dc" xsi:nil="true"/>
    <_dlc_DocIdUrl xmlns="e2e8627e-9120-4592-bf70-1c86d23ddb27">
      <Url>https://intranet.geant.org/gn4/1/Management/pmt/GN4-1ECReview/_layouts/15/DocIdRedir.aspx?ID=N7PTXPAKPZVS-511-21</Url>
      <Description>N7PTXPAKPZVS-511-21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FDE185-CAA1-433B-A977-AE9D6C1FFB4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82A8CAC-EDA0-4A53-A175-8C5016D19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e8627e-9120-4592-bf70-1c86d23ddb27"/>
    <ds:schemaRef ds:uri="33c70a20-266a-45ad-bf4a-dd457e176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D943FB-BE63-4EA3-9350-2005CF76D58D}">
  <ds:schemaRefs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33c70a20-266a-45ad-bf4a-dd457e1766dc"/>
    <ds:schemaRef ds:uri="e2e8627e-9120-4592-bf70-1c86d23ddb27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7FB8DE6F-4723-47CC-BC82-1B35FF7077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10091</TotalTime>
  <Words>472</Words>
  <Application>Microsoft Office PowerPoint</Application>
  <PresentationFormat>Widescreen</PresentationFormat>
  <Paragraphs>60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GEANT EC Review</vt:lpstr>
      <vt:lpstr>PowerPoint Presentation</vt:lpstr>
      <vt:lpstr>Successful EC Review</vt:lpstr>
      <vt:lpstr>Deliverables/milestones first 24 months</vt:lpstr>
      <vt:lpstr>Manpower contributed (MMs) M01-M24</vt:lpstr>
      <vt:lpstr>350 participants every month  0.44 FTEs – 2.2 days a week 588 participants in total  0.26 FTEs – 1.3 days a week</vt:lpstr>
      <vt:lpstr>Manpower contributions per WP – 97%</vt:lpstr>
      <vt:lpstr>Funding M24 – 94%</vt:lpstr>
      <vt:lpstr>GN4-3 underspend forecast</vt:lpstr>
      <vt:lpstr>Some underspends but these should be reduced</vt:lpstr>
      <vt:lpstr>Many thanks to a great team</vt:lpstr>
      <vt:lpstr>Challenging but interesting 24 months with successful results 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for GN4-2 Period 2 EC Review slides GN4-2 Period 2: 1 September 2017 to 31 December 2018</dc:title>
  <dc:creator>Bridget Hannigan</dc:creator>
  <cp:lastModifiedBy>Tryfon Chiotis</cp:lastModifiedBy>
  <cp:revision>139</cp:revision>
  <cp:lastPrinted>2016-05-20T16:08:32Z</cp:lastPrinted>
  <dcterms:created xsi:type="dcterms:W3CDTF">2020-01-13T10:18:08Z</dcterms:created>
  <dcterms:modified xsi:type="dcterms:W3CDTF">2021-02-02T10:27:16Z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21940042-bfb9-461c-809f-b0837ff36859</vt:lpwstr>
  </property>
  <property fmtid="{D5CDD505-2E9C-101B-9397-08002B2CF9AE}" pid="3" name="ContentTypeId">
    <vt:lpwstr>0x010100F65519F8D811D04CA3DCC8D1BAB7A630</vt:lpwstr>
  </property>
</Properties>
</file>