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7" r:id="rId5"/>
    <p:sldMasterId id="2147483715" r:id="rId6"/>
  </p:sldMasterIdLst>
  <p:notesMasterIdLst>
    <p:notesMasterId r:id="rId19"/>
  </p:notesMasterIdLst>
  <p:handoutMasterIdLst>
    <p:handoutMasterId r:id="rId20"/>
  </p:handoutMasterIdLst>
  <p:sldIdLst>
    <p:sldId id="499" r:id="rId7"/>
    <p:sldId id="294" r:id="rId8"/>
    <p:sldId id="801" r:id="rId9"/>
    <p:sldId id="500" r:id="rId10"/>
    <p:sldId id="492" r:id="rId11"/>
    <p:sldId id="497" r:id="rId12"/>
    <p:sldId id="802" r:id="rId13"/>
    <p:sldId id="461" r:id="rId14"/>
    <p:sldId id="386" r:id="rId15"/>
    <p:sldId id="805" r:id="rId16"/>
    <p:sldId id="800" r:id="rId17"/>
    <p:sldId id="8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McKenzie" initials="NM" lastIdx="7" clrIdx="0">
    <p:extLst>
      <p:ext uri="{19B8F6BF-5375-455C-9EA6-DF929625EA0E}">
        <p15:presenceInfo xmlns:p15="http://schemas.microsoft.com/office/powerpoint/2012/main" userId="S::Nathalie.McKenzie@geant.org::6bb69d31-317e-4a9c-8c09-d5cafed6a7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A"/>
    <a:srgbClr val="365C8B"/>
    <a:srgbClr val="003369"/>
    <a:srgbClr val="F83E54"/>
    <a:srgbClr val="194979"/>
    <a:srgbClr val="C0425A"/>
    <a:srgbClr val="5D9CD5"/>
    <a:srgbClr val="427FB9"/>
    <a:srgbClr val="267296"/>
    <a:srgbClr val="1343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3" autoAdjust="0"/>
    <p:restoredTop sz="59347" autoAdjust="0"/>
  </p:normalViewPr>
  <p:slideViewPr>
    <p:cSldViewPr snapToGrid="0">
      <p:cViewPr varScale="1">
        <p:scale>
          <a:sx n="64" d="100"/>
          <a:sy n="64" d="100"/>
        </p:scale>
        <p:origin x="928"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022"/>
    </p:cViewPr>
  </p:sorterViewPr>
  <p:notesViewPr>
    <p:cSldViewPr snapToGrid="0" showGuides="1">
      <p:cViewPr varScale="1">
        <p:scale>
          <a:sx n="97" d="100"/>
          <a:sy n="97" d="100"/>
        </p:scale>
        <p:origin x="191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8783A4-57F9-43D0-A591-532DB17E95CF}" type="doc">
      <dgm:prSet loTypeId="urn:microsoft.com/office/officeart/2005/8/layout/vList5" loCatId="relationship" qsTypeId="urn:microsoft.com/office/officeart/2005/8/quickstyle/3d3" qsCatId="3D" csTypeId="urn:microsoft.com/office/officeart/2005/8/colors/accent1_2" csCatId="accent1" phldr="1"/>
      <dgm:spPr/>
      <dgm:t>
        <a:bodyPr/>
        <a:lstStyle/>
        <a:p>
          <a:endParaRPr lang="en-GB"/>
        </a:p>
      </dgm:t>
    </dgm:pt>
    <dgm:pt modelId="{A20FCFB2-3129-49F0-A95E-4E10A58E34EE}">
      <dgm:prSet/>
      <dgm:spPr>
        <a:solidFill>
          <a:srgbClr val="C00000"/>
        </a:solidFill>
      </dgm:spPr>
      <dgm:t>
        <a:bodyPr/>
        <a:lstStyle/>
        <a:p>
          <a:r>
            <a:rPr lang="en-GB" dirty="0"/>
            <a:t>Getting ready for the years ahead…</a:t>
          </a:r>
        </a:p>
      </dgm:t>
    </dgm:pt>
    <dgm:pt modelId="{14C6A687-17CC-46A8-B6AE-EC0CF7A75F25}" type="parTrans" cxnId="{42302596-916E-4FD1-AE37-9B287226F956}">
      <dgm:prSet/>
      <dgm:spPr/>
      <dgm:t>
        <a:bodyPr/>
        <a:lstStyle/>
        <a:p>
          <a:endParaRPr lang="en-GB"/>
        </a:p>
      </dgm:t>
    </dgm:pt>
    <dgm:pt modelId="{AC71540B-24B5-4D01-88CE-51B2D920DECD}" type="sibTrans" cxnId="{42302596-916E-4FD1-AE37-9B287226F956}">
      <dgm:prSet/>
      <dgm:spPr/>
      <dgm:t>
        <a:bodyPr/>
        <a:lstStyle/>
        <a:p>
          <a:endParaRPr lang="en-GB"/>
        </a:p>
      </dgm:t>
    </dgm:pt>
    <dgm:pt modelId="{4DB8825D-ED23-4E1C-9ED9-459CC6D7E85D}">
      <dgm:prSet custT="1"/>
      <dgm:spPr>
        <a:solidFill>
          <a:srgbClr val="AF111C">
            <a:alpha val="89804"/>
          </a:srgbClr>
        </a:solidFill>
      </dgm:spPr>
      <dgm:t>
        <a:bodyPr/>
        <a:lstStyle/>
        <a:p>
          <a:pPr>
            <a:buFont typeface="Courier New" panose="02070309020205020404" pitchFamily="49" charset="0"/>
            <a:buChar char="o"/>
          </a:pPr>
          <a:r>
            <a:rPr lang="en-GB" sz="1400" dirty="0">
              <a:solidFill>
                <a:schemeClr val="bg1"/>
              </a:solidFill>
            </a:rPr>
            <a:t> A GEANT strategy – fully supported by its members</a:t>
          </a:r>
        </a:p>
      </dgm:t>
    </dgm:pt>
    <dgm:pt modelId="{05141D09-937D-4970-96C5-D46AFF95C654}" type="parTrans" cxnId="{A1AE92E5-1E6D-47E7-96FF-37B365B40098}">
      <dgm:prSet/>
      <dgm:spPr/>
      <dgm:t>
        <a:bodyPr/>
        <a:lstStyle/>
        <a:p>
          <a:endParaRPr lang="en-GB"/>
        </a:p>
      </dgm:t>
    </dgm:pt>
    <dgm:pt modelId="{2AFE538E-F6C0-40E0-A07B-AB704FC46D8F}" type="sibTrans" cxnId="{A1AE92E5-1E6D-47E7-96FF-37B365B40098}">
      <dgm:prSet/>
      <dgm:spPr/>
      <dgm:t>
        <a:bodyPr/>
        <a:lstStyle/>
        <a:p>
          <a:endParaRPr lang="en-GB"/>
        </a:p>
      </dgm:t>
    </dgm:pt>
    <dgm:pt modelId="{B4595A93-F004-448E-ADA2-D668B22328CE}">
      <dgm:prSet custT="1"/>
      <dgm:spPr>
        <a:solidFill>
          <a:srgbClr val="AF111C">
            <a:alpha val="89804"/>
          </a:srgbClr>
        </a:solidFill>
      </dgm:spPr>
      <dgm:t>
        <a:bodyPr/>
        <a:lstStyle/>
        <a:p>
          <a:pPr>
            <a:buFont typeface="Courier New" panose="02070309020205020404" pitchFamily="49" charset="0"/>
            <a:buChar char="o"/>
          </a:pPr>
          <a:r>
            <a:rPr lang="en-GB" sz="1400">
              <a:solidFill>
                <a:schemeClr val="bg1"/>
              </a:solidFill>
            </a:rPr>
            <a:t> GN5 Consultations </a:t>
          </a:r>
          <a:endParaRPr lang="en-GB" sz="1400" dirty="0">
            <a:solidFill>
              <a:schemeClr val="bg1"/>
            </a:solidFill>
          </a:endParaRPr>
        </a:p>
      </dgm:t>
    </dgm:pt>
    <dgm:pt modelId="{DD6F95D3-B35C-4ADB-AD33-6383834A5A52}" type="parTrans" cxnId="{99B617DE-A385-4E44-9B06-C2803C12CFFE}">
      <dgm:prSet/>
      <dgm:spPr/>
      <dgm:t>
        <a:bodyPr/>
        <a:lstStyle/>
        <a:p>
          <a:endParaRPr lang="en-GB"/>
        </a:p>
      </dgm:t>
    </dgm:pt>
    <dgm:pt modelId="{22981A3B-DBB2-4543-B7FB-3C54C39857A2}" type="sibTrans" cxnId="{99B617DE-A385-4E44-9B06-C2803C12CFFE}">
      <dgm:prSet/>
      <dgm:spPr/>
      <dgm:t>
        <a:bodyPr/>
        <a:lstStyle/>
        <a:p>
          <a:endParaRPr lang="en-GB"/>
        </a:p>
      </dgm:t>
    </dgm:pt>
    <dgm:pt modelId="{BA6C6EF6-1D2B-4666-9FD6-A91B583F4B2B}">
      <dgm:prSet custT="1"/>
      <dgm:spPr>
        <a:solidFill>
          <a:srgbClr val="AF111C">
            <a:alpha val="89804"/>
          </a:srgbClr>
        </a:solidFill>
      </dgm:spPr>
      <dgm:t>
        <a:bodyPr/>
        <a:lstStyle/>
        <a:p>
          <a:pPr>
            <a:buFont typeface="Courier New" panose="02070309020205020404" pitchFamily="49" charset="0"/>
            <a:buChar char="o"/>
          </a:pPr>
          <a:r>
            <a:rPr lang="en-GB" sz="1400" dirty="0">
              <a:solidFill>
                <a:schemeClr val="bg1"/>
              </a:solidFill>
            </a:rPr>
            <a:t> NREN Future Readiness Workshops</a:t>
          </a:r>
        </a:p>
      </dgm:t>
    </dgm:pt>
    <dgm:pt modelId="{C811EA74-17A7-490D-A8E0-24FC5F4B93CB}" type="parTrans" cxnId="{FFBBF2DA-5456-4BE5-B699-D0B1934309E7}">
      <dgm:prSet/>
      <dgm:spPr/>
      <dgm:t>
        <a:bodyPr/>
        <a:lstStyle/>
        <a:p>
          <a:endParaRPr lang="en-GB"/>
        </a:p>
      </dgm:t>
    </dgm:pt>
    <dgm:pt modelId="{7A635E2E-E81F-439C-BAC6-73E5692AB6CB}" type="sibTrans" cxnId="{FFBBF2DA-5456-4BE5-B699-D0B1934309E7}">
      <dgm:prSet/>
      <dgm:spPr/>
      <dgm:t>
        <a:bodyPr/>
        <a:lstStyle/>
        <a:p>
          <a:endParaRPr lang="en-GB"/>
        </a:p>
      </dgm:t>
    </dgm:pt>
    <dgm:pt modelId="{5AC50AD1-4F6B-43C6-A472-86384EDDBFD8}">
      <dgm:prSet/>
      <dgm:spPr>
        <a:solidFill>
          <a:srgbClr val="C00000"/>
        </a:solidFill>
      </dgm:spPr>
      <dgm:t>
        <a:bodyPr/>
        <a:lstStyle/>
        <a:p>
          <a:r>
            <a:rPr lang="en-GB" dirty="0"/>
            <a:t>With the right supporting tools…</a:t>
          </a:r>
        </a:p>
      </dgm:t>
    </dgm:pt>
    <dgm:pt modelId="{4AB95AA9-0150-4AF2-8D80-1916E98BF416}" type="parTrans" cxnId="{36AD9F7F-AB35-4FA4-A07F-3379A377FA42}">
      <dgm:prSet/>
      <dgm:spPr/>
      <dgm:t>
        <a:bodyPr/>
        <a:lstStyle/>
        <a:p>
          <a:endParaRPr lang="en-GB"/>
        </a:p>
      </dgm:t>
    </dgm:pt>
    <dgm:pt modelId="{76A007F9-6450-40CB-8D9A-F0C75DF6B5DA}" type="sibTrans" cxnId="{36AD9F7F-AB35-4FA4-A07F-3379A377FA42}">
      <dgm:prSet/>
      <dgm:spPr/>
      <dgm:t>
        <a:bodyPr/>
        <a:lstStyle/>
        <a:p>
          <a:endParaRPr lang="en-GB"/>
        </a:p>
      </dgm:t>
    </dgm:pt>
    <dgm:pt modelId="{A4C6D7DE-C376-4C38-ACE5-74272264B67F}">
      <dgm:prSet custT="1"/>
      <dgm:spPr>
        <a:solidFill>
          <a:srgbClr val="AF111C">
            <a:alpha val="89804"/>
          </a:srgbClr>
        </a:solidFill>
      </dgm:spPr>
      <dgm:t>
        <a:bodyPr/>
        <a:lstStyle/>
        <a:p>
          <a:pPr>
            <a:buFont typeface="Courier New" panose="02070309020205020404" pitchFamily="49" charset="0"/>
            <a:buChar char="o"/>
          </a:pPr>
          <a:r>
            <a:rPr lang="en-GB" sz="1400">
              <a:solidFill>
                <a:schemeClr val="bg1"/>
              </a:solidFill>
            </a:rPr>
            <a:t> Introduce a NREN Charter</a:t>
          </a:r>
          <a:endParaRPr lang="en-GB" sz="1400" dirty="0">
            <a:solidFill>
              <a:schemeClr val="bg1"/>
            </a:solidFill>
          </a:endParaRPr>
        </a:p>
      </dgm:t>
    </dgm:pt>
    <dgm:pt modelId="{209A9720-D39A-4EA9-8A41-8818C90AECAB}" type="parTrans" cxnId="{0A1B9298-5EDE-4A02-9A60-4A660980C12E}">
      <dgm:prSet/>
      <dgm:spPr/>
      <dgm:t>
        <a:bodyPr/>
        <a:lstStyle/>
        <a:p>
          <a:endParaRPr lang="en-GB"/>
        </a:p>
      </dgm:t>
    </dgm:pt>
    <dgm:pt modelId="{76DFEF49-16B8-448F-B1CE-311BDC8764DD}" type="sibTrans" cxnId="{0A1B9298-5EDE-4A02-9A60-4A660980C12E}">
      <dgm:prSet/>
      <dgm:spPr/>
      <dgm:t>
        <a:bodyPr/>
        <a:lstStyle/>
        <a:p>
          <a:endParaRPr lang="en-GB"/>
        </a:p>
      </dgm:t>
    </dgm:pt>
    <dgm:pt modelId="{8479616F-065C-4EFF-BE19-6D8A9B2B8E0D}">
      <dgm:prSet custT="1"/>
      <dgm:spPr>
        <a:solidFill>
          <a:srgbClr val="AF111C">
            <a:alpha val="89804"/>
          </a:srgbClr>
        </a:solidFill>
      </dgm:spPr>
      <dgm:t>
        <a:bodyPr/>
        <a:lstStyle/>
        <a:p>
          <a:pPr>
            <a:buFont typeface="Courier New" panose="02070309020205020404" pitchFamily="49" charset="0"/>
            <a:buChar char="o"/>
          </a:pPr>
          <a:r>
            <a:rPr lang="en-GB" sz="1400">
              <a:solidFill>
                <a:schemeClr val="bg1"/>
              </a:solidFill>
            </a:rPr>
            <a:t> CRM roll out </a:t>
          </a:r>
          <a:endParaRPr lang="en-GB" sz="1400" dirty="0">
            <a:solidFill>
              <a:schemeClr val="bg1"/>
            </a:solidFill>
          </a:endParaRPr>
        </a:p>
      </dgm:t>
    </dgm:pt>
    <dgm:pt modelId="{0B63862F-8A8D-47D5-A5BC-D347E229778B}" type="parTrans" cxnId="{106ACDE1-4E78-4AE5-B89D-535A32CFC569}">
      <dgm:prSet/>
      <dgm:spPr/>
      <dgm:t>
        <a:bodyPr/>
        <a:lstStyle/>
        <a:p>
          <a:endParaRPr lang="en-GB"/>
        </a:p>
      </dgm:t>
    </dgm:pt>
    <dgm:pt modelId="{91251158-5577-479C-BE00-27F0BE1DC805}" type="sibTrans" cxnId="{106ACDE1-4E78-4AE5-B89D-535A32CFC569}">
      <dgm:prSet/>
      <dgm:spPr/>
      <dgm:t>
        <a:bodyPr/>
        <a:lstStyle/>
        <a:p>
          <a:endParaRPr lang="en-GB"/>
        </a:p>
      </dgm:t>
    </dgm:pt>
    <dgm:pt modelId="{120F7DA4-5814-4832-BA7D-C94FD566490C}">
      <dgm:prSet custT="1"/>
      <dgm:spPr>
        <a:solidFill>
          <a:srgbClr val="AF111C">
            <a:alpha val="89804"/>
          </a:srgbClr>
        </a:solidFill>
      </dgm:spPr>
      <dgm:t>
        <a:bodyPr/>
        <a:lstStyle/>
        <a:p>
          <a:pPr>
            <a:buFont typeface="Courier New" panose="02070309020205020404" pitchFamily="49" charset="0"/>
            <a:buChar char="o"/>
          </a:pPr>
          <a:r>
            <a:rPr lang="en-GB" sz="1400">
              <a:solidFill>
                <a:schemeClr val="bg1"/>
              </a:solidFill>
            </a:rPr>
            <a:t> Toolkit for new starters</a:t>
          </a:r>
          <a:endParaRPr lang="en-GB" sz="1400" dirty="0">
            <a:solidFill>
              <a:schemeClr val="bg1"/>
            </a:solidFill>
          </a:endParaRPr>
        </a:p>
      </dgm:t>
    </dgm:pt>
    <dgm:pt modelId="{C465E963-3BC3-4873-9B85-B9BBE113AC6E}" type="parTrans" cxnId="{72EDE8D0-E7AD-4C2E-9955-9BE28E80188F}">
      <dgm:prSet/>
      <dgm:spPr/>
      <dgm:t>
        <a:bodyPr/>
        <a:lstStyle/>
        <a:p>
          <a:endParaRPr lang="en-GB"/>
        </a:p>
      </dgm:t>
    </dgm:pt>
    <dgm:pt modelId="{E431B581-BB5B-4878-8642-BE98FEA1861E}" type="sibTrans" cxnId="{72EDE8D0-E7AD-4C2E-9955-9BE28E80188F}">
      <dgm:prSet/>
      <dgm:spPr/>
      <dgm:t>
        <a:bodyPr/>
        <a:lstStyle/>
        <a:p>
          <a:endParaRPr lang="en-GB"/>
        </a:p>
      </dgm:t>
    </dgm:pt>
    <dgm:pt modelId="{46894351-9B95-42AD-9241-45DD0940DC6C}">
      <dgm:prSet custT="1"/>
      <dgm:spPr>
        <a:solidFill>
          <a:srgbClr val="AF111C">
            <a:alpha val="89804"/>
          </a:srgbClr>
        </a:solidFill>
      </dgm:spPr>
      <dgm:t>
        <a:bodyPr/>
        <a:lstStyle/>
        <a:p>
          <a:pPr>
            <a:buFont typeface="Courier New" panose="02070309020205020404" pitchFamily="49" charset="0"/>
            <a:buChar char="o"/>
          </a:pPr>
          <a:r>
            <a:rPr lang="en-GB" sz="1400">
              <a:solidFill>
                <a:schemeClr val="bg1"/>
              </a:solidFill>
            </a:rPr>
            <a:t> Build an Infoshare Knowledge Repository</a:t>
          </a:r>
          <a:endParaRPr lang="en-GB" sz="1400" dirty="0">
            <a:solidFill>
              <a:schemeClr val="bg1"/>
            </a:solidFill>
          </a:endParaRPr>
        </a:p>
      </dgm:t>
    </dgm:pt>
    <dgm:pt modelId="{42F60DCC-6804-45A9-9CA7-AA6BA04704A1}" type="parTrans" cxnId="{11D86F73-1CEA-4455-AD84-DB75E638F187}">
      <dgm:prSet/>
      <dgm:spPr/>
      <dgm:t>
        <a:bodyPr/>
        <a:lstStyle/>
        <a:p>
          <a:endParaRPr lang="en-GB"/>
        </a:p>
      </dgm:t>
    </dgm:pt>
    <dgm:pt modelId="{7AD959F6-E28A-43B0-8F70-BE517BF950DD}" type="sibTrans" cxnId="{11D86F73-1CEA-4455-AD84-DB75E638F187}">
      <dgm:prSet/>
      <dgm:spPr/>
      <dgm:t>
        <a:bodyPr/>
        <a:lstStyle/>
        <a:p>
          <a:endParaRPr lang="en-GB"/>
        </a:p>
      </dgm:t>
    </dgm:pt>
    <dgm:pt modelId="{13690646-7461-491A-9869-65D3B177409B}">
      <dgm:prSet/>
      <dgm:spPr>
        <a:solidFill>
          <a:srgbClr val="C00000"/>
        </a:solidFill>
      </dgm:spPr>
      <dgm:t>
        <a:bodyPr/>
        <a:lstStyle/>
        <a:p>
          <a:r>
            <a:rPr lang="en-GB" dirty="0"/>
            <a:t>And with all partners engaged and connected.</a:t>
          </a:r>
        </a:p>
      </dgm:t>
    </dgm:pt>
    <dgm:pt modelId="{E6A70015-6666-4906-AD16-6AEF2F5E7FAD}" type="parTrans" cxnId="{9F6B9353-32F7-4DAD-9E1F-888504926014}">
      <dgm:prSet/>
      <dgm:spPr/>
      <dgm:t>
        <a:bodyPr/>
        <a:lstStyle/>
        <a:p>
          <a:endParaRPr lang="en-GB"/>
        </a:p>
      </dgm:t>
    </dgm:pt>
    <dgm:pt modelId="{541A4D45-414C-4AE6-B5C0-83F38C3696A4}" type="sibTrans" cxnId="{9F6B9353-32F7-4DAD-9E1F-888504926014}">
      <dgm:prSet/>
      <dgm:spPr/>
      <dgm:t>
        <a:bodyPr/>
        <a:lstStyle/>
        <a:p>
          <a:endParaRPr lang="en-GB"/>
        </a:p>
      </dgm:t>
    </dgm:pt>
    <dgm:pt modelId="{C2286B0D-F94E-4354-8721-84D2D8D572E1}">
      <dgm:prSet/>
      <dgm:spPr>
        <a:solidFill>
          <a:srgbClr val="AF111C">
            <a:alpha val="89804"/>
          </a:srgbClr>
        </a:solidFill>
      </dgm:spPr>
      <dgm:t>
        <a:bodyPr/>
        <a:lstStyle/>
        <a:p>
          <a:pPr>
            <a:buFont typeface="Courier New" panose="02070309020205020404" pitchFamily="49" charset="0"/>
            <a:buChar char="o"/>
          </a:pPr>
          <a:r>
            <a:rPr lang="en-GB">
              <a:solidFill>
                <a:schemeClr val="bg1"/>
              </a:solidFill>
            </a:rPr>
            <a:t> Onboarding for new Board members, GA reps and new NREN directors</a:t>
          </a:r>
          <a:endParaRPr lang="en-GB" dirty="0">
            <a:solidFill>
              <a:schemeClr val="bg1"/>
            </a:solidFill>
          </a:endParaRPr>
        </a:p>
      </dgm:t>
    </dgm:pt>
    <dgm:pt modelId="{C3125D8D-2C2C-4D18-8817-EF1066D1330F}" type="parTrans" cxnId="{2117BC18-385A-4F99-A489-FBDA303F74D3}">
      <dgm:prSet/>
      <dgm:spPr/>
      <dgm:t>
        <a:bodyPr/>
        <a:lstStyle/>
        <a:p>
          <a:endParaRPr lang="en-GB"/>
        </a:p>
      </dgm:t>
    </dgm:pt>
    <dgm:pt modelId="{52D19DD3-BE0F-451F-83EB-652BEF969D1A}" type="sibTrans" cxnId="{2117BC18-385A-4F99-A489-FBDA303F74D3}">
      <dgm:prSet/>
      <dgm:spPr/>
      <dgm:t>
        <a:bodyPr/>
        <a:lstStyle/>
        <a:p>
          <a:endParaRPr lang="en-GB"/>
        </a:p>
      </dgm:t>
    </dgm:pt>
    <dgm:pt modelId="{E8E14EE9-CFFE-498F-B4AF-D42D76E1B7E8}">
      <dgm:prSet/>
      <dgm:spPr>
        <a:solidFill>
          <a:srgbClr val="AF111C">
            <a:alpha val="89804"/>
          </a:srgbClr>
        </a:solidFill>
      </dgm:spPr>
      <dgm:t>
        <a:bodyPr/>
        <a:lstStyle/>
        <a:p>
          <a:pPr>
            <a:buFont typeface="Courier New" panose="02070309020205020404" pitchFamily="49" charset="0"/>
            <a:buChar char="o"/>
          </a:pPr>
          <a:r>
            <a:rPr lang="en-GB">
              <a:solidFill>
                <a:schemeClr val="bg1"/>
              </a:solidFill>
            </a:rPr>
            <a:t> Connect Kosovo and Bosnia and Hercegovina to GEANT</a:t>
          </a:r>
          <a:endParaRPr lang="en-GB" dirty="0">
            <a:solidFill>
              <a:schemeClr val="bg1"/>
            </a:solidFill>
          </a:endParaRPr>
        </a:p>
      </dgm:t>
    </dgm:pt>
    <dgm:pt modelId="{0D2FB386-4B52-42EC-B7A8-B82E5195AF2C}" type="parTrans" cxnId="{F5B90716-6E6C-47D4-816A-19213D6FC0A5}">
      <dgm:prSet/>
      <dgm:spPr/>
      <dgm:t>
        <a:bodyPr/>
        <a:lstStyle/>
        <a:p>
          <a:endParaRPr lang="en-GB"/>
        </a:p>
      </dgm:t>
    </dgm:pt>
    <dgm:pt modelId="{00DF3D65-F0AA-4414-8AF9-8E41CDB92EC1}" type="sibTrans" cxnId="{F5B90716-6E6C-47D4-816A-19213D6FC0A5}">
      <dgm:prSet/>
      <dgm:spPr/>
      <dgm:t>
        <a:bodyPr/>
        <a:lstStyle/>
        <a:p>
          <a:endParaRPr lang="en-GB"/>
        </a:p>
      </dgm:t>
    </dgm:pt>
    <dgm:pt modelId="{8604C73E-4E19-41DC-8C37-EA030204F41E}">
      <dgm:prSet/>
      <dgm:spPr>
        <a:solidFill>
          <a:srgbClr val="AF111C">
            <a:alpha val="89804"/>
          </a:srgbClr>
        </a:solidFill>
      </dgm:spPr>
      <dgm:t>
        <a:bodyPr/>
        <a:lstStyle/>
        <a:p>
          <a:pPr>
            <a:buFont typeface="Courier New" panose="02070309020205020404" pitchFamily="49" charset="0"/>
            <a:buChar char="o"/>
          </a:pPr>
          <a:r>
            <a:rPr lang="en-GB" dirty="0">
              <a:solidFill>
                <a:schemeClr val="bg1"/>
              </a:solidFill>
            </a:rPr>
            <a:t> Further analysis of NREN landscape (NREN business model report)</a:t>
          </a:r>
        </a:p>
      </dgm:t>
    </dgm:pt>
    <dgm:pt modelId="{38FDC8B5-E597-4230-92F5-8E9A1BE2A113}" type="parTrans" cxnId="{C217B7DE-D8DC-4E9F-9A60-36A9DDC64D82}">
      <dgm:prSet/>
      <dgm:spPr/>
      <dgm:t>
        <a:bodyPr/>
        <a:lstStyle/>
        <a:p>
          <a:endParaRPr lang="en-GB"/>
        </a:p>
      </dgm:t>
    </dgm:pt>
    <dgm:pt modelId="{B8B2B11A-AEA3-4A51-A25E-F845D08239BF}" type="sibTrans" cxnId="{C217B7DE-D8DC-4E9F-9A60-36A9DDC64D82}">
      <dgm:prSet/>
      <dgm:spPr/>
      <dgm:t>
        <a:bodyPr/>
        <a:lstStyle/>
        <a:p>
          <a:endParaRPr lang="en-GB"/>
        </a:p>
      </dgm:t>
    </dgm:pt>
    <dgm:pt modelId="{1730045D-1DD3-404C-9BAB-E5250CBA9DB5}">
      <dgm:prSet/>
      <dgm:spPr>
        <a:solidFill>
          <a:srgbClr val="C00000"/>
        </a:solidFill>
      </dgm:spPr>
      <dgm:t>
        <a:bodyPr/>
        <a:lstStyle/>
        <a:p>
          <a:r>
            <a:rPr lang="en-GB" dirty="0"/>
            <a:t>And finally, something to celebrate</a:t>
          </a:r>
        </a:p>
      </dgm:t>
    </dgm:pt>
    <dgm:pt modelId="{F6EE1AC8-87C4-466D-AC30-1612BF7A5219}" type="parTrans" cxnId="{FC95CFE3-35FC-4DB7-9CEE-AEBDCD2C1050}">
      <dgm:prSet/>
      <dgm:spPr/>
      <dgm:t>
        <a:bodyPr/>
        <a:lstStyle/>
        <a:p>
          <a:endParaRPr lang="en-GB"/>
        </a:p>
      </dgm:t>
    </dgm:pt>
    <dgm:pt modelId="{34F22AD0-C650-4E49-819A-C3CEE82B63B9}" type="sibTrans" cxnId="{FC95CFE3-35FC-4DB7-9CEE-AEBDCD2C1050}">
      <dgm:prSet/>
      <dgm:spPr/>
      <dgm:t>
        <a:bodyPr/>
        <a:lstStyle/>
        <a:p>
          <a:endParaRPr lang="en-GB"/>
        </a:p>
      </dgm:t>
    </dgm:pt>
    <dgm:pt modelId="{6115B648-3248-49EF-9F78-779BA5DA4B9E}">
      <dgm:prSet/>
      <dgm:spPr>
        <a:solidFill>
          <a:srgbClr val="AF111C">
            <a:alpha val="89804"/>
          </a:srgbClr>
        </a:solidFill>
      </dgm:spPr>
      <dgm:t>
        <a:bodyPr/>
        <a:lstStyle/>
        <a:p>
          <a:pPr>
            <a:buFont typeface="Courier New" panose="02070309020205020404" pitchFamily="49" charset="0"/>
            <a:buChar char="o"/>
          </a:pPr>
          <a:r>
            <a:rPr lang="en-GB" dirty="0">
              <a:solidFill>
                <a:schemeClr val="bg1"/>
              </a:solidFill>
            </a:rPr>
            <a:t> 20</a:t>
          </a:r>
          <a:r>
            <a:rPr lang="en-GB" baseline="30000" dirty="0">
              <a:solidFill>
                <a:schemeClr val="bg1"/>
              </a:solidFill>
            </a:rPr>
            <a:t>th</a:t>
          </a:r>
          <a:r>
            <a:rPr lang="en-GB" dirty="0">
              <a:solidFill>
                <a:schemeClr val="bg1"/>
              </a:solidFill>
            </a:rPr>
            <a:t> anniversary of Compendium</a:t>
          </a:r>
        </a:p>
      </dgm:t>
    </dgm:pt>
    <dgm:pt modelId="{7BA1A702-B416-4FA3-BAB2-467C8A24957C}" type="parTrans" cxnId="{CEA70AF5-4A78-4A7E-8533-9C6EA78BE4D3}">
      <dgm:prSet/>
      <dgm:spPr/>
      <dgm:t>
        <a:bodyPr/>
        <a:lstStyle/>
        <a:p>
          <a:endParaRPr lang="en-GB"/>
        </a:p>
      </dgm:t>
    </dgm:pt>
    <dgm:pt modelId="{BC3C4FBC-98DC-4800-8929-20C687A172E5}" type="sibTrans" cxnId="{CEA70AF5-4A78-4A7E-8533-9C6EA78BE4D3}">
      <dgm:prSet/>
      <dgm:spPr/>
      <dgm:t>
        <a:bodyPr/>
        <a:lstStyle/>
        <a:p>
          <a:endParaRPr lang="en-GB"/>
        </a:p>
      </dgm:t>
    </dgm:pt>
    <dgm:pt modelId="{F8E77F19-7B84-1D4C-B620-68FCBED1B0CD}">
      <dgm:prSet/>
      <dgm:spPr>
        <a:solidFill>
          <a:srgbClr val="AF111C">
            <a:alpha val="89804"/>
          </a:srgbClr>
        </a:solidFill>
      </dgm:spPr>
      <dgm:t>
        <a:bodyPr/>
        <a:lstStyle/>
        <a:p>
          <a:pPr>
            <a:buFont typeface="Courier New" panose="02070309020205020404" pitchFamily="49" charset="0"/>
            <a:buChar char="o"/>
          </a:pPr>
          <a:r>
            <a:rPr lang="en-GB" dirty="0">
              <a:solidFill>
                <a:schemeClr val="bg1"/>
              </a:solidFill>
            </a:rPr>
            <a:t> </a:t>
          </a:r>
          <a:r>
            <a:rPr lang="en-GB" dirty="0" err="1">
              <a:solidFill>
                <a:schemeClr val="bg1"/>
              </a:solidFill>
            </a:rPr>
            <a:t>Tf</a:t>
          </a:r>
          <a:r>
            <a:rPr lang="en-GB" dirty="0">
              <a:solidFill>
                <a:schemeClr val="bg1"/>
              </a:solidFill>
            </a:rPr>
            <a:t>-CSIRT new special interest groups + more responsive Community programme</a:t>
          </a:r>
        </a:p>
      </dgm:t>
    </dgm:pt>
    <dgm:pt modelId="{8C96FC3E-6108-6842-9AA5-FCD2F80CEF9F}" type="parTrans" cxnId="{A880D084-432F-D846-85B1-72E474BDF521}">
      <dgm:prSet/>
      <dgm:spPr/>
      <dgm:t>
        <a:bodyPr/>
        <a:lstStyle/>
        <a:p>
          <a:endParaRPr lang="en-GB"/>
        </a:p>
      </dgm:t>
    </dgm:pt>
    <dgm:pt modelId="{EB140BF6-9E3E-A14E-99AD-FE95559E2A28}" type="sibTrans" cxnId="{A880D084-432F-D846-85B1-72E474BDF521}">
      <dgm:prSet/>
      <dgm:spPr/>
      <dgm:t>
        <a:bodyPr/>
        <a:lstStyle/>
        <a:p>
          <a:endParaRPr lang="en-GB"/>
        </a:p>
      </dgm:t>
    </dgm:pt>
    <dgm:pt modelId="{DEE8CC89-3099-5940-9640-FB2D4383EA98}">
      <dgm:prSet/>
      <dgm:spPr>
        <a:solidFill>
          <a:srgbClr val="AF111C">
            <a:alpha val="89804"/>
          </a:srgbClr>
        </a:solidFill>
      </dgm:spPr>
      <dgm:t>
        <a:bodyPr/>
        <a:lstStyle/>
        <a:p>
          <a:pPr>
            <a:buFont typeface="Courier New" panose="02070309020205020404" pitchFamily="49" charset="0"/>
            <a:buChar char="o"/>
          </a:pPr>
          <a:r>
            <a:rPr lang="en-GB" dirty="0">
              <a:solidFill>
                <a:schemeClr val="bg1"/>
              </a:solidFill>
            </a:rPr>
            <a:t> **New** Innovation programme – supported by the Community Programme</a:t>
          </a:r>
        </a:p>
      </dgm:t>
    </dgm:pt>
    <dgm:pt modelId="{C44C274C-C335-0449-B2E7-08BF71A3BA75}" type="parTrans" cxnId="{22BD8A04-B8EF-8D4E-A141-7E002F856F6D}">
      <dgm:prSet/>
      <dgm:spPr/>
      <dgm:t>
        <a:bodyPr/>
        <a:lstStyle/>
        <a:p>
          <a:endParaRPr lang="en-GB"/>
        </a:p>
      </dgm:t>
    </dgm:pt>
    <dgm:pt modelId="{EABEAAC8-4195-9B47-8AED-2D01E199B297}" type="sibTrans" cxnId="{22BD8A04-B8EF-8D4E-A141-7E002F856F6D}">
      <dgm:prSet/>
      <dgm:spPr/>
      <dgm:t>
        <a:bodyPr/>
        <a:lstStyle/>
        <a:p>
          <a:endParaRPr lang="en-GB"/>
        </a:p>
      </dgm:t>
    </dgm:pt>
    <dgm:pt modelId="{0BBA67F1-61D3-4138-9097-3CB074A76F3B}" type="pres">
      <dgm:prSet presAssocID="{A68783A4-57F9-43D0-A591-532DB17E95CF}" presName="Name0" presStyleCnt="0">
        <dgm:presLayoutVars>
          <dgm:dir/>
          <dgm:animLvl val="lvl"/>
          <dgm:resizeHandles val="exact"/>
        </dgm:presLayoutVars>
      </dgm:prSet>
      <dgm:spPr/>
    </dgm:pt>
    <dgm:pt modelId="{6AC3D3A2-8424-42B5-9503-3823AB51ADA3}" type="pres">
      <dgm:prSet presAssocID="{A20FCFB2-3129-49F0-A95E-4E10A58E34EE}" presName="linNode" presStyleCnt="0"/>
      <dgm:spPr/>
    </dgm:pt>
    <dgm:pt modelId="{E0E79D8F-D8FC-45F8-87F2-6C12270D0105}" type="pres">
      <dgm:prSet presAssocID="{A20FCFB2-3129-49F0-A95E-4E10A58E34EE}" presName="parentText" presStyleLbl="node1" presStyleIdx="0" presStyleCnt="4">
        <dgm:presLayoutVars>
          <dgm:chMax val="1"/>
          <dgm:bulletEnabled val="1"/>
        </dgm:presLayoutVars>
      </dgm:prSet>
      <dgm:spPr/>
    </dgm:pt>
    <dgm:pt modelId="{5E8E4AE7-54EE-457F-B1D5-F112425DE45E}" type="pres">
      <dgm:prSet presAssocID="{A20FCFB2-3129-49F0-A95E-4E10A58E34EE}" presName="descendantText" presStyleLbl="alignAccFollowNode1" presStyleIdx="0" presStyleCnt="4">
        <dgm:presLayoutVars>
          <dgm:bulletEnabled val="1"/>
        </dgm:presLayoutVars>
      </dgm:prSet>
      <dgm:spPr/>
    </dgm:pt>
    <dgm:pt modelId="{EB1731AB-5C59-48F8-817F-E8C4790CB733}" type="pres">
      <dgm:prSet presAssocID="{AC71540B-24B5-4D01-88CE-51B2D920DECD}" presName="sp" presStyleCnt="0"/>
      <dgm:spPr/>
    </dgm:pt>
    <dgm:pt modelId="{DBD2624E-8A79-4048-8C3D-4643B19489B7}" type="pres">
      <dgm:prSet presAssocID="{5AC50AD1-4F6B-43C6-A472-86384EDDBFD8}" presName="linNode" presStyleCnt="0"/>
      <dgm:spPr/>
    </dgm:pt>
    <dgm:pt modelId="{8C0A2B5F-17A3-4FCF-8A72-0C09C004BCCA}" type="pres">
      <dgm:prSet presAssocID="{5AC50AD1-4F6B-43C6-A472-86384EDDBFD8}" presName="parentText" presStyleLbl="node1" presStyleIdx="1" presStyleCnt="4">
        <dgm:presLayoutVars>
          <dgm:chMax val="1"/>
          <dgm:bulletEnabled val="1"/>
        </dgm:presLayoutVars>
      </dgm:prSet>
      <dgm:spPr/>
    </dgm:pt>
    <dgm:pt modelId="{24621731-4A25-4F4B-8A77-DF04F14FBEF1}" type="pres">
      <dgm:prSet presAssocID="{5AC50AD1-4F6B-43C6-A472-86384EDDBFD8}" presName="descendantText" presStyleLbl="alignAccFollowNode1" presStyleIdx="1" presStyleCnt="4" custScaleY="121980">
        <dgm:presLayoutVars>
          <dgm:bulletEnabled val="1"/>
        </dgm:presLayoutVars>
      </dgm:prSet>
      <dgm:spPr/>
    </dgm:pt>
    <dgm:pt modelId="{F596FA9D-E1D2-48D2-B390-EA9F923BE742}" type="pres">
      <dgm:prSet presAssocID="{76A007F9-6450-40CB-8D9A-F0C75DF6B5DA}" presName="sp" presStyleCnt="0"/>
      <dgm:spPr/>
    </dgm:pt>
    <dgm:pt modelId="{38106BEA-E095-42FD-ACD9-232EDD8A5876}" type="pres">
      <dgm:prSet presAssocID="{13690646-7461-491A-9869-65D3B177409B}" presName="linNode" presStyleCnt="0"/>
      <dgm:spPr/>
    </dgm:pt>
    <dgm:pt modelId="{C8B86F58-8B6F-4F31-B510-3185434582FA}" type="pres">
      <dgm:prSet presAssocID="{13690646-7461-491A-9869-65D3B177409B}" presName="parentText" presStyleLbl="node1" presStyleIdx="2" presStyleCnt="4">
        <dgm:presLayoutVars>
          <dgm:chMax val="1"/>
          <dgm:bulletEnabled val="1"/>
        </dgm:presLayoutVars>
      </dgm:prSet>
      <dgm:spPr/>
    </dgm:pt>
    <dgm:pt modelId="{FC5EF360-B576-4C62-850A-016ACF715378}" type="pres">
      <dgm:prSet presAssocID="{13690646-7461-491A-9869-65D3B177409B}" presName="descendantText" presStyleLbl="alignAccFollowNode1" presStyleIdx="2" presStyleCnt="4">
        <dgm:presLayoutVars>
          <dgm:bulletEnabled val="1"/>
        </dgm:presLayoutVars>
      </dgm:prSet>
      <dgm:spPr/>
    </dgm:pt>
    <dgm:pt modelId="{3954BEA4-2A7E-4852-8CDE-608DAC160B0C}" type="pres">
      <dgm:prSet presAssocID="{541A4D45-414C-4AE6-B5C0-83F38C3696A4}" presName="sp" presStyleCnt="0"/>
      <dgm:spPr/>
    </dgm:pt>
    <dgm:pt modelId="{B99EF547-4EB3-4BD4-8830-5D794639EDCD}" type="pres">
      <dgm:prSet presAssocID="{1730045D-1DD3-404C-9BAB-E5250CBA9DB5}" presName="linNode" presStyleCnt="0"/>
      <dgm:spPr/>
    </dgm:pt>
    <dgm:pt modelId="{4EB0C6F7-A04B-47C3-87F1-4C7F2AC28504}" type="pres">
      <dgm:prSet presAssocID="{1730045D-1DD3-404C-9BAB-E5250CBA9DB5}" presName="parentText" presStyleLbl="node1" presStyleIdx="3" presStyleCnt="4">
        <dgm:presLayoutVars>
          <dgm:chMax val="1"/>
          <dgm:bulletEnabled val="1"/>
        </dgm:presLayoutVars>
      </dgm:prSet>
      <dgm:spPr/>
    </dgm:pt>
    <dgm:pt modelId="{3E720A44-9071-4A5F-B9D7-7D7DFA1AFADA}" type="pres">
      <dgm:prSet presAssocID="{1730045D-1DD3-404C-9BAB-E5250CBA9DB5}" presName="descendantText" presStyleLbl="alignAccFollowNode1" presStyleIdx="3" presStyleCnt="4">
        <dgm:presLayoutVars>
          <dgm:bulletEnabled val="1"/>
        </dgm:presLayoutVars>
      </dgm:prSet>
      <dgm:spPr/>
    </dgm:pt>
  </dgm:ptLst>
  <dgm:cxnLst>
    <dgm:cxn modelId="{22BD8A04-B8EF-8D4E-A141-7E002F856F6D}" srcId="{1730045D-1DD3-404C-9BAB-E5250CBA9DB5}" destId="{DEE8CC89-3099-5940-9640-FB2D4383EA98}" srcOrd="1" destOrd="0" parTransId="{C44C274C-C335-0449-B2E7-08BF71A3BA75}" sibTransId="{EABEAAC8-4195-9B47-8AED-2D01E199B297}"/>
    <dgm:cxn modelId="{F5B90716-6E6C-47D4-816A-19213D6FC0A5}" srcId="{13690646-7461-491A-9869-65D3B177409B}" destId="{E8E14EE9-CFFE-498F-B4AF-D42D76E1B7E8}" srcOrd="1" destOrd="0" parTransId="{0D2FB386-4B52-42EC-B7A8-B82E5195AF2C}" sibTransId="{00DF3D65-F0AA-4414-8AF9-8E41CDB92EC1}"/>
    <dgm:cxn modelId="{5B4BDD16-7F25-46DA-9E07-CFD2052C9304}" type="presOf" srcId="{A20FCFB2-3129-49F0-A95E-4E10A58E34EE}" destId="{E0E79D8F-D8FC-45F8-87F2-6C12270D0105}" srcOrd="0" destOrd="0" presId="urn:microsoft.com/office/officeart/2005/8/layout/vList5"/>
    <dgm:cxn modelId="{2117BC18-385A-4F99-A489-FBDA303F74D3}" srcId="{13690646-7461-491A-9869-65D3B177409B}" destId="{C2286B0D-F94E-4354-8721-84D2D8D572E1}" srcOrd="0" destOrd="0" parTransId="{C3125D8D-2C2C-4D18-8817-EF1066D1330F}" sibTransId="{52D19DD3-BE0F-451F-83EB-652BEF969D1A}"/>
    <dgm:cxn modelId="{2A911940-EE55-4594-964B-487F8B62E4CA}" type="presOf" srcId="{C2286B0D-F94E-4354-8721-84D2D8D572E1}" destId="{FC5EF360-B576-4C62-850A-016ACF715378}" srcOrd="0" destOrd="0" presId="urn:microsoft.com/office/officeart/2005/8/layout/vList5"/>
    <dgm:cxn modelId="{30574949-4B91-4F30-B5F6-70D09302E7C1}" type="presOf" srcId="{8479616F-065C-4EFF-BE19-6D8A9B2B8E0D}" destId="{24621731-4A25-4F4B-8A77-DF04F14FBEF1}" srcOrd="0" destOrd="1" presId="urn:microsoft.com/office/officeart/2005/8/layout/vList5"/>
    <dgm:cxn modelId="{452C6F4C-B29D-4129-A495-77AFD0D60E75}" type="presOf" srcId="{46894351-9B95-42AD-9241-45DD0940DC6C}" destId="{24621731-4A25-4F4B-8A77-DF04F14FBEF1}" srcOrd="0" destOrd="3" presId="urn:microsoft.com/office/officeart/2005/8/layout/vList5"/>
    <dgm:cxn modelId="{9F6B9353-32F7-4DAD-9E1F-888504926014}" srcId="{A68783A4-57F9-43D0-A591-532DB17E95CF}" destId="{13690646-7461-491A-9869-65D3B177409B}" srcOrd="2" destOrd="0" parTransId="{E6A70015-6666-4906-AD16-6AEF2F5E7FAD}" sibTransId="{541A4D45-414C-4AE6-B5C0-83F38C3696A4}"/>
    <dgm:cxn modelId="{93621C5C-5094-454E-99C2-6A146DADB7FD}" type="presOf" srcId="{1730045D-1DD3-404C-9BAB-E5250CBA9DB5}" destId="{4EB0C6F7-A04B-47C3-87F1-4C7F2AC28504}" srcOrd="0" destOrd="0" presId="urn:microsoft.com/office/officeart/2005/8/layout/vList5"/>
    <dgm:cxn modelId="{3D629B67-15DD-0145-A57B-E5C1101386A6}" type="presOf" srcId="{F8E77F19-7B84-1D4C-B620-68FCBED1B0CD}" destId="{FC5EF360-B576-4C62-850A-016ACF715378}" srcOrd="0" destOrd="3" presId="urn:microsoft.com/office/officeart/2005/8/layout/vList5"/>
    <dgm:cxn modelId="{C08F026C-D1A4-43C3-A09A-9000FDFC2387}" type="presOf" srcId="{A4C6D7DE-C376-4C38-ACE5-74272264B67F}" destId="{24621731-4A25-4F4B-8A77-DF04F14FBEF1}" srcOrd="0" destOrd="0" presId="urn:microsoft.com/office/officeart/2005/8/layout/vList5"/>
    <dgm:cxn modelId="{14231F72-A239-44BF-B93C-65C1CC6DC0D4}" type="presOf" srcId="{A68783A4-57F9-43D0-A591-532DB17E95CF}" destId="{0BBA67F1-61D3-4138-9097-3CB074A76F3B}" srcOrd="0" destOrd="0" presId="urn:microsoft.com/office/officeart/2005/8/layout/vList5"/>
    <dgm:cxn modelId="{11D86F73-1CEA-4455-AD84-DB75E638F187}" srcId="{5AC50AD1-4F6B-43C6-A472-86384EDDBFD8}" destId="{46894351-9B95-42AD-9241-45DD0940DC6C}" srcOrd="3" destOrd="0" parTransId="{42F60DCC-6804-45A9-9CA7-AA6BA04704A1}" sibTransId="{7AD959F6-E28A-43B0-8F70-BE517BF950DD}"/>
    <dgm:cxn modelId="{399E2576-2994-7E4B-A2AF-5459D7533A4B}" type="presOf" srcId="{DEE8CC89-3099-5940-9640-FB2D4383EA98}" destId="{3E720A44-9071-4A5F-B9D7-7D7DFA1AFADA}" srcOrd="0" destOrd="1" presId="urn:microsoft.com/office/officeart/2005/8/layout/vList5"/>
    <dgm:cxn modelId="{08591C7A-F57D-41F6-B88A-2C5FB7BF0C47}" type="presOf" srcId="{BA6C6EF6-1D2B-4666-9FD6-A91B583F4B2B}" destId="{5E8E4AE7-54EE-457F-B1D5-F112425DE45E}" srcOrd="0" destOrd="2" presId="urn:microsoft.com/office/officeart/2005/8/layout/vList5"/>
    <dgm:cxn modelId="{BF286A7D-15EA-4B79-BD23-87821F25FDB5}" type="presOf" srcId="{6115B648-3248-49EF-9F78-779BA5DA4B9E}" destId="{3E720A44-9071-4A5F-B9D7-7D7DFA1AFADA}" srcOrd="0" destOrd="0" presId="urn:microsoft.com/office/officeart/2005/8/layout/vList5"/>
    <dgm:cxn modelId="{92EE717F-0B62-4B9E-A893-64662E3DFD2B}" type="presOf" srcId="{5AC50AD1-4F6B-43C6-A472-86384EDDBFD8}" destId="{8C0A2B5F-17A3-4FCF-8A72-0C09C004BCCA}" srcOrd="0" destOrd="0" presId="urn:microsoft.com/office/officeart/2005/8/layout/vList5"/>
    <dgm:cxn modelId="{36AD9F7F-AB35-4FA4-A07F-3379A377FA42}" srcId="{A68783A4-57F9-43D0-A591-532DB17E95CF}" destId="{5AC50AD1-4F6B-43C6-A472-86384EDDBFD8}" srcOrd="1" destOrd="0" parTransId="{4AB95AA9-0150-4AF2-8D80-1916E98BF416}" sibTransId="{76A007F9-6450-40CB-8D9A-F0C75DF6B5DA}"/>
    <dgm:cxn modelId="{DC0BA07F-56D5-41B9-B9DE-A327EA868955}" type="presOf" srcId="{4DB8825D-ED23-4E1C-9ED9-459CC6D7E85D}" destId="{5E8E4AE7-54EE-457F-B1D5-F112425DE45E}" srcOrd="0" destOrd="0" presId="urn:microsoft.com/office/officeart/2005/8/layout/vList5"/>
    <dgm:cxn modelId="{A880D084-432F-D846-85B1-72E474BDF521}" srcId="{13690646-7461-491A-9869-65D3B177409B}" destId="{F8E77F19-7B84-1D4C-B620-68FCBED1B0CD}" srcOrd="3" destOrd="0" parTransId="{8C96FC3E-6108-6842-9AA5-FCD2F80CEF9F}" sibTransId="{EB140BF6-9E3E-A14E-99AD-FE95559E2A28}"/>
    <dgm:cxn modelId="{32E38C94-239D-4481-B5E7-0DE44386BEB2}" type="presOf" srcId="{120F7DA4-5814-4832-BA7D-C94FD566490C}" destId="{24621731-4A25-4F4B-8A77-DF04F14FBEF1}" srcOrd="0" destOrd="2" presId="urn:microsoft.com/office/officeart/2005/8/layout/vList5"/>
    <dgm:cxn modelId="{42302596-916E-4FD1-AE37-9B287226F956}" srcId="{A68783A4-57F9-43D0-A591-532DB17E95CF}" destId="{A20FCFB2-3129-49F0-A95E-4E10A58E34EE}" srcOrd="0" destOrd="0" parTransId="{14C6A687-17CC-46A8-B6AE-EC0CF7A75F25}" sibTransId="{AC71540B-24B5-4D01-88CE-51B2D920DECD}"/>
    <dgm:cxn modelId="{0A1B9298-5EDE-4A02-9A60-4A660980C12E}" srcId="{5AC50AD1-4F6B-43C6-A472-86384EDDBFD8}" destId="{A4C6D7DE-C376-4C38-ACE5-74272264B67F}" srcOrd="0" destOrd="0" parTransId="{209A9720-D39A-4EA9-8A41-8818C90AECAB}" sibTransId="{76DFEF49-16B8-448F-B1CE-311BDC8764DD}"/>
    <dgm:cxn modelId="{28718EA8-0098-4692-9DE2-D66F590AAA91}" type="presOf" srcId="{B4595A93-F004-448E-ADA2-D668B22328CE}" destId="{5E8E4AE7-54EE-457F-B1D5-F112425DE45E}" srcOrd="0" destOrd="1" presId="urn:microsoft.com/office/officeart/2005/8/layout/vList5"/>
    <dgm:cxn modelId="{FA32EFB4-DD45-4687-90E5-66054DD51FBD}" type="presOf" srcId="{13690646-7461-491A-9869-65D3B177409B}" destId="{C8B86F58-8B6F-4F31-B510-3185434582FA}" srcOrd="0" destOrd="0" presId="urn:microsoft.com/office/officeart/2005/8/layout/vList5"/>
    <dgm:cxn modelId="{72EDE8D0-E7AD-4C2E-9955-9BE28E80188F}" srcId="{5AC50AD1-4F6B-43C6-A472-86384EDDBFD8}" destId="{120F7DA4-5814-4832-BA7D-C94FD566490C}" srcOrd="2" destOrd="0" parTransId="{C465E963-3BC3-4873-9B85-B9BBE113AC6E}" sibTransId="{E431B581-BB5B-4878-8642-BE98FEA1861E}"/>
    <dgm:cxn modelId="{FFBBF2DA-5456-4BE5-B699-D0B1934309E7}" srcId="{A20FCFB2-3129-49F0-A95E-4E10A58E34EE}" destId="{BA6C6EF6-1D2B-4666-9FD6-A91B583F4B2B}" srcOrd="2" destOrd="0" parTransId="{C811EA74-17A7-490D-A8E0-24FC5F4B93CB}" sibTransId="{7A635E2E-E81F-439C-BAC6-73E5692AB6CB}"/>
    <dgm:cxn modelId="{99B617DE-A385-4E44-9B06-C2803C12CFFE}" srcId="{A20FCFB2-3129-49F0-A95E-4E10A58E34EE}" destId="{B4595A93-F004-448E-ADA2-D668B22328CE}" srcOrd="1" destOrd="0" parTransId="{DD6F95D3-B35C-4ADB-AD33-6383834A5A52}" sibTransId="{22981A3B-DBB2-4543-B7FB-3C54C39857A2}"/>
    <dgm:cxn modelId="{C217B7DE-D8DC-4E9F-9A60-36A9DDC64D82}" srcId="{13690646-7461-491A-9869-65D3B177409B}" destId="{8604C73E-4E19-41DC-8C37-EA030204F41E}" srcOrd="2" destOrd="0" parTransId="{38FDC8B5-E597-4230-92F5-8E9A1BE2A113}" sibTransId="{B8B2B11A-AEA3-4A51-A25E-F845D08239BF}"/>
    <dgm:cxn modelId="{106ACDE1-4E78-4AE5-B89D-535A32CFC569}" srcId="{5AC50AD1-4F6B-43C6-A472-86384EDDBFD8}" destId="{8479616F-065C-4EFF-BE19-6D8A9B2B8E0D}" srcOrd="1" destOrd="0" parTransId="{0B63862F-8A8D-47D5-A5BC-D347E229778B}" sibTransId="{91251158-5577-479C-BE00-27F0BE1DC805}"/>
    <dgm:cxn modelId="{FC95CFE3-35FC-4DB7-9CEE-AEBDCD2C1050}" srcId="{A68783A4-57F9-43D0-A591-532DB17E95CF}" destId="{1730045D-1DD3-404C-9BAB-E5250CBA9DB5}" srcOrd="3" destOrd="0" parTransId="{F6EE1AC8-87C4-466D-AC30-1612BF7A5219}" sibTransId="{34F22AD0-C650-4E49-819A-C3CEE82B63B9}"/>
    <dgm:cxn modelId="{2A20EEE3-915D-4BAE-A5FA-A9D870B428F8}" type="presOf" srcId="{8604C73E-4E19-41DC-8C37-EA030204F41E}" destId="{FC5EF360-B576-4C62-850A-016ACF715378}" srcOrd="0" destOrd="2" presId="urn:microsoft.com/office/officeart/2005/8/layout/vList5"/>
    <dgm:cxn modelId="{A1AE92E5-1E6D-47E7-96FF-37B365B40098}" srcId="{A20FCFB2-3129-49F0-A95E-4E10A58E34EE}" destId="{4DB8825D-ED23-4E1C-9ED9-459CC6D7E85D}" srcOrd="0" destOrd="0" parTransId="{05141D09-937D-4970-96C5-D46AFF95C654}" sibTransId="{2AFE538E-F6C0-40E0-A07B-AB704FC46D8F}"/>
    <dgm:cxn modelId="{8F53CBEE-B153-4C75-AE24-7E7FA2A6F404}" type="presOf" srcId="{E8E14EE9-CFFE-498F-B4AF-D42D76E1B7E8}" destId="{FC5EF360-B576-4C62-850A-016ACF715378}" srcOrd="0" destOrd="1" presId="urn:microsoft.com/office/officeart/2005/8/layout/vList5"/>
    <dgm:cxn modelId="{CEA70AF5-4A78-4A7E-8533-9C6EA78BE4D3}" srcId="{1730045D-1DD3-404C-9BAB-E5250CBA9DB5}" destId="{6115B648-3248-49EF-9F78-779BA5DA4B9E}" srcOrd="0" destOrd="0" parTransId="{7BA1A702-B416-4FA3-BAB2-467C8A24957C}" sibTransId="{BC3C4FBC-98DC-4800-8929-20C687A172E5}"/>
    <dgm:cxn modelId="{972F2D20-F579-4BDC-BFB6-15AAD20DF927}" type="presParOf" srcId="{0BBA67F1-61D3-4138-9097-3CB074A76F3B}" destId="{6AC3D3A2-8424-42B5-9503-3823AB51ADA3}" srcOrd="0" destOrd="0" presId="urn:microsoft.com/office/officeart/2005/8/layout/vList5"/>
    <dgm:cxn modelId="{398D3EBF-706D-4AF7-9507-20936117A668}" type="presParOf" srcId="{6AC3D3A2-8424-42B5-9503-3823AB51ADA3}" destId="{E0E79D8F-D8FC-45F8-87F2-6C12270D0105}" srcOrd="0" destOrd="0" presId="urn:microsoft.com/office/officeart/2005/8/layout/vList5"/>
    <dgm:cxn modelId="{27A72739-6035-4BB1-95EF-F3E9D99A1EEF}" type="presParOf" srcId="{6AC3D3A2-8424-42B5-9503-3823AB51ADA3}" destId="{5E8E4AE7-54EE-457F-B1D5-F112425DE45E}" srcOrd="1" destOrd="0" presId="urn:microsoft.com/office/officeart/2005/8/layout/vList5"/>
    <dgm:cxn modelId="{1D670D57-D639-4CBE-A80F-AB671B3FBF3D}" type="presParOf" srcId="{0BBA67F1-61D3-4138-9097-3CB074A76F3B}" destId="{EB1731AB-5C59-48F8-817F-E8C4790CB733}" srcOrd="1" destOrd="0" presId="urn:microsoft.com/office/officeart/2005/8/layout/vList5"/>
    <dgm:cxn modelId="{96F77D9A-B0B8-4024-AD75-0D03DF4C6842}" type="presParOf" srcId="{0BBA67F1-61D3-4138-9097-3CB074A76F3B}" destId="{DBD2624E-8A79-4048-8C3D-4643B19489B7}" srcOrd="2" destOrd="0" presId="urn:microsoft.com/office/officeart/2005/8/layout/vList5"/>
    <dgm:cxn modelId="{B47F910E-C7A3-4916-9742-FD9D59F5B933}" type="presParOf" srcId="{DBD2624E-8A79-4048-8C3D-4643B19489B7}" destId="{8C0A2B5F-17A3-4FCF-8A72-0C09C004BCCA}" srcOrd="0" destOrd="0" presId="urn:microsoft.com/office/officeart/2005/8/layout/vList5"/>
    <dgm:cxn modelId="{8F1F0F44-8C83-45F2-B04B-94E75F0236DF}" type="presParOf" srcId="{DBD2624E-8A79-4048-8C3D-4643B19489B7}" destId="{24621731-4A25-4F4B-8A77-DF04F14FBEF1}" srcOrd="1" destOrd="0" presId="urn:microsoft.com/office/officeart/2005/8/layout/vList5"/>
    <dgm:cxn modelId="{E91AE0C1-BA9E-4562-A9C0-73EA4D6A7849}" type="presParOf" srcId="{0BBA67F1-61D3-4138-9097-3CB074A76F3B}" destId="{F596FA9D-E1D2-48D2-B390-EA9F923BE742}" srcOrd="3" destOrd="0" presId="urn:microsoft.com/office/officeart/2005/8/layout/vList5"/>
    <dgm:cxn modelId="{E8AA1F47-C802-4C5F-A1F8-CC17EF02C7FA}" type="presParOf" srcId="{0BBA67F1-61D3-4138-9097-3CB074A76F3B}" destId="{38106BEA-E095-42FD-ACD9-232EDD8A5876}" srcOrd="4" destOrd="0" presId="urn:microsoft.com/office/officeart/2005/8/layout/vList5"/>
    <dgm:cxn modelId="{D20CD279-90AA-41F8-9019-FE69652668ED}" type="presParOf" srcId="{38106BEA-E095-42FD-ACD9-232EDD8A5876}" destId="{C8B86F58-8B6F-4F31-B510-3185434582FA}" srcOrd="0" destOrd="0" presId="urn:microsoft.com/office/officeart/2005/8/layout/vList5"/>
    <dgm:cxn modelId="{055F6151-767E-4D67-9770-D2035470A3FF}" type="presParOf" srcId="{38106BEA-E095-42FD-ACD9-232EDD8A5876}" destId="{FC5EF360-B576-4C62-850A-016ACF715378}" srcOrd="1" destOrd="0" presId="urn:microsoft.com/office/officeart/2005/8/layout/vList5"/>
    <dgm:cxn modelId="{111DF2E4-3826-4EE0-9072-E38CABFDEA36}" type="presParOf" srcId="{0BBA67F1-61D3-4138-9097-3CB074A76F3B}" destId="{3954BEA4-2A7E-4852-8CDE-608DAC160B0C}" srcOrd="5" destOrd="0" presId="urn:microsoft.com/office/officeart/2005/8/layout/vList5"/>
    <dgm:cxn modelId="{F13EC51C-ED53-4125-8EB4-DE14291EA571}" type="presParOf" srcId="{0BBA67F1-61D3-4138-9097-3CB074A76F3B}" destId="{B99EF547-4EB3-4BD4-8830-5D794639EDCD}" srcOrd="6" destOrd="0" presId="urn:microsoft.com/office/officeart/2005/8/layout/vList5"/>
    <dgm:cxn modelId="{733D6DA0-8F1A-4C29-AC82-3B322ECE9703}" type="presParOf" srcId="{B99EF547-4EB3-4BD4-8830-5D794639EDCD}" destId="{4EB0C6F7-A04B-47C3-87F1-4C7F2AC28504}" srcOrd="0" destOrd="0" presId="urn:microsoft.com/office/officeart/2005/8/layout/vList5"/>
    <dgm:cxn modelId="{D7024A1A-DEC4-4F6B-B25B-B241530E4A66}" type="presParOf" srcId="{B99EF547-4EB3-4BD4-8830-5D794639EDCD}" destId="{3E720A44-9071-4A5F-B9D7-7D7DFA1AFA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E4AE7-54EE-457F-B1D5-F112425DE45E}">
      <dsp:nvSpPr>
        <dsp:cNvPr id="0" name=""/>
        <dsp:cNvSpPr/>
      </dsp:nvSpPr>
      <dsp:spPr>
        <a:xfrm rot="5400000">
          <a:off x="6510907" y="-2646746"/>
          <a:ext cx="1063485" cy="6628376"/>
        </a:xfrm>
        <a:prstGeom prst="round2SameRect">
          <a:avLst/>
        </a:prstGeom>
        <a:solidFill>
          <a:srgbClr val="AF111C">
            <a:alpha val="89804"/>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dirty="0">
              <a:solidFill>
                <a:schemeClr val="bg1"/>
              </a:solidFill>
            </a:rPr>
            <a:t> A GEANT strategy – fully supported by its members</a:t>
          </a: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a:solidFill>
                <a:schemeClr val="bg1"/>
              </a:solidFill>
            </a:rPr>
            <a:t> GN5 Consultations </a:t>
          </a:r>
          <a:endParaRPr lang="en-GB" sz="1400" kern="1200" dirty="0">
            <a:solidFill>
              <a:schemeClr val="bg1"/>
            </a:solidFill>
          </a:endParaRP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dirty="0">
              <a:solidFill>
                <a:schemeClr val="bg1"/>
              </a:solidFill>
            </a:rPr>
            <a:t> NREN Future Readiness Workshops</a:t>
          </a:r>
        </a:p>
      </dsp:txBody>
      <dsp:txXfrm rot="-5400000">
        <a:off x="3728462" y="187614"/>
        <a:ext cx="6576461" cy="959655"/>
      </dsp:txXfrm>
    </dsp:sp>
    <dsp:sp modelId="{E0E79D8F-D8FC-45F8-87F2-6C12270D0105}">
      <dsp:nvSpPr>
        <dsp:cNvPr id="0" name=""/>
        <dsp:cNvSpPr/>
      </dsp:nvSpPr>
      <dsp:spPr>
        <a:xfrm>
          <a:off x="0" y="2763"/>
          <a:ext cx="3728462" cy="1329357"/>
        </a:xfrm>
        <a:prstGeom prst="round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Getting ready for the years ahead…</a:t>
          </a:r>
        </a:p>
      </dsp:txBody>
      <dsp:txXfrm>
        <a:off x="64894" y="67657"/>
        <a:ext cx="3598674" cy="1199569"/>
      </dsp:txXfrm>
    </dsp:sp>
    <dsp:sp modelId="{24621731-4A25-4F4B-8A77-DF04F14FBEF1}">
      <dsp:nvSpPr>
        <dsp:cNvPr id="0" name=""/>
        <dsp:cNvSpPr/>
      </dsp:nvSpPr>
      <dsp:spPr>
        <a:xfrm rot="5400000">
          <a:off x="6394030" y="-1250920"/>
          <a:ext cx="1297239" cy="6628376"/>
        </a:xfrm>
        <a:prstGeom prst="round2SameRect">
          <a:avLst/>
        </a:prstGeom>
        <a:solidFill>
          <a:srgbClr val="AF111C">
            <a:alpha val="89804"/>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a:solidFill>
                <a:schemeClr val="bg1"/>
              </a:solidFill>
            </a:rPr>
            <a:t> Introduce a NREN Charter</a:t>
          </a:r>
          <a:endParaRPr lang="en-GB" sz="1400" kern="1200" dirty="0">
            <a:solidFill>
              <a:schemeClr val="bg1"/>
            </a:solidFill>
          </a:endParaRP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a:solidFill>
                <a:schemeClr val="bg1"/>
              </a:solidFill>
            </a:rPr>
            <a:t> CRM roll out </a:t>
          </a:r>
          <a:endParaRPr lang="en-GB" sz="1400" kern="1200" dirty="0">
            <a:solidFill>
              <a:schemeClr val="bg1"/>
            </a:solidFill>
          </a:endParaRP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a:solidFill>
                <a:schemeClr val="bg1"/>
              </a:solidFill>
            </a:rPr>
            <a:t> Toolkit for new starters</a:t>
          </a:r>
          <a:endParaRPr lang="en-GB" sz="1400" kern="1200" dirty="0">
            <a:solidFill>
              <a:schemeClr val="bg1"/>
            </a:solidFill>
          </a:endParaRP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a:solidFill>
                <a:schemeClr val="bg1"/>
              </a:solidFill>
            </a:rPr>
            <a:t> Build an Infoshare Knowledge Repository</a:t>
          </a:r>
          <a:endParaRPr lang="en-GB" sz="1400" kern="1200" dirty="0">
            <a:solidFill>
              <a:schemeClr val="bg1"/>
            </a:solidFill>
          </a:endParaRPr>
        </a:p>
      </dsp:txBody>
      <dsp:txXfrm rot="-5400000">
        <a:off x="3728462" y="1477974"/>
        <a:ext cx="6565050" cy="1170587"/>
      </dsp:txXfrm>
    </dsp:sp>
    <dsp:sp modelId="{8C0A2B5F-17A3-4FCF-8A72-0C09C004BCCA}">
      <dsp:nvSpPr>
        <dsp:cNvPr id="0" name=""/>
        <dsp:cNvSpPr/>
      </dsp:nvSpPr>
      <dsp:spPr>
        <a:xfrm>
          <a:off x="0" y="1398588"/>
          <a:ext cx="3728462" cy="1329357"/>
        </a:xfrm>
        <a:prstGeom prst="round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With the right supporting tools…</a:t>
          </a:r>
        </a:p>
      </dsp:txBody>
      <dsp:txXfrm>
        <a:off x="64894" y="1463482"/>
        <a:ext cx="3598674" cy="1199569"/>
      </dsp:txXfrm>
    </dsp:sp>
    <dsp:sp modelId="{FC5EF360-B576-4C62-850A-016ACF715378}">
      <dsp:nvSpPr>
        <dsp:cNvPr id="0" name=""/>
        <dsp:cNvSpPr/>
      </dsp:nvSpPr>
      <dsp:spPr>
        <a:xfrm rot="5400000">
          <a:off x="6510907" y="144904"/>
          <a:ext cx="1063485" cy="6628376"/>
        </a:xfrm>
        <a:prstGeom prst="round2SameRect">
          <a:avLst/>
        </a:prstGeom>
        <a:solidFill>
          <a:srgbClr val="AF111C">
            <a:alpha val="89804"/>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a:solidFill>
                <a:schemeClr val="bg1"/>
              </a:solidFill>
            </a:rPr>
            <a:t> Onboarding for new Board members, GA reps and new NREN directors</a:t>
          </a:r>
          <a:endParaRPr lang="en-GB" sz="1400" kern="1200" dirty="0">
            <a:solidFill>
              <a:schemeClr val="bg1"/>
            </a:solidFill>
          </a:endParaRP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a:solidFill>
                <a:schemeClr val="bg1"/>
              </a:solidFill>
            </a:rPr>
            <a:t> Connect Kosovo and Bosnia and Hercegovina to GEANT</a:t>
          </a:r>
          <a:endParaRPr lang="en-GB" sz="1400" kern="1200" dirty="0">
            <a:solidFill>
              <a:schemeClr val="bg1"/>
            </a:solidFill>
          </a:endParaRP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dirty="0">
              <a:solidFill>
                <a:schemeClr val="bg1"/>
              </a:solidFill>
            </a:rPr>
            <a:t> Further analysis of NREN landscape (NREN business model report)</a:t>
          </a: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dirty="0">
              <a:solidFill>
                <a:schemeClr val="bg1"/>
              </a:solidFill>
            </a:rPr>
            <a:t> </a:t>
          </a:r>
          <a:r>
            <a:rPr lang="en-GB" sz="1400" kern="1200" dirty="0" err="1">
              <a:solidFill>
                <a:schemeClr val="bg1"/>
              </a:solidFill>
            </a:rPr>
            <a:t>Tf</a:t>
          </a:r>
          <a:r>
            <a:rPr lang="en-GB" sz="1400" kern="1200" dirty="0">
              <a:solidFill>
                <a:schemeClr val="bg1"/>
              </a:solidFill>
            </a:rPr>
            <a:t>-CSIRT new special interest groups + more responsive Community programme</a:t>
          </a:r>
        </a:p>
      </dsp:txBody>
      <dsp:txXfrm rot="-5400000">
        <a:off x="3728462" y="2979265"/>
        <a:ext cx="6576461" cy="959655"/>
      </dsp:txXfrm>
    </dsp:sp>
    <dsp:sp modelId="{C8B86F58-8B6F-4F31-B510-3185434582FA}">
      <dsp:nvSpPr>
        <dsp:cNvPr id="0" name=""/>
        <dsp:cNvSpPr/>
      </dsp:nvSpPr>
      <dsp:spPr>
        <a:xfrm>
          <a:off x="0" y="2794413"/>
          <a:ext cx="3728462" cy="1329357"/>
        </a:xfrm>
        <a:prstGeom prst="round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And with all partners engaged and connected.</a:t>
          </a:r>
        </a:p>
      </dsp:txBody>
      <dsp:txXfrm>
        <a:off x="64894" y="2859307"/>
        <a:ext cx="3598674" cy="1199569"/>
      </dsp:txXfrm>
    </dsp:sp>
    <dsp:sp modelId="{3E720A44-9071-4A5F-B9D7-7D7DFA1AFADA}">
      <dsp:nvSpPr>
        <dsp:cNvPr id="0" name=""/>
        <dsp:cNvSpPr/>
      </dsp:nvSpPr>
      <dsp:spPr>
        <a:xfrm rot="5400000">
          <a:off x="6510907" y="1540729"/>
          <a:ext cx="1063485" cy="6628376"/>
        </a:xfrm>
        <a:prstGeom prst="round2SameRect">
          <a:avLst/>
        </a:prstGeom>
        <a:solidFill>
          <a:srgbClr val="AF111C">
            <a:alpha val="89804"/>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dirty="0">
              <a:solidFill>
                <a:schemeClr val="bg1"/>
              </a:solidFill>
            </a:rPr>
            <a:t> 20</a:t>
          </a:r>
          <a:r>
            <a:rPr lang="en-GB" sz="1400" kern="1200" baseline="30000" dirty="0">
              <a:solidFill>
                <a:schemeClr val="bg1"/>
              </a:solidFill>
            </a:rPr>
            <a:t>th</a:t>
          </a:r>
          <a:r>
            <a:rPr lang="en-GB" sz="1400" kern="1200" dirty="0">
              <a:solidFill>
                <a:schemeClr val="bg1"/>
              </a:solidFill>
            </a:rPr>
            <a:t> anniversary of Compendium</a:t>
          </a:r>
        </a:p>
        <a:p>
          <a:pPr marL="114300" lvl="1" indent="-114300" algn="l" defTabSz="622300">
            <a:lnSpc>
              <a:spcPct val="90000"/>
            </a:lnSpc>
            <a:spcBef>
              <a:spcPct val="0"/>
            </a:spcBef>
            <a:spcAft>
              <a:spcPct val="15000"/>
            </a:spcAft>
            <a:buFont typeface="Courier New" panose="02070309020205020404" pitchFamily="49" charset="0"/>
            <a:buChar char="o"/>
          </a:pPr>
          <a:r>
            <a:rPr lang="en-GB" sz="1400" kern="1200" dirty="0">
              <a:solidFill>
                <a:schemeClr val="bg1"/>
              </a:solidFill>
            </a:rPr>
            <a:t> **New** Innovation programme – supported by the Community Programme</a:t>
          </a:r>
        </a:p>
      </dsp:txBody>
      <dsp:txXfrm rot="-5400000">
        <a:off x="3728462" y="4375090"/>
        <a:ext cx="6576461" cy="959655"/>
      </dsp:txXfrm>
    </dsp:sp>
    <dsp:sp modelId="{4EB0C6F7-A04B-47C3-87F1-4C7F2AC28504}">
      <dsp:nvSpPr>
        <dsp:cNvPr id="0" name=""/>
        <dsp:cNvSpPr/>
      </dsp:nvSpPr>
      <dsp:spPr>
        <a:xfrm>
          <a:off x="0" y="4190238"/>
          <a:ext cx="3728462" cy="1329357"/>
        </a:xfrm>
        <a:prstGeom prst="round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And finally, something to celebrate</a:t>
          </a:r>
        </a:p>
      </dsp:txBody>
      <dsp:txXfrm>
        <a:off x="64894" y="4255132"/>
        <a:ext cx="3598674" cy="119956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dirty="0"/>
              <a:t>GN4-3 / GN4-3N Symposium</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dirty="0"/>
              <a:t>Title</a:t>
            </a:r>
          </a:p>
        </p:txBody>
      </p:sp>
      <p:sp>
        <p:nvSpPr>
          <p:cNvPr id="4" name="Footer Placeholder 3">
            <a:extLst>
              <a:ext uri="{FF2B5EF4-FFF2-40B4-BE49-F238E27FC236}">
                <a16:creationId xmlns:a16="http://schemas.microsoft.com/office/drawing/2014/main" id="{B3AF02A7-F6EB-452A-B0EC-B49150E67E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213C2CD-AC35-4222-88A9-014A2247C9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B7FDBA-CF28-4DB5-A74A-87332A40D7AD}" type="slidenum">
              <a:rPr lang="en-GB" smtClean="0"/>
              <a:t>‹#›</a:t>
            </a:fld>
            <a:endParaRPr lang="en-GB"/>
          </a:p>
        </p:txBody>
      </p:sp>
    </p:spTree>
    <p:extLst>
      <p:ext uri="{BB962C8B-B14F-4D97-AF65-F5344CB8AC3E}">
        <p14:creationId xmlns:p14="http://schemas.microsoft.com/office/powerpoint/2010/main" val="3286563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80173-56AF-4385-B5A2-4FB13A8B9F78}" type="datetimeFigureOut">
              <a:rPr lang="en-GB" smtClean="0"/>
              <a:t>02/02/2021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EAC0A-1A7B-42DA-8357-44C998E354D7}" type="slidenum">
              <a:rPr lang="en-GB" smtClean="0"/>
              <a:t>‹#›</a:t>
            </a:fld>
            <a:endParaRPr lang="en-GB" dirty="0"/>
          </a:p>
        </p:txBody>
      </p:sp>
    </p:spTree>
    <p:extLst>
      <p:ext uri="{BB962C8B-B14F-4D97-AF65-F5344CB8AC3E}">
        <p14:creationId xmlns:p14="http://schemas.microsoft.com/office/powerpoint/2010/main" val="297808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5EAC0A-1A7B-42DA-8357-44C998E354D7}" type="slidenum">
              <a:rPr lang="en-GB" smtClean="0"/>
              <a:t>1</a:t>
            </a:fld>
            <a:endParaRPr lang="en-GB" dirty="0"/>
          </a:p>
        </p:txBody>
      </p:sp>
    </p:spTree>
    <p:extLst>
      <p:ext uri="{BB962C8B-B14F-4D97-AF65-F5344CB8AC3E}">
        <p14:creationId xmlns:p14="http://schemas.microsoft.com/office/powerpoint/2010/main" val="175451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5EAC0A-1A7B-42DA-8357-44C998E354D7}" type="slidenum">
              <a:rPr lang="en-GB" smtClean="0"/>
              <a:t>11</a:t>
            </a:fld>
            <a:endParaRPr lang="en-GB" dirty="0"/>
          </a:p>
        </p:txBody>
      </p:sp>
    </p:spTree>
    <p:extLst>
      <p:ext uri="{BB962C8B-B14F-4D97-AF65-F5344CB8AC3E}">
        <p14:creationId xmlns:p14="http://schemas.microsoft.com/office/powerpoint/2010/main" val="299007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
              </a:spcBef>
              <a:spcAft>
                <a:spcPts val="600"/>
              </a:spcAft>
              <a:buClr>
                <a:srgbClr val="002060"/>
              </a:buClr>
            </a:pPr>
            <a:r>
              <a:rPr lang="en-GB" dirty="0"/>
              <a:t> Have to recognise this has an effect on stakeholder engagement!</a:t>
            </a:r>
          </a:p>
          <a:p>
            <a:pPr>
              <a:spcBef>
                <a:spcPts val="200"/>
              </a:spcBef>
              <a:spcAft>
                <a:spcPts val="600"/>
              </a:spcAft>
              <a:buClr>
                <a:srgbClr val="002060"/>
              </a:buClr>
            </a:pPr>
            <a:endParaRPr lang="en-GB" b="1" dirty="0">
              <a:solidFill>
                <a:schemeClr val="bg1"/>
              </a:solidFill>
            </a:endParaRPr>
          </a:p>
          <a:p>
            <a:pPr>
              <a:spcBef>
                <a:spcPts val="200"/>
              </a:spcBef>
              <a:spcAft>
                <a:spcPts val="600"/>
              </a:spcAft>
              <a:buClr>
                <a:srgbClr val="002060"/>
              </a:buClr>
            </a:pPr>
            <a:r>
              <a:rPr lang="en-GB" b="1" dirty="0">
                <a:solidFill>
                  <a:schemeClr val="bg1"/>
                </a:solidFill>
              </a:rPr>
              <a:t>Nevertheless:</a:t>
            </a:r>
          </a:p>
          <a:p>
            <a:pPr>
              <a:spcBef>
                <a:spcPts val="200"/>
              </a:spcBef>
              <a:spcAft>
                <a:spcPts val="600"/>
              </a:spcAft>
              <a:buClr>
                <a:srgbClr val="002060"/>
              </a:buClr>
            </a:pPr>
            <a:r>
              <a:rPr lang="en-GB" b="1" dirty="0">
                <a:solidFill>
                  <a:schemeClr val="bg1"/>
                </a:solidFill>
              </a:rPr>
              <a:t>Total number of meetings: 22 + record breaking  number of participants: 1354</a:t>
            </a:r>
          </a:p>
          <a:p>
            <a:pPr>
              <a:spcBef>
                <a:spcPts val="200"/>
              </a:spcBef>
              <a:spcAft>
                <a:spcPts val="600"/>
              </a:spcAft>
              <a:buClr>
                <a:srgbClr val="002060"/>
              </a:buClr>
            </a:pPr>
            <a:endParaRPr lang="en-GB" b="1" dirty="0">
              <a:solidFill>
                <a:schemeClr val="bg1"/>
              </a:solidFill>
            </a:endParaRPr>
          </a:p>
          <a:p>
            <a:pPr>
              <a:spcBef>
                <a:spcPts val="200"/>
              </a:spcBef>
              <a:spcAft>
                <a:spcPts val="600"/>
              </a:spcAft>
              <a:buClr>
                <a:srgbClr val="002060"/>
              </a:buClr>
            </a:pPr>
            <a:r>
              <a:rPr lang="en-GB" b="1" dirty="0">
                <a:solidFill>
                  <a:schemeClr val="bg1"/>
                </a:solidFill>
              </a:rPr>
              <a:t>Rapid conversion to virtual meetings, added shorter community sessions for TF-EDU, Community Café. More one-off meetings – for example recently on Atlassian. </a:t>
            </a:r>
          </a:p>
          <a:p>
            <a:pPr>
              <a:spcBef>
                <a:spcPts val="200"/>
              </a:spcBef>
              <a:spcAft>
                <a:spcPts val="600"/>
              </a:spcAft>
              <a:buClr>
                <a:srgbClr val="002060"/>
              </a:buClr>
            </a:pPr>
            <a:r>
              <a:rPr lang="en-GB" sz="1200" b="0" i="0" kern="1200" dirty="0">
                <a:solidFill>
                  <a:schemeClr val="tx1"/>
                </a:solidFill>
                <a:effectLst/>
                <a:latin typeface="+mn-lt"/>
                <a:ea typeface="+mn-ea"/>
                <a:cs typeface="+mn-cs"/>
              </a:rPr>
              <a:t>Bilateral meetings with x of 42 NRENs</a:t>
            </a:r>
          </a:p>
          <a:p>
            <a:pPr>
              <a:spcBef>
                <a:spcPts val="200"/>
              </a:spcBef>
              <a:spcAft>
                <a:spcPts val="600"/>
              </a:spcAft>
              <a:buClr>
                <a:srgbClr val="002060"/>
              </a:buClr>
            </a:pPr>
            <a:r>
              <a:rPr lang="en-GB" sz="1200" b="0" i="0" kern="1200" dirty="0">
                <a:solidFill>
                  <a:schemeClr val="tx1"/>
                </a:solidFill>
                <a:effectLst/>
                <a:latin typeface="+mn-lt"/>
                <a:ea typeface="+mn-ea"/>
                <a:cs typeface="+mn-cs"/>
              </a:rPr>
              <a:t>75 new network services requests handled (EU NREN)•</a:t>
            </a:r>
          </a:p>
          <a:p>
            <a:pPr>
              <a:spcBef>
                <a:spcPts val="200"/>
              </a:spcBef>
              <a:spcAft>
                <a:spcPts val="600"/>
              </a:spcAft>
              <a:buClr>
                <a:srgbClr val="002060"/>
              </a:buClr>
            </a:pPr>
            <a:r>
              <a:rPr lang="en-GB" sz="1200" b="0" i="0" kern="1200" dirty="0">
                <a:solidFill>
                  <a:schemeClr val="tx1"/>
                </a:solidFill>
                <a:effectLst/>
                <a:latin typeface="+mn-lt"/>
                <a:ea typeface="+mn-ea"/>
                <a:cs typeface="+mn-cs"/>
              </a:rPr>
              <a:t>5 NREN Strategy Workshops, </a:t>
            </a:r>
          </a:p>
          <a:p>
            <a:pPr>
              <a:spcBef>
                <a:spcPts val="200"/>
              </a:spcBef>
              <a:spcAft>
                <a:spcPts val="600"/>
              </a:spcAft>
              <a:buClr>
                <a:srgbClr val="002060"/>
              </a:buClr>
            </a:pPr>
            <a:r>
              <a:rPr lang="en-GB" sz="1200" b="0" i="0" kern="1200" dirty="0">
                <a:solidFill>
                  <a:schemeClr val="tx1"/>
                </a:solidFill>
                <a:effectLst/>
                <a:latin typeface="+mn-lt"/>
                <a:ea typeface="+mn-ea"/>
                <a:cs typeface="+mn-cs"/>
              </a:rPr>
              <a:t>12 </a:t>
            </a:r>
            <a:r>
              <a:rPr lang="en-GB" sz="1200" b="0" i="0" kern="1200" dirty="0" err="1">
                <a:solidFill>
                  <a:schemeClr val="tx1"/>
                </a:solidFill>
                <a:effectLst/>
                <a:latin typeface="+mn-lt"/>
                <a:ea typeface="+mn-ea"/>
                <a:cs typeface="+mn-cs"/>
              </a:rPr>
              <a:t>Infoshares</a:t>
            </a:r>
            <a:r>
              <a:rPr lang="en-GB" sz="1200" b="0" i="0" kern="1200" dirty="0">
                <a:solidFill>
                  <a:schemeClr val="tx1"/>
                </a:solidFill>
                <a:effectLst/>
                <a:latin typeface="+mn-lt"/>
                <a:ea typeface="+mn-ea"/>
                <a:cs typeface="+mn-cs"/>
              </a:rPr>
              <a:t> with 491 participants plus 690 YT views •</a:t>
            </a:r>
          </a:p>
          <a:p>
            <a:pPr>
              <a:spcBef>
                <a:spcPts val="200"/>
              </a:spcBef>
              <a:spcAft>
                <a:spcPts val="600"/>
              </a:spcAft>
              <a:buClr>
                <a:srgbClr val="002060"/>
              </a:buClr>
            </a:pPr>
            <a:r>
              <a:rPr lang="en-GB" sz="1200" b="0" i="0" kern="1200" dirty="0">
                <a:solidFill>
                  <a:schemeClr val="tx1"/>
                </a:solidFill>
                <a:effectLst/>
                <a:latin typeface="+mn-lt"/>
                <a:ea typeface="+mn-ea"/>
                <a:cs typeface="+mn-cs"/>
              </a:rPr>
              <a:t>1x Compendium, 3x Surveys, 1x Network research study</a:t>
            </a:r>
            <a:endParaRPr lang="en-GB" b="1" i="1" dirty="0">
              <a:solidFill>
                <a:schemeClr val="bg1"/>
              </a:solidFill>
            </a:endParaRPr>
          </a:p>
          <a:p>
            <a:pPr>
              <a:spcBef>
                <a:spcPts val="200"/>
              </a:spcBef>
              <a:spcAft>
                <a:spcPts val="600"/>
              </a:spcAft>
              <a:buClr>
                <a:srgbClr val="002060"/>
              </a:buClr>
            </a:pPr>
            <a:r>
              <a:rPr lang="en-GB" b="1" i="0" dirty="0">
                <a:solidFill>
                  <a:schemeClr val="bg1"/>
                </a:solidFill>
              </a:rPr>
              <a:t>This was also a year of interacting in-depth with NRENs </a:t>
            </a:r>
            <a:endParaRPr lang="en-GB" b="1" i="0" dirty="0">
              <a:solidFill>
                <a:schemeClr val="accent4">
                  <a:lumMod val="40000"/>
                  <a:lumOff val="60000"/>
                </a:schemeClr>
              </a:solidFill>
            </a:endParaRPr>
          </a:p>
          <a:p>
            <a:endParaRPr lang="en-GB" dirty="0"/>
          </a:p>
        </p:txBody>
      </p:sp>
      <p:sp>
        <p:nvSpPr>
          <p:cNvPr id="4" name="Slide Number Placeholder 3"/>
          <p:cNvSpPr>
            <a:spLocks noGrp="1"/>
          </p:cNvSpPr>
          <p:nvPr>
            <p:ph type="sldNum" sz="quarter" idx="5"/>
          </p:nvPr>
        </p:nvSpPr>
        <p:spPr/>
        <p:txBody>
          <a:bodyPr/>
          <a:lstStyle/>
          <a:p>
            <a:fld id="{C15EAC0A-1A7B-42DA-8357-44C998E354D7}" type="slidenum">
              <a:rPr lang="en-GB" smtClean="0"/>
              <a:t>2</a:t>
            </a:fld>
            <a:endParaRPr lang="en-GB" dirty="0"/>
          </a:p>
        </p:txBody>
      </p:sp>
    </p:spTree>
    <p:extLst>
      <p:ext uri="{BB962C8B-B14F-4D97-AF65-F5344CB8AC3E}">
        <p14:creationId xmlns:p14="http://schemas.microsoft.com/office/powerpoint/2010/main" val="122539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GB" b="0" dirty="0"/>
              <a:t>We understood that many NRENs we even more busy – so we cancelled the Satisfaction Survey and instead focused on finding good news stories and case studies to demonstrate how NRENs were supporting their communities under COVID.  In fact we produced a new deliverable on this very topic which brings together all the work NRENs have done.  It’s worth a read if you haven’t seen it</a:t>
            </a:r>
          </a:p>
          <a:p>
            <a:pPr marL="171450" indent="-171450">
              <a:spcAft>
                <a:spcPts val="600"/>
              </a:spcAft>
              <a:buFont typeface="Arial" panose="020B0604020202020204" pitchFamily="34" charset="0"/>
              <a:buChar char="•"/>
            </a:pPr>
            <a:r>
              <a:rPr lang="en-GB" b="0" dirty="0"/>
              <a:t>Changed our catch ups with NRENs to catch up tea/coffee meetings.  Short and more often.  In this way we can support them better and touch </a:t>
            </a:r>
            <a:r>
              <a:rPr lang="en-GB" b="0" dirty="0" err="1"/>
              <a:t>base.Additional</a:t>
            </a:r>
            <a:r>
              <a:rPr lang="en-GB" b="0" dirty="0"/>
              <a:t> support provided to NRENs in and around funding and govt. issues – for example most recently in Ukraine and Bulgaria</a:t>
            </a:r>
          </a:p>
          <a:p>
            <a:pPr marL="171450" indent="-171450">
              <a:spcAft>
                <a:spcPts val="600"/>
              </a:spcAft>
              <a:buFont typeface="Arial" panose="020B0604020202020204" pitchFamily="34" charset="0"/>
              <a:buChar char="•"/>
            </a:pPr>
            <a:r>
              <a:rPr lang="en-GB" b="0" dirty="0"/>
              <a:t>Listened to what the community wanted.  In 2020 we had monthly EOSC update meetings bringing the community together as the EOSC Association was getting set up.  We have also run </a:t>
            </a:r>
            <a:r>
              <a:rPr lang="en-GB" b="0" dirty="0" err="1"/>
              <a:t>infoshares</a:t>
            </a:r>
            <a:r>
              <a:rPr lang="en-GB" b="0" dirty="0"/>
              <a:t> on Open Science topics including most recently Research Data management.</a:t>
            </a:r>
          </a:p>
          <a:p>
            <a:pPr marL="171450" indent="-171450">
              <a:spcAft>
                <a:spcPts val="600"/>
              </a:spcAft>
              <a:buFont typeface="Arial" panose="020B0604020202020204" pitchFamily="34" charset="0"/>
              <a:buChar char="•"/>
            </a:pPr>
            <a:r>
              <a:rPr lang="en-GB" b="0" dirty="0"/>
              <a:t>This year’s compendium is the most detailed to date – we focused on getting as complete a picture as possible to underline the work we have been doing with other WPs to understand service requirements. Worked closely with other WPs to provide additional support. For example for WP6 we undertook in-depth interviews to find out more about what NRENs wanted in the area of network technologies.</a:t>
            </a:r>
          </a:p>
          <a:p>
            <a:pPr marL="171450" indent="-171450">
              <a:spcAft>
                <a:spcPts val="600"/>
              </a:spcAft>
              <a:buFont typeface="Arial" panose="020B0604020202020204" pitchFamily="34" charset="0"/>
              <a:buChar char="•"/>
            </a:pPr>
            <a:endParaRPr lang="en-GB" b="1" dirty="0"/>
          </a:p>
          <a:p>
            <a:pPr marL="171450" indent="-171450">
              <a:spcAft>
                <a:spcPts val="600"/>
              </a:spcAft>
              <a:buFont typeface="Arial" panose="020B0604020202020204" pitchFamily="34" charset="0"/>
              <a:buChar char="•"/>
            </a:pPr>
            <a:endParaRPr lang="en-GB" b="1" dirty="0"/>
          </a:p>
          <a:p>
            <a:endParaRPr lang="en-GB" dirty="0"/>
          </a:p>
        </p:txBody>
      </p:sp>
      <p:sp>
        <p:nvSpPr>
          <p:cNvPr id="4" name="Slide Number Placeholder 3"/>
          <p:cNvSpPr>
            <a:spLocks noGrp="1"/>
          </p:cNvSpPr>
          <p:nvPr>
            <p:ph type="sldNum" sz="quarter" idx="5"/>
          </p:nvPr>
        </p:nvSpPr>
        <p:spPr/>
        <p:txBody>
          <a:bodyPr/>
          <a:lstStyle/>
          <a:p>
            <a:fld id="{C15EAC0A-1A7B-42DA-8357-44C998E354D7}" type="slidenum">
              <a:rPr lang="en-GB" smtClean="0"/>
              <a:t>3</a:t>
            </a:fld>
            <a:endParaRPr lang="en-GB" dirty="0"/>
          </a:p>
        </p:txBody>
      </p:sp>
    </p:spTree>
    <p:extLst>
      <p:ext uri="{BB962C8B-B14F-4D97-AF65-F5344CB8AC3E}">
        <p14:creationId xmlns:p14="http://schemas.microsoft.com/office/powerpoint/2010/main" val="358127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dirty="0"/>
              <a:t>Offer a reference framework </a:t>
            </a:r>
            <a:r>
              <a:rPr lang="en-GB" b="1" dirty="0"/>
              <a:t>for advanced operational and service delivery integration to end users </a:t>
            </a:r>
            <a:r>
              <a:rPr lang="en-GB" dirty="0"/>
              <a:t>facilitating data-centric research. This will be achieved through </a:t>
            </a:r>
            <a:r>
              <a:rPr lang="en-GB" b="1" dirty="0"/>
              <a:t>intense concertation and coordination with the other e-infrastructure projects in Europe </a:t>
            </a:r>
            <a:r>
              <a:rPr lang="en-GB" dirty="0"/>
              <a:t>(EOSC, PRACE, EUDAT, EGI, etc), to facilitate Open Science, coordinate services, including trust and identity services, and </a:t>
            </a:r>
            <a:r>
              <a:rPr lang="en-GB" b="1" dirty="0"/>
              <a:t>achieve complementarity of the end-user service offering </a:t>
            </a:r>
            <a:r>
              <a:rPr lang="en-GB" dirty="0"/>
              <a:t>(WP1, WP3 – Lead: T1 + T2, WP4, WP5).  </a:t>
            </a:r>
            <a:r>
              <a:rPr lang="en-GB" b="1" u="sng" dirty="0"/>
              <a:t>GONE FURTHER – SPENT 2020 PREPARING EOSC FUTURE WITH THE OTHER E-INFRAS</a:t>
            </a:r>
            <a:r>
              <a:rPr lang="en-GB" b="1" dirty="0"/>
              <a:t>.</a:t>
            </a:r>
            <a:endParaRPr lang="en-GB" dirty="0"/>
          </a:p>
          <a:p>
            <a:pPr>
              <a:spcAft>
                <a:spcPts val="600"/>
              </a:spcAft>
            </a:pPr>
            <a:endParaRPr lang="en-GB" dirty="0"/>
          </a:p>
          <a:p>
            <a:pPr>
              <a:spcAft>
                <a:spcPts val="600"/>
              </a:spcAft>
            </a:pPr>
            <a:r>
              <a:rPr lang="en-GB" dirty="0"/>
              <a:t>Maintain collection and </a:t>
            </a:r>
            <a:r>
              <a:rPr lang="en-GB" b="1" dirty="0"/>
              <a:t>evaluation of user requirements for future extreme services </a:t>
            </a:r>
            <a:r>
              <a:rPr lang="en-GB" dirty="0"/>
              <a:t>with the large research infrastructure projects (e.g. CERN LHC2, SKA, ESS, ITER, ELI, </a:t>
            </a:r>
            <a:r>
              <a:rPr lang="en-GB" dirty="0" err="1"/>
              <a:t>Exascale</a:t>
            </a:r>
            <a:r>
              <a:rPr lang="en-GB" dirty="0"/>
              <a:t>) in collaboration with the other e-</a:t>
            </a:r>
            <a:r>
              <a:rPr lang="en-GB" dirty="0" err="1"/>
              <a:t>infras</a:t>
            </a:r>
            <a:r>
              <a:rPr lang="en-GB" dirty="0"/>
              <a:t> projects in Europe (WP3 – Lead: T2  + T1) and EOSC. </a:t>
            </a:r>
            <a:r>
              <a:rPr lang="en-GB" b="1" u="sng" dirty="0"/>
              <a:t>SIGNED A NEW COLLABORATION AGREEMENT WITH SKA/PRACE/CERN.  NOW WORKING WITH EUROHPC ON THEIR REQUIREMENTS AND THE BELLA SHIP HAS LANDED!</a:t>
            </a:r>
            <a:endParaRPr lang="en-GB" u="sng" dirty="0"/>
          </a:p>
          <a:p>
            <a:pPr>
              <a:spcAft>
                <a:spcPts val="600"/>
              </a:spcAft>
            </a:pPr>
            <a:endParaRPr lang="en-GB" dirty="0"/>
          </a:p>
          <a:p>
            <a:pPr>
              <a:spcAft>
                <a:spcPts val="600"/>
              </a:spcAft>
            </a:pPr>
            <a:r>
              <a:rPr lang="en-GB" dirty="0"/>
              <a:t>GN4-3 is to have a very agile development environment, bridging the user requirements to production and introduction of new features or services in a much shorter time than the duration of the project. </a:t>
            </a:r>
            <a:r>
              <a:rPr lang="en-GB" b="1" dirty="0"/>
              <a:t>WP3 will work across multiple work packages to ensure user-driven development and feedback from NRENs to incorporate ongoing service improvements</a:t>
            </a:r>
            <a:r>
              <a:rPr lang="en-GB" dirty="0"/>
              <a:t>. Regular service reviews will continue to ensure that the </a:t>
            </a:r>
            <a:r>
              <a:rPr lang="en-GB" b="1" dirty="0"/>
              <a:t>services offered remain relevant in terms of uptake, usage and KPIs</a:t>
            </a:r>
            <a:r>
              <a:rPr lang="en-GB" dirty="0"/>
              <a:t>. </a:t>
            </a:r>
          </a:p>
          <a:p>
            <a:endParaRPr lang="en-GB" dirty="0"/>
          </a:p>
        </p:txBody>
      </p:sp>
      <p:sp>
        <p:nvSpPr>
          <p:cNvPr id="4" name="Slide Number Placeholder 3"/>
          <p:cNvSpPr>
            <a:spLocks noGrp="1"/>
          </p:cNvSpPr>
          <p:nvPr>
            <p:ph type="sldNum" sz="quarter" idx="5"/>
          </p:nvPr>
        </p:nvSpPr>
        <p:spPr/>
        <p:txBody>
          <a:bodyPr/>
          <a:lstStyle/>
          <a:p>
            <a:fld id="{C15EAC0A-1A7B-42DA-8357-44C998E354D7}" type="slidenum">
              <a:rPr lang="en-GB" smtClean="0"/>
              <a:t>4</a:t>
            </a:fld>
            <a:endParaRPr lang="en-GB" dirty="0"/>
          </a:p>
        </p:txBody>
      </p:sp>
    </p:spTree>
    <p:extLst>
      <p:ext uri="{BB962C8B-B14F-4D97-AF65-F5344CB8AC3E}">
        <p14:creationId xmlns:p14="http://schemas.microsoft.com/office/powerpoint/2010/main" val="1925893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C15EAC0A-1A7B-42DA-8357-44C998E354D7}" type="slidenum">
              <a:rPr lang="en-GB" smtClean="0"/>
              <a:t>5</a:t>
            </a:fld>
            <a:endParaRPr lang="en-GB" dirty="0"/>
          </a:p>
        </p:txBody>
      </p:sp>
    </p:spTree>
    <p:extLst>
      <p:ext uri="{BB962C8B-B14F-4D97-AF65-F5344CB8AC3E}">
        <p14:creationId xmlns:p14="http://schemas.microsoft.com/office/powerpoint/2010/main" val="277161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5EAC0A-1A7B-42DA-8357-44C998E354D7}" type="slidenum">
              <a:rPr lang="en-GB" smtClean="0"/>
              <a:t>7</a:t>
            </a:fld>
            <a:endParaRPr lang="en-GB" dirty="0"/>
          </a:p>
        </p:txBody>
      </p:sp>
    </p:spTree>
    <p:extLst>
      <p:ext uri="{BB962C8B-B14F-4D97-AF65-F5344CB8AC3E}">
        <p14:creationId xmlns:p14="http://schemas.microsoft.com/office/powerpoint/2010/main" val="201230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8</a:t>
            </a:fld>
            <a:endParaRPr lang="en-GB"/>
          </a:p>
        </p:txBody>
      </p:sp>
    </p:spTree>
    <p:extLst>
      <p:ext uri="{BB962C8B-B14F-4D97-AF65-F5344CB8AC3E}">
        <p14:creationId xmlns:p14="http://schemas.microsoft.com/office/powerpoint/2010/main" val="4006888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EAC0A-1A7B-42DA-8357-44C998E354D7}" type="slidenum">
              <a:rPr lang="en-GB" smtClean="0"/>
              <a:t>9</a:t>
            </a:fld>
            <a:endParaRPr lang="en-GB" dirty="0"/>
          </a:p>
        </p:txBody>
      </p:sp>
    </p:spTree>
    <p:extLst>
      <p:ext uri="{BB962C8B-B14F-4D97-AF65-F5344CB8AC3E}">
        <p14:creationId xmlns:p14="http://schemas.microsoft.com/office/powerpoint/2010/main" val="315495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5EAC0A-1A7B-42DA-8357-44C998E354D7}" type="slidenum">
              <a:rPr lang="en-GB" smtClean="0"/>
              <a:t>10</a:t>
            </a:fld>
            <a:endParaRPr lang="en-GB" dirty="0"/>
          </a:p>
        </p:txBody>
      </p:sp>
    </p:spTree>
    <p:extLst>
      <p:ext uri="{BB962C8B-B14F-4D97-AF65-F5344CB8AC3E}">
        <p14:creationId xmlns:p14="http://schemas.microsoft.com/office/powerpoint/2010/main" val="2852409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3"/>
          <p:cNvSpPr txBox="1">
            <a:spLocks noChangeArrowheads="1"/>
          </p:cNvSpPr>
          <p:nvPr userDrawn="1"/>
        </p:nvSpPr>
        <p:spPr bwMode="auto">
          <a:xfrm>
            <a:off x="8111484" y="4779932"/>
            <a:ext cx="3523570" cy="147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lgn="r" eaLnBrk="1" hangingPunct="1">
              <a:spcBef>
                <a:spcPct val="20000"/>
              </a:spcBef>
              <a:buClr>
                <a:srgbClr val="B4D100"/>
              </a:buClr>
              <a:buSzPct val="80000"/>
            </a:pPr>
            <a:endParaRPr lang="en-US" sz="1800" dirty="0">
              <a:solidFill>
                <a:schemeClr val="bg1"/>
              </a:solidFill>
              <a:latin typeface="Arial" charset="0"/>
            </a:endParaRPr>
          </a:p>
          <a:p>
            <a:pPr algn="r" eaLnBrk="1" hangingPunct="1">
              <a:spcBef>
                <a:spcPct val="20000"/>
              </a:spcBef>
              <a:buClr>
                <a:srgbClr val="B4D100"/>
              </a:buClr>
              <a:buSzPct val="80000"/>
            </a:pPr>
            <a:r>
              <a:rPr lang="en-US" sz="1800" dirty="0">
                <a:solidFill>
                  <a:schemeClr val="bg1"/>
                </a:solidFill>
                <a:latin typeface="Arial" charset="0"/>
              </a:rPr>
              <a:t>GN4-1 EC Review</a:t>
            </a:r>
          </a:p>
          <a:p>
            <a:pPr algn="r">
              <a:spcBef>
                <a:spcPct val="20000"/>
              </a:spcBef>
              <a:buClr>
                <a:srgbClr val="B4D100"/>
              </a:buClr>
              <a:buSzPct val="80000"/>
            </a:pPr>
            <a:r>
              <a:rPr lang="en-GB" sz="1800" dirty="0">
                <a:solidFill>
                  <a:schemeClr val="bg1"/>
                </a:solidFill>
                <a:latin typeface="Arial" charset="0"/>
              </a:rPr>
              <a:t>TBC 2016</a:t>
            </a:r>
          </a:p>
          <a:p>
            <a:pPr algn="r" eaLnBrk="1" hangingPunct="1">
              <a:spcBef>
                <a:spcPct val="20000"/>
              </a:spcBef>
              <a:buClr>
                <a:srgbClr val="B4D100"/>
              </a:buClr>
              <a:buSzPct val="80000"/>
            </a:pPr>
            <a:r>
              <a:rPr lang="en-US" sz="1800" dirty="0">
                <a:solidFill>
                  <a:schemeClr val="bg1"/>
                </a:solidFill>
                <a:latin typeface="Arial" charset="0"/>
              </a:rPr>
              <a:t>Brussels</a:t>
            </a:r>
          </a:p>
          <a:p>
            <a:pPr algn="r" eaLnBrk="1" hangingPunct="1">
              <a:spcBef>
                <a:spcPct val="20000"/>
              </a:spcBef>
              <a:buClr>
                <a:srgbClr val="B4D100"/>
              </a:buClr>
              <a:buSzPct val="80000"/>
            </a:pPr>
            <a:endParaRPr lang="en-US" sz="1800" dirty="0">
              <a:solidFill>
                <a:schemeClr val="bg1"/>
              </a:solidFill>
              <a:latin typeface="Arial"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79292" y="287691"/>
            <a:ext cx="1674488" cy="952633"/>
          </a:xfrm>
          <a:prstGeom prst="rect">
            <a:avLst/>
          </a:prstGeom>
        </p:spPr>
      </p:pic>
      <p:sp>
        <p:nvSpPr>
          <p:cNvPr id="15" name="Rectangle 3"/>
          <p:cNvSpPr txBox="1">
            <a:spLocks noChangeArrowheads="1"/>
          </p:cNvSpPr>
          <p:nvPr userDrawn="1"/>
        </p:nvSpPr>
        <p:spPr bwMode="auto">
          <a:xfrm>
            <a:off x="848735" y="5076227"/>
            <a:ext cx="3798887" cy="125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1800" dirty="0">
                <a:solidFill>
                  <a:schemeClr val="bg1"/>
                </a:solidFill>
                <a:latin typeface="Arial" charset="0"/>
              </a:rPr>
              <a:t>Presenter Name, Organisation</a:t>
            </a:r>
          </a:p>
          <a:p>
            <a:pPr eaLnBrk="1" hangingPunct="1">
              <a:spcBef>
                <a:spcPct val="20000"/>
              </a:spcBef>
              <a:buClr>
                <a:srgbClr val="B4D100"/>
              </a:buClr>
              <a:buSzPct val="80000"/>
            </a:pPr>
            <a:endParaRPr lang="en-US" sz="1800" dirty="0">
              <a:solidFill>
                <a:schemeClr val="bg1"/>
              </a:solidFill>
              <a:latin typeface="Arial" charset="0"/>
            </a:endParaRPr>
          </a:p>
        </p:txBody>
      </p:sp>
      <p:sp>
        <p:nvSpPr>
          <p:cNvPr id="21" name="Rectangle 20">
            <a:extLst>
              <a:ext uri="{FF2B5EF4-FFF2-40B4-BE49-F238E27FC236}">
                <a16:creationId xmlns:a16="http://schemas.microsoft.com/office/drawing/2014/main" id="{80C371AD-EB90-5740-93BA-BCBB67E80068}"/>
              </a:ext>
            </a:extLst>
          </p:cNvPr>
          <p:cNvSpPr/>
          <p:nvPr userDrawn="1"/>
        </p:nvSpPr>
        <p:spPr>
          <a:xfrm>
            <a:off x="0" y="0"/>
            <a:ext cx="12192000" cy="6858000"/>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ackground pattern&#10;&#10;Description automatically generated">
            <a:extLst>
              <a:ext uri="{FF2B5EF4-FFF2-40B4-BE49-F238E27FC236}">
                <a16:creationId xmlns:a16="http://schemas.microsoft.com/office/drawing/2014/main" id="{74494223-671B-4A45-8551-F74FC9F42F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231" t="10207" r="26997" b="37311"/>
          <a:stretch/>
        </p:blipFill>
        <p:spPr>
          <a:xfrm>
            <a:off x="0" y="0"/>
            <a:ext cx="12192001" cy="6858000"/>
          </a:xfrm>
          <a:prstGeom prst="rect">
            <a:avLst/>
          </a:prstGeom>
        </p:spPr>
      </p:pic>
    </p:spTree>
    <p:extLst>
      <p:ext uri="{BB962C8B-B14F-4D97-AF65-F5344CB8AC3E}">
        <p14:creationId xmlns:p14="http://schemas.microsoft.com/office/powerpoint/2010/main" val="123456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B645-1605-DD4E-B967-96F137718E6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7C2C3B-22BC-DE4B-ABF1-9B8C02392C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8A35EF-F56C-AC4A-AEF4-6D573893F1F6}"/>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5" name="Footer Placeholder 4">
            <a:extLst>
              <a:ext uri="{FF2B5EF4-FFF2-40B4-BE49-F238E27FC236}">
                <a16:creationId xmlns:a16="http://schemas.microsoft.com/office/drawing/2014/main" id="{FA10E459-A199-974B-9A63-AAFD0E9E9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B4851-6C5D-C34A-883E-9306FE9DD5AF}"/>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84129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01E3-5545-FE49-A228-D3E8F145FC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9C7EAB1-7E4C-2943-B503-F0DB08BE9E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12A7CE-B8C4-E840-9A2A-D2E6B28A2F97}"/>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5" name="Footer Placeholder 4">
            <a:extLst>
              <a:ext uri="{FF2B5EF4-FFF2-40B4-BE49-F238E27FC236}">
                <a16:creationId xmlns:a16="http://schemas.microsoft.com/office/drawing/2014/main" id="{66E5DDF4-FCC9-2642-8B49-A09D15FD8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A059E-3913-F242-8A35-9976E7ACA7DE}"/>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386081918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1B47-4E2B-944A-8061-3E4D243EE7B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01BCCB-1B51-EF41-9B59-75FC7E9E8EE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4F2A209-A42B-A149-89B3-ACB3850479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E24037B-5745-ED45-B1E5-516B0A2BBA59}"/>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6" name="Footer Placeholder 5">
            <a:extLst>
              <a:ext uri="{FF2B5EF4-FFF2-40B4-BE49-F238E27FC236}">
                <a16:creationId xmlns:a16="http://schemas.microsoft.com/office/drawing/2014/main" id="{E9D21D41-28C4-8442-BAF6-BCAE255F0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B56E1-2290-994C-864F-C44457E797C2}"/>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120293561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7D08-1C1B-194E-A804-581D13A46C6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C43EFCD-16D9-6543-A118-A3C4FF633D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18F2132-2A53-964B-B233-1CA64E47614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9758D24-5BD6-554A-86F0-B661EF557B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25BCE6-8F54-4B45-B5AA-9DA93559F9E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5816DE3-297E-B144-9983-77A3A1A0F808}"/>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8" name="Footer Placeholder 7">
            <a:extLst>
              <a:ext uri="{FF2B5EF4-FFF2-40B4-BE49-F238E27FC236}">
                <a16:creationId xmlns:a16="http://schemas.microsoft.com/office/drawing/2014/main" id="{6E745C86-C80E-4143-A6DF-918BA76287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5C878-746E-8D47-A817-F116295ADA80}"/>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20440368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55FA-C26A-FD40-AA62-D1E3519587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7081A12-0645-944F-901E-838F81DC9200}"/>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4" name="Footer Placeholder 3">
            <a:extLst>
              <a:ext uri="{FF2B5EF4-FFF2-40B4-BE49-F238E27FC236}">
                <a16:creationId xmlns:a16="http://schemas.microsoft.com/office/drawing/2014/main" id="{5A29C96D-E208-8B42-8289-7D076C7BAB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6BA033-ECCA-E247-8FE7-46CF442836AC}"/>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16796712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4D6EB-F41F-F545-8213-C842D029CE24}"/>
              </a:ext>
            </a:extLst>
          </p:cNvPr>
          <p:cNvSpPr>
            <a:spLocks noGrp="1"/>
          </p:cNvSpPr>
          <p:nvPr>
            <p:ph type="dt" sz="half" idx="10"/>
          </p:nvPr>
        </p:nvSpPr>
        <p:spPr/>
        <p:txBody>
          <a:bodyPr/>
          <a:lstStyle/>
          <a:p>
            <a:fld id="{B18D0481-9688-CE48-8095-A199F66A164B}" type="datetimeFigureOut">
              <a:rPr lang="en-GB" smtClean="0"/>
              <a:t>02/02/2021</a:t>
            </a:fld>
            <a:endParaRPr lang="en-GB"/>
          </a:p>
        </p:txBody>
      </p:sp>
      <p:sp>
        <p:nvSpPr>
          <p:cNvPr id="3" name="Footer Placeholder 2">
            <a:extLst>
              <a:ext uri="{FF2B5EF4-FFF2-40B4-BE49-F238E27FC236}">
                <a16:creationId xmlns:a16="http://schemas.microsoft.com/office/drawing/2014/main" id="{EFDA355A-71BD-E348-9838-2816E4ECA7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6B94AA-184B-4C43-ADC9-C3AAD32934D7}"/>
              </a:ext>
            </a:extLst>
          </p:cNvPr>
          <p:cNvSpPr>
            <a:spLocks noGrp="1"/>
          </p:cNvSpPr>
          <p:nvPr>
            <p:ph type="sldNum" sz="quarter" idx="12"/>
          </p:nvPr>
        </p:nvSpPr>
        <p:spPr/>
        <p:txBody>
          <a:bodyPr/>
          <a:lstStyle/>
          <a:p>
            <a:fld id="{DFA5BAD7-831C-2248-BDEE-9433C066CB96}" type="slidenum">
              <a:rPr lang="en-GB" smtClean="0"/>
              <a:t>‹#›</a:t>
            </a:fld>
            <a:endParaRPr lang="en-GB"/>
          </a:p>
        </p:txBody>
      </p:sp>
    </p:spTree>
    <p:extLst>
      <p:ext uri="{BB962C8B-B14F-4D97-AF65-F5344CB8AC3E}">
        <p14:creationId xmlns:p14="http://schemas.microsoft.com/office/powerpoint/2010/main" val="2796134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DE2C-4A92-E443-8D85-DC8D25F4DF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E5C396-6089-F144-9018-DB47AC6CB0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D89544-7C55-6843-8181-A849ED020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C7D4E7-EA35-1540-8EFE-780E6ADE029A}"/>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6" name="Footer Placeholder 5">
            <a:extLst>
              <a:ext uri="{FF2B5EF4-FFF2-40B4-BE49-F238E27FC236}">
                <a16:creationId xmlns:a16="http://schemas.microsoft.com/office/drawing/2014/main" id="{DDC1B17A-AEAE-174F-A782-68EE61869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F0F5C-5A7C-C947-8E08-D7F9FABF1700}"/>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178699046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099F-43CE-D944-B819-C0E74C9607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A62E8F7-B7CC-0C47-9F0C-846655231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1F54DA-0BB3-1A46-A66E-ABE581A86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A759F8-2ADC-4643-8DA3-C7A5366C66FC}"/>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6" name="Footer Placeholder 5">
            <a:extLst>
              <a:ext uri="{FF2B5EF4-FFF2-40B4-BE49-F238E27FC236}">
                <a16:creationId xmlns:a16="http://schemas.microsoft.com/office/drawing/2014/main" id="{C3300FEC-B883-4444-A31F-F9BBF565C9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7A7CE3-9FD6-2847-9309-B411CA685FF3}"/>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219089280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12EE-B4EB-984C-A57C-2B20806236A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33D01BC-AD73-6C41-A876-9E263077A9C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E77A3C-710A-DA42-AA51-5F82E2333F6C}"/>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5" name="Footer Placeholder 4">
            <a:extLst>
              <a:ext uri="{FF2B5EF4-FFF2-40B4-BE49-F238E27FC236}">
                <a16:creationId xmlns:a16="http://schemas.microsoft.com/office/drawing/2014/main" id="{EEBECA27-7C8C-7A49-9432-F96008E35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E6F17-D3FD-5647-83E2-42EFEF2D05CC}"/>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25607044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F5991A-5306-2542-B691-195C5813DE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7F7523-8629-C642-A571-96DB9294343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F2F99B-3952-174E-8583-EAE5281B1E71}"/>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5" name="Footer Placeholder 4">
            <a:extLst>
              <a:ext uri="{FF2B5EF4-FFF2-40B4-BE49-F238E27FC236}">
                <a16:creationId xmlns:a16="http://schemas.microsoft.com/office/drawing/2014/main" id="{9338DF92-0EFA-3949-AE64-5195F7B8C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DD48A-5DDA-8449-B114-9AE94A8C1FBB}"/>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12660633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0"/>
          <p:cNvSpPr>
            <a:spLocks noGrp="1"/>
          </p:cNvSpPr>
          <p:nvPr>
            <p:ph type="title"/>
          </p:nvPr>
        </p:nvSpPr>
        <p:spPr/>
        <p:txBody>
          <a:bodyPr/>
          <a:lstStyle/>
          <a:p>
            <a:r>
              <a:rPr lang="en-US"/>
              <a:t>Click to edit Master title style</a:t>
            </a:r>
            <a:endParaRPr lang="en-GB" dirty="0"/>
          </a:p>
        </p:txBody>
      </p:sp>
      <p:sp>
        <p:nvSpPr>
          <p:cNvPr id="12" name="Slide Number Placeholder 11"/>
          <p:cNvSpPr>
            <a:spLocks noGrp="1"/>
          </p:cNvSpPr>
          <p:nvPr>
            <p:ph type="sldNum" sz="quarter" idx="10"/>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2593037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 name="Rectangle 3"/>
          <p:cNvSpPr txBox="1">
            <a:spLocks noChangeArrowheads="1"/>
          </p:cNvSpPr>
          <p:nvPr userDrawn="1"/>
        </p:nvSpPr>
        <p:spPr bwMode="auto">
          <a:xfrm>
            <a:off x="8111484" y="4779932"/>
            <a:ext cx="3523570" cy="147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lgn="r" eaLnBrk="1" hangingPunct="1">
              <a:spcBef>
                <a:spcPct val="20000"/>
              </a:spcBef>
              <a:buClr>
                <a:srgbClr val="B4D100"/>
              </a:buClr>
              <a:buSzPct val="80000"/>
            </a:pPr>
            <a:endParaRPr lang="en-US" sz="1800" dirty="0">
              <a:solidFill>
                <a:schemeClr val="bg1"/>
              </a:solidFill>
              <a:latin typeface="Arial" charset="0"/>
            </a:endParaRPr>
          </a:p>
          <a:p>
            <a:pPr algn="r" eaLnBrk="1" hangingPunct="1">
              <a:spcBef>
                <a:spcPct val="20000"/>
              </a:spcBef>
              <a:buClr>
                <a:srgbClr val="B4D100"/>
              </a:buClr>
              <a:buSzPct val="80000"/>
            </a:pPr>
            <a:r>
              <a:rPr lang="en-US" sz="1800" dirty="0">
                <a:solidFill>
                  <a:schemeClr val="bg1"/>
                </a:solidFill>
                <a:latin typeface="Arial" charset="0"/>
              </a:rPr>
              <a:t>GN4-1 EC Review</a:t>
            </a:r>
          </a:p>
          <a:p>
            <a:pPr algn="r">
              <a:spcBef>
                <a:spcPct val="20000"/>
              </a:spcBef>
              <a:buClr>
                <a:srgbClr val="B4D100"/>
              </a:buClr>
              <a:buSzPct val="80000"/>
            </a:pPr>
            <a:r>
              <a:rPr lang="en-GB" sz="1800" dirty="0">
                <a:solidFill>
                  <a:schemeClr val="bg1"/>
                </a:solidFill>
                <a:latin typeface="Arial" charset="0"/>
              </a:rPr>
              <a:t>TBC 2016</a:t>
            </a:r>
          </a:p>
          <a:p>
            <a:pPr algn="r" eaLnBrk="1" hangingPunct="1">
              <a:spcBef>
                <a:spcPct val="20000"/>
              </a:spcBef>
              <a:buClr>
                <a:srgbClr val="B4D100"/>
              </a:buClr>
              <a:buSzPct val="80000"/>
            </a:pPr>
            <a:r>
              <a:rPr lang="en-US" sz="1800" dirty="0">
                <a:solidFill>
                  <a:schemeClr val="bg1"/>
                </a:solidFill>
                <a:latin typeface="Arial" charset="0"/>
              </a:rPr>
              <a:t>Brussels</a:t>
            </a:r>
          </a:p>
          <a:p>
            <a:pPr algn="r" eaLnBrk="1" hangingPunct="1">
              <a:spcBef>
                <a:spcPct val="20000"/>
              </a:spcBef>
              <a:buClr>
                <a:srgbClr val="B4D100"/>
              </a:buClr>
              <a:buSzPct val="80000"/>
            </a:pPr>
            <a:endParaRPr lang="en-US" sz="1800" dirty="0">
              <a:solidFill>
                <a:schemeClr val="bg1"/>
              </a:solidFill>
              <a:latin typeface="Arial"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79292" y="287691"/>
            <a:ext cx="1674488" cy="952633"/>
          </a:xfrm>
          <a:prstGeom prst="rect">
            <a:avLst/>
          </a:prstGeom>
        </p:spPr>
      </p:pic>
      <p:sp>
        <p:nvSpPr>
          <p:cNvPr id="15" name="Rectangle 3"/>
          <p:cNvSpPr txBox="1">
            <a:spLocks noChangeArrowheads="1"/>
          </p:cNvSpPr>
          <p:nvPr userDrawn="1"/>
        </p:nvSpPr>
        <p:spPr bwMode="auto">
          <a:xfrm>
            <a:off x="848735" y="5076227"/>
            <a:ext cx="3798887" cy="125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1800" dirty="0">
                <a:solidFill>
                  <a:schemeClr val="bg1"/>
                </a:solidFill>
                <a:latin typeface="Arial" charset="0"/>
              </a:rPr>
              <a:t>Presenter Name, Organisation</a:t>
            </a:r>
          </a:p>
          <a:p>
            <a:pPr eaLnBrk="1" hangingPunct="1">
              <a:spcBef>
                <a:spcPct val="20000"/>
              </a:spcBef>
              <a:buClr>
                <a:srgbClr val="B4D100"/>
              </a:buClr>
              <a:buSzPct val="80000"/>
            </a:pPr>
            <a:endParaRPr lang="en-US" sz="1800" dirty="0">
              <a:solidFill>
                <a:schemeClr val="bg1"/>
              </a:solidFill>
              <a:latin typeface="Arial" charset="0"/>
            </a:endParaRPr>
          </a:p>
        </p:txBody>
      </p:sp>
      <p:sp>
        <p:nvSpPr>
          <p:cNvPr id="21" name="Rectangle 20">
            <a:extLst>
              <a:ext uri="{FF2B5EF4-FFF2-40B4-BE49-F238E27FC236}">
                <a16:creationId xmlns:a16="http://schemas.microsoft.com/office/drawing/2014/main" id="{80C371AD-EB90-5740-93BA-BCBB67E80068}"/>
              </a:ext>
            </a:extLst>
          </p:cNvPr>
          <p:cNvSpPr/>
          <p:nvPr userDrawn="1"/>
        </p:nvSpPr>
        <p:spPr>
          <a:xfrm>
            <a:off x="0" y="0"/>
            <a:ext cx="12192000" cy="6858000"/>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ackground pattern&#10;&#10;Description automatically generated">
            <a:extLst>
              <a:ext uri="{FF2B5EF4-FFF2-40B4-BE49-F238E27FC236}">
                <a16:creationId xmlns:a16="http://schemas.microsoft.com/office/drawing/2014/main" id="{74494223-671B-4A45-8551-F74FC9F42F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231" t="10207" r="26997" b="37311"/>
          <a:stretch/>
        </p:blipFill>
        <p:spPr>
          <a:xfrm>
            <a:off x="0" y="0"/>
            <a:ext cx="12192001" cy="6858000"/>
          </a:xfrm>
          <a:prstGeom prst="rect">
            <a:avLst/>
          </a:prstGeom>
        </p:spPr>
      </p:pic>
    </p:spTree>
    <p:extLst>
      <p:ext uri="{BB962C8B-B14F-4D97-AF65-F5344CB8AC3E}">
        <p14:creationId xmlns:p14="http://schemas.microsoft.com/office/powerpoint/2010/main" val="2184657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2" y="0"/>
            <a:ext cx="12206732" cy="133991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117" y="220264"/>
            <a:ext cx="1566983" cy="891472"/>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p:cNvSpPr>
            <a:spLocks noGrp="1"/>
          </p:cNvSpPr>
          <p:nvPr>
            <p:ph type="title"/>
          </p:nvPr>
        </p:nvSpPr>
        <p:spPr>
          <a:xfrm>
            <a:off x="454525" y="204374"/>
            <a:ext cx="10515600" cy="938624"/>
          </a:xfrm>
          <a:prstGeom prst="rect">
            <a:avLst/>
          </a:prstGeom>
        </p:spPr>
        <p:txBody>
          <a:bodyPr/>
          <a:lstStyle>
            <a:lvl1pPr>
              <a:defRPr>
                <a:solidFill>
                  <a:srgbClr val="FFC000"/>
                </a:solidFill>
              </a:defRPr>
            </a:lvl1pPr>
          </a:lstStyle>
          <a:p>
            <a:r>
              <a:rPr lang="en-US"/>
              <a:t>Click to edit Master title style</a:t>
            </a:r>
            <a:endParaRPr lang="en-GB" dirty="0"/>
          </a:p>
        </p:txBody>
      </p:sp>
      <p:sp>
        <p:nvSpPr>
          <p:cNvPr id="13" name="Slide Number Placeholder 12"/>
          <p:cNvSpPr>
            <a:spLocks noGrp="1"/>
          </p:cNvSpPr>
          <p:nvPr>
            <p:ph type="sldNum" sz="quarter" idx="10"/>
          </p:nvPr>
        </p:nvSpPr>
        <p:spPr>
          <a:xfrm>
            <a:off x="11439527" y="6523901"/>
            <a:ext cx="569600" cy="321399"/>
          </a:xfrm>
          <a:prstGeom prst="rect">
            <a:avLst/>
          </a:prstGeom>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3603526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4"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dirty="0">
                <a:solidFill>
                  <a:srgbClr val="03435F"/>
                </a:solidFill>
              </a:rPr>
              <a:t>www.geant.org</a:t>
            </a:r>
            <a:endParaRPr lang="en-GB" sz="1400" dirty="0">
              <a:solidFill>
                <a:srgbClr val="03435F"/>
              </a:solidFill>
            </a:endParaRP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1562986"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64967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dirty="0">
              <a:solidFill>
                <a:schemeClr val="bg1"/>
              </a:solidFill>
            </a:endParaRPr>
          </a:p>
        </p:txBody>
      </p:sp>
    </p:spTree>
    <p:extLst>
      <p:ext uri="{BB962C8B-B14F-4D97-AF65-F5344CB8AC3E}">
        <p14:creationId xmlns:p14="http://schemas.microsoft.com/office/powerpoint/2010/main" val="94729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2" y="0"/>
            <a:ext cx="12206732" cy="133991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117" y="220264"/>
            <a:ext cx="1566983" cy="891472"/>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p:cNvSpPr>
            <a:spLocks noGrp="1"/>
          </p:cNvSpPr>
          <p:nvPr>
            <p:ph type="title"/>
          </p:nvPr>
        </p:nvSpPr>
        <p:spPr>
          <a:xfrm>
            <a:off x="454525" y="204374"/>
            <a:ext cx="10515600" cy="938624"/>
          </a:xfrm>
          <a:prstGeom prst="rect">
            <a:avLst/>
          </a:prstGeom>
        </p:spPr>
        <p:txBody>
          <a:bodyPr/>
          <a:lstStyle>
            <a:lvl1pPr>
              <a:defRPr>
                <a:solidFill>
                  <a:srgbClr val="FFC000"/>
                </a:solidFill>
              </a:defRPr>
            </a:lvl1pPr>
          </a:lstStyle>
          <a:p>
            <a:r>
              <a:rPr lang="en-US"/>
              <a:t>Click to edit Master title style</a:t>
            </a:r>
            <a:endParaRPr lang="en-GB" dirty="0"/>
          </a:p>
        </p:txBody>
      </p:sp>
      <p:sp>
        <p:nvSpPr>
          <p:cNvPr id="13" name="Slide Number Placeholder 12"/>
          <p:cNvSpPr>
            <a:spLocks noGrp="1"/>
          </p:cNvSpPr>
          <p:nvPr>
            <p:ph type="sldNum" sz="quarter" idx="10"/>
          </p:nvPr>
        </p:nvSpPr>
        <p:spPr>
          <a:xfrm>
            <a:off x="11439527" y="6523901"/>
            <a:ext cx="569600" cy="321399"/>
          </a:xfrm>
          <a:prstGeom prst="rect">
            <a:avLst/>
          </a:prstGeom>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397645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 name="Rectangle 3"/>
          <p:cNvSpPr txBox="1">
            <a:spLocks noChangeArrowheads="1"/>
          </p:cNvSpPr>
          <p:nvPr userDrawn="1"/>
        </p:nvSpPr>
        <p:spPr bwMode="auto">
          <a:xfrm>
            <a:off x="8111484" y="4779932"/>
            <a:ext cx="3523570" cy="147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lgn="r" eaLnBrk="1" hangingPunct="1">
              <a:spcBef>
                <a:spcPct val="20000"/>
              </a:spcBef>
              <a:buClr>
                <a:srgbClr val="B4D100"/>
              </a:buClr>
              <a:buSzPct val="80000"/>
            </a:pPr>
            <a:endParaRPr lang="en-US" sz="1800" dirty="0">
              <a:solidFill>
                <a:schemeClr val="bg1"/>
              </a:solidFill>
              <a:latin typeface="Arial" charset="0"/>
            </a:endParaRPr>
          </a:p>
          <a:p>
            <a:pPr algn="r" eaLnBrk="1" hangingPunct="1">
              <a:spcBef>
                <a:spcPct val="20000"/>
              </a:spcBef>
              <a:buClr>
                <a:srgbClr val="B4D100"/>
              </a:buClr>
              <a:buSzPct val="80000"/>
            </a:pPr>
            <a:r>
              <a:rPr lang="en-US" sz="1800" dirty="0">
                <a:solidFill>
                  <a:schemeClr val="bg1"/>
                </a:solidFill>
                <a:latin typeface="Arial" charset="0"/>
              </a:rPr>
              <a:t>GN4-1 EC Review</a:t>
            </a:r>
          </a:p>
          <a:p>
            <a:pPr algn="r">
              <a:spcBef>
                <a:spcPct val="20000"/>
              </a:spcBef>
              <a:buClr>
                <a:srgbClr val="B4D100"/>
              </a:buClr>
              <a:buSzPct val="80000"/>
            </a:pPr>
            <a:r>
              <a:rPr lang="en-GB" sz="1800" dirty="0">
                <a:solidFill>
                  <a:schemeClr val="bg1"/>
                </a:solidFill>
                <a:latin typeface="Arial" charset="0"/>
              </a:rPr>
              <a:t>TBC 2016</a:t>
            </a:r>
          </a:p>
          <a:p>
            <a:pPr algn="r" eaLnBrk="1" hangingPunct="1">
              <a:spcBef>
                <a:spcPct val="20000"/>
              </a:spcBef>
              <a:buClr>
                <a:srgbClr val="B4D100"/>
              </a:buClr>
              <a:buSzPct val="80000"/>
            </a:pPr>
            <a:r>
              <a:rPr lang="en-US" sz="1800" dirty="0">
                <a:solidFill>
                  <a:schemeClr val="bg1"/>
                </a:solidFill>
                <a:latin typeface="Arial" charset="0"/>
              </a:rPr>
              <a:t>Brussels</a:t>
            </a:r>
          </a:p>
          <a:p>
            <a:pPr algn="r" eaLnBrk="1" hangingPunct="1">
              <a:spcBef>
                <a:spcPct val="20000"/>
              </a:spcBef>
              <a:buClr>
                <a:srgbClr val="B4D100"/>
              </a:buClr>
              <a:buSzPct val="80000"/>
            </a:pPr>
            <a:endParaRPr lang="en-US" sz="1800" dirty="0">
              <a:solidFill>
                <a:schemeClr val="bg1"/>
              </a:solidFill>
              <a:latin typeface="Arial"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79292" y="287691"/>
            <a:ext cx="1674488" cy="952633"/>
          </a:xfrm>
          <a:prstGeom prst="rect">
            <a:avLst/>
          </a:prstGeom>
        </p:spPr>
      </p:pic>
      <p:sp>
        <p:nvSpPr>
          <p:cNvPr id="15" name="Rectangle 3"/>
          <p:cNvSpPr txBox="1">
            <a:spLocks noChangeArrowheads="1"/>
          </p:cNvSpPr>
          <p:nvPr userDrawn="1"/>
        </p:nvSpPr>
        <p:spPr bwMode="auto">
          <a:xfrm>
            <a:off x="848735" y="5076227"/>
            <a:ext cx="3798887" cy="125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1800" dirty="0">
                <a:solidFill>
                  <a:schemeClr val="bg1"/>
                </a:solidFill>
                <a:latin typeface="Arial" charset="0"/>
              </a:rPr>
              <a:t>Presenter Name, Organisation</a:t>
            </a:r>
          </a:p>
          <a:p>
            <a:pPr eaLnBrk="1" hangingPunct="1">
              <a:spcBef>
                <a:spcPct val="20000"/>
              </a:spcBef>
              <a:buClr>
                <a:srgbClr val="B4D100"/>
              </a:buClr>
              <a:buSzPct val="80000"/>
            </a:pPr>
            <a:endParaRPr lang="en-US" sz="1800" dirty="0">
              <a:solidFill>
                <a:schemeClr val="bg1"/>
              </a:solidFill>
              <a:latin typeface="Arial" charset="0"/>
            </a:endParaRPr>
          </a:p>
        </p:txBody>
      </p:sp>
      <p:sp>
        <p:nvSpPr>
          <p:cNvPr id="21" name="Rectangle 20">
            <a:extLst>
              <a:ext uri="{FF2B5EF4-FFF2-40B4-BE49-F238E27FC236}">
                <a16:creationId xmlns:a16="http://schemas.microsoft.com/office/drawing/2014/main" id="{80C371AD-EB90-5740-93BA-BCBB67E80068}"/>
              </a:ext>
            </a:extLst>
          </p:cNvPr>
          <p:cNvSpPr/>
          <p:nvPr userDrawn="1"/>
        </p:nvSpPr>
        <p:spPr>
          <a:xfrm>
            <a:off x="0" y="0"/>
            <a:ext cx="12192000" cy="6858000"/>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ackground pattern&#10;&#10;Description automatically generated">
            <a:extLst>
              <a:ext uri="{FF2B5EF4-FFF2-40B4-BE49-F238E27FC236}">
                <a16:creationId xmlns:a16="http://schemas.microsoft.com/office/drawing/2014/main" id="{74494223-671B-4A45-8551-F74FC9F42F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231" t="10207" r="26997" b="37311"/>
          <a:stretch/>
        </p:blipFill>
        <p:spPr>
          <a:xfrm>
            <a:off x="0" y="0"/>
            <a:ext cx="12192001" cy="6858000"/>
          </a:xfrm>
          <a:prstGeom prst="rect">
            <a:avLst/>
          </a:prstGeom>
        </p:spPr>
      </p:pic>
    </p:spTree>
    <p:extLst>
      <p:ext uri="{BB962C8B-B14F-4D97-AF65-F5344CB8AC3E}">
        <p14:creationId xmlns:p14="http://schemas.microsoft.com/office/powerpoint/2010/main" val="51100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2" y="0"/>
            <a:ext cx="12206732" cy="133991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117" y="220264"/>
            <a:ext cx="1566983" cy="891472"/>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p:cNvSpPr>
            <a:spLocks noGrp="1"/>
          </p:cNvSpPr>
          <p:nvPr>
            <p:ph type="title"/>
          </p:nvPr>
        </p:nvSpPr>
        <p:spPr>
          <a:xfrm>
            <a:off x="454525" y="204374"/>
            <a:ext cx="10515600" cy="938624"/>
          </a:xfrm>
          <a:prstGeom prst="rect">
            <a:avLst/>
          </a:prstGeom>
        </p:spPr>
        <p:txBody>
          <a:bodyPr/>
          <a:lstStyle>
            <a:lvl1pPr>
              <a:defRPr>
                <a:solidFill>
                  <a:srgbClr val="FFC000"/>
                </a:solidFill>
              </a:defRPr>
            </a:lvl1pPr>
          </a:lstStyle>
          <a:p>
            <a:r>
              <a:rPr lang="en-US"/>
              <a:t>Click to edit Master title style</a:t>
            </a:r>
            <a:endParaRPr lang="en-GB" dirty="0"/>
          </a:p>
        </p:txBody>
      </p:sp>
      <p:sp>
        <p:nvSpPr>
          <p:cNvPr id="13" name="Slide Number Placeholder 12"/>
          <p:cNvSpPr>
            <a:spLocks noGrp="1"/>
          </p:cNvSpPr>
          <p:nvPr>
            <p:ph type="sldNum" sz="quarter" idx="10"/>
          </p:nvPr>
        </p:nvSpPr>
        <p:spPr>
          <a:xfrm>
            <a:off x="11439527" y="6523901"/>
            <a:ext cx="569600" cy="321399"/>
          </a:xfrm>
          <a:prstGeom prst="rect">
            <a:avLst/>
          </a:prstGeom>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324573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4"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dirty="0">
                <a:solidFill>
                  <a:srgbClr val="03435F"/>
                </a:solidFill>
              </a:rPr>
              <a:t>www.geant.org</a:t>
            </a:r>
            <a:endParaRPr lang="en-GB" sz="1400" dirty="0">
              <a:solidFill>
                <a:srgbClr val="03435F"/>
              </a:solidFill>
            </a:endParaRP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1562986"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3650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60792A-10DD-4241-8C05-5B907E7CBD4B}"/>
              </a:ext>
            </a:extLst>
          </p:cNvPr>
          <p:cNvSpPr>
            <a:spLocks noGrp="1"/>
          </p:cNvSpPr>
          <p:nvPr>
            <p:ph type="dt" sz="half" idx="10"/>
          </p:nvPr>
        </p:nvSpPr>
        <p:spPr/>
        <p:txBody>
          <a:bodyPr/>
          <a:lstStyle/>
          <a:p>
            <a:fld id="{B18D0481-9688-CE48-8095-A199F66A164B}" type="datetimeFigureOut">
              <a:rPr lang="en-GB" smtClean="0"/>
              <a:t>02/02/2021</a:t>
            </a:fld>
            <a:endParaRPr lang="en-GB"/>
          </a:p>
        </p:txBody>
      </p:sp>
      <p:sp>
        <p:nvSpPr>
          <p:cNvPr id="3" name="Footer Placeholder 2">
            <a:extLst>
              <a:ext uri="{FF2B5EF4-FFF2-40B4-BE49-F238E27FC236}">
                <a16:creationId xmlns:a16="http://schemas.microsoft.com/office/drawing/2014/main" id="{4221B0D1-445F-4441-9227-0ACAD08671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14112A-43D1-C240-83C6-0C91CFD32E8C}"/>
              </a:ext>
            </a:extLst>
          </p:cNvPr>
          <p:cNvSpPr>
            <a:spLocks noGrp="1"/>
          </p:cNvSpPr>
          <p:nvPr>
            <p:ph type="sldNum" sz="quarter" idx="12"/>
          </p:nvPr>
        </p:nvSpPr>
        <p:spPr/>
        <p:txBody>
          <a:bodyPr/>
          <a:lstStyle/>
          <a:p>
            <a:fld id="{DFA5BAD7-831C-2248-BDEE-9433C066CB96}" type="slidenum">
              <a:rPr lang="en-GB" smtClean="0"/>
              <a:t>‹#›</a:t>
            </a:fld>
            <a:endParaRPr lang="en-GB"/>
          </a:p>
        </p:txBody>
      </p:sp>
    </p:spTree>
    <p:extLst>
      <p:ext uri="{BB962C8B-B14F-4D97-AF65-F5344CB8AC3E}">
        <p14:creationId xmlns:p14="http://schemas.microsoft.com/office/powerpoint/2010/main" val="249811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2D23-1E31-C743-8E06-221E9167A7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2E7AB6E-2496-7B4D-A401-BD66ED012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04C5E46-E5B4-9140-BF7F-DF017F9BE26F}"/>
              </a:ext>
            </a:extLst>
          </p:cNvPr>
          <p:cNvSpPr>
            <a:spLocks noGrp="1"/>
          </p:cNvSpPr>
          <p:nvPr>
            <p:ph type="dt" sz="half" idx="10"/>
          </p:nvPr>
        </p:nvSpPr>
        <p:spPr/>
        <p:txBody>
          <a:bodyPr/>
          <a:lstStyle/>
          <a:p>
            <a:fld id="{248E8C17-4293-A949-91E3-A713BF5E533E}" type="datetimeFigureOut">
              <a:rPr lang="en-US" smtClean="0"/>
              <a:t>2/2/21</a:t>
            </a:fld>
            <a:endParaRPr lang="en-US"/>
          </a:p>
        </p:txBody>
      </p:sp>
      <p:sp>
        <p:nvSpPr>
          <p:cNvPr id="5" name="Footer Placeholder 4">
            <a:extLst>
              <a:ext uri="{FF2B5EF4-FFF2-40B4-BE49-F238E27FC236}">
                <a16:creationId xmlns:a16="http://schemas.microsoft.com/office/drawing/2014/main" id="{F6F03008-0CC8-3945-950F-5E51F9915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8743D-37BB-7F47-B967-C8D9ACA93BB4}"/>
              </a:ext>
            </a:extLst>
          </p:cNvPr>
          <p:cNvSpPr>
            <a:spLocks noGrp="1"/>
          </p:cNvSpPr>
          <p:nvPr>
            <p:ph type="sldNum" sz="quarter" idx="12"/>
          </p:nvPr>
        </p:nvSpPr>
        <p:spPr/>
        <p:txBody>
          <a:bodyPr/>
          <a:lstStyle/>
          <a:p>
            <a:pPr defTabSz="914377"/>
            <a:fld id="{99DB5B91-B4E4-4EE4-BE5C-3E09032CE5EC}" type="slidenum">
              <a:rPr lang="en-GB" smtClean="0"/>
              <a:pPr defTabSz="914377"/>
              <a:t>‹#›</a:t>
            </a:fld>
            <a:endParaRPr lang="en-GB" dirty="0"/>
          </a:p>
        </p:txBody>
      </p:sp>
    </p:spTree>
    <p:extLst>
      <p:ext uri="{BB962C8B-B14F-4D97-AF65-F5344CB8AC3E}">
        <p14:creationId xmlns:p14="http://schemas.microsoft.com/office/powerpoint/2010/main" val="274333703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D7F4ECA-191F-FB4B-A17F-80B17893793D}"/>
              </a:ext>
            </a:extLst>
          </p:cNvPr>
          <p:cNvSpPr/>
          <p:nvPr userDrawn="1"/>
        </p:nvSpPr>
        <p:spPr>
          <a:xfrm>
            <a:off x="0" y="-37500"/>
            <a:ext cx="12192000" cy="1360968"/>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46058" y="150393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p:cNvSpPr/>
          <p:nvPr userDrawn="1"/>
        </p:nvSpPr>
        <p:spPr>
          <a:xfrm>
            <a:off x="-37063" y="6528141"/>
            <a:ext cx="12229062" cy="329859"/>
          </a:xfrm>
          <a:prstGeom prst="rect">
            <a:avLst/>
          </a:prstGeom>
          <a:solidFill>
            <a:srgbClr val="267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5"/>
          <p:cNvSpPr>
            <a:spLocks noGrp="1"/>
          </p:cNvSpPr>
          <p:nvPr>
            <p:ph type="sldNum" sz="quarter" idx="4"/>
          </p:nvPr>
        </p:nvSpPr>
        <p:spPr>
          <a:xfrm>
            <a:off x="11439527" y="6523901"/>
            <a:ext cx="569600" cy="321399"/>
          </a:xfrm>
          <a:prstGeom prst="rect">
            <a:avLst/>
          </a:prstGeom>
        </p:spPr>
        <p:txBody>
          <a:bodyPr anchor="ctr"/>
          <a:lstStyle>
            <a:lvl1pPr>
              <a:defRPr sz="1200">
                <a:solidFill>
                  <a:schemeClr val="bg1"/>
                </a:solidFill>
              </a:defRPr>
            </a:lvl1pPr>
          </a:lstStyle>
          <a:p>
            <a:pPr defTabSz="914377"/>
            <a:fld id="{99DB5B91-B4E4-4EE4-BE5C-3E09032CE5EC}" type="slidenum">
              <a:rPr lang="en-GB" smtClean="0"/>
              <a:pPr defTabSz="914377"/>
              <a:t>‹#›</a:t>
            </a:fld>
            <a:endParaRPr lang="en-GB" dirty="0"/>
          </a:p>
        </p:txBody>
      </p:sp>
      <p:sp>
        <p:nvSpPr>
          <p:cNvPr id="26" name="Title Placeholder 25"/>
          <p:cNvSpPr>
            <a:spLocks noGrp="1"/>
          </p:cNvSpPr>
          <p:nvPr>
            <p:ph type="title"/>
          </p:nvPr>
        </p:nvSpPr>
        <p:spPr>
          <a:xfrm>
            <a:off x="454525" y="204374"/>
            <a:ext cx="9373198" cy="938624"/>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10" name="Picture 9">
            <a:extLst>
              <a:ext uri="{FF2B5EF4-FFF2-40B4-BE49-F238E27FC236}">
                <a16:creationId xmlns:a16="http://schemas.microsoft.com/office/drawing/2014/main" id="{70845064-9452-4051-96AC-05AE54282E3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235117" y="305327"/>
            <a:ext cx="1531586" cy="664593"/>
          </a:xfrm>
          <a:prstGeom prst="rect">
            <a:avLst/>
          </a:prstGeom>
        </p:spPr>
      </p:pic>
      <p:sp>
        <p:nvSpPr>
          <p:cNvPr id="12" name="TextBox 11">
            <a:extLst>
              <a:ext uri="{FF2B5EF4-FFF2-40B4-BE49-F238E27FC236}">
                <a16:creationId xmlns:a16="http://schemas.microsoft.com/office/drawing/2014/main" id="{35E32E48-2156-1C4F-9939-84751DDF4165}"/>
              </a:ext>
            </a:extLst>
          </p:cNvPr>
          <p:cNvSpPr txBox="1"/>
          <p:nvPr userDrawn="1"/>
        </p:nvSpPr>
        <p:spPr>
          <a:xfrm>
            <a:off x="446058" y="6546100"/>
            <a:ext cx="1745991" cy="276999"/>
          </a:xfrm>
          <a:prstGeom prst="rect">
            <a:avLst/>
          </a:prstGeom>
          <a:noFill/>
        </p:spPr>
        <p:txBody>
          <a:bodyPr wrap="none" rtlCol="0" anchor="ctr">
            <a:spAutoFit/>
          </a:bodyPr>
          <a:lstStyle/>
          <a:p>
            <a:r>
              <a:rPr lang="en-GB" sz="1200" dirty="0">
                <a:solidFill>
                  <a:schemeClr val="bg1"/>
                </a:solidFill>
                <a:latin typeface="+mn-lt"/>
              </a:rPr>
              <a:t>GN4-3 &amp; GN4-3N PMC21</a:t>
            </a:r>
          </a:p>
        </p:txBody>
      </p:sp>
    </p:spTree>
    <p:extLst>
      <p:ext uri="{BB962C8B-B14F-4D97-AF65-F5344CB8AC3E}">
        <p14:creationId xmlns:p14="http://schemas.microsoft.com/office/powerpoint/2010/main" val="351563380"/>
      </p:ext>
    </p:extLst>
  </p:cSld>
  <p:clrMap bg1="lt1" tx1="dk1" bg2="lt2" tx2="dk2" accent1="accent1" accent2="accent2" accent3="accent3" accent4="accent4" accent5="accent5" accent6="accent6" hlink="hlink" folHlink="folHlink"/>
  <p:sldLayoutIdLst>
    <p:sldLayoutId id="2147483668" r:id="rId1"/>
    <p:sldLayoutId id="2147483682" r:id="rId2"/>
    <p:sldLayoutId id="2147483674" r:id="rId3"/>
    <p:sldLayoutId id="2147483683" r:id="rId4"/>
    <p:sldLayoutId id="2147483696" r:id="rId5"/>
    <p:sldLayoutId id="2147483697" r:id="rId6"/>
    <p:sldLayoutId id="2147483698" r:id="rId7"/>
    <p:sldLayoutId id="2147483699" r:id="rId8"/>
  </p:sldLayoutIdLst>
  <p:hf hdr="0" ftr="0" dt="0"/>
  <p:txStyles>
    <p:titleStyle>
      <a:lvl1pPr algn="l" defTabSz="914400" rtl="0" eaLnBrk="1" latinLnBrk="0" hangingPunct="1">
        <a:lnSpc>
          <a:spcPct val="100000"/>
        </a:lnSpc>
        <a:spcBef>
          <a:spcPct val="0"/>
        </a:spcBef>
        <a:buNone/>
        <a:defRPr sz="2400" b="1" i="0" u="none" kern="1200" baseline="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F5E"/>
        </a:buClr>
        <a:buSzPct val="120000"/>
        <a:buFont typeface="Arial" panose="020B0604020202020204" pitchFamily="34" charset="0"/>
        <a:buChar char="•"/>
        <a:defRPr sz="2400" kern="1200">
          <a:solidFill>
            <a:srgbClr val="004359"/>
          </a:solidFill>
          <a:latin typeface="+mn-lt"/>
          <a:ea typeface="+mn-ea"/>
          <a:cs typeface="+mn-cs"/>
        </a:defRPr>
      </a:lvl1pPr>
      <a:lvl2pPr marL="6858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2pPr>
      <a:lvl3pPr marL="11430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3pPr>
      <a:lvl4pPr marL="16002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4pPr>
      <a:lvl5pPr marL="20574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95" userDrawn="1">
          <p15:clr>
            <a:srgbClr val="F26B43"/>
          </p15:clr>
        </p15:guide>
        <p15:guide id="2" pos="347">
          <p15:clr>
            <a:srgbClr val="F26B43"/>
          </p15:clr>
        </p15:guide>
        <p15:guide id="3" orient="horz" pos="1139" userDrawn="1">
          <p15:clr>
            <a:srgbClr val="F26B43"/>
          </p15:clr>
        </p15:guide>
        <p15:guide id="4" orient="horz" pos="3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E582D-E822-C944-BF55-2F4C84260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A3040E-6B2A-7C41-BF0F-8479868CAB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3E8D53-22F3-6E47-BB87-4ED07BBE2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E8C17-4293-A949-91E3-A713BF5E533E}" type="datetimeFigureOut">
              <a:rPr lang="en-US" smtClean="0"/>
              <a:t>2/2/21</a:t>
            </a:fld>
            <a:endParaRPr lang="en-US"/>
          </a:p>
        </p:txBody>
      </p:sp>
      <p:sp>
        <p:nvSpPr>
          <p:cNvPr id="5" name="Footer Placeholder 4">
            <a:extLst>
              <a:ext uri="{FF2B5EF4-FFF2-40B4-BE49-F238E27FC236}">
                <a16:creationId xmlns:a16="http://schemas.microsoft.com/office/drawing/2014/main" id="{F663DA40-EDAC-534E-9CD6-9E245D931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FCC506-2773-EF44-9D9D-F256CDD702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9DB5B91-B4E4-4EE4-BE5C-3E09032CE5EC}" type="slidenum">
              <a:rPr lang="en-GB" smtClean="0"/>
              <a:pPr defTabSz="914377"/>
              <a:t>‹#›</a:t>
            </a:fld>
            <a:endParaRPr lang="en-GB" dirty="0"/>
          </a:p>
        </p:txBody>
      </p:sp>
      <p:sp>
        <p:nvSpPr>
          <p:cNvPr id="7" name="Rectangle 6">
            <a:extLst>
              <a:ext uri="{FF2B5EF4-FFF2-40B4-BE49-F238E27FC236}">
                <a16:creationId xmlns:a16="http://schemas.microsoft.com/office/drawing/2014/main" id="{42178C0F-5330-9A4F-B987-E609A26B5981}"/>
              </a:ext>
            </a:extLst>
          </p:cNvPr>
          <p:cNvSpPr/>
          <p:nvPr userDrawn="1"/>
        </p:nvSpPr>
        <p:spPr>
          <a:xfrm>
            <a:off x="0" y="-37500"/>
            <a:ext cx="12192000" cy="1360968"/>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20108F-455B-5A45-8164-05E30789164B}"/>
              </a:ext>
            </a:extLst>
          </p:cNvPr>
          <p:cNvSpPr/>
          <p:nvPr userDrawn="1"/>
        </p:nvSpPr>
        <p:spPr>
          <a:xfrm>
            <a:off x="-37063" y="6528141"/>
            <a:ext cx="12229062" cy="329859"/>
          </a:xfrm>
          <a:prstGeom prst="rect">
            <a:avLst/>
          </a:prstGeom>
          <a:solidFill>
            <a:srgbClr val="267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B0F3324F-8633-FE45-9644-531F705AEDE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235117" y="305327"/>
            <a:ext cx="1531586" cy="664593"/>
          </a:xfrm>
          <a:prstGeom prst="rect">
            <a:avLst/>
          </a:prstGeom>
        </p:spPr>
      </p:pic>
      <p:sp>
        <p:nvSpPr>
          <p:cNvPr id="10" name="TextBox 9">
            <a:extLst>
              <a:ext uri="{FF2B5EF4-FFF2-40B4-BE49-F238E27FC236}">
                <a16:creationId xmlns:a16="http://schemas.microsoft.com/office/drawing/2014/main" id="{E2630D00-9021-A94B-9438-11FA70FF6625}"/>
              </a:ext>
            </a:extLst>
          </p:cNvPr>
          <p:cNvSpPr txBox="1"/>
          <p:nvPr userDrawn="1"/>
        </p:nvSpPr>
        <p:spPr>
          <a:xfrm>
            <a:off x="446058" y="6546100"/>
            <a:ext cx="1745991" cy="276999"/>
          </a:xfrm>
          <a:prstGeom prst="rect">
            <a:avLst/>
          </a:prstGeom>
          <a:noFill/>
        </p:spPr>
        <p:txBody>
          <a:bodyPr wrap="none" rtlCol="0" anchor="ctr">
            <a:spAutoFit/>
          </a:bodyPr>
          <a:lstStyle/>
          <a:p>
            <a:r>
              <a:rPr lang="en-GB" sz="1200" dirty="0">
                <a:solidFill>
                  <a:schemeClr val="bg1"/>
                </a:solidFill>
                <a:latin typeface="+mn-lt"/>
              </a:rPr>
              <a:t>GN4-3 &amp; GN4-3N PMC21</a:t>
            </a:r>
          </a:p>
        </p:txBody>
      </p:sp>
    </p:spTree>
    <p:extLst>
      <p:ext uri="{BB962C8B-B14F-4D97-AF65-F5344CB8AC3E}">
        <p14:creationId xmlns:p14="http://schemas.microsoft.com/office/powerpoint/2010/main" val="34550421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95" userDrawn="1">
          <p15:clr>
            <a:srgbClr val="F26B43"/>
          </p15:clr>
        </p15:guide>
        <p15:guide id="2" orient="horz" pos="1139" userDrawn="1">
          <p15:clr>
            <a:srgbClr val="F26B43"/>
          </p15:clr>
        </p15:guide>
        <p15:guide id="3" orient="horz" pos="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1.tiff"/><Relationship Id="rId5" Type="http://schemas.openxmlformats.org/officeDocument/2006/relationships/image" Target="../media/image75.jpeg"/><Relationship Id="rId4" Type="http://schemas.openxmlformats.org/officeDocument/2006/relationships/image" Target="../media/image74.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gif"/><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5.xml"/><Relationship Id="rId16" Type="http://schemas.openxmlformats.org/officeDocument/2006/relationships/image" Target="../media/image27.jpeg"/><Relationship Id="rId1" Type="http://schemas.openxmlformats.org/officeDocument/2006/relationships/slideLayout" Target="../slideLayouts/slideLayout2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svg"/><Relationship Id="rId21" Type="http://schemas.openxmlformats.org/officeDocument/2006/relationships/image" Target="../media/image48.png"/><Relationship Id="rId34" Type="http://schemas.openxmlformats.org/officeDocument/2006/relationships/image" Target="../media/image61.jpg"/><Relationship Id="rId42" Type="http://schemas.openxmlformats.org/officeDocument/2006/relationships/image" Target="../media/image69.tiff"/><Relationship Id="rId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43.png"/><Relationship Id="rId29"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jpg"/><Relationship Id="rId24" Type="http://schemas.openxmlformats.org/officeDocument/2006/relationships/image" Target="../media/image51.tiff"/><Relationship Id="rId32" Type="http://schemas.openxmlformats.org/officeDocument/2006/relationships/image" Target="../media/image59.png"/><Relationship Id="rId37" Type="http://schemas.openxmlformats.org/officeDocument/2006/relationships/image" Target="../media/image64.png"/><Relationship Id="rId40" Type="http://schemas.openxmlformats.org/officeDocument/2006/relationships/image" Target="../media/image67.jpg"/><Relationship Id="rId45" Type="http://schemas.openxmlformats.org/officeDocument/2006/relationships/image" Target="../media/image72.tiff"/><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png"/><Relationship Id="rId10" Type="http://schemas.openxmlformats.org/officeDocument/2006/relationships/image" Target="../media/image37.tiff"/><Relationship Id="rId19" Type="http://schemas.openxmlformats.org/officeDocument/2006/relationships/image" Target="../media/image46.png"/><Relationship Id="rId31" Type="http://schemas.openxmlformats.org/officeDocument/2006/relationships/image" Target="../media/image58.tiff"/><Relationship Id="rId44" Type="http://schemas.openxmlformats.org/officeDocument/2006/relationships/image" Target="../media/image71.png"/><Relationship Id="rId4" Type="http://schemas.openxmlformats.org/officeDocument/2006/relationships/image" Target="../media/image31.tiff"/><Relationship Id="rId9" Type="http://schemas.openxmlformats.org/officeDocument/2006/relationships/image" Target="../media/image36.tiff"/><Relationship Id="rId14" Type="http://schemas.openxmlformats.org/officeDocument/2006/relationships/image" Target="../media/image41.png"/><Relationship Id="rId22" Type="http://schemas.openxmlformats.org/officeDocument/2006/relationships/image" Target="../media/image49.tiff"/><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jpg"/><Relationship Id="rId43" Type="http://schemas.openxmlformats.org/officeDocument/2006/relationships/image" Target="../media/image70.tiff"/><Relationship Id="rId8" Type="http://schemas.openxmlformats.org/officeDocument/2006/relationships/image" Target="../media/image35.tiff"/><Relationship Id="rId3" Type="http://schemas.openxmlformats.org/officeDocument/2006/relationships/image" Target="../media/image30.png"/><Relationship Id="rId12" Type="http://schemas.openxmlformats.org/officeDocument/2006/relationships/image" Target="../media/image39.tiff"/><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png"/><Relationship Id="rId46" Type="http://schemas.openxmlformats.org/officeDocument/2006/relationships/image" Target="../media/image73.png"/><Relationship Id="rId20" Type="http://schemas.openxmlformats.org/officeDocument/2006/relationships/image" Target="../media/image47.png"/><Relationship Id="rId41" Type="http://schemas.openxmlformats.org/officeDocument/2006/relationships/image" Target="../media/image6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2B5929-DFC2-4A6E-B018-CFEBE347F1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337" y="869317"/>
            <a:ext cx="1340153" cy="581526"/>
          </a:xfrm>
          <a:prstGeom prst="rect">
            <a:avLst/>
          </a:prstGeom>
        </p:spPr>
      </p:pic>
      <p:sp>
        <p:nvSpPr>
          <p:cNvPr id="2" name="TextBox 1">
            <a:extLst>
              <a:ext uri="{FF2B5EF4-FFF2-40B4-BE49-F238E27FC236}">
                <a16:creationId xmlns:a16="http://schemas.microsoft.com/office/drawing/2014/main" id="{95C927B3-42AD-6B42-8D2F-2B015A15A944}"/>
              </a:ext>
            </a:extLst>
          </p:cNvPr>
          <p:cNvSpPr txBox="1"/>
          <p:nvPr/>
        </p:nvSpPr>
        <p:spPr>
          <a:xfrm>
            <a:off x="849086" y="2839415"/>
            <a:ext cx="5881914" cy="2308324"/>
          </a:xfrm>
          <a:prstGeom prst="rect">
            <a:avLst/>
          </a:prstGeom>
          <a:noFill/>
        </p:spPr>
        <p:txBody>
          <a:bodyPr wrap="square" rtlCol="0">
            <a:spAutoFit/>
          </a:bodyPr>
          <a:lstStyle/>
          <a:p>
            <a:r>
              <a:rPr lang="en-GB" sz="3600" dirty="0">
                <a:solidFill>
                  <a:schemeClr val="bg1"/>
                </a:solidFill>
              </a:rPr>
              <a:t>Stakeholder Engagement – where are we now?</a:t>
            </a:r>
          </a:p>
          <a:p>
            <a:r>
              <a:rPr lang="en-GB" sz="3600" i="1" dirty="0">
                <a:solidFill>
                  <a:schemeClr val="bg1"/>
                </a:solidFill>
              </a:rPr>
              <a:t>(other than stuck at home!)</a:t>
            </a:r>
          </a:p>
          <a:p>
            <a:r>
              <a:rPr lang="en-GB" sz="3600" dirty="0">
                <a:solidFill>
                  <a:schemeClr val="bg1"/>
                </a:solidFill>
              </a:rPr>
              <a:t>  </a:t>
            </a:r>
            <a:endParaRPr lang="en-US" sz="3600" dirty="0">
              <a:solidFill>
                <a:schemeClr val="bg1"/>
              </a:solidFill>
            </a:endParaRPr>
          </a:p>
        </p:txBody>
      </p:sp>
      <p:sp>
        <p:nvSpPr>
          <p:cNvPr id="8" name="Rectangle 2">
            <a:extLst>
              <a:ext uri="{FF2B5EF4-FFF2-40B4-BE49-F238E27FC236}">
                <a16:creationId xmlns:a16="http://schemas.microsoft.com/office/drawing/2014/main" id="{C9173D4C-8F8B-5A43-AAAA-2875E11DA24D}"/>
              </a:ext>
            </a:extLst>
          </p:cNvPr>
          <p:cNvSpPr txBox="1">
            <a:spLocks noChangeArrowheads="1"/>
          </p:cNvSpPr>
          <p:nvPr/>
        </p:nvSpPr>
        <p:spPr bwMode="auto">
          <a:xfrm>
            <a:off x="880985" y="1707167"/>
            <a:ext cx="7616839" cy="657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i="1" dirty="0">
                <a:solidFill>
                  <a:schemeClr val="bg1"/>
                </a:solidFill>
                <a:latin typeface="+mn-lt"/>
              </a:rPr>
              <a:t>Project Management Convention for GN4-3 &amp; GN4-3N</a:t>
            </a:r>
          </a:p>
        </p:txBody>
      </p:sp>
      <p:sp>
        <p:nvSpPr>
          <p:cNvPr id="11" name="TextBox 10">
            <a:extLst>
              <a:ext uri="{FF2B5EF4-FFF2-40B4-BE49-F238E27FC236}">
                <a16:creationId xmlns:a16="http://schemas.microsoft.com/office/drawing/2014/main" id="{4643685D-5DE8-6248-B336-A7B753541EA6}"/>
              </a:ext>
            </a:extLst>
          </p:cNvPr>
          <p:cNvSpPr txBox="1"/>
          <p:nvPr/>
        </p:nvSpPr>
        <p:spPr>
          <a:xfrm>
            <a:off x="848734" y="5730498"/>
            <a:ext cx="3361759" cy="707886"/>
          </a:xfrm>
          <a:prstGeom prst="rect">
            <a:avLst/>
          </a:prstGeom>
          <a:noFill/>
        </p:spPr>
        <p:txBody>
          <a:bodyPr wrap="square" rtlCol="0">
            <a:spAutoFit/>
          </a:bodyPr>
          <a:lstStyle/>
          <a:p>
            <a:r>
              <a:rPr lang="en-GB" sz="1000" dirty="0">
                <a:solidFill>
                  <a:schemeClr val="bg1"/>
                </a:solidFill>
              </a:rPr>
              <a:t>As part of the GÉANT 2020 Framework Partnership Agreement (FPA), the project receives funding from the European Union's Horizon 2020 research and innovation programme under Grant Agreement No. 856726 (GN4-3).​​​</a:t>
            </a:r>
            <a:endParaRPr lang="en-US" sz="1000" dirty="0">
              <a:solidFill>
                <a:schemeClr val="bg1"/>
              </a:solidFill>
            </a:endParaRPr>
          </a:p>
        </p:txBody>
      </p:sp>
      <p:pic>
        <p:nvPicPr>
          <p:cNvPr id="13" name="Picture 12" descr="Shape&#10;&#10;Description automatically generated">
            <a:extLst>
              <a:ext uri="{FF2B5EF4-FFF2-40B4-BE49-F238E27FC236}">
                <a16:creationId xmlns:a16="http://schemas.microsoft.com/office/drawing/2014/main" id="{393DA4AD-55A7-6649-ACEB-E1CA707CA53B}"/>
              </a:ext>
            </a:extLst>
          </p:cNvPr>
          <p:cNvPicPr>
            <a:picLocks noChangeAspect="1"/>
          </p:cNvPicPr>
          <p:nvPr/>
        </p:nvPicPr>
        <p:blipFill rotWithShape="1">
          <a:blip r:embed="rId4">
            <a:extLst>
              <a:ext uri="{28A0092B-C50C-407E-A947-70E740481C1C}">
                <a14:useLocalDpi xmlns:a14="http://schemas.microsoft.com/office/drawing/2010/main" val="0"/>
              </a:ext>
            </a:extLst>
          </a:blip>
          <a:srcRect t="16458" b="16667"/>
          <a:stretch/>
        </p:blipFill>
        <p:spPr>
          <a:xfrm>
            <a:off x="975022" y="5334994"/>
            <a:ext cx="474070" cy="317034"/>
          </a:xfrm>
          <a:prstGeom prst="rect">
            <a:avLst/>
          </a:prstGeom>
          <a:ln>
            <a:solidFill>
              <a:schemeClr val="bg1"/>
            </a:solidFill>
          </a:ln>
        </p:spPr>
      </p:pic>
      <p:pic>
        <p:nvPicPr>
          <p:cNvPr id="4" name="Picture 3" descr="A picture containing text, clipart&#10;&#10;Description automatically generated">
            <a:extLst>
              <a:ext uri="{FF2B5EF4-FFF2-40B4-BE49-F238E27FC236}">
                <a16:creationId xmlns:a16="http://schemas.microsoft.com/office/drawing/2014/main" id="{1B4B80D7-3E80-9A4F-8D8E-EEC0767E6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023" y="949207"/>
            <a:ext cx="3125638" cy="705501"/>
          </a:xfrm>
          <a:prstGeom prst="rect">
            <a:avLst/>
          </a:prstGeom>
        </p:spPr>
      </p:pic>
    </p:spTree>
    <p:extLst>
      <p:ext uri="{BB962C8B-B14F-4D97-AF65-F5344CB8AC3E}">
        <p14:creationId xmlns:p14="http://schemas.microsoft.com/office/powerpoint/2010/main" val="2191115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1576" y="1632757"/>
            <a:ext cx="6976024" cy="4782021"/>
          </a:xfrm>
          <a:prstGeom prst="rect">
            <a:avLst/>
          </a:prstGeom>
          <a:solidFill>
            <a:srgbClr val="19497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558251" y="869317"/>
            <a:ext cx="6976024" cy="591979"/>
          </a:xfrm>
          <a:prstGeom prst="rect">
            <a:avLst/>
          </a:prstGeom>
          <a:solidFill>
            <a:srgbClr val="C0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733381" y="942809"/>
            <a:ext cx="6734219" cy="461665"/>
          </a:xfrm>
          <a:prstGeom prst="rect">
            <a:avLst/>
          </a:prstGeom>
          <a:noFill/>
        </p:spPr>
        <p:txBody>
          <a:bodyPr wrap="square" rtlCol="0">
            <a:spAutoFit/>
          </a:bodyPr>
          <a:lstStyle/>
          <a:p>
            <a:r>
              <a:rPr lang="en-GB" sz="2400" b="1" dirty="0">
                <a:solidFill>
                  <a:schemeClr val="bg1"/>
                </a:solidFill>
              </a:rPr>
              <a:t>Supporting our international users….2021</a:t>
            </a:r>
            <a:endParaRPr lang="en-GB" sz="2400" dirty="0">
              <a:solidFill>
                <a:schemeClr val="bg1"/>
              </a:solidFill>
            </a:endParaRPr>
          </a:p>
        </p:txBody>
      </p:sp>
      <p:sp>
        <p:nvSpPr>
          <p:cNvPr id="9" name="TextBox 8"/>
          <p:cNvSpPr txBox="1"/>
          <p:nvPr/>
        </p:nvSpPr>
        <p:spPr>
          <a:xfrm>
            <a:off x="383120" y="1689898"/>
            <a:ext cx="6555442" cy="748923"/>
          </a:xfrm>
          <a:prstGeom prst="rect">
            <a:avLst/>
          </a:prstGeom>
          <a:noFill/>
        </p:spPr>
        <p:txBody>
          <a:bodyPr wrap="square" rtlCol="0">
            <a:spAutoFit/>
          </a:bodyPr>
          <a:lstStyle/>
          <a:p>
            <a:pPr>
              <a:spcBef>
                <a:spcPts val="200"/>
              </a:spcBef>
              <a:spcAft>
                <a:spcPts val="600"/>
              </a:spcAft>
              <a:buClr>
                <a:srgbClr val="002060"/>
              </a:buClr>
            </a:pPr>
            <a:r>
              <a:rPr lang="en-GB" dirty="0">
                <a:solidFill>
                  <a:schemeClr val="bg1"/>
                </a:solidFill>
              </a:rPr>
              <a:t> </a:t>
            </a:r>
            <a:endParaRPr lang="en-GB" i="1" dirty="0">
              <a:solidFill>
                <a:schemeClr val="accent4">
                  <a:lumMod val="40000"/>
                  <a:lumOff val="60000"/>
                </a:schemeClr>
              </a:solidFill>
            </a:endParaRPr>
          </a:p>
          <a:p>
            <a:pPr>
              <a:spcBef>
                <a:spcPts val="200"/>
              </a:spcBef>
              <a:spcAft>
                <a:spcPts val="600"/>
              </a:spcAft>
              <a:buClr>
                <a:srgbClr val="002060"/>
              </a:buClr>
            </a:pPr>
            <a:r>
              <a:rPr lang="en-GB" b="1" dirty="0">
                <a:solidFill>
                  <a:schemeClr val="bg1"/>
                </a:solidFill>
              </a:rPr>
              <a:t> </a:t>
            </a:r>
            <a:endParaRPr lang="en-GB" b="1" i="1" dirty="0">
              <a:solidFill>
                <a:schemeClr val="accent4">
                  <a:lumMod val="40000"/>
                  <a:lumOff val="60000"/>
                </a:schemeClr>
              </a:solidFill>
            </a:endParaRPr>
          </a:p>
        </p:txBody>
      </p:sp>
      <p:pic>
        <p:nvPicPr>
          <p:cNvPr id="14" name="Picture 13">
            <a:extLst>
              <a:ext uri="{FF2B5EF4-FFF2-40B4-BE49-F238E27FC236}">
                <a16:creationId xmlns:a16="http://schemas.microsoft.com/office/drawing/2014/main" id="{620CE087-2D8C-8745-AC3E-AF9AB7C8B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337" y="869317"/>
            <a:ext cx="1340153" cy="581526"/>
          </a:xfrm>
          <a:prstGeom prst="rect">
            <a:avLst/>
          </a:prstGeom>
        </p:spPr>
      </p:pic>
      <p:pic>
        <p:nvPicPr>
          <p:cNvPr id="8" name="Picture 2" descr="Data lakes - what why and how - big data analytics">
            <a:extLst>
              <a:ext uri="{FF2B5EF4-FFF2-40B4-BE49-F238E27FC236}">
                <a16:creationId xmlns:a16="http://schemas.microsoft.com/office/drawing/2014/main" id="{BC741DD5-137C-E347-B3C4-736AF1ABD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576" y="2003591"/>
            <a:ext cx="7042699" cy="391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lling the data lake – Deutsche Bank">
            <a:extLst>
              <a:ext uri="{FF2B5EF4-FFF2-40B4-BE49-F238E27FC236}">
                <a16:creationId xmlns:a16="http://schemas.microsoft.com/office/drawing/2014/main" id="{D3C281C0-0B9D-214E-8E98-B1776BB32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576" y="2476982"/>
            <a:ext cx="7042699" cy="36096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260BCEF-5F2F-024C-B99C-B2B056DFA269}"/>
              </a:ext>
            </a:extLst>
          </p:cNvPr>
          <p:cNvPicPr>
            <a:picLocks noChangeAspect="1"/>
          </p:cNvPicPr>
          <p:nvPr/>
        </p:nvPicPr>
        <p:blipFill>
          <a:blip r:embed="rId6"/>
          <a:stretch>
            <a:fillRect/>
          </a:stretch>
        </p:blipFill>
        <p:spPr>
          <a:xfrm>
            <a:off x="7642731" y="2922845"/>
            <a:ext cx="4175039" cy="1492220"/>
          </a:xfrm>
          <a:prstGeom prst="rect">
            <a:avLst/>
          </a:prstGeom>
        </p:spPr>
      </p:pic>
    </p:spTree>
    <p:extLst>
      <p:ext uri="{BB962C8B-B14F-4D97-AF65-F5344CB8AC3E}">
        <p14:creationId xmlns:p14="http://schemas.microsoft.com/office/powerpoint/2010/main" val="300486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8250" y="1534788"/>
            <a:ext cx="8287575" cy="4782021"/>
          </a:xfrm>
          <a:prstGeom prst="rect">
            <a:avLst/>
          </a:prstGeom>
          <a:solidFill>
            <a:srgbClr val="19497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558251" y="869317"/>
            <a:ext cx="6976024" cy="591979"/>
          </a:xfrm>
          <a:prstGeom prst="rect">
            <a:avLst/>
          </a:prstGeom>
          <a:solidFill>
            <a:srgbClr val="C0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733381" y="942809"/>
            <a:ext cx="3198939" cy="461665"/>
          </a:xfrm>
          <a:prstGeom prst="rect">
            <a:avLst/>
          </a:prstGeom>
          <a:noFill/>
        </p:spPr>
        <p:txBody>
          <a:bodyPr wrap="square" rtlCol="0">
            <a:spAutoFit/>
          </a:bodyPr>
          <a:lstStyle/>
          <a:p>
            <a:r>
              <a:rPr lang="en-GB" sz="2400" b="1" dirty="0">
                <a:solidFill>
                  <a:schemeClr val="bg1"/>
                </a:solidFill>
              </a:rPr>
              <a:t>2021 – Focus….</a:t>
            </a:r>
            <a:endParaRPr lang="en-GB" sz="2400" dirty="0">
              <a:solidFill>
                <a:schemeClr val="bg1"/>
              </a:solidFill>
            </a:endParaRPr>
          </a:p>
        </p:txBody>
      </p:sp>
      <p:sp>
        <p:nvSpPr>
          <p:cNvPr id="9" name="TextBox 8"/>
          <p:cNvSpPr txBox="1"/>
          <p:nvPr/>
        </p:nvSpPr>
        <p:spPr>
          <a:xfrm>
            <a:off x="159483" y="1821763"/>
            <a:ext cx="9841854" cy="4093428"/>
          </a:xfrm>
          <a:prstGeom prst="rect">
            <a:avLst/>
          </a:prstGeom>
          <a:noFill/>
        </p:spPr>
        <p:txBody>
          <a:bodyPr wrap="square" rtlCol="0">
            <a:spAutoFit/>
          </a:bodyPr>
          <a:lstStyle/>
          <a:p>
            <a:pPr lvl="1"/>
            <a:r>
              <a:rPr lang="en-GB" sz="2000" u="sng" dirty="0">
                <a:solidFill>
                  <a:schemeClr val="bg1"/>
                </a:solidFill>
              </a:rPr>
              <a:t>Task 1: Partner Relations and Engagement </a:t>
            </a:r>
            <a:r>
              <a:rPr lang="en-GB" sz="2000" dirty="0">
                <a:solidFill>
                  <a:schemeClr val="bg1"/>
                </a:solidFill>
              </a:rPr>
              <a:t>will place particular emphasis on:</a:t>
            </a:r>
          </a:p>
          <a:p>
            <a:pPr lvl="2"/>
            <a:r>
              <a:rPr lang="en-GB" sz="2000" dirty="0">
                <a:solidFill>
                  <a:schemeClr val="bg1"/>
                </a:solidFill>
              </a:rPr>
              <a:t> </a:t>
            </a:r>
            <a:r>
              <a:rPr lang="en-GB" sz="2000" b="1" dirty="0">
                <a:solidFill>
                  <a:schemeClr val="bg1"/>
                </a:solidFill>
              </a:rPr>
              <a:t>Service Take-up support activities</a:t>
            </a:r>
            <a:r>
              <a:rPr lang="en-GB" sz="2000" dirty="0">
                <a:solidFill>
                  <a:schemeClr val="bg1"/>
                </a:solidFill>
              </a:rPr>
              <a:t> and </a:t>
            </a:r>
          </a:p>
          <a:p>
            <a:pPr lvl="2"/>
            <a:r>
              <a:rPr lang="en-GB" sz="2000" dirty="0">
                <a:solidFill>
                  <a:schemeClr val="bg1"/>
                </a:solidFill>
              </a:rPr>
              <a:t> Engage with NRENs to support a “</a:t>
            </a:r>
            <a:r>
              <a:rPr lang="en-GB" sz="2000" b="1" dirty="0">
                <a:solidFill>
                  <a:schemeClr val="bg1"/>
                </a:solidFill>
              </a:rPr>
              <a:t>readiness for the future</a:t>
            </a:r>
            <a:r>
              <a:rPr lang="en-GB" sz="2000" dirty="0">
                <a:solidFill>
                  <a:schemeClr val="bg1"/>
                </a:solidFill>
              </a:rPr>
              <a:t>” agenda</a:t>
            </a:r>
          </a:p>
          <a:p>
            <a:pPr lvl="1"/>
            <a:endParaRPr lang="en-GB" sz="2000" dirty="0">
              <a:solidFill>
                <a:schemeClr val="bg1"/>
              </a:solidFill>
            </a:endParaRPr>
          </a:p>
          <a:p>
            <a:pPr lvl="1"/>
            <a:endParaRPr lang="en-GB" sz="2000" u="sng" dirty="0">
              <a:solidFill>
                <a:schemeClr val="bg1"/>
              </a:solidFill>
            </a:endParaRPr>
          </a:p>
          <a:p>
            <a:pPr lvl="1"/>
            <a:r>
              <a:rPr lang="en-GB" sz="2000" u="sng" dirty="0">
                <a:solidFill>
                  <a:schemeClr val="bg1"/>
                </a:solidFill>
              </a:rPr>
              <a:t>Task 2: Research Engagement </a:t>
            </a:r>
            <a:r>
              <a:rPr lang="en-GB" sz="2000" dirty="0">
                <a:solidFill>
                  <a:schemeClr val="bg1"/>
                </a:solidFill>
              </a:rPr>
              <a:t>will place additional focus on:</a:t>
            </a:r>
          </a:p>
          <a:p>
            <a:pPr lvl="2"/>
            <a:r>
              <a:rPr lang="en-GB" sz="2000" dirty="0">
                <a:solidFill>
                  <a:schemeClr val="bg1"/>
                </a:solidFill>
              </a:rPr>
              <a:t> Identifying opportunities and working with emerging “</a:t>
            </a:r>
            <a:r>
              <a:rPr lang="en-GB" sz="2000" b="1" dirty="0">
                <a:solidFill>
                  <a:schemeClr val="bg1"/>
                </a:solidFill>
              </a:rPr>
              <a:t>Data Lakes”, </a:t>
            </a:r>
          </a:p>
          <a:p>
            <a:pPr lvl="2"/>
            <a:r>
              <a:rPr lang="en-GB" sz="2000" dirty="0">
                <a:solidFill>
                  <a:schemeClr val="bg1"/>
                </a:solidFill>
              </a:rPr>
              <a:t> continuing to support and </a:t>
            </a:r>
            <a:r>
              <a:rPr lang="en-GB" sz="2000" b="1" dirty="0">
                <a:solidFill>
                  <a:schemeClr val="bg1"/>
                </a:solidFill>
              </a:rPr>
              <a:t>work closely with EOSC Cluster projects</a:t>
            </a:r>
            <a:r>
              <a:rPr lang="en-GB" sz="2000" dirty="0">
                <a:solidFill>
                  <a:schemeClr val="bg1"/>
                </a:solidFill>
              </a:rPr>
              <a:t>.</a:t>
            </a:r>
          </a:p>
          <a:p>
            <a:pPr lvl="1"/>
            <a:endParaRPr lang="en-GB" sz="2000" dirty="0">
              <a:solidFill>
                <a:schemeClr val="bg1"/>
              </a:solidFill>
            </a:endParaRPr>
          </a:p>
          <a:p>
            <a:pPr lvl="1"/>
            <a:endParaRPr lang="en-GB" sz="2000" dirty="0">
              <a:solidFill>
                <a:schemeClr val="bg1"/>
              </a:solidFill>
            </a:endParaRPr>
          </a:p>
          <a:p>
            <a:pPr lvl="1"/>
            <a:r>
              <a:rPr lang="en-GB" sz="2000" u="sng" dirty="0">
                <a:solidFill>
                  <a:schemeClr val="bg1"/>
                </a:solidFill>
              </a:rPr>
              <a:t>Task 4: Community Programme </a:t>
            </a:r>
            <a:r>
              <a:rPr lang="en-GB" sz="2000" dirty="0">
                <a:solidFill>
                  <a:schemeClr val="bg1"/>
                </a:solidFill>
              </a:rPr>
              <a:t>will focus on:</a:t>
            </a:r>
          </a:p>
          <a:p>
            <a:pPr lvl="2"/>
            <a:r>
              <a:rPr lang="en-GB" sz="2000" dirty="0">
                <a:solidFill>
                  <a:schemeClr val="bg1"/>
                </a:solidFill>
              </a:rPr>
              <a:t> being </a:t>
            </a:r>
            <a:r>
              <a:rPr lang="en-GB" sz="2000" b="1" dirty="0">
                <a:solidFill>
                  <a:schemeClr val="bg1"/>
                </a:solidFill>
              </a:rPr>
              <a:t>responsive and flexible to NREN needs </a:t>
            </a:r>
            <a:r>
              <a:rPr lang="en-GB" sz="2000" dirty="0">
                <a:solidFill>
                  <a:schemeClr val="bg1"/>
                </a:solidFill>
              </a:rPr>
              <a:t>e.g. in COVID times</a:t>
            </a:r>
          </a:p>
          <a:p>
            <a:pPr lvl="2"/>
            <a:r>
              <a:rPr lang="en-GB" sz="2000" dirty="0">
                <a:solidFill>
                  <a:schemeClr val="bg1"/>
                </a:solidFill>
              </a:rPr>
              <a:t>**Innovation Programme ** (launching 23</a:t>
            </a:r>
            <a:r>
              <a:rPr lang="en-GB" sz="2000" baseline="30000" dirty="0">
                <a:solidFill>
                  <a:schemeClr val="bg1"/>
                </a:solidFill>
              </a:rPr>
              <a:t>rd</a:t>
            </a:r>
            <a:r>
              <a:rPr lang="en-GB" sz="2000" dirty="0">
                <a:solidFill>
                  <a:schemeClr val="bg1"/>
                </a:solidFill>
              </a:rPr>
              <a:t> Feb)</a:t>
            </a:r>
          </a:p>
        </p:txBody>
      </p:sp>
      <p:pic>
        <p:nvPicPr>
          <p:cNvPr id="14" name="Picture 13">
            <a:extLst>
              <a:ext uri="{FF2B5EF4-FFF2-40B4-BE49-F238E27FC236}">
                <a16:creationId xmlns:a16="http://schemas.microsoft.com/office/drawing/2014/main" id="{620CE087-2D8C-8745-AC3E-AF9AB7C8B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337" y="869317"/>
            <a:ext cx="1340153" cy="581526"/>
          </a:xfrm>
          <a:prstGeom prst="rect">
            <a:avLst/>
          </a:prstGeom>
        </p:spPr>
      </p:pic>
    </p:spTree>
    <p:extLst>
      <p:ext uri="{BB962C8B-B14F-4D97-AF65-F5344CB8AC3E}">
        <p14:creationId xmlns:p14="http://schemas.microsoft.com/office/powerpoint/2010/main" val="3635130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848735" y="2718827"/>
            <a:ext cx="4400273" cy="710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dirty="0">
                <a:solidFill>
                  <a:schemeClr val="bg1"/>
                </a:solidFill>
                <a:latin typeface="+mn-lt"/>
              </a:rPr>
              <a:t>Any questions?</a:t>
            </a:r>
          </a:p>
        </p:txBody>
      </p:sp>
      <p:sp>
        <p:nvSpPr>
          <p:cNvPr id="12" name="Rectangle 2"/>
          <p:cNvSpPr txBox="1">
            <a:spLocks noChangeArrowheads="1"/>
          </p:cNvSpPr>
          <p:nvPr/>
        </p:nvSpPr>
        <p:spPr bwMode="auto">
          <a:xfrm>
            <a:off x="848735" y="2049375"/>
            <a:ext cx="5397326" cy="1017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dirty="0">
                <a:solidFill>
                  <a:srgbClr val="F83E54"/>
                </a:solidFill>
                <a:latin typeface="+mn-lt"/>
              </a:rPr>
              <a:t>Thank you</a:t>
            </a:r>
          </a:p>
        </p:txBody>
      </p:sp>
      <p:pic>
        <p:nvPicPr>
          <p:cNvPr id="5" name="Picture 4">
            <a:extLst>
              <a:ext uri="{FF2B5EF4-FFF2-40B4-BE49-F238E27FC236}">
                <a16:creationId xmlns:a16="http://schemas.microsoft.com/office/drawing/2014/main" id="{1229FF12-E942-8E45-8F0A-DD795080A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337" y="869317"/>
            <a:ext cx="1340153" cy="581526"/>
          </a:xfrm>
          <a:prstGeom prst="rect">
            <a:avLst/>
          </a:prstGeom>
        </p:spPr>
      </p:pic>
      <p:sp>
        <p:nvSpPr>
          <p:cNvPr id="8" name="TextBox 7">
            <a:extLst>
              <a:ext uri="{FF2B5EF4-FFF2-40B4-BE49-F238E27FC236}">
                <a16:creationId xmlns:a16="http://schemas.microsoft.com/office/drawing/2014/main" id="{0C80D611-A372-FA4C-A618-45D2AEEB53B9}"/>
              </a:ext>
            </a:extLst>
          </p:cNvPr>
          <p:cNvSpPr txBox="1"/>
          <p:nvPr/>
        </p:nvSpPr>
        <p:spPr>
          <a:xfrm>
            <a:off x="848735" y="5730498"/>
            <a:ext cx="3234168" cy="707886"/>
          </a:xfrm>
          <a:prstGeom prst="rect">
            <a:avLst/>
          </a:prstGeom>
          <a:noFill/>
        </p:spPr>
        <p:txBody>
          <a:bodyPr wrap="square" rtlCol="0">
            <a:spAutoFit/>
          </a:bodyPr>
          <a:lstStyle/>
          <a:p>
            <a:r>
              <a:rPr lang="en-GB" sz="1000" dirty="0">
                <a:solidFill>
                  <a:schemeClr val="bg1"/>
                </a:solidFill>
              </a:rPr>
              <a:t>As part of the GÉANT 2020 Framework Partnership Agreement (FPA), the project receives funding from the European Union's Horizon 2020 research and innovation programme under Grant Agreement No. 856726 (GN4-3).​​​</a:t>
            </a:r>
            <a:endParaRPr lang="en-US" sz="1000" dirty="0">
              <a:solidFill>
                <a:schemeClr val="bg1"/>
              </a:solidFill>
            </a:endParaRPr>
          </a:p>
        </p:txBody>
      </p:sp>
      <p:pic>
        <p:nvPicPr>
          <p:cNvPr id="4" name="Picture 3" descr="Shape&#10;&#10;Description automatically generated">
            <a:extLst>
              <a:ext uri="{FF2B5EF4-FFF2-40B4-BE49-F238E27FC236}">
                <a16:creationId xmlns:a16="http://schemas.microsoft.com/office/drawing/2014/main" id="{1993926F-7946-6243-AFB3-EE6A250F79C4}"/>
              </a:ext>
            </a:extLst>
          </p:cNvPr>
          <p:cNvPicPr>
            <a:picLocks noChangeAspect="1"/>
          </p:cNvPicPr>
          <p:nvPr/>
        </p:nvPicPr>
        <p:blipFill rotWithShape="1">
          <a:blip r:embed="rId3">
            <a:extLst>
              <a:ext uri="{28A0092B-C50C-407E-A947-70E740481C1C}">
                <a14:useLocalDpi xmlns:a14="http://schemas.microsoft.com/office/drawing/2010/main" val="0"/>
              </a:ext>
            </a:extLst>
          </a:blip>
          <a:srcRect t="16458" b="16667"/>
          <a:stretch/>
        </p:blipFill>
        <p:spPr>
          <a:xfrm>
            <a:off x="975022" y="5334994"/>
            <a:ext cx="474070" cy="317034"/>
          </a:xfrm>
          <a:prstGeom prst="rect">
            <a:avLst/>
          </a:prstGeom>
          <a:ln>
            <a:solidFill>
              <a:schemeClr val="bg1"/>
            </a:solidFill>
          </a:ln>
        </p:spPr>
      </p:pic>
    </p:spTree>
    <p:extLst>
      <p:ext uri="{BB962C8B-B14F-4D97-AF65-F5344CB8AC3E}">
        <p14:creationId xmlns:p14="http://schemas.microsoft.com/office/powerpoint/2010/main" val="3914115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1576" y="1632757"/>
            <a:ext cx="6976024" cy="4782021"/>
          </a:xfrm>
          <a:prstGeom prst="rect">
            <a:avLst/>
          </a:prstGeom>
          <a:solidFill>
            <a:srgbClr val="19497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558251" y="869317"/>
            <a:ext cx="6976024" cy="591979"/>
          </a:xfrm>
          <a:prstGeom prst="rect">
            <a:avLst/>
          </a:prstGeom>
          <a:solidFill>
            <a:srgbClr val="C0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733381" y="942809"/>
            <a:ext cx="4867319" cy="461665"/>
          </a:xfrm>
          <a:prstGeom prst="rect">
            <a:avLst/>
          </a:prstGeom>
          <a:noFill/>
        </p:spPr>
        <p:txBody>
          <a:bodyPr wrap="square" rtlCol="0">
            <a:spAutoFit/>
          </a:bodyPr>
          <a:lstStyle/>
          <a:p>
            <a:r>
              <a:rPr lang="en-GB" sz="2400" b="1" dirty="0">
                <a:solidFill>
                  <a:schemeClr val="bg1"/>
                </a:solidFill>
              </a:rPr>
              <a:t>The story so far….2020</a:t>
            </a:r>
            <a:endParaRPr lang="en-GB" sz="2400" dirty="0">
              <a:solidFill>
                <a:schemeClr val="bg1"/>
              </a:solidFill>
            </a:endParaRPr>
          </a:p>
        </p:txBody>
      </p:sp>
      <p:sp>
        <p:nvSpPr>
          <p:cNvPr id="9" name="TextBox 8"/>
          <p:cNvSpPr txBox="1"/>
          <p:nvPr/>
        </p:nvSpPr>
        <p:spPr>
          <a:xfrm>
            <a:off x="383120" y="1689898"/>
            <a:ext cx="6555442" cy="748923"/>
          </a:xfrm>
          <a:prstGeom prst="rect">
            <a:avLst/>
          </a:prstGeom>
          <a:noFill/>
        </p:spPr>
        <p:txBody>
          <a:bodyPr wrap="square" rtlCol="0">
            <a:spAutoFit/>
          </a:bodyPr>
          <a:lstStyle/>
          <a:p>
            <a:pPr>
              <a:spcBef>
                <a:spcPts val="200"/>
              </a:spcBef>
              <a:spcAft>
                <a:spcPts val="600"/>
              </a:spcAft>
              <a:buClr>
                <a:srgbClr val="002060"/>
              </a:buClr>
            </a:pPr>
            <a:r>
              <a:rPr lang="en-GB" dirty="0">
                <a:solidFill>
                  <a:schemeClr val="bg1"/>
                </a:solidFill>
              </a:rPr>
              <a:t> </a:t>
            </a:r>
            <a:endParaRPr lang="en-GB" i="1" dirty="0">
              <a:solidFill>
                <a:schemeClr val="accent4">
                  <a:lumMod val="40000"/>
                  <a:lumOff val="60000"/>
                </a:schemeClr>
              </a:solidFill>
            </a:endParaRPr>
          </a:p>
          <a:p>
            <a:pPr>
              <a:spcBef>
                <a:spcPts val="200"/>
              </a:spcBef>
              <a:spcAft>
                <a:spcPts val="600"/>
              </a:spcAft>
              <a:buClr>
                <a:srgbClr val="002060"/>
              </a:buClr>
            </a:pPr>
            <a:r>
              <a:rPr lang="en-GB" b="1" dirty="0">
                <a:solidFill>
                  <a:schemeClr val="bg1"/>
                </a:solidFill>
              </a:rPr>
              <a:t> </a:t>
            </a:r>
            <a:endParaRPr lang="en-GB" b="1" i="1" dirty="0">
              <a:solidFill>
                <a:schemeClr val="accent4">
                  <a:lumMod val="40000"/>
                  <a:lumOff val="60000"/>
                </a:schemeClr>
              </a:solidFill>
            </a:endParaRPr>
          </a:p>
        </p:txBody>
      </p:sp>
      <p:pic>
        <p:nvPicPr>
          <p:cNvPr id="14" name="Picture 13">
            <a:extLst>
              <a:ext uri="{FF2B5EF4-FFF2-40B4-BE49-F238E27FC236}">
                <a16:creationId xmlns:a16="http://schemas.microsoft.com/office/drawing/2014/main" id="{620CE087-2D8C-8745-AC3E-AF9AB7C8B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337" y="869317"/>
            <a:ext cx="1340153" cy="581526"/>
          </a:xfrm>
          <a:prstGeom prst="rect">
            <a:avLst/>
          </a:prstGeom>
        </p:spPr>
      </p:pic>
      <p:pic>
        <p:nvPicPr>
          <p:cNvPr id="2052" name="Picture 4" descr="Tech pitches in to fight COVID-19 pandemic | Computerworld">
            <a:extLst>
              <a:ext uri="{FF2B5EF4-FFF2-40B4-BE49-F238E27FC236}">
                <a16:creationId xmlns:a16="http://schemas.microsoft.com/office/drawing/2014/main" id="{9AE898F2-3C29-AE47-B74C-B5343E858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350" y="2064359"/>
            <a:ext cx="5977212" cy="397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68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8251" y="1481210"/>
            <a:ext cx="6976024" cy="4782021"/>
          </a:xfrm>
          <a:prstGeom prst="rect">
            <a:avLst/>
          </a:prstGeom>
          <a:solidFill>
            <a:srgbClr val="19497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558251" y="594769"/>
            <a:ext cx="6976024" cy="591979"/>
          </a:xfrm>
          <a:prstGeom prst="rect">
            <a:avLst/>
          </a:prstGeom>
          <a:solidFill>
            <a:srgbClr val="C0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t>2020 – the story so far….</a:t>
            </a:r>
          </a:p>
        </p:txBody>
      </p:sp>
      <p:sp>
        <p:nvSpPr>
          <p:cNvPr id="9" name="TextBox 8"/>
          <p:cNvSpPr txBox="1"/>
          <p:nvPr/>
        </p:nvSpPr>
        <p:spPr>
          <a:xfrm>
            <a:off x="428580" y="1720840"/>
            <a:ext cx="9802097" cy="5078313"/>
          </a:xfrm>
          <a:prstGeom prst="rect">
            <a:avLst/>
          </a:prstGeom>
          <a:noFill/>
        </p:spPr>
        <p:txBody>
          <a:bodyPr wrap="square" rtlCol="0">
            <a:spAutoFit/>
          </a:bodyPr>
          <a:lstStyle/>
          <a:p>
            <a:pPr lvl="1"/>
            <a:endParaRPr lang="en-GB" sz="5400" b="1" dirty="0">
              <a:solidFill>
                <a:schemeClr val="bg1"/>
              </a:solidFill>
            </a:endParaRPr>
          </a:p>
          <a:p>
            <a:pPr lvl="1"/>
            <a:r>
              <a:rPr lang="en-GB" sz="5400" b="1" dirty="0">
                <a:solidFill>
                  <a:schemeClr val="bg1"/>
                </a:solidFill>
              </a:rPr>
              <a:t>Flexible</a:t>
            </a:r>
          </a:p>
          <a:p>
            <a:pPr lvl="1"/>
            <a:endParaRPr lang="en-GB" sz="5400" b="1" dirty="0">
              <a:solidFill>
                <a:schemeClr val="bg1"/>
              </a:solidFill>
            </a:endParaRPr>
          </a:p>
          <a:p>
            <a:pPr lvl="1"/>
            <a:r>
              <a:rPr lang="en-GB" sz="5400" b="1" dirty="0">
                <a:solidFill>
                  <a:schemeClr val="bg1"/>
                </a:solidFill>
              </a:rPr>
              <a:t>Responsive</a:t>
            </a:r>
            <a:r>
              <a:rPr lang="en-GB" sz="4400" b="1" dirty="0">
                <a:solidFill>
                  <a:schemeClr val="bg1"/>
                </a:solidFill>
              </a:rPr>
              <a:t> </a:t>
            </a:r>
          </a:p>
          <a:p>
            <a:pPr lvl="1"/>
            <a:endParaRPr lang="en-GB" dirty="0">
              <a:solidFill>
                <a:schemeClr val="bg1"/>
              </a:solidFill>
            </a:endParaRPr>
          </a:p>
          <a:p>
            <a:pPr lvl="1"/>
            <a:endParaRPr lang="en-GB" dirty="0">
              <a:solidFill>
                <a:schemeClr val="bg1"/>
              </a:solidFill>
            </a:endParaRPr>
          </a:p>
          <a:p>
            <a:pPr lvl="1"/>
            <a:endParaRPr lang="en-GB" dirty="0">
              <a:solidFill>
                <a:schemeClr val="bg1"/>
              </a:solidFill>
            </a:endParaRPr>
          </a:p>
          <a:p>
            <a:pPr lvl="1"/>
            <a:endParaRPr lang="en-GB" sz="5400" b="1" dirty="0">
              <a:solidFill>
                <a:schemeClr val="bg1"/>
              </a:solidFill>
            </a:endParaRPr>
          </a:p>
        </p:txBody>
      </p:sp>
      <p:pic>
        <p:nvPicPr>
          <p:cNvPr id="14" name="Picture 13">
            <a:extLst>
              <a:ext uri="{FF2B5EF4-FFF2-40B4-BE49-F238E27FC236}">
                <a16:creationId xmlns:a16="http://schemas.microsoft.com/office/drawing/2014/main" id="{620CE087-2D8C-8745-AC3E-AF9AB7C8B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337" y="869317"/>
            <a:ext cx="1340153" cy="581526"/>
          </a:xfrm>
          <a:prstGeom prst="rect">
            <a:avLst/>
          </a:prstGeom>
        </p:spPr>
      </p:pic>
      <p:pic>
        <p:nvPicPr>
          <p:cNvPr id="6" name="Picture 5">
            <a:extLst>
              <a:ext uri="{FF2B5EF4-FFF2-40B4-BE49-F238E27FC236}">
                <a16:creationId xmlns:a16="http://schemas.microsoft.com/office/drawing/2014/main" id="{FE4F19ED-2F1E-5341-8EF6-4165FA03726F}"/>
              </a:ext>
            </a:extLst>
          </p:cNvPr>
          <p:cNvPicPr>
            <a:picLocks noChangeAspect="1"/>
          </p:cNvPicPr>
          <p:nvPr/>
        </p:nvPicPr>
        <p:blipFill>
          <a:blip r:embed="rId4"/>
          <a:stretch>
            <a:fillRect/>
          </a:stretch>
        </p:blipFill>
        <p:spPr>
          <a:xfrm>
            <a:off x="4900037" y="2337523"/>
            <a:ext cx="2391925" cy="3039267"/>
          </a:xfrm>
          <a:prstGeom prst="rect">
            <a:avLst/>
          </a:prstGeom>
        </p:spPr>
      </p:pic>
    </p:spTree>
    <p:extLst>
      <p:ext uri="{BB962C8B-B14F-4D97-AF65-F5344CB8AC3E}">
        <p14:creationId xmlns:p14="http://schemas.microsoft.com/office/powerpoint/2010/main" val="3298625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FD524BB5-6A08-E545-8086-239906CC83D1}"/>
              </a:ext>
            </a:extLst>
          </p:cNvPr>
          <p:cNvSpPr txBox="1">
            <a:spLocks/>
          </p:cNvSpPr>
          <p:nvPr/>
        </p:nvSpPr>
        <p:spPr>
          <a:xfrm>
            <a:off x="1809049" y="2851434"/>
            <a:ext cx="8788108" cy="3030751"/>
          </a:xfrm>
          <a:prstGeom prst="rect">
            <a:avLst/>
          </a:prstGeom>
        </p:spPr>
        <p:txBody>
          <a:bodyPr>
            <a:noAutofit/>
          </a:bodyPr>
          <a:lstStyle>
            <a:lvl1pPr marL="228600" indent="-228600" algn="l" defTabSz="914400" rtl="0" eaLnBrk="1" latinLnBrk="0" hangingPunct="1">
              <a:lnSpc>
                <a:spcPct val="90000"/>
              </a:lnSpc>
              <a:spcBef>
                <a:spcPts val="1000"/>
              </a:spcBef>
              <a:buClr>
                <a:srgbClr val="003F5E"/>
              </a:buClr>
              <a:buSzPct val="120000"/>
              <a:buFont typeface="Arial" panose="020B0604020202020204" pitchFamily="34" charset="0"/>
              <a:buChar char="•"/>
              <a:defRPr sz="2400" kern="1200">
                <a:solidFill>
                  <a:srgbClr val="004359"/>
                </a:solidFill>
                <a:latin typeface="+mn-lt"/>
                <a:ea typeface="+mn-ea"/>
                <a:cs typeface="+mn-cs"/>
              </a:defRPr>
            </a:lvl1pPr>
            <a:lvl2pPr marL="6858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2pPr>
            <a:lvl3pPr marL="11430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3pPr>
            <a:lvl4pPr marL="16002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4pPr>
            <a:lvl5pPr marL="20574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0" dirty="0">
                <a:solidFill>
                  <a:schemeClr val="bg1"/>
                </a:solidFill>
                <a:latin typeface="Arial" panose="020B0604020202020204" pitchFamily="34" charset="0"/>
                <a:cs typeface="Arial" panose="020B0604020202020204" pitchFamily="34" charset="0"/>
              </a:rPr>
              <a:t>WELCOME</a:t>
            </a:r>
          </a:p>
        </p:txBody>
      </p:sp>
      <p:sp>
        <p:nvSpPr>
          <p:cNvPr id="4" name="Title 3">
            <a:extLst>
              <a:ext uri="{FF2B5EF4-FFF2-40B4-BE49-F238E27FC236}">
                <a16:creationId xmlns:a16="http://schemas.microsoft.com/office/drawing/2014/main" id="{F8F566C6-E78E-2F46-B379-D263F9C80E4A}"/>
              </a:ext>
            </a:extLst>
          </p:cNvPr>
          <p:cNvSpPr>
            <a:spLocks noGrp="1"/>
          </p:cNvSpPr>
          <p:nvPr>
            <p:ph type="title"/>
          </p:nvPr>
        </p:nvSpPr>
        <p:spPr>
          <a:xfrm>
            <a:off x="283075" y="360877"/>
            <a:ext cx="9373198" cy="938624"/>
          </a:xfrm>
        </p:spPr>
        <p:txBody>
          <a:bodyPr>
            <a:normAutofit fontScale="90000"/>
          </a:bodyPr>
          <a:lstStyle/>
          <a:p>
            <a:r>
              <a:rPr lang="en-GB" dirty="0"/>
              <a:t>Additional Work Requirements…aka “the extras” for GN4-3</a:t>
            </a:r>
            <a:br>
              <a:rPr lang="en-GB" dirty="0"/>
            </a:br>
            <a:endParaRPr lang="en-US" dirty="0"/>
          </a:p>
        </p:txBody>
      </p:sp>
      <p:sp>
        <p:nvSpPr>
          <p:cNvPr id="5" name="Content Placeholder 4">
            <a:extLst>
              <a:ext uri="{FF2B5EF4-FFF2-40B4-BE49-F238E27FC236}">
                <a16:creationId xmlns:a16="http://schemas.microsoft.com/office/drawing/2014/main" id="{D0BBDCEC-7478-5C42-9ABB-EF6C922D0682}"/>
              </a:ext>
            </a:extLst>
          </p:cNvPr>
          <p:cNvSpPr>
            <a:spLocks noGrp="1"/>
          </p:cNvSpPr>
          <p:nvPr>
            <p:ph idx="1"/>
          </p:nvPr>
        </p:nvSpPr>
        <p:spPr>
          <a:xfrm>
            <a:off x="446058" y="1503936"/>
            <a:ext cx="8788108" cy="4801613"/>
          </a:xfrm>
        </p:spPr>
        <p:txBody>
          <a:bodyPr>
            <a:normAutofit fontScale="85000" lnSpcReduction="20000"/>
          </a:bodyPr>
          <a:lstStyle/>
          <a:p>
            <a:pPr lvl="0"/>
            <a:r>
              <a:rPr lang="en-GB" b="1" dirty="0"/>
              <a:t>Establish new collaboration agreements </a:t>
            </a:r>
          </a:p>
          <a:p>
            <a:pPr lvl="0"/>
            <a:endParaRPr lang="en-GB" b="1" dirty="0"/>
          </a:p>
          <a:p>
            <a:pPr lvl="0"/>
            <a:r>
              <a:rPr lang="en-GB" b="1" dirty="0"/>
              <a:t>Maintain support to highly visible ongoing initiatives in the domain of International Cooperation </a:t>
            </a:r>
            <a:endParaRPr lang="en-GB" dirty="0"/>
          </a:p>
          <a:p>
            <a:pPr lvl="0"/>
            <a:endParaRPr lang="en-GB" dirty="0"/>
          </a:p>
          <a:p>
            <a:pPr lvl="0"/>
            <a:r>
              <a:rPr lang="en-GB" dirty="0"/>
              <a:t>Together with the NRENs, </a:t>
            </a:r>
            <a:r>
              <a:rPr lang="en-GB" b="1" dirty="0"/>
              <a:t>conduct a series of workshops on end-user network services requirements to inform future product portfolio pipelines </a:t>
            </a:r>
            <a:r>
              <a:rPr lang="en-GB" dirty="0"/>
              <a:t>and help understand demand for new services. </a:t>
            </a:r>
            <a:endParaRPr lang="en-GB" b="1" dirty="0"/>
          </a:p>
          <a:p>
            <a:pPr lvl="0"/>
            <a:endParaRPr lang="en-GB" b="1" dirty="0"/>
          </a:p>
          <a:p>
            <a:pPr lvl="0"/>
            <a:r>
              <a:rPr lang="en-GB" b="1" dirty="0"/>
              <a:t>Strengthen the value proposition of the NREN network (*D)</a:t>
            </a:r>
          </a:p>
          <a:p>
            <a:pPr lvl="0"/>
            <a:endParaRPr lang="en-GB" b="1" dirty="0"/>
          </a:p>
          <a:p>
            <a:pPr lvl="0"/>
            <a:r>
              <a:rPr lang="en-GB" b="1" dirty="0"/>
              <a:t>Elaborate analysis or studies over targeted countries or regions where NRENs are less developed. (*D)</a:t>
            </a:r>
          </a:p>
          <a:p>
            <a:endParaRPr lang="en-US" dirty="0"/>
          </a:p>
        </p:txBody>
      </p:sp>
      <p:pic>
        <p:nvPicPr>
          <p:cNvPr id="3078" name="Picture 6" descr="Trump Rally Sign | Promises Made Promises Kept&quot; Tapestry by JWprints |  Redbubble">
            <a:extLst>
              <a:ext uri="{FF2B5EF4-FFF2-40B4-BE49-F238E27FC236}">
                <a16:creationId xmlns:a16="http://schemas.microsoft.com/office/drawing/2014/main" id="{638E5079-7C64-A444-BAA5-09F2AE6A0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251" y="1989849"/>
            <a:ext cx="2868642" cy="382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2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 calcmode="lin" valueType="num">
                                      <p:cBhvr>
                                        <p:cTn id="27" dur="500" fill="hold"/>
                                        <p:tgtEl>
                                          <p:spTgt spid="3078"/>
                                        </p:tgtEl>
                                        <p:attrNameLst>
                                          <p:attrName>ppt_w</p:attrName>
                                        </p:attrNameLst>
                                      </p:cBhvr>
                                      <p:tavLst>
                                        <p:tav tm="0">
                                          <p:val>
                                            <p:fltVal val="0"/>
                                          </p:val>
                                        </p:tav>
                                        <p:tav tm="100000">
                                          <p:val>
                                            <p:strVal val="#ppt_w"/>
                                          </p:val>
                                        </p:tav>
                                      </p:tavLst>
                                    </p:anim>
                                    <p:anim calcmode="lin" valueType="num">
                                      <p:cBhvr>
                                        <p:cTn id="28" dur="500" fill="hold"/>
                                        <p:tgtEl>
                                          <p:spTgt spid="3078"/>
                                        </p:tgtEl>
                                        <p:attrNameLst>
                                          <p:attrName>ppt_h</p:attrName>
                                        </p:attrNameLst>
                                      </p:cBhvr>
                                      <p:tavLst>
                                        <p:tav tm="0">
                                          <p:val>
                                            <p:fltVal val="0"/>
                                          </p:val>
                                        </p:tav>
                                        <p:tav tm="100000">
                                          <p:val>
                                            <p:strVal val="#ppt_h"/>
                                          </p:val>
                                        </p:tav>
                                      </p:tavLst>
                                    </p:anim>
                                    <p:animEffect transition="in" filter="fade">
                                      <p:cBhvr>
                                        <p:cTn id="2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7522388" y="1678905"/>
            <a:ext cx="2547397" cy="2844403"/>
          </a:xfrm>
          <a:prstGeom prst="roundRect">
            <a:avLst>
              <a:gd name="adj" fmla="val 8724"/>
            </a:avLst>
          </a:prstGeom>
          <a:solidFill>
            <a:schemeClr val="accent5">
              <a:lumMod val="40000"/>
              <a:lumOff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ounded Rectangle 49"/>
          <p:cNvSpPr/>
          <p:nvPr/>
        </p:nvSpPr>
        <p:spPr>
          <a:xfrm>
            <a:off x="5585621" y="1658961"/>
            <a:ext cx="2632717" cy="2844403"/>
          </a:xfrm>
          <a:prstGeom prst="roundRect">
            <a:avLst>
              <a:gd name="adj" fmla="val 8724"/>
            </a:avLst>
          </a:prstGeom>
          <a:solidFill>
            <a:srgbClr val="5D9CD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ounded Rectangle 50"/>
          <p:cNvSpPr/>
          <p:nvPr/>
        </p:nvSpPr>
        <p:spPr>
          <a:xfrm>
            <a:off x="3734174" y="1684766"/>
            <a:ext cx="2547397" cy="2844403"/>
          </a:xfrm>
          <a:prstGeom prst="roundRect">
            <a:avLst>
              <a:gd name="adj" fmla="val 8724"/>
            </a:avLst>
          </a:prstGeom>
          <a:solidFill>
            <a:srgbClr val="88B6E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ounded Rectangle 51"/>
          <p:cNvSpPr/>
          <p:nvPr/>
        </p:nvSpPr>
        <p:spPr>
          <a:xfrm>
            <a:off x="2033410" y="1658962"/>
            <a:ext cx="2307813" cy="2844403"/>
          </a:xfrm>
          <a:prstGeom prst="roundRect">
            <a:avLst>
              <a:gd name="adj" fmla="val 8724"/>
            </a:avLst>
          </a:prstGeom>
          <a:solidFill>
            <a:schemeClr val="accent1">
              <a:lumMod val="40000"/>
              <a:lumOff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294090" y="-2568"/>
            <a:ext cx="9772795" cy="8683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i="1" dirty="0">
                <a:solidFill>
                  <a:schemeClr val="bg1"/>
                </a:solidFill>
                <a:latin typeface="+mn-lt"/>
                <a:ea typeface="Tahoma" panose="020B0604030504040204" pitchFamily="34" charset="0"/>
                <a:cs typeface="Tahoma" panose="020B0604030504040204" pitchFamily="34" charset="0"/>
              </a:rPr>
              <a:t>Supporting ALL stakeholders to get the best out of GÉANT </a:t>
            </a:r>
          </a:p>
        </p:txBody>
      </p:sp>
      <p:sp>
        <p:nvSpPr>
          <p:cNvPr id="33" name="TextBox 32"/>
          <p:cNvSpPr txBox="1"/>
          <p:nvPr/>
        </p:nvSpPr>
        <p:spPr>
          <a:xfrm>
            <a:off x="8229690" y="3879208"/>
            <a:ext cx="1762580" cy="535531"/>
          </a:xfrm>
          <a:prstGeom prst="rect">
            <a:avLst/>
          </a:prstGeom>
          <a:noFill/>
        </p:spPr>
        <p:txBody>
          <a:bodyPr wrap="square" rtlCol="0">
            <a:spAutoFit/>
          </a:bodyPr>
          <a:lstStyle/>
          <a:p>
            <a:pPr marL="0" lvl="1" algn="ctr" defTabSz="577850">
              <a:lnSpc>
                <a:spcPct val="90000"/>
              </a:lnSpc>
              <a:spcAft>
                <a:spcPct val="15000"/>
              </a:spcAft>
            </a:pPr>
            <a:r>
              <a:rPr lang="en-GB" sz="1600" b="1" dirty="0">
                <a:solidFill>
                  <a:srgbClr val="004360"/>
                </a:solidFill>
                <a:cs typeface="Gill Sans Light"/>
              </a:rPr>
              <a:t>Gyongyi Horvath</a:t>
            </a:r>
            <a:br>
              <a:rPr lang="en-GB" sz="1600" b="1" dirty="0">
                <a:solidFill>
                  <a:srgbClr val="004360"/>
                </a:solidFill>
                <a:cs typeface="Gill Sans Light"/>
              </a:rPr>
            </a:br>
            <a:r>
              <a:rPr lang="en-GB" sz="1600" b="1" dirty="0">
                <a:solidFill>
                  <a:srgbClr val="004360"/>
                </a:solidFill>
                <a:cs typeface="Gill Sans Light"/>
              </a:rPr>
              <a:t>GÉANT</a:t>
            </a:r>
            <a:endParaRPr lang="en-GB" sz="1600" dirty="0">
              <a:solidFill>
                <a:srgbClr val="004360"/>
              </a:solidFill>
              <a:cs typeface="Gill Sans Light"/>
            </a:endParaRPr>
          </a:p>
        </p:txBody>
      </p:sp>
      <p:sp>
        <p:nvSpPr>
          <p:cNvPr id="34" name="TextBox 33"/>
          <p:cNvSpPr txBox="1"/>
          <p:nvPr/>
        </p:nvSpPr>
        <p:spPr>
          <a:xfrm>
            <a:off x="4391958" y="3879208"/>
            <a:ext cx="1701994" cy="535531"/>
          </a:xfrm>
          <a:prstGeom prst="rect">
            <a:avLst/>
          </a:prstGeom>
          <a:noFill/>
        </p:spPr>
        <p:txBody>
          <a:bodyPr wrap="square" rtlCol="0">
            <a:spAutoFit/>
          </a:bodyPr>
          <a:lstStyle/>
          <a:p>
            <a:pPr marL="0" lvl="1" algn="ctr" defTabSz="577850">
              <a:lnSpc>
                <a:spcPct val="90000"/>
              </a:lnSpc>
              <a:spcAft>
                <a:spcPct val="15000"/>
              </a:spcAft>
            </a:pPr>
            <a:r>
              <a:rPr lang="en-GB" sz="1600" b="1" dirty="0">
                <a:solidFill>
                  <a:srgbClr val="004359"/>
                </a:solidFill>
                <a:cs typeface="Gill Sans Light"/>
              </a:rPr>
              <a:t>Enzo Capone</a:t>
            </a:r>
            <a:br>
              <a:rPr lang="en-GB" sz="1600" b="1" dirty="0">
                <a:solidFill>
                  <a:srgbClr val="004359"/>
                </a:solidFill>
                <a:cs typeface="Gill Sans Light"/>
              </a:rPr>
            </a:br>
            <a:r>
              <a:rPr lang="en-GB" sz="1600" b="1" dirty="0">
                <a:solidFill>
                  <a:srgbClr val="004359"/>
                </a:solidFill>
                <a:cs typeface="Gill Sans Light"/>
              </a:rPr>
              <a:t>G</a:t>
            </a:r>
            <a:r>
              <a:rPr lang="en-GB" sz="1600" b="1" dirty="0">
                <a:solidFill>
                  <a:srgbClr val="004359"/>
                </a:solidFill>
                <a:cs typeface="Calibri" panose="020F0502020204030204" pitchFamily="34" charset="0"/>
              </a:rPr>
              <a:t>É</a:t>
            </a:r>
            <a:r>
              <a:rPr lang="en-GB" sz="1600" b="1" dirty="0">
                <a:solidFill>
                  <a:srgbClr val="004359"/>
                </a:solidFill>
                <a:cs typeface="Gill Sans Light"/>
              </a:rPr>
              <a:t>ANT</a:t>
            </a:r>
            <a:endParaRPr lang="en-GB" sz="1600" b="1" dirty="0">
              <a:solidFill>
                <a:srgbClr val="004360"/>
              </a:solidFill>
              <a:cs typeface="Gill Sans Light"/>
            </a:endParaRPr>
          </a:p>
        </p:txBody>
      </p:sp>
      <p:sp>
        <p:nvSpPr>
          <p:cNvPr id="35" name="TextBox 34"/>
          <p:cNvSpPr txBox="1"/>
          <p:nvPr/>
        </p:nvSpPr>
        <p:spPr>
          <a:xfrm>
            <a:off x="4410820" y="1828813"/>
            <a:ext cx="1668744" cy="563231"/>
          </a:xfrm>
          <a:prstGeom prst="rect">
            <a:avLst/>
          </a:prstGeom>
          <a:noFill/>
        </p:spPr>
        <p:txBody>
          <a:bodyPr wrap="square" rtlCol="0">
            <a:spAutoFit/>
          </a:bodyPr>
          <a:lstStyle/>
          <a:p>
            <a:pPr lvl="0" algn="ctr" defTabSz="755650">
              <a:lnSpc>
                <a:spcPct val="90000"/>
              </a:lnSpc>
              <a:spcAft>
                <a:spcPct val="35000"/>
              </a:spcAft>
            </a:pPr>
            <a:r>
              <a:rPr lang="en-GB" sz="1700" b="1" dirty="0">
                <a:solidFill>
                  <a:srgbClr val="004360"/>
                </a:solidFill>
                <a:latin typeface="+mn-lt"/>
                <a:cs typeface="Gill Sans Light"/>
              </a:rPr>
              <a:t>T2: </a:t>
            </a:r>
            <a:r>
              <a:rPr lang="en-GB" sz="1700" b="1" dirty="0">
                <a:solidFill>
                  <a:srgbClr val="004360"/>
                </a:solidFill>
                <a:cs typeface="Gill Sans Light"/>
              </a:rPr>
              <a:t>Research Engagement</a:t>
            </a:r>
            <a:endParaRPr lang="en-GB" sz="1700" b="1" dirty="0">
              <a:solidFill>
                <a:srgbClr val="004360"/>
              </a:solidFill>
              <a:latin typeface="+mn-lt"/>
              <a:cs typeface="Gill Sans Light"/>
            </a:endParaRPr>
          </a:p>
        </p:txBody>
      </p:sp>
      <p:sp>
        <p:nvSpPr>
          <p:cNvPr id="38" name="TextBox 37"/>
          <p:cNvSpPr txBox="1"/>
          <p:nvPr/>
        </p:nvSpPr>
        <p:spPr>
          <a:xfrm>
            <a:off x="8066230" y="1828813"/>
            <a:ext cx="2092359" cy="563231"/>
          </a:xfrm>
          <a:prstGeom prst="rect">
            <a:avLst/>
          </a:prstGeom>
          <a:noFill/>
        </p:spPr>
        <p:txBody>
          <a:bodyPr wrap="square" rtlCol="0">
            <a:spAutoFit/>
          </a:bodyPr>
          <a:lstStyle/>
          <a:p>
            <a:pPr lvl="0" algn="ctr" defTabSz="755650">
              <a:lnSpc>
                <a:spcPct val="90000"/>
              </a:lnSpc>
              <a:spcAft>
                <a:spcPct val="35000"/>
              </a:spcAft>
            </a:pPr>
            <a:r>
              <a:rPr lang="en-GB" sz="1700" b="1" dirty="0">
                <a:solidFill>
                  <a:srgbClr val="004360"/>
                </a:solidFill>
                <a:cs typeface="Gill Sans Light"/>
              </a:rPr>
              <a:t>T4: Community Programme</a:t>
            </a:r>
          </a:p>
        </p:txBody>
      </p:sp>
      <p:pic>
        <p:nvPicPr>
          <p:cNvPr id="69" name="Picture 68" descr="surfne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649" y="5258508"/>
            <a:ext cx="1169017" cy="487090"/>
          </a:xfrm>
          <a:prstGeom prst="rect">
            <a:avLst/>
          </a:prstGeom>
        </p:spPr>
      </p:pic>
      <p:sp>
        <p:nvSpPr>
          <p:cNvPr id="80" name="Rectangle 79"/>
          <p:cNvSpPr/>
          <p:nvPr/>
        </p:nvSpPr>
        <p:spPr>
          <a:xfrm flipH="1">
            <a:off x="-4" y="4935293"/>
            <a:ext cx="1234801" cy="418461"/>
          </a:xfrm>
          <a:prstGeom prst="rect">
            <a:avLst/>
          </a:prstGeom>
          <a:solidFill>
            <a:srgbClr val="00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7" name="Straight Connector 86"/>
          <p:cNvCxnSpPr/>
          <p:nvPr/>
        </p:nvCxnSpPr>
        <p:spPr>
          <a:xfrm>
            <a:off x="-25400" y="4935293"/>
            <a:ext cx="12192000" cy="0"/>
          </a:xfrm>
          <a:prstGeom prst="line">
            <a:avLst/>
          </a:prstGeom>
          <a:ln w="38100">
            <a:solidFill>
              <a:srgbClr val="00436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7098" y="4936524"/>
            <a:ext cx="1157700" cy="400110"/>
          </a:xfrm>
          <a:prstGeom prst="rect">
            <a:avLst/>
          </a:prstGeom>
          <a:noFill/>
        </p:spPr>
        <p:txBody>
          <a:bodyPr wrap="square" rtlCol="0">
            <a:spAutoFit/>
          </a:bodyPr>
          <a:lstStyle/>
          <a:p>
            <a:r>
              <a:rPr lang="en-GB" sz="2000" b="1" dirty="0">
                <a:solidFill>
                  <a:srgbClr val="FFC000"/>
                </a:solidFill>
              </a:rPr>
              <a:t>Partners</a:t>
            </a:r>
          </a:p>
        </p:txBody>
      </p:sp>
      <p:sp>
        <p:nvSpPr>
          <p:cNvPr id="9" name="Slide Number Placeholder 8"/>
          <p:cNvSpPr>
            <a:spLocks noGrp="1"/>
          </p:cNvSpPr>
          <p:nvPr>
            <p:ph type="sldNum" sz="quarter" idx="10"/>
          </p:nvPr>
        </p:nvSpPr>
        <p:spPr/>
        <p:txBody>
          <a:bodyPr/>
          <a:lstStyle/>
          <a:p>
            <a:pPr defTabSz="914377"/>
            <a:fld id="{99DB5B91-B4E4-4EE4-BE5C-3E09032CE5EC}" type="slidenum">
              <a:rPr lang="en-GB" smtClean="0"/>
              <a:pPr defTabSz="914377"/>
              <a:t>5</a:t>
            </a:fld>
            <a:endParaRPr lang="en-GB" dirty="0"/>
          </a:p>
        </p:txBody>
      </p:sp>
      <p:sp>
        <p:nvSpPr>
          <p:cNvPr id="48" name="TextBox 47"/>
          <p:cNvSpPr txBox="1"/>
          <p:nvPr/>
        </p:nvSpPr>
        <p:spPr>
          <a:xfrm>
            <a:off x="2499763" y="3879208"/>
            <a:ext cx="1701994" cy="572464"/>
          </a:xfrm>
          <a:prstGeom prst="rect">
            <a:avLst/>
          </a:prstGeom>
          <a:noFill/>
        </p:spPr>
        <p:txBody>
          <a:bodyPr wrap="square" rtlCol="0">
            <a:spAutoFit/>
          </a:bodyPr>
          <a:lstStyle/>
          <a:p>
            <a:pPr marL="0" lvl="1" algn="ctr" defTabSz="577850">
              <a:lnSpc>
                <a:spcPct val="90000"/>
              </a:lnSpc>
              <a:spcAft>
                <a:spcPct val="15000"/>
              </a:spcAft>
            </a:pPr>
            <a:r>
              <a:rPr lang="en-GB" sz="1600" b="1" dirty="0">
                <a:solidFill>
                  <a:srgbClr val="004360"/>
                </a:solidFill>
                <a:cs typeface="Gill Sans Light"/>
              </a:rPr>
              <a:t>Beatrix Weber</a:t>
            </a:r>
          </a:p>
          <a:p>
            <a:pPr marL="0" lvl="1" algn="ctr" defTabSz="577850">
              <a:lnSpc>
                <a:spcPct val="90000"/>
              </a:lnSpc>
              <a:spcAft>
                <a:spcPct val="15000"/>
              </a:spcAft>
            </a:pPr>
            <a:r>
              <a:rPr lang="en-GB" sz="1600" b="1" dirty="0">
                <a:solidFill>
                  <a:srgbClr val="004360"/>
                </a:solidFill>
                <a:cs typeface="Gill Sans Light"/>
              </a:rPr>
              <a:t>GÉANT</a:t>
            </a:r>
          </a:p>
        </p:txBody>
      </p:sp>
      <p:sp>
        <p:nvSpPr>
          <p:cNvPr id="49" name="TextBox 48"/>
          <p:cNvSpPr txBox="1"/>
          <p:nvPr/>
        </p:nvSpPr>
        <p:spPr>
          <a:xfrm>
            <a:off x="2258257" y="1852612"/>
            <a:ext cx="1927526" cy="563231"/>
          </a:xfrm>
          <a:prstGeom prst="rect">
            <a:avLst/>
          </a:prstGeom>
          <a:noFill/>
        </p:spPr>
        <p:txBody>
          <a:bodyPr wrap="square" rtlCol="0">
            <a:spAutoFit/>
          </a:bodyPr>
          <a:lstStyle/>
          <a:p>
            <a:pPr lvl="0" algn="ctr" defTabSz="755650">
              <a:lnSpc>
                <a:spcPct val="90000"/>
              </a:lnSpc>
              <a:spcAft>
                <a:spcPct val="35000"/>
              </a:spcAft>
            </a:pPr>
            <a:r>
              <a:rPr lang="en-GB" sz="1700" b="1" dirty="0">
                <a:solidFill>
                  <a:srgbClr val="004360"/>
                </a:solidFill>
                <a:latin typeface="+mn-lt"/>
                <a:cs typeface="Gill Sans Light"/>
              </a:rPr>
              <a:t>T1: </a:t>
            </a:r>
            <a:r>
              <a:rPr lang="en-GB" sz="1700" b="1" dirty="0">
                <a:solidFill>
                  <a:srgbClr val="004360"/>
                </a:solidFill>
                <a:cs typeface="Gill Sans Light"/>
              </a:rPr>
              <a:t>Partner Relations</a:t>
            </a:r>
            <a:endParaRPr lang="en-GB" sz="1700" b="1" dirty="0">
              <a:solidFill>
                <a:srgbClr val="004360"/>
              </a:solidFill>
              <a:latin typeface="+mn-lt"/>
              <a:cs typeface="Gill Sans Light"/>
            </a:endParaRPr>
          </a:p>
        </p:txBody>
      </p:sp>
      <p:pic>
        <p:nvPicPr>
          <p:cNvPr id="3" name="Picture 2"/>
          <p:cNvPicPr>
            <a:picLocks noChangeAspect="1"/>
          </p:cNvPicPr>
          <p:nvPr/>
        </p:nvPicPr>
        <p:blipFill>
          <a:blip r:embed="rId4"/>
          <a:stretch>
            <a:fillRect/>
          </a:stretch>
        </p:blipFill>
        <p:spPr>
          <a:xfrm>
            <a:off x="3763994" y="5184553"/>
            <a:ext cx="1038225" cy="590550"/>
          </a:xfrm>
          <a:prstGeom prst="rect">
            <a:avLst/>
          </a:prstGeom>
        </p:spPr>
      </p:pic>
      <p:pic>
        <p:nvPicPr>
          <p:cNvPr id="31" name="Picture 20" descr="http://www.geant.org/Projects/GEANT_Project_GN4/PublishingImages/cesnet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9376" y="5229003"/>
            <a:ext cx="1270000" cy="546100"/>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78" descr="MAR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9473" y="5911984"/>
            <a:ext cx="1908543" cy="38616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6371109" y="1815425"/>
            <a:ext cx="1643334" cy="890244"/>
          </a:xfrm>
          <a:prstGeom prst="rect">
            <a:avLst/>
          </a:prstGeom>
        </p:spPr>
        <p:txBody>
          <a:bodyPr wrap="none">
            <a:spAutoFit/>
          </a:bodyPr>
          <a:lstStyle/>
          <a:p>
            <a:pPr lvl="0" algn="ctr" defTabSz="755650">
              <a:lnSpc>
                <a:spcPct val="90000"/>
              </a:lnSpc>
              <a:spcAft>
                <a:spcPct val="35000"/>
              </a:spcAft>
            </a:pPr>
            <a:r>
              <a:rPr lang="en-GB" sz="1700" b="1" dirty="0">
                <a:solidFill>
                  <a:srgbClr val="004360"/>
                </a:solidFill>
                <a:cs typeface="Gill Sans Light"/>
              </a:rPr>
              <a:t>T3: Stakeholder </a:t>
            </a:r>
          </a:p>
          <a:p>
            <a:pPr lvl="0" algn="ctr" defTabSz="755650">
              <a:lnSpc>
                <a:spcPct val="90000"/>
              </a:lnSpc>
              <a:spcAft>
                <a:spcPct val="35000"/>
              </a:spcAft>
            </a:pPr>
            <a:r>
              <a:rPr lang="en-GB" sz="1700" b="1" dirty="0">
                <a:solidFill>
                  <a:srgbClr val="004360"/>
                </a:solidFill>
                <a:cs typeface="Gill Sans Light"/>
              </a:rPr>
              <a:t>Insights</a:t>
            </a:r>
            <a:br>
              <a:rPr lang="en-GB" sz="1700" b="1" dirty="0">
                <a:solidFill>
                  <a:srgbClr val="004360"/>
                </a:solidFill>
                <a:cs typeface="Gill Sans Light"/>
              </a:rPr>
            </a:br>
            <a:r>
              <a:rPr lang="en-GB" sz="1700" b="1" dirty="0">
                <a:solidFill>
                  <a:srgbClr val="004360"/>
                </a:solidFill>
                <a:cs typeface="Gill Sans Light"/>
              </a:rPr>
              <a:t> </a:t>
            </a:r>
          </a:p>
        </p:txBody>
      </p:sp>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345" y="5568088"/>
            <a:ext cx="1564544" cy="1106063"/>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358" y="5588655"/>
            <a:ext cx="1272514" cy="636259"/>
          </a:xfrm>
          <a:prstGeom prst="rect">
            <a:avLst/>
          </a:prstGeom>
        </p:spPr>
      </p:pic>
      <p:pic>
        <p:nvPicPr>
          <p:cNvPr id="10" name="Picture 9"/>
          <p:cNvPicPr>
            <a:picLocks noChangeAspect="1"/>
          </p:cNvPicPr>
          <p:nvPr/>
        </p:nvPicPr>
        <p:blipFill>
          <a:blip r:embed="rId9"/>
          <a:stretch>
            <a:fillRect/>
          </a:stretch>
        </p:blipFill>
        <p:spPr>
          <a:xfrm>
            <a:off x="4890069" y="2583533"/>
            <a:ext cx="858841" cy="1159200"/>
          </a:xfrm>
          <a:prstGeom prst="rect">
            <a:avLst/>
          </a:prstGeom>
        </p:spPr>
      </p:pic>
      <p:pic>
        <p:nvPicPr>
          <p:cNvPr id="13" name="Picture 12"/>
          <p:cNvPicPr>
            <a:picLocks noChangeAspect="1"/>
          </p:cNvPicPr>
          <p:nvPr/>
        </p:nvPicPr>
        <p:blipFill>
          <a:blip r:embed="rId10"/>
          <a:stretch>
            <a:fillRect/>
          </a:stretch>
        </p:blipFill>
        <p:spPr>
          <a:xfrm>
            <a:off x="2821816" y="2548231"/>
            <a:ext cx="966242" cy="1158277"/>
          </a:xfrm>
          <a:prstGeom prst="rect">
            <a:avLst/>
          </a:prstGeom>
        </p:spPr>
      </p:pic>
      <p:sp>
        <p:nvSpPr>
          <p:cNvPr id="44" name="TextBox 43"/>
          <p:cNvSpPr txBox="1"/>
          <p:nvPr/>
        </p:nvSpPr>
        <p:spPr>
          <a:xfrm>
            <a:off x="6359564" y="3846922"/>
            <a:ext cx="1870125" cy="535531"/>
          </a:xfrm>
          <a:prstGeom prst="rect">
            <a:avLst/>
          </a:prstGeom>
          <a:noFill/>
        </p:spPr>
        <p:txBody>
          <a:bodyPr wrap="square" rtlCol="0">
            <a:spAutoFit/>
          </a:bodyPr>
          <a:lstStyle/>
          <a:p>
            <a:pPr marL="0" lvl="1" algn="ctr" defTabSz="577850">
              <a:lnSpc>
                <a:spcPct val="90000"/>
              </a:lnSpc>
              <a:spcAft>
                <a:spcPct val="15000"/>
              </a:spcAft>
            </a:pPr>
            <a:r>
              <a:rPr lang="en-GB" sz="1600" b="1" dirty="0">
                <a:solidFill>
                  <a:srgbClr val="004360"/>
                </a:solidFill>
                <a:cs typeface="Gill Sans Light"/>
              </a:rPr>
              <a:t>Daniel </a:t>
            </a:r>
            <a:r>
              <a:rPr lang="en-GB" sz="1600" b="1" dirty="0" err="1">
                <a:solidFill>
                  <a:srgbClr val="004359"/>
                </a:solidFill>
                <a:cs typeface="Gill Sans Light"/>
              </a:rPr>
              <a:t>Wüstenberg</a:t>
            </a:r>
            <a:r>
              <a:rPr lang="en-GB" sz="1600" b="1" dirty="0">
                <a:solidFill>
                  <a:srgbClr val="004360"/>
                </a:solidFill>
                <a:cs typeface="Gill Sans Light"/>
              </a:rPr>
              <a:t> </a:t>
            </a:r>
            <a:br>
              <a:rPr lang="en-GB" sz="1600" b="1" dirty="0">
                <a:solidFill>
                  <a:srgbClr val="004360"/>
                </a:solidFill>
                <a:cs typeface="Gill Sans Light"/>
              </a:rPr>
            </a:br>
            <a:r>
              <a:rPr lang="en-GB" sz="1600" b="1" dirty="0">
                <a:solidFill>
                  <a:srgbClr val="004360"/>
                </a:solidFill>
                <a:cs typeface="Gill Sans Light"/>
              </a:rPr>
              <a:t>GÉANT</a:t>
            </a:r>
            <a:endParaRPr lang="en-GB" sz="1600" dirty="0">
              <a:solidFill>
                <a:srgbClr val="004360"/>
              </a:solidFill>
              <a:cs typeface="Gill Sans Light"/>
            </a:endParaRPr>
          </a:p>
        </p:txBody>
      </p:sp>
      <p:pic>
        <p:nvPicPr>
          <p:cNvPr id="8" name="Picture 7"/>
          <p:cNvPicPr>
            <a:picLocks noChangeAspect="1"/>
          </p:cNvPicPr>
          <p:nvPr/>
        </p:nvPicPr>
        <p:blipFill>
          <a:blip r:embed="rId11"/>
          <a:stretch>
            <a:fillRect/>
          </a:stretch>
        </p:blipFill>
        <p:spPr>
          <a:xfrm>
            <a:off x="8392312" y="2456544"/>
            <a:ext cx="1375879" cy="1341653"/>
          </a:xfrm>
          <a:prstGeom prst="rect">
            <a:avLst/>
          </a:prstGeom>
        </p:spPr>
      </p:pic>
      <p:pic>
        <p:nvPicPr>
          <p:cNvPr id="15" name="Picture 14"/>
          <p:cNvPicPr>
            <a:picLocks noChangeAspect="1"/>
          </p:cNvPicPr>
          <p:nvPr/>
        </p:nvPicPr>
        <p:blipFill>
          <a:blip r:embed="rId12"/>
          <a:stretch>
            <a:fillRect/>
          </a:stretch>
        </p:blipFill>
        <p:spPr>
          <a:xfrm>
            <a:off x="7382892" y="5706309"/>
            <a:ext cx="1366675" cy="653367"/>
          </a:xfrm>
          <a:prstGeom prst="rect">
            <a:avLst/>
          </a:prstGeom>
        </p:spPr>
      </p:pic>
      <p:pic>
        <p:nvPicPr>
          <p:cNvPr id="16" name="Picture 15"/>
          <p:cNvPicPr>
            <a:picLocks noChangeAspect="1"/>
          </p:cNvPicPr>
          <p:nvPr/>
        </p:nvPicPr>
        <p:blipFill>
          <a:blip r:embed="rId13"/>
          <a:stretch>
            <a:fillRect/>
          </a:stretch>
        </p:blipFill>
        <p:spPr>
          <a:xfrm>
            <a:off x="7522388" y="5078487"/>
            <a:ext cx="1827770" cy="550533"/>
          </a:xfrm>
          <a:prstGeom prst="rect">
            <a:avLst/>
          </a:prstGeom>
        </p:spPr>
      </p:pic>
      <p:pic>
        <p:nvPicPr>
          <p:cNvPr id="17" name="Picture 16"/>
          <p:cNvPicPr>
            <a:picLocks noChangeAspect="1"/>
          </p:cNvPicPr>
          <p:nvPr/>
        </p:nvPicPr>
        <p:blipFill>
          <a:blip r:embed="rId14"/>
          <a:stretch>
            <a:fillRect/>
          </a:stretch>
        </p:blipFill>
        <p:spPr>
          <a:xfrm>
            <a:off x="8954004" y="5685329"/>
            <a:ext cx="2562225" cy="695325"/>
          </a:xfrm>
          <a:prstGeom prst="rect">
            <a:avLst/>
          </a:prstGeom>
        </p:spPr>
      </p:pic>
      <p:pic>
        <p:nvPicPr>
          <p:cNvPr id="18" name="Picture 17"/>
          <p:cNvPicPr>
            <a:picLocks noChangeAspect="1"/>
          </p:cNvPicPr>
          <p:nvPr/>
        </p:nvPicPr>
        <p:blipFill>
          <a:blip r:embed="rId15"/>
          <a:stretch>
            <a:fillRect/>
          </a:stretch>
        </p:blipFill>
        <p:spPr>
          <a:xfrm>
            <a:off x="9896738" y="5071666"/>
            <a:ext cx="1175861" cy="709851"/>
          </a:xfrm>
          <a:prstGeom prst="rect">
            <a:avLst/>
          </a:prstGeom>
        </p:spPr>
      </p:pic>
      <p:pic>
        <p:nvPicPr>
          <p:cNvPr id="1026" name="Picture 2" descr="Daniel Wuestenberg - Community Research Officer - GÉANT | LinkedIn">
            <a:extLst>
              <a:ext uri="{FF2B5EF4-FFF2-40B4-BE49-F238E27FC236}">
                <a16:creationId xmlns:a16="http://schemas.microsoft.com/office/drawing/2014/main" id="{CF1D6647-ED21-A049-BE7C-935D56CED96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2023" y="2520272"/>
            <a:ext cx="1234649" cy="12346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onal Volunteer Week: Associations Say Thanks During a Strange Time:  Associations Now">
            <a:extLst>
              <a:ext uri="{FF2B5EF4-FFF2-40B4-BE49-F238E27FC236}">
                <a16:creationId xmlns:a16="http://schemas.microsoft.com/office/drawing/2014/main" id="{655BD9EF-8051-E941-A2BD-123309B460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3465" y="-307450"/>
            <a:ext cx="12454833" cy="74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5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848735" y="2718827"/>
            <a:ext cx="4400273" cy="710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dirty="0">
                <a:solidFill>
                  <a:schemeClr val="bg1"/>
                </a:solidFill>
                <a:latin typeface="+mn-lt"/>
              </a:rPr>
              <a:t>Any questions?</a:t>
            </a:r>
          </a:p>
        </p:txBody>
      </p:sp>
      <p:sp>
        <p:nvSpPr>
          <p:cNvPr id="12" name="Rectangle 2"/>
          <p:cNvSpPr txBox="1">
            <a:spLocks noChangeArrowheads="1"/>
          </p:cNvSpPr>
          <p:nvPr/>
        </p:nvSpPr>
        <p:spPr bwMode="auto">
          <a:xfrm>
            <a:off x="848735" y="2049375"/>
            <a:ext cx="5397326" cy="1017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dirty="0">
                <a:solidFill>
                  <a:srgbClr val="F83E54"/>
                </a:solidFill>
                <a:latin typeface="+mn-lt"/>
              </a:rPr>
              <a:t>Thank you</a:t>
            </a:r>
          </a:p>
        </p:txBody>
      </p:sp>
      <p:pic>
        <p:nvPicPr>
          <p:cNvPr id="5" name="Picture 4">
            <a:extLst>
              <a:ext uri="{FF2B5EF4-FFF2-40B4-BE49-F238E27FC236}">
                <a16:creationId xmlns:a16="http://schemas.microsoft.com/office/drawing/2014/main" id="{1229FF12-E942-8E45-8F0A-DD795080A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337" y="869317"/>
            <a:ext cx="1340153" cy="581526"/>
          </a:xfrm>
          <a:prstGeom prst="rect">
            <a:avLst/>
          </a:prstGeom>
        </p:spPr>
      </p:pic>
      <p:sp>
        <p:nvSpPr>
          <p:cNvPr id="8" name="TextBox 7">
            <a:extLst>
              <a:ext uri="{FF2B5EF4-FFF2-40B4-BE49-F238E27FC236}">
                <a16:creationId xmlns:a16="http://schemas.microsoft.com/office/drawing/2014/main" id="{0C80D611-A372-FA4C-A618-45D2AEEB53B9}"/>
              </a:ext>
            </a:extLst>
          </p:cNvPr>
          <p:cNvSpPr txBox="1"/>
          <p:nvPr/>
        </p:nvSpPr>
        <p:spPr>
          <a:xfrm>
            <a:off x="848735" y="5730498"/>
            <a:ext cx="3234168" cy="707886"/>
          </a:xfrm>
          <a:prstGeom prst="rect">
            <a:avLst/>
          </a:prstGeom>
          <a:noFill/>
        </p:spPr>
        <p:txBody>
          <a:bodyPr wrap="square" rtlCol="0">
            <a:spAutoFit/>
          </a:bodyPr>
          <a:lstStyle/>
          <a:p>
            <a:r>
              <a:rPr lang="en-GB" sz="1000" dirty="0">
                <a:solidFill>
                  <a:schemeClr val="bg1"/>
                </a:solidFill>
              </a:rPr>
              <a:t>As part of the GÉANT 2020 Framework Partnership Agreement (FPA), the project receives funding from the European Union's Horizon 2020 research and innovation programme under Grant Agreement No. 856726 (GN4-3).​​​</a:t>
            </a:r>
            <a:endParaRPr lang="en-US" sz="1000" dirty="0">
              <a:solidFill>
                <a:schemeClr val="bg1"/>
              </a:solidFill>
            </a:endParaRPr>
          </a:p>
        </p:txBody>
      </p:sp>
      <p:pic>
        <p:nvPicPr>
          <p:cNvPr id="4" name="Picture 3" descr="Shape&#10;&#10;Description automatically generated">
            <a:extLst>
              <a:ext uri="{FF2B5EF4-FFF2-40B4-BE49-F238E27FC236}">
                <a16:creationId xmlns:a16="http://schemas.microsoft.com/office/drawing/2014/main" id="{1993926F-7946-6243-AFB3-EE6A250F79C4}"/>
              </a:ext>
            </a:extLst>
          </p:cNvPr>
          <p:cNvPicPr>
            <a:picLocks noChangeAspect="1"/>
          </p:cNvPicPr>
          <p:nvPr/>
        </p:nvPicPr>
        <p:blipFill rotWithShape="1">
          <a:blip r:embed="rId3">
            <a:extLst>
              <a:ext uri="{28A0092B-C50C-407E-A947-70E740481C1C}">
                <a14:useLocalDpi xmlns:a14="http://schemas.microsoft.com/office/drawing/2010/main" val="0"/>
              </a:ext>
            </a:extLst>
          </a:blip>
          <a:srcRect t="16458" b="16667"/>
          <a:stretch/>
        </p:blipFill>
        <p:spPr>
          <a:xfrm>
            <a:off x="975022" y="5334994"/>
            <a:ext cx="474070" cy="317034"/>
          </a:xfrm>
          <a:prstGeom prst="rect">
            <a:avLst/>
          </a:prstGeom>
          <a:ln>
            <a:solidFill>
              <a:schemeClr val="bg1"/>
            </a:solidFill>
          </a:ln>
        </p:spPr>
      </p:pic>
    </p:spTree>
    <p:extLst>
      <p:ext uri="{BB962C8B-B14F-4D97-AF65-F5344CB8AC3E}">
        <p14:creationId xmlns:p14="http://schemas.microsoft.com/office/powerpoint/2010/main" val="1964749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2B5929-DFC2-4A6E-B018-CFEBE347F1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337" y="869317"/>
            <a:ext cx="1340153" cy="581526"/>
          </a:xfrm>
          <a:prstGeom prst="rect">
            <a:avLst/>
          </a:prstGeom>
        </p:spPr>
      </p:pic>
      <p:sp>
        <p:nvSpPr>
          <p:cNvPr id="2" name="TextBox 1">
            <a:extLst>
              <a:ext uri="{FF2B5EF4-FFF2-40B4-BE49-F238E27FC236}">
                <a16:creationId xmlns:a16="http://schemas.microsoft.com/office/drawing/2014/main" id="{95C927B3-42AD-6B42-8D2F-2B015A15A944}"/>
              </a:ext>
            </a:extLst>
          </p:cNvPr>
          <p:cNvSpPr txBox="1"/>
          <p:nvPr/>
        </p:nvSpPr>
        <p:spPr>
          <a:xfrm>
            <a:off x="849086" y="2839415"/>
            <a:ext cx="6466114" cy="2308324"/>
          </a:xfrm>
          <a:prstGeom prst="rect">
            <a:avLst/>
          </a:prstGeom>
          <a:noFill/>
        </p:spPr>
        <p:txBody>
          <a:bodyPr wrap="square" rtlCol="0">
            <a:spAutoFit/>
          </a:bodyPr>
          <a:lstStyle/>
          <a:p>
            <a:r>
              <a:rPr lang="en-GB" sz="3600" dirty="0">
                <a:solidFill>
                  <a:schemeClr val="bg1"/>
                </a:solidFill>
              </a:rPr>
              <a:t>Stakeholder Engagement 2021 </a:t>
            </a:r>
            <a:r>
              <a:rPr lang="en-GB" sz="3600" i="1" dirty="0">
                <a:solidFill>
                  <a:schemeClr val="bg1"/>
                </a:solidFill>
              </a:rPr>
              <a:t>(hopefully not still stuck at home!)</a:t>
            </a:r>
          </a:p>
          <a:p>
            <a:r>
              <a:rPr lang="en-GB" sz="3600" dirty="0">
                <a:solidFill>
                  <a:schemeClr val="bg1"/>
                </a:solidFill>
              </a:rPr>
              <a:t>  </a:t>
            </a:r>
            <a:endParaRPr lang="en-US" sz="3600" dirty="0">
              <a:solidFill>
                <a:schemeClr val="bg1"/>
              </a:solidFill>
            </a:endParaRPr>
          </a:p>
        </p:txBody>
      </p:sp>
      <p:sp>
        <p:nvSpPr>
          <p:cNvPr id="8" name="Rectangle 2">
            <a:extLst>
              <a:ext uri="{FF2B5EF4-FFF2-40B4-BE49-F238E27FC236}">
                <a16:creationId xmlns:a16="http://schemas.microsoft.com/office/drawing/2014/main" id="{C9173D4C-8F8B-5A43-AAAA-2875E11DA24D}"/>
              </a:ext>
            </a:extLst>
          </p:cNvPr>
          <p:cNvSpPr txBox="1">
            <a:spLocks noChangeArrowheads="1"/>
          </p:cNvSpPr>
          <p:nvPr/>
        </p:nvSpPr>
        <p:spPr bwMode="auto">
          <a:xfrm>
            <a:off x="880985" y="1707167"/>
            <a:ext cx="7616839" cy="657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i="1" dirty="0">
                <a:solidFill>
                  <a:schemeClr val="bg1"/>
                </a:solidFill>
                <a:latin typeface="+mn-lt"/>
              </a:rPr>
              <a:t>Project Management Convention for GN4-3 &amp; GN4-3N</a:t>
            </a:r>
          </a:p>
        </p:txBody>
      </p:sp>
      <p:sp>
        <p:nvSpPr>
          <p:cNvPr id="11" name="TextBox 10">
            <a:extLst>
              <a:ext uri="{FF2B5EF4-FFF2-40B4-BE49-F238E27FC236}">
                <a16:creationId xmlns:a16="http://schemas.microsoft.com/office/drawing/2014/main" id="{4643685D-5DE8-6248-B336-A7B753541EA6}"/>
              </a:ext>
            </a:extLst>
          </p:cNvPr>
          <p:cNvSpPr txBox="1"/>
          <p:nvPr/>
        </p:nvSpPr>
        <p:spPr>
          <a:xfrm>
            <a:off x="848734" y="5730498"/>
            <a:ext cx="3361759" cy="707886"/>
          </a:xfrm>
          <a:prstGeom prst="rect">
            <a:avLst/>
          </a:prstGeom>
          <a:noFill/>
        </p:spPr>
        <p:txBody>
          <a:bodyPr wrap="square" rtlCol="0">
            <a:spAutoFit/>
          </a:bodyPr>
          <a:lstStyle/>
          <a:p>
            <a:r>
              <a:rPr lang="en-GB" sz="1000" dirty="0">
                <a:solidFill>
                  <a:schemeClr val="bg1"/>
                </a:solidFill>
              </a:rPr>
              <a:t>As part of the GÉANT 2020 Framework Partnership Agreement (FPA), the project receives funding from the European Union's Horizon 2020 research and innovation programme under Grant Agreement No. 856726 (GN4-3).​​​</a:t>
            </a:r>
            <a:endParaRPr lang="en-US" sz="1000" dirty="0">
              <a:solidFill>
                <a:schemeClr val="bg1"/>
              </a:solidFill>
            </a:endParaRPr>
          </a:p>
        </p:txBody>
      </p:sp>
      <p:pic>
        <p:nvPicPr>
          <p:cNvPr id="13" name="Picture 12" descr="Shape&#10;&#10;Description automatically generated">
            <a:extLst>
              <a:ext uri="{FF2B5EF4-FFF2-40B4-BE49-F238E27FC236}">
                <a16:creationId xmlns:a16="http://schemas.microsoft.com/office/drawing/2014/main" id="{393DA4AD-55A7-6649-ACEB-E1CA707CA53B}"/>
              </a:ext>
            </a:extLst>
          </p:cNvPr>
          <p:cNvPicPr>
            <a:picLocks noChangeAspect="1"/>
          </p:cNvPicPr>
          <p:nvPr/>
        </p:nvPicPr>
        <p:blipFill rotWithShape="1">
          <a:blip r:embed="rId4">
            <a:extLst>
              <a:ext uri="{28A0092B-C50C-407E-A947-70E740481C1C}">
                <a14:useLocalDpi xmlns:a14="http://schemas.microsoft.com/office/drawing/2010/main" val="0"/>
              </a:ext>
            </a:extLst>
          </a:blip>
          <a:srcRect t="16458" b="16667"/>
          <a:stretch/>
        </p:blipFill>
        <p:spPr>
          <a:xfrm>
            <a:off x="975022" y="5334994"/>
            <a:ext cx="474070" cy="317034"/>
          </a:xfrm>
          <a:prstGeom prst="rect">
            <a:avLst/>
          </a:prstGeom>
          <a:ln>
            <a:solidFill>
              <a:schemeClr val="bg1"/>
            </a:solidFill>
          </a:ln>
        </p:spPr>
      </p:pic>
      <p:pic>
        <p:nvPicPr>
          <p:cNvPr id="4" name="Picture 3" descr="A picture containing text, clipart&#10;&#10;Description automatically generated">
            <a:extLst>
              <a:ext uri="{FF2B5EF4-FFF2-40B4-BE49-F238E27FC236}">
                <a16:creationId xmlns:a16="http://schemas.microsoft.com/office/drawing/2014/main" id="{1B4B80D7-3E80-9A4F-8D8E-EEC0767E6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023" y="949207"/>
            <a:ext cx="3125638" cy="705501"/>
          </a:xfrm>
          <a:prstGeom prst="rect">
            <a:avLst/>
          </a:prstGeom>
        </p:spPr>
      </p:pic>
    </p:spTree>
    <p:extLst>
      <p:ext uri="{BB962C8B-B14F-4D97-AF65-F5344CB8AC3E}">
        <p14:creationId xmlns:p14="http://schemas.microsoft.com/office/powerpoint/2010/main" val="203063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8B47-4E85-43C2-98CE-9FE761B02A22}"/>
              </a:ext>
            </a:extLst>
          </p:cNvPr>
          <p:cNvSpPr>
            <a:spLocks noGrp="1"/>
          </p:cNvSpPr>
          <p:nvPr>
            <p:ph type="title"/>
          </p:nvPr>
        </p:nvSpPr>
        <p:spPr>
          <a:xfrm>
            <a:off x="2014937" y="422913"/>
            <a:ext cx="9894723" cy="430909"/>
          </a:xfrm>
        </p:spPr>
        <p:txBody>
          <a:bodyPr>
            <a:normAutofit fontScale="90000"/>
          </a:bodyPr>
          <a:lstStyle/>
          <a:p>
            <a:r>
              <a:rPr lang="en-GB" b="1" dirty="0">
                <a:solidFill>
                  <a:schemeClr val="bg1"/>
                </a:solidFill>
              </a:rPr>
              <a:t>Supporting the Community 2021</a:t>
            </a:r>
            <a:br>
              <a:rPr lang="en-GB" b="1" dirty="0">
                <a:solidFill>
                  <a:schemeClr val="bg1"/>
                </a:solidFill>
              </a:rPr>
            </a:br>
            <a:r>
              <a:rPr lang="en-GB" sz="2400" b="1" i="1" dirty="0">
                <a:solidFill>
                  <a:schemeClr val="bg1"/>
                </a:solidFill>
              </a:rPr>
              <a:t>L</a:t>
            </a:r>
            <a:r>
              <a:rPr lang="en-GB" sz="2400" i="1" dirty="0">
                <a:solidFill>
                  <a:schemeClr val="bg1"/>
                </a:solidFill>
              </a:rPr>
              <a:t>ooking Forward </a:t>
            </a:r>
            <a:endParaRPr lang="en-GB" sz="2400" dirty="0">
              <a:solidFill>
                <a:schemeClr val="bg1"/>
              </a:solidFill>
            </a:endParaRPr>
          </a:p>
        </p:txBody>
      </p:sp>
      <p:graphicFrame>
        <p:nvGraphicFramePr>
          <p:cNvPr id="54" name="Content Placeholder 5">
            <a:extLst>
              <a:ext uri="{FF2B5EF4-FFF2-40B4-BE49-F238E27FC236}">
                <a16:creationId xmlns:a16="http://schemas.microsoft.com/office/drawing/2014/main" id="{6C5A2C51-CD21-4A88-A8C6-726358371B2E}"/>
              </a:ext>
            </a:extLst>
          </p:cNvPr>
          <p:cNvGraphicFramePr>
            <a:graphicFrameLocks noGrp="1"/>
          </p:cNvGraphicFramePr>
          <p:nvPr>
            <p:ph idx="1"/>
            <p:extLst>
              <p:ext uri="{D42A27DB-BD31-4B8C-83A1-F6EECF244321}">
                <p14:modId xmlns:p14="http://schemas.microsoft.com/office/powerpoint/2010/main" val="3773404196"/>
              </p:ext>
            </p:extLst>
          </p:nvPr>
        </p:nvGraphicFramePr>
        <p:xfrm>
          <a:off x="158761" y="1335640"/>
          <a:ext cx="10356839" cy="552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Five trends to watch out for in public services in 2021 | Mutual Ventures">
            <a:extLst>
              <a:ext uri="{FF2B5EF4-FFF2-40B4-BE49-F238E27FC236}">
                <a16:creationId xmlns:a16="http://schemas.microsoft.com/office/drawing/2014/main" id="{88CEF5FA-8698-F541-B857-48EDDF1DAA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58903"/>
            <a:ext cx="2014937" cy="139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57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C4D5754-500F-F14F-BE10-CBA46DD108A8}"/>
              </a:ext>
            </a:extLst>
          </p:cNvPr>
          <p:cNvCxnSpPr>
            <a:cxnSpLocks/>
          </p:cNvCxnSpPr>
          <p:nvPr/>
        </p:nvCxnSpPr>
        <p:spPr>
          <a:xfrm flipV="1">
            <a:off x="0" y="3780606"/>
            <a:ext cx="6102350" cy="121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B25E825-489D-1046-B03B-61EACA41F801}"/>
              </a:ext>
            </a:extLst>
          </p:cNvPr>
          <p:cNvCxnSpPr>
            <a:cxnSpLocks/>
          </p:cNvCxnSpPr>
          <p:nvPr/>
        </p:nvCxnSpPr>
        <p:spPr>
          <a:xfrm flipV="1">
            <a:off x="6102350" y="0"/>
            <a:ext cx="0" cy="37806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0E77E7-6580-4348-B60A-2EDB0A8899FF}"/>
              </a:ext>
            </a:extLst>
          </p:cNvPr>
          <p:cNvCxnSpPr>
            <a:cxnSpLocks/>
          </p:cNvCxnSpPr>
          <p:nvPr/>
        </p:nvCxnSpPr>
        <p:spPr>
          <a:xfrm flipV="1">
            <a:off x="6102350" y="3333482"/>
            <a:ext cx="6099271" cy="447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B6EB37-040A-C146-82BC-A8E5AC57154D}"/>
              </a:ext>
            </a:extLst>
          </p:cNvPr>
          <p:cNvCxnSpPr>
            <a:cxnSpLocks/>
          </p:cNvCxnSpPr>
          <p:nvPr/>
        </p:nvCxnSpPr>
        <p:spPr>
          <a:xfrm>
            <a:off x="6102350" y="3780607"/>
            <a:ext cx="4677018" cy="31107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2C36D3-F9D6-F143-9FE7-944109085118}"/>
              </a:ext>
            </a:extLst>
          </p:cNvPr>
          <p:cNvCxnSpPr>
            <a:cxnSpLocks/>
          </p:cNvCxnSpPr>
          <p:nvPr/>
        </p:nvCxnSpPr>
        <p:spPr>
          <a:xfrm flipH="1">
            <a:off x="2236424" y="3780607"/>
            <a:ext cx="3865926" cy="30773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descr="A picture containing drawing&#10;&#10;Description automatically generated">
            <a:extLst>
              <a:ext uri="{FF2B5EF4-FFF2-40B4-BE49-F238E27FC236}">
                <a16:creationId xmlns:a16="http://schemas.microsoft.com/office/drawing/2014/main" id="{4DBB7490-B34A-2A40-9077-47A1F4938C3E}"/>
              </a:ext>
            </a:extLst>
          </p:cNvPr>
          <p:cNvPicPr>
            <a:picLocks noChangeAspect="1"/>
          </p:cNvPicPr>
          <p:nvPr/>
        </p:nvPicPr>
        <p:blipFill>
          <a:blip r:embed="rId3"/>
          <a:stretch>
            <a:fillRect/>
          </a:stretch>
        </p:blipFill>
        <p:spPr>
          <a:xfrm>
            <a:off x="3197494" y="1964234"/>
            <a:ext cx="1328259" cy="630923"/>
          </a:xfrm>
          <a:prstGeom prst="rect">
            <a:avLst/>
          </a:prstGeom>
        </p:spPr>
      </p:pic>
      <p:pic>
        <p:nvPicPr>
          <p:cNvPr id="43" name="Picture 42">
            <a:extLst>
              <a:ext uri="{FF2B5EF4-FFF2-40B4-BE49-F238E27FC236}">
                <a16:creationId xmlns:a16="http://schemas.microsoft.com/office/drawing/2014/main" id="{26C7BF6F-F71B-644C-A7B3-5069C662E95A}"/>
              </a:ext>
            </a:extLst>
          </p:cNvPr>
          <p:cNvPicPr>
            <a:picLocks noChangeAspect="1"/>
          </p:cNvPicPr>
          <p:nvPr/>
        </p:nvPicPr>
        <p:blipFill>
          <a:blip r:embed="rId4"/>
          <a:stretch>
            <a:fillRect/>
          </a:stretch>
        </p:blipFill>
        <p:spPr>
          <a:xfrm>
            <a:off x="262940" y="5803101"/>
            <a:ext cx="2126200" cy="759935"/>
          </a:xfrm>
          <a:prstGeom prst="rect">
            <a:avLst/>
          </a:prstGeom>
        </p:spPr>
      </p:pic>
      <p:pic>
        <p:nvPicPr>
          <p:cNvPr id="44" name="Picture 43">
            <a:extLst>
              <a:ext uri="{FF2B5EF4-FFF2-40B4-BE49-F238E27FC236}">
                <a16:creationId xmlns:a16="http://schemas.microsoft.com/office/drawing/2014/main" id="{ECB5B416-671B-F94F-B048-171B267452D8}"/>
              </a:ext>
            </a:extLst>
          </p:cNvPr>
          <p:cNvPicPr>
            <a:picLocks noChangeAspect="1"/>
          </p:cNvPicPr>
          <p:nvPr/>
        </p:nvPicPr>
        <p:blipFill rotWithShape="1">
          <a:blip r:embed="rId5"/>
          <a:srcRect t="11775"/>
          <a:stretch/>
        </p:blipFill>
        <p:spPr>
          <a:xfrm>
            <a:off x="3167213" y="803610"/>
            <a:ext cx="873664" cy="501172"/>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EFF813B8-1CE7-8B40-9E94-148DFC75FB7C}"/>
              </a:ext>
            </a:extLst>
          </p:cNvPr>
          <p:cNvPicPr>
            <a:picLocks noChangeAspect="1"/>
          </p:cNvPicPr>
          <p:nvPr/>
        </p:nvPicPr>
        <p:blipFill rotWithShape="1">
          <a:blip r:embed="rId6"/>
          <a:srcRect l="2970" t="14238" r="5414" b="35294"/>
          <a:stretch/>
        </p:blipFill>
        <p:spPr>
          <a:xfrm>
            <a:off x="6196772" y="1305464"/>
            <a:ext cx="1635809" cy="317299"/>
          </a:xfrm>
          <a:prstGeom prst="rect">
            <a:avLst/>
          </a:prstGeom>
        </p:spPr>
      </p:pic>
      <p:pic>
        <p:nvPicPr>
          <p:cNvPr id="48" name="Picture 47" descr="A close up of a logo&#10;&#10;Description automatically generated">
            <a:extLst>
              <a:ext uri="{FF2B5EF4-FFF2-40B4-BE49-F238E27FC236}">
                <a16:creationId xmlns:a16="http://schemas.microsoft.com/office/drawing/2014/main" id="{95312B2C-741C-5545-BE56-21421FD816C4}"/>
              </a:ext>
            </a:extLst>
          </p:cNvPr>
          <p:cNvPicPr>
            <a:picLocks noChangeAspect="1"/>
          </p:cNvPicPr>
          <p:nvPr/>
        </p:nvPicPr>
        <p:blipFill>
          <a:blip r:embed="rId7"/>
          <a:stretch>
            <a:fillRect/>
          </a:stretch>
        </p:blipFill>
        <p:spPr>
          <a:xfrm>
            <a:off x="8116889" y="1968718"/>
            <a:ext cx="881399" cy="881399"/>
          </a:xfrm>
          <a:prstGeom prst="rect">
            <a:avLst/>
          </a:prstGeom>
        </p:spPr>
      </p:pic>
      <p:pic>
        <p:nvPicPr>
          <p:cNvPr id="49" name="Picture 48">
            <a:extLst>
              <a:ext uri="{FF2B5EF4-FFF2-40B4-BE49-F238E27FC236}">
                <a16:creationId xmlns:a16="http://schemas.microsoft.com/office/drawing/2014/main" id="{99857B2D-9716-1E4D-8499-305B5216ED7D}"/>
              </a:ext>
            </a:extLst>
          </p:cNvPr>
          <p:cNvPicPr>
            <a:picLocks noChangeAspect="1"/>
          </p:cNvPicPr>
          <p:nvPr/>
        </p:nvPicPr>
        <p:blipFill>
          <a:blip r:embed="rId8"/>
          <a:stretch>
            <a:fillRect/>
          </a:stretch>
        </p:blipFill>
        <p:spPr>
          <a:xfrm>
            <a:off x="250253" y="2793155"/>
            <a:ext cx="777776" cy="777776"/>
          </a:xfrm>
          <a:prstGeom prst="rect">
            <a:avLst/>
          </a:prstGeom>
        </p:spPr>
      </p:pic>
      <p:pic>
        <p:nvPicPr>
          <p:cNvPr id="50" name="Picture 49">
            <a:extLst>
              <a:ext uri="{FF2B5EF4-FFF2-40B4-BE49-F238E27FC236}">
                <a16:creationId xmlns:a16="http://schemas.microsoft.com/office/drawing/2014/main" id="{DEAC0E44-C555-4046-BCA5-42F1498E25F7}"/>
              </a:ext>
            </a:extLst>
          </p:cNvPr>
          <p:cNvPicPr>
            <a:picLocks noChangeAspect="1"/>
          </p:cNvPicPr>
          <p:nvPr/>
        </p:nvPicPr>
        <p:blipFill>
          <a:blip r:embed="rId9"/>
          <a:stretch>
            <a:fillRect/>
          </a:stretch>
        </p:blipFill>
        <p:spPr>
          <a:xfrm>
            <a:off x="217074" y="1094557"/>
            <a:ext cx="838415" cy="681212"/>
          </a:xfrm>
          <a:prstGeom prst="rect">
            <a:avLst/>
          </a:prstGeom>
        </p:spPr>
      </p:pic>
      <p:pic>
        <p:nvPicPr>
          <p:cNvPr id="51" name="Picture 50">
            <a:extLst>
              <a:ext uri="{FF2B5EF4-FFF2-40B4-BE49-F238E27FC236}">
                <a16:creationId xmlns:a16="http://schemas.microsoft.com/office/drawing/2014/main" id="{928BA4DC-AB9D-FF48-96B4-78EAE0AE6A11}"/>
              </a:ext>
            </a:extLst>
          </p:cNvPr>
          <p:cNvPicPr>
            <a:picLocks noChangeAspect="1"/>
          </p:cNvPicPr>
          <p:nvPr/>
        </p:nvPicPr>
        <p:blipFill>
          <a:blip r:embed="rId10"/>
          <a:stretch>
            <a:fillRect/>
          </a:stretch>
        </p:blipFill>
        <p:spPr>
          <a:xfrm>
            <a:off x="620772" y="2052916"/>
            <a:ext cx="780473" cy="524032"/>
          </a:xfrm>
          <a:prstGeom prst="rect">
            <a:avLst/>
          </a:prstGeom>
        </p:spPr>
      </p:pic>
      <p:pic>
        <p:nvPicPr>
          <p:cNvPr id="53" name="Picture 52" descr="A picture containing knife, table&#10;&#10;Description automatically generated">
            <a:extLst>
              <a:ext uri="{FF2B5EF4-FFF2-40B4-BE49-F238E27FC236}">
                <a16:creationId xmlns:a16="http://schemas.microsoft.com/office/drawing/2014/main" id="{26792A18-F7E0-EB4D-A84C-9D7D05C197DC}"/>
              </a:ext>
            </a:extLst>
          </p:cNvPr>
          <p:cNvPicPr>
            <a:picLocks noChangeAspect="1"/>
          </p:cNvPicPr>
          <p:nvPr/>
        </p:nvPicPr>
        <p:blipFill rotWithShape="1">
          <a:blip r:embed="rId11"/>
          <a:srcRect l="11787" t="35036" r="11074" b="34332"/>
          <a:stretch/>
        </p:blipFill>
        <p:spPr>
          <a:xfrm>
            <a:off x="4169387" y="161965"/>
            <a:ext cx="1842738" cy="415411"/>
          </a:xfrm>
          <a:prstGeom prst="rect">
            <a:avLst/>
          </a:prstGeom>
        </p:spPr>
      </p:pic>
      <p:pic>
        <p:nvPicPr>
          <p:cNvPr id="54" name="Picture 53">
            <a:extLst>
              <a:ext uri="{FF2B5EF4-FFF2-40B4-BE49-F238E27FC236}">
                <a16:creationId xmlns:a16="http://schemas.microsoft.com/office/drawing/2014/main" id="{B634F2C2-4BD7-D244-A35F-5F65704AFC4C}"/>
              </a:ext>
            </a:extLst>
          </p:cNvPr>
          <p:cNvPicPr>
            <a:picLocks noChangeAspect="1"/>
          </p:cNvPicPr>
          <p:nvPr/>
        </p:nvPicPr>
        <p:blipFill>
          <a:blip r:embed="rId12"/>
          <a:stretch>
            <a:fillRect/>
          </a:stretch>
        </p:blipFill>
        <p:spPr>
          <a:xfrm>
            <a:off x="410438" y="4168246"/>
            <a:ext cx="1508278" cy="482649"/>
          </a:xfrm>
          <a:prstGeom prst="rect">
            <a:avLst/>
          </a:prstGeom>
        </p:spPr>
      </p:pic>
      <p:pic>
        <p:nvPicPr>
          <p:cNvPr id="56" name="Picture 55" descr="A picture containing flying, clock&#10;&#10;Description automatically generated">
            <a:extLst>
              <a:ext uri="{FF2B5EF4-FFF2-40B4-BE49-F238E27FC236}">
                <a16:creationId xmlns:a16="http://schemas.microsoft.com/office/drawing/2014/main" id="{DC350CF1-D7AF-0C4A-B1CE-F3E9F2D1681D}"/>
              </a:ext>
            </a:extLst>
          </p:cNvPr>
          <p:cNvPicPr>
            <a:picLocks noChangeAspect="1"/>
          </p:cNvPicPr>
          <p:nvPr/>
        </p:nvPicPr>
        <p:blipFill>
          <a:blip r:embed="rId13"/>
          <a:stretch>
            <a:fillRect/>
          </a:stretch>
        </p:blipFill>
        <p:spPr>
          <a:xfrm>
            <a:off x="2127800" y="4833956"/>
            <a:ext cx="1380597" cy="807796"/>
          </a:xfrm>
          <a:prstGeom prst="rect">
            <a:avLst/>
          </a:prstGeom>
        </p:spPr>
      </p:pic>
      <p:pic>
        <p:nvPicPr>
          <p:cNvPr id="58" name="Picture 57" descr="A close up of a sign&#10;&#10;Description automatically generated">
            <a:extLst>
              <a:ext uri="{FF2B5EF4-FFF2-40B4-BE49-F238E27FC236}">
                <a16:creationId xmlns:a16="http://schemas.microsoft.com/office/drawing/2014/main" id="{DF58327C-1732-174B-8164-30F24110CBC9}"/>
              </a:ext>
            </a:extLst>
          </p:cNvPr>
          <p:cNvPicPr>
            <a:picLocks noChangeAspect="1"/>
          </p:cNvPicPr>
          <p:nvPr/>
        </p:nvPicPr>
        <p:blipFill>
          <a:blip r:embed="rId14"/>
          <a:stretch>
            <a:fillRect/>
          </a:stretch>
        </p:blipFill>
        <p:spPr>
          <a:xfrm>
            <a:off x="5184495" y="5774460"/>
            <a:ext cx="1306257" cy="982645"/>
          </a:xfrm>
          <a:prstGeom prst="rect">
            <a:avLst/>
          </a:prstGeom>
        </p:spPr>
      </p:pic>
      <p:pic>
        <p:nvPicPr>
          <p:cNvPr id="60" name="Picture 59" descr="A close up of a sign&#10;&#10;Description automatically generated">
            <a:extLst>
              <a:ext uri="{FF2B5EF4-FFF2-40B4-BE49-F238E27FC236}">
                <a16:creationId xmlns:a16="http://schemas.microsoft.com/office/drawing/2014/main" id="{8E02C343-1C9A-9847-B8D2-EA54D5FB7D2E}"/>
              </a:ext>
            </a:extLst>
          </p:cNvPr>
          <p:cNvPicPr>
            <a:picLocks noChangeAspect="1"/>
          </p:cNvPicPr>
          <p:nvPr/>
        </p:nvPicPr>
        <p:blipFill>
          <a:blip r:embed="rId15"/>
          <a:stretch>
            <a:fillRect/>
          </a:stretch>
        </p:blipFill>
        <p:spPr>
          <a:xfrm>
            <a:off x="6594004" y="194887"/>
            <a:ext cx="912273" cy="682779"/>
          </a:xfrm>
          <a:prstGeom prst="rect">
            <a:avLst/>
          </a:prstGeom>
        </p:spPr>
      </p:pic>
      <p:pic>
        <p:nvPicPr>
          <p:cNvPr id="66" name="Picture 65" descr="A picture containing drawing&#10;&#10;Description automatically generated">
            <a:extLst>
              <a:ext uri="{FF2B5EF4-FFF2-40B4-BE49-F238E27FC236}">
                <a16:creationId xmlns:a16="http://schemas.microsoft.com/office/drawing/2014/main" id="{D1C50DA4-88C3-7641-B92C-BDECB1AE4600}"/>
              </a:ext>
            </a:extLst>
          </p:cNvPr>
          <p:cNvPicPr>
            <a:picLocks noChangeAspect="1"/>
          </p:cNvPicPr>
          <p:nvPr/>
        </p:nvPicPr>
        <p:blipFill rotWithShape="1">
          <a:blip r:embed="rId16"/>
          <a:srcRect l="14995" t="13604" r="15480" b="27239"/>
          <a:stretch/>
        </p:blipFill>
        <p:spPr>
          <a:xfrm>
            <a:off x="8011314" y="227622"/>
            <a:ext cx="1700008" cy="617476"/>
          </a:xfrm>
          <a:prstGeom prst="rect">
            <a:avLst/>
          </a:prstGeom>
        </p:spPr>
      </p:pic>
      <p:pic>
        <p:nvPicPr>
          <p:cNvPr id="68" name="Picture 67" descr="A picture containing window&#10;&#10;Description automatically generated">
            <a:extLst>
              <a:ext uri="{FF2B5EF4-FFF2-40B4-BE49-F238E27FC236}">
                <a16:creationId xmlns:a16="http://schemas.microsoft.com/office/drawing/2014/main" id="{62A110AA-D4DF-5344-A9F8-29E13DC0F9F3}"/>
              </a:ext>
            </a:extLst>
          </p:cNvPr>
          <p:cNvPicPr>
            <a:picLocks noChangeAspect="1"/>
          </p:cNvPicPr>
          <p:nvPr/>
        </p:nvPicPr>
        <p:blipFill>
          <a:blip r:embed="rId17"/>
          <a:stretch>
            <a:fillRect/>
          </a:stretch>
        </p:blipFill>
        <p:spPr>
          <a:xfrm>
            <a:off x="10348332" y="223684"/>
            <a:ext cx="1605405" cy="642162"/>
          </a:xfrm>
          <a:prstGeom prst="rect">
            <a:avLst/>
          </a:prstGeom>
        </p:spPr>
      </p:pic>
      <p:pic>
        <p:nvPicPr>
          <p:cNvPr id="70" name="Picture 69" descr="A close up of a logo&#10;&#10;Description automatically generated">
            <a:extLst>
              <a:ext uri="{FF2B5EF4-FFF2-40B4-BE49-F238E27FC236}">
                <a16:creationId xmlns:a16="http://schemas.microsoft.com/office/drawing/2014/main" id="{41567FC1-6408-894B-82A4-329B3E84F64F}"/>
              </a:ext>
            </a:extLst>
          </p:cNvPr>
          <p:cNvPicPr>
            <a:picLocks noChangeAspect="1"/>
          </p:cNvPicPr>
          <p:nvPr/>
        </p:nvPicPr>
        <p:blipFill rotWithShape="1">
          <a:blip r:embed="rId18"/>
          <a:srcRect l="20237" t="2843" r="22218" b="2044"/>
          <a:stretch/>
        </p:blipFill>
        <p:spPr>
          <a:xfrm>
            <a:off x="4900184" y="2219710"/>
            <a:ext cx="890516" cy="921219"/>
          </a:xfrm>
          <a:prstGeom prst="rect">
            <a:avLst/>
          </a:prstGeom>
        </p:spPr>
      </p:pic>
      <p:pic>
        <p:nvPicPr>
          <p:cNvPr id="72" name="Picture 71" descr="A close up of a logo&#10;&#10;Description automatically generated">
            <a:extLst>
              <a:ext uri="{FF2B5EF4-FFF2-40B4-BE49-F238E27FC236}">
                <a16:creationId xmlns:a16="http://schemas.microsoft.com/office/drawing/2014/main" id="{79E3DAD0-1FC2-7043-8109-12163FE3B32D}"/>
              </a:ext>
            </a:extLst>
          </p:cNvPr>
          <p:cNvPicPr>
            <a:picLocks noChangeAspect="1"/>
          </p:cNvPicPr>
          <p:nvPr/>
        </p:nvPicPr>
        <p:blipFill>
          <a:blip r:embed="rId19"/>
          <a:stretch>
            <a:fillRect/>
          </a:stretch>
        </p:blipFill>
        <p:spPr>
          <a:xfrm>
            <a:off x="3561380" y="4175741"/>
            <a:ext cx="1336369" cy="415538"/>
          </a:xfrm>
          <a:prstGeom prst="rect">
            <a:avLst/>
          </a:prstGeom>
        </p:spPr>
      </p:pic>
      <p:pic>
        <p:nvPicPr>
          <p:cNvPr id="74" name="Picture 73" descr="A close up of a logo&#10;&#10;Description automatically generated">
            <a:extLst>
              <a:ext uri="{FF2B5EF4-FFF2-40B4-BE49-F238E27FC236}">
                <a16:creationId xmlns:a16="http://schemas.microsoft.com/office/drawing/2014/main" id="{391594FE-C7D3-994D-B172-340B9256B65E}"/>
              </a:ext>
            </a:extLst>
          </p:cNvPr>
          <p:cNvPicPr>
            <a:picLocks noChangeAspect="1"/>
          </p:cNvPicPr>
          <p:nvPr/>
        </p:nvPicPr>
        <p:blipFill rotWithShape="1">
          <a:blip r:embed="rId20"/>
          <a:srcRect l="26097" t="27354" r="26500" b="29246"/>
          <a:stretch/>
        </p:blipFill>
        <p:spPr>
          <a:xfrm>
            <a:off x="1539814" y="186124"/>
            <a:ext cx="1265648" cy="772492"/>
          </a:xfrm>
          <a:prstGeom prst="rect">
            <a:avLst/>
          </a:prstGeom>
        </p:spPr>
      </p:pic>
      <p:pic>
        <p:nvPicPr>
          <p:cNvPr id="76" name="Picture 75" descr="A close up of a logo&#10;&#10;Description automatically generated">
            <a:extLst>
              <a:ext uri="{FF2B5EF4-FFF2-40B4-BE49-F238E27FC236}">
                <a16:creationId xmlns:a16="http://schemas.microsoft.com/office/drawing/2014/main" id="{A039E982-038C-D447-BD00-3A241DA84BC0}"/>
              </a:ext>
            </a:extLst>
          </p:cNvPr>
          <p:cNvPicPr>
            <a:picLocks noChangeAspect="1"/>
          </p:cNvPicPr>
          <p:nvPr/>
        </p:nvPicPr>
        <p:blipFill rotWithShape="1">
          <a:blip r:embed="rId21"/>
          <a:srcRect t="32993" b="33538"/>
          <a:stretch/>
        </p:blipFill>
        <p:spPr>
          <a:xfrm>
            <a:off x="7658445" y="6106688"/>
            <a:ext cx="1944834" cy="650927"/>
          </a:xfrm>
          <a:prstGeom prst="rect">
            <a:avLst/>
          </a:prstGeom>
        </p:spPr>
      </p:pic>
      <p:pic>
        <p:nvPicPr>
          <p:cNvPr id="77" name="Picture 76">
            <a:extLst>
              <a:ext uri="{FF2B5EF4-FFF2-40B4-BE49-F238E27FC236}">
                <a16:creationId xmlns:a16="http://schemas.microsoft.com/office/drawing/2014/main" id="{A700F69F-83B7-CB47-86C1-6CC4EEAB292F}"/>
              </a:ext>
            </a:extLst>
          </p:cNvPr>
          <p:cNvPicPr>
            <a:picLocks noChangeAspect="1"/>
          </p:cNvPicPr>
          <p:nvPr/>
        </p:nvPicPr>
        <p:blipFill>
          <a:blip r:embed="rId22"/>
          <a:stretch>
            <a:fillRect/>
          </a:stretch>
        </p:blipFill>
        <p:spPr>
          <a:xfrm>
            <a:off x="3664640" y="5660785"/>
            <a:ext cx="1165817" cy="995210"/>
          </a:xfrm>
          <a:prstGeom prst="rect">
            <a:avLst/>
          </a:prstGeom>
        </p:spPr>
      </p:pic>
      <p:pic>
        <p:nvPicPr>
          <p:cNvPr id="78" name="Content Placeholder 4" descr="A close up of a sign&#10;&#10;Description automatically generated">
            <a:extLst>
              <a:ext uri="{FF2B5EF4-FFF2-40B4-BE49-F238E27FC236}">
                <a16:creationId xmlns:a16="http://schemas.microsoft.com/office/drawing/2014/main" id="{E27B87FF-F1F0-E348-A8FA-09BD754E589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46604" y="3004899"/>
            <a:ext cx="689142" cy="562285"/>
          </a:xfrm>
          <a:prstGeom prst="rect">
            <a:avLst/>
          </a:prstGeom>
        </p:spPr>
      </p:pic>
      <p:pic>
        <p:nvPicPr>
          <p:cNvPr id="79" name="Picture 78">
            <a:extLst>
              <a:ext uri="{FF2B5EF4-FFF2-40B4-BE49-F238E27FC236}">
                <a16:creationId xmlns:a16="http://schemas.microsoft.com/office/drawing/2014/main" id="{A23AD2CB-1653-1B4E-AA3F-C574EF1EF1AF}"/>
              </a:ext>
            </a:extLst>
          </p:cNvPr>
          <p:cNvPicPr>
            <a:picLocks noChangeAspect="1"/>
          </p:cNvPicPr>
          <p:nvPr/>
        </p:nvPicPr>
        <p:blipFill>
          <a:blip r:embed="rId24"/>
          <a:stretch>
            <a:fillRect/>
          </a:stretch>
        </p:blipFill>
        <p:spPr>
          <a:xfrm>
            <a:off x="4583002" y="901331"/>
            <a:ext cx="1265647" cy="723227"/>
          </a:xfrm>
          <a:prstGeom prst="rect">
            <a:avLst/>
          </a:prstGeom>
        </p:spPr>
      </p:pic>
      <p:pic>
        <p:nvPicPr>
          <p:cNvPr id="3" name="Picture 2" descr="A picture containing toy, drawing&#10;&#10;Description automatically generated">
            <a:extLst>
              <a:ext uri="{FF2B5EF4-FFF2-40B4-BE49-F238E27FC236}">
                <a16:creationId xmlns:a16="http://schemas.microsoft.com/office/drawing/2014/main" id="{8D82EC33-21B8-9242-A955-CBE55C39EE12}"/>
              </a:ext>
            </a:extLst>
          </p:cNvPr>
          <p:cNvPicPr>
            <a:picLocks noChangeAspect="1"/>
          </p:cNvPicPr>
          <p:nvPr/>
        </p:nvPicPr>
        <p:blipFill rotWithShape="1">
          <a:blip r:embed="rId25"/>
          <a:srcRect l="14500" t="10080" r="13515" b="13655"/>
          <a:stretch/>
        </p:blipFill>
        <p:spPr>
          <a:xfrm>
            <a:off x="164716" y="129143"/>
            <a:ext cx="862741" cy="681212"/>
          </a:xfrm>
          <a:prstGeom prst="rect">
            <a:avLst/>
          </a:prstGeom>
        </p:spPr>
      </p:pic>
      <p:pic>
        <p:nvPicPr>
          <p:cNvPr id="10" name="Picture 9" descr="A close up of a sign&#10;&#10;Description automatically generated">
            <a:extLst>
              <a:ext uri="{FF2B5EF4-FFF2-40B4-BE49-F238E27FC236}">
                <a16:creationId xmlns:a16="http://schemas.microsoft.com/office/drawing/2014/main" id="{5FF6CEEE-3770-9441-A02B-7E5C14D4E3B4}"/>
              </a:ext>
            </a:extLst>
          </p:cNvPr>
          <p:cNvPicPr>
            <a:picLocks noChangeAspect="1"/>
          </p:cNvPicPr>
          <p:nvPr/>
        </p:nvPicPr>
        <p:blipFill rotWithShape="1">
          <a:blip r:embed="rId26"/>
          <a:srcRect l="14505" t="17303" r="13733" b="16979"/>
          <a:stretch/>
        </p:blipFill>
        <p:spPr>
          <a:xfrm>
            <a:off x="9254733" y="4960149"/>
            <a:ext cx="942704" cy="863283"/>
          </a:xfrm>
          <a:prstGeom prst="rect">
            <a:avLst/>
          </a:prstGeom>
        </p:spPr>
      </p:pic>
      <p:pic>
        <p:nvPicPr>
          <p:cNvPr id="13" name="Picture 12" descr="A close up of a logo&#10;&#10;Description automatically generated">
            <a:extLst>
              <a:ext uri="{FF2B5EF4-FFF2-40B4-BE49-F238E27FC236}">
                <a16:creationId xmlns:a16="http://schemas.microsoft.com/office/drawing/2014/main" id="{CD7F98A9-6512-F147-837D-9D2511FA77AD}"/>
              </a:ext>
            </a:extLst>
          </p:cNvPr>
          <p:cNvPicPr>
            <a:picLocks noChangeAspect="1"/>
          </p:cNvPicPr>
          <p:nvPr/>
        </p:nvPicPr>
        <p:blipFill rotWithShape="1">
          <a:blip r:embed="rId27"/>
          <a:srcRect r="38836"/>
          <a:stretch/>
        </p:blipFill>
        <p:spPr>
          <a:xfrm>
            <a:off x="2327018" y="2972159"/>
            <a:ext cx="1057416" cy="680189"/>
          </a:xfrm>
          <a:prstGeom prst="rect">
            <a:avLst/>
          </a:prstGeom>
        </p:spPr>
      </p:pic>
      <p:pic>
        <p:nvPicPr>
          <p:cNvPr id="15" name="Picture 14" descr="A picture containing food, drawing&#10;&#10;Description automatically generated">
            <a:extLst>
              <a:ext uri="{FF2B5EF4-FFF2-40B4-BE49-F238E27FC236}">
                <a16:creationId xmlns:a16="http://schemas.microsoft.com/office/drawing/2014/main" id="{7C9F7B35-577A-D641-BA05-A6C732B0BF2B}"/>
              </a:ext>
            </a:extLst>
          </p:cNvPr>
          <p:cNvPicPr>
            <a:picLocks noChangeAspect="1"/>
          </p:cNvPicPr>
          <p:nvPr/>
        </p:nvPicPr>
        <p:blipFill rotWithShape="1">
          <a:blip r:embed="rId28"/>
          <a:srcRect l="4336" t="8093" r="28755"/>
          <a:stretch/>
        </p:blipFill>
        <p:spPr>
          <a:xfrm>
            <a:off x="8093018" y="1217709"/>
            <a:ext cx="1464673" cy="460722"/>
          </a:xfrm>
          <a:prstGeom prst="rect">
            <a:avLst/>
          </a:prstGeom>
        </p:spPr>
      </p:pic>
      <p:pic>
        <p:nvPicPr>
          <p:cNvPr id="17" name="Picture 16" descr="A close up of a logo&#10;&#10;Description automatically generated">
            <a:extLst>
              <a:ext uri="{FF2B5EF4-FFF2-40B4-BE49-F238E27FC236}">
                <a16:creationId xmlns:a16="http://schemas.microsoft.com/office/drawing/2014/main" id="{B6B2EBEC-06AA-FF42-8DD0-13237A122E4A}"/>
              </a:ext>
            </a:extLst>
          </p:cNvPr>
          <p:cNvPicPr>
            <a:picLocks noChangeAspect="1"/>
          </p:cNvPicPr>
          <p:nvPr/>
        </p:nvPicPr>
        <p:blipFill>
          <a:blip r:embed="rId29"/>
          <a:stretch>
            <a:fillRect/>
          </a:stretch>
        </p:blipFill>
        <p:spPr>
          <a:xfrm>
            <a:off x="5576516" y="4231252"/>
            <a:ext cx="1124490" cy="1124490"/>
          </a:xfrm>
          <a:prstGeom prst="rect">
            <a:avLst/>
          </a:prstGeom>
        </p:spPr>
      </p:pic>
      <p:sp>
        <p:nvSpPr>
          <p:cNvPr id="20" name="Rectangle 19">
            <a:extLst>
              <a:ext uri="{FF2B5EF4-FFF2-40B4-BE49-F238E27FC236}">
                <a16:creationId xmlns:a16="http://schemas.microsoft.com/office/drawing/2014/main" id="{AE7D2F55-F2CE-954D-BFFE-6BE6F92C4F4C}"/>
              </a:ext>
            </a:extLst>
          </p:cNvPr>
          <p:cNvSpPr/>
          <p:nvPr/>
        </p:nvSpPr>
        <p:spPr>
          <a:xfrm>
            <a:off x="1643592" y="1391731"/>
            <a:ext cx="1228139" cy="523220"/>
          </a:xfrm>
          <a:prstGeom prst="rect">
            <a:avLst/>
          </a:prstGeom>
          <a:noFill/>
        </p:spPr>
        <p:txBody>
          <a:bodyPr wrap="square" lIns="91440" tIns="45720" rIns="91440" bIns="45720">
            <a:spAutoFit/>
          </a:bodyPr>
          <a:lstStyle/>
          <a:p>
            <a:pPr algn="ctr"/>
            <a:r>
              <a:rPr lang="en-GB"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DOMA</a:t>
            </a:r>
          </a:p>
        </p:txBody>
      </p:sp>
      <p:cxnSp>
        <p:nvCxnSpPr>
          <p:cNvPr id="125" name="Straight Connector 124">
            <a:extLst>
              <a:ext uri="{FF2B5EF4-FFF2-40B4-BE49-F238E27FC236}">
                <a16:creationId xmlns:a16="http://schemas.microsoft.com/office/drawing/2014/main" id="{9913B0BA-CB59-C64C-9C56-27E283676785}"/>
              </a:ext>
            </a:extLst>
          </p:cNvPr>
          <p:cNvCxnSpPr>
            <a:cxnSpLocks/>
          </p:cNvCxnSpPr>
          <p:nvPr/>
        </p:nvCxnSpPr>
        <p:spPr>
          <a:xfrm>
            <a:off x="10311998" y="3488540"/>
            <a:ext cx="3" cy="30714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A close up of a logo&#10;&#10;Description automatically generated">
            <a:extLst>
              <a:ext uri="{FF2B5EF4-FFF2-40B4-BE49-F238E27FC236}">
                <a16:creationId xmlns:a16="http://schemas.microsoft.com/office/drawing/2014/main" id="{6EDD9828-E206-2C4A-A05B-5E3905BF5FF1}"/>
              </a:ext>
            </a:extLst>
          </p:cNvPr>
          <p:cNvPicPr>
            <a:picLocks noChangeAspect="1"/>
          </p:cNvPicPr>
          <p:nvPr/>
        </p:nvPicPr>
        <p:blipFill>
          <a:blip r:embed="rId30"/>
          <a:stretch>
            <a:fillRect/>
          </a:stretch>
        </p:blipFill>
        <p:spPr>
          <a:xfrm>
            <a:off x="10340188" y="5643248"/>
            <a:ext cx="1678471" cy="918742"/>
          </a:xfrm>
          <a:prstGeom prst="rect">
            <a:avLst/>
          </a:prstGeom>
        </p:spPr>
      </p:pic>
      <p:pic>
        <p:nvPicPr>
          <p:cNvPr id="19" name="Picture 18">
            <a:extLst>
              <a:ext uri="{FF2B5EF4-FFF2-40B4-BE49-F238E27FC236}">
                <a16:creationId xmlns:a16="http://schemas.microsoft.com/office/drawing/2014/main" id="{EB758A43-E293-BE43-A73F-15FA9FEC5A76}"/>
              </a:ext>
            </a:extLst>
          </p:cNvPr>
          <p:cNvPicPr>
            <a:picLocks noChangeAspect="1"/>
          </p:cNvPicPr>
          <p:nvPr/>
        </p:nvPicPr>
        <p:blipFill rotWithShape="1">
          <a:blip r:embed="rId31"/>
          <a:srcRect l="14784" t="13375" r="14133" b="12997"/>
          <a:stretch/>
        </p:blipFill>
        <p:spPr>
          <a:xfrm>
            <a:off x="10439464" y="3542413"/>
            <a:ext cx="864455" cy="895404"/>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4E4B525-E019-434F-BC7D-AC90A9E1A256}"/>
              </a:ext>
            </a:extLst>
          </p:cNvPr>
          <p:cNvPicPr>
            <a:picLocks noChangeAspect="1"/>
          </p:cNvPicPr>
          <p:nvPr/>
        </p:nvPicPr>
        <p:blipFill>
          <a:blip r:embed="rId32"/>
          <a:stretch>
            <a:fillRect/>
          </a:stretch>
        </p:blipFill>
        <p:spPr>
          <a:xfrm>
            <a:off x="10500289" y="2710970"/>
            <a:ext cx="1419214" cy="242449"/>
          </a:xfrm>
          <a:prstGeom prst="rect">
            <a:avLst/>
          </a:prstGeom>
        </p:spPr>
      </p:pic>
      <p:pic>
        <p:nvPicPr>
          <p:cNvPr id="12" name="Picture 11" descr="A picture containing drawing, food&#10;&#10;Description automatically generated">
            <a:extLst>
              <a:ext uri="{FF2B5EF4-FFF2-40B4-BE49-F238E27FC236}">
                <a16:creationId xmlns:a16="http://schemas.microsoft.com/office/drawing/2014/main" id="{E7A0563D-0173-9A44-98F0-0C288B34219F}"/>
              </a:ext>
            </a:extLst>
          </p:cNvPr>
          <p:cNvPicPr>
            <a:picLocks noChangeAspect="1"/>
          </p:cNvPicPr>
          <p:nvPr/>
        </p:nvPicPr>
        <p:blipFill rotWithShape="1">
          <a:blip r:embed="rId33"/>
          <a:srcRect l="5553" t="6906" r="6819" b="7107"/>
          <a:stretch/>
        </p:blipFill>
        <p:spPr>
          <a:xfrm>
            <a:off x="7789402" y="3918792"/>
            <a:ext cx="888190" cy="871560"/>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3240BFA0-8694-9C4F-844C-D9CCBD6ACC30}"/>
              </a:ext>
            </a:extLst>
          </p:cNvPr>
          <p:cNvPicPr>
            <a:picLocks noChangeAspect="1"/>
          </p:cNvPicPr>
          <p:nvPr/>
        </p:nvPicPr>
        <p:blipFill rotWithShape="1">
          <a:blip r:embed="rId34"/>
          <a:srcRect l="17765" t="2214" r="16868" b="7000"/>
          <a:stretch/>
        </p:blipFill>
        <p:spPr>
          <a:xfrm>
            <a:off x="11368899" y="1097427"/>
            <a:ext cx="694713" cy="964852"/>
          </a:xfrm>
          <a:prstGeom prst="rect">
            <a:avLst/>
          </a:prstGeom>
        </p:spPr>
      </p:pic>
      <p:pic>
        <p:nvPicPr>
          <p:cNvPr id="25" name="Picture 24" descr="A close up of a sign&#10;&#10;Description automatically generated">
            <a:extLst>
              <a:ext uri="{FF2B5EF4-FFF2-40B4-BE49-F238E27FC236}">
                <a16:creationId xmlns:a16="http://schemas.microsoft.com/office/drawing/2014/main" id="{8E3E7B6B-78C7-E247-8272-47EC637080A1}"/>
              </a:ext>
            </a:extLst>
          </p:cNvPr>
          <p:cNvPicPr>
            <a:picLocks noChangeAspect="1"/>
          </p:cNvPicPr>
          <p:nvPr/>
        </p:nvPicPr>
        <p:blipFill>
          <a:blip r:embed="rId35"/>
          <a:stretch>
            <a:fillRect/>
          </a:stretch>
        </p:blipFill>
        <p:spPr>
          <a:xfrm>
            <a:off x="6370453" y="1926906"/>
            <a:ext cx="1279943" cy="867058"/>
          </a:xfrm>
          <a:prstGeom prst="rect">
            <a:avLst/>
          </a:prstGeom>
        </p:spPr>
      </p:pic>
      <p:pic>
        <p:nvPicPr>
          <p:cNvPr id="27" name="Picture 26" descr="A close up of a sign&#10;&#10;Description automatically generated">
            <a:extLst>
              <a:ext uri="{FF2B5EF4-FFF2-40B4-BE49-F238E27FC236}">
                <a16:creationId xmlns:a16="http://schemas.microsoft.com/office/drawing/2014/main" id="{DEE2EE92-9023-EB40-96B1-2CCF21D1D141}"/>
              </a:ext>
            </a:extLst>
          </p:cNvPr>
          <p:cNvPicPr>
            <a:picLocks noChangeAspect="1"/>
          </p:cNvPicPr>
          <p:nvPr/>
        </p:nvPicPr>
        <p:blipFill>
          <a:blip r:embed="rId36"/>
          <a:stretch>
            <a:fillRect/>
          </a:stretch>
        </p:blipFill>
        <p:spPr>
          <a:xfrm>
            <a:off x="9992622" y="1279144"/>
            <a:ext cx="1101407" cy="628581"/>
          </a:xfrm>
          <a:prstGeom prst="rect">
            <a:avLst/>
          </a:prstGeom>
        </p:spPr>
      </p:pic>
      <p:pic>
        <p:nvPicPr>
          <p:cNvPr id="34" name="Picture 33" descr="A close up of a sign&#10;&#10;Description automatically generated">
            <a:extLst>
              <a:ext uri="{FF2B5EF4-FFF2-40B4-BE49-F238E27FC236}">
                <a16:creationId xmlns:a16="http://schemas.microsoft.com/office/drawing/2014/main" id="{47EC2603-C21F-E647-9DB9-0B94E824F9CC}"/>
              </a:ext>
            </a:extLst>
          </p:cNvPr>
          <p:cNvPicPr>
            <a:picLocks noChangeAspect="1"/>
          </p:cNvPicPr>
          <p:nvPr/>
        </p:nvPicPr>
        <p:blipFill>
          <a:blip r:embed="rId37"/>
          <a:stretch>
            <a:fillRect/>
          </a:stretch>
        </p:blipFill>
        <p:spPr>
          <a:xfrm>
            <a:off x="9255545" y="2381480"/>
            <a:ext cx="919478" cy="919478"/>
          </a:xfrm>
          <a:prstGeom prst="rect">
            <a:avLst/>
          </a:prstGeom>
        </p:spPr>
      </p:pic>
      <p:pic>
        <p:nvPicPr>
          <p:cNvPr id="38" name="Graphic 37">
            <a:extLst>
              <a:ext uri="{FF2B5EF4-FFF2-40B4-BE49-F238E27FC236}">
                <a16:creationId xmlns:a16="http://schemas.microsoft.com/office/drawing/2014/main" id="{FF8DF5B6-5892-DF4F-B49F-06ED3EA07574}"/>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843621" y="2758963"/>
            <a:ext cx="630743" cy="824337"/>
          </a:xfrm>
          <a:prstGeom prst="rect">
            <a:avLst/>
          </a:prstGeom>
        </p:spPr>
      </p:pic>
      <p:pic>
        <p:nvPicPr>
          <p:cNvPr id="47" name="Picture 46" descr="A picture containing drawing, table&#10;&#10;Description automatically generated">
            <a:extLst>
              <a:ext uri="{FF2B5EF4-FFF2-40B4-BE49-F238E27FC236}">
                <a16:creationId xmlns:a16="http://schemas.microsoft.com/office/drawing/2014/main" id="{5880719D-61C9-9E4B-A644-89089A60D7E6}"/>
              </a:ext>
            </a:extLst>
          </p:cNvPr>
          <p:cNvPicPr>
            <a:picLocks noChangeAspect="1"/>
          </p:cNvPicPr>
          <p:nvPr/>
        </p:nvPicPr>
        <p:blipFill>
          <a:blip r:embed="rId40"/>
          <a:stretch>
            <a:fillRect/>
          </a:stretch>
        </p:blipFill>
        <p:spPr>
          <a:xfrm>
            <a:off x="1530467" y="2204197"/>
            <a:ext cx="1286381" cy="608887"/>
          </a:xfrm>
          <a:prstGeom prst="rect">
            <a:avLst/>
          </a:prstGeom>
        </p:spPr>
      </p:pic>
      <p:pic>
        <p:nvPicPr>
          <p:cNvPr id="14" name="Picture 13">
            <a:extLst>
              <a:ext uri="{FF2B5EF4-FFF2-40B4-BE49-F238E27FC236}">
                <a16:creationId xmlns:a16="http://schemas.microsoft.com/office/drawing/2014/main" id="{FE7194E0-870A-734A-B33C-E31850CEA086}"/>
              </a:ext>
            </a:extLst>
          </p:cNvPr>
          <p:cNvPicPr>
            <a:picLocks noChangeAspect="1"/>
          </p:cNvPicPr>
          <p:nvPr/>
        </p:nvPicPr>
        <p:blipFill rotWithShape="1">
          <a:blip r:embed="rId41"/>
          <a:srcRect l="6147" t="28372" r="6136" b="34055"/>
          <a:stretch/>
        </p:blipFill>
        <p:spPr>
          <a:xfrm>
            <a:off x="9057785" y="3811696"/>
            <a:ext cx="1088255" cy="466147"/>
          </a:xfrm>
          <a:prstGeom prst="rect">
            <a:avLst/>
          </a:prstGeom>
        </p:spPr>
      </p:pic>
      <p:pic>
        <p:nvPicPr>
          <p:cNvPr id="21" name="Picture 20">
            <a:extLst>
              <a:ext uri="{FF2B5EF4-FFF2-40B4-BE49-F238E27FC236}">
                <a16:creationId xmlns:a16="http://schemas.microsoft.com/office/drawing/2014/main" id="{4E5B7ACE-E894-F346-9496-DB153E4C5A05}"/>
              </a:ext>
            </a:extLst>
          </p:cNvPr>
          <p:cNvPicPr>
            <a:picLocks noChangeAspect="1"/>
          </p:cNvPicPr>
          <p:nvPr/>
        </p:nvPicPr>
        <p:blipFill>
          <a:blip r:embed="rId42"/>
          <a:stretch>
            <a:fillRect/>
          </a:stretch>
        </p:blipFill>
        <p:spPr>
          <a:xfrm>
            <a:off x="6887381" y="5223181"/>
            <a:ext cx="1280367" cy="422521"/>
          </a:xfrm>
          <a:prstGeom prst="rect">
            <a:avLst/>
          </a:prstGeom>
        </p:spPr>
      </p:pic>
      <p:pic>
        <p:nvPicPr>
          <p:cNvPr id="2" name="Picture 1">
            <a:extLst>
              <a:ext uri="{FF2B5EF4-FFF2-40B4-BE49-F238E27FC236}">
                <a16:creationId xmlns:a16="http://schemas.microsoft.com/office/drawing/2014/main" id="{7C3A042F-A400-2C49-9EC8-7ECDCBA874BB}"/>
              </a:ext>
            </a:extLst>
          </p:cNvPr>
          <p:cNvPicPr>
            <a:picLocks noChangeAspect="1"/>
          </p:cNvPicPr>
          <p:nvPr/>
        </p:nvPicPr>
        <p:blipFill>
          <a:blip r:embed="rId43"/>
          <a:stretch>
            <a:fillRect/>
          </a:stretch>
        </p:blipFill>
        <p:spPr>
          <a:xfrm>
            <a:off x="6858377" y="5792038"/>
            <a:ext cx="898021" cy="486428"/>
          </a:xfrm>
          <a:prstGeom prst="rect">
            <a:avLst/>
          </a:prstGeom>
        </p:spPr>
      </p:pic>
      <p:pic>
        <p:nvPicPr>
          <p:cNvPr id="23" name="Picture 22" descr="A picture containing room&#10;&#10;Description automatically generated">
            <a:extLst>
              <a:ext uri="{FF2B5EF4-FFF2-40B4-BE49-F238E27FC236}">
                <a16:creationId xmlns:a16="http://schemas.microsoft.com/office/drawing/2014/main" id="{3E12A0FE-2974-6543-A450-C8F3CF00075D}"/>
              </a:ext>
            </a:extLst>
          </p:cNvPr>
          <p:cNvPicPr>
            <a:picLocks noChangeAspect="1"/>
          </p:cNvPicPr>
          <p:nvPr/>
        </p:nvPicPr>
        <p:blipFill rotWithShape="1">
          <a:blip r:embed="rId44"/>
          <a:srcRect l="18950" t="37693" r="17903" b="37615"/>
          <a:stretch/>
        </p:blipFill>
        <p:spPr>
          <a:xfrm>
            <a:off x="10503156" y="4720720"/>
            <a:ext cx="1072702" cy="419461"/>
          </a:xfrm>
          <a:prstGeom prst="rect">
            <a:avLst/>
          </a:prstGeom>
        </p:spPr>
      </p:pic>
      <p:pic>
        <p:nvPicPr>
          <p:cNvPr id="22" name="Picture 21">
            <a:extLst>
              <a:ext uri="{FF2B5EF4-FFF2-40B4-BE49-F238E27FC236}">
                <a16:creationId xmlns:a16="http://schemas.microsoft.com/office/drawing/2014/main" id="{64F87707-C919-8F4D-B899-7554B853CCF2}"/>
              </a:ext>
            </a:extLst>
          </p:cNvPr>
          <p:cNvPicPr>
            <a:picLocks noChangeAspect="1"/>
          </p:cNvPicPr>
          <p:nvPr/>
        </p:nvPicPr>
        <p:blipFill>
          <a:blip r:embed="rId45"/>
          <a:stretch>
            <a:fillRect/>
          </a:stretch>
        </p:blipFill>
        <p:spPr>
          <a:xfrm>
            <a:off x="7457806" y="2883114"/>
            <a:ext cx="668270" cy="668270"/>
          </a:xfrm>
          <a:prstGeom prst="rect">
            <a:avLst/>
          </a:prstGeom>
        </p:spPr>
      </p:pic>
      <p:pic>
        <p:nvPicPr>
          <p:cNvPr id="57" name="Google Shape;203;p3">
            <a:extLst>
              <a:ext uri="{FF2B5EF4-FFF2-40B4-BE49-F238E27FC236}">
                <a16:creationId xmlns:a16="http://schemas.microsoft.com/office/drawing/2014/main" id="{58B65875-724C-48B5-B4D5-241CB198125C}"/>
              </a:ext>
            </a:extLst>
          </p:cNvPr>
          <p:cNvPicPr preferRelativeResize="0"/>
          <p:nvPr/>
        </p:nvPicPr>
        <p:blipFill rotWithShape="1">
          <a:blip r:embed="rId46">
            <a:alphaModFix/>
          </a:blip>
          <a:srcRect/>
          <a:stretch/>
        </p:blipFill>
        <p:spPr>
          <a:xfrm>
            <a:off x="4096340" y="1652016"/>
            <a:ext cx="1911589" cy="458299"/>
          </a:xfrm>
          <a:prstGeom prst="rect">
            <a:avLst/>
          </a:prstGeom>
          <a:noFill/>
          <a:ln>
            <a:noFill/>
          </a:ln>
        </p:spPr>
      </p:pic>
    </p:spTree>
    <p:extLst>
      <p:ext uri="{BB962C8B-B14F-4D97-AF65-F5344CB8AC3E}">
        <p14:creationId xmlns:p14="http://schemas.microsoft.com/office/powerpoint/2010/main" val="1009528783"/>
      </p:ext>
    </p:extLst>
  </p:cSld>
  <p:clrMapOvr>
    <a:masterClrMapping/>
  </p:clrMapOvr>
</p:sld>
</file>

<file path=ppt/theme/theme1.xml><?xml version="1.0" encoding="utf-8"?>
<a:theme xmlns:a="http://schemas.openxmlformats.org/drawingml/2006/main" name="GEANT EC Revie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t practice for GN4-2 Period 2 EC Review AM.pptx  -  Read-Only" id="{4CAFA2D0-1A7D-467D-A1FC-E32C0EF6E44D}" vid="{AA3F1CD6-7679-4B7F-89BC-8EEDE5B651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F65519F8D811D04CA3DCC8D1BAB7A630" ma:contentTypeVersion="1" ma:contentTypeDescription="Create a new document." ma:contentTypeScope="" ma:versionID="7b01e4a74c5c210c6a8093be93fa2e4b">
  <xsd:schema xmlns:xsd="http://www.w3.org/2001/XMLSchema" xmlns:xs="http://www.w3.org/2001/XMLSchema" xmlns:p="http://schemas.microsoft.com/office/2006/metadata/properties" xmlns:ns1="http://schemas.microsoft.com/sharepoint/v3" xmlns:ns2="e2e8627e-9120-4592-bf70-1c86d23ddb27" xmlns:ns3="33c70a20-266a-45ad-bf4a-dd457e1766dc" targetNamespace="http://schemas.microsoft.com/office/2006/metadata/properties" ma:root="true" ma:fieldsID="e1a02ba93cf82f7fdc7a65e9f5d656dc" ns1:_="" ns2:_="" ns3:_="">
    <xsd:import namespace="http://schemas.microsoft.com/sharepoint/v3"/>
    <xsd:import namespace="e2e8627e-9120-4592-bf70-1c86d23ddb27"/>
    <xsd:import namespace="33c70a20-266a-45ad-bf4a-dd457e1766dc"/>
    <xsd:element name="properties">
      <xsd:complexType>
        <xsd:sequence>
          <xsd:element name="documentManagement">
            <xsd:complexType>
              <xsd:all>
                <xsd:element ref="ns2:_dlc_DocId" minOccurs="0"/>
                <xsd:element ref="ns2:_dlc_DocIdUrl" minOccurs="0"/>
                <xsd:element ref="ns2:_dlc_DocIdPersistId" minOccurs="0"/>
                <xsd:element ref="ns3:Document_x0020_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e8627e-9120-4592-bf70-1c86d23ddb2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3c70a20-266a-45ad-bf4a-dd457e1766dc" elementFormDefault="qualified">
    <xsd:import namespace="http://schemas.microsoft.com/office/2006/documentManagement/types"/>
    <xsd:import namespace="http://schemas.microsoft.com/office/infopath/2007/PartnerControls"/>
    <xsd:element name="Document_x0020_ID" ma:index="11" nillable="true" ma:displayName="Document ID" ma:internalName="Document_x0020_ID">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_dlc_DocId xmlns="e2e8627e-9120-4592-bf70-1c86d23ddb27">N7PTXPAKPZVS-511-21</_dlc_DocId>
    <Document_x0020_ID xmlns="33c70a20-266a-45ad-bf4a-dd457e1766dc" xsi:nil="true"/>
    <_dlc_DocIdUrl xmlns="e2e8627e-9120-4592-bf70-1c86d23ddb27">
      <Url>https://intranet.geant.org/gn4/1/Management/pmt/GN4-1ECReview/_layouts/15/DocIdRedir.aspx?ID=N7PTXPAKPZVS-511-21</Url>
      <Description>N7PTXPAKPZVS-511-21</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FDE185-CAA1-433B-A977-AE9D6C1FFB42}">
  <ds:schemaRefs>
    <ds:schemaRef ds:uri="http://schemas.microsoft.com/sharepoint/events"/>
  </ds:schemaRefs>
</ds:datastoreItem>
</file>

<file path=customXml/itemProps2.xml><?xml version="1.0" encoding="utf-8"?>
<ds:datastoreItem xmlns:ds="http://schemas.openxmlformats.org/officeDocument/2006/customXml" ds:itemID="{B82A8CAC-EDA0-4A53-A175-8C5016D19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2e8627e-9120-4592-bf70-1c86d23ddb27"/>
    <ds:schemaRef ds:uri="33c70a20-266a-45ad-bf4a-dd457e176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D943FB-BE63-4EA3-9350-2005CF76D58D}">
  <ds:schemaRefs>
    <ds:schemaRef ds:uri="http://schemas.microsoft.com/sharepoint/v3"/>
    <ds:schemaRef ds:uri="http://schemas.openxmlformats.org/package/2006/metadata/core-properties"/>
    <ds:schemaRef ds:uri="http://www.w3.org/XML/1998/namespace"/>
    <ds:schemaRef ds:uri="http://purl.org/dc/terms/"/>
    <ds:schemaRef ds:uri="http://schemas.microsoft.com/office/2006/metadata/properties"/>
    <ds:schemaRef ds:uri="http://purl.org/dc/dcmitype/"/>
    <ds:schemaRef ds:uri="http://schemas.microsoft.com/office/infopath/2007/PartnerControls"/>
    <ds:schemaRef ds:uri="http://schemas.microsoft.com/office/2006/documentManagement/types"/>
    <ds:schemaRef ds:uri="33c70a20-266a-45ad-bf4a-dd457e1766dc"/>
    <ds:schemaRef ds:uri="e2e8627e-9120-4592-bf70-1c86d23ddb27"/>
    <ds:schemaRef ds:uri="http://purl.org/dc/elements/1.1/"/>
  </ds:schemaRefs>
</ds:datastoreItem>
</file>

<file path=customXml/itemProps4.xml><?xml version="1.0" encoding="utf-8"?>
<ds:datastoreItem xmlns:ds="http://schemas.openxmlformats.org/officeDocument/2006/customXml" ds:itemID="{7FB8DE6F-4723-47CC-BC82-1B35FF7077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4802</TotalTime>
  <Words>1194</Words>
  <Application>Microsoft Macintosh PowerPoint</Application>
  <PresentationFormat>Widescreen</PresentationFormat>
  <Paragraphs>117</Paragraphs>
  <Slides>12</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Courier New</vt:lpstr>
      <vt:lpstr>GEANT EC Review</vt:lpstr>
      <vt:lpstr>Office Theme</vt:lpstr>
      <vt:lpstr>PowerPoint Presentation</vt:lpstr>
      <vt:lpstr>PowerPoint Presentation</vt:lpstr>
      <vt:lpstr>PowerPoint Presentation</vt:lpstr>
      <vt:lpstr>Additional Work Requirements…aka “the extras” for GN4-3 </vt:lpstr>
      <vt:lpstr>PowerPoint Presentation</vt:lpstr>
      <vt:lpstr>PowerPoint Presentation</vt:lpstr>
      <vt:lpstr>PowerPoint Presentation</vt:lpstr>
      <vt:lpstr>Supporting the Community 2021 Looking Forward </vt:lpstr>
      <vt:lpstr>PowerPoint Presentation</vt:lpstr>
      <vt:lpstr>PowerPoint Presentation</vt:lpstr>
      <vt:lpstr>PowerPoint Presentation</vt:lpstr>
      <vt:lpstr>PowerPoint Presentation</vt:lpstr>
    </vt:vector>
  </TitlesOfParts>
  <Company>DANTE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 for GN4-2 Period 2 EC Review slides GN4-2 Period 2: 1 September 2017 to 31 December 2018</dc:title>
  <dc:creator>Bridget Hannigan</dc:creator>
  <cp:lastModifiedBy>Annabel Grant</cp:lastModifiedBy>
  <cp:revision>111</cp:revision>
  <cp:lastPrinted>2016-05-20T16:08:32Z</cp:lastPrinted>
  <dcterms:created xsi:type="dcterms:W3CDTF">2020-01-13T10:18:08Z</dcterms:created>
  <dcterms:modified xsi:type="dcterms:W3CDTF">2021-02-02T13:22:52Z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21940042-bfb9-461c-809f-b0837ff36859</vt:lpwstr>
  </property>
  <property fmtid="{D5CDD505-2E9C-101B-9397-08002B2CF9AE}" pid="3" name="ContentTypeId">
    <vt:lpwstr>0x010100F65519F8D811D04CA3DCC8D1BAB7A630</vt:lpwstr>
  </property>
</Properties>
</file>