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510" r:id="rId3"/>
    <p:sldId id="257" r:id="rId4"/>
    <p:sldId id="513" r:id="rId5"/>
    <p:sldId id="520" r:id="rId6"/>
    <p:sldId id="514" r:id="rId7"/>
    <p:sldId id="521" r:id="rId8"/>
    <p:sldId id="524" r:id="rId9"/>
    <p:sldId id="523" r:id="rId10"/>
    <p:sldId id="522" r:id="rId11"/>
    <p:sldId id="526" r:id="rId12"/>
    <p:sldId id="515" r:id="rId13"/>
    <p:sldId id="528" r:id="rId14"/>
    <p:sldId id="527" r:id="rId15"/>
    <p:sldId id="5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/>
    <p:restoredTop sz="94674"/>
  </p:normalViewPr>
  <p:slideViewPr>
    <p:cSldViewPr snapToGrid="0">
      <p:cViewPr varScale="1">
        <p:scale>
          <a:sx n="119" d="100"/>
          <a:sy n="119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135D0-B780-174C-8E33-BE9CDEE7BAA6}" type="doc">
      <dgm:prSet loTypeId="urn:microsoft.com/office/officeart/2005/8/layout/chevron1" loCatId="" qsTypeId="urn:microsoft.com/office/officeart/2005/8/quickstyle/simple1" qsCatId="simple" csTypeId="urn:microsoft.com/office/officeart/2005/8/colors/accent0_3" csCatId="mainScheme" phldr="1"/>
      <dgm:spPr/>
    </dgm:pt>
    <dgm:pt modelId="{FD3F3277-019F-9145-918B-8C2C1CFF644F}">
      <dgm:prSet phldrT="[Text]"/>
      <dgm:spPr/>
      <dgm:t>
        <a:bodyPr/>
        <a:lstStyle/>
        <a:p>
          <a:r>
            <a:rPr lang="en-GB" dirty="0"/>
            <a:t>Awareness</a:t>
          </a:r>
        </a:p>
      </dgm:t>
    </dgm:pt>
    <dgm:pt modelId="{4AE62356-3241-B041-B3C8-0F96FC09E306}" type="parTrans" cxnId="{92F3B2EA-6836-8B4E-A4AC-20A196E3FEE4}">
      <dgm:prSet/>
      <dgm:spPr/>
      <dgm:t>
        <a:bodyPr/>
        <a:lstStyle/>
        <a:p>
          <a:endParaRPr lang="en-GB"/>
        </a:p>
      </dgm:t>
    </dgm:pt>
    <dgm:pt modelId="{621BC30F-F8F7-C940-9395-BE8A19EE2235}" type="sibTrans" cxnId="{92F3B2EA-6836-8B4E-A4AC-20A196E3FEE4}">
      <dgm:prSet/>
      <dgm:spPr/>
      <dgm:t>
        <a:bodyPr/>
        <a:lstStyle/>
        <a:p>
          <a:endParaRPr lang="en-GB"/>
        </a:p>
      </dgm:t>
    </dgm:pt>
    <dgm:pt modelId="{71A58D2B-3913-E245-AB7C-073789B115BE}">
      <dgm:prSet phldrT="[Text]"/>
      <dgm:spPr/>
      <dgm:t>
        <a:bodyPr/>
        <a:lstStyle/>
        <a:p>
          <a:r>
            <a:rPr lang="en-GB" dirty="0"/>
            <a:t>Attitude</a:t>
          </a:r>
        </a:p>
      </dgm:t>
    </dgm:pt>
    <dgm:pt modelId="{4A8FD4BE-52E1-624A-B310-A1BDE271936B}" type="parTrans" cxnId="{AF47CD95-70F5-1B42-9C31-53E7A5EED6E9}">
      <dgm:prSet/>
      <dgm:spPr/>
      <dgm:t>
        <a:bodyPr/>
        <a:lstStyle/>
        <a:p>
          <a:endParaRPr lang="en-GB"/>
        </a:p>
      </dgm:t>
    </dgm:pt>
    <dgm:pt modelId="{D1662B23-CA04-A54D-8C1E-43FA1B9FAE05}" type="sibTrans" cxnId="{AF47CD95-70F5-1B42-9C31-53E7A5EED6E9}">
      <dgm:prSet/>
      <dgm:spPr/>
      <dgm:t>
        <a:bodyPr/>
        <a:lstStyle/>
        <a:p>
          <a:endParaRPr lang="en-GB"/>
        </a:p>
      </dgm:t>
    </dgm:pt>
    <dgm:pt modelId="{3B289535-F1B4-4D4D-AAC3-D17F14DCC084}">
      <dgm:prSet phldrT="[Text]"/>
      <dgm:spPr/>
      <dgm:t>
        <a:bodyPr/>
        <a:lstStyle/>
        <a:p>
          <a:r>
            <a:rPr lang="en-GB" dirty="0"/>
            <a:t>Intention</a:t>
          </a:r>
        </a:p>
      </dgm:t>
    </dgm:pt>
    <dgm:pt modelId="{D599B0C8-4AD5-4B49-8AFB-6D95A952FF19}" type="parTrans" cxnId="{4F4C0CE7-6D7F-EB4B-B749-543004A5A928}">
      <dgm:prSet/>
      <dgm:spPr/>
      <dgm:t>
        <a:bodyPr/>
        <a:lstStyle/>
        <a:p>
          <a:endParaRPr lang="en-GB"/>
        </a:p>
      </dgm:t>
    </dgm:pt>
    <dgm:pt modelId="{129FFE35-1FDD-9E46-89C0-EA1DD0645E4D}" type="sibTrans" cxnId="{4F4C0CE7-6D7F-EB4B-B749-543004A5A928}">
      <dgm:prSet/>
      <dgm:spPr/>
      <dgm:t>
        <a:bodyPr/>
        <a:lstStyle/>
        <a:p>
          <a:endParaRPr lang="en-GB"/>
        </a:p>
      </dgm:t>
    </dgm:pt>
    <dgm:pt modelId="{AA6CB8A6-2100-1044-8B25-1FA43D7C708E}">
      <dgm:prSet phldrT="[Text]"/>
      <dgm:spPr/>
      <dgm:t>
        <a:bodyPr/>
        <a:lstStyle/>
        <a:p>
          <a:r>
            <a:rPr lang="en-GB" dirty="0"/>
            <a:t>Behaviour</a:t>
          </a:r>
        </a:p>
      </dgm:t>
    </dgm:pt>
    <dgm:pt modelId="{CC92B624-A49F-DF4A-91D7-1F7B5012503F}" type="parTrans" cxnId="{B636ED41-A81E-A340-8C33-1C4748E801CB}">
      <dgm:prSet/>
      <dgm:spPr/>
      <dgm:t>
        <a:bodyPr/>
        <a:lstStyle/>
        <a:p>
          <a:endParaRPr lang="en-GB"/>
        </a:p>
      </dgm:t>
    </dgm:pt>
    <dgm:pt modelId="{E46DE451-30A5-7749-8BA8-D692E081FD34}" type="sibTrans" cxnId="{B636ED41-A81E-A340-8C33-1C4748E801CB}">
      <dgm:prSet/>
      <dgm:spPr/>
      <dgm:t>
        <a:bodyPr/>
        <a:lstStyle/>
        <a:p>
          <a:endParaRPr lang="en-GB"/>
        </a:p>
      </dgm:t>
    </dgm:pt>
    <dgm:pt modelId="{40EFF83A-1423-CF47-8D9E-1E3E59C627AE}">
      <dgm:prSet phldrT="[Text]"/>
      <dgm:spPr/>
      <dgm:t>
        <a:bodyPr/>
        <a:lstStyle/>
        <a:p>
          <a:r>
            <a:rPr lang="en-GB" dirty="0"/>
            <a:t>Habits</a:t>
          </a:r>
        </a:p>
      </dgm:t>
    </dgm:pt>
    <dgm:pt modelId="{4CD8984D-FF5F-3A49-BB40-5F9E2B1A3F50}" type="parTrans" cxnId="{79A6B854-5E6B-AB44-86E0-BE7D77AA98C4}">
      <dgm:prSet/>
      <dgm:spPr/>
      <dgm:t>
        <a:bodyPr/>
        <a:lstStyle/>
        <a:p>
          <a:endParaRPr lang="en-GB"/>
        </a:p>
      </dgm:t>
    </dgm:pt>
    <dgm:pt modelId="{F86B02E8-D819-B741-A8B5-03CE13290709}" type="sibTrans" cxnId="{79A6B854-5E6B-AB44-86E0-BE7D77AA98C4}">
      <dgm:prSet/>
      <dgm:spPr/>
      <dgm:t>
        <a:bodyPr/>
        <a:lstStyle/>
        <a:p>
          <a:endParaRPr lang="en-GB"/>
        </a:p>
      </dgm:t>
    </dgm:pt>
    <dgm:pt modelId="{DF312943-A6DE-884C-AF2D-7EA7355AAD76}">
      <dgm:prSet phldrT="[Text]"/>
      <dgm:spPr/>
      <dgm:t>
        <a:bodyPr/>
        <a:lstStyle/>
        <a:p>
          <a:r>
            <a:rPr lang="en-GB" dirty="0"/>
            <a:t>Culture</a:t>
          </a:r>
        </a:p>
      </dgm:t>
    </dgm:pt>
    <dgm:pt modelId="{F2CDBFCA-17CF-364B-AA85-1ECB7597D4A2}" type="parTrans" cxnId="{DB104423-8670-A54B-9621-7CEC33DE98DC}">
      <dgm:prSet/>
      <dgm:spPr/>
      <dgm:t>
        <a:bodyPr/>
        <a:lstStyle/>
        <a:p>
          <a:endParaRPr lang="en-GB"/>
        </a:p>
      </dgm:t>
    </dgm:pt>
    <dgm:pt modelId="{675D4B40-0ADF-6B4E-AF6F-8AB02AAA1E65}" type="sibTrans" cxnId="{DB104423-8670-A54B-9621-7CEC33DE98DC}">
      <dgm:prSet/>
      <dgm:spPr/>
      <dgm:t>
        <a:bodyPr/>
        <a:lstStyle/>
        <a:p>
          <a:endParaRPr lang="en-GB"/>
        </a:p>
      </dgm:t>
    </dgm:pt>
    <dgm:pt modelId="{29EC47B1-C76D-AD40-AF5C-B7EBC1FB8475}" type="pres">
      <dgm:prSet presAssocID="{846135D0-B780-174C-8E33-BE9CDEE7BAA6}" presName="Name0" presStyleCnt="0">
        <dgm:presLayoutVars>
          <dgm:dir/>
          <dgm:animLvl val="lvl"/>
          <dgm:resizeHandles val="exact"/>
        </dgm:presLayoutVars>
      </dgm:prSet>
      <dgm:spPr/>
    </dgm:pt>
    <dgm:pt modelId="{2B325A6B-19CC-234D-A482-3470DF268BB3}" type="pres">
      <dgm:prSet presAssocID="{FD3F3277-019F-9145-918B-8C2C1CFF644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1624D5-7FF4-5741-A876-C454A53E9BAF}" type="pres">
      <dgm:prSet presAssocID="{621BC30F-F8F7-C940-9395-BE8A19EE2235}" presName="parTxOnlySpace" presStyleCnt="0"/>
      <dgm:spPr/>
    </dgm:pt>
    <dgm:pt modelId="{0DC496C6-104A-134F-BD85-D59C199F3974}" type="pres">
      <dgm:prSet presAssocID="{71A58D2B-3913-E245-AB7C-073789B115BE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2123B71-E451-DF49-8161-F2DFBE40F47E}" type="pres">
      <dgm:prSet presAssocID="{D1662B23-CA04-A54D-8C1E-43FA1B9FAE05}" presName="parTxOnlySpace" presStyleCnt="0"/>
      <dgm:spPr/>
    </dgm:pt>
    <dgm:pt modelId="{CC15F5E5-16F1-2240-B4D9-7FB4D41731D1}" type="pres">
      <dgm:prSet presAssocID="{3B289535-F1B4-4D4D-AAC3-D17F14DCC084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FB63757-6B6A-624B-A7C6-A073E986A842}" type="pres">
      <dgm:prSet presAssocID="{129FFE35-1FDD-9E46-89C0-EA1DD0645E4D}" presName="parTxOnlySpace" presStyleCnt="0"/>
      <dgm:spPr/>
    </dgm:pt>
    <dgm:pt modelId="{48E0CBCD-2E58-3E41-A52A-31AEBFC52AA3}" type="pres">
      <dgm:prSet presAssocID="{AA6CB8A6-2100-1044-8B25-1FA43D7C708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C2394AA-0633-5F4C-980E-DA7C177697E0}" type="pres">
      <dgm:prSet presAssocID="{E46DE451-30A5-7749-8BA8-D692E081FD34}" presName="parTxOnlySpace" presStyleCnt="0"/>
      <dgm:spPr/>
    </dgm:pt>
    <dgm:pt modelId="{E2D6CA4A-930F-6643-991C-37328A0C5201}" type="pres">
      <dgm:prSet presAssocID="{40EFF83A-1423-CF47-8D9E-1E3E59C627AE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3176CFF-6788-D74E-8314-E4A539AF3AF5}" type="pres">
      <dgm:prSet presAssocID="{F86B02E8-D819-B741-A8B5-03CE13290709}" presName="parTxOnlySpace" presStyleCnt="0"/>
      <dgm:spPr/>
    </dgm:pt>
    <dgm:pt modelId="{09EF19AF-C48E-5D4B-B7BE-61DA0A6D53A6}" type="pres">
      <dgm:prSet presAssocID="{DF312943-A6DE-884C-AF2D-7EA7355AAD76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B104423-8670-A54B-9621-7CEC33DE98DC}" srcId="{846135D0-B780-174C-8E33-BE9CDEE7BAA6}" destId="{DF312943-A6DE-884C-AF2D-7EA7355AAD76}" srcOrd="5" destOrd="0" parTransId="{F2CDBFCA-17CF-364B-AA85-1ECB7597D4A2}" sibTransId="{675D4B40-0ADF-6B4E-AF6F-8AB02AAA1E65}"/>
    <dgm:cxn modelId="{B636ED41-A81E-A340-8C33-1C4748E801CB}" srcId="{846135D0-B780-174C-8E33-BE9CDEE7BAA6}" destId="{AA6CB8A6-2100-1044-8B25-1FA43D7C708E}" srcOrd="3" destOrd="0" parTransId="{CC92B624-A49F-DF4A-91D7-1F7B5012503F}" sibTransId="{E46DE451-30A5-7749-8BA8-D692E081FD34}"/>
    <dgm:cxn modelId="{79A6B854-5E6B-AB44-86E0-BE7D77AA98C4}" srcId="{846135D0-B780-174C-8E33-BE9CDEE7BAA6}" destId="{40EFF83A-1423-CF47-8D9E-1E3E59C627AE}" srcOrd="4" destOrd="0" parTransId="{4CD8984D-FF5F-3A49-BB40-5F9E2B1A3F50}" sibTransId="{F86B02E8-D819-B741-A8B5-03CE13290709}"/>
    <dgm:cxn modelId="{B18FD556-AC7D-5748-823D-2B217CC084E6}" type="presOf" srcId="{846135D0-B780-174C-8E33-BE9CDEE7BAA6}" destId="{29EC47B1-C76D-AD40-AF5C-B7EBC1FB8475}" srcOrd="0" destOrd="0" presId="urn:microsoft.com/office/officeart/2005/8/layout/chevron1"/>
    <dgm:cxn modelId="{27776E77-9423-A14B-B1BB-6DF721FFA116}" type="presOf" srcId="{AA6CB8A6-2100-1044-8B25-1FA43D7C708E}" destId="{48E0CBCD-2E58-3E41-A52A-31AEBFC52AA3}" srcOrd="0" destOrd="0" presId="urn:microsoft.com/office/officeart/2005/8/layout/chevron1"/>
    <dgm:cxn modelId="{E43E2989-3C6F-C949-975A-7667C28447D2}" type="presOf" srcId="{DF312943-A6DE-884C-AF2D-7EA7355AAD76}" destId="{09EF19AF-C48E-5D4B-B7BE-61DA0A6D53A6}" srcOrd="0" destOrd="0" presId="urn:microsoft.com/office/officeart/2005/8/layout/chevron1"/>
    <dgm:cxn modelId="{9927A092-5A9A-4044-9613-6741C640DE32}" type="presOf" srcId="{71A58D2B-3913-E245-AB7C-073789B115BE}" destId="{0DC496C6-104A-134F-BD85-D59C199F3974}" srcOrd="0" destOrd="0" presId="urn:microsoft.com/office/officeart/2005/8/layout/chevron1"/>
    <dgm:cxn modelId="{AF47CD95-70F5-1B42-9C31-53E7A5EED6E9}" srcId="{846135D0-B780-174C-8E33-BE9CDEE7BAA6}" destId="{71A58D2B-3913-E245-AB7C-073789B115BE}" srcOrd="1" destOrd="0" parTransId="{4A8FD4BE-52E1-624A-B310-A1BDE271936B}" sibTransId="{D1662B23-CA04-A54D-8C1E-43FA1B9FAE05}"/>
    <dgm:cxn modelId="{C6505D9E-E3FC-EC45-ACB2-826432792288}" type="presOf" srcId="{40EFF83A-1423-CF47-8D9E-1E3E59C627AE}" destId="{E2D6CA4A-930F-6643-991C-37328A0C5201}" srcOrd="0" destOrd="0" presId="urn:microsoft.com/office/officeart/2005/8/layout/chevron1"/>
    <dgm:cxn modelId="{0C17CCA8-2767-304E-8266-20F85A31DD62}" type="presOf" srcId="{FD3F3277-019F-9145-918B-8C2C1CFF644F}" destId="{2B325A6B-19CC-234D-A482-3470DF268BB3}" srcOrd="0" destOrd="0" presId="urn:microsoft.com/office/officeart/2005/8/layout/chevron1"/>
    <dgm:cxn modelId="{A17BF6AB-F3BB-6044-81EA-AE304B1D9EFA}" type="presOf" srcId="{3B289535-F1B4-4D4D-AAC3-D17F14DCC084}" destId="{CC15F5E5-16F1-2240-B4D9-7FB4D41731D1}" srcOrd="0" destOrd="0" presId="urn:microsoft.com/office/officeart/2005/8/layout/chevron1"/>
    <dgm:cxn modelId="{4F4C0CE7-6D7F-EB4B-B749-543004A5A928}" srcId="{846135D0-B780-174C-8E33-BE9CDEE7BAA6}" destId="{3B289535-F1B4-4D4D-AAC3-D17F14DCC084}" srcOrd="2" destOrd="0" parTransId="{D599B0C8-4AD5-4B49-8AFB-6D95A952FF19}" sibTransId="{129FFE35-1FDD-9E46-89C0-EA1DD0645E4D}"/>
    <dgm:cxn modelId="{92F3B2EA-6836-8B4E-A4AC-20A196E3FEE4}" srcId="{846135D0-B780-174C-8E33-BE9CDEE7BAA6}" destId="{FD3F3277-019F-9145-918B-8C2C1CFF644F}" srcOrd="0" destOrd="0" parTransId="{4AE62356-3241-B041-B3C8-0F96FC09E306}" sibTransId="{621BC30F-F8F7-C940-9395-BE8A19EE2235}"/>
    <dgm:cxn modelId="{B9571BF2-94A3-014A-9BC1-AA70F305F51F}" type="presParOf" srcId="{29EC47B1-C76D-AD40-AF5C-B7EBC1FB8475}" destId="{2B325A6B-19CC-234D-A482-3470DF268BB3}" srcOrd="0" destOrd="0" presId="urn:microsoft.com/office/officeart/2005/8/layout/chevron1"/>
    <dgm:cxn modelId="{B6DC1804-81AC-C248-B779-536233D720C0}" type="presParOf" srcId="{29EC47B1-C76D-AD40-AF5C-B7EBC1FB8475}" destId="{D11624D5-7FF4-5741-A876-C454A53E9BAF}" srcOrd="1" destOrd="0" presId="urn:microsoft.com/office/officeart/2005/8/layout/chevron1"/>
    <dgm:cxn modelId="{52046930-EA40-2645-BD3C-8231B6B04DCE}" type="presParOf" srcId="{29EC47B1-C76D-AD40-AF5C-B7EBC1FB8475}" destId="{0DC496C6-104A-134F-BD85-D59C199F3974}" srcOrd="2" destOrd="0" presId="urn:microsoft.com/office/officeart/2005/8/layout/chevron1"/>
    <dgm:cxn modelId="{E45C1A4A-D9F0-464B-AF0D-8BF00A0D28C0}" type="presParOf" srcId="{29EC47B1-C76D-AD40-AF5C-B7EBC1FB8475}" destId="{C2123B71-E451-DF49-8161-F2DFBE40F47E}" srcOrd="3" destOrd="0" presId="urn:microsoft.com/office/officeart/2005/8/layout/chevron1"/>
    <dgm:cxn modelId="{FE4B5C97-52EE-F548-B52B-D03D9B667412}" type="presParOf" srcId="{29EC47B1-C76D-AD40-AF5C-B7EBC1FB8475}" destId="{CC15F5E5-16F1-2240-B4D9-7FB4D41731D1}" srcOrd="4" destOrd="0" presId="urn:microsoft.com/office/officeart/2005/8/layout/chevron1"/>
    <dgm:cxn modelId="{B25A11C6-7457-F74D-B08A-E6965ABB66BC}" type="presParOf" srcId="{29EC47B1-C76D-AD40-AF5C-B7EBC1FB8475}" destId="{2FB63757-6B6A-624B-A7C6-A073E986A842}" srcOrd="5" destOrd="0" presId="urn:microsoft.com/office/officeart/2005/8/layout/chevron1"/>
    <dgm:cxn modelId="{AAE5FA1F-D6BE-2D47-85C2-622BB627AE3F}" type="presParOf" srcId="{29EC47B1-C76D-AD40-AF5C-B7EBC1FB8475}" destId="{48E0CBCD-2E58-3E41-A52A-31AEBFC52AA3}" srcOrd="6" destOrd="0" presId="urn:microsoft.com/office/officeart/2005/8/layout/chevron1"/>
    <dgm:cxn modelId="{5C81CBCF-1586-6445-80A3-74A4572F813B}" type="presParOf" srcId="{29EC47B1-C76D-AD40-AF5C-B7EBC1FB8475}" destId="{BC2394AA-0633-5F4C-980E-DA7C177697E0}" srcOrd="7" destOrd="0" presId="urn:microsoft.com/office/officeart/2005/8/layout/chevron1"/>
    <dgm:cxn modelId="{16BC5C63-3DF8-DD43-B0A5-A1D2F358810C}" type="presParOf" srcId="{29EC47B1-C76D-AD40-AF5C-B7EBC1FB8475}" destId="{E2D6CA4A-930F-6643-991C-37328A0C5201}" srcOrd="8" destOrd="0" presId="urn:microsoft.com/office/officeart/2005/8/layout/chevron1"/>
    <dgm:cxn modelId="{E8324616-3CA2-E94E-9B49-BD6426F6E49A}" type="presParOf" srcId="{29EC47B1-C76D-AD40-AF5C-B7EBC1FB8475}" destId="{13176CFF-6788-D74E-8314-E4A539AF3AF5}" srcOrd="9" destOrd="0" presId="urn:microsoft.com/office/officeart/2005/8/layout/chevron1"/>
    <dgm:cxn modelId="{5E569228-E4F7-EB48-9D13-1AE52991EE6A}" type="presParOf" srcId="{29EC47B1-C76D-AD40-AF5C-B7EBC1FB8475}" destId="{09EF19AF-C48E-5D4B-B7BE-61DA0A6D53A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5A6B-19CC-234D-A482-3470DF268BB3}">
      <dsp:nvSpPr>
        <dsp:cNvPr id="0" name=""/>
        <dsp:cNvSpPr/>
      </dsp:nvSpPr>
      <dsp:spPr>
        <a:xfrm>
          <a:off x="5836" y="2662101"/>
          <a:ext cx="2171210" cy="8684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Awareness</a:t>
          </a:r>
        </a:p>
      </dsp:txBody>
      <dsp:txXfrm>
        <a:off x="440078" y="2662101"/>
        <a:ext cx="1302726" cy="868484"/>
      </dsp:txXfrm>
    </dsp:sp>
    <dsp:sp modelId="{0DC496C6-104A-134F-BD85-D59C199F3974}">
      <dsp:nvSpPr>
        <dsp:cNvPr id="0" name=""/>
        <dsp:cNvSpPr/>
      </dsp:nvSpPr>
      <dsp:spPr>
        <a:xfrm>
          <a:off x="1959925" y="2662101"/>
          <a:ext cx="2171210" cy="8684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Attitude</a:t>
          </a:r>
        </a:p>
      </dsp:txBody>
      <dsp:txXfrm>
        <a:off x="2394167" y="2662101"/>
        <a:ext cx="1302726" cy="868484"/>
      </dsp:txXfrm>
    </dsp:sp>
    <dsp:sp modelId="{CC15F5E5-16F1-2240-B4D9-7FB4D41731D1}">
      <dsp:nvSpPr>
        <dsp:cNvPr id="0" name=""/>
        <dsp:cNvSpPr/>
      </dsp:nvSpPr>
      <dsp:spPr>
        <a:xfrm>
          <a:off x="3914014" y="2662101"/>
          <a:ext cx="2171210" cy="8684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Intention</a:t>
          </a:r>
        </a:p>
      </dsp:txBody>
      <dsp:txXfrm>
        <a:off x="4348256" y="2662101"/>
        <a:ext cx="1302726" cy="868484"/>
      </dsp:txXfrm>
    </dsp:sp>
    <dsp:sp modelId="{48E0CBCD-2E58-3E41-A52A-31AEBFC52AA3}">
      <dsp:nvSpPr>
        <dsp:cNvPr id="0" name=""/>
        <dsp:cNvSpPr/>
      </dsp:nvSpPr>
      <dsp:spPr>
        <a:xfrm>
          <a:off x="5868103" y="2662101"/>
          <a:ext cx="2171210" cy="8684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Behaviour</a:t>
          </a:r>
        </a:p>
      </dsp:txBody>
      <dsp:txXfrm>
        <a:off x="6302345" y="2662101"/>
        <a:ext cx="1302726" cy="868484"/>
      </dsp:txXfrm>
    </dsp:sp>
    <dsp:sp modelId="{E2D6CA4A-930F-6643-991C-37328A0C5201}">
      <dsp:nvSpPr>
        <dsp:cNvPr id="0" name=""/>
        <dsp:cNvSpPr/>
      </dsp:nvSpPr>
      <dsp:spPr>
        <a:xfrm>
          <a:off x="7822193" y="2662101"/>
          <a:ext cx="2171210" cy="8684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Habits</a:t>
          </a:r>
        </a:p>
      </dsp:txBody>
      <dsp:txXfrm>
        <a:off x="8256435" y="2662101"/>
        <a:ext cx="1302726" cy="868484"/>
      </dsp:txXfrm>
    </dsp:sp>
    <dsp:sp modelId="{09EF19AF-C48E-5D4B-B7BE-61DA0A6D53A6}">
      <dsp:nvSpPr>
        <dsp:cNvPr id="0" name=""/>
        <dsp:cNvSpPr/>
      </dsp:nvSpPr>
      <dsp:spPr>
        <a:xfrm>
          <a:off x="9776282" y="2662101"/>
          <a:ext cx="2171210" cy="8684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Culture</a:t>
          </a:r>
        </a:p>
      </dsp:txBody>
      <dsp:txXfrm>
        <a:off x="10210524" y="2662101"/>
        <a:ext cx="1302726" cy="868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F3D0-B5A4-7B41-86B2-BFD59960135D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CF580-6F9F-3249-B3ED-0F8984304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0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CF580-6F9F-3249-B3ED-0F89843041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2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A2FE5-918B-9F45-8241-214D69AB1C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CF580-6F9F-3249-B3ED-0F89843041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10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B1F0E-685C-6AB5-5B66-9E3CAABC535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26170" y="370787"/>
            <a:ext cx="11506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3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2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0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4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2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1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7278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52452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9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7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9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4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3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12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8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CE8AF6-D4B3-DC4D-B6A9-47DEF32C9C2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3B77E3-32AA-6B40-8F2C-F385138AF3E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9CCBB-AE8F-C7D1-D5B0-212407314B1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263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77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F748-29F8-D9E6-BEDD-B8C23748E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From awareness to structured 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81963-017A-82E8-7FBB-8D4DFAA56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>
                <a:effectLst/>
                <a:latin typeface="Raleway" pitchFamily="2" charset="77"/>
                <a:ea typeface="Raleway" pitchFamily="2" charset="77"/>
                <a:cs typeface="Raleway" pitchFamily="2" charset="77"/>
              </a:rPr>
              <a:t>Helping organisations develop successful behavioural cybersecurity solutions.</a:t>
            </a:r>
            <a:r>
              <a:rPr lang="en-GB" dirty="0">
                <a:effectLst/>
              </a:rPr>
              <a:t> </a:t>
            </a:r>
          </a:p>
          <a:p>
            <a:r>
              <a:rPr lang="en-GB" dirty="0"/>
              <a:t>Dr Tommy van Steen  - Leiden University</a:t>
            </a:r>
          </a:p>
        </p:txBody>
      </p:sp>
    </p:spTree>
    <p:extLst>
      <p:ext uri="{BB962C8B-B14F-4D97-AF65-F5344CB8AC3E}">
        <p14:creationId xmlns:p14="http://schemas.microsoft.com/office/powerpoint/2010/main" val="92647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061CD0-2082-BFE0-8454-6DB8BA960856}"/>
              </a:ext>
            </a:extLst>
          </p:cNvPr>
          <p:cNvSpPr/>
          <p:nvPr/>
        </p:nvSpPr>
        <p:spPr>
          <a:xfrm>
            <a:off x="5228216" y="6056555"/>
            <a:ext cx="1936377" cy="80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94DD2-E316-214B-E5EA-EE21DB4E8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79"/>
          <a:stretch/>
        </p:blipFill>
        <p:spPr>
          <a:xfrm>
            <a:off x="0" y="256473"/>
            <a:ext cx="12192000" cy="63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10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679C-DD19-5973-D8EC-960A799B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But also: Behavioural change techniques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F3028-77F3-01A8-E680-F63BE778A5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Self-persuasion</a:t>
            </a:r>
          </a:p>
          <a:p>
            <a:endParaRPr lang="en-GB" dirty="0"/>
          </a:p>
          <a:p>
            <a:r>
              <a:rPr lang="en-GB" dirty="0"/>
              <a:t>Social norms</a:t>
            </a:r>
          </a:p>
          <a:p>
            <a:endParaRPr lang="en-GB" dirty="0"/>
          </a:p>
          <a:p>
            <a:r>
              <a:rPr lang="en-GB" dirty="0"/>
              <a:t>Implementation intentions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9340C66-ED7B-BF04-D610-E229D2F722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14CC9-32F5-0128-9498-E1E34E36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967" y="1360967"/>
            <a:ext cx="5497032" cy="54970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0AD7D5-E7B4-630A-CA63-FB0515F5361B}"/>
              </a:ext>
            </a:extLst>
          </p:cNvPr>
          <p:cNvSpPr/>
          <p:nvPr/>
        </p:nvSpPr>
        <p:spPr>
          <a:xfrm>
            <a:off x="5228216" y="6056555"/>
            <a:ext cx="1936377" cy="801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955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DE279C-BDF3-9F36-6A19-776796CF9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661" y="1960123"/>
            <a:ext cx="4351339" cy="435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26341-1502-C01F-8C9A-8D3040A6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410541"/>
            <a:ext cx="11280630" cy="594359"/>
          </a:xfrm>
        </p:spPr>
        <p:txBody>
          <a:bodyPr/>
          <a:lstStyle/>
          <a:p>
            <a:r>
              <a:rPr lang="en-GB" dirty="0"/>
              <a:t>Measuring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CE7C-9D1E-8AEE-FBF5-B3E28F1FA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Determine what success looks like</a:t>
            </a:r>
          </a:p>
          <a:p>
            <a:endParaRPr lang="en-GB" dirty="0"/>
          </a:p>
          <a:p>
            <a:r>
              <a:rPr lang="en-GB" dirty="0"/>
              <a:t>System measurements vs behavioural measurements</a:t>
            </a:r>
          </a:p>
          <a:p>
            <a:endParaRPr lang="en-GB" dirty="0"/>
          </a:p>
          <a:p>
            <a:r>
              <a:rPr lang="en-GB" dirty="0"/>
              <a:t>Adjust and update</a:t>
            </a:r>
          </a:p>
        </p:txBody>
      </p:sp>
    </p:spTree>
    <p:extLst>
      <p:ext uri="{BB962C8B-B14F-4D97-AF65-F5344CB8AC3E}">
        <p14:creationId xmlns:p14="http://schemas.microsoft.com/office/powerpoint/2010/main" val="223081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3C80C-8903-36C5-7100-C7AEC28D4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3915"/>
          <a:stretch/>
        </p:blipFill>
        <p:spPr>
          <a:xfrm>
            <a:off x="1479611" y="1328056"/>
            <a:ext cx="9232777" cy="55299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F27BC1-8EF2-FCA1-3BE8-E5FC3E48E6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8605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Behavioural cybersecurity strategy</a:t>
            </a:r>
          </a:p>
        </p:txBody>
      </p:sp>
    </p:spTree>
    <p:extLst>
      <p:ext uri="{BB962C8B-B14F-4D97-AF65-F5344CB8AC3E}">
        <p14:creationId xmlns:p14="http://schemas.microsoft.com/office/powerpoint/2010/main" val="3826271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9DEF0-5909-3A14-0440-F35CD7E4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11973"/>
            <a:ext cx="11280630" cy="594359"/>
          </a:xfrm>
        </p:spPr>
        <p:txBody>
          <a:bodyPr/>
          <a:lstStyle/>
          <a:p>
            <a:r>
              <a:rPr lang="en-GB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72EFF-80F6-CC41-3EE3-41062FC3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to focus on what behaviour we really want to change.</a:t>
            </a:r>
          </a:p>
          <a:p>
            <a:endParaRPr lang="en-GB" dirty="0"/>
          </a:p>
          <a:p>
            <a:r>
              <a:rPr lang="en-GB" dirty="0"/>
              <a:t>Why is this behaviour happening in the first place?</a:t>
            </a:r>
          </a:p>
          <a:p>
            <a:endParaRPr lang="en-GB" dirty="0"/>
          </a:p>
          <a:p>
            <a:r>
              <a:rPr lang="en-GB" dirty="0"/>
              <a:t>Balance technical solutions and behavioural ones.</a:t>
            </a:r>
          </a:p>
          <a:p>
            <a:endParaRPr lang="en-GB" dirty="0"/>
          </a:p>
          <a:p>
            <a:r>
              <a:rPr lang="en-GB" dirty="0"/>
              <a:t>Determine success and accept the effort/failure.</a:t>
            </a:r>
          </a:p>
        </p:txBody>
      </p:sp>
    </p:spTree>
    <p:extLst>
      <p:ext uri="{BB962C8B-B14F-4D97-AF65-F5344CB8AC3E}">
        <p14:creationId xmlns:p14="http://schemas.microsoft.com/office/powerpoint/2010/main" val="248324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1DA4-D63D-DBAA-7879-D485FB61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Q&amp;A</a:t>
            </a: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4553B0ED-AC12-7825-0231-BE30FDB152AA}"/>
              </a:ext>
            </a:extLst>
          </p:cNvPr>
          <p:cNvSpPr txBox="1">
            <a:spLocks/>
          </p:cNvSpPr>
          <p:nvPr/>
        </p:nvSpPr>
        <p:spPr>
          <a:xfrm>
            <a:off x="3162212" y="5034055"/>
            <a:ext cx="8791575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 err="1"/>
              <a:t>Dr.</a:t>
            </a:r>
            <a:r>
              <a:rPr lang="en-GB" sz="2400" dirty="0"/>
              <a:t> Tommy van Steen</a:t>
            </a:r>
          </a:p>
          <a:p>
            <a:pPr marL="0" indent="0" algn="r">
              <a:buNone/>
            </a:pPr>
            <a:r>
              <a:rPr lang="en-GB" sz="2400" dirty="0"/>
              <a:t>Leiden University</a:t>
            </a:r>
          </a:p>
          <a:p>
            <a:pPr algn="r"/>
            <a:r>
              <a:rPr lang="en-GB" sz="2400" dirty="0" err="1"/>
              <a:t>t.van.steen@fgga.leidenuniv.nl</a:t>
            </a:r>
            <a:endParaRPr lang="en-GB" sz="24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AEF921-0935-ECA7-4522-6CFB2751E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145" y="927833"/>
            <a:ext cx="5375304" cy="53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115777-4C45-B4CA-91F4-64126FAFE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401225"/>
              </p:ext>
            </p:extLst>
          </p:nvPr>
        </p:nvGraphicFramePr>
        <p:xfrm>
          <a:off x="119335" y="332656"/>
          <a:ext cx="11953329" cy="619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C5C9D3-49AD-04AE-7762-424A5C0B14C3}"/>
              </a:ext>
            </a:extLst>
          </p:cNvPr>
          <p:cNvSpPr/>
          <p:nvPr/>
        </p:nvSpPr>
        <p:spPr>
          <a:xfrm>
            <a:off x="2057514" y="507366"/>
            <a:ext cx="1838728" cy="1057517"/>
          </a:xfrm>
          <a:prstGeom prst="roundRect">
            <a:avLst/>
          </a:prstGeom>
          <a:solidFill>
            <a:srgbClr val="4453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Skills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A654386-4C72-D110-16FC-CC72897EFFCA}"/>
              </a:ext>
            </a:extLst>
          </p:cNvPr>
          <p:cNvSpPr/>
          <p:nvPr/>
        </p:nvSpPr>
        <p:spPr>
          <a:xfrm>
            <a:off x="2057514" y="1782196"/>
            <a:ext cx="1838728" cy="1057517"/>
          </a:xfrm>
          <a:prstGeom prst="roundRect">
            <a:avLst/>
          </a:prstGeom>
          <a:solidFill>
            <a:srgbClr val="4453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Support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9D3F4F9-B54E-532D-9A75-583B9F2D1EBA}"/>
              </a:ext>
            </a:extLst>
          </p:cNvPr>
          <p:cNvSpPr/>
          <p:nvPr/>
        </p:nvSpPr>
        <p:spPr>
          <a:xfrm>
            <a:off x="2057514" y="5311971"/>
            <a:ext cx="1838728" cy="1057517"/>
          </a:xfrm>
          <a:prstGeom prst="roundRect">
            <a:avLst/>
          </a:prstGeom>
          <a:solidFill>
            <a:srgbClr val="4453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Context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4E94A1F-53C6-E36A-D98E-CC765FA081DC}"/>
              </a:ext>
            </a:extLst>
          </p:cNvPr>
          <p:cNvSpPr/>
          <p:nvPr/>
        </p:nvSpPr>
        <p:spPr>
          <a:xfrm>
            <a:off x="2057514" y="4037141"/>
            <a:ext cx="1838728" cy="1057517"/>
          </a:xfrm>
          <a:prstGeom prst="roundRect">
            <a:avLst/>
          </a:prstGeom>
          <a:solidFill>
            <a:srgbClr val="4453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dirty="0"/>
              <a:t>Past Experiences</a:t>
            </a:r>
          </a:p>
        </p:txBody>
      </p:sp>
    </p:spTree>
    <p:extLst>
      <p:ext uri="{BB962C8B-B14F-4D97-AF65-F5344CB8AC3E}">
        <p14:creationId xmlns:p14="http://schemas.microsoft.com/office/powerpoint/2010/main" val="11119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F19AF-C48E-5D4B-B7BE-61DA0A6D5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D6CA4A-930F-6643-991C-37328A0C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E0CBCD-2E58-3E41-A52A-31AEBFC52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15F5E5-16F1-2240-B4D9-7FB4D4173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496C6-104A-134F-BD85-D59C199F3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325A6B-19CC-234D-A482-3470DF268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 rev="1"/>
        </p:bldSub>
      </p:bldGraphic>
      <p:bldP spid="6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53C80C-8903-36C5-7100-C7AEC28D4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3915"/>
          <a:stretch/>
        </p:blipFill>
        <p:spPr>
          <a:xfrm>
            <a:off x="1479611" y="1328056"/>
            <a:ext cx="9232777" cy="55299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F27BC1-8EF2-FCA1-3BE8-E5FC3E48E6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8605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Behavioural cybersecurity strategy</a:t>
            </a:r>
          </a:p>
        </p:txBody>
      </p:sp>
    </p:spTree>
    <p:extLst>
      <p:ext uri="{BB962C8B-B14F-4D97-AF65-F5344CB8AC3E}">
        <p14:creationId xmlns:p14="http://schemas.microsoft.com/office/powerpoint/2010/main" val="296183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38F4-8633-C5C9-2E1B-6D35BD48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41" y="410541"/>
            <a:ext cx="11280630" cy="594359"/>
          </a:xfrm>
        </p:spPr>
        <p:txBody>
          <a:bodyPr/>
          <a:lstStyle/>
          <a:p>
            <a:r>
              <a:rPr lang="en-GB" dirty="0"/>
              <a:t>Affordances and Nudging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3A40-E36B-5FB1-619F-97C23E2B1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Influencing individuals’ behaviour by restructuring the choices that are presented to them (choice architecture)</a:t>
            </a:r>
          </a:p>
          <a:p>
            <a:endParaRPr lang="en-GB" dirty="0"/>
          </a:p>
          <a:p>
            <a:r>
              <a:rPr lang="en-GB" dirty="0"/>
              <a:t>Having a preferred option that is presented in a way that makes that option more favourable for the end-user</a:t>
            </a:r>
          </a:p>
          <a:p>
            <a:endParaRPr lang="en-GB" dirty="0"/>
          </a:p>
          <a:p>
            <a:r>
              <a:rPr lang="en-GB" dirty="0"/>
              <a:t>Upside: people can still decide differently</a:t>
            </a:r>
          </a:p>
          <a:p>
            <a:r>
              <a:rPr lang="en-GB" dirty="0"/>
              <a:t>Downside: people can still decide differently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24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E6953-F87A-37DC-B89F-B4FD49088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8" y="21020"/>
            <a:ext cx="11865363" cy="68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F7BE-15F9-A57C-DAE8-52C9414E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2543" cy="1325563"/>
          </a:xfrm>
        </p:spPr>
        <p:txBody>
          <a:bodyPr/>
          <a:lstStyle/>
          <a:p>
            <a:r>
              <a:rPr lang="en-GB" dirty="0"/>
              <a:t>Cybersecurity training and behavioural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A2D8F-8CFB-68AA-2400-2C739D49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E-learnings</a:t>
            </a:r>
          </a:p>
          <a:p>
            <a:endParaRPr lang="en-GB" dirty="0"/>
          </a:p>
          <a:p>
            <a:r>
              <a:rPr lang="en-GB" dirty="0"/>
              <a:t>Videos</a:t>
            </a:r>
          </a:p>
          <a:p>
            <a:endParaRPr lang="en-GB" dirty="0"/>
          </a:p>
          <a:p>
            <a:r>
              <a:rPr lang="en-GB" dirty="0"/>
              <a:t>(Wall of) text</a:t>
            </a:r>
          </a:p>
          <a:p>
            <a:endParaRPr lang="en-GB" dirty="0"/>
          </a:p>
          <a:p>
            <a:r>
              <a:rPr lang="en-GB" dirty="0"/>
              <a:t>Simply informing?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522396-8666-92FB-14D0-A9BF320BD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64" y="1027906"/>
            <a:ext cx="4885765" cy="48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4491-9AB2-B825-3D0C-4D7BA3AE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Do existing training initiatives work?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5D38447-8692-32A6-C75A-789F449A2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9527" y="1021082"/>
            <a:ext cx="5515420" cy="54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6B35-3095-CF0F-7791-C73001251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4ADF-75F8-8C81-F2BA-E0E77518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2565"/>
            <a:ext cx="10515600" cy="4351338"/>
          </a:xfrm>
        </p:spPr>
        <p:txBody>
          <a:bodyPr/>
          <a:lstStyle/>
          <a:p>
            <a:r>
              <a:rPr lang="en-GB" dirty="0"/>
              <a:t>Using behavioural aspects to develop solutions</a:t>
            </a:r>
          </a:p>
          <a:p>
            <a:endParaRPr lang="en-GB" dirty="0"/>
          </a:p>
          <a:p>
            <a:r>
              <a:rPr lang="en-GB" dirty="0"/>
              <a:t>Not just risk perception, also skills, attitudes</a:t>
            </a:r>
          </a:p>
          <a:p>
            <a:endParaRPr lang="en-GB" dirty="0"/>
          </a:p>
          <a:p>
            <a:r>
              <a:rPr lang="en-GB" dirty="0"/>
              <a:t>For example: Gamification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41D73-3660-5A4A-9870-1B5FBD14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38" y="1817427"/>
            <a:ext cx="5429262" cy="44519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247AA4-A973-9D10-137B-66A8E5588D98}"/>
              </a:ext>
            </a:extLst>
          </p:cNvPr>
          <p:cNvSpPr/>
          <p:nvPr/>
        </p:nvSpPr>
        <p:spPr>
          <a:xfrm>
            <a:off x="11824233" y="-588579"/>
            <a:ext cx="367767" cy="240600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0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F971-C8F6-B4EB-02F1-B76EF1840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0" y="239351"/>
            <a:ext cx="12105830" cy="1325563"/>
          </a:xfrm>
        </p:spPr>
        <p:txBody>
          <a:bodyPr/>
          <a:lstStyle/>
          <a:p>
            <a:pPr algn="ctr"/>
            <a:r>
              <a:rPr lang="en-GB" dirty="0"/>
              <a:t>Gamification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BEAC579-A2A8-FC6C-2615-476C908E1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6" t="51559" r="19095"/>
          <a:stretch/>
        </p:blipFill>
        <p:spPr>
          <a:xfrm>
            <a:off x="306819" y="1446835"/>
            <a:ext cx="11404200" cy="4942390"/>
          </a:xfrm>
        </p:spPr>
      </p:pic>
    </p:spTree>
    <p:extLst>
      <p:ext uri="{BB962C8B-B14F-4D97-AF65-F5344CB8AC3E}">
        <p14:creationId xmlns:p14="http://schemas.microsoft.com/office/powerpoint/2010/main" val="2380594519"/>
      </p:ext>
    </p:extLst>
  </p:cSld>
  <p:clrMapOvr>
    <a:masterClrMapping/>
  </p:clrMapOvr>
</p:sld>
</file>

<file path=ppt/theme/theme1.xml><?xml version="1.0" encoding="utf-8"?>
<a:theme xmlns:a="http://schemas.openxmlformats.org/drawingml/2006/main" name="Security days 2026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urity days 2026" id="{C955AB24-228C-AD46-AE38-B2C52F037558}" vid="{FF46FFA9-4647-1D4E-83CF-318172A782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Security days 2026</Template>
  <TotalTime>1893</TotalTime>
  <Words>227</Words>
  <Application>Microsoft Macintosh PowerPoint</Application>
  <PresentationFormat>Widescreen</PresentationFormat>
  <Paragraphs>65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Raleway</vt:lpstr>
      <vt:lpstr>Security days 2026</vt:lpstr>
      <vt:lpstr>From awareness to structured solutions</vt:lpstr>
      <vt:lpstr>PowerPoint Presentation</vt:lpstr>
      <vt:lpstr>Behavioural cybersecurity strategy</vt:lpstr>
      <vt:lpstr>Affordances and Nudging</vt:lpstr>
      <vt:lpstr>PowerPoint Presentation</vt:lpstr>
      <vt:lpstr>Cybersecurity training and behavioural change</vt:lpstr>
      <vt:lpstr>Do existing training initiatives work?</vt:lpstr>
      <vt:lpstr>What to do?</vt:lpstr>
      <vt:lpstr>Gamification</vt:lpstr>
      <vt:lpstr>PowerPoint Presentation</vt:lpstr>
      <vt:lpstr>But also: Behavioural change techniques</vt:lpstr>
      <vt:lpstr>Measuring success?</vt:lpstr>
      <vt:lpstr>Behavioural cybersecurity strategy</vt:lpstr>
      <vt:lpstr>Key Takeaways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awareness to structured solutions</dc:title>
  <dc:creator>Tommy van Steen</dc:creator>
  <cp:lastModifiedBy>Tommy van Steen</cp:lastModifiedBy>
  <cp:revision>13</cp:revision>
  <dcterms:created xsi:type="dcterms:W3CDTF">2026-03-09T14:51:35Z</dcterms:created>
  <dcterms:modified xsi:type="dcterms:W3CDTF">2026-04-01T15:14:05Z</dcterms:modified>
</cp:coreProperties>
</file>