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5188" r:id="rId3"/>
    <p:sldId id="260" r:id="rId4"/>
    <p:sldId id="264" r:id="rId5"/>
    <p:sldId id="5189" r:id="rId6"/>
    <p:sldId id="265" r:id="rId7"/>
    <p:sldId id="5185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3"/>
    <p:restoredTop sz="69932"/>
  </p:normalViewPr>
  <p:slideViewPr>
    <p:cSldViewPr snapToGrid="0">
      <p:cViewPr>
        <p:scale>
          <a:sx n="64" d="100"/>
          <a:sy n="64" d="100"/>
        </p:scale>
        <p:origin x="3072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CA0B5C-7167-2943-B310-BFB90A0E5538}" type="datetimeFigureOut">
              <a:rPr lang="en-US" smtClean="0"/>
              <a:t>3/31/26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561996-B2F4-524F-9989-3EE27CEC5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08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ge.ch/transformation/en/actualites/nos-projets/fresque-ia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61996-B2F4-524F-9989-3EE27CEC5DF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385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mental model is the internal map we use to understand how something works. It allows us to predict outcomes, see connections, and make better decisions, especially in complex environments. Without a mental model, we rely on isolated rules (</a:t>
            </a:r>
            <a:r>
              <a:rPr lang="en-US" i="1" dirty="0"/>
              <a:t>"use a strong password," "don't click links)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with one, we can reason, adapt, and develop a stronger sense of self-efficacy. What’s your mental model of planet earth? How did you learn?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61996-B2F4-524F-9989-3EE27CEC5D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381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three-dimensional model of the world that you can hold and turn in your hands. With that object, a child can understand why there are time zones, why some countries are </a:t>
            </a:r>
            <a:r>
              <a:rPr lang="en-US" dirty="0" err="1"/>
              <a:t>neighbours</a:t>
            </a:r>
            <a:r>
              <a:rPr lang="en-US" dirty="0"/>
              <a:t> and others aren’t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practitioners we’ve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realised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that many people don’t have a coherent mental model of the digital world we live in, which has considerable consequences not just for their safety, their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organisations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security but also to digital citizenship and our collective future.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That led us to a collaborative, card-based workshop format built around four pillars &gt;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security risks and user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behaviours</a:t>
            </a:r>
            <a:r>
              <a:rPr lang="en-US" dirty="0"/>
              <a:t>. Fresco Workshop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making the system visible, including its hidden layers, the workshop enables participants to better understand why security practices matter and how they can be safer online.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61996-B2F4-524F-9989-3EE27CEC5D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828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Inspired by the AI Mosaic (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https://www.unige.ch/transformation/en/actualites/nos-projets/fresque-ia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developed at the University of Geneva, this approach raises awareness by giving participants a holistic understanding of the digital environment,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enabling safer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behaviours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better alignment with security standards.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61996-B2F4-524F-9989-3EE27CEC5DF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32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Fresco makes the system </a:t>
            </a:r>
            <a:r>
              <a:rPr lang="en-US" i="1" dirty="0"/>
              <a:t>visible</a:t>
            </a:r>
            <a:r>
              <a:rPr lang="en-US" dirty="0"/>
              <a:t> — including its hidden layers. Participants build the model together, through conversation and cards, which creates shared understanding rather than passive reception. Non-technical audiences can engage fully. And because they construct the model themselves, they remember it better.</a:t>
            </a:r>
          </a:p>
          <a:p>
            <a:r>
              <a:rPr lang="en-US" dirty="0"/>
              <a:t>The target insight for every participant: </a:t>
            </a:r>
            <a:r>
              <a:rPr lang="en-US" i="1" dirty="0"/>
              <a:t>"Now I can see why these practices matter."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61996-B2F4-524F-9989-3EE27CEC5D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765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was co-created through the Swiss Security Communications and Learning Community together with the GÉANT Awareness Task Force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61996-B2F4-524F-9989-3EE27CEC5DF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00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materials are open. Anyone working with a community — whether that's students, staff, researchers, or citizens — can run this workshop. You don't need to be a security expert to facilitate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09894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54674F0-375C-41DA-9F9D-C83A1950C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" r="4"/>
          <a:stretch/>
        </p:blipFill>
        <p:spPr>
          <a:xfrm>
            <a:off x="0" y="0"/>
            <a:ext cx="1219109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2BBB82-E8B3-5A63-CD3D-6F60A3482A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685" y="1771649"/>
            <a:ext cx="5917683" cy="1484313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95144-41DA-2A06-BF99-A886E5E5FB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5685" y="3602038"/>
            <a:ext cx="5917683" cy="577697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Name and Surname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DD8D1-C847-BD12-FD7B-96B4C3360A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4584" y="6430137"/>
            <a:ext cx="1143000" cy="365125"/>
          </a:xfrm>
        </p:spPr>
        <p:txBody>
          <a:bodyPr/>
          <a:lstStyle/>
          <a:p>
            <a:fld id="{741077F5-36F5-0846-B313-1F49792AA3D9}" type="datetime1">
              <a:rPr lang="en-GB" smtClean="0"/>
              <a:t>31/03/2026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4390C-B3F4-E393-B608-F3AB1F656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685" y="6430137"/>
            <a:ext cx="8241792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9F0B0-3975-0748-BD61-200114A3E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4691" y="6430136"/>
            <a:ext cx="801624" cy="365125"/>
          </a:xfrm>
        </p:spPr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271704-F3EA-7190-FB4E-0F9FD0E8E4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5685" y="5793362"/>
            <a:ext cx="2141211" cy="4560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F8F1E1-9E7A-6F8C-5CA8-3AAFA99469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95539" y="390260"/>
            <a:ext cx="902165" cy="3922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CD2C01C-EADE-B994-1246-99E2F6AC9E3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55686" y="371471"/>
            <a:ext cx="843288" cy="4558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6B1F0E-685C-6AB5-5B66-9E3CAABC535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426170" y="370787"/>
            <a:ext cx="115062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40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27178-2588-F771-5639-9B7312CE0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90D0C1-2116-D593-7D53-FFD6B0BD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9170-D5E4-AC4F-A6C2-62CB7D205CAD}" type="datetime1">
              <a:rPr lang="en-GB" smtClean="0"/>
              <a:t>31/03/2026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2F2223-ED79-7CF6-E535-CD717AF5E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C69E61-18C0-BB81-02D2-085A980E0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128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498B59-E10B-235F-883E-B4DEF8666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A06E-23CD-D84E-99CD-16F24CFCD44D}" type="datetime1">
              <a:rPr lang="en-GB" smtClean="0"/>
              <a:t>31/03/2026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FEFCBA-A1C6-B05F-FE91-ACB68087A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97F327-4A2C-5B40-900B-8024B84B0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67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22DE1-D0C9-84D3-8124-EC96A5479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15788-5D34-5B22-AE1D-EA7A599AA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BF9751-24D2-2360-A036-AD0DEADA6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01F938-25E6-AE7F-5ABE-EC9FF84F1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A56F0-F4DD-EC43-8286-E6E7A8F16AFE}" type="datetime1">
              <a:rPr lang="en-GB" smtClean="0"/>
              <a:t>31/03/2026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8FFBE6-A6D4-3C79-5443-291C5ADAA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CE26CD-B929-7171-4B53-7CA972E63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8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E5B6D-0A13-A212-7FC7-A689BDC3E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4D78B6-BC11-127C-5B05-1BE5B984CE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58E5D2-7F23-8885-C982-0613CAF34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7F0F0B-AA8D-A144-C56E-6EE9FF385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3C4C-1B2C-1F49-B6D9-97ED0720AE6E}" type="datetime1">
              <a:rPr lang="en-GB" smtClean="0"/>
              <a:t>31/03/2026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78EB23-F7CF-F2D4-723E-8B75C1B47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58A43C-DD1E-F85D-533D-E343B6E3F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65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D60FC-605D-7301-28AC-F98B6255D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B110AE-73A2-C651-F48D-29638A21DD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1D7BBD-3D29-EE90-EEF1-E52856056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0C89-A948-F94E-8475-B87A5A0AD3CC}" type="datetime1">
              <a:rPr lang="en-GB" smtClean="0"/>
              <a:t>31/03/2026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3AD99-9AC8-8FEC-68A5-831D2B867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0FB319-A848-923D-AD23-03F07F472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953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7BD763-BD56-D3B7-FA42-FA551B793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195F60-C802-40B1-A6CB-DA902C418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95638-6EEA-4BAC-09B4-808F43DCE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6CFFF-ED85-C84D-8493-47D862AD0DDC}" type="datetime1">
              <a:rPr lang="en-GB" smtClean="0"/>
              <a:t>31/03/2026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62C58-B4B2-8DCF-CE33-435CDFECB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0B7D8-1949-56AA-4D7D-1398939C9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90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icture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C9FE72-AE3C-05E9-223B-3766BC9C1B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" y="6394449"/>
            <a:ext cx="12191973" cy="463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46E95F-384F-473E-4936-D7B21D4D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182881"/>
            <a:ext cx="7298427" cy="59435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9981D-B1E5-9FCB-7E97-12AF04355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85" y="1444752"/>
            <a:ext cx="5640315" cy="47322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None/>
              <a:defRPr>
                <a:solidFill>
                  <a:schemeClr val="tx2"/>
                </a:solidFill>
              </a:defRPr>
            </a:lvl1pPr>
            <a:lvl2pPr marL="361950" indent="-180975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2pPr>
            <a:lvl3pPr marL="542925" indent="-180975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3pPr>
            <a:lvl4pPr marL="758825" indent="-192088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4pPr>
            <a:lvl5pPr marL="985838" indent="-227013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21F4B-860A-610E-B397-6AAD219DCD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65345" y="6447154"/>
            <a:ext cx="1224525" cy="365125"/>
          </a:xfrm>
        </p:spPr>
        <p:txBody>
          <a:bodyPr/>
          <a:lstStyle/>
          <a:p>
            <a:fld id="{755AA632-7320-214D-9497-50791D4F90F7}" type="datetime1">
              <a:rPr lang="en-GB" smtClean="0"/>
              <a:t>31/03/2026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4614A-FC5E-A17C-2B3E-1C38A8281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685" y="6447155"/>
            <a:ext cx="824103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6600D-1C2B-885C-C6A2-71C1ABCD3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8500" y="6447155"/>
            <a:ext cx="877814" cy="365125"/>
          </a:xfrm>
        </p:spPr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C5D6AB0-2FC8-7029-824E-0AA61EBC6E8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00800" y="1444625"/>
            <a:ext cx="5454650" cy="4732338"/>
          </a:xfrm>
          <a:solidFill>
            <a:schemeClr val="accent1"/>
          </a:solidFill>
        </p:spPr>
        <p:txBody>
          <a:bodyPr anchor="t" anchorCtr="1"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726627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icture Advanc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een rectangles on a white background&#10;&#10;Description automatically generated">
            <a:extLst>
              <a:ext uri="{FF2B5EF4-FFF2-40B4-BE49-F238E27FC236}">
                <a16:creationId xmlns:a16="http://schemas.microsoft.com/office/drawing/2014/main" id="{C20411F2-B463-65EA-90B7-A6A1231A15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C9FE72-AE3C-05E9-223B-3766BC9C1B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3" y="6394449"/>
            <a:ext cx="12191973" cy="463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46E95F-384F-473E-4936-D7B21D4D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182881"/>
            <a:ext cx="7298427" cy="59435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9981D-B1E5-9FCB-7E97-12AF04355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85" y="1444752"/>
            <a:ext cx="5640315" cy="47322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None/>
              <a:defRPr>
                <a:solidFill>
                  <a:schemeClr val="tx2"/>
                </a:solidFill>
              </a:defRPr>
            </a:lvl1pPr>
            <a:lvl2pPr marL="361950" indent="-180975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2pPr>
            <a:lvl3pPr marL="542925" indent="-180975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3pPr>
            <a:lvl4pPr marL="758825" indent="-192088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4pPr>
            <a:lvl5pPr marL="985838" indent="-227013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21F4B-860A-610E-B397-6AAD219DCD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65345" y="6447154"/>
            <a:ext cx="1224525" cy="365125"/>
          </a:xfrm>
        </p:spPr>
        <p:txBody>
          <a:bodyPr/>
          <a:lstStyle/>
          <a:p>
            <a:fld id="{99351DBD-9F5B-3A4B-B84D-4B3DBF7B8688}" type="datetime1">
              <a:rPr lang="en-GB" smtClean="0"/>
              <a:t>31/03/2026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4614A-FC5E-A17C-2B3E-1C38A8281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685" y="6447155"/>
            <a:ext cx="824103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6600D-1C2B-885C-C6A2-71C1ABCD3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8500" y="6447155"/>
            <a:ext cx="877814" cy="365125"/>
          </a:xfrm>
        </p:spPr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3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een rectangles on a white background&#10;&#10;Description automatically generated">
            <a:extLst>
              <a:ext uri="{FF2B5EF4-FFF2-40B4-BE49-F238E27FC236}">
                <a16:creationId xmlns:a16="http://schemas.microsoft.com/office/drawing/2014/main" id="{C20411F2-B463-65EA-90B7-A6A1231A15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825" t="9200" b="9931"/>
          <a:stretch/>
        </p:blipFill>
        <p:spPr>
          <a:xfrm>
            <a:off x="0" y="848421"/>
            <a:ext cx="4776216" cy="55460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C9FE72-AE3C-05E9-223B-3766BC9C1B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3" y="6394449"/>
            <a:ext cx="12191973" cy="463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46E95F-384F-473E-4936-D7B21D4D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182881"/>
            <a:ext cx="7298427" cy="59435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9981D-B1E5-9FCB-7E97-12AF04355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444752"/>
            <a:ext cx="5640315" cy="465429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None/>
              <a:defRPr>
                <a:solidFill>
                  <a:schemeClr val="tx2"/>
                </a:solidFill>
              </a:defRPr>
            </a:lvl1pPr>
            <a:lvl2pPr marL="361950" indent="-180975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2pPr>
            <a:lvl3pPr marL="542925" indent="-180975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3pPr>
            <a:lvl4pPr marL="758825" indent="-192088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4pPr>
            <a:lvl5pPr marL="985838" indent="-227013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21F4B-860A-610E-B397-6AAD219DCD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65345" y="6447154"/>
            <a:ext cx="1224525" cy="365125"/>
          </a:xfrm>
        </p:spPr>
        <p:txBody>
          <a:bodyPr/>
          <a:lstStyle/>
          <a:p>
            <a:fld id="{DB4D5191-C3A4-A844-817F-CF539AB8EA5F}" type="datetime1">
              <a:rPr lang="en-GB" smtClean="0"/>
              <a:t>31/03/2026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4614A-FC5E-A17C-2B3E-1C38A8281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685" y="6447155"/>
            <a:ext cx="824103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6600D-1C2B-885C-C6A2-71C1ABCD3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8500" y="6447155"/>
            <a:ext cx="877814" cy="365125"/>
          </a:xfrm>
        </p:spPr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65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C9FE72-AE3C-05E9-223B-3766BC9C1B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" y="6394449"/>
            <a:ext cx="12191973" cy="463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46E95F-384F-473E-4936-D7B21D4D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182881"/>
            <a:ext cx="11280630" cy="59435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9981D-B1E5-9FCB-7E97-12AF04355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85" y="1443581"/>
            <a:ext cx="11280630" cy="470669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None/>
              <a:defRPr>
                <a:solidFill>
                  <a:schemeClr val="tx2"/>
                </a:solidFill>
              </a:defRPr>
            </a:lvl1pPr>
            <a:lvl2pPr marL="361950" indent="-180975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2pPr>
            <a:lvl3pPr marL="542925" indent="-180975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3pPr>
            <a:lvl4pPr marL="758825" indent="-192088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4pPr>
            <a:lvl5pPr marL="985838" indent="-227013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21F4B-860A-610E-B397-6AAD219DCD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65345" y="6447154"/>
            <a:ext cx="1224525" cy="365125"/>
          </a:xfrm>
        </p:spPr>
        <p:txBody>
          <a:bodyPr/>
          <a:lstStyle/>
          <a:p>
            <a:fld id="{E56EF029-8B71-1D49-A7E2-FC80BF9BA1C4}" type="datetime1">
              <a:rPr lang="en-GB" smtClean="0"/>
              <a:t>31/03/2026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4614A-FC5E-A17C-2B3E-1C38A8281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685" y="6447155"/>
            <a:ext cx="824103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6600D-1C2B-885C-C6A2-71C1ABCD3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8500" y="6447155"/>
            <a:ext cx="877814" cy="365125"/>
          </a:xfrm>
        </p:spPr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63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73A43B-9F36-3980-A420-B8AA06496C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" y="6394449"/>
            <a:ext cx="12191973" cy="463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5DC16F-45B6-A319-5355-582341560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192997"/>
            <a:ext cx="11280630" cy="572135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22486-DB12-439D-CF54-9C8D5231C0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5685" y="1538344"/>
            <a:ext cx="5564115" cy="463861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415A71-3D2E-E161-8453-7BB1133DC0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38344"/>
            <a:ext cx="5564114" cy="463861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920FBF-FB98-E058-4BA8-A4FF22243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33560" y="6447154"/>
            <a:ext cx="1093470" cy="365125"/>
          </a:xfrm>
        </p:spPr>
        <p:txBody>
          <a:bodyPr/>
          <a:lstStyle/>
          <a:p>
            <a:fld id="{3A7EB0B5-99DD-1245-883C-824C11E8FA1A}" type="datetime1">
              <a:rPr lang="en-GB" smtClean="0"/>
              <a:t>31/03/2026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9C817-3CA7-E573-2D38-CD40BF656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685" y="6447154"/>
            <a:ext cx="845209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448246-8359-2A61-03EA-CB0A4D9D3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2809" y="6447153"/>
            <a:ext cx="683505" cy="365125"/>
          </a:xfrm>
        </p:spPr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157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5C76FE6-82AE-E55B-9F65-813E2E4350EE}"/>
              </a:ext>
            </a:extLst>
          </p:cNvPr>
          <p:cNvSpPr/>
          <p:nvPr userDrawn="1"/>
        </p:nvSpPr>
        <p:spPr>
          <a:xfrm>
            <a:off x="0" y="0"/>
            <a:ext cx="12192000" cy="63944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F4EDF3-0A7B-F3A7-746B-3B7DE23811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" y="6394449"/>
            <a:ext cx="12191973" cy="463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5CEBFD-721F-2C37-5C33-3766D3681F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685" y="923544"/>
            <a:ext cx="7490451" cy="1408176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Session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F6ED5-3A7C-9550-4455-EB00C439A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5685" y="2331720"/>
            <a:ext cx="749045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35352-EC98-BFEB-5D08-EBB2E9C29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2645-7C5F-2248-AF84-96E4D27F48CE}" type="datetime1">
              <a:rPr lang="en-GB" smtClean="0"/>
              <a:t>31/03/2026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12BDB-187A-9BF0-4FE5-D7F7470B3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CA02F-D953-9C1A-AA79-BD9C3B3D8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63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8CC1A3A-9654-B456-D6E7-8B4C66FFDC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" y="6394449"/>
            <a:ext cx="12191973" cy="463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684A25-3E30-7496-4DF7-6CE9138A4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192997"/>
            <a:ext cx="11280629" cy="1325563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B7E3E-BBAA-6D36-C50D-632140199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5686" y="1681163"/>
            <a:ext cx="554189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B81109-218B-BBBB-839F-40AD501096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5686" y="2505075"/>
            <a:ext cx="554189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3C7FB6-2466-350D-256B-88DFB76A62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56411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AEE2A3-88F1-AF77-2806-4CDDD1A2AC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564114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9A5C36-CFB9-ABF1-BBDB-D0151DA7C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C9F7-B714-E446-AA75-6C9B4A3EA8D5}" type="datetime1">
              <a:rPr lang="en-GB" smtClean="0"/>
              <a:t>31/03/2026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C99B18-42BE-1923-9927-D1970FD2B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B8E6CC-C87B-575A-3163-32ED4E532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73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54674F0-375C-41DA-9F9D-C83A1950C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" r="3"/>
          <a:stretch/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2BBB82-E8B3-5A63-CD3D-6F60A3482A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5685" y="2144258"/>
            <a:ext cx="5917683" cy="950036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Thank you!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95144-41DA-2A06-BF99-A886E5E5FB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5685" y="3387472"/>
            <a:ext cx="5917683" cy="577697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Any question?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DD8D1-C847-BD12-FD7B-96B4C3360A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4584" y="6430137"/>
            <a:ext cx="1143000" cy="365125"/>
          </a:xfrm>
        </p:spPr>
        <p:txBody>
          <a:bodyPr/>
          <a:lstStyle/>
          <a:p>
            <a:fld id="{741077F5-36F5-0846-B313-1F49792AA3D9}" type="datetime1">
              <a:rPr lang="en-GB" smtClean="0"/>
              <a:t>31/03/2026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4390C-B3F4-E393-B608-F3AB1F656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685" y="6430137"/>
            <a:ext cx="8241792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9F0B0-3975-0748-BD61-200114A3E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4691" y="6430136"/>
            <a:ext cx="801624" cy="365125"/>
          </a:xfrm>
        </p:spPr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271704-F3EA-7190-FB4E-0F9FD0E8E4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5685" y="5834344"/>
            <a:ext cx="2141211" cy="4560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F8F1E1-9E7A-6F8C-5CA8-3AAFA99469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5685" y="371471"/>
            <a:ext cx="902165" cy="39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92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E392D3-8E6A-253C-BA55-894183B76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365125"/>
            <a:ext cx="11280630" cy="57213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0E74E-5443-39C8-3FAF-5C1ADA852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5685" y="1825625"/>
            <a:ext cx="1128063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70C4D-FEAB-39B0-0EDC-A87DD5FB5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33560" y="6447156"/>
            <a:ext cx="10934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B670D5EE-4D8D-CB4B-A163-34F4B724EBAB}" type="datetime1">
              <a:rPr lang="en-GB" smtClean="0"/>
              <a:pPr/>
              <a:t>31/03/2026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994FF-7215-4121-9A83-5D89E11AB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5685" y="6447156"/>
            <a:ext cx="8452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ED706-E59A-E5CC-670C-AF67AAF7E8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2809" y="6447155"/>
            <a:ext cx="6835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C3E8451-FA9E-044E-A25E-570F063E7F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69CCBB-AE8F-C7D1-D5B0-212407314B11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783263" y="6642100"/>
            <a:ext cx="6540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16966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50" r:id="rId5"/>
    <p:sldLayoutId id="2147483652" r:id="rId6"/>
    <p:sldLayoutId id="2147483651" r:id="rId7"/>
    <p:sldLayoutId id="2147483653" r:id="rId8"/>
    <p:sldLayoutId id="214748366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600"/>
        </a:spcBef>
        <a:buClr>
          <a:schemeClr val="accent1"/>
        </a:buClr>
        <a:buFont typeface="Arial" panose="020B0604020202020204" pitchFamily="34" charset="0"/>
        <a:buNone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361950" indent="-180975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542925" indent="-180975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758825" indent="-2159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895350" indent="-182563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unige.ch/transformation/en/actualites/nos-projets/fresque-ia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emf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4A988-91A2-8FD8-D4CA-D9A313B82B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mental model for better security 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83759F-64D7-74C4-15BF-D32E79B312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Cornelia Puhze, Switch</a:t>
            </a:r>
          </a:p>
        </p:txBody>
      </p:sp>
    </p:spTree>
    <p:extLst>
      <p:ext uri="{BB962C8B-B14F-4D97-AF65-F5344CB8AC3E}">
        <p14:creationId xmlns:p14="http://schemas.microsoft.com/office/powerpoint/2010/main" val="850500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A0B81F-F717-CD87-74E3-6272DE2B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88D0F6-5A1B-7AB8-719E-05F3250507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470" r="1631" b="14974"/>
          <a:stretch>
            <a:fillRect/>
          </a:stretch>
        </p:blipFill>
        <p:spPr>
          <a:xfrm>
            <a:off x="-253402" y="-193021"/>
            <a:ext cx="12445402" cy="70734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0260CD-8562-1676-9B39-1189A1BC3D2A}"/>
              </a:ext>
            </a:extLst>
          </p:cNvPr>
          <p:cNvSpPr txBox="1"/>
          <p:nvPr/>
        </p:nvSpPr>
        <p:spPr>
          <a:xfrm>
            <a:off x="6076335" y="66957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998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47FC3-7E88-8796-9344-7103A5F9E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mental model to understand the world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ED0B6D5-742A-013B-DEF6-1E1E8F92EB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5685" y="938020"/>
            <a:ext cx="3736469" cy="498196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F7D2E-6737-6C08-8541-642406ED5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3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9241B1-7D0D-92D1-6FF8-3B03CB32013B}"/>
              </a:ext>
            </a:extLst>
          </p:cNvPr>
          <p:cNvSpPr txBox="1">
            <a:spLocks/>
          </p:cNvSpPr>
          <p:nvPr/>
        </p:nvSpPr>
        <p:spPr>
          <a:xfrm>
            <a:off x="5862572" y="1884486"/>
            <a:ext cx="3599480" cy="3089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58825" indent="-1920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85838" indent="-2270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Data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Networks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Software</a:t>
            </a:r>
          </a:p>
        </p:txBody>
      </p:sp>
    </p:spTree>
    <p:extLst>
      <p:ext uri="{BB962C8B-B14F-4D97-AF65-F5344CB8AC3E}">
        <p14:creationId xmlns:p14="http://schemas.microsoft.com/office/powerpoint/2010/main" val="4017760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B156E-4A24-8634-7E29-8FFA8F34E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619BF85-E6A5-CCE8-D31A-584640809B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6105" y="47431"/>
            <a:ext cx="10406700" cy="58537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F5730C-3A25-805E-E0D9-7073251A0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301F76-608B-E15F-AF3F-7511DC21BFF6}"/>
              </a:ext>
            </a:extLst>
          </p:cNvPr>
          <p:cNvSpPr txBox="1"/>
          <p:nvPr/>
        </p:nvSpPr>
        <p:spPr>
          <a:xfrm>
            <a:off x="4697576" y="5901198"/>
            <a:ext cx="7494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hlinkClick r:id="rId4"/>
              </a:rPr>
              <a:t>https://www.unige.ch/transformation/en/actualites/nos-projets/fresque-ia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659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B6A83-C605-83B2-0752-FD5392CFE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64BF6E-177D-1958-CD7D-F812E4F75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3E5139-A290-3C7A-E81B-EDDC760DFA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8003" b="16381"/>
          <a:stretch>
            <a:fillRect/>
          </a:stretch>
        </p:blipFill>
        <p:spPr>
          <a:xfrm>
            <a:off x="4491061" y="0"/>
            <a:ext cx="4493913" cy="3916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03818-133C-334D-AF78-77F4A8CCD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22" y="291194"/>
            <a:ext cx="4333231" cy="5781017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0812C32-5F8F-69A5-08D8-8623D9B31D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rcRect r="30573"/>
          <a:stretch>
            <a:fillRect/>
          </a:stretch>
        </p:blipFill>
        <p:spPr>
          <a:xfrm>
            <a:off x="3395390" y="3001814"/>
            <a:ext cx="2840703" cy="30703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D93051-6511-0A32-3BB7-0E354449CBD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666" b="7612"/>
          <a:stretch>
            <a:fillRect/>
          </a:stretch>
        </p:blipFill>
        <p:spPr>
          <a:xfrm>
            <a:off x="7611949" y="3163386"/>
            <a:ext cx="4321037" cy="290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85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CF08ADB-658D-F432-6B46-3B1D940593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27"/>
          <a:stretch>
            <a:fillRect/>
          </a:stretch>
        </p:blipFill>
        <p:spPr>
          <a:xfrm>
            <a:off x="7853342" y="3678130"/>
            <a:ext cx="3623669" cy="25690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BC9DC0-A2E9-9507-EB3E-D922AD3957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37" t="4063" r="5159"/>
          <a:stretch>
            <a:fillRect/>
          </a:stretch>
        </p:blipFill>
        <p:spPr>
          <a:xfrm>
            <a:off x="3043498" y="1517994"/>
            <a:ext cx="4621792" cy="36663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599A75-0881-5857-D938-C5855ADE6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Security Communications and Learning Community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C2A49-46C2-3A1C-D8F1-1F391EDF2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6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71D46E-4ABD-2BF7-3462-49E4DB3E45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3341" y="983972"/>
            <a:ext cx="3623669" cy="2414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C716D6-77E6-12D7-6D93-8A58B75BCC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485" y="1517994"/>
            <a:ext cx="2591962" cy="366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59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D40B47A-D45C-3C30-602C-21C17B5CB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use the GÉANT Digital Safety Workshop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7776B67-DC0C-6246-394D-AE2C995DE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Finished workshop (set of cards) will be available Q2 2026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GÉANT branding with white labeled space for individual branding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cc-</a:t>
            </a:r>
            <a:r>
              <a:rPr lang="en-US" sz="2400" dirty="0" err="1"/>
              <a:t>licence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customise</a:t>
            </a:r>
            <a:r>
              <a:rPr lang="en-US" sz="2400" dirty="0"/>
              <a:t> to your needs (e.g. link to your intranet, translations)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Sign up for the Security Awareness Community and access the Resources Hub: https://</a:t>
            </a:r>
            <a:r>
              <a:rPr lang="en-US" sz="2400" dirty="0" err="1"/>
              <a:t>security.geant.org</a:t>
            </a:r>
            <a:r>
              <a:rPr lang="en-US" sz="2400" dirty="0"/>
              <a:t>/awareness/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5A50A6-4859-2C93-899A-00CCD1A31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36347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47FDE-433D-251C-7EBC-D5016E73E6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077E88-8599-AF14-4AB8-B85E34844D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EE15A-A33A-CCBD-1050-4C05833D3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4691" y="6430136"/>
            <a:ext cx="801624" cy="365125"/>
          </a:xfrm>
        </p:spPr>
        <p:txBody>
          <a:bodyPr/>
          <a:lstStyle/>
          <a:p>
            <a:fld id="{DC3E8451-FA9E-044E-A25E-570F063E7F9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9431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ecurity Days">
      <a:dk1>
        <a:srgbClr val="000000"/>
      </a:dk1>
      <a:lt1>
        <a:srgbClr val="FFFFFF"/>
      </a:lt1>
      <a:dk2>
        <a:srgbClr val="2B3890"/>
      </a:dk2>
      <a:lt2>
        <a:srgbClr val="FFFFFF"/>
      </a:lt2>
      <a:accent1>
        <a:srgbClr val="18EA3F"/>
      </a:accent1>
      <a:accent2>
        <a:srgbClr val="5E2B8F"/>
      </a:accent2>
      <a:accent3>
        <a:srgbClr val="A5A5A5"/>
      </a:accent3>
      <a:accent4>
        <a:srgbClr val="2B3890"/>
      </a:accent4>
      <a:accent5>
        <a:srgbClr val="5B9BD5"/>
      </a:accent5>
      <a:accent6>
        <a:srgbClr val="70AD47"/>
      </a:accent6>
      <a:hlink>
        <a:srgbClr val="2B3890"/>
      </a:hlink>
      <a:folHlink>
        <a:srgbClr val="18EA3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AE9C54F-3A2A-2B40-8AB9-4ED0AED36089}" vid="{584B6295-BED0-B84A-808B-972137185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003d8cf0-51b3-448e-9fca-7be663facb26}" enabled="1" method="Standard" siteId="{d8cc37ca-6546-448c-8369-0f1026a3306b}" contentBits="2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2794</TotalTime>
  <Words>530</Words>
  <Application>Microsoft Macintosh PowerPoint</Application>
  <PresentationFormat>Widescreen</PresentationFormat>
  <Paragraphs>43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A mental model for better security  </vt:lpstr>
      <vt:lpstr>PowerPoint Presentation</vt:lpstr>
      <vt:lpstr>A mental model to understand the world</vt:lpstr>
      <vt:lpstr>PowerPoint Presentation</vt:lpstr>
      <vt:lpstr>PowerPoint Presentation</vt:lpstr>
      <vt:lpstr>Security Communications and Learning Community Workshop</vt:lpstr>
      <vt:lpstr>How to use the GÉANT Digital Safety Workshop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Andrea Meloni</dc:creator>
  <cp:lastModifiedBy>Cornelia Puhze</cp:lastModifiedBy>
  <cp:revision>11</cp:revision>
  <dcterms:created xsi:type="dcterms:W3CDTF">2026-02-25T10:47:58Z</dcterms:created>
  <dcterms:modified xsi:type="dcterms:W3CDTF">2026-04-02T14:09:57Z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03d8cf0-51b3-448e-9fca-7be663facb26_Enabled">
    <vt:lpwstr>true</vt:lpwstr>
  </property>
  <property fmtid="{D5CDD505-2E9C-101B-9397-08002B2CF9AE}" pid="3" name="MSIP_Label_003d8cf0-51b3-448e-9fca-7be663facb26_SetDate">
    <vt:lpwstr>2025-03-20T09:32:22Z</vt:lpwstr>
  </property>
  <property fmtid="{D5CDD505-2E9C-101B-9397-08002B2CF9AE}" pid="4" name="MSIP_Label_003d8cf0-51b3-448e-9fca-7be663facb26_Method">
    <vt:lpwstr>Standard</vt:lpwstr>
  </property>
  <property fmtid="{D5CDD505-2E9C-101B-9397-08002B2CF9AE}" pid="5" name="MSIP_Label_003d8cf0-51b3-448e-9fca-7be663facb26_Name">
    <vt:lpwstr>Confidential</vt:lpwstr>
  </property>
  <property fmtid="{D5CDD505-2E9C-101B-9397-08002B2CF9AE}" pid="6" name="MSIP_Label_003d8cf0-51b3-448e-9fca-7be663facb26_SiteId">
    <vt:lpwstr>d8cc37ca-6546-448c-8369-0f1026a3306b</vt:lpwstr>
  </property>
  <property fmtid="{D5CDD505-2E9C-101B-9397-08002B2CF9AE}" pid="7" name="MSIP_Label_003d8cf0-51b3-448e-9fca-7be663facb26_ActionId">
    <vt:lpwstr>11029505-e308-4a04-b2d7-c0924acc45f0</vt:lpwstr>
  </property>
  <property fmtid="{D5CDD505-2E9C-101B-9397-08002B2CF9AE}" pid="8" name="MSIP_Label_003d8cf0-51b3-448e-9fca-7be663facb26_ContentBits">
    <vt:lpwstr>2</vt:lpwstr>
  </property>
  <property fmtid="{D5CDD505-2E9C-101B-9397-08002B2CF9AE}" pid="9" name="ClassificationContentMarkingFooterLocations">
    <vt:lpwstr>Office Theme:8</vt:lpwstr>
  </property>
  <property fmtid="{D5CDD505-2E9C-101B-9397-08002B2CF9AE}" pid="10" name="ClassificationContentMarkingFooterText">
    <vt:lpwstr>Confidential</vt:lpwstr>
  </property>
  <property fmtid="{D5CDD505-2E9C-101B-9397-08002B2CF9AE}" pid="11" name="MSIP_Label_69ca87fa-38f0-4f39-b638-da7d28899c69_Enabled">
    <vt:lpwstr>true</vt:lpwstr>
  </property>
  <property fmtid="{D5CDD505-2E9C-101B-9397-08002B2CF9AE}" pid="12" name="MSIP_Label_69ca87fa-38f0-4f39-b638-da7d28899c69_SetDate">
    <vt:lpwstr>2026-03-31T15:40:57Z</vt:lpwstr>
  </property>
  <property fmtid="{D5CDD505-2E9C-101B-9397-08002B2CF9AE}" pid="13" name="MSIP_Label_69ca87fa-38f0-4f39-b638-da7d28899c69_Method">
    <vt:lpwstr>Privileged</vt:lpwstr>
  </property>
  <property fmtid="{D5CDD505-2E9C-101B-9397-08002B2CF9AE}" pid="14" name="MSIP_Label_69ca87fa-38f0-4f39-b638-da7d28899c69_Name">
    <vt:lpwstr>Public</vt:lpwstr>
  </property>
  <property fmtid="{D5CDD505-2E9C-101B-9397-08002B2CF9AE}" pid="15" name="MSIP_Label_69ca87fa-38f0-4f39-b638-da7d28899c69_SiteId">
    <vt:lpwstr>026057f4-2082-4f1e-8d04-3410acf953b4</vt:lpwstr>
  </property>
  <property fmtid="{D5CDD505-2E9C-101B-9397-08002B2CF9AE}" pid="16" name="MSIP_Label_69ca87fa-38f0-4f39-b638-da7d28899c69_ActionId">
    <vt:lpwstr>274cdeaa-ee5d-4cb7-ae1d-1fc3b4f850b5</vt:lpwstr>
  </property>
  <property fmtid="{D5CDD505-2E9C-101B-9397-08002B2CF9AE}" pid="17" name="MSIP_Label_69ca87fa-38f0-4f39-b638-da7d28899c69_ContentBits">
    <vt:lpwstr>0</vt:lpwstr>
  </property>
  <property fmtid="{D5CDD505-2E9C-101B-9397-08002B2CF9AE}" pid="18" name="MSIP_Label_69ca87fa-38f0-4f39-b638-da7d28899c69_Tag">
    <vt:lpwstr>50, 0, 1, 1</vt:lpwstr>
  </property>
</Properties>
</file>