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309" r:id="rId3"/>
    <p:sldId id="310" r:id="rId4"/>
    <p:sldId id="421" r:id="rId5"/>
    <p:sldId id="419" r:id="rId6"/>
    <p:sldId id="420" r:id="rId7"/>
    <p:sldId id="425" r:id="rId8"/>
    <p:sldId id="305" r:id="rId9"/>
    <p:sldId id="259" r:id="rId10"/>
  </p:sldIdLst>
  <p:sldSz cx="9144000" cy="5143500" type="screen16x9"/>
  <p:notesSz cx="6858000" cy="9144000"/>
  <p:embeddedFontLst>
    <p:embeddedFont>
      <p:font typeface="Host Grotesk" panose="020B0504030402000203"/>
      <p:regular r:id="rId12"/>
      <p:bold r:id="rId13"/>
      <p:italic r:id="rId14"/>
      <p:boldItalic r:id="rId15"/>
    </p:embeddedFont>
    <p:embeddedFont>
      <p:font typeface="Inter" panose="02000503000000020004"/>
      <p:regular r:id="rId16"/>
      <p:bold r:id="rId17"/>
      <p:italic r:id="rId18"/>
      <p:bold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Light" panose="00000400000000000000" pitchFamily="2" charset="77"/>
      <p:regular r:id="rId24"/>
      <p:italic r:id="rId25"/>
    </p:embeddedFont>
    <p:embeddedFont>
      <p:font typeface="Poppins Medium" panose="00000600000000000000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7"/>
    <p:restoredTop sz="94675"/>
  </p:normalViewPr>
  <p:slideViewPr>
    <p:cSldViewPr snapToGrid="0">
      <p:cViewPr varScale="1">
        <p:scale>
          <a:sx n="159" d="100"/>
          <a:sy n="159" d="100"/>
        </p:scale>
        <p:origin x="5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d398d0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d398d0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ea07fad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2eea07fad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eeb0334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ceeb0334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f627b6bf67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2f627b6bf67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737cccafd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737cccafd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75888852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c75888852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6aeac638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6aeac638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2850"/>
            <a:ext cx="9144000" cy="5149200"/>
          </a:xfrm>
          <a:prstGeom prst="rect">
            <a:avLst/>
          </a:prstGeom>
          <a:solidFill>
            <a:srgbClr val="1E3C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359575" y="1229550"/>
            <a:ext cx="43368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Host Grotesk"/>
              <a:buNone/>
              <a:defRPr sz="540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1801"/>
          <a:stretch/>
        </p:blipFill>
        <p:spPr>
          <a:xfrm>
            <a:off x="0" y="373825"/>
            <a:ext cx="3897476" cy="43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6675" y="3938875"/>
            <a:ext cx="1485025" cy="3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59575" y="909150"/>
            <a:ext cx="42297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D5B"/>
              </a:buClr>
              <a:buSzPts val="1400"/>
              <a:buFont typeface="Inter"/>
              <a:buNone/>
              <a:defRPr sz="1400">
                <a:solidFill>
                  <a:srgbClr val="FFAD5B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TITLE_ONLY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/ Introduction Blue BG">
  <p:cSld name="Quote / Introduction Blue B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558150" y="2150850"/>
            <a:ext cx="402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58200" y="4457625"/>
            <a:ext cx="685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44700" y="383400"/>
            <a:ext cx="7854600" cy="27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CB480"/>
              </a:buClr>
              <a:buSzPts val="4800"/>
              <a:buFont typeface="Host Grotesk"/>
              <a:buNone/>
              <a:defRPr sz="4800">
                <a:solidFill>
                  <a:srgbClr val="BCB480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Host Grotesk"/>
              <a:buNone/>
              <a:defRPr sz="4800">
                <a:latin typeface="Host Grotesk"/>
                <a:ea typeface="Host Grotesk"/>
                <a:cs typeface="Host Grotesk"/>
                <a:sym typeface="Host Grotes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644700" y="3324775"/>
            <a:ext cx="40857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BFAF6"/>
              </a:buClr>
              <a:buSzPts val="1600"/>
              <a:buFont typeface="Inter"/>
              <a:buNone/>
              <a:defRPr sz="1600">
                <a:solidFill>
                  <a:srgbClr val="FBFAF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02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63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F0E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62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greynoise.io/blog/new-sensor-benign-activity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359575" y="1229550"/>
            <a:ext cx="43368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100"/>
              <a:t>Censys Briefing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4062778" y="701761"/>
            <a:ext cx="463359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644700" y="987125"/>
            <a:ext cx="7875900" cy="24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88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OUR MISSION</a:t>
            </a:r>
            <a:endParaRPr sz="1588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dirty="0"/>
              <a:t>The </a:t>
            </a:r>
            <a:r>
              <a:rPr lang="en" sz="3900" i="1" dirty="0">
                <a:solidFill>
                  <a:schemeClr val="accent4"/>
                </a:solidFill>
              </a:rPr>
              <a:t>one place</a:t>
            </a:r>
            <a:r>
              <a:rPr lang="en" sz="3900" dirty="0">
                <a:solidFill>
                  <a:schemeClr val="accent4"/>
                </a:solidFill>
              </a:rPr>
              <a:t> </a:t>
            </a:r>
            <a:r>
              <a:rPr lang="en" sz="3900" dirty="0"/>
              <a:t>to understand </a:t>
            </a:r>
            <a:r>
              <a:rPr lang="en" sz="3900" i="1" dirty="0">
                <a:solidFill>
                  <a:schemeClr val="accent4"/>
                </a:solidFill>
              </a:rPr>
              <a:t>everything</a:t>
            </a:r>
            <a:r>
              <a:rPr lang="en" sz="3900" dirty="0">
                <a:solidFill>
                  <a:schemeClr val="accent4"/>
                </a:solidFill>
              </a:rPr>
              <a:t> </a:t>
            </a:r>
            <a:r>
              <a:rPr lang="en" sz="3900" dirty="0"/>
              <a:t>on the Internet</a:t>
            </a:r>
            <a:endParaRPr sz="3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p77"/>
          <p:cNvCxnSpPr/>
          <p:nvPr/>
        </p:nvCxnSpPr>
        <p:spPr>
          <a:xfrm>
            <a:off x="1034250" y="1836425"/>
            <a:ext cx="7632000" cy="1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1" name="Google Shape;371;p77"/>
          <p:cNvSpPr txBox="1">
            <a:spLocks noGrp="1"/>
          </p:cNvSpPr>
          <p:nvPr>
            <p:ph type="title"/>
          </p:nvPr>
        </p:nvSpPr>
        <p:spPr>
          <a:xfrm>
            <a:off x="2558250" y="126820"/>
            <a:ext cx="402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Our History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72" name="Google Shape;372;p77"/>
          <p:cNvSpPr txBox="1">
            <a:spLocks noGrp="1"/>
          </p:cNvSpPr>
          <p:nvPr>
            <p:ph type="title"/>
          </p:nvPr>
        </p:nvSpPr>
        <p:spPr>
          <a:xfrm>
            <a:off x="577050" y="2097900"/>
            <a:ext cx="9144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Invented ZMap and fast Internet-wide scanning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77"/>
          <p:cNvSpPr/>
          <p:nvPr/>
        </p:nvSpPr>
        <p:spPr>
          <a:xfrm>
            <a:off x="939138" y="173322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7"/>
          <p:cNvSpPr/>
          <p:nvPr/>
        </p:nvSpPr>
        <p:spPr>
          <a:xfrm>
            <a:off x="2083216" y="173322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7"/>
          <p:cNvSpPr/>
          <p:nvPr/>
        </p:nvSpPr>
        <p:spPr>
          <a:xfrm>
            <a:off x="4371383" y="173322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7"/>
          <p:cNvSpPr txBox="1">
            <a:spLocks noGrp="1"/>
          </p:cNvSpPr>
          <p:nvPr>
            <p:ph type="title"/>
          </p:nvPr>
        </p:nvSpPr>
        <p:spPr>
          <a:xfrm>
            <a:off x="1721125" y="2115775"/>
            <a:ext cx="914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Founded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Censys, Inc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77"/>
          <p:cNvSpPr txBox="1">
            <a:spLocks noGrp="1"/>
          </p:cNvSpPr>
          <p:nvPr>
            <p:ph type="title"/>
          </p:nvPr>
        </p:nvSpPr>
        <p:spPr>
          <a:xfrm>
            <a:off x="2865200" y="2114550"/>
            <a:ext cx="91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Launched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Censys Search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&amp; Attack Surface Management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77"/>
          <p:cNvSpPr/>
          <p:nvPr/>
        </p:nvSpPr>
        <p:spPr>
          <a:xfrm>
            <a:off x="3227300" y="173322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7"/>
          <p:cNvSpPr txBox="1">
            <a:spLocks noGrp="1"/>
          </p:cNvSpPr>
          <p:nvPr>
            <p:ph type="title"/>
          </p:nvPr>
        </p:nvSpPr>
        <p:spPr>
          <a:xfrm>
            <a:off x="4009275" y="2097900"/>
            <a:ext cx="91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Built a new, proprietary Internet Map replacing ZMap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77"/>
          <p:cNvSpPr txBox="1">
            <a:spLocks noGrp="1"/>
          </p:cNvSpPr>
          <p:nvPr>
            <p:ph type="title"/>
          </p:nvPr>
        </p:nvSpPr>
        <p:spPr>
          <a:xfrm>
            <a:off x="477750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2012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1" name="Google Shape;381;p77"/>
          <p:cNvSpPr/>
          <p:nvPr/>
        </p:nvSpPr>
        <p:spPr>
          <a:xfrm>
            <a:off x="5515458" y="175107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7"/>
          <p:cNvSpPr txBox="1">
            <a:spLocks noGrp="1"/>
          </p:cNvSpPr>
          <p:nvPr>
            <p:ph type="title"/>
          </p:nvPr>
        </p:nvSpPr>
        <p:spPr>
          <a:xfrm>
            <a:off x="7432200" y="2061600"/>
            <a:ext cx="91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Raised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$50M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Series C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77"/>
          <p:cNvSpPr txBox="1">
            <a:spLocks noGrp="1"/>
          </p:cNvSpPr>
          <p:nvPr>
            <p:ph type="title"/>
          </p:nvPr>
        </p:nvSpPr>
        <p:spPr>
          <a:xfrm>
            <a:off x="1621825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2017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4" name="Google Shape;384;p77"/>
          <p:cNvSpPr txBox="1">
            <a:spLocks noGrp="1"/>
          </p:cNvSpPr>
          <p:nvPr>
            <p:ph type="title"/>
          </p:nvPr>
        </p:nvSpPr>
        <p:spPr>
          <a:xfrm>
            <a:off x="2734813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2018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5" name="Google Shape;385;p77"/>
          <p:cNvSpPr txBox="1">
            <a:spLocks noGrp="1"/>
          </p:cNvSpPr>
          <p:nvPr>
            <p:ph type="title"/>
          </p:nvPr>
        </p:nvSpPr>
        <p:spPr>
          <a:xfrm>
            <a:off x="3909975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2019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6" name="Google Shape;386;p77"/>
          <p:cNvSpPr txBox="1">
            <a:spLocks noGrp="1"/>
          </p:cNvSpPr>
          <p:nvPr>
            <p:ph type="title"/>
          </p:nvPr>
        </p:nvSpPr>
        <p:spPr>
          <a:xfrm>
            <a:off x="7342200" y="1362688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2023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9" name="Google Shape;389;p77"/>
          <p:cNvSpPr/>
          <p:nvPr/>
        </p:nvSpPr>
        <p:spPr>
          <a:xfrm>
            <a:off x="6659533" y="175107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7"/>
          <p:cNvSpPr/>
          <p:nvPr/>
        </p:nvSpPr>
        <p:spPr>
          <a:xfrm>
            <a:off x="7803608" y="1751075"/>
            <a:ext cx="190200" cy="190200"/>
          </a:xfrm>
          <a:prstGeom prst="ellipse">
            <a:avLst/>
          </a:prstGeom>
          <a:solidFill>
            <a:srgbClr val="FE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7"/>
          <p:cNvSpPr txBox="1">
            <a:spLocks noGrp="1"/>
          </p:cNvSpPr>
          <p:nvPr>
            <p:ph type="title"/>
          </p:nvPr>
        </p:nvSpPr>
        <p:spPr>
          <a:xfrm>
            <a:off x="5038513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2020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2" name="Google Shape;392;p77"/>
          <p:cNvSpPr txBox="1">
            <a:spLocks noGrp="1"/>
          </p:cNvSpPr>
          <p:nvPr>
            <p:ph type="title"/>
          </p:nvPr>
        </p:nvSpPr>
        <p:spPr>
          <a:xfrm>
            <a:off x="6190350" y="1362700"/>
            <a:ext cx="11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2022</a:t>
            </a:r>
            <a:endParaRPr sz="1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3" name="Google Shape;393;p77"/>
          <p:cNvSpPr txBox="1">
            <a:spLocks noGrp="1"/>
          </p:cNvSpPr>
          <p:nvPr>
            <p:ph type="title"/>
          </p:nvPr>
        </p:nvSpPr>
        <p:spPr>
          <a:xfrm>
            <a:off x="5148700" y="2097900"/>
            <a:ext cx="9144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Raised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$15.5M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Series A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77"/>
          <p:cNvSpPr txBox="1">
            <a:spLocks noGrp="1"/>
          </p:cNvSpPr>
          <p:nvPr>
            <p:ph type="title"/>
          </p:nvPr>
        </p:nvSpPr>
        <p:spPr>
          <a:xfrm>
            <a:off x="6290450" y="2061600"/>
            <a:ext cx="91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Raised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$35M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Series B 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5" name="Google Shape;39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866" y="3638862"/>
            <a:ext cx="1436693" cy="2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7"/>
          <p:cNvPicPr preferRelativeResize="0"/>
          <p:nvPr/>
        </p:nvPicPr>
        <p:blipFill rotWithShape="1">
          <a:blip r:embed="rId4">
            <a:alphaModFix/>
          </a:blip>
          <a:srcRect l="18037" t="14638" r="17793" b="14368"/>
          <a:stretch/>
        </p:blipFill>
        <p:spPr>
          <a:xfrm>
            <a:off x="4869061" y="3638850"/>
            <a:ext cx="440115" cy="27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7337" y="3638862"/>
            <a:ext cx="1074027" cy="2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6306" y="3620501"/>
            <a:ext cx="546650" cy="31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515" y="3638862"/>
            <a:ext cx="1083320" cy="2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8459" y="3620500"/>
            <a:ext cx="1165983" cy="3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4679" y="3653743"/>
            <a:ext cx="936125" cy="2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2"/>
          <p:cNvSpPr txBox="1"/>
          <p:nvPr/>
        </p:nvSpPr>
        <p:spPr>
          <a:xfrm>
            <a:off x="3295625" y="2607500"/>
            <a:ext cx="2559000" cy="45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Internet Map</a:t>
            </a:r>
            <a:endParaRPr sz="1700" b="0" i="0" u="none" strike="noStrike" cap="none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9" name="Google Shape;509;p82"/>
          <p:cNvSpPr txBox="1"/>
          <p:nvPr/>
        </p:nvSpPr>
        <p:spPr>
          <a:xfrm>
            <a:off x="3285438" y="1479500"/>
            <a:ext cx="255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One Place to </a:t>
            </a:r>
            <a:endParaRPr sz="1500" b="0" i="0" u="none" strike="noStrike" cap="non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Understand </a:t>
            </a:r>
            <a:r>
              <a:rPr lang="en" sz="1500" b="0" i="1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Everything </a:t>
            </a:r>
            <a:endParaRPr sz="1500" b="0" i="1" u="none" strike="noStrike" cap="non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 the Internet</a:t>
            </a:r>
            <a:endParaRPr sz="1500" b="0" i="0" u="none" strike="noStrike" cap="non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10" name="Google Shape;510;p82"/>
          <p:cNvSpPr txBox="1"/>
          <p:nvPr/>
        </p:nvSpPr>
        <p:spPr>
          <a:xfrm>
            <a:off x="3295600" y="3208525"/>
            <a:ext cx="2548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Accurate data about context, ownership, history</a:t>
            </a: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82"/>
          <p:cNvSpPr txBox="1"/>
          <p:nvPr/>
        </p:nvSpPr>
        <p:spPr>
          <a:xfrm>
            <a:off x="173075" y="3121210"/>
            <a:ext cx="2757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Threat hunting, incident response, and threat intel-related workflows</a:t>
            </a:r>
            <a:endParaRPr sz="17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82"/>
          <p:cNvSpPr/>
          <p:nvPr/>
        </p:nvSpPr>
        <p:spPr>
          <a:xfrm>
            <a:off x="304125" y="3971861"/>
            <a:ext cx="764100" cy="539100"/>
          </a:xfrm>
          <a:prstGeom prst="rect">
            <a:avLst/>
          </a:prstGeom>
          <a:noFill/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SOAR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82"/>
          <p:cNvSpPr/>
          <p:nvPr/>
        </p:nvSpPr>
        <p:spPr>
          <a:xfrm>
            <a:off x="1216650" y="3971861"/>
            <a:ext cx="764100" cy="539100"/>
          </a:xfrm>
          <a:prstGeom prst="rect">
            <a:avLst/>
          </a:prstGeom>
          <a:noFill/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SIEM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82"/>
          <p:cNvSpPr txBox="1"/>
          <p:nvPr/>
        </p:nvSpPr>
        <p:spPr>
          <a:xfrm>
            <a:off x="3405000" y="3945499"/>
            <a:ext cx="2375400" cy="53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Enhances existing tooling</a:t>
            </a:r>
            <a:endParaRPr sz="13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82"/>
          <p:cNvSpPr/>
          <p:nvPr/>
        </p:nvSpPr>
        <p:spPr>
          <a:xfrm>
            <a:off x="2129175" y="3971861"/>
            <a:ext cx="855900" cy="539100"/>
          </a:xfrm>
          <a:prstGeom prst="rect">
            <a:avLst/>
          </a:prstGeom>
          <a:noFill/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IDS/IPS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82"/>
          <p:cNvSpPr txBox="1">
            <a:spLocks noGrp="1"/>
          </p:cNvSpPr>
          <p:nvPr>
            <p:ph type="title"/>
          </p:nvPr>
        </p:nvSpPr>
        <p:spPr>
          <a:xfrm>
            <a:off x="487000" y="200575"/>
            <a:ext cx="8169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Censys Internet Intelligence Platform</a:t>
            </a:r>
            <a:endParaRPr sz="3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517" name="Google Shape;51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2" y="4698606"/>
            <a:ext cx="343158" cy="29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82"/>
          <p:cNvPicPr preferRelativeResize="0"/>
          <p:nvPr/>
        </p:nvPicPr>
        <p:blipFill rotWithShape="1">
          <a:blip r:embed="rId4">
            <a:alphaModFix/>
          </a:blip>
          <a:srcRect b="38755"/>
          <a:stretch/>
        </p:blipFill>
        <p:spPr>
          <a:xfrm>
            <a:off x="5854625" y="959300"/>
            <a:ext cx="2870702" cy="1674002"/>
          </a:xfrm>
          <a:prstGeom prst="rect">
            <a:avLst/>
          </a:prstGeom>
          <a:noFill/>
          <a:ln w="9525" cap="flat" cmpd="sng">
            <a:solidFill>
              <a:srgbClr val="10069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9" name="Google Shape;519;p82"/>
          <p:cNvSpPr txBox="1"/>
          <p:nvPr/>
        </p:nvSpPr>
        <p:spPr>
          <a:xfrm>
            <a:off x="5849550" y="2607500"/>
            <a:ext cx="2886000" cy="453300"/>
          </a:xfrm>
          <a:prstGeom prst="rect">
            <a:avLst/>
          </a:prstGeom>
          <a:solidFill>
            <a:srgbClr val="10069F"/>
          </a:solidFill>
          <a:ln w="9525" cap="flat" cmpd="sng">
            <a:solidFill>
              <a:srgbClr val="1006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Exposure Management</a:t>
            </a:r>
            <a:endParaRPr sz="17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0" name="Google Shape;520;p82"/>
          <p:cNvSpPr txBox="1"/>
          <p:nvPr/>
        </p:nvSpPr>
        <p:spPr>
          <a:xfrm>
            <a:off x="6227900" y="3120223"/>
            <a:ext cx="2757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Continuously refreshed “Outside-in” external attack surface with risk context</a:t>
            </a:r>
            <a:endParaRPr sz="13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82"/>
          <p:cNvSpPr/>
          <p:nvPr/>
        </p:nvSpPr>
        <p:spPr>
          <a:xfrm>
            <a:off x="6329600" y="3970874"/>
            <a:ext cx="560700" cy="539100"/>
          </a:xfrm>
          <a:prstGeom prst="rect">
            <a:avLst/>
          </a:prstGeom>
          <a:noFill/>
          <a:ln w="9525" cap="flat" cmpd="sng">
            <a:solidFill>
              <a:srgbClr val="1006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VM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82"/>
          <p:cNvSpPr/>
          <p:nvPr/>
        </p:nvSpPr>
        <p:spPr>
          <a:xfrm>
            <a:off x="7128425" y="3970899"/>
            <a:ext cx="764100" cy="539100"/>
          </a:xfrm>
          <a:prstGeom prst="rect">
            <a:avLst/>
          </a:prstGeom>
          <a:noFill/>
          <a:ln w="9525" cap="flat" cmpd="sng">
            <a:solidFill>
              <a:srgbClr val="1006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CSPM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82"/>
          <p:cNvSpPr/>
          <p:nvPr/>
        </p:nvSpPr>
        <p:spPr>
          <a:xfrm>
            <a:off x="8130650" y="3970874"/>
            <a:ext cx="764100" cy="539100"/>
          </a:xfrm>
          <a:prstGeom prst="rect">
            <a:avLst/>
          </a:prstGeom>
          <a:noFill/>
          <a:ln w="9525" cap="flat" cmpd="sng">
            <a:solidFill>
              <a:srgbClr val="1006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CASB</a:t>
            </a:r>
            <a:endParaRPr sz="14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82"/>
          <p:cNvSpPr txBox="1"/>
          <p:nvPr/>
        </p:nvSpPr>
        <p:spPr>
          <a:xfrm>
            <a:off x="404825" y="2607500"/>
            <a:ext cx="2898000" cy="453300"/>
          </a:xfrm>
          <a:prstGeom prst="rect">
            <a:avLst/>
          </a:prstGeom>
          <a:solidFill>
            <a:srgbClr val="FF5200"/>
          </a:solidFill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Search</a:t>
            </a:r>
            <a:r>
              <a:rPr lang="en" sz="1800" b="0" i="0" u="none" strike="noStrike" cap="non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endParaRPr sz="1800" b="0" i="0" u="none" strike="noStrike" cap="none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" name="Bildobjekt 2" descr="En bild som visar text, skärmbild, programvara, Teckensnitt&#10;&#10;AI-genererat innehåll kan vara felaktigt.">
            <a:extLst>
              <a:ext uri="{FF2B5EF4-FFF2-40B4-BE49-F238E27FC236}">
                <a16:creationId xmlns:a16="http://schemas.microsoft.com/office/drawing/2014/main" id="{2FBBBB59-5CD5-FC40-5D50-99F504987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5" y="920810"/>
            <a:ext cx="2880613" cy="167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48"/>
          <p:cNvGrpSpPr/>
          <p:nvPr/>
        </p:nvGrpSpPr>
        <p:grpSpPr>
          <a:xfrm>
            <a:off x="206521" y="1047394"/>
            <a:ext cx="8786775" cy="2956206"/>
            <a:chOff x="206521" y="1275994"/>
            <a:chExt cx="8786775" cy="2956206"/>
          </a:xfrm>
        </p:grpSpPr>
        <p:sp>
          <p:nvSpPr>
            <p:cNvPr id="438" name="Google Shape;438;p48"/>
            <p:cNvSpPr txBox="1"/>
            <p:nvPr/>
          </p:nvSpPr>
          <p:spPr>
            <a:xfrm>
              <a:off x="206521" y="1275994"/>
              <a:ext cx="4403700" cy="29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Threat Hunting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Proactively identify, profile and detect threats with the most comprehensive set of internet intelligence available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Security Operations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Prioritize and triage security events and mitigate threats to your network with ground-truth infrastructure data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Incident Response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Quickly and confidently go back in time to investigate and mediate security incidents with an attacker’s perspective 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Pentesting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Identify potential exposures, gather information for reconnaissance and conduct vulnerability assessments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</p:txBody>
        </p:sp>
        <p:sp>
          <p:nvSpPr>
            <p:cNvPr id="439" name="Google Shape;439;p48"/>
            <p:cNvSpPr txBox="1"/>
            <p:nvPr/>
          </p:nvSpPr>
          <p:spPr>
            <a:xfrm>
              <a:off x="4589596" y="1276000"/>
              <a:ext cx="4403700" cy="29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Cloud Asset Discovery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Easy to use, flexible, and secure hosted cloud connectors with daily asset ingestion and big 3 CSP, and Wiz support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Exposure &amp; Risk Management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Discover known and unknown exposures to mitigate risks and reduce breaches by up to 50%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Security Framework &amp; Compliance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Stay ahead of the curve and up to date with evolving standards, such as NIST and the Biden Executive Order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45720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97A7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Manage Acquisition &amp; Subsidiary Risk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ost Grotesk"/>
                  <a:ea typeface="Host Grotesk"/>
                  <a:cs typeface="Host Grotesk"/>
                  <a:sym typeface="Host Grotesk"/>
                </a:rPr>
                <a:t>Eliminate the need for special asset discovery projects and shorten due diligence by 40%</a:t>
              </a: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endParaRPr>
            </a:p>
          </p:txBody>
        </p:sp>
      </p:grpSp>
      <p:sp>
        <p:nvSpPr>
          <p:cNvPr id="440" name="Google Shape;440;p48"/>
          <p:cNvSpPr txBox="1">
            <a:spLocks noGrp="1"/>
          </p:cNvSpPr>
          <p:nvPr>
            <p:ph type="title"/>
          </p:nvPr>
        </p:nvSpPr>
        <p:spPr>
          <a:xfrm>
            <a:off x="490175" y="34700"/>
            <a:ext cx="8169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rPr>
              <a:t> Delivering Value to Multiple Groups </a:t>
            </a:r>
            <a:endParaRPr sz="2200" u="sng">
              <a:solidFill>
                <a:schemeClr val="dk1"/>
              </a:solidFill>
              <a:latin typeface="Host Grotesk"/>
              <a:ea typeface="Host Grotesk"/>
              <a:cs typeface="Host Grotesk"/>
              <a:sym typeface="Host Grotesk"/>
            </a:endParaRPr>
          </a:p>
        </p:txBody>
      </p:sp>
      <p:pic>
        <p:nvPicPr>
          <p:cNvPr id="441" name="Google Shape;44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98606"/>
            <a:ext cx="343158" cy="29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8"/>
          <p:cNvSpPr txBox="1"/>
          <p:nvPr/>
        </p:nvSpPr>
        <p:spPr>
          <a:xfrm>
            <a:off x="1273925" y="4153650"/>
            <a:ext cx="66024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rPr>
              <a:t>Example Teams Served (13): </a:t>
            </a: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4A6265"/>
                </a:solidFill>
                <a:effectLst/>
                <a:uLnTx/>
                <a:uFillTx/>
                <a:latin typeface="Host Grotesk"/>
                <a:ea typeface="Host Grotesk"/>
                <a:cs typeface="Host Grotesk"/>
                <a:sym typeface="Host Grotesk"/>
              </a:rPr>
              <a:t>Red Team, Perimeter Intel, Vuln Management, M&amp;A, SPT (M&amp;A Pretesting), Hunt Team, Bug Bounty, Cyber Intel, Vendor Management, IOT, Strike, F5/Networking Team, UEBA (User behavior analytics)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4A6265"/>
              </a:solidFill>
              <a:effectLst/>
              <a:uLnTx/>
              <a:uFillTx/>
              <a:latin typeface="Host Grotesk"/>
              <a:ea typeface="Host Grotesk"/>
              <a:cs typeface="Host Grotesk"/>
              <a:sym typeface="Host Grotes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1B1B4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descr="create an introduction slide based on this content Threat actors targeting financial institutions are increasingly agile, spinning up short-lived command-and-control (C2) infrastructure to bypass traditional blocklists. By the time an IP appears on a threat feed, the attack is often already underway. To stay ahead, defenders must shift their focus from reactive Indicators of Compromise (IoCs) to proactive infrastructure track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66"/>
          <p:cNvSpPr txBox="1"/>
          <p:nvPr/>
        </p:nvSpPr>
        <p:spPr>
          <a:xfrm>
            <a:off x="426000" y="831652"/>
            <a:ext cx="8139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66"/>
          <p:cNvSpPr txBox="1"/>
          <p:nvPr/>
        </p:nvSpPr>
        <p:spPr>
          <a:xfrm>
            <a:off x="1725106" y="1262864"/>
            <a:ext cx="6165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Thanks for listening!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4"/>
          <p:cNvSpPr txBox="1"/>
          <p:nvPr/>
        </p:nvSpPr>
        <p:spPr>
          <a:xfrm>
            <a:off x="424125" y="1706275"/>
            <a:ext cx="1818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Depth of </a:t>
            </a:r>
            <a:b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Coverage</a:t>
            </a:r>
            <a:endParaRPr sz="2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3" name="Google Shape;503;p94"/>
          <p:cNvSpPr txBox="1"/>
          <p:nvPr/>
        </p:nvSpPr>
        <p:spPr>
          <a:xfrm>
            <a:off x="426000" y="376140"/>
            <a:ext cx="8139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E5000"/>
                </a:solidFill>
                <a:latin typeface="Host Grotesk"/>
                <a:ea typeface="Host Grotesk"/>
                <a:cs typeface="Host Grotesk"/>
                <a:sym typeface="Host Grotesk"/>
              </a:rPr>
              <a:t>Mapping the Internet: Comparing Scan Results</a:t>
            </a:r>
            <a:endParaRPr sz="2100">
              <a:solidFill>
                <a:srgbClr val="0418A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4" name="Google Shape;504;p94"/>
          <p:cNvSpPr txBox="1"/>
          <p:nvPr/>
        </p:nvSpPr>
        <p:spPr>
          <a:xfrm>
            <a:off x="424125" y="2301250"/>
            <a:ext cx="1818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63% More Services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94"/>
          <p:cNvSpPr txBox="1"/>
          <p:nvPr/>
        </p:nvSpPr>
        <p:spPr>
          <a:xfrm>
            <a:off x="424125" y="3093825"/>
            <a:ext cx="18183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Freshness </a:t>
            </a:r>
            <a:b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" sz="2000">
                <a:latin typeface="Poppins Medium"/>
                <a:ea typeface="Poppins Medium"/>
                <a:cs typeface="Poppins Medium"/>
                <a:sym typeface="Poppins Medium"/>
              </a:rPr>
              <a:t>of Signals</a:t>
            </a:r>
            <a:endParaRPr sz="20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6" name="Google Shape;506;p94"/>
          <p:cNvSpPr txBox="1"/>
          <p:nvPr/>
        </p:nvSpPr>
        <p:spPr>
          <a:xfrm>
            <a:off x="424125" y="3688747"/>
            <a:ext cx="1818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Continuous Scanning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7" name="Google Shape;507;p94"/>
          <p:cNvPicPr preferRelativeResize="0"/>
          <p:nvPr/>
        </p:nvPicPr>
        <p:blipFill rotWithShape="1">
          <a:blip r:embed="rId3">
            <a:alphaModFix/>
          </a:blip>
          <a:srcRect l="10937" t="16516" b="65696"/>
          <a:stretch/>
        </p:blipFill>
        <p:spPr>
          <a:xfrm>
            <a:off x="2638886" y="1376283"/>
            <a:ext cx="6273029" cy="125291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94"/>
          <p:cNvSpPr txBox="1"/>
          <p:nvPr/>
        </p:nvSpPr>
        <p:spPr>
          <a:xfrm>
            <a:off x="2351816" y="1719800"/>
            <a:ext cx="52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5200"/>
                </a:solidFill>
                <a:latin typeface="Poppins"/>
                <a:ea typeface="Poppins"/>
                <a:cs typeface="Poppins"/>
                <a:sym typeface="Poppins"/>
              </a:rPr>
              <a:t>&gt;</a:t>
            </a:r>
            <a:endParaRPr sz="2100">
              <a:solidFill>
                <a:srgbClr val="FF52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09" name="Google Shape;509;p94"/>
          <p:cNvPicPr preferRelativeResize="0"/>
          <p:nvPr/>
        </p:nvPicPr>
        <p:blipFill rotWithShape="1">
          <a:blip r:embed="rId4">
            <a:alphaModFix/>
          </a:blip>
          <a:srcRect l="11875" t="23764" r="4436" b="59392"/>
          <a:stretch/>
        </p:blipFill>
        <p:spPr>
          <a:xfrm>
            <a:off x="2665384" y="3046046"/>
            <a:ext cx="5532914" cy="974437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94"/>
          <p:cNvSpPr txBox="1"/>
          <p:nvPr/>
        </p:nvSpPr>
        <p:spPr>
          <a:xfrm>
            <a:off x="2351816" y="3173099"/>
            <a:ext cx="527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5200"/>
                </a:solidFill>
                <a:latin typeface="Poppins"/>
                <a:ea typeface="Poppins"/>
                <a:cs typeface="Poppins"/>
                <a:sym typeface="Poppins"/>
              </a:rPr>
              <a:t>&gt;</a:t>
            </a:r>
            <a:endParaRPr sz="2100">
              <a:solidFill>
                <a:srgbClr val="FF52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1" name="Google Shape;511;p94"/>
          <p:cNvSpPr txBox="1"/>
          <p:nvPr/>
        </p:nvSpPr>
        <p:spPr>
          <a:xfrm>
            <a:off x="6880125" y="4431302"/>
            <a:ext cx="202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From the article </a:t>
            </a:r>
            <a:r>
              <a:rPr lang="en" sz="900" i="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of an Internet Scanner</a:t>
            </a:r>
            <a:endParaRPr sz="900" i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2" name="Google Shape;512;p94"/>
          <p:cNvPicPr preferRelativeResize="0"/>
          <p:nvPr/>
        </p:nvPicPr>
        <p:blipFill rotWithShape="1">
          <a:blip r:embed="rId6">
            <a:alphaModFix/>
          </a:blip>
          <a:srcRect t="17014" b="17014"/>
          <a:stretch/>
        </p:blipFill>
        <p:spPr>
          <a:xfrm>
            <a:off x="5990881" y="4424065"/>
            <a:ext cx="804908" cy="5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sys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376</Words>
  <Application>Microsoft Macintosh PowerPoint</Application>
  <PresentationFormat>Bildspel på skärmen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Poppins Medium</vt:lpstr>
      <vt:lpstr>Inter</vt:lpstr>
      <vt:lpstr>Host Grotesk</vt:lpstr>
      <vt:lpstr>Poppins</vt:lpstr>
      <vt:lpstr>Arial</vt:lpstr>
      <vt:lpstr>Poppins Light</vt:lpstr>
      <vt:lpstr>Censys Theme</vt:lpstr>
      <vt:lpstr>Censys Briefing</vt:lpstr>
      <vt:lpstr>OUR MISSION The one place to understand everything on the Internet</vt:lpstr>
      <vt:lpstr>Our History</vt:lpstr>
      <vt:lpstr>PowerPoint-presentation</vt:lpstr>
      <vt:lpstr>Censys Internet Intelligence Platform</vt:lpstr>
      <vt:lpstr>  Delivering Value to Multiple Groups 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Martin Solang</cp:lastModifiedBy>
  <cp:revision>6</cp:revision>
  <dcterms:modified xsi:type="dcterms:W3CDTF">2026-04-07T08:16:19Z</dcterms:modified>
</cp:coreProperties>
</file>