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3E6C1-AC36-58A8-5C73-E9CE546002F4}" v="1" dt="2026-03-31T15:24:44.804"/>
    <p1510:client id="{447476A1-1195-D1FD-673B-0283D5110F4A}" v="3626" dt="2026-03-31T10:55:14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3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1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2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3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5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9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1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9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9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6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locklist.dacs.utwente.nl/transient-domain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0B5657-3629-8963-3934-C8D9235A5E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7558" r="-2" b="6190"/>
          <a:stretch>
            <a:fillRect/>
          </a:stretch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9" y="3834174"/>
            <a:ext cx="5257800" cy="1701570"/>
          </a:xfrm>
        </p:spPr>
        <p:txBody>
          <a:bodyPr anchor="b">
            <a:normAutofit/>
          </a:bodyPr>
          <a:lstStyle/>
          <a:p>
            <a:r>
              <a:rPr lang="en-US" sz="3700">
                <a:latin typeface="Aptos"/>
              </a:rPr>
              <a:t>Zero Hour Domain Abuse: Live Signals from Zonestream</a:t>
            </a:r>
            <a:endParaRPr lang="en-US" sz="37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/>
              <a:t>Raffaele Sommese – University of Twente</a:t>
            </a:r>
          </a:p>
          <a:p>
            <a:pPr>
              <a:lnSpc>
                <a:spcPct val="90000"/>
              </a:lnSpc>
            </a:pPr>
            <a:r>
              <a:rPr lang="en-US" sz="1400" dirty="0" err="1"/>
              <a:t>G</a:t>
            </a:r>
            <a:r>
              <a:rPr lang="en-US" sz="1400" dirty="0" err="1">
                <a:solidFill>
                  <a:srgbClr val="FFFFFF"/>
                </a:solidFill>
                <a:latin typeface="Century Gothic"/>
                <a:cs typeface="Helvetica"/>
              </a:rPr>
              <a:t>É</a:t>
            </a:r>
            <a:r>
              <a:rPr lang="en-US" sz="1400" dirty="0" err="1"/>
              <a:t>ant</a:t>
            </a:r>
            <a:r>
              <a:rPr lang="en-US" sz="1400" dirty="0"/>
              <a:t> Security Days 2026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1282-305F-2FE9-A4C2-E3918581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use </a:t>
            </a:r>
            <a:r>
              <a:rPr lang="en-US" dirty="0" err="1"/>
              <a:t>Zonestream</a:t>
            </a:r>
            <a:r>
              <a:rPr lang="en-US" dirty="0"/>
              <a:t> data in production?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12788-26DB-629C-9027-69B22D812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ea typeface="+mn-lt"/>
                <a:cs typeface="+mn-lt"/>
              </a:rPr>
              <a:t>Yes</a:t>
            </a:r>
            <a:endParaRPr lang="en-US" sz="2400"/>
          </a:p>
          <a:p>
            <a:r>
              <a:rPr lang="en-US" sz="2400" dirty="0">
                <a:ea typeface="+mn-lt"/>
                <a:cs typeface="+mn-lt"/>
              </a:rPr>
              <a:t>We operate on a best-effort basis with an open, fail-safe design</a:t>
            </a:r>
          </a:p>
          <a:p>
            <a:r>
              <a:rPr lang="en-US" sz="2400" i="1" dirty="0" err="1">
                <a:ea typeface="+mn-lt"/>
                <a:cs typeface="+mn-lt"/>
              </a:rPr>
              <a:t>Zonestream</a:t>
            </a:r>
            <a:r>
              <a:rPr lang="en-US" sz="2400" i="1" dirty="0">
                <a:ea typeface="+mn-lt"/>
                <a:cs typeface="+mn-lt"/>
              </a:rPr>
              <a:t> is a university-led, non-profit research infrastructure</a:t>
            </a:r>
            <a:r>
              <a:rPr lang="en-US" sz="2400" dirty="0">
                <a:ea typeface="+mn-lt"/>
                <a:cs typeface="+mn-lt"/>
              </a:rPr>
              <a:t> </a:t>
            </a:r>
          </a:p>
          <a:p>
            <a:r>
              <a:rPr lang="en-US" sz="2400">
                <a:ea typeface="+mn-lt"/>
                <a:cs typeface="+mn-lt"/>
              </a:rPr>
              <a:t>In the worst case, data may temporarily stop flowing, but no incorrect or misleading data is introduced </a:t>
            </a:r>
            <a:endParaRPr lang="en-US" sz="3200"/>
          </a:p>
          <a:p>
            <a:r>
              <a:rPr lang="en-US" sz="2400">
                <a:ea typeface="+mn-lt"/>
                <a:cs typeface="+mn-lt"/>
              </a:rPr>
              <a:t>Commercial use requires prior agreement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78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8210-899F-0047-1ADC-5F5A6E6B6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</a:t>
            </a:r>
            <a:r>
              <a:rPr lang="en-US"/>
              <a:t>can you</a:t>
            </a:r>
            <a:r>
              <a:rPr lang="en-US" dirty="0"/>
              <a:t>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D0DAD-6FA3-0520-4EF8-83F9B8D5F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Share your use cases with us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It helps us improve and keeps the infrastructure relevant 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Consider sponsoring the project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It directly supports sustainability and further development 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Contribute telemetry data</a:t>
            </a:r>
            <a:endParaRPr lang="en-US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</a:rPr>
              <a:t>(e.g., queries observed for newly registered or transient domains) 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Helps us improve proactive detection capabilities 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8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68EBBB4-DF6A-4503-AA1C-A6E78AF32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27A7B7-1B6D-432E-B2C4-E71C6C361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27DBEE0-99A4-4464-9371-C89D97E7A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7136182 w 12192000"/>
              <a:gd name="connsiteY1" fmla="*/ 0 h 6858000"/>
              <a:gd name="connsiteX2" fmla="*/ 7136182 w 12192000"/>
              <a:gd name="connsiteY2" fmla="*/ 335 h 6858000"/>
              <a:gd name="connsiteX3" fmla="*/ 7215619 w 12192000"/>
              <a:gd name="connsiteY3" fmla="*/ 2368586 h 6858000"/>
              <a:gd name="connsiteX4" fmla="*/ 7295436 w 12192000"/>
              <a:gd name="connsiteY4" fmla="*/ 3753611 h 6858000"/>
              <a:gd name="connsiteX5" fmla="*/ 7397299 w 12192000"/>
              <a:gd name="connsiteY5" fmla="*/ 4072305 h 6858000"/>
              <a:gd name="connsiteX6" fmla="*/ 7445569 w 12192000"/>
              <a:gd name="connsiteY6" fmla="*/ 4526719 h 6858000"/>
              <a:gd name="connsiteX7" fmla="*/ 7531468 w 12192000"/>
              <a:gd name="connsiteY7" fmla="*/ 5116854 h 6858000"/>
              <a:gd name="connsiteX8" fmla="*/ 7590760 w 12192000"/>
              <a:gd name="connsiteY8" fmla="*/ 5630249 h 6858000"/>
              <a:gd name="connsiteX9" fmla="*/ 7884185 w 12192000"/>
              <a:gd name="connsiteY9" fmla="*/ 5724081 h 6858000"/>
              <a:gd name="connsiteX10" fmla="*/ 8115655 w 12192000"/>
              <a:gd name="connsiteY10" fmla="*/ 5424488 h 6858000"/>
              <a:gd name="connsiteX11" fmla="*/ 8264267 w 12192000"/>
              <a:gd name="connsiteY11" fmla="*/ 5616845 h 6858000"/>
              <a:gd name="connsiteX12" fmla="*/ 8453928 w 12192000"/>
              <a:gd name="connsiteY12" fmla="*/ 5348754 h 6858000"/>
              <a:gd name="connsiteX13" fmla="*/ 8615844 w 12192000"/>
              <a:gd name="connsiteY13" fmla="*/ 5190580 h 6858000"/>
              <a:gd name="connsiteX14" fmla="*/ 8701363 w 12192000"/>
              <a:gd name="connsiteY14" fmla="*/ 4645684 h 6858000"/>
              <a:gd name="connsiteX15" fmla="*/ 8801704 w 12192000"/>
              <a:gd name="connsiteY15" fmla="*/ 4490862 h 6858000"/>
              <a:gd name="connsiteX16" fmla="*/ 8859097 w 12192000"/>
              <a:gd name="connsiteY16" fmla="*/ 4649036 h 6858000"/>
              <a:gd name="connsiteX17" fmla="*/ 8816528 w 12192000"/>
              <a:gd name="connsiteY17" fmla="*/ 5258608 h 6858000"/>
              <a:gd name="connsiteX18" fmla="*/ 8908507 w 12192000"/>
              <a:gd name="connsiteY18" fmla="*/ 5148354 h 6858000"/>
              <a:gd name="connsiteX19" fmla="*/ 9112612 w 12192000"/>
              <a:gd name="connsiteY19" fmla="*/ 4460032 h 6858000"/>
              <a:gd name="connsiteX20" fmla="*/ 9242220 w 12192000"/>
              <a:gd name="connsiteY20" fmla="*/ 4342071 h 6858000"/>
              <a:gd name="connsiteX21" fmla="*/ 9341422 w 12192000"/>
              <a:gd name="connsiteY21" fmla="*/ 4562911 h 6858000"/>
              <a:gd name="connsiteX22" fmla="*/ 9480152 w 12192000"/>
              <a:gd name="connsiteY22" fmla="*/ 5150031 h 6858000"/>
              <a:gd name="connsiteX23" fmla="*/ 9561110 w 12192000"/>
              <a:gd name="connsiteY23" fmla="*/ 4866524 h 6858000"/>
              <a:gd name="connsiteX24" fmla="*/ 9881520 w 12192000"/>
              <a:gd name="connsiteY24" fmla="*/ 4313922 h 6858000"/>
              <a:gd name="connsiteX25" fmla="*/ 10094366 w 12192000"/>
              <a:gd name="connsiteY25" fmla="*/ 4813241 h 6858000"/>
              <a:gd name="connsiteX26" fmla="*/ 10237276 w 12192000"/>
              <a:gd name="connsiteY26" fmla="*/ 4416132 h 6858000"/>
              <a:gd name="connsiteX27" fmla="*/ 10324315 w 12192000"/>
              <a:gd name="connsiteY27" fmla="*/ 4322299 h 6858000"/>
              <a:gd name="connsiteX28" fmla="*/ 10344080 w 12192000"/>
              <a:gd name="connsiteY28" fmla="*/ 4373907 h 6858000"/>
              <a:gd name="connsiteX29" fmla="*/ 10527280 w 12192000"/>
              <a:gd name="connsiteY29" fmla="*/ 3490211 h 6858000"/>
              <a:gd name="connsiteX30" fmla="*/ 10594174 w 12192000"/>
              <a:gd name="connsiteY30" fmla="*/ 3861183 h 6858000"/>
              <a:gd name="connsiteX31" fmla="*/ 11258180 w 12192000"/>
              <a:gd name="connsiteY31" fmla="*/ 1488576 h 6858000"/>
              <a:gd name="connsiteX32" fmla="*/ 11362322 w 12192000"/>
              <a:gd name="connsiteY32" fmla="*/ 0 h 6858000"/>
              <a:gd name="connsiteX33" fmla="*/ 12192000 w 12192000"/>
              <a:gd name="connsiteY33" fmla="*/ 0 h 6858000"/>
              <a:gd name="connsiteX34" fmla="*/ 12192000 w 12192000"/>
              <a:gd name="connsiteY34" fmla="*/ 6858000 h 6858000"/>
              <a:gd name="connsiteX35" fmla="*/ 0 w 12192000"/>
              <a:gd name="connsiteY3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7136182" y="0"/>
                </a:lnTo>
                <a:lnTo>
                  <a:pt x="7136182" y="335"/>
                </a:lnTo>
                <a:cubicBezTo>
                  <a:pt x="7149485" y="1194346"/>
                  <a:pt x="7215999" y="2368586"/>
                  <a:pt x="7215619" y="2368586"/>
                </a:cubicBezTo>
                <a:cubicBezTo>
                  <a:pt x="7215999" y="2370261"/>
                  <a:pt x="7261609" y="3524058"/>
                  <a:pt x="7295436" y="3753611"/>
                </a:cubicBezTo>
                <a:cubicBezTo>
                  <a:pt x="7329643" y="3986516"/>
                  <a:pt x="7366892" y="3841746"/>
                  <a:pt x="7397299" y="4072305"/>
                </a:cubicBezTo>
                <a:cubicBezTo>
                  <a:pt x="7410602" y="4226792"/>
                  <a:pt x="7396538" y="4381615"/>
                  <a:pt x="7445569" y="4526719"/>
                </a:cubicBezTo>
                <a:cubicBezTo>
                  <a:pt x="7442148" y="4749905"/>
                  <a:pt x="7507522" y="4896349"/>
                  <a:pt x="7531468" y="5116854"/>
                </a:cubicBezTo>
                <a:cubicBezTo>
                  <a:pt x="7542490" y="5292454"/>
                  <a:pt x="7518165" y="5467049"/>
                  <a:pt x="7590760" y="5630249"/>
                </a:cubicBezTo>
                <a:cubicBezTo>
                  <a:pt x="7648913" y="5755916"/>
                  <a:pt x="7723029" y="5854440"/>
                  <a:pt x="7884185" y="5724081"/>
                </a:cubicBezTo>
                <a:cubicBezTo>
                  <a:pt x="7883045" y="5562555"/>
                  <a:pt x="8152523" y="5586684"/>
                  <a:pt x="8115655" y="5424488"/>
                </a:cubicBezTo>
                <a:cubicBezTo>
                  <a:pt x="8237281" y="5459341"/>
                  <a:pt x="8173428" y="5573280"/>
                  <a:pt x="8264267" y="5616845"/>
                </a:cubicBezTo>
                <a:cubicBezTo>
                  <a:pt x="8342565" y="5535411"/>
                  <a:pt x="8290493" y="5372882"/>
                  <a:pt x="8453928" y="5348754"/>
                </a:cubicBezTo>
                <a:cubicBezTo>
                  <a:pt x="8621165" y="5384611"/>
                  <a:pt x="8603300" y="5278045"/>
                  <a:pt x="8615844" y="5190580"/>
                </a:cubicBezTo>
                <a:cubicBezTo>
                  <a:pt x="8640930" y="4983479"/>
                  <a:pt x="8661074" y="4848093"/>
                  <a:pt x="8701363" y="4645684"/>
                </a:cubicBezTo>
                <a:cubicBezTo>
                  <a:pt x="8712764" y="4595082"/>
                  <a:pt x="8689960" y="4479468"/>
                  <a:pt x="8801704" y="4490862"/>
                </a:cubicBezTo>
                <a:cubicBezTo>
                  <a:pt x="8887983" y="4501920"/>
                  <a:pt x="8855296" y="4593407"/>
                  <a:pt x="8859097" y="4649036"/>
                </a:cubicBezTo>
                <a:cubicBezTo>
                  <a:pt x="8892544" y="4963372"/>
                  <a:pt x="8818808" y="4944941"/>
                  <a:pt x="8816528" y="5258608"/>
                </a:cubicBezTo>
                <a:cubicBezTo>
                  <a:pt x="8816147" y="5271006"/>
                  <a:pt x="8871260" y="5282066"/>
                  <a:pt x="8908507" y="5148354"/>
                </a:cubicBezTo>
                <a:cubicBezTo>
                  <a:pt x="8981484" y="4884620"/>
                  <a:pt x="9068522" y="4676850"/>
                  <a:pt x="9112612" y="4460032"/>
                </a:cubicBezTo>
                <a:cubicBezTo>
                  <a:pt x="9165063" y="4506612"/>
                  <a:pt x="9210294" y="4296495"/>
                  <a:pt x="9242220" y="4342071"/>
                </a:cubicBezTo>
                <a:cubicBezTo>
                  <a:pt x="9257044" y="4418812"/>
                  <a:pt x="9283648" y="4492872"/>
                  <a:pt x="9341422" y="4562911"/>
                </a:cubicBezTo>
                <a:cubicBezTo>
                  <a:pt x="9391213" y="4774703"/>
                  <a:pt x="9336860" y="4972085"/>
                  <a:pt x="9480152" y="5150031"/>
                </a:cubicBezTo>
                <a:cubicBezTo>
                  <a:pt x="9480152" y="5150031"/>
                  <a:pt x="9482432" y="5095407"/>
                  <a:pt x="9561110" y="4866524"/>
                </a:cubicBezTo>
                <a:cubicBezTo>
                  <a:pt x="9624583" y="4682212"/>
                  <a:pt x="9705921" y="4777385"/>
                  <a:pt x="9881520" y="4313922"/>
                </a:cubicBezTo>
                <a:cubicBezTo>
                  <a:pt x="9929790" y="4492202"/>
                  <a:pt x="9821466" y="4720414"/>
                  <a:pt x="10094366" y="4813241"/>
                </a:cubicBezTo>
                <a:cubicBezTo>
                  <a:pt x="10147197" y="4677855"/>
                  <a:pt x="10106528" y="4511974"/>
                  <a:pt x="10237276" y="4416132"/>
                </a:cubicBezTo>
                <a:cubicBezTo>
                  <a:pt x="10275285" y="4388317"/>
                  <a:pt x="10302651" y="4356481"/>
                  <a:pt x="10324315" y="4322299"/>
                </a:cubicBezTo>
                <a:cubicBezTo>
                  <a:pt x="10330777" y="4339726"/>
                  <a:pt x="10337619" y="4357821"/>
                  <a:pt x="10344080" y="4373907"/>
                </a:cubicBezTo>
                <a:cubicBezTo>
                  <a:pt x="10370306" y="4346763"/>
                  <a:pt x="10519678" y="3662796"/>
                  <a:pt x="10527280" y="3490211"/>
                </a:cubicBezTo>
                <a:cubicBezTo>
                  <a:pt x="10565288" y="3612863"/>
                  <a:pt x="10594174" y="3861183"/>
                  <a:pt x="10594174" y="3861183"/>
                </a:cubicBezTo>
                <a:cubicBezTo>
                  <a:pt x="10594174" y="3861183"/>
                  <a:pt x="10758371" y="3809910"/>
                  <a:pt x="11258180" y="1488576"/>
                </a:cubicBezTo>
                <a:cubicBezTo>
                  <a:pt x="11297708" y="1305268"/>
                  <a:pt x="11334195" y="675255"/>
                  <a:pt x="11362322" y="0"/>
                </a:cubicBez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8873A-2CE4-9EDB-A54B-65AA2CAA5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406005"/>
            <a:ext cx="5257800" cy="8400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Questions?</a:t>
            </a:r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10E31534-9967-6036-2E61-9FD84811406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846791" y="676274"/>
            <a:ext cx="2743201" cy="27432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3FC87C3-3D67-4F16-F0E5-1324731363A2}"/>
              </a:ext>
            </a:extLst>
          </p:cNvPr>
          <p:cNvSpPr txBox="1"/>
          <p:nvPr/>
        </p:nvSpPr>
        <p:spPr>
          <a:xfrm>
            <a:off x="6096000" y="2382078"/>
            <a:ext cx="5473148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i="1">
                <a:latin typeface="Century Gothic"/>
              </a:rPr>
              <a:t>Raffaele Sommese</a:t>
            </a:r>
          </a:p>
          <a:p>
            <a:r>
              <a:rPr lang="en-US" sz="2200" i="1" u="sng">
                <a:latin typeface="Century Gothic"/>
              </a:rPr>
              <a:t>r.sommese@utwente.nl</a:t>
            </a:r>
            <a:endParaRPr lang="en-US" sz="2200" i="1" u="sng" dirty="0">
              <a:latin typeface="Century Gothic"/>
            </a:endParaRPr>
          </a:p>
          <a:p>
            <a:endParaRPr lang="en-US" sz="2200" i="1" u="sng" dirty="0">
              <a:latin typeface="Century Gothic"/>
            </a:endParaRPr>
          </a:p>
          <a:p>
            <a:r>
              <a:rPr lang="en-US" sz="2200" i="1" u="sng" dirty="0">
                <a:latin typeface="Century Gothic"/>
              </a:rPr>
              <a:t>https://zonestream</a:t>
            </a:r>
            <a:r>
              <a:rPr lang="en-US" sz="2200" i="1" u="sng" baseline="0" dirty="0">
                <a:latin typeface="Century Gothic"/>
              </a:rPr>
              <a:t>.openintel.nl</a:t>
            </a:r>
            <a:endParaRPr lang="en-US" i="1" u="sng">
              <a:latin typeface="Century Gothic"/>
            </a:endParaRPr>
          </a:p>
          <a:p>
            <a:endParaRPr lang="en-US" sz="2200" i="1" u="sng" dirty="0">
              <a:ea typeface="+mn-lt"/>
              <a:cs typeface="+mn-lt"/>
            </a:endParaRPr>
          </a:p>
          <a:p>
            <a:r>
              <a:rPr lang="en-US" sz="2200" i="1" u="sng" dirty="0">
                <a:ea typeface="+mn-lt"/>
                <a:cs typeface="+mn-lt"/>
              </a:rPr>
              <a:t>https://kafka.zonestream.openintel.nl </a:t>
            </a:r>
            <a:endParaRPr lang="en-US" i="1" u="sng"/>
          </a:p>
          <a:p>
            <a:endParaRPr lang="en-US" sz="2200" i="1" u="sng" dirty="0"/>
          </a:p>
          <a:p>
            <a:r>
              <a:rPr lang="en-US" sz="2200" i="1" u="sng" dirty="0"/>
              <a:t>https://blocklist.dacs.utwente.nl/transient-domains </a:t>
            </a:r>
            <a:endParaRPr lang="en-US" u="sng" dirty="0"/>
          </a:p>
          <a:p>
            <a:pPr algn="ctr"/>
            <a:endParaRPr lang="en-US"/>
          </a:p>
        </p:txBody>
      </p:sp>
      <p:pic>
        <p:nvPicPr>
          <p:cNvPr id="5" name="Graphic 4" descr="open-intel svg">
            <a:extLst>
              <a:ext uri="{FF2B5EF4-FFF2-40B4-BE49-F238E27FC236}">
                <a16:creationId xmlns:a16="http://schemas.microsoft.com/office/drawing/2014/main" id="{5B3AD0A0-CD96-EE87-60EE-0069100FA70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133" y="672962"/>
            <a:ext cx="1714500" cy="476250"/>
          </a:xfrm>
          <a:prstGeom prst="rect">
            <a:avLst/>
          </a:prstGeom>
        </p:spPr>
      </p:pic>
      <p:pic>
        <p:nvPicPr>
          <p:cNvPr id="6" name="Picture 5" descr="RF-Seminar">
            <a:extLst>
              <a:ext uri="{FF2B5EF4-FFF2-40B4-BE49-F238E27FC236}">
                <a16:creationId xmlns:a16="http://schemas.microsoft.com/office/drawing/2014/main" id="{D40BDD00-4502-AA88-A648-A32E2D02B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1" y="594426"/>
            <a:ext cx="1669141" cy="632690"/>
          </a:xfrm>
          <a:prstGeom prst="rect">
            <a:avLst/>
          </a:prstGeom>
        </p:spPr>
      </p:pic>
      <p:pic>
        <p:nvPicPr>
          <p:cNvPr id="8" name="Picture 7" descr="Logo | Service Portal | University of Twente">
            <a:extLst>
              <a:ext uri="{FF2B5EF4-FFF2-40B4-BE49-F238E27FC236}">
                <a16:creationId xmlns:a16="http://schemas.microsoft.com/office/drawing/2014/main" id="{A1155BD0-73DC-B879-2D65-EF9E96DD42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7200" y="5116286"/>
            <a:ext cx="27432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1B5A6-F29E-8340-7CB2-29F679AA2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DNS: An ever-changing 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6B23E-8E1E-EF40-3501-6FA855C8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Domain names are created and removed continuously, every second.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Traditional detection of newly registered domains relies on zone files and passive DNS data.</a:t>
            </a:r>
          </a:p>
          <a:p>
            <a:r>
              <a:rPr lang="en-US">
                <a:ea typeface="+mn-lt"/>
                <a:cs typeface="+mn-lt"/>
              </a:rPr>
              <a:t>Zone files are typically published daily, leaving up to 24 hours of blind spots </a:t>
            </a:r>
          </a:p>
          <a:p>
            <a:r>
              <a:rPr lang="en-US">
                <a:ea typeface="+mn-lt"/>
                <a:cs typeface="+mn-lt"/>
              </a:rPr>
              <a:t>Passive DNS only captures what is already being used, missing dormant or pre-positioned domains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F5FE-4E0F-0253-8668-ACFB15D17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err="1"/>
              <a:t>Zonestream</a:t>
            </a:r>
            <a:r>
              <a:rPr lang="en-US" sz="3900" dirty="0"/>
              <a:t>: observing DNS in real-time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0D7CB-7D13-6E87-F411-569BEF0C9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In 2023, we investigated this visibility gap in an academic publication [1], showing that using</a:t>
            </a:r>
            <a:r>
              <a:rPr lang="en-US" dirty="0">
                <a:ea typeface="+mn-lt"/>
                <a:cs typeface="+mn-lt"/>
              </a:rPr>
              <a:t> CT logs can shrink the gap to just minutes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We then consolidated these results into a public resource for Internet users and operators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We built </a:t>
            </a:r>
            <a:r>
              <a:rPr lang="en-US" b="1" dirty="0" err="1">
                <a:ea typeface="+mn-lt"/>
                <a:cs typeface="+mn-lt"/>
              </a:rPr>
              <a:t>Zonestream</a:t>
            </a:r>
            <a:r>
              <a:rPr lang="en-US" dirty="0">
                <a:ea typeface="+mn-lt"/>
                <a:cs typeface="+mn-lt"/>
              </a:rPr>
              <a:t>, a system that enables real-time observation of the DNS </a:t>
            </a:r>
          </a:p>
          <a:p>
            <a:r>
              <a:rPr lang="en-US">
                <a:ea typeface="+mn-lt"/>
                <a:cs typeface="+mn-lt"/>
              </a:rPr>
              <a:t>With support from </a:t>
            </a:r>
            <a:r>
              <a:rPr lang="en-US" b="1">
                <a:ea typeface="+mn-lt"/>
                <a:cs typeface="+mn-lt"/>
              </a:rPr>
              <a:t>GN5-2-T5 WP</a:t>
            </a:r>
            <a:r>
              <a:rPr lang="en-US">
                <a:ea typeface="+mn-lt"/>
                <a:cs typeface="+mn-lt"/>
              </a:rPr>
              <a:t>, we have further developed and expanded this infrastructure 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74B3ED-F04F-D7EA-0569-70DF1A43A3F8}"/>
              </a:ext>
            </a:extLst>
          </p:cNvPr>
          <p:cNvSpPr txBox="1"/>
          <p:nvPr/>
        </p:nvSpPr>
        <p:spPr>
          <a:xfrm>
            <a:off x="838200" y="6008078"/>
            <a:ext cx="10275275" cy="14157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474747"/>
                </a:solidFill>
                <a:latin typeface="Source Sans Pro"/>
                <a:ea typeface="Source Sans Pro"/>
                <a:cs typeface="Source Sans Pro"/>
              </a:rPr>
              <a:t>[1] </a:t>
            </a:r>
            <a:r>
              <a:rPr lang="en-US" b="1" dirty="0" err="1">
                <a:solidFill>
                  <a:srgbClr val="474747"/>
                </a:solidFill>
                <a:latin typeface="Source Sans Pro"/>
                <a:ea typeface="Source Sans Pro"/>
                <a:cs typeface="Source Sans Pro"/>
              </a:rPr>
              <a:t>DarkDNS</a:t>
            </a:r>
            <a:r>
              <a:rPr lang="en-US" b="1" dirty="0">
                <a:solidFill>
                  <a:srgbClr val="474747"/>
                </a:solidFill>
                <a:latin typeface="Source Sans Pro"/>
                <a:ea typeface="Source Sans Pro"/>
                <a:cs typeface="Source Sans Pro"/>
              </a:rPr>
              <a:t>: Revisiting the Value of Rapid Zone Update - </a:t>
            </a:r>
            <a:r>
              <a:rPr lang="en-US" sz="1400" b="1" dirty="0">
                <a:solidFill>
                  <a:srgbClr val="474747"/>
                </a:solidFill>
                <a:highlight>
                  <a:srgbClr val="FAFAFA"/>
                </a:highlight>
                <a:latin typeface="Source Sans Pro"/>
                <a:ea typeface="Source Sans Pro"/>
                <a:cs typeface="Source Sans Pro"/>
              </a:rPr>
              <a:t>Raffaele Sommese, Gautam </a:t>
            </a:r>
            <a:r>
              <a:rPr lang="en-US" sz="1400" b="1" dirty="0" err="1">
                <a:solidFill>
                  <a:srgbClr val="474747"/>
                </a:solidFill>
                <a:highlight>
                  <a:srgbClr val="FAFAFA"/>
                </a:highlight>
                <a:latin typeface="Source Sans Pro"/>
                <a:ea typeface="Source Sans Pro"/>
                <a:cs typeface="Source Sans Pro"/>
              </a:rPr>
              <a:t>Akiwate</a:t>
            </a:r>
            <a:r>
              <a:rPr lang="en-US" sz="1400" b="1" dirty="0">
                <a:solidFill>
                  <a:srgbClr val="474747"/>
                </a:solidFill>
                <a:highlight>
                  <a:srgbClr val="FAFAFA"/>
                </a:highlight>
                <a:latin typeface="Source Sans Pro"/>
                <a:ea typeface="Source Sans Pro"/>
                <a:cs typeface="Source Sans Pro"/>
              </a:rPr>
              <a:t>, Antonia Affinito, Moritz Muller, Mattijs Jonker and kc </a:t>
            </a:r>
            <a:r>
              <a:rPr lang="en-US" sz="1400" b="1" dirty="0" err="1">
                <a:solidFill>
                  <a:srgbClr val="474747"/>
                </a:solidFill>
                <a:highlight>
                  <a:srgbClr val="FAFAFA"/>
                </a:highlight>
                <a:latin typeface="Source Sans Pro"/>
                <a:ea typeface="Source Sans Pro"/>
                <a:cs typeface="Source Sans Pro"/>
              </a:rPr>
              <a:t>claffy</a:t>
            </a:r>
            <a:r>
              <a:rPr lang="en-US" sz="1400" b="1" dirty="0">
                <a:solidFill>
                  <a:srgbClr val="474747"/>
                </a:solidFill>
                <a:highlight>
                  <a:srgbClr val="FAFAFA"/>
                </a:highlight>
                <a:latin typeface="Source Sans Pro"/>
                <a:ea typeface="Source Sans Pro"/>
                <a:cs typeface="Source Sans Pro"/>
              </a:rPr>
              <a:t> – IMC 2024 - Madrid</a:t>
            </a:r>
            <a:endParaRPr lang="en-US" b="1" dirty="0" err="1">
              <a:solidFill>
                <a:srgbClr val="474747"/>
              </a:solidFill>
              <a:latin typeface="Source Sans Pro"/>
              <a:ea typeface="Source Sans Pro"/>
              <a:cs typeface="Source Sans Pro"/>
            </a:endParaRPr>
          </a:p>
          <a:p>
            <a:br>
              <a:rPr lang="en-US" dirty="0"/>
            </a:br>
            <a:endParaRPr lang="en-US" dirty="0"/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9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C900-51D8-1B86-B328-9D43ED8A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Zonestream</a:t>
            </a:r>
            <a:r>
              <a:rPr lang="en-US" dirty="0"/>
              <a:t>: how it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429D0-320A-2440-4B51-DAA548627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We detect newly registered domains (and FQDNs) using multiple signals:</a:t>
            </a:r>
            <a:endParaRPr lang="en-US" sz="2200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/>
              <a:t>Zone Files (daily diff)</a:t>
            </a:r>
            <a:endParaRPr lang="en-US" sz="2200" dirty="0"/>
          </a:p>
          <a:p>
            <a:pPr lvl="1">
              <a:lnSpc>
                <a:spcPct val="90000"/>
              </a:lnSpc>
              <a:buFont typeface="Courier New" panose="020B0604020202020204" pitchFamily="34" charset="0"/>
              <a:buChar char="o"/>
            </a:pPr>
            <a:r>
              <a:rPr lang="en-US" sz="2200">
                <a:ea typeface="+mn-lt"/>
                <a:cs typeface="+mn-lt"/>
              </a:rPr>
              <a:t>Real-time certificate issuance (CT logs) </a:t>
            </a:r>
            <a:endParaRPr lang="en-US" sz="22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 dirty="0">
                <a:ea typeface="+mn-lt"/>
                <a:cs typeface="+mn-lt"/>
              </a:rPr>
              <a:t>IXFR feeds from enabled zones (.se, .</a:t>
            </a:r>
            <a:r>
              <a:rPr lang="en-US" sz="2200" dirty="0" err="1">
                <a:ea typeface="+mn-lt"/>
                <a:cs typeface="+mn-lt"/>
              </a:rPr>
              <a:t>ch</a:t>
            </a:r>
            <a:r>
              <a:rPr lang="en-US" sz="2200" dirty="0">
                <a:ea typeface="+mn-lt"/>
                <a:cs typeface="+mn-lt"/>
              </a:rPr>
              <a:t>, .li, .nu) </a:t>
            </a:r>
            <a:endParaRPr lang="en-US" sz="2200" dirty="0"/>
          </a:p>
          <a:p>
            <a:r>
              <a:rPr lang="en-US" sz="2200">
                <a:ea typeface="+mn-lt"/>
                <a:cs typeface="+mn-lt"/>
              </a:rPr>
              <a:t>For each newly observed domain, we perform an </a:t>
            </a:r>
            <a:r>
              <a:rPr lang="en-US" sz="2200" b="1">
                <a:ea typeface="+mn-lt"/>
                <a:cs typeface="+mn-lt"/>
              </a:rPr>
              <a:t>RDAP query</a:t>
            </a:r>
            <a:r>
              <a:rPr lang="en-US" sz="2200">
                <a:ea typeface="+mn-lt"/>
                <a:cs typeface="+mn-lt"/>
              </a:rPr>
              <a:t> to verify its existence and registration date</a:t>
            </a:r>
            <a:endParaRPr lang="en-US" sz="2200" dirty="0">
              <a:ea typeface="+mn-lt"/>
              <a:cs typeface="+mn-lt"/>
            </a:endParaRPr>
          </a:p>
          <a:p>
            <a:r>
              <a:rPr lang="en-US" sz="2200" dirty="0"/>
              <a:t>We publish this information as a confidence interval </a:t>
            </a:r>
            <a:r>
              <a:rPr lang="en-US" sz="2200" dirty="0">
                <a:ea typeface="+mn-lt"/>
                <a:cs typeface="+mn-lt"/>
              </a:rPr>
              <a:t>indicating how likely the domain is newly registered!</a:t>
            </a:r>
          </a:p>
          <a:p>
            <a:r>
              <a:rPr lang="en-US" sz="2200" dirty="0"/>
              <a:t>Data at: </a:t>
            </a:r>
            <a:r>
              <a:rPr lang="en-US" sz="2200" i="1" dirty="0">
                <a:ea typeface="+mn-lt"/>
                <a:cs typeface="+mn-lt"/>
              </a:rPr>
              <a:t>zonestream.openintel.nl</a:t>
            </a:r>
            <a:r>
              <a:rPr lang="en-US" sz="2200" dirty="0">
                <a:ea typeface="+mn-lt"/>
                <a:cs typeface="+mn-lt"/>
              </a:rPr>
              <a:t> and </a:t>
            </a:r>
            <a:r>
              <a:rPr lang="en-US" sz="2200" i="1">
                <a:ea typeface="+mn-lt"/>
                <a:cs typeface="+mn-lt"/>
              </a:rPr>
              <a:t>kafka.zonestream.openintel.nl</a:t>
            </a:r>
            <a:endParaRPr lang="en-US" sz="2200" i="1"/>
          </a:p>
        </p:txBody>
      </p:sp>
    </p:spTree>
    <p:extLst>
      <p:ext uri="{BB962C8B-B14F-4D97-AF65-F5344CB8AC3E}">
        <p14:creationId xmlns:p14="http://schemas.microsoft.com/office/powerpoint/2010/main" val="2639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DD4D1-142A-D39A-CB69-B4C5FD7A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care about newly </a:t>
            </a:r>
            <a:r>
              <a:rPr lang="en-US" i="0">
                <a:ea typeface="+mj-lt"/>
                <a:cs typeface="+mj-lt"/>
              </a:rPr>
              <a:t>registered </a:t>
            </a:r>
            <a:r>
              <a:rPr lang="en-US"/>
              <a:t>domains?</a:t>
            </a:r>
          </a:p>
        </p:txBody>
      </p:sp>
      <p:pic>
        <p:nvPicPr>
          <p:cNvPr id="4" name="Content Placeholder 3" descr="A screenshot of a web page&#10;&#10;Description automatically generated">
            <a:extLst>
              <a:ext uri="{FF2B5EF4-FFF2-40B4-BE49-F238E27FC236}">
                <a16:creationId xmlns:a16="http://schemas.microsoft.com/office/drawing/2014/main" id="{DE6C3961-1935-E39E-95C5-5E4D18AD88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8900" y="2011680"/>
            <a:ext cx="6934200" cy="416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17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3BC6-DAB1-4F41-95C5-3700D27E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Zonestream</a:t>
            </a:r>
            <a:r>
              <a:rPr lang="en-US" dirty="0"/>
              <a:t>: a tool for NREN CERTs?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0051-DF28-985B-9A69-7994A2DF9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Identifying newly registered domains enables several use cases:</a:t>
            </a:r>
            <a:endParaRPr lang="en-US" dirty="0"/>
          </a:p>
          <a:p>
            <a:r>
              <a:rPr lang="en-US" b="1">
                <a:ea typeface="+mn-lt"/>
                <a:cs typeface="+mn-lt"/>
              </a:rPr>
              <a:t>Protective DNS</a:t>
            </a:r>
            <a:endParaRPr 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Filter queries during the first 48 hours to prevent users from reaching potentially malicious domains</a:t>
            </a:r>
            <a:r>
              <a:rPr lang="en-US" b="1" dirty="0">
                <a:ea typeface="+mn-lt"/>
                <a:cs typeface="+mn-lt"/>
              </a:rPr>
              <a:t> 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Detection &amp; Observability</a:t>
            </a:r>
            <a:endParaRPr 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Trigger alerts on suspicious query patterns toward newly registered domains 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Spam Prevention</a:t>
            </a:r>
            <a:endParaRPr 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Use domain age as a signal for email address trustworthiness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</a:rPr>
              <a:t>Already used in production by </a:t>
            </a:r>
            <a:r>
              <a:rPr lang="en-US" dirty="0" err="1">
                <a:ea typeface="+mn-lt"/>
                <a:cs typeface="+mn-lt"/>
              </a:rPr>
              <a:t>SURFnet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93FA2-99A7-D430-E38E-69F3849E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Zonestream</a:t>
            </a:r>
            <a:r>
              <a:rPr lang="en-US" dirty="0"/>
              <a:t>: Just names?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C497-C806-D6FF-EBA5-C1CCBBE13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+mn-lt"/>
                <a:cs typeface="+mn-lt"/>
              </a:rPr>
              <a:t>We do not simply collect newly observed domains, we measure them: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For the first 48 hours of their lifetime, across A / AAAA / NS / MX records 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Tracking infrastructural changes and suspicious patterns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Making this data openly available to the community 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Using these measurements, we identify </a:t>
            </a:r>
            <a:r>
              <a:rPr lang="en-US" b="1" dirty="0">
                <a:ea typeface="+mn-lt"/>
                <a:cs typeface="+mn-lt"/>
              </a:rPr>
              <a:t>early-dying domains</a:t>
            </a:r>
            <a:r>
              <a:rPr lang="en-US" dirty="0">
                <a:ea typeface="+mn-lt"/>
                <a:cs typeface="+mn-lt"/>
              </a:rPr>
              <a:t>, which we call </a:t>
            </a:r>
            <a:r>
              <a:rPr lang="en-US" b="1" i="1" dirty="0">
                <a:ea typeface="+mn-lt"/>
                <a:cs typeface="+mn-lt"/>
              </a:rPr>
              <a:t>transient domains</a:t>
            </a:r>
            <a:endParaRPr lang="en-US" b="1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Domains</a:t>
            </a:r>
            <a:r>
              <a:rPr lang="en-US" dirty="0">
                <a:ea typeface="+mn-lt"/>
                <a:cs typeface="+mn-lt"/>
              </a:rPr>
              <a:t> that are quickly removed from the DNS, often by registrars or </a:t>
            </a:r>
            <a:r>
              <a:rPr lang="en-US">
                <a:ea typeface="+mn-lt"/>
                <a:cs typeface="+mn-lt"/>
              </a:rPr>
              <a:t>registrants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They disappear quickly, but not before they can be used</a:t>
            </a:r>
            <a:endParaRPr lang="en-US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And despite their short lifetime, they can still pose a security risk after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2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9DC52-AB32-B8E0-B561-5EBEF8D01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Zonestream</a:t>
            </a:r>
            <a:r>
              <a:rPr lang="en-US" dirty="0"/>
              <a:t>: a Blocklist?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D0666-C7EE-80EF-A0B0-837A3CC66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ea typeface="+mn-lt"/>
                <a:cs typeface="+mn-lt"/>
              </a:rPr>
              <a:t>Even after being removed from the DNS, transient domains may persist in caches of recursive resolvers worldwide 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Abusers can leverage cache priming techniques to keep these domains reachable </a:t>
            </a:r>
            <a:endParaRPr lang="en-US" dirty="0"/>
          </a:p>
          <a:p>
            <a:r>
              <a:rPr lang="en-US">
                <a:ea typeface="+mn-lt"/>
                <a:cs typeface="+mn-lt"/>
              </a:rPr>
              <a:t>To address this, we detect transient domains in near real time and publish a rolling 24-hour blocklist:</a:t>
            </a:r>
            <a:br>
              <a:rPr lang="en-US" dirty="0">
                <a:ea typeface="+mn-lt"/>
                <a:cs typeface="+mn-lt"/>
              </a:rPr>
            </a:b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  <a:hlinkClick r:id="rId2"/>
              </a:rPr>
              <a:t>https://blocklist.dacs.utwente.nl/transient-domains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/>
          </a:p>
          <a:p>
            <a:endParaRPr lang="en-US" dirty="0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This blocklist is currently deployed by </a:t>
            </a:r>
            <a:r>
              <a:rPr lang="en-US" b="1">
                <a:ea typeface="+mn-lt"/>
                <a:cs typeface="+mn-lt"/>
              </a:rPr>
              <a:t>Quad9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Telemetry shows continuous activity on these domains, indicating residual traffic that could still be harmful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22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091E-116B-9B63-05B6-23723E731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What's next?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67556-415E-8D94-7932-BD9117AFB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ea typeface="+mn-lt"/>
                <a:cs typeface="+mn-lt"/>
              </a:rPr>
              <a:t>Early observations show that blocked domains resemble phishing, C&amp;C DGAs, and banking fraud campaigns </a:t>
            </a:r>
            <a:endParaRPr lang="en-US" sz="2400" dirty="0"/>
          </a:p>
          <a:p>
            <a:r>
              <a:rPr lang="en-US" sz="2400" dirty="0">
                <a:ea typeface="+mn-lt"/>
                <a:cs typeface="+mn-lt"/>
              </a:rPr>
              <a:t>These domains exhibit patterns that could be learned in advance, enabling registries and registrars to act proactively </a:t>
            </a:r>
            <a:endParaRPr lang="en-US" sz="2400" dirty="0"/>
          </a:p>
          <a:p>
            <a:r>
              <a:rPr lang="en-US" sz="2400">
                <a:ea typeface="+mn-lt"/>
                <a:cs typeface="+mn-lt"/>
              </a:rPr>
              <a:t>We are developing new methods for early identification based on the measurement data we collect </a:t>
            </a:r>
            <a:endParaRPr lang="en-US" sz="24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ea typeface="+mn-lt"/>
                <a:cs typeface="+mn-lt"/>
              </a:rPr>
              <a:t>Moving from detection to prediction</a:t>
            </a:r>
          </a:p>
          <a:p>
            <a:r>
              <a:rPr lang="en-US" sz="2400">
                <a:ea typeface="+mn-lt"/>
                <a:cs typeface="+mn-lt"/>
              </a:rPr>
              <a:t>More results coming soon...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895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BrushVTI</vt:lpstr>
      <vt:lpstr>Zero Hour Domain Abuse: Live Signals from Zonestream</vt:lpstr>
      <vt:lpstr>DNS: An ever-changing ecosystem</vt:lpstr>
      <vt:lpstr>Zonestream: observing DNS in real-time</vt:lpstr>
      <vt:lpstr>Zonestream: how it works?</vt:lpstr>
      <vt:lpstr>Why care about newly registered domains?</vt:lpstr>
      <vt:lpstr>Zonestream: a tool for NREN CERTs?</vt:lpstr>
      <vt:lpstr>Zonestream: Just names?</vt:lpstr>
      <vt:lpstr>Zonestream: a Blocklist?</vt:lpstr>
      <vt:lpstr>What's next?</vt:lpstr>
      <vt:lpstr>Can I use Zonestream data in production?</vt:lpstr>
      <vt:lpstr>How can you help?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427</cp:revision>
  <dcterms:created xsi:type="dcterms:W3CDTF">2026-03-30T15:56:52Z</dcterms:created>
  <dcterms:modified xsi:type="dcterms:W3CDTF">2026-03-31T15:25:33Z</dcterms:modified>
</cp:coreProperties>
</file>