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85" r:id="rId5"/>
    <p:sldId id="2145705473" r:id="rId6"/>
    <p:sldId id="284" r:id="rId7"/>
    <p:sldId id="2145705471" r:id="rId8"/>
    <p:sldId id="358" r:id="rId9"/>
    <p:sldId id="2145705472" r:id="rId10"/>
    <p:sldId id="2145705490" r:id="rId11"/>
    <p:sldId id="2145705476" r:id="rId12"/>
    <p:sldId id="2145705489" r:id="rId13"/>
    <p:sldId id="360" r:id="rId14"/>
    <p:sldId id="2145705483" r:id="rId15"/>
    <p:sldId id="2145705482" r:id="rId16"/>
    <p:sldId id="2145705487" r:id="rId17"/>
    <p:sldId id="2145705486" r:id="rId18"/>
    <p:sldId id="2145705484" r:id="rId19"/>
    <p:sldId id="2145705485" r:id="rId20"/>
    <p:sldId id="2145705488" r:id="rId21"/>
    <p:sldId id="361" r:id="rId22"/>
    <p:sldId id="2145705491" r:id="rId23"/>
    <p:sldId id="310" r:id="rId24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114000"/>
      </a:lnSpc>
      <a:spcBef>
        <a:spcPts val="0"/>
      </a:spcBef>
      <a:buFont typeface="+mj-lt"/>
      <a:buNone/>
      <a:defRPr sz="1700" kern="1200" spc="40" baseline="0">
        <a:solidFill>
          <a:schemeClr val="accent1"/>
        </a:solidFill>
        <a:latin typeface="+mn-lt"/>
        <a:ea typeface="+mn-ea"/>
        <a:cs typeface="+mn-cs"/>
      </a:defRPr>
    </a:lvl1pPr>
    <a:lvl2pPr marL="1872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2pPr>
    <a:lvl3pPr marL="460800" indent="-185738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3pPr>
    <a:lvl4pPr marL="7344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4pPr>
    <a:lvl5pPr marL="10080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2878C"/>
    <a:srgbClr val="B4B9BE"/>
    <a:srgbClr val="FF66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1" autoAdjust="0"/>
    <p:restoredTop sz="76224" autoAdjust="0"/>
  </p:normalViewPr>
  <p:slideViewPr>
    <p:cSldViewPr showGuides="1">
      <p:cViewPr>
        <p:scale>
          <a:sx n="84" d="100"/>
          <a:sy n="84" d="100"/>
        </p:scale>
        <p:origin x="144" y="464"/>
      </p:cViewPr>
      <p:guideLst/>
    </p:cSldViewPr>
  </p:slideViewPr>
  <p:outlineViewPr>
    <p:cViewPr>
      <p:scale>
        <a:sx n="33" d="100"/>
        <a:sy n="33" d="100"/>
      </p:scale>
      <p:origin x="0" y="-17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06.04.26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06.04.26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Mich vorstellen. </a:t>
            </a:r>
          </a:p>
          <a:p>
            <a:r>
              <a:rPr lang="de-DE" dirty="0"/>
              <a:t>Thema vorstellen.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171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41785-5562-9CD5-62D3-92BCCEF19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03CD6F-B9D6-977F-1A18-E07F3F753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DEA9C4-85A8-CA06-96AF-DB8A0D7B8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also </a:t>
            </a:r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hiring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EC1479-6DEC-2AE7-4BB8-EF349571D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589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BDE38-3E3F-B86F-4CC1-E168CB1BD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DC1262-0702-B81C-F2AC-22549CAE9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F16800C-403F-7C00-EC2F-FDB7BF908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also </a:t>
            </a:r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hiring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91001E-7F03-48CE-25BB-5C6FC1BE2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758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69195-6497-C95E-043E-882A152F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0CDC60-FD7F-99D2-8AF4-116609036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3CEC05-23F8-BFC9-5DD3-9BF22120F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9410A7-2700-2640-C3C0-9BD8E75F3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29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7CAC4-D742-3B8D-77FB-9A6A392D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EB3076-6E51-31B5-3DAB-7BFA7A86F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FA3376-EAB3-ACE1-B2A7-709C3AE11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also </a:t>
            </a:r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hiring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BA5678-687B-2BD9-1D19-255ABD3B4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401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3314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4F66C-74E2-82D4-2027-06DED196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FB2A36-7A3D-F3C8-87CB-5B31D003E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ED7BB1-59AF-0252-AD09-41BFF6B61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Warum wähle ich den </a:t>
            </a:r>
            <a:r>
              <a:rPr lang="de-CH" dirty="0" err="1"/>
              <a:t>Onboardingprozess</a:t>
            </a:r>
            <a:r>
              <a:rPr lang="de-CH" dirty="0"/>
              <a:t>? </a:t>
            </a:r>
          </a:p>
          <a:p>
            <a:pPr lvl="1"/>
            <a:r>
              <a:rPr lang="de-CH" dirty="0"/>
              <a:t>Betrifft alle </a:t>
            </a:r>
          </a:p>
          <a:p>
            <a:pPr lvl="1"/>
            <a:r>
              <a:rPr lang="de-CH" dirty="0"/>
              <a:t>Neue Leute sind wichtig für die Security Kultur </a:t>
            </a:r>
          </a:p>
          <a:p>
            <a:pPr lvl="2"/>
            <a:r>
              <a:rPr lang="de-CH" dirty="0"/>
              <a:t>Sie bringen vielleicht Vorwissen oder Annahmen mit, die bei uns nicht stimmen </a:t>
            </a:r>
          </a:p>
          <a:p>
            <a:pPr lvl="2"/>
            <a:r>
              <a:rPr lang="de-CH" dirty="0"/>
              <a:t>Sie bringen neue Perspektive in bestehende Teams - im Besten Fall eine neue Security Perspektive</a:t>
            </a:r>
          </a:p>
          <a:p>
            <a:pPr lvl="2"/>
            <a:r>
              <a:rPr lang="de-CH" dirty="0"/>
              <a:t>Zukunftsorientiert</a:t>
            </a:r>
          </a:p>
          <a:p>
            <a:pPr lvl="1"/>
            <a:r>
              <a:rPr lang="de-CH" dirty="0"/>
              <a:t>Involviert viele wichtige Stakeholder</a:t>
            </a:r>
          </a:p>
          <a:p>
            <a:r>
              <a:rPr lang="de-CH" dirty="0"/>
              <a:t>Wer ist involviert? </a:t>
            </a:r>
          </a:p>
          <a:p>
            <a:r>
              <a:rPr lang="de-CH" dirty="0"/>
              <a:t>Welche Touchpoints?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E5261A-118B-530E-EC15-201D4EC9D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675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947988" y="1600200"/>
            <a:ext cx="9882188" cy="5559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b="0" i="0" dirty="0">
                <a:solidFill>
                  <a:srgbClr val="1B3051"/>
                </a:solidFill>
                <a:latin typeface="Europa"/>
              </a:rPr>
              <a:t>An established method for characterising and designing behaviour change interventions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COM-B: capability (the knowledge &amp; skills, digital security skills), opportunity (</a:t>
            </a:r>
            <a:r>
              <a:rPr lang="en-US" sz="11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tools&amp;processes</a:t>
            </a:r>
            <a:r>
              <a:rPr lang="en-US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motivation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F1796F0-8636-9A40-924F-F3F70F2A69CA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7AB32-2ACB-8719-D2BB-A0D897D7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F2D9A-DC40-EE36-8BDA-AA0995286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F922D-CF7B-C76A-540B-54362276F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Passwords: most people know that 123456 isn’t the best idea, they’re aware but do they know and understand why? 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&amp; digital security skills to use MFA, form a secure password AND the tools, the PW manager? 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6F86F-7B8F-CCBD-1779-E36D73BDB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500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relevant </a:t>
            </a:r>
            <a:r>
              <a:rPr lang="de-DE" dirty="0" err="1"/>
              <a:t>for</a:t>
            </a:r>
            <a:r>
              <a:rPr lang="de-DE" dirty="0"/>
              <a:t> Human </a:t>
            </a:r>
            <a:r>
              <a:rPr lang="de-DE" dirty="0" err="1"/>
              <a:t>Centred</a:t>
            </a:r>
            <a:r>
              <a:rPr lang="de-DE" dirty="0"/>
              <a:t> Security </a:t>
            </a:r>
            <a:r>
              <a:rPr lang="de-DE" dirty="0" err="1"/>
              <a:t>insight</a:t>
            </a:r>
            <a:r>
              <a:rPr lang="de-DE" dirty="0"/>
              <a:t> an </a:t>
            </a:r>
            <a:r>
              <a:rPr lang="de-DE" dirty="0" err="1"/>
              <a:t>organisation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099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Warum wähle ich den </a:t>
            </a:r>
            <a:r>
              <a:rPr lang="de-CH" dirty="0" err="1"/>
              <a:t>Onboardingprozess</a:t>
            </a:r>
            <a:r>
              <a:rPr lang="de-CH" dirty="0"/>
              <a:t>? </a:t>
            </a:r>
          </a:p>
          <a:p>
            <a:pPr lvl="1"/>
            <a:r>
              <a:rPr lang="de-CH" dirty="0"/>
              <a:t>Betrifft alle </a:t>
            </a:r>
          </a:p>
          <a:p>
            <a:pPr lvl="1"/>
            <a:r>
              <a:rPr lang="de-CH" dirty="0"/>
              <a:t>Neue Leute sind wichtig für die Security Kultur </a:t>
            </a:r>
          </a:p>
          <a:p>
            <a:pPr lvl="2"/>
            <a:r>
              <a:rPr lang="de-CH" dirty="0"/>
              <a:t>Sie bringen vielleicht Vorwissen oder Annahmen mit, die bei uns nicht stimmen </a:t>
            </a:r>
          </a:p>
          <a:p>
            <a:pPr lvl="2"/>
            <a:r>
              <a:rPr lang="de-CH" dirty="0"/>
              <a:t>Sie bringen neue Perspektive in bestehende Teams - im Besten Fall eine neue Security Perspektive</a:t>
            </a:r>
          </a:p>
          <a:p>
            <a:pPr lvl="2"/>
            <a:r>
              <a:rPr lang="de-CH" dirty="0"/>
              <a:t>Zukunftsorientiert</a:t>
            </a:r>
          </a:p>
          <a:p>
            <a:pPr lvl="1"/>
            <a:r>
              <a:rPr lang="de-CH" dirty="0"/>
              <a:t>Involviert viele wichtige Stakeholder</a:t>
            </a:r>
          </a:p>
          <a:p>
            <a:r>
              <a:rPr lang="de-CH" dirty="0"/>
              <a:t>Wer ist involviert? </a:t>
            </a:r>
          </a:p>
          <a:p>
            <a:r>
              <a:rPr lang="de-CH" dirty="0"/>
              <a:t>Welche Touchpoints?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852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462BD-97B4-BC5F-3C00-17BD7C16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5FB42E-79E6-FBBC-677A-1D3803215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8E7683-B64E-A343-FECB-D2BB1D1CD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Warum wähle ich den </a:t>
            </a:r>
            <a:r>
              <a:rPr lang="de-CH" dirty="0" err="1"/>
              <a:t>Onboardingprozess</a:t>
            </a:r>
            <a:r>
              <a:rPr lang="de-CH" dirty="0"/>
              <a:t>? </a:t>
            </a:r>
          </a:p>
          <a:p>
            <a:pPr lvl="1"/>
            <a:r>
              <a:rPr lang="de-CH" dirty="0"/>
              <a:t>Betrifft alle </a:t>
            </a:r>
          </a:p>
          <a:p>
            <a:pPr lvl="1"/>
            <a:r>
              <a:rPr lang="de-CH" dirty="0"/>
              <a:t>Neue Leute sind wichtig für die Security Kultur </a:t>
            </a:r>
          </a:p>
          <a:p>
            <a:pPr lvl="2"/>
            <a:r>
              <a:rPr lang="de-CH" dirty="0"/>
              <a:t>Sie bringen vielleicht Vorwissen oder Annahmen mit, die bei uns nicht stimmen </a:t>
            </a:r>
          </a:p>
          <a:p>
            <a:pPr lvl="2"/>
            <a:r>
              <a:rPr lang="de-CH" dirty="0"/>
              <a:t>Sie bringen neue Perspektive in bestehende Teams - im Besten Fall eine neue Security Perspektive</a:t>
            </a:r>
          </a:p>
          <a:p>
            <a:pPr lvl="2"/>
            <a:r>
              <a:rPr lang="de-CH" dirty="0"/>
              <a:t>Zukunftsorientiert</a:t>
            </a:r>
          </a:p>
          <a:p>
            <a:pPr lvl="1"/>
            <a:r>
              <a:rPr lang="de-CH" dirty="0"/>
              <a:t>Involviert viele wichtige Stakeholder</a:t>
            </a:r>
          </a:p>
          <a:p>
            <a:r>
              <a:rPr lang="de-CH" dirty="0"/>
              <a:t>Wer ist involviert? </a:t>
            </a:r>
          </a:p>
          <a:p>
            <a:r>
              <a:rPr lang="de-CH" dirty="0"/>
              <a:t>Welche Touchpoints?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787C74-CFBD-3DB7-DD45-65E626787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594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E8C76-D2C9-0FAF-4FD3-0B3CDF6A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CCBE678-527C-B41F-9948-D1C182C54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F62673-1A6F-6B0A-C1C8-86934C6D3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D80190-2B41-C3D7-3180-024C22EAA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018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0FF11-7808-6482-E2D7-C8D035277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54BCD9-072A-10C7-46DF-342CCCDFC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5C385E-57EC-F805-5E34-9DBA67CF7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E4DA2F-0112-B9C8-389D-A0A05BD53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580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4668E-B4F6-5C0E-839B-2A67FA0CD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EB19A2-938C-9B86-D22D-D65B21D45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19D5C5-7921-C218-BF28-98DE160B0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also </a:t>
            </a:r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hiring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E6D46-EFEE-8580-F69B-ACDF8394B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219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«Titelfolie»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</a:t>
            </a:r>
          </a:p>
          <a:p>
            <a:r>
              <a:rPr lang="de-CH" noProof="0" dirty="0"/>
              <a:t>Version 00, </a:t>
            </a:r>
            <a:fld id="{C201A553-BA9D-4F60-A603-B601D1443745}" type="datetime4">
              <a:rPr lang="de-CH" noProof="0" smtClean="0"/>
              <a:pPr/>
              <a:t>20. August 2024</a:t>
            </a:fld>
            <a:endParaRPr lang="de-CH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FCB082B-4878-5CED-D205-1005CA191D9C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Beispielfolie «Titel und Inhalt»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61999" y="1465200"/>
            <a:ext cx="10671175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Beispielfolie «Titel und zwei Inhalte»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5200"/>
            <a:ext cx="4068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303912" y="1465200"/>
            <a:ext cx="4320479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812" y="417482"/>
            <a:ext cx="7026188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3059112" cy="455234"/>
          </a:xfrm>
        </p:spPr>
        <p:txBody>
          <a:bodyPr/>
          <a:lstStyle/>
          <a:p>
            <a:r>
              <a:rPr lang="de-CH" noProof="0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059112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567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34224" y="417482"/>
            <a:ext cx="4295775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5221286" cy="455234"/>
          </a:xfrm>
        </p:spPr>
        <p:txBody>
          <a:bodyPr/>
          <a:lstStyle/>
          <a:p>
            <a:r>
              <a:rPr lang="de-CH" noProof="0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2" y="1463675"/>
            <a:ext cx="5221287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3103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Beispielfolie «Titel und drei Inhalte»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4226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C0EB5F1-CBCA-1E0F-1063-1ED70E651F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8038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082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Beispielfolie «Titel und Bild»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CEB7D4-7DE6-6455-6F9B-CF08334B39D5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«Zitat mit Fläche blau»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de-CH" noProof="0" dirty="0"/>
              <a:t>«Zitat hinzufügen»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873E21-571C-6D4A-621F-26BF43A947E9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22189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ro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«Zitat mit Fläche rot»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de-CH" noProof="0" dirty="0"/>
              <a:t>«Zitat hinzufügen»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9BFD3E-055A-C142-CAD1-3290ABEE6697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4007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grau">
    <p:bg>
      <p:bgPr>
        <a:solidFill>
          <a:srgbClr val="828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600"/>
            <a:ext cx="10672762" cy="455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«Zitat mit Fläche grau»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de-CH" noProof="0" dirty="0"/>
              <a:t>«Zitat hinzufügen»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606201-E3EA-5CC3-39A7-0F35A87FD3B3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935957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 noProof="0" dirty="0"/>
              <a:t>Beispielfolie «Zitat»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r>
              <a:rPr lang="de-CH" noProof="0" dirty="0"/>
              <a:t>«Zitat hinzufügen»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600" b="1" spc="0" baseline="0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91344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Blau, Farbigkeit, violett, Flieder enthält.&#10;&#10;Automatisch generierte Beschreibung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«Titelfolie Verlauf 1»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</a:t>
            </a:r>
          </a:p>
          <a:p>
            <a:r>
              <a:rPr lang="de-CH" noProof="0" dirty="0"/>
              <a:t>Version 00, </a:t>
            </a:r>
            <a:fld id="{C201A553-BA9D-4F60-A603-B601D1443745}" type="datetime4">
              <a:rPr lang="de-CH" noProof="0" smtClean="0"/>
              <a:pPr/>
              <a:t>20. August 2024</a:t>
            </a:fld>
            <a:endParaRPr lang="de-CH" noProof="0" dirty="0"/>
          </a:p>
          <a:p>
            <a:endParaRPr lang="de-CH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D0C61A-C2A6-CF85-DF08-FAF992F5B80C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291495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A9579D62-C50B-5FA5-070B-ECA1C60EAA35}"/>
              </a:ext>
            </a:extLst>
          </p:cNvPr>
          <p:cNvSpPr/>
          <p:nvPr userDrawn="1"/>
        </p:nvSpPr>
        <p:spPr>
          <a:xfrm>
            <a:off x="760413" y="5355083"/>
            <a:ext cx="10672762" cy="810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33430B0-DDB5-E7B0-1BA0-A936B201C60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2794137"/>
              </p:ext>
            </p:extLst>
          </p:nvPr>
        </p:nvGraphicFramePr>
        <p:xfrm>
          <a:off x="6234718" y="5359632"/>
          <a:ext cx="3600542" cy="81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542">
                  <a:extLst>
                    <a:ext uri="{9D8B030D-6E8A-4147-A177-3AD203B41FA5}">
                      <a16:colId xmlns:a16="http://schemas.microsoft.com/office/drawing/2014/main" val="3007481015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4091147013"/>
                    </a:ext>
                  </a:extLst>
                </a:gridCol>
              </a:tblGrid>
              <a:tr h="777600">
                <a:tc>
                  <a:txBody>
                    <a:bodyPr/>
                    <a:lstStyle/>
                    <a:p>
                      <a:r>
                        <a:rPr lang="de-CH" sz="1800" b="1" kern="1200" spc="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Lausanne</a:t>
                      </a:r>
                      <a:endParaRPr lang="de-CH" sz="1600" b="1" kern="1200" spc="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de-CH" sz="1600" b="0" kern="1200" spc="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EPFL Innovation Park</a:t>
                      </a:r>
                    </a:p>
                    <a:p>
                      <a:r>
                        <a:rPr lang="de-CH" sz="1600" b="0" kern="1200" spc="0" baseline="0" noProof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Bâtiment</a:t>
                      </a:r>
                      <a:r>
                        <a:rPr lang="de-CH" sz="1600" b="0" kern="1200" spc="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</a:p>
                    <a:p>
                      <a:r>
                        <a:rPr lang="de-CH" sz="1600" b="0" kern="1200" spc="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1015 Lausanne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835100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A4776E46-2C03-118F-DE54-CE986BC9E3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30900957"/>
              </p:ext>
            </p:extLst>
          </p:nvPr>
        </p:nvGraphicFramePr>
        <p:xfrm>
          <a:off x="2666735" y="5358036"/>
          <a:ext cx="2759103" cy="81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768">
                  <a:extLst>
                    <a:ext uri="{9D8B030D-6E8A-4147-A177-3AD203B41FA5}">
                      <a16:colId xmlns:a16="http://schemas.microsoft.com/office/drawing/2014/main" val="3007481015"/>
                    </a:ext>
                  </a:extLst>
                </a:gridCol>
                <a:gridCol w="1728335">
                  <a:extLst>
                    <a:ext uri="{9D8B030D-6E8A-4147-A177-3AD203B41FA5}">
                      <a16:colId xmlns:a16="http://schemas.microsoft.com/office/drawing/2014/main" val="4091147013"/>
                    </a:ext>
                  </a:extLst>
                </a:gridCol>
              </a:tblGrid>
              <a:tr h="810768">
                <a:tc>
                  <a:txBody>
                    <a:bodyPr/>
                    <a:lstStyle/>
                    <a:p>
                      <a:r>
                        <a:rPr lang="de-CH" sz="1800" b="1" kern="1200" spc="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Zürich</a:t>
                      </a:r>
                      <a:endParaRPr lang="de-CH" sz="1600" b="1" kern="1200" spc="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de-CH" sz="1600" b="0" kern="1200" spc="0" baseline="0" noProof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Werdstrasse</a:t>
                      </a:r>
                      <a:r>
                        <a:rPr lang="de-CH" sz="1600" b="0" kern="1200" spc="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r>
                        <a:rPr lang="de-CH" sz="1600" b="0" kern="1200" spc="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8004 Zürich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8351004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8557E05-7F2C-EC5C-4135-858F11FFAA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379" y="2022584"/>
            <a:ext cx="3254400" cy="1127766"/>
          </a:xfrm>
        </p:spPr>
        <p:txBody>
          <a:bodyPr>
            <a:noAutofit/>
          </a:bodyPr>
          <a:lstStyle>
            <a:lvl1pPr>
              <a:lnSpc>
                <a:spcPct val="122000"/>
              </a:lnSpc>
              <a:defRPr sz="1600" b="0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450B49A-8249-F2B8-D31F-D65D23385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379" y="4003496"/>
            <a:ext cx="3254400" cy="1122040"/>
          </a:xfrm>
        </p:spPr>
        <p:txBody>
          <a:bodyPr/>
          <a:lstStyle>
            <a:lvl1pPr>
              <a:lnSpc>
                <a:spcPct val="122000"/>
              </a:lnSpc>
              <a:defRPr sz="1600" b="0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749D0275-7F74-E27B-BA38-6CADE8FE5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5030" y="2032238"/>
            <a:ext cx="3254969" cy="1118112"/>
          </a:xfrm>
        </p:spPr>
        <p:txBody>
          <a:bodyPr/>
          <a:lstStyle>
            <a:lvl1pPr>
              <a:lnSpc>
                <a:spcPct val="122000"/>
              </a:lnSpc>
              <a:defRPr sz="1600" b="0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877B0405-2CB0-D228-DB64-FC12DFD306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5031" y="3997770"/>
            <a:ext cx="3254968" cy="1127766"/>
          </a:xfrm>
        </p:spPr>
        <p:txBody>
          <a:bodyPr/>
          <a:lstStyle>
            <a:lvl1pPr>
              <a:lnSpc>
                <a:spcPct val="122000"/>
              </a:lnSpc>
              <a:defRPr sz="1600" b="0" spc="0" baseline="0"/>
            </a:lvl1pPr>
            <a:lvl2pPr marL="0" indent="0">
              <a:buFontTx/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7F3B0F8-D693-2897-4953-DCBDEB84787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59601" y="1458350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CH" noProof="0" dirty="0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5DA1919-FDA7-8EA4-5B3B-7838F89B1A9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59601" y="3439262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CH" noProof="0" dirty="0"/>
              <a:t>Bild durch Klicken auf Symbol hinzufügen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ECA93ED-A458-AC1B-9361-36762696E2D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234718" y="1465200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CH" noProof="0" dirty="0"/>
              <a:t>Bild durch Klicken auf Symbol hinzufügen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A6F13B5-A469-8432-0F27-4CFE52D86ADA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34718" y="3433536"/>
            <a:ext cx="1691575" cy="1692000"/>
          </a:xfrm>
          <a:custGeom>
            <a:avLst/>
            <a:gdLst>
              <a:gd name="connsiteX0" fmla="*/ 965395 w 1931748"/>
              <a:gd name="connsiteY0" fmla="*/ 0 h 1932234"/>
              <a:gd name="connsiteX1" fmla="*/ 1931748 w 1931748"/>
              <a:gd name="connsiteY1" fmla="*/ 966353 h 1932234"/>
              <a:gd name="connsiteX2" fmla="*/ 1064199 w 1931748"/>
              <a:gd name="connsiteY2" fmla="*/ 1927717 h 1932234"/>
              <a:gd name="connsiteX3" fmla="*/ 974742 w 1931748"/>
              <a:gd name="connsiteY3" fmla="*/ 1932234 h 1932234"/>
              <a:gd name="connsiteX4" fmla="*/ 956048 w 1931748"/>
              <a:gd name="connsiteY4" fmla="*/ 1932234 h 1932234"/>
              <a:gd name="connsiteX5" fmla="*/ 866591 w 1931748"/>
              <a:gd name="connsiteY5" fmla="*/ 1927717 h 1932234"/>
              <a:gd name="connsiteX6" fmla="*/ 4031 w 1931748"/>
              <a:gd name="connsiteY6" fmla="*/ 1065157 h 1932234"/>
              <a:gd name="connsiteX7" fmla="*/ 0 w 1931748"/>
              <a:gd name="connsiteY7" fmla="*/ 985325 h 1932234"/>
              <a:gd name="connsiteX8" fmla="*/ 0 w 1931748"/>
              <a:gd name="connsiteY8" fmla="*/ 947381 h 1932234"/>
              <a:gd name="connsiteX9" fmla="*/ 4031 w 1931748"/>
              <a:gd name="connsiteY9" fmla="*/ 867549 h 1932234"/>
              <a:gd name="connsiteX10" fmla="*/ 965395 w 1931748"/>
              <a:gd name="connsiteY10" fmla="*/ 0 h 19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1748" h="1932234">
                <a:moveTo>
                  <a:pt x="965395" y="0"/>
                </a:moveTo>
                <a:cubicBezTo>
                  <a:pt x="1499097" y="0"/>
                  <a:pt x="1931748" y="432651"/>
                  <a:pt x="1931748" y="966353"/>
                </a:cubicBezTo>
                <a:cubicBezTo>
                  <a:pt x="1931748" y="1466699"/>
                  <a:pt x="1551488" y="1878230"/>
                  <a:pt x="1064199" y="1927717"/>
                </a:cubicBezTo>
                <a:lnTo>
                  <a:pt x="974742" y="1932234"/>
                </a:lnTo>
                <a:lnTo>
                  <a:pt x="956048" y="1932234"/>
                </a:lnTo>
                <a:lnTo>
                  <a:pt x="866591" y="1927717"/>
                </a:lnTo>
                <a:cubicBezTo>
                  <a:pt x="411788" y="1881529"/>
                  <a:pt x="50219" y="1519961"/>
                  <a:pt x="4031" y="1065157"/>
                </a:cubicBezTo>
                <a:lnTo>
                  <a:pt x="0" y="985325"/>
                </a:lnTo>
                <a:lnTo>
                  <a:pt x="0" y="947381"/>
                </a:lnTo>
                <a:lnTo>
                  <a:pt x="4031" y="867549"/>
                </a:lnTo>
                <a:cubicBezTo>
                  <a:pt x="53518" y="380260"/>
                  <a:pt x="465049" y="0"/>
                  <a:pt x="965395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CH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43342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Klicke hier, um den Master-Titelstil zu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8C0188-0D07-F4FD-A26B-8CFA1F35B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3" y="2896907"/>
            <a:ext cx="3520800" cy="103297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474D6BE-ED38-F31E-D313-BF58998B675E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8373363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«Titelfolie Verlauf 2»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</a:t>
            </a:r>
          </a:p>
          <a:p>
            <a:r>
              <a:rPr lang="de-CH" noProof="0" dirty="0"/>
              <a:t>Version 00, </a:t>
            </a:r>
            <a:fld id="{C201A553-BA9D-4F60-A603-B601D1443745}" type="datetime4">
              <a:rPr lang="de-CH" noProof="0" smtClean="0"/>
              <a:pPr/>
              <a:t>20. August 2024</a:t>
            </a:fld>
            <a:endParaRPr lang="de-CH" noProof="0" dirty="0"/>
          </a:p>
          <a:p>
            <a:endParaRPr lang="de-CH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0C8637-A284-8B7D-A423-5ABDA2A5B6DB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32422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«Titelfolie Verlauf 3»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</a:t>
            </a:r>
          </a:p>
          <a:p>
            <a:r>
              <a:rPr lang="de-CH" noProof="0" dirty="0"/>
              <a:t>Version 00, </a:t>
            </a:r>
            <a:fld id="{C201A553-BA9D-4F60-A603-B601D1443745}" type="datetime4">
              <a:rPr lang="de-CH" noProof="0" smtClean="0"/>
              <a:pPr/>
              <a:t>20. August 2024</a:t>
            </a:fld>
            <a:endParaRPr lang="de-CH" noProof="0" dirty="0"/>
          </a:p>
          <a:p>
            <a:endParaRPr lang="de-CH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C5D618-1DBA-7963-8AD3-D39E32AA3CBF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4236542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</a:t>
            </a:r>
            <a:r>
              <a:rPr lang="de-CH" noProof="0" dirty="0" err="1"/>
              <a:t>Kapiteltrenner</a:t>
            </a:r>
            <a:r>
              <a:rPr lang="de-CH" noProof="0" dirty="0"/>
              <a:t> blau»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F372C1-4FE1-6D31-8AEF-2913F42C8EE2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63258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93"/>
            <a:ext cx="12193200" cy="686160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</a:t>
            </a:r>
            <a:r>
              <a:rPr lang="de-CH" noProof="0" dirty="0" err="1"/>
              <a:t>Kapiteltrenner</a:t>
            </a:r>
            <a:r>
              <a:rPr lang="de-CH" noProof="0" dirty="0"/>
              <a:t> Verlauf 1»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62101-2402-6856-73E8-950F3082454F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7053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"/>
            <a:ext cx="12191999" cy="686160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</a:t>
            </a:r>
            <a:r>
              <a:rPr lang="de-CH" noProof="0" dirty="0" err="1"/>
              <a:t>Kapiteltrenner</a:t>
            </a:r>
            <a:r>
              <a:rPr lang="de-CH" noProof="0" dirty="0"/>
              <a:t> Verlauf 2»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56274E2-022F-7D93-3853-575FE07C5D46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648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" y="391"/>
            <a:ext cx="12191997" cy="68576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e-CH" noProof="0" dirty="0"/>
              <a:t>Beispielfolie </a:t>
            </a:r>
            <a:br>
              <a:rPr lang="de-CH" noProof="0" dirty="0"/>
            </a:br>
            <a:r>
              <a:rPr lang="de-CH" noProof="0" dirty="0"/>
              <a:t>«</a:t>
            </a:r>
            <a:r>
              <a:rPr lang="de-CH" noProof="0" dirty="0" err="1"/>
              <a:t>Kapiteltrenner</a:t>
            </a:r>
            <a:r>
              <a:rPr lang="de-CH" noProof="0" dirty="0"/>
              <a:t> mit Grafik»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E0319D-BFAB-BA7E-A7BB-E69F1608AA68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64316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>
            <a:extLst>
              <a:ext uri="{FF2B5EF4-FFF2-40B4-BE49-F238E27FC236}">
                <a16:creationId xmlns:a16="http://schemas.microsoft.com/office/drawing/2014/main" id="{4C3CF3C3-6115-7A52-D73D-9536B1222A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e-CH" noProof="0" dirty="0"/>
              <a:t>Beispielfolie «</a:t>
            </a:r>
            <a:r>
              <a:rPr lang="de-CH" noProof="0" dirty="0" err="1"/>
              <a:t>Kapiteltrenner</a:t>
            </a:r>
            <a:r>
              <a:rPr lang="de-CH" noProof="0" dirty="0"/>
              <a:t> mit Bild»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DB557C-A12B-C367-742A-9CC0F5DA5779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8632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CD1AD84-A9C6-68C4-8681-94E52B08CB3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0413" y="417482"/>
            <a:ext cx="10672762" cy="455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 dirty="0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1999" y="1466056"/>
            <a:ext cx="1067117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4701" y="6341418"/>
            <a:ext cx="7452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39731"/>
            <a:ext cx="1753783" cy="6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7" r:id="rId3"/>
    <p:sldLayoutId id="2147483668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59" r:id="rId10"/>
    <p:sldLayoutId id="2147483661" r:id="rId11"/>
    <p:sldLayoutId id="2147483680" r:id="rId12"/>
    <p:sldLayoutId id="2147483681" r:id="rId13"/>
    <p:sldLayoutId id="2147483669" r:id="rId14"/>
    <p:sldLayoutId id="2147483665" r:id="rId15"/>
    <p:sldLayoutId id="2147483671" r:id="rId16"/>
    <p:sldLayoutId id="2147483672" r:id="rId17"/>
    <p:sldLayoutId id="2147483674" r:id="rId18"/>
    <p:sldLayoutId id="2147483673" r:id="rId19"/>
    <p:sldLayoutId id="2147483682" r:id="rId20"/>
    <p:sldLayoutId id="2147483663" r:id="rId21"/>
    <p:sldLayoutId id="2147483683" r:id="rId22"/>
    <p:sldLayoutId id="2147483664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6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7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9" userDrawn="1">
          <p15:clr>
            <a:srgbClr val="A4A3A4"/>
          </p15:clr>
        </p15:guide>
        <p15:guide id="2" pos="7202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922" userDrawn="1">
          <p15:clr>
            <a:srgbClr val="A4A3A4"/>
          </p15:clr>
        </p15:guide>
        <p15:guide id="5" orient="horz" pos="26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1421F-8630-611B-CBE9-6FF2CC6B6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Onboarding </a:t>
            </a:r>
            <a:r>
              <a:rPr lang="de-CH" dirty="0" err="1"/>
              <a:t>as</a:t>
            </a:r>
            <a:r>
              <a:rPr lang="de-CH" dirty="0"/>
              <a:t> a Security </a:t>
            </a:r>
            <a:r>
              <a:rPr lang="de-CH" dirty="0" err="1"/>
              <a:t>Process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D8D3E-EDFB-1AF6-CA5E-7CFA44B5F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2500" dirty="0"/>
              <a:t>How </a:t>
            </a:r>
            <a:r>
              <a:rPr lang="de-CH" sz="2500" dirty="0" err="1"/>
              <a:t>new</a:t>
            </a:r>
            <a:r>
              <a:rPr lang="de-CH" sz="2500" dirty="0"/>
              <a:t> </a:t>
            </a:r>
            <a:r>
              <a:rPr lang="de-CH" sz="2500" dirty="0" err="1"/>
              <a:t>employees</a:t>
            </a:r>
            <a:r>
              <a:rPr lang="de-CH" sz="2500" dirty="0"/>
              <a:t> </a:t>
            </a:r>
            <a:r>
              <a:rPr lang="de-CH" sz="2500" dirty="0" err="1"/>
              <a:t>are</a:t>
            </a:r>
            <a:r>
              <a:rPr lang="de-CH" sz="2500" dirty="0"/>
              <a:t> </a:t>
            </a:r>
            <a:r>
              <a:rPr lang="de-CH" sz="2500" dirty="0" err="1"/>
              <a:t>introduced</a:t>
            </a:r>
            <a:r>
              <a:rPr lang="de-CH" sz="2500" dirty="0"/>
              <a:t> </a:t>
            </a:r>
            <a:r>
              <a:rPr lang="de-CH" sz="2500" dirty="0" err="1"/>
              <a:t>to</a:t>
            </a:r>
            <a:r>
              <a:rPr lang="de-CH" sz="2500" dirty="0"/>
              <a:t> </a:t>
            </a:r>
            <a:r>
              <a:rPr lang="de-CH" sz="2500" dirty="0" err="1"/>
              <a:t>information</a:t>
            </a:r>
            <a:r>
              <a:rPr lang="de-CH" sz="2500" dirty="0"/>
              <a:t> </a:t>
            </a:r>
            <a:r>
              <a:rPr lang="de-CH" sz="2500" dirty="0" err="1"/>
              <a:t>security</a:t>
            </a:r>
            <a:r>
              <a:rPr lang="de-CH" sz="2500" dirty="0"/>
              <a:t> in a </a:t>
            </a:r>
            <a:r>
              <a:rPr lang="de-CH" sz="2500" dirty="0" err="1"/>
              <a:t>welcoming</a:t>
            </a:r>
            <a:r>
              <a:rPr lang="de-CH" sz="2500" dirty="0"/>
              <a:t> and </a:t>
            </a:r>
            <a:r>
              <a:rPr lang="de-CH" sz="2500" dirty="0" err="1"/>
              <a:t>comprehensive</a:t>
            </a:r>
            <a:r>
              <a:rPr lang="de-CH" sz="2500" dirty="0"/>
              <a:t> </a:t>
            </a:r>
            <a:r>
              <a:rPr lang="de-CH" sz="2500" dirty="0" err="1"/>
              <a:t>manner</a:t>
            </a:r>
            <a:r>
              <a:rPr lang="de-CH" sz="2500" dirty="0"/>
              <a:t>.</a:t>
            </a:r>
          </a:p>
          <a:p>
            <a:endParaRPr lang="de-CH" sz="2500" dirty="0"/>
          </a:p>
          <a:p>
            <a:r>
              <a:rPr lang="de-CH" dirty="0"/>
              <a:t>Fabio Greiner</a:t>
            </a:r>
          </a:p>
          <a:p>
            <a:r>
              <a:rPr lang="de-CH" dirty="0"/>
              <a:t>Géant Security Days 2026, Utrecht</a:t>
            </a:r>
          </a:p>
        </p:txBody>
      </p:sp>
    </p:spTree>
    <p:extLst>
      <p:ext uri="{BB962C8B-B14F-4D97-AF65-F5344CB8AC3E}">
        <p14:creationId xmlns:p14="http://schemas.microsoft.com/office/powerpoint/2010/main" val="156594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A2078-A9C5-D65D-0757-40A0D5735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03B931-D22A-1761-FB0B-E5AEC0BB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B8DD9-D5A4-9714-0F6A-4BF4D9D3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Communication Channels</a:t>
            </a:r>
          </a:p>
        </p:txBody>
      </p:sp>
    </p:spTree>
    <p:extLst>
      <p:ext uri="{BB962C8B-B14F-4D97-AF65-F5344CB8AC3E}">
        <p14:creationId xmlns:p14="http://schemas.microsoft.com/office/powerpoint/2010/main" val="168140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1868BE6-6C24-2D99-0D4D-AACE255F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474511-F741-BDFD-F3E2-22B0745B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11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2ED717-20F2-C426-A8F0-70F721F368EC}"/>
              </a:ext>
            </a:extLst>
          </p:cNvPr>
          <p:cNvSpPr txBox="1"/>
          <p:nvPr/>
        </p:nvSpPr>
        <p:spPr>
          <a:xfrm>
            <a:off x="1332327" y="1844824"/>
            <a:ext cx="298812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b="1" dirty="0"/>
              <a:t>FIRST DAY OF WORK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1930A15-91D5-D40A-8C3C-5CB096E4C750}"/>
              </a:ext>
            </a:extLst>
          </p:cNvPr>
          <p:cNvCxnSpPr>
            <a:cxnSpLocks/>
          </p:cNvCxnSpPr>
          <p:nvPr/>
        </p:nvCxnSpPr>
        <p:spPr>
          <a:xfrm flipH="1">
            <a:off x="760413" y="2021667"/>
            <a:ext cx="5110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E6CF803C-AF66-2FD0-7184-64B4BC09B3DA}"/>
              </a:ext>
            </a:extLst>
          </p:cNvPr>
          <p:cNvSpPr/>
          <p:nvPr/>
        </p:nvSpPr>
        <p:spPr>
          <a:xfrm rot="5400000">
            <a:off x="-63414" y="4044386"/>
            <a:ext cx="279148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A537E96-ED83-0D5C-10DC-4F993C6C5E60}"/>
              </a:ext>
            </a:extLst>
          </p:cNvPr>
          <p:cNvSpPr/>
          <p:nvPr/>
        </p:nvSpPr>
        <p:spPr>
          <a:xfrm>
            <a:off x="1057934" y="1088698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Letter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85C5BF7-C434-8D3A-D235-EB0601B7EAF2}"/>
              </a:ext>
            </a:extLst>
          </p:cNvPr>
          <p:cNvSpPr/>
          <p:nvPr/>
        </p:nvSpPr>
        <p:spPr>
          <a:xfrm>
            <a:off x="1057934" y="2261729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FEF1F2D-797F-34BF-E04E-EA4CC565AA98}"/>
              </a:ext>
            </a:extLst>
          </p:cNvPr>
          <p:cNvSpPr/>
          <p:nvPr/>
        </p:nvSpPr>
        <p:spPr>
          <a:xfrm>
            <a:off x="2392259" y="3825044"/>
            <a:ext cx="2618618" cy="847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13705A5-2370-BCA6-CB4D-1E4E58EF6A4C}"/>
              </a:ext>
            </a:extLst>
          </p:cNvPr>
          <p:cNvSpPr/>
          <p:nvPr/>
        </p:nvSpPr>
        <p:spPr>
          <a:xfrm>
            <a:off x="2392259" y="4741236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6388B57-1984-0F80-F97C-3240A780C8AD}"/>
              </a:ext>
            </a:extLst>
          </p:cNvPr>
          <p:cNvSpPr/>
          <p:nvPr/>
        </p:nvSpPr>
        <p:spPr>
          <a:xfrm rot="5400000">
            <a:off x="572711" y="5422966"/>
            <a:ext cx="2852830" cy="50405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6F34CFA-049E-E50F-9075-7400F8A6C6EF}"/>
              </a:ext>
            </a:extLst>
          </p:cNvPr>
          <p:cNvCxnSpPr/>
          <p:nvPr/>
        </p:nvCxnSpPr>
        <p:spPr>
          <a:xfrm>
            <a:off x="760413" y="1088698"/>
            <a:ext cx="0" cy="510408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9B91D16C-9753-C9B8-4455-BE90928A912E}"/>
              </a:ext>
            </a:extLst>
          </p:cNvPr>
          <p:cNvSpPr/>
          <p:nvPr/>
        </p:nvSpPr>
        <p:spPr>
          <a:xfrm>
            <a:off x="6095999" y="0"/>
            <a:ext cx="609599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9B38373-3297-9B59-FAF8-8C6BD1794F8D}"/>
              </a:ext>
            </a:extLst>
          </p:cNvPr>
          <p:cNvSpPr/>
          <p:nvPr/>
        </p:nvSpPr>
        <p:spPr>
          <a:xfrm>
            <a:off x="6476754" y="1321487"/>
            <a:ext cx="5307878" cy="501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b="1" dirty="0">
                <a:solidFill>
                  <a:schemeClr val="accent1"/>
                </a:solidFill>
              </a:rPr>
              <a:t>Channel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Welcome </a:t>
            </a:r>
            <a:r>
              <a:rPr lang="de-DE" dirty="0" err="1">
                <a:solidFill>
                  <a:schemeClr val="accent1"/>
                </a:solidFill>
              </a:rPr>
              <a:t>letter</a:t>
            </a:r>
            <a:r>
              <a:rPr lang="de-DE" dirty="0">
                <a:solidFill>
                  <a:schemeClr val="accent1"/>
                </a:solidFill>
              </a:rPr>
              <a:t> after </a:t>
            </a:r>
            <a:r>
              <a:rPr lang="de-DE" dirty="0" err="1">
                <a:solidFill>
                  <a:schemeClr val="accent1"/>
                </a:solidFill>
              </a:rPr>
              <a:t>contract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signed</a:t>
            </a:r>
            <a:endParaRPr lang="de-DE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 err="1">
                <a:solidFill>
                  <a:schemeClr val="accent1"/>
                </a:solidFill>
              </a:rPr>
              <a:t>Existing</a:t>
            </a:r>
            <a:endParaRPr lang="de-DE" b="1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Info: </a:t>
            </a:r>
            <a:r>
              <a:rPr lang="de-DE" dirty="0" err="1">
                <a:solidFill>
                  <a:schemeClr val="accent1"/>
                </a:solidFill>
              </a:rPr>
              <a:t>Prepare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two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important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passwords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chemeClr val="accent1"/>
                </a:solidFill>
              </a:rPr>
              <a:t>Planned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Revise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password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info</a:t>
            </a:r>
            <a:r>
              <a:rPr lang="de-DE" dirty="0">
                <a:solidFill>
                  <a:schemeClr val="accent1"/>
                </a:solidFill>
              </a:rPr>
              <a:t> in </a:t>
            </a:r>
            <a:r>
              <a:rPr lang="de-DE" dirty="0" err="1">
                <a:solidFill>
                  <a:schemeClr val="accent1"/>
                </a:solidFill>
              </a:rPr>
              <a:t>welcome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letter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Send a </a:t>
            </a:r>
            <a:r>
              <a:rPr lang="de-DE" dirty="0" err="1">
                <a:solidFill>
                  <a:schemeClr val="accent1"/>
                </a:solidFill>
              </a:rPr>
              <a:t>password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flyer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435D46E-354E-A742-FF31-4F2804C72BA7}"/>
              </a:ext>
            </a:extLst>
          </p:cNvPr>
          <p:cNvSpPr txBox="1"/>
          <p:nvPr/>
        </p:nvSpPr>
        <p:spPr>
          <a:xfrm>
            <a:off x="6476754" y="843065"/>
            <a:ext cx="5163862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b="1" dirty="0"/>
              <a:t>Welcome Letter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A8DE48-7050-00F4-B68F-651EFDA3201E}"/>
              </a:ext>
            </a:extLst>
          </p:cNvPr>
          <p:cNvSpPr txBox="1"/>
          <p:nvPr/>
        </p:nvSpPr>
        <p:spPr>
          <a:xfrm>
            <a:off x="1310640" y="609600"/>
            <a:ext cx="65" cy="2733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BB90BAE-49A8-FFC1-7D09-452CA912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3" y="417482"/>
            <a:ext cx="10672762" cy="455234"/>
          </a:xfrm>
        </p:spPr>
        <p:txBody>
          <a:bodyPr/>
          <a:lstStyle/>
          <a:p>
            <a:r>
              <a:rPr lang="de-DE" dirty="0" err="1"/>
              <a:t>Timetable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F59602-498F-096D-2C2F-641AE0F52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D3379-EECA-A5B6-468F-802134E6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Timetable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145F00-982C-E665-5831-CACC6009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12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C34D65-DF66-C18F-513F-EDA0E970B539}"/>
              </a:ext>
            </a:extLst>
          </p:cNvPr>
          <p:cNvSpPr txBox="1"/>
          <p:nvPr/>
        </p:nvSpPr>
        <p:spPr>
          <a:xfrm>
            <a:off x="1332327" y="1844824"/>
            <a:ext cx="298812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b="1" dirty="0"/>
              <a:t>FIRST DAY OF WORK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4489FB6A-EC65-9BFE-6C07-6B3E1B94BF2E}"/>
              </a:ext>
            </a:extLst>
          </p:cNvPr>
          <p:cNvCxnSpPr>
            <a:cxnSpLocks/>
          </p:cNvCxnSpPr>
          <p:nvPr/>
        </p:nvCxnSpPr>
        <p:spPr>
          <a:xfrm flipH="1">
            <a:off x="760413" y="2021667"/>
            <a:ext cx="5110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43A4C399-DE57-4BAB-67CC-0BB18A3E2848}"/>
              </a:ext>
            </a:extLst>
          </p:cNvPr>
          <p:cNvSpPr/>
          <p:nvPr/>
        </p:nvSpPr>
        <p:spPr>
          <a:xfrm rot="5400000">
            <a:off x="-63414" y="4044386"/>
            <a:ext cx="279148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3DD308-B60B-DAAC-890E-F7E92B40E58F}"/>
              </a:ext>
            </a:extLst>
          </p:cNvPr>
          <p:cNvSpPr/>
          <p:nvPr/>
        </p:nvSpPr>
        <p:spPr>
          <a:xfrm>
            <a:off x="1057934" y="1088698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Letter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164D434-E506-E8AB-962B-9B466AEB0560}"/>
              </a:ext>
            </a:extLst>
          </p:cNvPr>
          <p:cNvSpPr/>
          <p:nvPr/>
        </p:nvSpPr>
        <p:spPr>
          <a:xfrm>
            <a:off x="1057934" y="2261729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Day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5757E00-2FDC-0926-584E-F35AFF6760A2}"/>
              </a:ext>
            </a:extLst>
          </p:cNvPr>
          <p:cNvSpPr/>
          <p:nvPr/>
        </p:nvSpPr>
        <p:spPr>
          <a:xfrm>
            <a:off x="2392259" y="3825044"/>
            <a:ext cx="2618618" cy="847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7B054D7-8038-9958-9D66-E3FD9F1428B8}"/>
              </a:ext>
            </a:extLst>
          </p:cNvPr>
          <p:cNvSpPr/>
          <p:nvPr/>
        </p:nvSpPr>
        <p:spPr>
          <a:xfrm>
            <a:off x="2392259" y="4741236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BD64AD8-0EAA-FE19-F672-5BFC730361B3}"/>
              </a:ext>
            </a:extLst>
          </p:cNvPr>
          <p:cNvSpPr/>
          <p:nvPr/>
        </p:nvSpPr>
        <p:spPr>
          <a:xfrm rot="5400000">
            <a:off x="572711" y="5422966"/>
            <a:ext cx="2852830" cy="50405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69075C9-C0E3-ACB7-8097-A32D087AAFD2}"/>
              </a:ext>
            </a:extLst>
          </p:cNvPr>
          <p:cNvCxnSpPr/>
          <p:nvPr/>
        </p:nvCxnSpPr>
        <p:spPr>
          <a:xfrm>
            <a:off x="760413" y="1088698"/>
            <a:ext cx="0" cy="510408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D01DD4EC-1BA9-1A13-FFA5-56DCC1198ED3}"/>
              </a:ext>
            </a:extLst>
          </p:cNvPr>
          <p:cNvSpPr/>
          <p:nvPr/>
        </p:nvSpPr>
        <p:spPr>
          <a:xfrm>
            <a:off x="6095999" y="0"/>
            <a:ext cx="609599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DAD3EA-4DAF-72F4-6069-EE1F27CBE2FA}"/>
              </a:ext>
            </a:extLst>
          </p:cNvPr>
          <p:cNvSpPr/>
          <p:nvPr/>
        </p:nvSpPr>
        <p:spPr>
          <a:xfrm>
            <a:off x="6476754" y="1321487"/>
            <a:ext cx="5307878" cy="501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b="1" dirty="0">
                <a:solidFill>
                  <a:schemeClr val="accent1"/>
                </a:solidFill>
              </a:rPr>
              <a:t>Channel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Introduction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to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work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device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by</a:t>
            </a:r>
            <a:r>
              <a:rPr lang="de-DE" dirty="0">
                <a:solidFill>
                  <a:schemeClr val="accent1"/>
                </a:solidFill>
              </a:rPr>
              <a:t> IT Help Desk</a:t>
            </a: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 err="1">
                <a:solidFill>
                  <a:schemeClr val="accent1"/>
                </a:solidFill>
              </a:rPr>
              <a:t>Existing</a:t>
            </a:r>
            <a:endParaRPr lang="de-DE" b="1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Password </a:t>
            </a:r>
            <a:r>
              <a:rPr lang="de-DE" dirty="0" err="1">
                <a:solidFill>
                  <a:schemeClr val="accent1"/>
                </a:solidFill>
              </a:rPr>
              <a:t>rules</a:t>
            </a:r>
            <a:r>
              <a:rPr lang="de-DE" dirty="0">
                <a:solidFill>
                  <a:schemeClr val="accent1"/>
                </a:solidFill>
              </a:rPr>
              <a:t> and </a:t>
            </a:r>
            <a:r>
              <a:rPr lang="de-DE" dirty="0" err="1">
                <a:solidFill>
                  <a:schemeClr val="accent1"/>
                </a:solidFill>
              </a:rPr>
              <a:t>password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manager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VPN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Handing</a:t>
            </a:r>
            <a:r>
              <a:rPr lang="de-DE" dirty="0">
                <a:solidFill>
                  <a:schemeClr val="accent1"/>
                </a:solidFill>
              </a:rPr>
              <a:t> out screen </a:t>
            </a:r>
            <a:r>
              <a:rPr lang="de-DE" dirty="0" err="1">
                <a:solidFill>
                  <a:schemeClr val="accent1"/>
                </a:solidFill>
              </a:rPr>
              <a:t>protector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chemeClr val="accent1"/>
                </a:solidFill>
              </a:rPr>
              <a:t>Planned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Revise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presentation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Add a </a:t>
            </a:r>
            <a:r>
              <a:rPr lang="de-DE" dirty="0" err="1">
                <a:solidFill>
                  <a:schemeClr val="accent1"/>
                </a:solidFill>
              </a:rPr>
              <a:t>slide</a:t>
            </a:r>
            <a:r>
              <a:rPr lang="de-DE" dirty="0">
                <a:solidFill>
                  <a:schemeClr val="accent1"/>
                </a:solidFill>
              </a:rPr>
              <a:t> on </a:t>
            </a:r>
            <a:r>
              <a:rPr lang="de-DE" dirty="0" err="1">
                <a:solidFill>
                  <a:schemeClr val="accent1"/>
                </a:solidFill>
              </a:rPr>
              <a:t>relevance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of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information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security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Switch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E49683E-2B6B-F5E2-6F16-2833DF969288}"/>
              </a:ext>
            </a:extLst>
          </p:cNvPr>
          <p:cNvSpPr txBox="1"/>
          <p:nvPr/>
        </p:nvSpPr>
        <p:spPr>
          <a:xfrm>
            <a:off x="6476754" y="843065"/>
            <a:ext cx="5163862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b="1" dirty="0"/>
              <a:t>Welcome Day</a:t>
            </a:r>
          </a:p>
        </p:txBody>
      </p:sp>
    </p:spTree>
    <p:extLst>
      <p:ext uri="{BB962C8B-B14F-4D97-AF65-F5344CB8AC3E}">
        <p14:creationId xmlns:p14="http://schemas.microsoft.com/office/powerpoint/2010/main" val="24973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2A3D724-22B8-91D9-48C9-520DD5F5D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6EBB2-6139-6A57-02F0-1BEBEF02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Timetable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96256-6A26-3B52-1B0C-A476D842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13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7777E9-1116-883A-78F1-BC4784C3B801}"/>
              </a:ext>
            </a:extLst>
          </p:cNvPr>
          <p:cNvSpPr txBox="1"/>
          <p:nvPr/>
        </p:nvSpPr>
        <p:spPr>
          <a:xfrm>
            <a:off x="1332327" y="1844824"/>
            <a:ext cx="298812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b="1" dirty="0"/>
              <a:t>FIRST DAY OF WORK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A422C63-F9CC-5BD8-5102-1707C9821282}"/>
              </a:ext>
            </a:extLst>
          </p:cNvPr>
          <p:cNvCxnSpPr>
            <a:cxnSpLocks/>
          </p:cNvCxnSpPr>
          <p:nvPr/>
        </p:nvCxnSpPr>
        <p:spPr>
          <a:xfrm flipH="1">
            <a:off x="760413" y="2021667"/>
            <a:ext cx="5110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22FD4687-78D7-D37D-9B7D-676E25CCECB8}"/>
              </a:ext>
            </a:extLst>
          </p:cNvPr>
          <p:cNvSpPr/>
          <p:nvPr/>
        </p:nvSpPr>
        <p:spPr>
          <a:xfrm rot="5400000">
            <a:off x="-63414" y="4044386"/>
            <a:ext cx="279148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48DC460-F0D1-9027-6E0B-7F00641C80B2}"/>
              </a:ext>
            </a:extLst>
          </p:cNvPr>
          <p:cNvSpPr/>
          <p:nvPr/>
        </p:nvSpPr>
        <p:spPr>
          <a:xfrm>
            <a:off x="1057934" y="1088698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Letter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C0E25FD-360A-65C8-1A9F-80257CC54631}"/>
              </a:ext>
            </a:extLst>
          </p:cNvPr>
          <p:cNvSpPr/>
          <p:nvPr/>
        </p:nvSpPr>
        <p:spPr>
          <a:xfrm>
            <a:off x="1057934" y="2261729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Day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449ECAD-434F-582E-3EFA-2F9A6D650157}"/>
              </a:ext>
            </a:extLst>
          </p:cNvPr>
          <p:cNvSpPr/>
          <p:nvPr/>
        </p:nvSpPr>
        <p:spPr>
          <a:xfrm>
            <a:off x="2392259" y="3825044"/>
            <a:ext cx="2618618" cy="847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7C10A05-86A6-D097-4D25-C26FEAE45530}"/>
              </a:ext>
            </a:extLst>
          </p:cNvPr>
          <p:cNvSpPr/>
          <p:nvPr/>
        </p:nvSpPr>
        <p:spPr>
          <a:xfrm>
            <a:off x="2392259" y="4741236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3841234-A0FB-1041-B0E9-21030011DE3D}"/>
              </a:ext>
            </a:extLst>
          </p:cNvPr>
          <p:cNvSpPr/>
          <p:nvPr/>
        </p:nvSpPr>
        <p:spPr>
          <a:xfrm rot="5400000">
            <a:off x="572711" y="5422966"/>
            <a:ext cx="2852830" cy="50405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Intranet Landing Page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E542018-4CA6-E2AD-B26F-DB159589D7E1}"/>
              </a:ext>
            </a:extLst>
          </p:cNvPr>
          <p:cNvCxnSpPr/>
          <p:nvPr/>
        </p:nvCxnSpPr>
        <p:spPr>
          <a:xfrm>
            <a:off x="760413" y="1088698"/>
            <a:ext cx="0" cy="510408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F8782205-06C6-13FC-BFC6-353C2C44E3AC}"/>
              </a:ext>
            </a:extLst>
          </p:cNvPr>
          <p:cNvSpPr/>
          <p:nvPr/>
        </p:nvSpPr>
        <p:spPr>
          <a:xfrm>
            <a:off x="6095999" y="0"/>
            <a:ext cx="609599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E119E23-6E7F-BCA2-ED1F-58BC3975FBAC}"/>
              </a:ext>
            </a:extLst>
          </p:cNvPr>
          <p:cNvSpPr/>
          <p:nvPr/>
        </p:nvSpPr>
        <p:spPr>
          <a:xfrm>
            <a:off x="6476754" y="1321487"/>
            <a:ext cx="5307878" cy="501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2000" b="1" dirty="0" err="1">
                <a:solidFill>
                  <a:schemeClr val="accent1"/>
                </a:solidFill>
              </a:rPr>
              <a:t>Newly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built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topic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structure</a:t>
            </a:r>
            <a:endParaRPr lang="de-DE" sz="2000" b="1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2000" dirty="0">
                <a:solidFill>
                  <a:schemeClr val="accent1"/>
                </a:solidFill>
              </a:rPr>
              <a:t>Passwords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2000" dirty="0">
                <a:solidFill>
                  <a:schemeClr val="accent1"/>
                </a:solidFill>
              </a:rPr>
              <a:t>Work </a:t>
            </a:r>
            <a:r>
              <a:rPr lang="de-DE" sz="2000" dirty="0" err="1">
                <a:solidFill>
                  <a:schemeClr val="accent1"/>
                </a:solidFill>
              </a:rPr>
              <a:t>devices</a:t>
            </a:r>
            <a:endParaRPr lang="de-DE" sz="2000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2000" dirty="0" err="1">
                <a:solidFill>
                  <a:schemeClr val="accent1"/>
                </a:solidFill>
              </a:rPr>
              <a:t>Physical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security</a:t>
            </a:r>
            <a:endParaRPr lang="de-DE" sz="2000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2000" dirty="0">
                <a:solidFill>
                  <a:schemeClr val="accent1"/>
                </a:solidFill>
              </a:rPr>
              <a:t>Data </a:t>
            </a:r>
            <a:r>
              <a:rPr lang="de-DE" sz="2000" dirty="0" err="1">
                <a:solidFill>
                  <a:schemeClr val="accent1"/>
                </a:solidFill>
              </a:rPr>
              <a:t>classification</a:t>
            </a:r>
            <a:endParaRPr lang="de-DE" sz="2000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2000" dirty="0" err="1">
                <a:solidFill>
                  <a:schemeClr val="accent1"/>
                </a:solidFill>
              </a:rPr>
              <a:t>Social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engineering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9603F42-A8F1-936B-C3F0-A091226602B9}"/>
              </a:ext>
            </a:extLst>
          </p:cNvPr>
          <p:cNvSpPr txBox="1"/>
          <p:nvPr/>
        </p:nvSpPr>
        <p:spPr>
          <a:xfrm>
            <a:off x="6476754" y="843065"/>
            <a:ext cx="5163862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b="1" dirty="0"/>
              <a:t>Intranet Landing Page</a:t>
            </a:r>
          </a:p>
        </p:txBody>
      </p:sp>
    </p:spTree>
    <p:extLst>
      <p:ext uri="{BB962C8B-B14F-4D97-AF65-F5344CB8AC3E}">
        <p14:creationId xmlns:p14="http://schemas.microsoft.com/office/powerpoint/2010/main" val="9174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7638D3-664A-F29D-5451-2722618E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C6F11-C3D6-2284-4923-63932FE9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Timetable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46462A-3EDD-684F-6A2C-03C3A130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14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037294-534D-0E8B-74F8-BC9C5D45FA4D}"/>
              </a:ext>
            </a:extLst>
          </p:cNvPr>
          <p:cNvSpPr txBox="1"/>
          <p:nvPr/>
        </p:nvSpPr>
        <p:spPr>
          <a:xfrm>
            <a:off x="1332327" y="1844824"/>
            <a:ext cx="298812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b="1" dirty="0"/>
              <a:t>FIRST DAY OF WORK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37D0E485-A284-7CD7-9575-A168E3BD0A1C}"/>
              </a:ext>
            </a:extLst>
          </p:cNvPr>
          <p:cNvCxnSpPr>
            <a:cxnSpLocks/>
          </p:cNvCxnSpPr>
          <p:nvPr/>
        </p:nvCxnSpPr>
        <p:spPr>
          <a:xfrm flipH="1">
            <a:off x="760413" y="2021667"/>
            <a:ext cx="5110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C5DD990-E34D-7DA6-0ECC-54A99CCF90B3}"/>
              </a:ext>
            </a:extLst>
          </p:cNvPr>
          <p:cNvSpPr/>
          <p:nvPr/>
        </p:nvSpPr>
        <p:spPr>
          <a:xfrm rot="5400000">
            <a:off x="-63414" y="4044386"/>
            <a:ext cx="279148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E3BB2EE-9BB5-0D81-F175-8D0CE9669CA9}"/>
              </a:ext>
            </a:extLst>
          </p:cNvPr>
          <p:cNvSpPr/>
          <p:nvPr/>
        </p:nvSpPr>
        <p:spPr>
          <a:xfrm>
            <a:off x="1057934" y="1088698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Letter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E98BC56-2AC8-70A8-50AD-07D4C34E879E}"/>
              </a:ext>
            </a:extLst>
          </p:cNvPr>
          <p:cNvSpPr/>
          <p:nvPr/>
        </p:nvSpPr>
        <p:spPr>
          <a:xfrm>
            <a:off x="1057934" y="2261729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Day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03411F7-5DC1-9EBA-9361-D5000CC56F83}"/>
              </a:ext>
            </a:extLst>
          </p:cNvPr>
          <p:cNvSpPr/>
          <p:nvPr/>
        </p:nvSpPr>
        <p:spPr>
          <a:xfrm>
            <a:off x="2392259" y="3825044"/>
            <a:ext cx="2618618" cy="847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Onboarding Training +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Escape Room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D04E9-DAD0-ADF9-5F68-8B95F3AA2972}"/>
              </a:ext>
            </a:extLst>
          </p:cNvPr>
          <p:cNvSpPr/>
          <p:nvPr/>
        </p:nvSpPr>
        <p:spPr>
          <a:xfrm>
            <a:off x="2392259" y="4741236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11B36C9-69DE-422E-D806-E60BB813E29F}"/>
              </a:ext>
            </a:extLst>
          </p:cNvPr>
          <p:cNvSpPr/>
          <p:nvPr/>
        </p:nvSpPr>
        <p:spPr>
          <a:xfrm rot="5400000">
            <a:off x="572711" y="5422966"/>
            <a:ext cx="2852830" cy="50405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Intranet Landing Page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DD196E5-CF11-A1AD-595A-C4B5D225622E}"/>
              </a:ext>
            </a:extLst>
          </p:cNvPr>
          <p:cNvCxnSpPr/>
          <p:nvPr/>
        </p:nvCxnSpPr>
        <p:spPr>
          <a:xfrm>
            <a:off x="760413" y="1088698"/>
            <a:ext cx="0" cy="510408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12851D3E-3F25-E001-5F04-0335E9A1CAF1}"/>
              </a:ext>
            </a:extLst>
          </p:cNvPr>
          <p:cNvSpPr/>
          <p:nvPr/>
        </p:nvSpPr>
        <p:spPr>
          <a:xfrm>
            <a:off x="6095999" y="0"/>
            <a:ext cx="609599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1744019-D6CF-FCE8-A0B5-9A7984C027D2}"/>
              </a:ext>
            </a:extLst>
          </p:cNvPr>
          <p:cNvSpPr/>
          <p:nvPr/>
        </p:nvSpPr>
        <p:spPr>
          <a:xfrm>
            <a:off x="6476754" y="1321487"/>
            <a:ext cx="5307878" cy="501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b="1" dirty="0">
                <a:solidFill>
                  <a:schemeClr val="accent1"/>
                </a:solidFill>
              </a:rPr>
              <a:t>Channel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Mandatory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onboarding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meeting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series</a:t>
            </a:r>
            <a:endParaRPr lang="de-DE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 err="1">
                <a:solidFill>
                  <a:schemeClr val="accent1"/>
                </a:solidFill>
              </a:rPr>
              <a:t>Existing</a:t>
            </a:r>
            <a:endParaRPr lang="de-DE" b="1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Presentation</a:t>
            </a:r>
            <a:r>
              <a:rPr lang="de-DE" dirty="0">
                <a:solidFill>
                  <a:schemeClr val="accent1"/>
                </a:solidFill>
              </a:rPr>
              <a:t> on: </a:t>
            </a:r>
            <a:r>
              <a:rPr lang="de-DE" dirty="0" err="1">
                <a:solidFill>
                  <a:schemeClr val="accent1"/>
                </a:solidFill>
              </a:rPr>
              <a:t>Relevance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of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InfoSec</a:t>
            </a:r>
            <a:r>
              <a:rPr lang="de-DE" dirty="0">
                <a:solidFill>
                  <a:schemeClr val="accent1"/>
                </a:solidFill>
              </a:rPr>
              <a:t>, VPN, Passwords, </a:t>
            </a:r>
            <a:r>
              <a:rPr lang="de-DE" dirty="0" err="1">
                <a:solidFill>
                  <a:schemeClr val="accent1"/>
                </a:solidFill>
              </a:rPr>
              <a:t>Social</a:t>
            </a:r>
            <a:r>
              <a:rPr lang="de-DE" dirty="0">
                <a:solidFill>
                  <a:schemeClr val="accent1"/>
                </a:solidFill>
              </a:rPr>
              <a:t> Engineering, Working Devices, </a:t>
            </a:r>
            <a:r>
              <a:rPr lang="de-DE" dirty="0" err="1">
                <a:solidFill>
                  <a:schemeClr val="accent1"/>
                </a:solidFill>
              </a:rPr>
              <a:t>Physical</a:t>
            </a:r>
            <a:r>
              <a:rPr lang="de-DE" dirty="0">
                <a:solidFill>
                  <a:schemeClr val="accent1"/>
                </a:solidFill>
              </a:rPr>
              <a:t> Security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Escape Room </a:t>
            </a:r>
            <a:r>
              <a:rPr lang="de-DE" dirty="0" err="1">
                <a:solidFill>
                  <a:schemeClr val="accent1"/>
                </a:solidFill>
              </a:rPr>
              <a:t>to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create</a:t>
            </a:r>
            <a:r>
              <a:rPr lang="de-DE" dirty="0">
                <a:solidFill>
                  <a:schemeClr val="accent1"/>
                </a:solidFill>
              </a:rPr>
              <a:t> positive </a:t>
            </a:r>
            <a:r>
              <a:rPr lang="de-DE" dirty="0" err="1">
                <a:solidFill>
                  <a:schemeClr val="accent1"/>
                </a:solidFill>
              </a:rPr>
              <a:t>attitude</a:t>
            </a:r>
            <a:endParaRPr lang="de-DE" dirty="0">
              <a:solidFill>
                <a:schemeClr val="accent1"/>
              </a:solidFill>
            </a:endParaRPr>
          </a:p>
          <a:p>
            <a:endParaRPr lang="de-DE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chemeClr val="accent1"/>
                </a:solidFill>
              </a:rPr>
              <a:t>Planned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Completely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revise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presentation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to</a:t>
            </a:r>
            <a:r>
              <a:rPr lang="de-DE" dirty="0">
                <a:solidFill>
                  <a:schemeClr val="accent1"/>
                </a:solidFill>
              </a:rPr>
              <a:t> match </a:t>
            </a:r>
            <a:r>
              <a:rPr lang="de-DE" dirty="0" err="1">
                <a:solidFill>
                  <a:schemeClr val="accent1"/>
                </a:solidFill>
              </a:rPr>
              <a:t>exisiting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topic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structure</a:t>
            </a:r>
            <a:r>
              <a:rPr lang="de-DE" dirty="0">
                <a:solidFill>
                  <a:schemeClr val="accent1"/>
                </a:solidFill>
              </a:rPr>
              <a:t> in </a:t>
            </a:r>
            <a:r>
              <a:rPr lang="de-DE" dirty="0" err="1">
                <a:solidFill>
                  <a:schemeClr val="accent1"/>
                </a:solidFill>
              </a:rPr>
              <a:t>intranet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C5C1DEC-C039-F652-40DD-01941DE7D09A}"/>
              </a:ext>
            </a:extLst>
          </p:cNvPr>
          <p:cNvSpPr txBox="1"/>
          <p:nvPr/>
        </p:nvSpPr>
        <p:spPr>
          <a:xfrm>
            <a:off x="6476754" y="843065"/>
            <a:ext cx="5163862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b="1" dirty="0"/>
              <a:t>Onboarding Training</a:t>
            </a:r>
          </a:p>
        </p:txBody>
      </p:sp>
    </p:spTree>
    <p:extLst>
      <p:ext uri="{BB962C8B-B14F-4D97-AF65-F5344CB8AC3E}">
        <p14:creationId xmlns:p14="http://schemas.microsoft.com/office/powerpoint/2010/main" val="36038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67D13B-25DF-CD47-8DBB-B1FEE6E39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175A1-0E3A-8FAA-98EF-BCEEC068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Timetable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987A18-C8FF-AFF3-6201-6EB2975A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15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740B42-BAD9-C9FB-B10C-084976C447CF}"/>
              </a:ext>
            </a:extLst>
          </p:cNvPr>
          <p:cNvSpPr txBox="1"/>
          <p:nvPr/>
        </p:nvSpPr>
        <p:spPr>
          <a:xfrm>
            <a:off x="1332327" y="1844824"/>
            <a:ext cx="298812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b="1" dirty="0"/>
              <a:t>FIRST DAY OF WORK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0943234-B2F1-24E4-3042-99FE9A2A965A}"/>
              </a:ext>
            </a:extLst>
          </p:cNvPr>
          <p:cNvCxnSpPr>
            <a:cxnSpLocks/>
          </p:cNvCxnSpPr>
          <p:nvPr/>
        </p:nvCxnSpPr>
        <p:spPr>
          <a:xfrm flipH="1">
            <a:off x="760413" y="2021667"/>
            <a:ext cx="5110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A678A238-950E-AACF-9480-4F45161FC28F}"/>
              </a:ext>
            </a:extLst>
          </p:cNvPr>
          <p:cNvSpPr/>
          <p:nvPr/>
        </p:nvSpPr>
        <p:spPr>
          <a:xfrm rot="5400000">
            <a:off x="-63414" y="4044386"/>
            <a:ext cx="279148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Onboarding in </a:t>
            </a:r>
            <a:r>
              <a:rPr lang="de-DE" dirty="0" err="1">
                <a:solidFill>
                  <a:schemeClr val="accent1"/>
                </a:solidFill>
              </a:rPr>
              <a:t>the</a:t>
            </a:r>
            <a:r>
              <a:rPr lang="de-DE" dirty="0">
                <a:solidFill>
                  <a:schemeClr val="accent1"/>
                </a:solidFill>
              </a:rPr>
              <a:t> Team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C5B3DC1-B8C2-C3F3-D01C-91447ACC4B0E}"/>
              </a:ext>
            </a:extLst>
          </p:cNvPr>
          <p:cNvSpPr/>
          <p:nvPr/>
        </p:nvSpPr>
        <p:spPr>
          <a:xfrm>
            <a:off x="1057934" y="1088698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Letter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761A987-702B-788E-4BC1-F5D1AA2AEE81}"/>
              </a:ext>
            </a:extLst>
          </p:cNvPr>
          <p:cNvSpPr/>
          <p:nvPr/>
        </p:nvSpPr>
        <p:spPr>
          <a:xfrm>
            <a:off x="1057934" y="2261729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Day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73C0B25-4921-8979-8803-88E255BB501B}"/>
              </a:ext>
            </a:extLst>
          </p:cNvPr>
          <p:cNvSpPr/>
          <p:nvPr/>
        </p:nvSpPr>
        <p:spPr>
          <a:xfrm>
            <a:off x="2392259" y="3825044"/>
            <a:ext cx="2618618" cy="847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Onboarding Training +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Escape Room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2088E08-DA7A-AA7B-BA9A-99C7BF2847D9}"/>
              </a:ext>
            </a:extLst>
          </p:cNvPr>
          <p:cNvSpPr/>
          <p:nvPr/>
        </p:nvSpPr>
        <p:spPr>
          <a:xfrm>
            <a:off x="2392259" y="4741236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93C739A-25E7-9E5D-6B71-2553635A669E}"/>
              </a:ext>
            </a:extLst>
          </p:cNvPr>
          <p:cNvSpPr/>
          <p:nvPr/>
        </p:nvSpPr>
        <p:spPr>
          <a:xfrm rot="5400000">
            <a:off x="572711" y="5422966"/>
            <a:ext cx="2852830" cy="50405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Intranet Landing Page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7677A31-8434-B1E4-DE86-BC011B84EFC5}"/>
              </a:ext>
            </a:extLst>
          </p:cNvPr>
          <p:cNvCxnSpPr/>
          <p:nvPr/>
        </p:nvCxnSpPr>
        <p:spPr>
          <a:xfrm>
            <a:off x="760413" y="1088698"/>
            <a:ext cx="0" cy="510408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22F40325-C53A-FCD3-5091-1E6CAA391CB9}"/>
              </a:ext>
            </a:extLst>
          </p:cNvPr>
          <p:cNvSpPr/>
          <p:nvPr/>
        </p:nvSpPr>
        <p:spPr>
          <a:xfrm>
            <a:off x="6095999" y="0"/>
            <a:ext cx="609599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B4B09FA-864E-8C9E-09B7-E6335F73D43C}"/>
              </a:ext>
            </a:extLst>
          </p:cNvPr>
          <p:cNvSpPr/>
          <p:nvPr/>
        </p:nvSpPr>
        <p:spPr>
          <a:xfrm>
            <a:off x="6476754" y="1321487"/>
            <a:ext cx="5307878" cy="501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b="1" dirty="0">
                <a:solidFill>
                  <a:schemeClr val="accent1"/>
                </a:solidFill>
              </a:rPr>
              <a:t>Channel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Onboarding </a:t>
            </a:r>
            <a:r>
              <a:rPr lang="de-DE" dirty="0" err="1">
                <a:solidFill>
                  <a:schemeClr val="accent1"/>
                </a:solidFill>
              </a:rPr>
              <a:t>checklist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supervisors</a:t>
            </a:r>
            <a:endParaRPr lang="de-DE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 err="1">
                <a:solidFill>
                  <a:schemeClr val="accent1"/>
                </a:solidFill>
              </a:rPr>
              <a:t>Existing</a:t>
            </a:r>
            <a:endParaRPr lang="de-DE" b="1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Bullet </a:t>
            </a:r>
            <a:r>
              <a:rPr lang="de-DE" dirty="0" err="1">
                <a:solidFill>
                  <a:schemeClr val="accent1"/>
                </a:solidFill>
              </a:rPr>
              <a:t>point</a:t>
            </a:r>
            <a:r>
              <a:rPr lang="de-DE" dirty="0">
                <a:solidFill>
                  <a:schemeClr val="accent1"/>
                </a:solidFill>
              </a:rPr>
              <a:t> on “Security Policy“</a:t>
            </a: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chemeClr val="accent1"/>
                </a:solidFill>
              </a:rPr>
              <a:t>Planned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Revise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checklist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Create extensive </a:t>
            </a:r>
            <a:r>
              <a:rPr lang="de-DE" dirty="0" err="1">
                <a:solidFill>
                  <a:schemeClr val="accent1"/>
                </a:solidFill>
              </a:rPr>
              <a:t>guide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managers</a:t>
            </a:r>
            <a:r>
              <a:rPr lang="de-DE" dirty="0">
                <a:solidFill>
                  <a:schemeClr val="accent1"/>
                </a:solidFill>
              </a:rPr>
              <a:t> (</a:t>
            </a:r>
            <a:r>
              <a:rPr lang="de-DE" dirty="0" err="1">
                <a:solidFill>
                  <a:schemeClr val="accent1"/>
                </a:solidFill>
              </a:rPr>
              <a:t>hiring</a:t>
            </a:r>
            <a:r>
              <a:rPr lang="de-DE" dirty="0">
                <a:solidFill>
                  <a:schemeClr val="accent1"/>
                </a:solidFill>
              </a:rPr>
              <a:t> and </a:t>
            </a:r>
            <a:r>
              <a:rPr lang="de-DE" dirty="0" err="1">
                <a:solidFill>
                  <a:schemeClr val="accent1"/>
                </a:solidFill>
              </a:rPr>
              <a:t>new</a:t>
            </a:r>
            <a:r>
              <a:rPr lang="de-DE" dirty="0">
                <a:solidFill>
                  <a:schemeClr val="accent1"/>
                </a:solidFill>
              </a:rPr>
              <a:t>) </a:t>
            </a:r>
            <a:r>
              <a:rPr lang="de-DE" dirty="0" err="1">
                <a:solidFill>
                  <a:schemeClr val="accent1"/>
                </a:solidFill>
              </a:rPr>
              <a:t>which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explains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responsibilities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Introductory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meetings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with</a:t>
            </a:r>
            <a:r>
              <a:rPr lang="de-DE" dirty="0">
                <a:solidFill>
                  <a:schemeClr val="accent1"/>
                </a:solidFill>
              </a:rPr>
              <a:t> CISO/ISO/DPO </a:t>
            </a:r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certain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roles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4454CC-8E3F-5042-5752-CEB3DA13C0A5}"/>
              </a:ext>
            </a:extLst>
          </p:cNvPr>
          <p:cNvSpPr txBox="1"/>
          <p:nvPr/>
        </p:nvSpPr>
        <p:spPr>
          <a:xfrm>
            <a:off x="6476754" y="843065"/>
            <a:ext cx="5163862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b="1" dirty="0"/>
              <a:t>Onboarding in </a:t>
            </a:r>
            <a:r>
              <a:rPr lang="de-DE" sz="2200" b="1" dirty="0" err="1"/>
              <a:t>the</a:t>
            </a:r>
            <a:r>
              <a:rPr lang="de-DE" sz="2200" b="1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18901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CDE84A-F676-68A9-5DDC-672B9286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25F91-3FF8-097A-1F24-FF1AC1DC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Timetable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9BDF6E-0E46-A575-591C-2E29D71C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16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304FDF-73F2-BB62-B226-B4E2F854C26D}"/>
              </a:ext>
            </a:extLst>
          </p:cNvPr>
          <p:cNvSpPr txBox="1"/>
          <p:nvPr/>
        </p:nvSpPr>
        <p:spPr>
          <a:xfrm>
            <a:off x="1332327" y="1844824"/>
            <a:ext cx="298812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b="1" dirty="0"/>
              <a:t>FIRST DAY OF WORK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30ED76EE-8123-26BE-0330-3C3D087F69D2}"/>
              </a:ext>
            </a:extLst>
          </p:cNvPr>
          <p:cNvCxnSpPr>
            <a:cxnSpLocks/>
          </p:cNvCxnSpPr>
          <p:nvPr/>
        </p:nvCxnSpPr>
        <p:spPr>
          <a:xfrm flipH="1">
            <a:off x="760413" y="2021667"/>
            <a:ext cx="5110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37A43413-9148-D33F-A8C5-F5808EA6AE51}"/>
              </a:ext>
            </a:extLst>
          </p:cNvPr>
          <p:cNvSpPr/>
          <p:nvPr/>
        </p:nvSpPr>
        <p:spPr>
          <a:xfrm rot="5400000">
            <a:off x="-63414" y="4044386"/>
            <a:ext cx="279148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Onboarding in </a:t>
            </a:r>
            <a:r>
              <a:rPr lang="de-DE" dirty="0" err="1">
                <a:solidFill>
                  <a:schemeClr val="accent1"/>
                </a:solidFill>
              </a:rPr>
              <a:t>the</a:t>
            </a:r>
            <a:r>
              <a:rPr lang="de-DE" dirty="0">
                <a:solidFill>
                  <a:schemeClr val="accent1"/>
                </a:solidFill>
              </a:rPr>
              <a:t> Team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3EC951-4E1D-EDE8-1D8C-768AFBA92826}"/>
              </a:ext>
            </a:extLst>
          </p:cNvPr>
          <p:cNvSpPr/>
          <p:nvPr/>
        </p:nvSpPr>
        <p:spPr>
          <a:xfrm>
            <a:off x="1057934" y="1088698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Letter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8C1A934-671B-4BB6-FA34-02AEFB584137}"/>
              </a:ext>
            </a:extLst>
          </p:cNvPr>
          <p:cNvSpPr/>
          <p:nvPr/>
        </p:nvSpPr>
        <p:spPr>
          <a:xfrm>
            <a:off x="1057934" y="2261729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Day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CF3F542-83C3-26C2-517E-FDD92CBCD44B}"/>
              </a:ext>
            </a:extLst>
          </p:cNvPr>
          <p:cNvSpPr/>
          <p:nvPr/>
        </p:nvSpPr>
        <p:spPr>
          <a:xfrm>
            <a:off x="2392259" y="3825044"/>
            <a:ext cx="2618618" cy="847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EE4E642-F5A0-1245-F522-9EA1AAF947A7}"/>
              </a:ext>
            </a:extLst>
          </p:cNvPr>
          <p:cNvSpPr/>
          <p:nvPr/>
        </p:nvSpPr>
        <p:spPr>
          <a:xfrm>
            <a:off x="2392259" y="4741236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22ADD1A-8B59-60E2-4278-C64E4DA303DF}"/>
              </a:ext>
            </a:extLst>
          </p:cNvPr>
          <p:cNvSpPr/>
          <p:nvPr/>
        </p:nvSpPr>
        <p:spPr>
          <a:xfrm rot="5400000">
            <a:off x="572711" y="5422966"/>
            <a:ext cx="2852830" cy="50405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C21FFC7-948A-4922-9338-7435E15FC2CA}"/>
              </a:ext>
            </a:extLst>
          </p:cNvPr>
          <p:cNvCxnSpPr/>
          <p:nvPr/>
        </p:nvCxnSpPr>
        <p:spPr>
          <a:xfrm>
            <a:off x="760413" y="1088698"/>
            <a:ext cx="0" cy="510408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DD592A5C-A5A0-BBF7-2C34-7D6B74218804}"/>
              </a:ext>
            </a:extLst>
          </p:cNvPr>
          <p:cNvSpPr/>
          <p:nvPr/>
        </p:nvSpPr>
        <p:spPr>
          <a:xfrm>
            <a:off x="6095999" y="0"/>
            <a:ext cx="609599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561DF03-514D-09E3-DD1B-D076223902C3}"/>
              </a:ext>
            </a:extLst>
          </p:cNvPr>
          <p:cNvSpPr/>
          <p:nvPr/>
        </p:nvSpPr>
        <p:spPr>
          <a:xfrm>
            <a:off x="6476754" y="1321487"/>
            <a:ext cx="5307878" cy="501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b="1" dirty="0">
                <a:solidFill>
                  <a:schemeClr val="accent1"/>
                </a:solidFill>
              </a:rPr>
              <a:t>Channel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Onboarding </a:t>
            </a:r>
            <a:r>
              <a:rPr lang="de-DE" dirty="0" err="1">
                <a:solidFill>
                  <a:schemeClr val="accent1"/>
                </a:solidFill>
              </a:rPr>
              <a:t>checklist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supervisors</a:t>
            </a:r>
            <a:endParaRPr lang="de-DE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 err="1">
                <a:solidFill>
                  <a:schemeClr val="accent1"/>
                </a:solidFill>
              </a:rPr>
              <a:t>Existing</a:t>
            </a:r>
            <a:endParaRPr lang="de-DE" b="1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Password </a:t>
            </a:r>
            <a:r>
              <a:rPr lang="de-DE" dirty="0" err="1">
                <a:solidFill>
                  <a:schemeClr val="accent1"/>
                </a:solidFill>
              </a:rPr>
              <a:t>rules</a:t>
            </a:r>
            <a:r>
              <a:rPr lang="de-DE" dirty="0">
                <a:solidFill>
                  <a:schemeClr val="accent1"/>
                </a:solidFill>
              </a:rPr>
              <a:t> and </a:t>
            </a:r>
            <a:r>
              <a:rPr lang="de-DE" dirty="0" err="1">
                <a:solidFill>
                  <a:schemeClr val="accent1"/>
                </a:solidFill>
              </a:rPr>
              <a:t>password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manager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VPN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Handing</a:t>
            </a:r>
            <a:r>
              <a:rPr lang="de-DE" dirty="0">
                <a:solidFill>
                  <a:schemeClr val="accent1"/>
                </a:solidFill>
              </a:rPr>
              <a:t> out screen </a:t>
            </a:r>
            <a:r>
              <a:rPr lang="de-DE" dirty="0" err="1">
                <a:solidFill>
                  <a:schemeClr val="accent1"/>
                </a:solidFill>
              </a:rPr>
              <a:t>protector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chemeClr val="accent1"/>
                </a:solidFill>
              </a:rPr>
              <a:t>Planned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Revise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presentation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Add a </a:t>
            </a:r>
            <a:r>
              <a:rPr lang="de-DE" dirty="0" err="1">
                <a:solidFill>
                  <a:schemeClr val="accent1"/>
                </a:solidFill>
              </a:rPr>
              <a:t>slide</a:t>
            </a:r>
            <a:r>
              <a:rPr lang="de-DE" dirty="0">
                <a:solidFill>
                  <a:schemeClr val="accent1"/>
                </a:solidFill>
              </a:rPr>
              <a:t> on </a:t>
            </a:r>
            <a:r>
              <a:rPr lang="de-DE" dirty="0" err="1">
                <a:solidFill>
                  <a:schemeClr val="accent1"/>
                </a:solidFill>
              </a:rPr>
              <a:t>relevance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of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information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security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Switch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A852072-C72F-9E81-9413-BF1F46ADE72B}"/>
              </a:ext>
            </a:extLst>
          </p:cNvPr>
          <p:cNvSpPr txBox="1"/>
          <p:nvPr/>
        </p:nvSpPr>
        <p:spPr>
          <a:xfrm>
            <a:off x="6476754" y="843065"/>
            <a:ext cx="5163862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b="1" dirty="0"/>
              <a:t>Onboarding in </a:t>
            </a:r>
            <a:r>
              <a:rPr lang="de-DE" sz="2200" b="1" dirty="0" err="1"/>
              <a:t>the</a:t>
            </a:r>
            <a:r>
              <a:rPr lang="de-DE" sz="2200" b="1" dirty="0"/>
              <a:t> Team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DFB28D8-7020-BF04-7FE2-CA7DEBCE5751}"/>
              </a:ext>
            </a:extLst>
          </p:cNvPr>
          <p:cNvSpPr/>
          <p:nvPr/>
        </p:nvSpPr>
        <p:spPr>
          <a:xfrm>
            <a:off x="-600744" y="-315416"/>
            <a:ext cx="13465496" cy="784887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4FDDF5-F83C-13A2-3BAA-27DB52362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98" y="1482775"/>
            <a:ext cx="8852068" cy="3698991"/>
          </a:xfrm>
          <a:prstGeom prst="rect">
            <a:avLst/>
          </a:prstGeom>
          <a:ln w="635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CD2DB21-42FA-8776-FD91-26C8CC77E796}"/>
              </a:ext>
            </a:extLst>
          </p:cNvPr>
          <p:cNvSpPr/>
          <p:nvPr/>
        </p:nvSpPr>
        <p:spPr>
          <a:xfrm>
            <a:off x="3287688" y="3140968"/>
            <a:ext cx="6840760" cy="1296144"/>
          </a:xfrm>
          <a:prstGeom prst="ellipse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7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31291EC-DDAF-FF0F-0D8A-52394DFC9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78B28-BDB8-9054-8105-22EBC0B2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Timetable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E9196-342A-1D84-EAB0-B6724744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17</a:t>
            </a:fld>
            <a:endParaRPr lang="de-CH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954094-EFD4-11A5-0BC1-0D68E88ED910}"/>
              </a:ext>
            </a:extLst>
          </p:cNvPr>
          <p:cNvSpPr txBox="1"/>
          <p:nvPr/>
        </p:nvSpPr>
        <p:spPr>
          <a:xfrm>
            <a:off x="1332327" y="1844824"/>
            <a:ext cx="298812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b="1" dirty="0"/>
              <a:t>FIRST DAY OF WORK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73C978B-764E-98F3-CB8A-BA0AA272863A}"/>
              </a:ext>
            </a:extLst>
          </p:cNvPr>
          <p:cNvCxnSpPr>
            <a:cxnSpLocks/>
          </p:cNvCxnSpPr>
          <p:nvPr/>
        </p:nvCxnSpPr>
        <p:spPr>
          <a:xfrm flipH="1">
            <a:off x="760413" y="2021667"/>
            <a:ext cx="5110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1AD23C2-3894-2454-FEA1-27FF9163A574}"/>
              </a:ext>
            </a:extLst>
          </p:cNvPr>
          <p:cNvSpPr/>
          <p:nvPr/>
        </p:nvSpPr>
        <p:spPr>
          <a:xfrm rot="5400000">
            <a:off x="-63414" y="4044386"/>
            <a:ext cx="279148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Onboarding in </a:t>
            </a:r>
            <a:r>
              <a:rPr lang="de-DE" dirty="0" err="1">
                <a:solidFill>
                  <a:schemeClr val="accent1"/>
                </a:solidFill>
              </a:rPr>
              <a:t>the</a:t>
            </a:r>
            <a:r>
              <a:rPr lang="de-DE" dirty="0">
                <a:solidFill>
                  <a:schemeClr val="accent1"/>
                </a:solidFill>
              </a:rPr>
              <a:t> Team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CFFA42E-162C-E3C3-1CE6-A1885DB61E95}"/>
              </a:ext>
            </a:extLst>
          </p:cNvPr>
          <p:cNvSpPr/>
          <p:nvPr/>
        </p:nvSpPr>
        <p:spPr>
          <a:xfrm>
            <a:off x="1057934" y="1088698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Letter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593D222-0B37-2E2B-909D-657AB9EC2C13}"/>
              </a:ext>
            </a:extLst>
          </p:cNvPr>
          <p:cNvSpPr/>
          <p:nvPr/>
        </p:nvSpPr>
        <p:spPr>
          <a:xfrm>
            <a:off x="1057934" y="2261729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Welcome Day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1DAAE25-C588-DA74-26F4-FC207B9DB39B}"/>
              </a:ext>
            </a:extLst>
          </p:cNvPr>
          <p:cNvSpPr/>
          <p:nvPr/>
        </p:nvSpPr>
        <p:spPr>
          <a:xfrm>
            <a:off x="2392259" y="3825044"/>
            <a:ext cx="2618618" cy="847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Onboarding Training +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Escape Room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4F91413-A3ED-3725-AADB-70DA3ADF8BD4}"/>
              </a:ext>
            </a:extLst>
          </p:cNvPr>
          <p:cNvSpPr/>
          <p:nvPr/>
        </p:nvSpPr>
        <p:spPr>
          <a:xfrm>
            <a:off x="2392259" y="4741236"/>
            <a:ext cx="2618618" cy="409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E-Learning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66B1186-D52F-8F8C-CCBD-11B3935CEF68}"/>
              </a:ext>
            </a:extLst>
          </p:cNvPr>
          <p:cNvSpPr/>
          <p:nvPr/>
        </p:nvSpPr>
        <p:spPr>
          <a:xfrm rot="5400000">
            <a:off x="572711" y="5422966"/>
            <a:ext cx="2852830" cy="50405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Intranet Landing Page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600EEE4-6861-8FB8-C475-933262250882}"/>
              </a:ext>
            </a:extLst>
          </p:cNvPr>
          <p:cNvCxnSpPr/>
          <p:nvPr/>
        </p:nvCxnSpPr>
        <p:spPr>
          <a:xfrm>
            <a:off x="760413" y="1088698"/>
            <a:ext cx="0" cy="510408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BD4E6C42-2DB6-5023-7B70-1F879CB51105}"/>
              </a:ext>
            </a:extLst>
          </p:cNvPr>
          <p:cNvSpPr/>
          <p:nvPr/>
        </p:nvSpPr>
        <p:spPr>
          <a:xfrm>
            <a:off x="6095999" y="0"/>
            <a:ext cx="609599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F879228-15C8-4B3E-52C8-05A96B1F5CBA}"/>
              </a:ext>
            </a:extLst>
          </p:cNvPr>
          <p:cNvSpPr/>
          <p:nvPr/>
        </p:nvSpPr>
        <p:spPr>
          <a:xfrm>
            <a:off x="6476754" y="1321487"/>
            <a:ext cx="5307878" cy="501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b="1" dirty="0">
                <a:solidFill>
                  <a:schemeClr val="accent1"/>
                </a:solidFill>
              </a:rPr>
              <a:t>Channel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E-Learning </a:t>
            </a:r>
            <a:r>
              <a:rPr lang="de-DE" dirty="0" err="1">
                <a:solidFill>
                  <a:schemeClr val="accent1"/>
                </a:solidFill>
              </a:rPr>
              <a:t>platform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from</a:t>
            </a:r>
            <a:r>
              <a:rPr lang="de-DE" dirty="0">
                <a:solidFill>
                  <a:schemeClr val="accent1"/>
                </a:solidFill>
              </a:rPr>
              <a:t> SoSafe</a:t>
            </a: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 err="1">
                <a:solidFill>
                  <a:schemeClr val="accent1"/>
                </a:solidFill>
              </a:rPr>
              <a:t>Existing</a:t>
            </a:r>
            <a:endParaRPr lang="de-DE" b="1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Modules on all relevant </a:t>
            </a:r>
            <a:r>
              <a:rPr lang="de-DE" dirty="0" err="1">
                <a:solidFill>
                  <a:schemeClr val="accent1"/>
                </a:solidFill>
              </a:rPr>
              <a:t>topics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solidFill>
                <a:schemeClr val="accent1"/>
              </a:solidFill>
            </a:endParaRPr>
          </a:p>
          <a:p>
            <a:r>
              <a:rPr lang="de-DE" b="1" strike="sngStrike" dirty="0">
                <a:solidFill>
                  <a:schemeClr val="accent1"/>
                </a:solidFill>
              </a:rPr>
              <a:t>Planned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Wish</a:t>
            </a:r>
            <a:r>
              <a:rPr lang="de-DE" b="1" dirty="0">
                <a:solidFill>
                  <a:schemeClr val="accent1"/>
                </a:solidFill>
              </a:rPr>
              <a:t> 🦄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dirty="0">
                <a:solidFill>
                  <a:schemeClr val="accent1"/>
                </a:solidFill>
              </a:rPr>
              <a:t>Custom/in-house </a:t>
            </a:r>
            <a:r>
              <a:rPr lang="de-DE" dirty="0" err="1">
                <a:solidFill>
                  <a:schemeClr val="accent1"/>
                </a:solidFill>
              </a:rPr>
              <a:t>created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modules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that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correspond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to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existing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tools</a:t>
            </a:r>
            <a:r>
              <a:rPr lang="de-DE" dirty="0">
                <a:solidFill>
                  <a:schemeClr val="accent1"/>
                </a:solidFill>
              </a:rPr>
              <a:t> and </a:t>
            </a:r>
            <a:r>
              <a:rPr lang="de-DE" dirty="0" err="1">
                <a:solidFill>
                  <a:schemeClr val="accent1"/>
                </a:solidFill>
              </a:rPr>
              <a:t>processes</a:t>
            </a:r>
            <a:r>
              <a:rPr lang="de-DE" dirty="0">
                <a:solidFill>
                  <a:schemeClr val="accent1"/>
                </a:solidFill>
              </a:rPr>
              <a:t> and match </a:t>
            </a:r>
            <a:r>
              <a:rPr lang="de-DE" dirty="0" err="1">
                <a:solidFill>
                  <a:schemeClr val="accent1"/>
                </a:solidFill>
              </a:rPr>
              <a:t>topic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structure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0CAE15B-80B9-2C8D-A703-AD0C184D8657}"/>
              </a:ext>
            </a:extLst>
          </p:cNvPr>
          <p:cNvSpPr txBox="1"/>
          <p:nvPr/>
        </p:nvSpPr>
        <p:spPr>
          <a:xfrm>
            <a:off x="6476754" y="843065"/>
            <a:ext cx="5163862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b="1" dirty="0"/>
              <a:t>E-Learning</a:t>
            </a:r>
          </a:p>
        </p:txBody>
      </p:sp>
    </p:spTree>
    <p:extLst>
      <p:ext uri="{BB962C8B-B14F-4D97-AF65-F5344CB8AC3E}">
        <p14:creationId xmlns:p14="http://schemas.microsoft.com/office/powerpoint/2010/main" val="40736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8F0A7-951A-87AF-E6D4-D65663B74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109941-9772-3ED1-2084-914CC0FF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273294-01A3-470B-C660-BFBAA2B7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Take Home 🏡</a:t>
            </a:r>
          </a:p>
        </p:txBody>
      </p:sp>
    </p:spTree>
    <p:extLst>
      <p:ext uri="{BB962C8B-B14F-4D97-AF65-F5344CB8AC3E}">
        <p14:creationId xmlns:p14="http://schemas.microsoft.com/office/powerpoint/2010/main" val="118831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91B29D-1A7F-2EC5-63E6-9E317A39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6E2B5-01AF-5F2B-6E15-AC9E5989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Take Home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479A2A-83C5-73B5-963F-316B5B33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19</a:t>
            </a:fld>
            <a:endParaRPr lang="de-CH" noProof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8256B96-EF12-6F30-331A-6DFBD4B1B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253331"/>
            <a:ext cx="8928992" cy="2175669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lIns="251999" anchor="ctr"/>
          <a:lstStyle/>
          <a:p>
            <a:pPr marL="342900" indent="-342900">
              <a:buFont typeface="Symbol" pitchFamily="2" charset="2"/>
              <a:buChar char="-"/>
            </a:pPr>
            <a:r>
              <a:rPr lang="de-CH" sz="2000" dirty="0"/>
              <a:t>Tools &amp; </a:t>
            </a:r>
            <a:r>
              <a:rPr lang="de-CH" sz="2000" dirty="0" err="1"/>
              <a:t>processes</a:t>
            </a:r>
            <a:r>
              <a:rPr lang="de-CH" sz="2000" dirty="0"/>
              <a:t> </a:t>
            </a:r>
            <a:r>
              <a:rPr lang="de-CH" sz="2000" dirty="0" err="1"/>
              <a:t>are</a:t>
            </a:r>
            <a:r>
              <a:rPr lang="de-CH" sz="2000" dirty="0"/>
              <a:t> an integral </a:t>
            </a:r>
            <a:r>
              <a:rPr lang="de-CH" sz="2000" dirty="0" err="1"/>
              <a:t>part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Human </a:t>
            </a:r>
            <a:r>
              <a:rPr lang="de-CH" sz="2000" dirty="0" err="1"/>
              <a:t>Centred</a:t>
            </a:r>
            <a:r>
              <a:rPr lang="de-CH" sz="2000" dirty="0"/>
              <a:t> Security.</a:t>
            </a:r>
          </a:p>
          <a:p>
            <a:pPr marL="342900" indent="-342900">
              <a:buFont typeface="Symbol" pitchFamily="2" charset="2"/>
              <a:buChar char="-"/>
            </a:pPr>
            <a:r>
              <a:rPr lang="de-CH" sz="2000" dirty="0"/>
              <a:t>The </a:t>
            </a:r>
            <a:r>
              <a:rPr lang="de-CH" sz="2000" dirty="0" err="1"/>
              <a:t>onboarding</a:t>
            </a:r>
            <a:r>
              <a:rPr lang="de-CH" sz="2000" dirty="0"/>
              <a:t> </a:t>
            </a:r>
            <a:r>
              <a:rPr lang="de-CH" sz="2000" dirty="0" err="1"/>
              <a:t>process</a:t>
            </a:r>
            <a:r>
              <a:rPr lang="de-CH" sz="2000" dirty="0"/>
              <a:t> </a:t>
            </a:r>
            <a:r>
              <a:rPr lang="de-CH" sz="2000" dirty="0" err="1"/>
              <a:t>can</a:t>
            </a:r>
            <a:r>
              <a:rPr lang="de-CH" sz="2000" dirty="0"/>
              <a:t> </a:t>
            </a:r>
            <a:r>
              <a:rPr lang="de-CH" sz="2000" dirty="0" err="1"/>
              <a:t>contribute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r>
              <a:rPr lang="de-CH" sz="2000" dirty="0"/>
              <a:t> </a:t>
            </a:r>
            <a:r>
              <a:rPr lang="de-CH" sz="2000" dirty="0" err="1"/>
              <a:t>security</a:t>
            </a:r>
            <a:r>
              <a:rPr lang="de-CH" sz="2000" dirty="0"/>
              <a:t> </a:t>
            </a:r>
            <a:r>
              <a:rPr lang="de-CH" sz="2000" dirty="0" err="1"/>
              <a:t>culture</a:t>
            </a:r>
            <a:r>
              <a:rPr lang="de-CH" sz="2000" dirty="0"/>
              <a:t> and </a:t>
            </a:r>
            <a:r>
              <a:rPr lang="de-CH" sz="2000" dirty="0" err="1"/>
              <a:t>behaviour</a:t>
            </a:r>
            <a:r>
              <a:rPr lang="de-CH" sz="2000" dirty="0"/>
              <a:t> </a:t>
            </a:r>
            <a:r>
              <a:rPr lang="de-CH" sz="2000" dirty="0" err="1"/>
              <a:t>change</a:t>
            </a:r>
            <a:r>
              <a:rPr lang="de-CH" sz="2000" dirty="0"/>
              <a:t>.</a:t>
            </a:r>
          </a:p>
          <a:p>
            <a:pPr marL="342900" indent="-342900">
              <a:buFont typeface="Symbol" pitchFamily="2" charset="2"/>
              <a:buChar char="-"/>
            </a:pPr>
            <a:r>
              <a:rPr lang="de-CH" sz="2000" dirty="0"/>
              <a:t>Working on </a:t>
            </a:r>
            <a:r>
              <a:rPr lang="de-CH" sz="2000" dirty="0" err="1"/>
              <a:t>it</a:t>
            </a:r>
            <a:r>
              <a:rPr lang="de-CH" sz="2000" dirty="0"/>
              <a:t> </a:t>
            </a:r>
            <a:r>
              <a:rPr lang="de-CH" sz="2000" dirty="0" err="1"/>
              <a:t>gets</a:t>
            </a:r>
            <a:r>
              <a:rPr lang="de-CH" sz="2000" dirty="0"/>
              <a:t> </a:t>
            </a:r>
            <a:r>
              <a:rPr lang="de-CH" sz="2000" dirty="0" err="1"/>
              <a:t>you</a:t>
            </a:r>
            <a:r>
              <a:rPr lang="de-CH" sz="2000" dirty="0"/>
              <a:t> in </a:t>
            </a:r>
            <a:r>
              <a:rPr lang="de-CH" sz="2000" dirty="0" err="1"/>
              <a:t>contact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important</a:t>
            </a:r>
            <a:r>
              <a:rPr lang="de-CH" sz="2000" dirty="0"/>
              <a:t> </a:t>
            </a:r>
            <a:r>
              <a:rPr lang="de-CH" sz="2000" dirty="0" err="1"/>
              <a:t>stakeholders</a:t>
            </a:r>
            <a:r>
              <a:rPr lang="de-CH" sz="2000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08B603-5D3A-0F49-40E4-CB667B6A8685}"/>
              </a:ext>
            </a:extLst>
          </p:cNvPr>
          <p:cNvSpPr txBox="1">
            <a:spLocks/>
          </p:cNvSpPr>
          <p:nvPr/>
        </p:nvSpPr>
        <p:spPr>
          <a:xfrm>
            <a:off x="2035776" y="3933055"/>
            <a:ext cx="8956768" cy="18876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251999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+mj-lt"/>
              <a:buNone/>
              <a:defRPr sz="1600" kern="1200" spc="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7200" indent="-1872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 spc="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800" indent="-1857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 spc="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34400" indent="-1872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 spc="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08000" indent="-1872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 spc="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itchFamily="2" charset="2"/>
              <a:buChar char="-"/>
            </a:pPr>
            <a:r>
              <a:rPr lang="de-CH" sz="2000" dirty="0" err="1"/>
              <a:t>Formulate</a:t>
            </a:r>
            <a:r>
              <a:rPr lang="de-CH" sz="2000" dirty="0"/>
              <a:t> </a:t>
            </a:r>
            <a:r>
              <a:rPr lang="de-CH" sz="2000" dirty="0" err="1"/>
              <a:t>learning</a:t>
            </a:r>
            <a:r>
              <a:rPr lang="de-CH" sz="2000" dirty="0"/>
              <a:t> </a:t>
            </a:r>
            <a:r>
              <a:rPr lang="de-CH" sz="2000" dirty="0" err="1"/>
              <a:t>objectives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new</a:t>
            </a:r>
            <a:r>
              <a:rPr lang="de-CH" sz="2000" dirty="0"/>
              <a:t> </a:t>
            </a:r>
            <a:r>
              <a:rPr lang="de-CH" sz="2000" dirty="0" err="1"/>
              <a:t>staff</a:t>
            </a:r>
            <a:r>
              <a:rPr lang="de-CH" sz="2000" dirty="0"/>
              <a:t>. </a:t>
            </a:r>
          </a:p>
          <a:p>
            <a:pPr marL="342900" indent="-342900">
              <a:buFont typeface="Symbol" pitchFamily="2" charset="2"/>
              <a:buChar char="-"/>
            </a:pPr>
            <a:r>
              <a:rPr lang="de-CH" sz="2000" dirty="0" err="1"/>
              <a:t>Map</a:t>
            </a:r>
            <a:r>
              <a:rPr lang="de-CH" sz="2000" dirty="0"/>
              <a:t> </a:t>
            </a:r>
            <a:r>
              <a:rPr lang="de-CH" sz="2000" dirty="0" err="1"/>
              <a:t>existing</a:t>
            </a:r>
            <a:r>
              <a:rPr lang="de-CH" sz="2000" dirty="0"/>
              <a:t> </a:t>
            </a:r>
            <a:r>
              <a:rPr lang="de-CH" sz="2000" dirty="0" err="1"/>
              <a:t>communication</a:t>
            </a:r>
            <a:r>
              <a:rPr lang="de-CH" sz="2000" dirty="0"/>
              <a:t> </a:t>
            </a:r>
            <a:r>
              <a:rPr lang="de-CH" sz="2000" dirty="0" err="1"/>
              <a:t>events</a:t>
            </a:r>
            <a:r>
              <a:rPr lang="de-CH" sz="2000" dirty="0"/>
              <a:t> and </a:t>
            </a:r>
            <a:r>
              <a:rPr lang="de-CH" sz="2000" dirty="0" err="1"/>
              <a:t>channels</a:t>
            </a:r>
            <a:r>
              <a:rPr lang="de-CH" sz="2000" dirty="0"/>
              <a:t> in a </a:t>
            </a:r>
            <a:r>
              <a:rPr lang="de-CH" sz="2000" dirty="0" err="1"/>
              <a:t>timeline</a:t>
            </a:r>
            <a:r>
              <a:rPr lang="de-CH" sz="2000" dirty="0"/>
              <a:t>. </a:t>
            </a:r>
          </a:p>
          <a:p>
            <a:pPr marL="342900" indent="-342900">
              <a:buFont typeface="Symbol" pitchFamily="2" charset="2"/>
              <a:buChar char="-"/>
            </a:pPr>
            <a:r>
              <a:rPr lang="de-CH" sz="2000" dirty="0"/>
              <a:t>Check </a:t>
            </a:r>
            <a:r>
              <a:rPr lang="de-CH" sz="2000" dirty="0" err="1"/>
              <a:t>if</a:t>
            </a:r>
            <a:r>
              <a:rPr lang="de-CH" sz="2000" dirty="0"/>
              <a:t> </a:t>
            </a:r>
            <a:r>
              <a:rPr lang="de-CH" sz="2000" dirty="0" err="1"/>
              <a:t>your</a:t>
            </a:r>
            <a:r>
              <a:rPr lang="de-CH" sz="2000" dirty="0"/>
              <a:t> </a:t>
            </a:r>
            <a:r>
              <a:rPr lang="de-CH" sz="2000" dirty="0" err="1"/>
              <a:t>timeline</a:t>
            </a:r>
            <a:r>
              <a:rPr lang="de-CH" sz="2000" dirty="0"/>
              <a:t>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aligned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learning</a:t>
            </a:r>
            <a:r>
              <a:rPr lang="de-CH" sz="2000" dirty="0"/>
              <a:t> </a:t>
            </a:r>
            <a:r>
              <a:rPr lang="de-CH" sz="2000" dirty="0" err="1"/>
              <a:t>objectives</a:t>
            </a:r>
            <a:r>
              <a:rPr lang="de-CH" sz="2000" dirty="0"/>
              <a:t>. </a:t>
            </a:r>
          </a:p>
          <a:p>
            <a:pPr marL="342900" indent="-342900">
              <a:buFont typeface="Symbol" pitchFamily="2" charset="2"/>
              <a:buChar char="-"/>
            </a:pPr>
            <a:r>
              <a:rPr lang="de-CH" sz="2000" dirty="0"/>
              <a:t>Plan </a:t>
            </a:r>
            <a:r>
              <a:rPr lang="de-CH" sz="2000" dirty="0" err="1"/>
              <a:t>improvements</a:t>
            </a:r>
            <a:r>
              <a:rPr lang="de-CH" sz="2000" dirty="0"/>
              <a:t> and </a:t>
            </a:r>
            <a:r>
              <a:rPr lang="de-CH" sz="2000" dirty="0" err="1"/>
              <a:t>collaborate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relevant </a:t>
            </a:r>
            <a:r>
              <a:rPr lang="de-CH" sz="2000" dirty="0" err="1"/>
              <a:t>stakeholders</a:t>
            </a:r>
            <a:r>
              <a:rPr lang="de-CH" sz="2000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38EBC2-21E5-C227-5861-6F1046684FB4}"/>
              </a:ext>
            </a:extLst>
          </p:cNvPr>
          <p:cNvSpPr txBox="1"/>
          <p:nvPr/>
        </p:nvSpPr>
        <p:spPr>
          <a:xfrm>
            <a:off x="760413" y="1716699"/>
            <a:ext cx="966931" cy="1248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7500" dirty="0"/>
              <a:t>💡</a:t>
            </a:r>
            <a:endParaRPr lang="de-DE" sz="75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0747CE-3571-881A-31E9-0CF631AA28FE}"/>
              </a:ext>
            </a:extLst>
          </p:cNvPr>
          <p:cNvSpPr txBox="1"/>
          <p:nvPr/>
        </p:nvSpPr>
        <p:spPr>
          <a:xfrm>
            <a:off x="760413" y="4252408"/>
            <a:ext cx="966931" cy="1248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500" dirty="0"/>
              <a:t>🚀</a:t>
            </a:r>
          </a:p>
        </p:txBody>
      </p:sp>
    </p:spTree>
    <p:extLst>
      <p:ext uri="{BB962C8B-B14F-4D97-AF65-F5344CB8AC3E}">
        <p14:creationId xmlns:p14="http://schemas.microsoft.com/office/powerpoint/2010/main" val="41559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2CC2FAE-230C-28FB-507F-19D71546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2</a:t>
            </a:fld>
            <a:endParaRPr lang="de-CH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DC1822-C1B6-1741-9248-91C10F1B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305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8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CH" dirty="0"/>
              <a:t>The Art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Behaviour</a:t>
            </a:r>
            <a:r>
              <a:rPr lang="de-CH" dirty="0"/>
              <a:t> Change: COM-B Model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23392" y="5760008"/>
            <a:ext cx="10056445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1" dirty="0">
                <a:solidFill>
                  <a:srgbClr val="333333"/>
                </a:solidFill>
              </a:rPr>
              <a:t>Michie, S., van Stralen, M.M. &amp; West, R. The behaviour change wheel: A new method for characterising and designing behaviour change interventions. </a:t>
            </a:r>
            <a:r>
              <a:rPr lang="en-GB" sz="1051" i="1" dirty="0">
                <a:solidFill>
                  <a:srgbClr val="333333"/>
                </a:solidFill>
              </a:rPr>
              <a:t>Implementation Sci</a:t>
            </a:r>
            <a:r>
              <a:rPr lang="en-GB" sz="1051" dirty="0">
                <a:solidFill>
                  <a:srgbClr val="333333"/>
                </a:solidFill>
              </a:rPr>
              <a:t> </a:t>
            </a:r>
            <a:r>
              <a:rPr lang="en-GB" sz="1051" b="1" dirty="0">
                <a:solidFill>
                  <a:srgbClr val="333333"/>
                </a:solidFill>
              </a:rPr>
              <a:t>6</a:t>
            </a:r>
            <a:r>
              <a:rPr lang="en-GB" sz="1051" dirty="0">
                <a:solidFill>
                  <a:srgbClr val="333333"/>
                </a:solidFill>
              </a:rPr>
              <a:t>, 42 (2011). https://</a:t>
            </a:r>
            <a:r>
              <a:rPr lang="en-GB" sz="1051" dirty="0" err="1">
                <a:solidFill>
                  <a:srgbClr val="333333"/>
                </a:solidFill>
              </a:rPr>
              <a:t>doi.org</a:t>
            </a:r>
            <a:r>
              <a:rPr lang="en-GB" sz="1051" dirty="0">
                <a:solidFill>
                  <a:srgbClr val="333333"/>
                </a:solidFill>
              </a:rPr>
              <a:t>/10.1186/1748-5908-6-42</a:t>
            </a:r>
            <a:endParaRPr lang="de-CH" sz="105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0169" y="1506262"/>
            <a:ext cx="6991771" cy="3845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F241B-283B-70B9-7A52-68BEEE77E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0B9FE-689C-6896-30AF-75E41717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4</a:t>
            </a:fld>
            <a:endParaRPr lang="de-CH" noProof="0"/>
          </a:p>
        </p:txBody>
      </p:sp>
      <p:sp>
        <p:nvSpPr>
          <p:cNvPr id="10" name="Ellipse 8">
            <a:extLst>
              <a:ext uri="{FF2B5EF4-FFF2-40B4-BE49-F238E27FC236}">
                <a16:creationId xmlns:a16="http://schemas.microsoft.com/office/drawing/2014/main" id="{CDB118E3-76CC-505D-365E-550E900894FD}"/>
              </a:ext>
            </a:extLst>
          </p:cNvPr>
          <p:cNvSpPr>
            <a:spLocks noChangeAspect="1"/>
          </p:cNvSpPr>
          <p:nvPr/>
        </p:nvSpPr>
        <p:spPr bwMode="auto">
          <a:xfrm>
            <a:off x="2855640" y="3293046"/>
            <a:ext cx="2520000" cy="25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2000" b="1" dirty="0">
                <a:solidFill>
                  <a:schemeClr val="bg1"/>
                </a:solidFill>
              </a:rPr>
              <a:t>Education &amp; Training</a:t>
            </a:r>
            <a:endParaRPr sz="2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-</a:t>
            </a:r>
            <a:endParaRPr sz="28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(New) skills and the theory behind them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1" name="Ellipse 3">
            <a:extLst>
              <a:ext uri="{FF2B5EF4-FFF2-40B4-BE49-F238E27FC236}">
                <a16:creationId xmlns:a16="http://schemas.microsoft.com/office/drawing/2014/main" id="{8DC5A47E-3C54-6651-DA1C-B73D4B2D91FB}"/>
              </a:ext>
            </a:extLst>
          </p:cNvPr>
          <p:cNvSpPr>
            <a:spLocks noChangeAspect="1"/>
          </p:cNvSpPr>
          <p:nvPr/>
        </p:nvSpPr>
        <p:spPr bwMode="auto">
          <a:xfrm>
            <a:off x="4589571" y="610952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2000" b="1" dirty="0">
                <a:solidFill>
                  <a:schemeClr val="bg1"/>
                </a:solidFill>
              </a:rPr>
              <a:t>Awareness</a:t>
            </a:r>
            <a:endParaRPr sz="2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- </a:t>
            </a:r>
            <a:endParaRPr sz="28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Raise awareness and interest for a topic</a:t>
            </a:r>
          </a:p>
        </p:txBody>
      </p:sp>
      <p:sp>
        <p:nvSpPr>
          <p:cNvPr id="12" name="Ellipse 9">
            <a:extLst>
              <a:ext uri="{FF2B5EF4-FFF2-40B4-BE49-F238E27FC236}">
                <a16:creationId xmlns:a16="http://schemas.microsoft.com/office/drawing/2014/main" id="{1C7E43DF-005A-3E1F-9A42-1A5422D1B311}"/>
              </a:ext>
            </a:extLst>
          </p:cNvPr>
          <p:cNvSpPr>
            <a:spLocks noChangeAspect="1"/>
          </p:cNvSpPr>
          <p:nvPr/>
        </p:nvSpPr>
        <p:spPr bwMode="auto">
          <a:xfrm>
            <a:off x="6384032" y="3293046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2000" b="1" dirty="0" err="1">
                <a:solidFill>
                  <a:schemeClr val="bg1"/>
                </a:solidFill>
              </a:rPr>
              <a:t>Processes</a:t>
            </a:r>
            <a:r>
              <a:rPr lang="de-CH" sz="2000" b="1" dirty="0">
                <a:solidFill>
                  <a:schemeClr val="bg1"/>
                </a:solidFill>
              </a:rPr>
              <a:t> &amp; Tools</a:t>
            </a:r>
            <a:endParaRPr sz="2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-</a:t>
            </a:r>
            <a:endParaRPr sz="28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Enable and support secure </a:t>
            </a:r>
            <a:r>
              <a:rPr lang="en-US" sz="1200" dirty="0" err="1">
                <a:solidFill>
                  <a:schemeClr val="bg1"/>
                </a:solidFill>
              </a:rPr>
              <a:t>behaviour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0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66110-BE76-0AC3-AB19-5E28F70C7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49458-5F04-26ED-4819-7C1A5503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Processes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Human </a:t>
            </a:r>
            <a:r>
              <a:rPr lang="de-CH" dirty="0" err="1"/>
              <a:t>Centred</a:t>
            </a:r>
            <a:r>
              <a:rPr lang="de-CH" dirty="0"/>
              <a:t> Security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B6171-A1B7-C866-3331-158CF932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465200"/>
            <a:ext cx="7920000" cy="4351338"/>
          </a:xfrm>
        </p:spPr>
        <p:txBody>
          <a:bodyPr anchor="ctr"/>
          <a:lstStyle/>
          <a:p>
            <a:pPr lvl="2">
              <a:lnSpc>
                <a:spcPct val="150000"/>
              </a:lnSpc>
            </a:pPr>
            <a:r>
              <a:rPr lang="de-CH" sz="2000" dirty="0"/>
              <a:t>Sharing </a:t>
            </a:r>
            <a:r>
              <a:rPr lang="de-CH" sz="2000" dirty="0" err="1"/>
              <a:t>files</a:t>
            </a:r>
            <a:endParaRPr lang="de-CH" sz="2000" dirty="0"/>
          </a:p>
          <a:p>
            <a:pPr lvl="2">
              <a:lnSpc>
                <a:spcPct val="150000"/>
              </a:lnSpc>
            </a:pPr>
            <a:r>
              <a:rPr lang="de-CH" sz="2000" dirty="0" err="1"/>
              <a:t>Communicating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externals</a:t>
            </a:r>
            <a:r>
              <a:rPr lang="de-CH" sz="2000" dirty="0"/>
              <a:t> </a:t>
            </a:r>
          </a:p>
          <a:p>
            <a:pPr lvl="2">
              <a:lnSpc>
                <a:spcPct val="150000"/>
              </a:lnSpc>
            </a:pPr>
            <a:r>
              <a:rPr lang="de-CH" sz="2000" dirty="0"/>
              <a:t>Reception </a:t>
            </a:r>
            <a:r>
              <a:rPr lang="de-CH" sz="2000" dirty="0" err="1"/>
              <a:t>desk</a:t>
            </a:r>
            <a:r>
              <a:rPr lang="de-CH" sz="2000" dirty="0"/>
              <a:t> &amp; </a:t>
            </a:r>
            <a:r>
              <a:rPr lang="de-CH" sz="2000" dirty="0" err="1"/>
              <a:t>welcoming</a:t>
            </a:r>
            <a:r>
              <a:rPr lang="de-CH" sz="2000" dirty="0"/>
              <a:t> </a:t>
            </a:r>
            <a:r>
              <a:rPr lang="de-CH" sz="2000" dirty="0" err="1"/>
              <a:t>guests</a:t>
            </a:r>
            <a:endParaRPr lang="de-CH" sz="2000" dirty="0"/>
          </a:p>
          <a:p>
            <a:pPr lvl="2">
              <a:lnSpc>
                <a:spcPct val="150000"/>
              </a:lnSpc>
            </a:pPr>
            <a:r>
              <a:rPr lang="de-CH" sz="2000" dirty="0"/>
              <a:t>Security </a:t>
            </a:r>
            <a:r>
              <a:rPr lang="de-CH" sz="2000" dirty="0" err="1"/>
              <a:t>protocols</a:t>
            </a:r>
            <a:r>
              <a:rPr lang="de-CH" sz="2000" dirty="0"/>
              <a:t> in </a:t>
            </a:r>
            <a:r>
              <a:rPr lang="de-CH" sz="2000" dirty="0" err="1"/>
              <a:t>phone</a:t>
            </a:r>
            <a:r>
              <a:rPr lang="de-CH" sz="2000" dirty="0"/>
              <a:t> </a:t>
            </a:r>
            <a:r>
              <a:rPr lang="de-CH" sz="2000" dirty="0" err="1"/>
              <a:t>calls</a:t>
            </a:r>
            <a:r>
              <a:rPr lang="de-CH" sz="2000" dirty="0"/>
              <a:t> </a:t>
            </a:r>
            <a:r>
              <a:rPr lang="de-CH" sz="2000" dirty="0" err="1"/>
              <a:t>or</a:t>
            </a:r>
            <a:r>
              <a:rPr lang="de-CH" sz="2000" dirty="0"/>
              <a:t> digital </a:t>
            </a:r>
            <a:r>
              <a:rPr lang="de-CH" sz="2000" dirty="0" err="1"/>
              <a:t>communication</a:t>
            </a:r>
            <a:endParaRPr lang="de-CH" sz="2000" dirty="0"/>
          </a:p>
          <a:p>
            <a:pPr lvl="2">
              <a:lnSpc>
                <a:spcPct val="150000"/>
              </a:lnSpc>
            </a:pPr>
            <a:r>
              <a:rPr lang="de-CH" sz="2000" dirty="0"/>
              <a:t>Reporting </a:t>
            </a:r>
            <a:r>
              <a:rPr lang="de-CH" sz="2000" dirty="0" err="1"/>
              <a:t>processes</a:t>
            </a:r>
            <a:r>
              <a:rPr lang="de-CH" sz="2000" dirty="0"/>
              <a:t> (</a:t>
            </a:r>
            <a:r>
              <a:rPr lang="de-CH" sz="2000" dirty="0" err="1"/>
              <a:t>incidents</a:t>
            </a:r>
            <a:r>
              <a:rPr lang="de-CH" sz="2000" dirty="0"/>
              <a:t>, </a:t>
            </a:r>
            <a:r>
              <a:rPr lang="de-CH" sz="2000" dirty="0" err="1"/>
              <a:t>phishing</a:t>
            </a:r>
            <a:r>
              <a:rPr lang="de-CH" sz="2000" dirty="0"/>
              <a:t>, ...)</a:t>
            </a:r>
          </a:p>
          <a:p>
            <a:pPr lvl="2">
              <a:lnSpc>
                <a:spcPct val="150000"/>
              </a:lnSpc>
            </a:pPr>
            <a:r>
              <a:rPr lang="de-CH" sz="2000" dirty="0"/>
              <a:t>Recruiting</a:t>
            </a:r>
          </a:p>
          <a:p>
            <a:pPr lvl="2">
              <a:lnSpc>
                <a:spcPct val="150000"/>
              </a:lnSpc>
            </a:pPr>
            <a:r>
              <a:rPr lang="de-CH" sz="2000" dirty="0"/>
              <a:t>Onboarding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FE8B32-E523-B020-B21B-88769DA8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98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07997-8EA3-6F58-998F-223FD839C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F280EA-BDC0-D5FD-1494-AEF303F6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C93EDB-D04E-AC2F-CDF2-167A3B29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Onboarding </a:t>
            </a:r>
            <a:r>
              <a:rPr lang="de-CH" dirty="0" err="1"/>
              <a:t>Process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1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23BFE-FD88-8874-BCC4-BFAC8264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20A15-333D-5EA8-7A96-A4102C1D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How </a:t>
            </a:r>
            <a:r>
              <a:rPr lang="de-DE" dirty="0" err="1"/>
              <a:t>can</a:t>
            </a:r>
            <a:r>
              <a:rPr lang="de-DE" dirty="0"/>
              <a:t> Onboarding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Information Security?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68888F-354F-67D0-6CD7-EAE66427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7CA777A-F7CB-F528-AA4E-EA724D8890D6}"/>
              </a:ext>
            </a:extLst>
          </p:cNvPr>
          <p:cNvSpPr>
            <a:spLocks noChangeAspect="1"/>
          </p:cNvSpPr>
          <p:nvPr/>
        </p:nvSpPr>
        <p:spPr>
          <a:xfrm>
            <a:off x="716135" y="1516606"/>
            <a:ext cx="2484000" cy="2484000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b="1" dirty="0">
                <a:solidFill>
                  <a:schemeClr val="accent1"/>
                </a:solidFill>
              </a:rPr>
              <a:t>Can </a:t>
            </a:r>
            <a:r>
              <a:rPr lang="de-CH" sz="1600" b="1" dirty="0" err="1">
                <a:solidFill>
                  <a:schemeClr val="accent1"/>
                </a:solidFill>
              </a:rPr>
              <a:t>set</a:t>
            </a:r>
            <a:r>
              <a:rPr lang="de-CH" sz="1600" b="1" dirty="0">
                <a:solidFill>
                  <a:schemeClr val="accent1"/>
                </a:solidFill>
              </a:rPr>
              <a:t> positive </a:t>
            </a:r>
            <a:r>
              <a:rPr lang="de-CH" sz="1600" b="1" dirty="0" err="1">
                <a:solidFill>
                  <a:schemeClr val="accent1"/>
                </a:solidFill>
              </a:rPr>
              <a:t>attitude</a:t>
            </a:r>
            <a:endParaRPr lang="de-CH" sz="1600" b="1" dirty="0">
              <a:solidFill>
                <a:schemeClr val="accent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9A8A1B-2BC4-047F-9F61-142E2921D75A}"/>
              </a:ext>
            </a:extLst>
          </p:cNvPr>
          <p:cNvSpPr>
            <a:spLocks noChangeAspect="1"/>
          </p:cNvSpPr>
          <p:nvPr/>
        </p:nvSpPr>
        <p:spPr>
          <a:xfrm>
            <a:off x="9035305" y="3071583"/>
            <a:ext cx="2484000" cy="248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b="1" dirty="0" err="1">
                <a:solidFill>
                  <a:schemeClr val="accent1"/>
                </a:solidFill>
              </a:rPr>
              <a:t>Involves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important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stakeholders</a:t>
            </a:r>
            <a:endParaRPr lang="de-CH" sz="1600" b="1" dirty="0">
              <a:solidFill>
                <a:schemeClr val="accent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61618BF-D78A-9DA6-E114-8A05F02DAA8B}"/>
              </a:ext>
            </a:extLst>
          </p:cNvPr>
          <p:cNvSpPr>
            <a:spLocks noChangeAspect="1"/>
          </p:cNvSpPr>
          <p:nvPr/>
        </p:nvSpPr>
        <p:spPr>
          <a:xfrm>
            <a:off x="3538841" y="1123067"/>
            <a:ext cx="2484000" cy="24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b="1" dirty="0" err="1">
                <a:solidFill>
                  <a:schemeClr val="accent1"/>
                </a:solidFill>
              </a:rPr>
              <a:t>Adress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prior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knowledge</a:t>
            </a:r>
            <a:r>
              <a:rPr lang="de-CH" sz="1600" b="1" dirty="0">
                <a:solidFill>
                  <a:schemeClr val="accent1"/>
                </a:solidFill>
              </a:rPr>
              <a:t> and </a:t>
            </a:r>
            <a:r>
              <a:rPr lang="de-CH" sz="1600" b="1" dirty="0" err="1">
                <a:solidFill>
                  <a:schemeClr val="accent1"/>
                </a:solidFill>
              </a:rPr>
              <a:t>assumptions</a:t>
            </a:r>
            <a:endParaRPr lang="de-CH" sz="1600" b="1" dirty="0">
              <a:solidFill>
                <a:schemeClr val="accent1"/>
              </a:solidFill>
            </a:endParaRPr>
          </a:p>
        </p:txBody>
      </p:sp>
      <p:sp>
        <p:nvSpPr>
          <p:cNvPr id="5" name="Ellipse 3">
            <a:extLst>
              <a:ext uri="{FF2B5EF4-FFF2-40B4-BE49-F238E27FC236}">
                <a16:creationId xmlns:a16="http://schemas.microsoft.com/office/drawing/2014/main" id="{EC641C28-97F5-32EB-EEE7-3B2CCF478F5D}"/>
              </a:ext>
            </a:extLst>
          </p:cNvPr>
          <p:cNvSpPr>
            <a:spLocks noChangeAspect="1"/>
          </p:cNvSpPr>
          <p:nvPr/>
        </p:nvSpPr>
        <p:spPr>
          <a:xfrm>
            <a:off x="2963252" y="3857418"/>
            <a:ext cx="2484000" cy="248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b="1" dirty="0">
                <a:solidFill>
                  <a:schemeClr val="accent1"/>
                </a:solidFill>
              </a:rPr>
              <a:t>Can bring </a:t>
            </a:r>
            <a:r>
              <a:rPr lang="de-CH" sz="1600" b="1" dirty="0" err="1">
                <a:solidFill>
                  <a:schemeClr val="accent1"/>
                </a:solidFill>
              </a:rPr>
              <a:t>new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perspectives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into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existing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teams</a:t>
            </a:r>
            <a:endParaRPr lang="de-CH" sz="1600" b="1" dirty="0">
              <a:solidFill>
                <a:schemeClr val="accent1"/>
              </a:solidFill>
            </a:endParaRPr>
          </a:p>
        </p:txBody>
      </p:sp>
      <p:sp>
        <p:nvSpPr>
          <p:cNvPr id="6" name="Ellipse 3">
            <a:extLst>
              <a:ext uri="{FF2B5EF4-FFF2-40B4-BE49-F238E27FC236}">
                <a16:creationId xmlns:a16="http://schemas.microsoft.com/office/drawing/2014/main" id="{049B135B-B3D4-DF4A-12D2-0DFAFE87611E}"/>
              </a:ext>
            </a:extLst>
          </p:cNvPr>
          <p:cNvSpPr>
            <a:spLocks noChangeAspect="1"/>
          </p:cNvSpPr>
          <p:nvPr/>
        </p:nvSpPr>
        <p:spPr>
          <a:xfrm>
            <a:off x="6551305" y="1530602"/>
            <a:ext cx="2484000" cy="248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b="1" dirty="0">
                <a:solidFill>
                  <a:schemeClr val="accent1"/>
                </a:solidFill>
              </a:rPr>
              <a:t>Future </a:t>
            </a:r>
            <a:r>
              <a:rPr lang="de-CH" sz="1600" b="1" dirty="0" err="1">
                <a:solidFill>
                  <a:schemeClr val="accent1"/>
                </a:solidFill>
              </a:rPr>
              <a:t>oriented</a:t>
            </a:r>
            <a:endParaRPr lang="de-CH" sz="1600" b="1" dirty="0">
              <a:solidFill>
                <a:schemeClr val="accent1"/>
              </a:solidFill>
            </a:endParaRPr>
          </a:p>
        </p:txBody>
      </p:sp>
      <p:sp>
        <p:nvSpPr>
          <p:cNvPr id="7" name="Ellipse 9">
            <a:extLst>
              <a:ext uri="{FF2B5EF4-FFF2-40B4-BE49-F238E27FC236}">
                <a16:creationId xmlns:a16="http://schemas.microsoft.com/office/drawing/2014/main" id="{C7F4984F-9FD7-BA4B-8928-3947782DE429}"/>
              </a:ext>
            </a:extLst>
          </p:cNvPr>
          <p:cNvSpPr>
            <a:spLocks noChangeAspect="1"/>
          </p:cNvSpPr>
          <p:nvPr/>
        </p:nvSpPr>
        <p:spPr>
          <a:xfrm>
            <a:off x="199657" y="4181319"/>
            <a:ext cx="2484000" cy="248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b="1" dirty="0" err="1">
                <a:solidFill>
                  <a:schemeClr val="accent1"/>
                </a:solidFill>
              </a:rPr>
              <a:t>Give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information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security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br>
              <a:rPr lang="de-CH" sz="1600" b="1" dirty="0">
                <a:solidFill>
                  <a:schemeClr val="accent1"/>
                </a:solidFill>
              </a:rPr>
            </a:br>
            <a:r>
              <a:rPr lang="de-CH" sz="1600" b="1" dirty="0">
                <a:solidFill>
                  <a:schemeClr val="accent1"/>
                </a:solidFill>
              </a:rPr>
              <a:t>«a </a:t>
            </a:r>
            <a:r>
              <a:rPr lang="de-CH" sz="1600" b="1" dirty="0" err="1">
                <a:solidFill>
                  <a:schemeClr val="accent1"/>
                </a:solidFill>
              </a:rPr>
              <a:t>face</a:t>
            </a:r>
            <a:r>
              <a:rPr lang="de-CH" sz="1600" b="1" dirty="0">
                <a:solidFill>
                  <a:schemeClr val="accent1"/>
                </a:solidFill>
              </a:rPr>
              <a:t>»</a:t>
            </a:r>
          </a:p>
        </p:txBody>
      </p:sp>
      <p:sp>
        <p:nvSpPr>
          <p:cNvPr id="8" name="Ellipse 3">
            <a:extLst>
              <a:ext uri="{FF2B5EF4-FFF2-40B4-BE49-F238E27FC236}">
                <a16:creationId xmlns:a16="http://schemas.microsoft.com/office/drawing/2014/main" id="{8E9F8D35-2573-E654-3B15-44E4A97B7793}"/>
              </a:ext>
            </a:extLst>
          </p:cNvPr>
          <p:cNvSpPr>
            <a:spLocks noChangeAspect="1"/>
          </p:cNvSpPr>
          <p:nvPr/>
        </p:nvSpPr>
        <p:spPr>
          <a:xfrm>
            <a:off x="5711484" y="4264953"/>
            <a:ext cx="2484000" cy="248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b="1" dirty="0">
                <a:solidFill>
                  <a:schemeClr val="accent1"/>
                </a:solidFill>
              </a:rPr>
              <a:t>Connect </a:t>
            </a:r>
            <a:r>
              <a:rPr lang="de-CH" sz="1600" b="1" dirty="0" err="1">
                <a:solidFill>
                  <a:schemeClr val="accent1"/>
                </a:solidFill>
              </a:rPr>
              <a:t>new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staff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with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information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security</a:t>
            </a:r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err="1">
                <a:solidFill>
                  <a:schemeClr val="accent1"/>
                </a:solidFill>
              </a:rPr>
              <a:t>culture</a:t>
            </a:r>
            <a:endParaRPr lang="de-CH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654FD-C19E-A4F3-8779-B452A03E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Relevant Topics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D234D1-9790-B118-D913-DF133F1D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8</a:t>
            </a:fld>
            <a:endParaRPr lang="de-CH" noProof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B0DADAC-935A-7B6F-DB67-AAF14618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2">
              <a:lnSpc>
                <a:spcPct val="150000"/>
              </a:lnSpc>
            </a:pPr>
            <a:r>
              <a:rPr lang="de-CH" sz="2000" dirty="0" err="1"/>
              <a:t>Relevance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r>
              <a:rPr lang="de-CH" sz="2000" dirty="0"/>
              <a:t> </a:t>
            </a:r>
            <a:r>
              <a:rPr lang="de-CH" sz="2000" dirty="0" err="1"/>
              <a:t>security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organisation</a:t>
            </a:r>
            <a:endParaRPr lang="de-CH" sz="2000" dirty="0"/>
          </a:p>
          <a:p>
            <a:pPr lvl="2">
              <a:lnSpc>
                <a:spcPct val="150000"/>
              </a:lnSpc>
            </a:pPr>
            <a:r>
              <a:rPr lang="de-CH" sz="2000" dirty="0" err="1"/>
              <a:t>Specific</a:t>
            </a:r>
            <a:r>
              <a:rPr lang="de-CH" sz="2000" dirty="0"/>
              <a:t> </a:t>
            </a:r>
            <a:r>
              <a:rPr lang="de-CH" sz="2000" dirty="0" err="1"/>
              <a:t>topics</a:t>
            </a:r>
            <a:r>
              <a:rPr lang="de-CH" sz="2000" dirty="0"/>
              <a:t>: </a:t>
            </a:r>
            <a:r>
              <a:rPr lang="de-CH" sz="2000" dirty="0" err="1"/>
              <a:t>password</a:t>
            </a:r>
            <a:r>
              <a:rPr lang="de-CH" sz="2000" dirty="0"/>
              <a:t> </a:t>
            </a:r>
            <a:r>
              <a:rPr lang="de-CH" sz="2000" dirty="0" err="1"/>
              <a:t>policy</a:t>
            </a:r>
            <a:r>
              <a:rPr lang="de-CH" sz="2000" dirty="0"/>
              <a:t>, </a:t>
            </a:r>
            <a:r>
              <a:rPr lang="de-CH" sz="2000" dirty="0" err="1"/>
              <a:t>rules</a:t>
            </a:r>
            <a:r>
              <a:rPr lang="de-CH" sz="2000" dirty="0"/>
              <a:t> in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office</a:t>
            </a:r>
            <a:r>
              <a:rPr lang="de-CH" sz="2000" dirty="0"/>
              <a:t>, </a:t>
            </a:r>
            <a:r>
              <a:rPr lang="de-CH" sz="2000" dirty="0" err="1"/>
              <a:t>rules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mobile </a:t>
            </a:r>
            <a:r>
              <a:rPr lang="de-CH" sz="2000" dirty="0" err="1"/>
              <a:t>working</a:t>
            </a:r>
            <a:endParaRPr lang="de-CH" sz="2000" dirty="0"/>
          </a:p>
          <a:p>
            <a:pPr lvl="2">
              <a:lnSpc>
                <a:spcPct val="150000"/>
              </a:lnSpc>
            </a:pPr>
            <a:r>
              <a:rPr lang="de-CH" sz="2000" dirty="0" err="1"/>
              <a:t>Recognising</a:t>
            </a:r>
            <a:r>
              <a:rPr lang="de-CH" sz="2000" dirty="0"/>
              <a:t> </a:t>
            </a:r>
            <a:r>
              <a:rPr lang="de-CH" sz="2000" dirty="0" err="1"/>
              <a:t>Social</a:t>
            </a:r>
            <a:r>
              <a:rPr lang="de-CH" sz="2000" dirty="0"/>
              <a:t> Engineering &amp; Phishing</a:t>
            </a:r>
          </a:p>
          <a:p>
            <a:pPr lvl="2">
              <a:lnSpc>
                <a:spcPct val="150000"/>
              </a:lnSpc>
            </a:pPr>
            <a:r>
              <a:rPr lang="de-CH" sz="2000" dirty="0" err="1"/>
              <a:t>Incident</a:t>
            </a:r>
            <a:r>
              <a:rPr lang="de-CH" sz="2000" dirty="0"/>
              <a:t> </a:t>
            </a:r>
            <a:r>
              <a:rPr lang="de-CH" sz="2000" dirty="0" err="1"/>
              <a:t>reporting</a:t>
            </a:r>
            <a:endParaRPr lang="de-CH" sz="2000" dirty="0"/>
          </a:p>
          <a:p>
            <a:pPr lvl="2">
              <a:lnSpc>
                <a:spcPct val="150000"/>
              </a:lnSpc>
            </a:pPr>
            <a:r>
              <a:rPr lang="de-CH" sz="2000" dirty="0"/>
              <a:t>Relevant </a:t>
            </a:r>
            <a:r>
              <a:rPr lang="de-CH" sz="2000" dirty="0" err="1"/>
              <a:t>tools</a:t>
            </a:r>
            <a:r>
              <a:rPr lang="de-CH" sz="2000" dirty="0"/>
              <a:t>: </a:t>
            </a:r>
            <a:r>
              <a:rPr lang="de-CH" sz="2000" dirty="0" err="1"/>
              <a:t>password</a:t>
            </a:r>
            <a:r>
              <a:rPr lang="de-CH" sz="2000" dirty="0"/>
              <a:t> </a:t>
            </a:r>
            <a:r>
              <a:rPr lang="de-CH" sz="2000" dirty="0" err="1"/>
              <a:t>manager</a:t>
            </a:r>
            <a:r>
              <a:rPr lang="de-CH" sz="2000" dirty="0"/>
              <a:t>, VPN</a:t>
            </a:r>
          </a:p>
          <a:p>
            <a:pPr lvl="2">
              <a:lnSpc>
                <a:spcPct val="150000"/>
              </a:lnSpc>
            </a:pPr>
            <a:r>
              <a:rPr lang="de-CH" sz="2000" dirty="0"/>
              <a:t>ISMS and </a:t>
            </a:r>
            <a:r>
              <a:rPr lang="de-CH" sz="2000" dirty="0" err="1"/>
              <a:t>governance</a:t>
            </a:r>
            <a:r>
              <a:rPr lang="de-CH" sz="2000" dirty="0"/>
              <a:t> </a:t>
            </a:r>
          </a:p>
          <a:p>
            <a:pPr lvl="2">
              <a:lnSpc>
                <a:spcPct val="150000"/>
              </a:lnSpc>
            </a:pPr>
            <a:r>
              <a:rPr lang="de-CH" sz="2000" dirty="0"/>
              <a:t>Relevant </a:t>
            </a:r>
            <a:r>
              <a:rPr lang="de-CH" sz="2000" dirty="0" err="1"/>
              <a:t>contact</a:t>
            </a:r>
            <a:r>
              <a:rPr lang="de-CH" sz="2000" dirty="0"/>
              <a:t> </a:t>
            </a:r>
            <a:r>
              <a:rPr lang="de-CH" sz="2000" dirty="0" err="1"/>
              <a:t>persons</a:t>
            </a:r>
            <a:r>
              <a:rPr lang="de-CH" sz="2000" dirty="0"/>
              <a:t> (CISO, ISO, DPO, …) </a:t>
            </a:r>
          </a:p>
          <a:p>
            <a:pPr lvl="2">
              <a:lnSpc>
                <a:spcPct val="150000"/>
              </a:lnSpc>
            </a:pPr>
            <a:r>
              <a:rPr lang="de-CH" sz="2000" dirty="0" err="1"/>
              <a:t>Responsibility</a:t>
            </a:r>
            <a:r>
              <a:rPr lang="de-CH" sz="2000" dirty="0"/>
              <a:t> </a:t>
            </a:r>
            <a:r>
              <a:rPr lang="de-CH" sz="2000" dirty="0" err="1"/>
              <a:t>as</a:t>
            </a:r>
            <a:r>
              <a:rPr lang="de-CH" sz="2000" dirty="0"/>
              <a:t> </a:t>
            </a:r>
            <a:r>
              <a:rPr lang="de-CH" sz="2000" dirty="0" err="1"/>
              <a:t>employees</a:t>
            </a:r>
            <a:r>
              <a:rPr lang="de-CH" sz="2000" dirty="0"/>
              <a:t> </a:t>
            </a:r>
            <a:r>
              <a:rPr lang="de-CH" sz="2000" dirty="0" err="1"/>
              <a:t>or</a:t>
            </a:r>
            <a:r>
              <a:rPr lang="de-CH" sz="2000" dirty="0"/>
              <a:t> </a:t>
            </a:r>
            <a:r>
              <a:rPr lang="de-CH" sz="2000" dirty="0" err="1"/>
              <a:t>leadership</a:t>
            </a:r>
            <a:r>
              <a:rPr lang="de-CH" sz="2000" dirty="0"/>
              <a:t> </a:t>
            </a:r>
            <a:r>
              <a:rPr lang="de-CH" sz="2000" dirty="0" err="1"/>
              <a:t>role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1546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5A73-AD0B-FB4E-B457-90BEF5F4D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0E035-100C-B96C-D5FF-37DFEE3F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Onboarding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1F734B-2679-E425-CC82-91BC6ED7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9</a:t>
            </a:fld>
            <a:endParaRPr lang="de-CH" noProof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432CC93-9488-33E7-1BC4-B5420C16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1465200"/>
            <a:ext cx="9510466" cy="4351338"/>
          </a:xfrm>
          <a:ln w="38100">
            <a:solidFill>
              <a:schemeClr val="accent1"/>
            </a:solidFill>
          </a:ln>
        </p:spPr>
        <p:txBody>
          <a:bodyPr lIns="251999" anchor="ctr"/>
          <a:lstStyle/>
          <a:p>
            <a:pPr>
              <a:lnSpc>
                <a:spcPct val="150000"/>
              </a:lnSpc>
            </a:pPr>
            <a:r>
              <a:rPr lang="de-CH" sz="2000" b="1" dirty="0"/>
              <a:t>People </a:t>
            </a:r>
            <a:r>
              <a:rPr lang="de-CH" sz="2000" b="1" dirty="0" err="1"/>
              <a:t>who</a:t>
            </a:r>
            <a:r>
              <a:rPr lang="de-CH" sz="2000" b="1" dirty="0"/>
              <a:t> </a:t>
            </a:r>
            <a:r>
              <a:rPr lang="de-CH" sz="2000" b="1" dirty="0" err="1"/>
              <a:t>start</a:t>
            </a:r>
            <a:r>
              <a:rPr lang="de-CH" sz="2000" b="1" dirty="0"/>
              <a:t> at Switch… </a:t>
            </a:r>
          </a:p>
          <a:p>
            <a:pPr>
              <a:lnSpc>
                <a:spcPct val="150000"/>
              </a:lnSpc>
              <a:tabLst>
                <a:tab pos="619125" algn="l"/>
              </a:tabLst>
            </a:pPr>
            <a:r>
              <a:rPr lang="de-CH" sz="2000" dirty="0"/>
              <a:t>  💡	…</a:t>
            </a:r>
            <a:r>
              <a:rPr lang="de-CH" sz="2000" dirty="0" err="1"/>
              <a:t>understand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relevance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r>
              <a:rPr lang="de-CH" sz="2000" dirty="0"/>
              <a:t> </a:t>
            </a:r>
            <a:r>
              <a:rPr lang="de-CH" sz="2000" dirty="0" err="1"/>
              <a:t>security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Switch</a:t>
            </a:r>
          </a:p>
          <a:p>
            <a:pPr>
              <a:lnSpc>
                <a:spcPct val="150000"/>
              </a:lnSpc>
              <a:tabLst>
                <a:tab pos="619125" algn="l"/>
              </a:tabLst>
            </a:pPr>
            <a:r>
              <a:rPr lang="de-CH" sz="2000" dirty="0"/>
              <a:t>  ❤️ 	…</a:t>
            </a:r>
            <a:r>
              <a:rPr lang="de-CH" sz="2000" dirty="0" err="1"/>
              <a:t>have</a:t>
            </a:r>
            <a:r>
              <a:rPr lang="de-CH" sz="2000" dirty="0"/>
              <a:t> a positive </a:t>
            </a:r>
            <a:r>
              <a:rPr lang="de-CH" sz="2000" dirty="0" err="1"/>
              <a:t>attitude</a:t>
            </a:r>
            <a:r>
              <a:rPr lang="de-CH" sz="2000" dirty="0"/>
              <a:t> </a:t>
            </a:r>
            <a:r>
              <a:rPr lang="de-CH" sz="2000" dirty="0" err="1"/>
              <a:t>towards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r>
              <a:rPr lang="de-CH" sz="2000" dirty="0"/>
              <a:t> </a:t>
            </a:r>
            <a:r>
              <a:rPr lang="de-CH" sz="2000" dirty="0" err="1"/>
              <a:t>security</a:t>
            </a:r>
            <a:r>
              <a:rPr lang="de-CH" sz="2000" dirty="0"/>
              <a:t> </a:t>
            </a:r>
          </a:p>
          <a:p>
            <a:pPr>
              <a:lnSpc>
                <a:spcPct val="150000"/>
              </a:lnSpc>
              <a:tabLst>
                <a:tab pos="619125" algn="l"/>
              </a:tabLst>
            </a:pPr>
            <a:r>
              <a:rPr lang="de-CH" sz="2000" dirty="0"/>
              <a:t>  💪 	…</a:t>
            </a:r>
            <a:r>
              <a:rPr lang="de-CH" sz="2000" dirty="0" err="1"/>
              <a:t>learned</a:t>
            </a:r>
            <a:r>
              <a:rPr lang="de-CH" sz="2000" dirty="0"/>
              <a:t> </a:t>
            </a:r>
            <a:r>
              <a:rPr lang="de-CH" sz="2000" dirty="0" err="1"/>
              <a:t>about</a:t>
            </a:r>
            <a:r>
              <a:rPr lang="de-CH" sz="2000" dirty="0"/>
              <a:t> relevant </a:t>
            </a:r>
            <a:r>
              <a:rPr lang="de-CH" sz="2000" dirty="0" err="1"/>
              <a:t>skills</a:t>
            </a:r>
            <a:r>
              <a:rPr lang="de-CH" sz="2000" dirty="0"/>
              <a:t>, </a:t>
            </a:r>
            <a:r>
              <a:rPr lang="de-CH" sz="2000" dirty="0" err="1"/>
              <a:t>rules</a:t>
            </a:r>
            <a:r>
              <a:rPr lang="de-CH" sz="2000" dirty="0"/>
              <a:t> and </a:t>
            </a:r>
            <a:r>
              <a:rPr lang="de-CH" sz="2000" dirty="0" err="1"/>
              <a:t>guidelines</a:t>
            </a:r>
            <a:r>
              <a:rPr lang="de-CH" sz="2000" dirty="0"/>
              <a:t> </a:t>
            </a:r>
          </a:p>
          <a:p>
            <a:pPr>
              <a:lnSpc>
                <a:spcPct val="150000"/>
              </a:lnSpc>
              <a:tabLst>
                <a:tab pos="619125" algn="l"/>
              </a:tabLst>
            </a:pPr>
            <a:r>
              <a:rPr lang="de-CH" sz="2000" dirty="0"/>
              <a:t>  🔧 	…</a:t>
            </a:r>
            <a:r>
              <a:rPr lang="de-CH" sz="2000" dirty="0" err="1"/>
              <a:t>understand</a:t>
            </a:r>
            <a:r>
              <a:rPr lang="de-CH" sz="2000" dirty="0"/>
              <a:t> </a:t>
            </a:r>
            <a:r>
              <a:rPr lang="de-CH" sz="2000" dirty="0" err="1"/>
              <a:t>how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use</a:t>
            </a:r>
            <a:r>
              <a:rPr lang="de-CH" sz="2000" dirty="0"/>
              <a:t> relevant </a:t>
            </a:r>
            <a:r>
              <a:rPr lang="de-CH" sz="2000" dirty="0" err="1"/>
              <a:t>tools</a:t>
            </a:r>
            <a:r>
              <a:rPr lang="de-CH" sz="2000" dirty="0"/>
              <a:t> </a:t>
            </a:r>
          </a:p>
          <a:p>
            <a:pPr marL="890588" indent="-876300">
              <a:lnSpc>
                <a:spcPct val="150000"/>
              </a:lnSpc>
              <a:tabLst>
                <a:tab pos="619125" algn="l"/>
              </a:tabLst>
            </a:pPr>
            <a:r>
              <a:rPr lang="de-CH" sz="2000" dirty="0"/>
              <a:t>  🙋	…</a:t>
            </a:r>
            <a:r>
              <a:rPr lang="de-CH" sz="2000" dirty="0" err="1"/>
              <a:t>know</a:t>
            </a:r>
            <a:r>
              <a:rPr lang="de-CH" sz="2000" dirty="0"/>
              <a:t> </a:t>
            </a:r>
            <a:r>
              <a:rPr lang="de-CH" sz="2000" dirty="0" err="1"/>
              <a:t>who</a:t>
            </a:r>
            <a:r>
              <a:rPr lang="de-CH" sz="2000" dirty="0"/>
              <a:t> </a:t>
            </a:r>
            <a:r>
              <a:rPr lang="de-CH" sz="2000" dirty="0" err="1"/>
              <a:t>they</a:t>
            </a:r>
            <a:r>
              <a:rPr lang="de-CH" sz="2000" dirty="0"/>
              <a:t> </a:t>
            </a:r>
            <a:r>
              <a:rPr lang="de-CH" sz="2000" dirty="0" err="1"/>
              <a:t>can</a:t>
            </a:r>
            <a:r>
              <a:rPr lang="de-CH" sz="2000" dirty="0"/>
              <a:t> </a:t>
            </a:r>
            <a:r>
              <a:rPr lang="de-CH" sz="2000" dirty="0" err="1"/>
              <a:t>contact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questions</a:t>
            </a:r>
            <a:r>
              <a:rPr lang="de-CH" sz="2000" dirty="0"/>
              <a:t> </a:t>
            </a:r>
            <a:r>
              <a:rPr lang="de-CH" sz="2000" dirty="0" err="1"/>
              <a:t>regarding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r>
              <a:rPr lang="de-CH" sz="2000" dirty="0"/>
              <a:t> </a:t>
            </a:r>
            <a:r>
              <a:rPr lang="de-CH" sz="2000" dirty="0" err="1"/>
              <a:t>security</a:t>
            </a:r>
            <a:r>
              <a:rPr lang="de-CH" sz="2000" dirty="0"/>
              <a:t> and </a:t>
            </a:r>
            <a:r>
              <a:rPr lang="de-CH" sz="2000" dirty="0" err="1"/>
              <a:t>where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find </a:t>
            </a:r>
            <a:r>
              <a:rPr lang="de-CH" sz="2000" dirty="0" err="1"/>
              <a:t>further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7742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Switch">
      <a:dk1>
        <a:sysClr val="windowText" lastClr="000000"/>
      </a:dk1>
      <a:lt1>
        <a:sysClr val="window" lastClr="FFFFFF"/>
      </a:lt1>
      <a:dk2>
        <a:srgbClr val="50555A"/>
      </a:dk2>
      <a:lt2>
        <a:srgbClr val="E6EBF0"/>
      </a:lt2>
      <a:accent1>
        <a:srgbClr val="002864"/>
      </a:accent1>
      <a:accent2>
        <a:srgbClr val="FFAA00"/>
      </a:accent2>
      <a:accent3>
        <a:srgbClr val="6EC8E1"/>
      </a:accent3>
      <a:accent4>
        <a:srgbClr val="285F82"/>
      </a:accent4>
      <a:accent5>
        <a:srgbClr val="A05AF5"/>
      </a:accent5>
      <a:accent6>
        <a:srgbClr val="FF4B4B"/>
      </a:accent6>
      <a:hlink>
        <a:srgbClr val="000000"/>
      </a:hlink>
      <a:folHlink>
        <a:srgbClr val="000000"/>
      </a:folHlink>
    </a:clrScheme>
    <a:fontScheme name="Swit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 name="Grey 2">
      <a:srgbClr val="B4B9BE"/>
    </a:custClr>
    <a:custClr name="Grey 3">
      <a:srgbClr val="82878C"/>
    </a:custClr>
    <a:custClr name="Dark Purple">
      <a:srgbClr val="6437B4"/>
    </a:custClr>
    <a:custClr name="Dark Red">
      <a:srgbClr val="B42341"/>
    </a:custClr>
    <a:custClr name="Bright Green">
      <a:srgbClr val="A0C864"/>
    </a:custClr>
    <a:custClr name="Dark Green">
      <a:srgbClr val="195A46"/>
    </a:custClr>
  </a:custClrLst>
  <a:extLst>
    <a:ext uri="{05A4C25C-085E-4340-85A3-A5531E510DB2}">
      <thm15:themeFamily xmlns:thm15="http://schemas.microsoft.com/office/thememl/2012/main" name="Präsentation2" id="{4C6AA0BF-882D-4F7E-B5BF-AB8978797532}" vid="{8D81972A-3174-44D9-B157-88851C5EE9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0450FD904330499DC62092C9A6FCBF" ma:contentTypeVersion="21" ma:contentTypeDescription="Ein neues Dokument erstellen." ma:contentTypeScope="" ma:versionID="691cea79381c379e59afd7ecca2b13ff">
  <xsd:schema xmlns:xsd="http://www.w3.org/2001/XMLSchema" xmlns:xs="http://www.w3.org/2001/XMLSchema" xmlns:p="http://schemas.microsoft.com/office/2006/metadata/properties" xmlns:ns1="http://schemas.microsoft.com/sharepoint/v3" xmlns:ns2="ae1168fa-7e2d-4dd3-aa76-02298c837078" xmlns:ns3="ce6e7350-bdd5-44b7-bb3b-cf2d117aa816" targetNamespace="http://schemas.microsoft.com/office/2006/metadata/properties" ma:root="true" ma:fieldsID="019e95df5094be0e84acc4b41fcd8860" ns1:_="" ns2:_="" ns3:_="">
    <xsd:import namespace="http://schemas.microsoft.com/sharepoint/v3"/>
    <xsd:import namespace="ae1168fa-7e2d-4dd3-aa76-02298c837078"/>
    <xsd:import namespace="ce6e7350-bdd5-44b7-bb3b-cf2d117aa8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Datum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168fa-7e2d-4dd3-aa76-02298c837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bc6c1ad4-3663-4c82-bd69-14e6c1fed0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Datum" ma:index="24" nillable="true" ma:displayName="Datum" ma:format="DateTime" ma:internalName="Datum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e7350-bdd5-44b7-bb3b-cf2d117aa81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45cd8a-7456-40e9-8893-a9ee1ded395c}" ma:internalName="TaxCatchAll" ma:showField="CatchAllData" ma:web="ce6e7350-bdd5-44b7-bb3b-cf2d117aa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6e7350-bdd5-44b7-bb3b-cf2d117aa816" xsi:nil="true"/>
    <lcf76f155ced4ddcb4097134ff3c332f xmlns="ae1168fa-7e2d-4dd3-aa76-02298c83707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Datum xmlns="ae1168fa-7e2d-4dd3-aa76-02298c8370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F608D6-5F20-41A7-9AF8-9C010B4DA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1168fa-7e2d-4dd3-aa76-02298c837078"/>
    <ds:schemaRef ds:uri="ce6e7350-bdd5-44b7-bb3b-cf2d117aa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bc24777f-78b6-4f3c-a73a-d5fa08e4d53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c9077d15-72ed-4fec-bcfe-3472729e9195"/>
    <ds:schemaRef ds:uri="http://purl.org/dc/terms/"/>
    <ds:schemaRef ds:uri="ce6e7350-bdd5-44b7-bb3b-cf2d117aa816"/>
    <ds:schemaRef ds:uri="ae1168fa-7e2d-4dd3-aa76-02298c83707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1106</Words>
  <Application>Microsoft Macintosh PowerPoint</Application>
  <PresentationFormat>Breitbild</PresentationFormat>
  <Paragraphs>240</Paragraphs>
  <Slides>20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Europa</vt:lpstr>
      <vt:lpstr>Symbol</vt:lpstr>
      <vt:lpstr>Benutzerdefiniertes Design</vt:lpstr>
      <vt:lpstr>Onboarding as a Security Process</vt:lpstr>
      <vt:lpstr>Introduction</vt:lpstr>
      <vt:lpstr>The Art of Behaviour Change: COM-B Model</vt:lpstr>
      <vt:lpstr>PowerPoint-Präsentation</vt:lpstr>
      <vt:lpstr>Processes for Human Centred Security</vt:lpstr>
      <vt:lpstr>Onboarding Process</vt:lpstr>
      <vt:lpstr>How can Onboarding Contribute to Information Security?</vt:lpstr>
      <vt:lpstr>Relevant Topics</vt:lpstr>
      <vt:lpstr>Goals of the Onboarding Process</vt:lpstr>
      <vt:lpstr>Communication Channels</vt:lpstr>
      <vt:lpstr>Timetable </vt:lpstr>
      <vt:lpstr>Timetable </vt:lpstr>
      <vt:lpstr>Timetable </vt:lpstr>
      <vt:lpstr>Timetable </vt:lpstr>
      <vt:lpstr>Timetable </vt:lpstr>
      <vt:lpstr>Timetable </vt:lpstr>
      <vt:lpstr>Timetable </vt:lpstr>
      <vt:lpstr>Take Home 🏡</vt:lpstr>
      <vt:lpstr>Take Home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Fabio Greiner</dc:creator>
  <dc:description>erstellt durch Vorlagenbauer.ch</dc:description>
  <cp:lastModifiedBy>Fabio Greiner</cp:lastModifiedBy>
  <cp:revision>6</cp:revision>
  <dcterms:created xsi:type="dcterms:W3CDTF">2026-04-06T12:42:16Z</dcterms:created>
  <dcterms:modified xsi:type="dcterms:W3CDTF">2026-04-06T21:06:05Z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0x010100140450FD904330499DC62092C9A6FCBF</vt:lpwstr>
  </property>
  <property fmtid="{D5CDD505-2E9C-101B-9397-08002B2CF9AE}" pid="3" name="MediaServiceImageTags">
    <vt:lpwstr/>
  </property>
  <property fmtid="{D5CDD505-2E9C-101B-9397-08002B2CF9AE}" pid="4" name="MSIP_Label_e5d45f1b-bd49-4758-aadb-0fb229309946_Enabled">
    <vt:lpwstr>true</vt:lpwstr>
  </property>
  <property fmtid="{D5CDD505-2E9C-101B-9397-08002B2CF9AE}" pid="5" name="MSIP_Label_e5d45f1b-bd49-4758-aadb-0fb229309946_SetDate">
    <vt:lpwstr>2024-09-02T15:05:41Z</vt:lpwstr>
  </property>
  <property fmtid="{D5CDD505-2E9C-101B-9397-08002B2CF9AE}" pid="6" name="MSIP_Label_e5d45f1b-bd49-4758-aadb-0fb229309946_Method">
    <vt:lpwstr>Privileged</vt:lpwstr>
  </property>
  <property fmtid="{D5CDD505-2E9C-101B-9397-08002B2CF9AE}" pid="7" name="MSIP_Label_e5d45f1b-bd49-4758-aadb-0fb229309946_Name">
    <vt:lpwstr>Intern</vt:lpwstr>
  </property>
  <property fmtid="{D5CDD505-2E9C-101B-9397-08002B2CF9AE}" pid="8" name="MSIP_Label_e5d45f1b-bd49-4758-aadb-0fb229309946_SiteId">
    <vt:lpwstr>026057f4-2082-4f1e-8d04-3410acf953b4</vt:lpwstr>
  </property>
  <property fmtid="{D5CDD505-2E9C-101B-9397-08002B2CF9AE}" pid="9" name="MSIP_Label_e5d45f1b-bd49-4758-aadb-0fb229309946_ActionId">
    <vt:lpwstr>d83ace6e-b8e4-4289-b25b-88677dca0dc2</vt:lpwstr>
  </property>
  <property fmtid="{D5CDD505-2E9C-101B-9397-08002B2CF9AE}" pid="10" name="MSIP_Label_e5d45f1b-bd49-4758-aadb-0fb229309946_ContentBits">
    <vt:lpwstr>0</vt:lpwstr>
  </property>
</Properties>
</file>