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61" r:id="rId3"/>
    <p:sldId id="282" r:id="rId4"/>
    <p:sldId id="272" r:id="rId5"/>
    <p:sldId id="257" r:id="rId6"/>
    <p:sldId id="263" r:id="rId7"/>
    <p:sldId id="283" r:id="rId8"/>
    <p:sldId id="276" r:id="rId9"/>
    <p:sldId id="277" r:id="rId10"/>
    <p:sldId id="278" r:id="rId11"/>
    <p:sldId id="264" r:id="rId12"/>
    <p:sldId id="285" r:id="rId13"/>
    <p:sldId id="269" r:id="rId14"/>
    <p:sldId id="273" r:id="rId15"/>
    <p:sldId id="268" r:id="rId16"/>
    <p:sldId id="260" r:id="rId17"/>
    <p:sldId id="286" r:id="rId18"/>
    <p:sldId id="265" r:id="rId19"/>
    <p:sldId id="279" r:id="rId20"/>
    <p:sldId id="284" r:id="rId21"/>
    <p:sldId id="275" r:id="rId22"/>
    <p:sldId id="270" r:id="rId23"/>
    <p:sldId id="280" r:id="rId24"/>
    <p:sldId id="266" r:id="rId25"/>
    <p:sldId id="274" r:id="rId26"/>
    <p:sldId id="267" r:id="rId27"/>
    <p:sldId id="281" r:id="rId28"/>
    <p:sldId id="271" r:id="rId29"/>
    <p:sldId id="26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0E3941-2F73-4D28-ABF3-EAD7BA6653F7}" v="15" dt="2026-04-05T16:46:31.7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11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ofPieChart>
        <c:ofPieType val="pie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incidents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398-4F57-B218-CB0640C96E7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98-4F57-B218-CB0640C96E7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398-4F57-B218-CB0640C96E7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98-4F57-B218-CB0640C96E7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C398-4F57-B218-CB0640C96E7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C398-4F57-B218-CB0640C96E7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398-4F57-B218-CB0640C96E7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398-4F57-B218-CB0640C96E75}"/>
              </c:ext>
            </c:extLst>
          </c:dPt>
          <c:dLbls>
            <c:dLbl>
              <c:idx val="0"/>
              <c:layout>
                <c:manualLayout>
                  <c:x val="-3.1563079664296112E-2"/>
                  <c:y val="-2.1151122269110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398-4F57-B218-CB0640C96E75}"/>
                </c:ext>
              </c:extLst>
            </c:dLbl>
            <c:dLbl>
              <c:idx val="1"/>
              <c:layout>
                <c:manualLayout>
                  <c:x val="-3.0515367960091393E-2"/>
                  <c:y val="-2.43194247129290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98-4F57-B218-CB0640C96E75}"/>
                </c:ext>
              </c:extLst>
            </c:dLbl>
            <c:dLbl>
              <c:idx val="2"/>
              <c:layout>
                <c:manualLayout>
                  <c:x val="1.71779421183385E-2"/>
                  <c:y val="1.3113411120650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98-4F57-B218-CB0640C96E75}"/>
                </c:ext>
              </c:extLst>
            </c:dLbl>
            <c:dLbl>
              <c:idx val="3"/>
              <c:layout>
                <c:manualLayout>
                  <c:x val="1.3881315778392885E-2"/>
                  <c:y val="8.82803402722407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98-4F57-B218-CB0640C96E75}"/>
                </c:ext>
              </c:extLst>
            </c:dLbl>
            <c:dLbl>
              <c:idx val="4"/>
              <c:layout>
                <c:manualLayout>
                  <c:x val="1.6584188586333828E-2"/>
                  <c:y val="-8.0965604595939988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398-4F57-B218-CB0640C96E75}"/>
                </c:ext>
              </c:extLst>
            </c:dLbl>
            <c:dLbl>
              <c:idx val="5"/>
              <c:layout>
                <c:manualLayout>
                  <c:x val="-1.8417218675135353E-2"/>
                  <c:y val="7.3253582956389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398-4F57-B218-CB0640C96E75}"/>
                </c:ext>
              </c:extLst>
            </c:dLbl>
            <c:dLbl>
              <c:idx val="6"/>
              <c:layout>
                <c:manualLayout>
                  <c:x val="4.16438586887869E-3"/>
                  <c:y val="8.12269210316602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398-4F57-B218-CB0640C96E75}"/>
                </c:ext>
              </c:extLst>
            </c:dLbl>
            <c:dLbl>
              <c:idx val="7"/>
              <c:layout>
                <c:manualLayout>
                  <c:x val="-6.1267953664531031E-4"/>
                  <c:y val="6.3772895197025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398-4F57-B218-CB0640C96E75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Sheet1!$A$2:$A$8</c:f>
              <c:strCache>
                <c:ptCount val="7"/>
                <c:pt idx="0">
                  <c:v>Phishing </c:v>
                </c:pt>
                <c:pt idx="1">
                  <c:v>Unauthorized system access</c:v>
                </c:pt>
                <c:pt idx="2">
                  <c:v>Login data leak</c:v>
                </c:pt>
                <c:pt idx="3">
                  <c:v>Other</c:v>
                </c:pt>
                <c:pt idx="4">
                  <c:v>Loss of physical data drive</c:v>
                </c:pt>
                <c:pt idx="5">
                  <c:v>Unauthorized network access</c:v>
                </c:pt>
                <c:pt idx="6">
                  <c:v>Data integrity violation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646</c:v>
                </c:pt>
                <c:pt idx="1">
                  <c:v>119</c:v>
                </c:pt>
                <c:pt idx="2">
                  <c:v>51</c:v>
                </c:pt>
                <c:pt idx="3">
                  <c:v>73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98-4F57-B218-CB0640C96E75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gapWidth val="15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GB" sz="1862" b="0" i="0" u="none" strike="noStrike" cap="none" spc="20" baseline="0" noProof="0">
              <a:solidFill>
                <a:srgbClr val="000000">
                  <a:lumMod val="50000"/>
                  <a:lumOff val="50000"/>
                </a:srgbClr>
              </a:solidFill>
              <a:latin typeface="Arial" panose="020B0604020202020204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 users</c:v>
                </c:pt>
                <c:pt idx="1">
                  <c:v>Clicked links</c:v>
                </c:pt>
                <c:pt idx="2">
                  <c:v>Personal data provided</c:v>
                </c:pt>
                <c:pt idx="3">
                  <c:v>Reported mails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7022</c:v>
                </c:pt>
                <c:pt idx="1">
                  <c:v>1461</c:v>
                </c:pt>
                <c:pt idx="2">
                  <c:v>706</c:v>
                </c:pt>
                <c:pt idx="3">
                  <c:v>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39-437A-9D3D-398AA96F3FC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030163440"/>
        <c:axId val="1030162960"/>
      </c:barChart>
      <c:catAx>
        <c:axId val="103016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30162960"/>
        <c:crosses val="autoZero"/>
        <c:auto val="1"/>
        <c:lblAlgn val="ctr"/>
        <c:lblOffset val="100"/>
        <c:noMultiLvlLbl val="0"/>
      </c:catAx>
      <c:valAx>
        <c:axId val="10301629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30163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4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/>
  </cs:dataLabel>
  <cs:dataLabelCallout>
    <cs:lnRef idx="0"/>
    <cs:fillRef idx="0"/>
    <cs:effectRef idx="0"/>
    <cs:fontRef idx="minor">
      <a:schemeClr val="dk1">
        <a:lumMod val="50000"/>
        <a:lumOff val="50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ln w="9525" cap="flat" cmpd="sng" algn="ctr">
        <a:solidFill>
          <a:schemeClr val="phClr">
            <a:alpha val="50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cap="none" spc="2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040A2D-0B74-41F8-9312-58D08AAF6C5F}" type="doc">
      <dgm:prSet loTypeId="urn:microsoft.com/office/officeart/2005/8/layout/chevronAccent+Icon" loCatId="process" qsTypeId="urn:microsoft.com/office/officeart/2005/8/quickstyle/simple3" qsCatId="simple" csTypeId="urn:microsoft.com/office/officeart/2005/8/colors/accent4_3" csCatId="accent4" phldr="1"/>
      <dgm:spPr/>
      <dgm:t>
        <a:bodyPr/>
        <a:lstStyle/>
        <a:p>
          <a:endParaRPr lang="en-GB"/>
        </a:p>
      </dgm:t>
    </dgm:pt>
    <dgm:pt modelId="{7B7F5A22-43D6-4CCC-9198-D2DE7D98D6A8}">
      <dgm:prSet phldrT="[Text]" phldr="0"/>
      <dgm:spPr/>
      <dgm:t>
        <a:bodyPr/>
        <a:lstStyle/>
        <a:p>
          <a:r>
            <a:rPr lang="en-GB" noProof="0"/>
            <a:t>Specialized Cybersecurity Monitoring Unit</a:t>
          </a:r>
        </a:p>
      </dgm:t>
    </dgm:pt>
    <dgm:pt modelId="{520DCBE3-3FB8-4748-B19F-E38A4A3F75C6}" type="parTrans" cxnId="{89AFB757-FF5B-4334-9A57-2074E7D85DEC}">
      <dgm:prSet/>
      <dgm:spPr/>
      <dgm:t>
        <a:bodyPr/>
        <a:lstStyle/>
        <a:p>
          <a:endParaRPr lang="en-GB"/>
        </a:p>
      </dgm:t>
    </dgm:pt>
    <dgm:pt modelId="{178349D9-8977-4E2C-86C4-DADD5BECF1F0}" type="sibTrans" cxnId="{89AFB757-FF5B-4334-9A57-2074E7D85DEC}">
      <dgm:prSet/>
      <dgm:spPr/>
      <dgm:t>
        <a:bodyPr/>
        <a:lstStyle/>
        <a:p>
          <a:endParaRPr lang="en-GB"/>
        </a:p>
      </dgm:t>
    </dgm:pt>
    <dgm:pt modelId="{9E168E04-6E30-40DC-AAA3-CCCE83034AB6}">
      <dgm:prSet phldrT="[Text]" phldr="0"/>
      <dgm:spPr/>
      <dgm:t>
        <a:bodyPr/>
        <a:lstStyle/>
        <a:p>
          <a:r>
            <a:rPr lang="en-GB" noProof="0"/>
            <a:t>Centre for Information Security</a:t>
          </a:r>
        </a:p>
      </dgm:t>
    </dgm:pt>
    <dgm:pt modelId="{9549962E-90DC-4902-B54C-8052471096D7}" type="parTrans" cxnId="{27A53B50-A92B-4346-8D30-47C7763B4095}">
      <dgm:prSet/>
      <dgm:spPr/>
      <dgm:t>
        <a:bodyPr/>
        <a:lstStyle/>
        <a:p>
          <a:endParaRPr lang="en-GB"/>
        </a:p>
      </dgm:t>
    </dgm:pt>
    <dgm:pt modelId="{9DA6C073-8C0F-4CBE-B026-A2B47E5C4797}" type="sibTrans" cxnId="{27A53B50-A92B-4346-8D30-47C7763B4095}">
      <dgm:prSet/>
      <dgm:spPr/>
      <dgm:t>
        <a:bodyPr/>
        <a:lstStyle/>
        <a:p>
          <a:endParaRPr lang="en-GB"/>
        </a:p>
      </dgm:t>
    </dgm:pt>
    <dgm:pt modelId="{25AE7C7A-878F-4116-BB5C-72E16E04AA45}">
      <dgm:prSet phldrT="[Text]"/>
      <dgm:spPr/>
      <dgm:t>
        <a:bodyPr/>
        <a:lstStyle/>
        <a:p>
          <a:r>
            <a:rPr lang="en-GB" noProof="0"/>
            <a:t>Centre for Information Security</a:t>
          </a:r>
        </a:p>
      </dgm:t>
    </dgm:pt>
    <dgm:pt modelId="{7429B9F1-AB72-4FEC-BB5A-F6E03C86C834}" type="parTrans" cxnId="{6B59EE10-CB4D-4DAF-8892-E71F72280C90}">
      <dgm:prSet/>
      <dgm:spPr/>
      <dgm:t>
        <a:bodyPr/>
        <a:lstStyle/>
        <a:p>
          <a:endParaRPr lang="en-GB"/>
        </a:p>
      </dgm:t>
    </dgm:pt>
    <dgm:pt modelId="{1F34AB43-A07A-4611-AD57-EFA42F22F016}" type="sibTrans" cxnId="{6B59EE10-CB4D-4DAF-8892-E71F72280C90}">
      <dgm:prSet/>
      <dgm:spPr/>
      <dgm:t>
        <a:bodyPr/>
        <a:lstStyle/>
        <a:p>
          <a:endParaRPr lang="en-GB"/>
        </a:p>
      </dgm:t>
    </dgm:pt>
    <dgm:pt modelId="{FA304B59-5766-4B97-B317-B6B7305E675B}">
      <dgm:prSet phldrT="[Text]" phldr="0"/>
      <dgm:spPr/>
      <dgm:t>
        <a:bodyPr/>
        <a:lstStyle/>
        <a:p>
          <a:r>
            <a:rPr lang="en-GB" noProof="0"/>
            <a:t>2021</a:t>
          </a:r>
        </a:p>
      </dgm:t>
    </dgm:pt>
    <dgm:pt modelId="{EDE3CE5D-A94E-4413-894F-8C0AD62FF38D}" type="parTrans" cxnId="{462A0245-5D15-4084-988F-78E8C1F70BC4}">
      <dgm:prSet/>
      <dgm:spPr/>
      <dgm:t>
        <a:bodyPr/>
        <a:lstStyle/>
        <a:p>
          <a:endParaRPr lang="en-GB"/>
        </a:p>
      </dgm:t>
    </dgm:pt>
    <dgm:pt modelId="{7660DE3B-B051-480B-B779-3842F6A4A212}" type="sibTrans" cxnId="{462A0245-5D15-4084-988F-78E8C1F70BC4}">
      <dgm:prSet/>
      <dgm:spPr/>
      <dgm:t>
        <a:bodyPr/>
        <a:lstStyle/>
        <a:p>
          <a:endParaRPr lang="en-GB"/>
        </a:p>
      </dgm:t>
    </dgm:pt>
    <dgm:pt modelId="{7D89B177-AAF7-49A0-A380-9B74E8144E6B}">
      <dgm:prSet phldrT="[Text]" phldr="0"/>
      <dgm:spPr/>
      <dgm:t>
        <a:bodyPr/>
        <a:lstStyle/>
        <a:p>
          <a:r>
            <a:rPr lang="en-GB" noProof="0"/>
            <a:t>IT Sector</a:t>
          </a:r>
        </a:p>
      </dgm:t>
    </dgm:pt>
    <dgm:pt modelId="{802DFE0E-1CC9-4890-BBF6-99521B18525F}" type="parTrans" cxnId="{3253485D-7C7D-46F1-AA05-3F63155DF0AA}">
      <dgm:prSet/>
      <dgm:spPr/>
      <dgm:t>
        <a:bodyPr/>
        <a:lstStyle/>
        <a:p>
          <a:endParaRPr lang="en-GB"/>
        </a:p>
      </dgm:t>
    </dgm:pt>
    <dgm:pt modelId="{5AD56070-7C8B-41EF-B02F-131375E02882}" type="sibTrans" cxnId="{3253485D-7C7D-46F1-AA05-3F63155DF0AA}">
      <dgm:prSet/>
      <dgm:spPr/>
      <dgm:t>
        <a:bodyPr/>
        <a:lstStyle/>
        <a:p>
          <a:endParaRPr lang="en-GB"/>
        </a:p>
      </dgm:t>
    </dgm:pt>
    <dgm:pt modelId="{4BA5B770-95EA-4857-8627-3136E11AF275}">
      <dgm:prSet phldrT="[Text]" phldr="0"/>
      <dgm:spPr/>
      <dgm:t>
        <a:bodyPr/>
        <a:lstStyle/>
        <a:p>
          <a:r>
            <a:rPr lang="en-GB" noProof="0"/>
            <a:t>2024</a:t>
          </a:r>
        </a:p>
      </dgm:t>
    </dgm:pt>
    <dgm:pt modelId="{1EA92A72-2410-4EC6-A1D4-7F2CD2780784}" type="parTrans" cxnId="{14286D6B-9E18-447A-B00B-0DE790507165}">
      <dgm:prSet/>
      <dgm:spPr/>
      <dgm:t>
        <a:bodyPr/>
        <a:lstStyle/>
        <a:p>
          <a:endParaRPr lang="en-GB"/>
        </a:p>
      </dgm:t>
    </dgm:pt>
    <dgm:pt modelId="{067B579A-F8B7-4E3B-8B32-034CBBD41AFA}" type="sibTrans" cxnId="{14286D6B-9E18-447A-B00B-0DE790507165}">
      <dgm:prSet/>
      <dgm:spPr/>
      <dgm:t>
        <a:bodyPr/>
        <a:lstStyle/>
        <a:p>
          <a:endParaRPr lang="en-GB"/>
        </a:p>
      </dgm:t>
    </dgm:pt>
    <dgm:pt modelId="{03B9B71C-A6D1-4583-A605-5C2B4707CF1D}">
      <dgm:prSet phldrT="[Text]" phldr="0"/>
      <dgm:spPr/>
      <dgm:t>
        <a:bodyPr/>
        <a:lstStyle/>
        <a:p>
          <a:r>
            <a:rPr lang="en-GB" noProof="0"/>
            <a:t>IT Sector</a:t>
          </a:r>
        </a:p>
      </dgm:t>
    </dgm:pt>
    <dgm:pt modelId="{9BD0494C-05DC-4E60-94C5-DA8D97E64209}" type="parTrans" cxnId="{68C75029-823D-4C55-871E-D07DB8FD6EAD}">
      <dgm:prSet/>
      <dgm:spPr/>
      <dgm:t>
        <a:bodyPr/>
        <a:lstStyle/>
        <a:p>
          <a:endParaRPr lang="en-GB"/>
        </a:p>
      </dgm:t>
    </dgm:pt>
    <dgm:pt modelId="{F1FD673E-94DF-4F01-9EF4-1999214582CA}" type="sibTrans" cxnId="{68C75029-823D-4C55-871E-D07DB8FD6EAD}">
      <dgm:prSet/>
      <dgm:spPr/>
      <dgm:t>
        <a:bodyPr/>
        <a:lstStyle/>
        <a:p>
          <a:endParaRPr lang="en-GB"/>
        </a:p>
      </dgm:t>
    </dgm:pt>
    <dgm:pt modelId="{F7D1F895-17B8-4694-B8A7-55540B08156F}">
      <dgm:prSet phldrT="[Text]"/>
      <dgm:spPr/>
      <dgm:t>
        <a:bodyPr/>
        <a:lstStyle/>
        <a:p>
          <a:r>
            <a:rPr lang="en-GB" noProof="0"/>
            <a:t>Security and Defence Sector</a:t>
          </a:r>
        </a:p>
      </dgm:t>
    </dgm:pt>
    <dgm:pt modelId="{761D59F9-F2A9-4866-9A0C-A676038A0090}" type="parTrans" cxnId="{F5AD1036-437F-455D-A61D-2CA397A61EEE}">
      <dgm:prSet/>
      <dgm:spPr/>
      <dgm:t>
        <a:bodyPr/>
        <a:lstStyle/>
        <a:p>
          <a:endParaRPr lang="en-GB"/>
        </a:p>
      </dgm:t>
    </dgm:pt>
    <dgm:pt modelId="{17173C6F-20A6-4AB0-B635-1BE380A07856}" type="sibTrans" cxnId="{F5AD1036-437F-455D-A61D-2CA397A61EEE}">
      <dgm:prSet/>
      <dgm:spPr/>
      <dgm:t>
        <a:bodyPr/>
        <a:lstStyle/>
        <a:p>
          <a:endParaRPr lang="en-GB"/>
        </a:p>
      </dgm:t>
    </dgm:pt>
    <dgm:pt modelId="{02EA1822-E1D2-4491-868A-4887289C634B}">
      <dgm:prSet phldrT="[Text]"/>
      <dgm:spPr/>
      <dgm:t>
        <a:bodyPr/>
        <a:lstStyle/>
        <a:p>
          <a:r>
            <a:rPr lang="en-GB" noProof="0"/>
            <a:t>2025</a:t>
          </a:r>
        </a:p>
      </dgm:t>
    </dgm:pt>
    <dgm:pt modelId="{BF2C92B1-45A2-4115-9C79-F3E89552BE95}" type="parTrans" cxnId="{95D660DD-1239-4E66-AF0B-C8D42898353E}">
      <dgm:prSet/>
      <dgm:spPr/>
      <dgm:t>
        <a:bodyPr/>
        <a:lstStyle/>
        <a:p>
          <a:endParaRPr lang="en-GB"/>
        </a:p>
      </dgm:t>
    </dgm:pt>
    <dgm:pt modelId="{80FCC08D-33DA-49C7-B4AD-4963165DC716}" type="sibTrans" cxnId="{95D660DD-1239-4E66-AF0B-C8D42898353E}">
      <dgm:prSet/>
      <dgm:spPr/>
      <dgm:t>
        <a:bodyPr/>
        <a:lstStyle/>
        <a:p>
          <a:endParaRPr lang="en-GB"/>
        </a:p>
      </dgm:t>
    </dgm:pt>
    <dgm:pt modelId="{72A4691D-6638-4CE7-AE09-2296E5A1B586}" type="pres">
      <dgm:prSet presAssocID="{6C040A2D-0B74-41F8-9312-58D08AAF6C5F}" presName="Name0" presStyleCnt="0">
        <dgm:presLayoutVars>
          <dgm:dir/>
          <dgm:resizeHandles val="exact"/>
        </dgm:presLayoutVars>
      </dgm:prSet>
      <dgm:spPr/>
    </dgm:pt>
    <dgm:pt modelId="{03E47FE4-F9BA-46A9-8DA9-0C370890578A}" type="pres">
      <dgm:prSet presAssocID="{7B7F5A22-43D6-4CCC-9198-D2DE7D98D6A8}" presName="composite" presStyleCnt="0"/>
      <dgm:spPr/>
    </dgm:pt>
    <dgm:pt modelId="{A757B87C-5F0F-4241-94D5-5D1A10DB2471}" type="pres">
      <dgm:prSet presAssocID="{7B7F5A22-43D6-4CCC-9198-D2DE7D98D6A8}" presName="bgChev" presStyleLbl="node1" presStyleIdx="0" presStyleCnt="3"/>
      <dgm:spPr/>
    </dgm:pt>
    <dgm:pt modelId="{260C7E1D-D657-4349-A3E6-A4A3748AB0DB}" type="pres">
      <dgm:prSet presAssocID="{7B7F5A22-43D6-4CCC-9198-D2DE7D98D6A8}" presName="txNode" presStyleLbl="fgAcc1" presStyleIdx="0" presStyleCnt="3">
        <dgm:presLayoutVars>
          <dgm:bulletEnabled val="1"/>
        </dgm:presLayoutVars>
      </dgm:prSet>
      <dgm:spPr/>
    </dgm:pt>
    <dgm:pt modelId="{43CE4F98-AF51-464E-86AE-792514C9CC0C}" type="pres">
      <dgm:prSet presAssocID="{178349D9-8977-4E2C-86C4-DADD5BECF1F0}" presName="compositeSpace" presStyleCnt="0"/>
      <dgm:spPr/>
    </dgm:pt>
    <dgm:pt modelId="{C7196AA8-E1A9-4DAB-A9F2-29B7F72D43E9}" type="pres">
      <dgm:prSet presAssocID="{9E168E04-6E30-40DC-AAA3-CCCE83034AB6}" presName="composite" presStyleCnt="0"/>
      <dgm:spPr/>
    </dgm:pt>
    <dgm:pt modelId="{DCA5E5B6-02E1-4E56-BAFA-3ED38EBD4B45}" type="pres">
      <dgm:prSet presAssocID="{9E168E04-6E30-40DC-AAA3-CCCE83034AB6}" presName="bgChev" presStyleLbl="node1" presStyleIdx="1" presStyleCnt="3"/>
      <dgm:spPr/>
    </dgm:pt>
    <dgm:pt modelId="{F3534BCF-71F9-483E-A81E-F87709D1B316}" type="pres">
      <dgm:prSet presAssocID="{9E168E04-6E30-40DC-AAA3-CCCE83034AB6}" presName="txNode" presStyleLbl="fgAcc1" presStyleIdx="1" presStyleCnt="3">
        <dgm:presLayoutVars>
          <dgm:bulletEnabled val="1"/>
        </dgm:presLayoutVars>
      </dgm:prSet>
      <dgm:spPr/>
    </dgm:pt>
    <dgm:pt modelId="{5D6687A8-F026-47CC-801F-62880212B2C6}" type="pres">
      <dgm:prSet presAssocID="{9DA6C073-8C0F-4CBE-B026-A2B47E5C4797}" presName="compositeSpace" presStyleCnt="0"/>
      <dgm:spPr/>
    </dgm:pt>
    <dgm:pt modelId="{09F19D14-E2FA-4487-9F30-F75C51B21DB8}" type="pres">
      <dgm:prSet presAssocID="{25AE7C7A-878F-4116-BB5C-72E16E04AA45}" presName="composite" presStyleCnt="0"/>
      <dgm:spPr/>
    </dgm:pt>
    <dgm:pt modelId="{4E10876F-A44F-48B2-A65D-E20649209CA4}" type="pres">
      <dgm:prSet presAssocID="{25AE7C7A-878F-4116-BB5C-72E16E04AA45}" presName="bgChev" presStyleLbl="node1" presStyleIdx="2" presStyleCnt="3"/>
      <dgm:spPr/>
    </dgm:pt>
    <dgm:pt modelId="{48E156A3-EEE9-4F51-B8C2-56A8C71FC220}" type="pres">
      <dgm:prSet presAssocID="{25AE7C7A-878F-4116-BB5C-72E16E04AA45}" presName="txNode" presStyleLbl="fgAcc1" presStyleIdx="2" presStyleCnt="3">
        <dgm:presLayoutVars>
          <dgm:bulletEnabled val="1"/>
        </dgm:presLayoutVars>
      </dgm:prSet>
      <dgm:spPr/>
    </dgm:pt>
  </dgm:ptLst>
  <dgm:cxnLst>
    <dgm:cxn modelId="{6B59EE10-CB4D-4DAF-8892-E71F72280C90}" srcId="{6C040A2D-0B74-41F8-9312-58D08AAF6C5F}" destId="{25AE7C7A-878F-4116-BB5C-72E16E04AA45}" srcOrd="2" destOrd="0" parTransId="{7429B9F1-AB72-4FEC-BB5A-F6E03C86C834}" sibTransId="{1F34AB43-A07A-4611-AD57-EFA42F22F016}"/>
    <dgm:cxn modelId="{68C75029-823D-4C55-871E-D07DB8FD6EAD}" srcId="{9E168E04-6E30-40DC-AAA3-CCCE83034AB6}" destId="{03B9B71C-A6D1-4583-A605-5C2B4707CF1D}" srcOrd="0" destOrd="0" parTransId="{9BD0494C-05DC-4E60-94C5-DA8D97E64209}" sibTransId="{F1FD673E-94DF-4F01-9EF4-1999214582CA}"/>
    <dgm:cxn modelId="{F5AD1036-437F-455D-A61D-2CA397A61EEE}" srcId="{25AE7C7A-878F-4116-BB5C-72E16E04AA45}" destId="{F7D1F895-17B8-4694-B8A7-55540B08156F}" srcOrd="0" destOrd="0" parTransId="{761D59F9-F2A9-4866-9A0C-A676038A0090}" sibTransId="{17173C6F-20A6-4AB0-B635-1BE380A07856}"/>
    <dgm:cxn modelId="{5429193C-2D53-4334-9F45-9DF5C8C5E564}" type="presOf" srcId="{4BA5B770-95EA-4857-8627-3136E11AF275}" destId="{F3534BCF-71F9-483E-A81E-F87709D1B316}" srcOrd="0" destOrd="2" presId="urn:microsoft.com/office/officeart/2005/8/layout/chevronAccent+Icon"/>
    <dgm:cxn modelId="{3253485D-7C7D-46F1-AA05-3F63155DF0AA}" srcId="{7B7F5A22-43D6-4CCC-9198-D2DE7D98D6A8}" destId="{7D89B177-AAF7-49A0-A380-9B74E8144E6B}" srcOrd="0" destOrd="0" parTransId="{802DFE0E-1CC9-4890-BBF6-99521B18525F}" sibTransId="{5AD56070-7C8B-41EF-B02F-131375E02882}"/>
    <dgm:cxn modelId="{462A0245-5D15-4084-988F-78E8C1F70BC4}" srcId="{7B7F5A22-43D6-4CCC-9198-D2DE7D98D6A8}" destId="{FA304B59-5766-4B97-B317-B6B7305E675B}" srcOrd="1" destOrd="0" parTransId="{EDE3CE5D-A94E-4413-894F-8C0AD62FF38D}" sibTransId="{7660DE3B-B051-480B-B779-3842F6A4A212}"/>
    <dgm:cxn modelId="{3F3B1347-C5F4-4C56-9F98-D0E241D9BAD7}" type="presOf" srcId="{7D89B177-AAF7-49A0-A380-9B74E8144E6B}" destId="{260C7E1D-D657-4349-A3E6-A4A3748AB0DB}" srcOrd="0" destOrd="1" presId="urn:microsoft.com/office/officeart/2005/8/layout/chevronAccent+Icon"/>
    <dgm:cxn modelId="{14286D6B-9E18-447A-B00B-0DE790507165}" srcId="{9E168E04-6E30-40DC-AAA3-CCCE83034AB6}" destId="{4BA5B770-95EA-4857-8627-3136E11AF275}" srcOrd="1" destOrd="0" parTransId="{1EA92A72-2410-4EC6-A1D4-7F2CD2780784}" sibTransId="{067B579A-F8B7-4E3B-8B32-034CBBD41AFA}"/>
    <dgm:cxn modelId="{31D4696D-8C1B-44D8-8D7D-B9672AA8DAB4}" type="presOf" srcId="{F7D1F895-17B8-4694-B8A7-55540B08156F}" destId="{48E156A3-EEE9-4F51-B8C2-56A8C71FC220}" srcOrd="0" destOrd="1" presId="urn:microsoft.com/office/officeart/2005/8/layout/chevronAccent+Icon"/>
    <dgm:cxn modelId="{27A53B50-A92B-4346-8D30-47C7763B4095}" srcId="{6C040A2D-0B74-41F8-9312-58D08AAF6C5F}" destId="{9E168E04-6E30-40DC-AAA3-CCCE83034AB6}" srcOrd="1" destOrd="0" parTransId="{9549962E-90DC-4902-B54C-8052471096D7}" sibTransId="{9DA6C073-8C0F-4CBE-B026-A2B47E5C4797}"/>
    <dgm:cxn modelId="{89AFB757-FF5B-4334-9A57-2074E7D85DEC}" srcId="{6C040A2D-0B74-41F8-9312-58D08AAF6C5F}" destId="{7B7F5A22-43D6-4CCC-9198-D2DE7D98D6A8}" srcOrd="0" destOrd="0" parTransId="{520DCBE3-3FB8-4748-B19F-E38A4A3F75C6}" sibTransId="{178349D9-8977-4E2C-86C4-DADD5BECF1F0}"/>
    <dgm:cxn modelId="{292E64A2-1081-4763-B524-C0CF5EF49E05}" type="presOf" srcId="{9E168E04-6E30-40DC-AAA3-CCCE83034AB6}" destId="{F3534BCF-71F9-483E-A81E-F87709D1B316}" srcOrd="0" destOrd="0" presId="urn:microsoft.com/office/officeart/2005/8/layout/chevronAccent+Icon"/>
    <dgm:cxn modelId="{8405E1A6-D159-49A2-BD1E-A89F29FFBF17}" type="presOf" srcId="{6C040A2D-0B74-41F8-9312-58D08AAF6C5F}" destId="{72A4691D-6638-4CE7-AE09-2296E5A1B586}" srcOrd="0" destOrd="0" presId="urn:microsoft.com/office/officeart/2005/8/layout/chevronAccent+Icon"/>
    <dgm:cxn modelId="{0581B4AC-F8EA-4909-AAF4-FF0B94B3CE86}" type="presOf" srcId="{02EA1822-E1D2-4491-868A-4887289C634B}" destId="{48E156A3-EEE9-4F51-B8C2-56A8C71FC220}" srcOrd="0" destOrd="2" presId="urn:microsoft.com/office/officeart/2005/8/layout/chevronAccent+Icon"/>
    <dgm:cxn modelId="{C0BE4DDB-FB42-44A7-92B9-1D28B365D39F}" type="presOf" srcId="{7B7F5A22-43D6-4CCC-9198-D2DE7D98D6A8}" destId="{260C7E1D-D657-4349-A3E6-A4A3748AB0DB}" srcOrd="0" destOrd="0" presId="urn:microsoft.com/office/officeart/2005/8/layout/chevronAccent+Icon"/>
    <dgm:cxn modelId="{95D660DD-1239-4E66-AF0B-C8D42898353E}" srcId="{25AE7C7A-878F-4116-BB5C-72E16E04AA45}" destId="{02EA1822-E1D2-4491-868A-4887289C634B}" srcOrd="1" destOrd="0" parTransId="{BF2C92B1-45A2-4115-9C79-F3E89552BE95}" sibTransId="{80FCC08D-33DA-49C7-B4AD-4963165DC716}"/>
    <dgm:cxn modelId="{1330A6E1-9112-4E3B-81F7-4249D07B7BDF}" type="presOf" srcId="{03B9B71C-A6D1-4583-A605-5C2B4707CF1D}" destId="{F3534BCF-71F9-483E-A81E-F87709D1B316}" srcOrd="0" destOrd="1" presId="urn:microsoft.com/office/officeart/2005/8/layout/chevronAccent+Icon"/>
    <dgm:cxn modelId="{E85237E8-787D-4220-8195-B208BFABD10B}" type="presOf" srcId="{25AE7C7A-878F-4116-BB5C-72E16E04AA45}" destId="{48E156A3-EEE9-4F51-B8C2-56A8C71FC220}" srcOrd="0" destOrd="0" presId="urn:microsoft.com/office/officeart/2005/8/layout/chevronAccent+Icon"/>
    <dgm:cxn modelId="{7E42B3FD-E8C9-483E-B739-5315F9D98B4D}" type="presOf" srcId="{FA304B59-5766-4B97-B317-B6B7305E675B}" destId="{260C7E1D-D657-4349-A3E6-A4A3748AB0DB}" srcOrd="0" destOrd="2" presId="urn:microsoft.com/office/officeart/2005/8/layout/chevronAccent+Icon"/>
    <dgm:cxn modelId="{120C21BF-B868-4293-B88A-B436B072E877}" type="presParOf" srcId="{72A4691D-6638-4CE7-AE09-2296E5A1B586}" destId="{03E47FE4-F9BA-46A9-8DA9-0C370890578A}" srcOrd="0" destOrd="0" presId="urn:microsoft.com/office/officeart/2005/8/layout/chevronAccent+Icon"/>
    <dgm:cxn modelId="{D77ADF02-1432-4F65-95CD-613D3ED5BF50}" type="presParOf" srcId="{03E47FE4-F9BA-46A9-8DA9-0C370890578A}" destId="{A757B87C-5F0F-4241-94D5-5D1A10DB2471}" srcOrd="0" destOrd="0" presId="urn:microsoft.com/office/officeart/2005/8/layout/chevronAccent+Icon"/>
    <dgm:cxn modelId="{B42728DA-729F-4917-BF03-015FCDDB9E72}" type="presParOf" srcId="{03E47FE4-F9BA-46A9-8DA9-0C370890578A}" destId="{260C7E1D-D657-4349-A3E6-A4A3748AB0DB}" srcOrd="1" destOrd="0" presId="urn:microsoft.com/office/officeart/2005/8/layout/chevronAccent+Icon"/>
    <dgm:cxn modelId="{F5BE3874-5065-4053-AF6C-8625A83FC1A2}" type="presParOf" srcId="{72A4691D-6638-4CE7-AE09-2296E5A1B586}" destId="{43CE4F98-AF51-464E-86AE-792514C9CC0C}" srcOrd="1" destOrd="0" presId="urn:microsoft.com/office/officeart/2005/8/layout/chevronAccent+Icon"/>
    <dgm:cxn modelId="{EC5A9D9E-BC04-4FF9-B622-E0350F15C109}" type="presParOf" srcId="{72A4691D-6638-4CE7-AE09-2296E5A1B586}" destId="{C7196AA8-E1A9-4DAB-A9F2-29B7F72D43E9}" srcOrd="2" destOrd="0" presId="urn:microsoft.com/office/officeart/2005/8/layout/chevronAccent+Icon"/>
    <dgm:cxn modelId="{7448E3A0-0916-4270-A274-1E4110DA6CDD}" type="presParOf" srcId="{C7196AA8-E1A9-4DAB-A9F2-29B7F72D43E9}" destId="{DCA5E5B6-02E1-4E56-BAFA-3ED38EBD4B45}" srcOrd="0" destOrd="0" presId="urn:microsoft.com/office/officeart/2005/8/layout/chevronAccent+Icon"/>
    <dgm:cxn modelId="{41AAC5BE-7591-4284-A4E4-D5D00BD0AD34}" type="presParOf" srcId="{C7196AA8-E1A9-4DAB-A9F2-29B7F72D43E9}" destId="{F3534BCF-71F9-483E-A81E-F87709D1B316}" srcOrd="1" destOrd="0" presId="urn:microsoft.com/office/officeart/2005/8/layout/chevronAccent+Icon"/>
    <dgm:cxn modelId="{8FD2D687-627D-495D-A23C-4B41660EFC5C}" type="presParOf" srcId="{72A4691D-6638-4CE7-AE09-2296E5A1B586}" destId="{5D6687A8-F026-47CC-801F-62880212B2C6}" srcOrd="3" destOrd="0" presId="urn:microsoft.com/office/officeart/2005/8/layout/chevronAccent+Icon"/>
    <dgm:cxn modelId="{054A8EBC-B91C-42F3-ABB9-362A0B35BBA9}" type="presParOf" srcId="{72A4691D-6638-4CE7-AE09-2296E5A1B586}" destId="{09F19D14-E2FA-4487-9F30-F75C51B21DB8}" srcOrd="4" destOrd="0" presId="urn:microsoft.com/office/officeart/2005/8/layout/chevronAccent+Icon"/>
    <dgm:cxn modelId="{9F486EF9-E6B2-44C5-81F1-38095B113FFF}" type="presParOf" srcId="{09F19D14-E2FA-4487-9F30-F75C51B21DB8}" destId="{4E10876F-A44F-48B2-A65D-E20649209CA4}" srcOrd="0" destOrd="0" presId="urn:microsoft.com/office/officeart/2005/8/layout/chevronAccent+Icon"/>
    <dgm:cxn modelId="{44F6F0E0-D873-4157-BF1E-24F8009EB38B}" type="presParOf" srcId="{09F19D14-E2FA-4487-9F30-F75C51B21DB8}" destId="{48E156A3-EEE9-4F51-B8C2-56A8C71FC220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57B87C-5F0F-4241-94D5-5D1A10DB2471}">
      <dsp:nvSpPr>
        <dsp:cNvPr id="0" name=""/>
        <dsp:cNvSpPr/>
      </dsp:nvSpPr>
      <dsp:spPr>
        <a:xfrm>
          <a:off x="1323" y="961678"/>
          <a:ext cx="3325672" cy="1283709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60C7E1D-D657-4349-A3E6-A4A3748AB0DB}">
      <dsp:nvSpPr>
        <dsp:cNvPr id="0" name=""/>
        <dsp:cNvSpPr/>
      </dsp:nvSpPr>
      <dsp:spPr>
        <a:xfrm>
          <a:off x="888169" y="1282605"/>
          <a:ext cx="2808345" cy="12837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/>
            <a:t>Specialized Cybersecurity Monitoring Unit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noProof="0"/>
            <a:t>IT Sector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noProof="0"/>
            <a:t>2021</a:t>
          </a:r>
        </a:p>
      </dsp:txBody>
      <dsp:txXfrm>
        <a:off x="925768" y="1320204"/>
        <a:ext cx="2733147" cy="1208511"/>
      </dsp:txXfrm>
    </dsp:sp>
    <dsp:sp modelId="{DCA5E5B6-02E1-4E56-BAFA-3ED38EBD4B45}">
      <dsp:nvSpPr>
        <dsp:cNvPr id="0" name=""/>
        <dsp:cNvSpPr/>
      </dsp:nvSpPr>
      <dsp:spPr>
        <a:xfrm>
          <a:off x="3799980" y="961678"/>
          <a:ext cx="3325672" cy="1283709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4">
                <a:shade val="80000"/>
                <a:hueOff val="108186"/>
                <a:satOff val="-17421"/>
                <a:lumOff val="168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80000"/>
                <a:hueOff val="108186"/>
                <a:satOff val="-17421"/>
                <a:lumOff val="168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80000"/>
                <a:hueOff val="108186"/>
                <a:satOff val="-17421"/>
                <a:lumOff val="168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3534BCF-71F9-483E-A81E-F87709D1B316}">
      <dsp:nvSpPr>
        <dsp:cNvPr id="0" name=""/>
        <dsp:cNvSpPr/>
      </dsp:nvSpPr>
      <dsp:spPr>
        <a:xfrm>
          <a:off x="4686826" y="1282605"/>
          <a:ext cx="2808345" cy="12837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108186"/>
              <a:satOff val="-17421"/>
              <a:lumOff val="168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/>
            <a:t>Centre for Information Security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noProof="0"/>
            <a:t>IT Sector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noProof="0"/>
            <a:t>2024</a:t>
          </a:r>
        </a:p>
      </dsp:txBody>
      <dsp:txXfrm>
        <a:off x="4724425" y="1320204"/>
        <a:ext cx="2733147" cy="1208511"/>
      </dsp:txXfrm>
    </dsp:sp>
    <dsp:sp modelId="{4E10876F-A44F-48B2-A65D-E20649209CA4}">
      <dsp:nvSpPr>
        <dsp:cNvPr id="0" name=""/>
        <dsp:cNvSpPr/>
      </dsp:nvSpPr>
      <dsp:spPr>
        <a:xfrm>
          <a:off x="7598637" y="961678"/>
          <a:ext cx="3325672" cy="1283709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4">
                <a:shade val="80000"/>
                <a:hueOff val="216373"/>
                <a:satOff val="-34842"/>
                <a:lumOff val="336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80000"/>
                <a:hueOff val="216373"/>
                <a:satOff val="-34842"/>
                <a:lumOff val="336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80000"/>
                <a:hueOff val="216373"/>
                <a:satOff val="-34842"/>
                <a:lumOff val="336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8E156A3-EEE9-4F51-B8C2-56A8C71FC220}">
      <dsp:nvSpPr>
        <dsp:cNvPr id="0" name=""/>
        <dsp:cNvSpPr/>
      </dsp:nvSpPr>
      <dsp:spPr>
        <a:xfrm>
          <a:off x="8485482" y="1282605"/>
          <a:ext cx="2808345" cy="12837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216373"/>
              <a:satOff val="-34842"/>
              <a:lumOff val="3361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/>
            <a:t>Centre for Information Security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noProof="0"/>
            <a:t>Security and Defence Sector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noProof="0"/>
            <a:t>2025</a:t>
          </a:r>
        </a:p>
      </dsp:txBody>
      <dsp:txXfrm>
        <a:off x="8523081" y="1320204"/>
        <a:ext cx="2733147" cy="1208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0.21636</cdr:x>
      <cdr:y>0</cdr:y>
    </cdr:from>
    <cdr:to>
      <cdr:x>0.80916</cdr:x>
      <cdr:y>0.10909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F3B2F6DF-8737-0494-F0A7-1CC3F8B53DC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341783" y="0"/>
          <a:ext cx="3676207" cy="506012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A0B5C-7167-2943-B310-BFB90A0E5538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61996-B2F4-524F-9989-3EE27CEC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0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Change to Centre is important – more </a:t>
            </a:r>
            <a:r>
              <a:rPr lang="en-US" err="1">
                <a:ea typeface="Calibri"/>
                <a:cs typeface="Calibri"/>
              </a:rPr>
              <a:t>inde</a:t>
            </a:r>
            <a:r>
              <a:rPr lang="en-US">
                <a:ea typeface="Calibri"/>
                <a:cs typeface="Calibri"/>
              </a:rPr>
              <a:t>pendence.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67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We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24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58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The second one was smaller – only random 500 users.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We got scolded for including pensioners.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04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4674F0-375C-41DA-9F9D-C83A1950C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" r="4"/>
          <a:stretch/>
        </p:blipFill>
        <p:spPr>
          <a:xfrm>
            <a:off x="0" y="0"/>
            <a:ext cx="1219109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2BBB82-E8B3-5A63-CD3D-6F60A3482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85" y="1771649"/>
            <a:ext cx="5917683" cy="1484313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95144-41DA-2A06-BF99-A886E5E5FB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5685" y="3602038"/>
            <a:ext cx="5917683" cy="577697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Name and Surname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DD8D1-C847-BD12-FD7B-96B4C3360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84" y="6430137"/>
            <a:ext cx="1143000" cy="365125"/>
          </a:xfrm>
        </p:spPr>
        <p:txBody>
          <a:bodyPr/>
          <a:lstStyle/>
          <a:p>
            <a:fld id="{741077F5-36F5-0846-B313-1F49792AA3D9}" type="datetime1">
              <a:rPr lang="en-GB" smtClean="0"/>
              <a:t>05/04/2026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4390C-B3F4-E393-B608-F3AB1F65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30137"/>
            <a:ext cx="824179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9F0B0-3975-0748-BD61-200114A3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691" y="6430136"/>
            <a:ext cx="80162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271704-F3EA-7190-FB4E-0F9FD0E8E4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685" y="5793362"/>
            <a:ext cx="2141211" cy="456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F8F1E1-9E7A-6F8C-5CA8-3AAFA9946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95539" y="390260"/>
            <a:ext cx="902165" cy="3922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D2C01C-EADE-B994-1246-99E2F6AC9E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5686" y="371471"/>
            <a:ext cx="843288" cy="455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6B1F0E-685C-6AB5-5B66-9E3CAABC535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426170" y="370787"/>
            <a:ext cx="115062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40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7178-2588-F771-5639-9B7312CE0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0D0C1-2116-D593-7D53-FFD6B0BD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9170-D5E4-AC4F-A6C2-62CB7D205CAD}" type="datetime1">
              <a:rPr lang="en-GB" smtClean="0"/>
              <a:t>05/04/2026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F2223-ED79-7CF6-E535-CD717AF5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69E61-18C0-BB81-02D2-085A980E0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28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498B59-E10B-235F-883E-B4DEF8666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A06E-23CD-D84E-99CD-16F24CFCD44D}" type="datetime1">
              <a:rPr lang="en-GB" smtClean="0"/>
              <a:t>05/04/2026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EFCBA-A1C6-B05F-FE91-ACB68087A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7F327-4A2C-5B40-900B-8024B84B0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67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22DE1-D0C9-84D3-8124-EC96A547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15788-5D34-5B22-AE1D-EA7A599AA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F9751-24D2-2360-A036-AD0DEADA6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01F938-25E6-AE7F-5ABE-EC9FF84F1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56F0-F4DD-EC43-8286-E6E7A8F16AFE}" type="datetime1">
              <a:rPr lang="en-GB" smtClean="0"/>
              <a:t>05/04/2026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FFBE6-A6D4-3C79-5443-291C5ADA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E26CD-B929-7171-4B53-7CA972E6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8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E5B6D-0A13-A212-7FC7-A689BDC3E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4D78B6-BC11-127C-5B05-1BE5B984C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8E5D2-7F23-8885-C982-0613CAF34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F0F0B-AA8D-A144-C56E-6EE9FF385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3C4C-1B2C-1F49-B6D9-97ED0720AE6E}" type="datetime1">
              <a:rPr lang="en-GB" smtClean="0"/>
              <a:t>05/04/2026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8EB23-F7CF-F2D4-723E-8B75C1B4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8A43C-DD1E-F85D-533D-E343B6E3F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65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D60FC-605D-7301-28AC-F98B6255D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110AE-73A2-C651-F48D-29638A21D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D7BBD-3D29-EE90-EEF1-E52856056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0C89-A948-F94E-8475-B87A5A0AD3CC}" type="datetime1">
              <a:rPr lang="en-GB" smtClean="0"/>
              <a:t>05/04/2026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3AD99-9AC8-8FEC-68A5-831D2B86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FB319-A848-923D-AD23-03F07F472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53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7BD763-BD56-D3B7-FA42-FA551B793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195F60-C802-40B1-A6CB-DA902C418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95638-6EEA-4BAC-09B4-808F43DC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CFFF-ED85-C84D-8493-47D862AD0DDC}" type="datetime1">
              <a:rPr lang="en-GB" smtClean="0"/>
              <a:t>05/04/2026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62C58-B4B2-8DCF-CE33-435CDFECB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0B7D8-1949-56AA-4D7D-1398939C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7298427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4752"/>
            <a:ext cx="5640315" cy="47322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755AA632-7320-214D-9497-50791D4F90F7}" type="datetime1">
              <a:rPr lang="en-GB" smtClean="0"/>
              <a:t>05/04/2026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C5D6AB0-2FC8-7029-824E-0AA61EBC6E8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1444625"/>
            <a:ext cx="5454650" cy="4732338"/>
          </a:xfrm>
          <a:solidFill>
            <a:schemeClr val="accent1"/>
          </a:solidFill>
        </p:spPr>
        <p:txBody>
          <a:bodyPr anchor="t" anchorCtr="1"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72662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Advanc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rectangles on a white background&#10;&#10;Description automatically generated">
            <a:extLst>
              <a:ext uri="{FF2B5EF4-FFF2-40B4-BE49-F238E27FC236}">
                <a16:creationId xmlns:a16="http://schemas.microsoft.com/office/drawing/2014/main" id="{C20411F2-B463-65EA-90B7-A6A1231A1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7298427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4752"/>
            <a:ext cx="5640315" cy="47322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99351DBD-9F5B-3A4B-B84D-4B3DBF7B8688}" type="datetime1">
              <a:rPr lang="en-GB" smtClean="0"/>
              <a:t>05/04/2026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3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rectangles on a white background&#10;&#10;Description automatically generated">
            <a:extLst>
              <a:ext uri="{FF2B5EF4-FFF2-40B4-BE49-F238E27FC236}">
                <a16:creationId xmlns:a16="http://schemas.microsoft.com/office/drawing/2014/main" id="{C20411F2-B463-65EA-90B7-A6A1231A15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825" t="9200" b="9931"/>
          <a:stretch/>
        </p:blipFill>
        <p:spPr>
          <a:xfrm>
            <a:off x="0" y="848421"/>
            <a:ext cx="4776216" cy="5546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7298427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44752"/>
            <a:ext cx="5640315" cy="465429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DB4D5191-C3A4-A844-817F-CF539AB8EA5F}" type="datetime1">
              <a:rPr lang="en-GB" smtClean="0"/>
              <a:t>05/04/2026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6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11280630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3581"/>
            <a:ext cx="11280630" cy="470669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E56EF029-8B71-1D49-A7E2-FC80BF9BA1C4}" type="datetime1">
              <a:rPr lang="en-GB" smtClean="0"/>
              <a:t>05/04/2026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73A43B-9F36-3980-A420-B8AA06496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5DC16F-45B6-A319-5355-58234156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92997"/>
            <a:ext cx="11280630" cy="57213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22486-DB12-439D-CF54-9C8D5231C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685" y="1538344"/>
            <a:ext cx="5564115" cy="46386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415A71-3D2E-E161-8453-7BB1133DC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38344"/>
            <a:ext cx="5564114" cy="46386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20FBF-FB98-E058-4BA8-A4FF22243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33560" y="6447154"/>
            <a:ext cx="1093470" cy="365125"/>
          </a:xfrm>
        </p:spPr>
        <p:txBody>
          <a:bodyPr/>
          <a:lstStyle/>
          <a:p>
            <a:fld id="{3A7EB0B5-99DD-1245-883C-824C11E8FA1A}" type="datetime1">
              <a:rPr lang="en-GB" smtClean="0"/>
              <a:t>05/04/2026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9C817-3CA7-E573-2D38-CD40BF656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4"/>
            <a:ext cx="845209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48246-8359-2A61-03EA-CB0A4D9D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2809" y="6447153"/>
            <a:ext cx="683505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57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C76FE6-82AE-E55B-9F65-813E2E4350EE}"/>
              </a:ext>
            </a:extLst>
          </p:cNvPr>
          <p:cNvSpPr/>
          <p:nvPr userDrawn="1"/>
        </p:nvSpPr>
        <p:spPr>
          <a:xfrm>
            <a:off x="0" y="0"/>
            <a:ext cx="12192000" cy="6394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F4EDF3-0A7B-F3A7-746B-3B7DE2381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5CEBFD-721F-2C37-5C33-3766D3681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85" y="923544"/>
            <a:ext cx="7490451" cy="1408176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Session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F6ED5-3A7C-9550-4455-EB00C439A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85" y="2331720"/>
            <a:ext cx="749045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35352-EC98-BFEB-5D08-EBB2E9C2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645-7C5F-2248-AF84-96E4D27F48CE}" type="datetime1">
              <a:rPr lang="en-GB" smtClean="0"/>
              <a:t>05/04/2026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12BDB-187A-9BF0-4FE5-D7F7470B3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CA02F-D953-9C1A-AA79-BD9C3B3D8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63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8CC1A3A-9654-B456-D6E7-8B4C66FFD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" y="6394449"/>
            <a:ext cx="12191973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684A25-3E30-7496-4DF7-6CE9138A4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92997"/>
            <a:ext cx="11280629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B7E3E-BBAA-6D36-C50D-632140199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86" y="1681163"/>
            <a:ext cx="55418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B81109-218B-BBBB-839F-40AD50109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686" y="2505075"/>
            <a:ext cx="554189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3C7FB6-2466-350D-256B-88DFB76A62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641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AEE2A3-88F1-AF77-2806-4CDDD1A2AC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64114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9A5C36-CFB9-ABF1-BBDB-D0151DA7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C9F7-B714-E446-AA75-6C9B4A3EA8D5}" type="datetime1">
              <a:rPr lang="en-GB" smtClean="0"/>
              <a:t>05/04/2026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C99B18-42BE-1923-9927-D1970FD2B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B8E6CC-C87B-575A-3163-32ED4E532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7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4674F0-375C-41DA-9F9D-C83A1950C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" r="3"/>
          <a:stretch/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2BBB82-E8B3-5A63-CD3D-6F60A3482A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5685" y="2144258"/>
            <a:ext cx="5917683" cy="950036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GB"/>
              <a:t>Thank you!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95144-41DA-2A06-BF99-A886E5E5FB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5685" y="3387472"/>
            <a:ext cx="5917683" cy="577697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Any question?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DD8D1-C847-BD12-FD7B-96B4C3360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84" y="6430137"/>
            <a:ext cx="1143000" cy="365125"/>
          </a:xfrm>
        </p:spPr>
        <p:txBody>
          <a:bodyPr/>
          <a:lstStyle/>
          <a:p>
            <a:fld id="{741077F5-36F5-0846-B313-1F49792AA3D9}" type="datetime1">
              <a:rPr lang="en-GB" smtClean="0"/>
              <a:t>05/04/2026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4390C-B3F4-E393-B608-F3AB1F65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30137"/>
            <a:ext cx="824179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9F0B0-3975-0748-BD61-200114A3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691" y="6430136"/>
            <a:ext cx="80162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271704-F3EA-7190-FB4E-0F9FD0E8E4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685" y="5834344"/>
            <a:ext cx="2141211" cy="456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F8F1E1-9E7A-6F8C-5CA8-3AAFA9946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685" y="371471"/>
            <a:ext cx="902165" cy="39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92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E392D3-8E6A-253C-BA55-894183B7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365125"/>
            <a:ext cx="11280630" cy="572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0E74E-5443-39C8-3FAF-5C1ADA852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85" y="1825625"/>
            <a:ext cx="112806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0C4D-FEAB-39B0-0EDC-A87DD5FB5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33560" y="6447156"/>
            <a:ext cx="109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670D5EE-4D8D-CB4B-A163-34F4B724EBAB}" type="datetime1">
              <a:rPr lang="en-GB" smtClean="0"/>
              <a:pPr/>
              <a:t>05/04/2026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94FF-7215-4121-9A83-5D89E11AB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5685" y="6447156"/>
            <a:ext cx="8452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ED706-E59A-E5CC-670C-AF67AAF7E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809" y="6447155"/>
            <a:ext cx="683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C3E8451-FA9E-044E-A25E-570F063E7F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69CCBB-AE8F-C7D1-D5B0-212407314B1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83263" y="6642100"/>
            <a:ext cx="6540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966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2" r:id="rId6"/>
    <p:sldLayoutId id="2147483651" r:id="rId7"/>
    <p:sldLayoutId id="2147483653" r:id="rId8"/>
    <p:sldLayoutId id="214748366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Arial" panose="020B0604020202020204" pitchFamily="34" charset="0"/>
        <a:buNone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758825" indent="-215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895350" indent="-182563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mta-sts.enisa.europa.eu/ECSF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4A988-91A2-8FD8-D4CA-D9A313B82B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0" noProof="0">
                <a:ea typeface="+mj-lt"/>
                <a:cs typeface="+mj-lt"/>
              </a:rPr>
              <a:t>Building a cybersecurity capability from scratch in Academia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3759F-64D7-74C4-15BF-D32E79B312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noProof="0">
                <a:cs typeface="Arial"/>
              </a:rPr>
              <a:t>Łukasz Faber</a:t>
            </a:r>
            <a:endParaRPr lang="en-GB" noProof="0"/>
          </a:p>
        </p:txBody>
      </p:sp>
      <p:pic>
        <p:nvPicPr>
          <p:cNvPr id="5" name="Picture 4" descr="A black background with white text">
            <a:extLst>
              <a:ext uri="{FF2B5EF4-FFF2-40B4-BE49-F238E27FC236}">
                <a16:creationId xmlns:a16="http://schemas.microsoft.com/office/drawing/2014/main" id="{9BE133F9-1C2B-2B2F-BD5F-1D1F39616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460" y="5488853"/>
            <a:ext cx="2400300" cy="113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00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64AA26-12CF-9793-8FC6-4E57CE7D9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In reality…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DB4BB6-2006-801D-4261-75327F479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Management does not </a:t>
            </a:r>
            <a:r>
              <a:rPr lang="en-GB" noProof="0" err="1"/>
              <a:t>even</a:t>
            </a:r>
            <a:r>
              <a:rPr lang="en-GB" noProof="0"/>
              <a:t> remember you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IT </a:t>
            </a:r>
            <a:r>
              <a:rPr lang="en-GB" noProof="0" err="1"/>
              <a:t>hides</a:t>
            </a:r>
            <a:r>
              <a:rPr lang="en-GB" noProof="0"/>
              <a:t> </a:t>
            </a:r>
            <a:r>
              <a:rPr lang="en-GB" noProof="0" err="1"/>
              <a:t>incidents</a:t>
            </a:r>
            <a:r>
              <a:rPr lang="en-GB" noProof="0"/>
              <a:t> from </a:t>
            </a:r>
            <a:r>
              <a:rPr lang="en-GB" noProof="0" err="1"/>
              <a:t>you</a:t>
            </a:r>
            <a:endParaRPr lang="en-GB" noProof="0" err="1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err="1"/>
              <a:t>You</a:t>
            </a:r>
            <a:r>
              <a:rPr lang="en-GB" noProof="0"/>
              <a:t> </a:t>
            </a:r>
            <a:r>
              <a:rPr lang="en-GB" noProof="0" err="1"/>
              <a:t>can</a:t>
            </a:r>
            <a:r>
              <a:rPr lang="en-GB" noProof="0"/>
              <a:t> </a:t>
            </a:r>
            <a:r>
              <a:rPr lang="en-GB" noProof="0" err="1"/>
              <a:t>buy</a:t>
            </a:r>
            <a:r>
              <a:rPr lang="en-GB" noProof="0"/>
              <a:t> </a:t>
            </a:r>
            <a:r>
              <a:rPr lang="en-GB" noProof="0" err="1"/>
              <a:t>anything</a:t>
            </a:r>
            <a:r>
              <a:rPr lang="en-GB" noProof="0"/>
              <a:t> </a:t>
            </a:r>
            <a:r>
              <a:rPr lang="en-GB" noProof="0" err="1"/>
              <a:t>if</a:t>
            </a:r>
            <a:r>
              <a:rPr lang="en-GB" noProof="0"/>
              <a:t> </a:t>
            </a:r>
            <a:r>
              <a:rPr lang="en-GB" noProof="0" err="1"/>
              <a:t>you</a:t>
            </a:r>
            <a:r>
              <a:rPr lang="en-GB" noProof="0"/>
              <a:t> </a:t>
            </a:r>
            <a:r>
              <a:rPr lang="en-GB" noProof="0" err="1"/>
              <a:t>find</a:t>
            </a:r>
            <a:r>
              <a:rPr lang="en-GB" noProof="0"/>
              <a:t> </a:t>
            </a:r>
            <a:r>
              <a:rPr lang="en-GB" noProof="0" err="1"/>
              <a:t>money</a:t>
            </a:r>
            <a:r>
              <a:rPr lang="en-GB" noProof="0"/>
              <a:t> </a:t>
            </a:r>
            <a:r>
              <a:rPr lang="en-GB" noProof="0" err="1"/>
              <a:t>outside</a:t>
            </a:r>
            <a:endParaRPr lang="en-GB" noProof="0" err="1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err="1"/>
              <a:t>You</a:t>
            </a:r>
            <a:r>
              <a:rPr lang="en-GB" noProof="0"/>
              <a:t> </a:t>
            </a:r>
            <a:r>
              <a:rPr lang="en-GB" noProof="0" err="1"/>
              <a:t>can</a:t>
            </a:r>
            <a:r>
              <a:rPr lang="en-GB" noProof="0"/>
              <a:t> </a:t>
            </a:r>
            <a:r>
              <a:rPr lang="en-GB" noProof="0" err="1"/>
              <a:t>deploy</a:t>
            </a:r>
            <a:r>
              <a:rPr lang="en-GB" noProof="0"/>
              <a:t> </a:t>
            </a:r>
            <a:r>
              <a:rPr lang="en-GB" noProof="0" err="1"/>
              <a:t>anything</a:t>
            </a:r>
            <a:r>
              <a:rPr lang="en-GB" noProof="0"/>
              <a:t> as long as </a:t>
            </a:r>
            <a:r>
              <a:rPr lang="en-GB" noProof="0" err="1"/>
              <a:t>it</a:t>
            </a:r>
            <a:r>
              <a:rPr lang="en-GB" noProof="0"/>
              <a:t> won’t be </a:t>
            </a:r>
            <a:r>
              <a:rPr lang="en-GB" noProof="0" err="1"/>
              <a:t>doing</a:t>
            </a:r>
            <a:r>
              <a:rPr lang="en-GB" noProof="0"/>
              <a:t> </a:t>
            </a:r>
            <a:r>
              <a:rPr lang="en-GB" noProof="0" err="1"/>
              <a:t>anything</a:t>
            </a:r>
            <a:endParaRPr lang="en-GB" noProof="0" err="1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And no one </a:t>
            </a:r>
            <a:r>
              <a:rPr lang="en-GB" noProof="0" err="1"/>
              <a:t>even</a:t>
            </a:r>
            <a:r>
              <a:rPr lang="en-GB" noProof="0"/>
              <a:t> </a:t>
            </a:r>
            <a:r>
              <a:rPr lang="en-GB"/>
              <a:t>understands</a:t>
            </a:r>
            <a:r>
              <a:rPr lang="en-GB" noProof="0"/>
              <a:t> </a:t>
            </a:r>
            <a:r>
              <a:rPr lang="en-GB" noProof="0" err="1"/>
              <a:t>why</a:t>
            </a:r>
            <a:r>
              <a:rPr lang="en-GB" noProof="0"/>
              <a:t> </a:t>
            </a:r>
            <a:r>
              <a:rPr lang="en-GB" noProof="0" err="1"/>
              <a:t>you</a:t>
            </a:r>
            <a:r>
              <a:rPr lang="en-GB" noProof="0"/>
              <a:t> </a:t>
            </a:r>
            <a:r>
              <a:rPr lang="en-GB" noProof="0" err="1"/>
              <a:t>are</a:t>
            </a:r>
            <a:r>
              <a:rPr lang="en-GB" noProof="0"/>
              <a:t> </a:t>
            </a:r>
            <a:r>
              <a:rPr lang="en-GB" noProof="0" err="1"/>
              <a:t>needed</a:t>
            </a:r>
            <a:endParaRPr lang="en-GB" noProof="0"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CEC7A0-03F5-1DED-CB7D-C666AA8AA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10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13476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DEC9-052A-B371-A081-E4B16E5F4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>
                <a:cs typeface="Arial"/>
              </a:rPr>
              <a:t>Timeline</a:t>
            </a:r>
            <a:endParaRPr lang="en-GB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BEF22-398C-C324-2807-7F01B668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11</a:t>
            </a:fld>
            <a:endParaRPr lang="en-GB" noProof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F886313-9EB5-F117-DE87-22A4E6B79C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9570674"/>
              </p:ext>
            </p:extLst>
          </p:nvPr>
        </p:nvGraphicFramePr>
        <p:xfrm>
          <a:off x="455613" y="1443038"/>
          <a:ext cx="11295152" cy="3527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39" name="TextBox 638">
            <a:extLst>
              <a:ext uri="{FF2B5EF4-FFF2-40B4-BE49-F238E27FC236}">
                <a16:creationId xmlns:a16="http://schemas.microsoft.com/office/drawing/2014/main" id="{0AAD14C6-6E2A-9C06-C925-F707105063FE}"/>
              </a:ext>
            </a:extLst>
          </p:cNvPr>
          <p:cNvSpPr txBox="1"/>
          <p:nvPr/>
        </p:nvSpPr>
        <p:spPr>
          <a:xfrm>
            <a:off x="605193" y="4978731"/>
            <a:ext cx="52304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Arial"/>
              </a:rPr>
              <a:t>And in 2026 we are </a:t>
            </a:r>
            <a:r>
              <a:rPr lang="en-GB" err="1">
                <a:cs typeface="Arial"/>
              </a:rPr>
              <a:t>larg</a:t>
            </a:r>
            <a:r>
              <a:rPr lang="en-GB">
                <a:cs typeface="Arial"/>
              </a:rPr>
              <a:t>e enough to develop an internal structure… 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461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B7E3-2C08-4E5F-47B2-2E36D3B31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Arial"/>
              </a:rPr>
              <a:t>And now some insights…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BAC4D-AB83-0A89-2063-5D61A183B6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B3816-182D-7E2E-50AB-824A53D4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65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5AEC5-9511-2C77-AFC9-D753A658B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>
                <a:cs typeface="Arial"/>
              </a:rPr>
              <a:t>Hiring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DC4A1-A97D-C555-91B7-3926EEA47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Char char="•"/>
            </a:pPr>
            <a:r>
              <a:rPr lang="en-GB" noProof="0">
                <a:cs typeface="Arial" panose="020B0604020202020204"/>
              </a:rPr>
              <a:t>People from </a:t>
            </a:r>
            <a:r>
              <a:rPr lang="en-GB" noProof="0" err="1">
                <a:cs typeface="Arial" panose="020B0604020202020204"/>
              </a:rPr>
              <a:t>outside</a:t>
            </a:r>
            <a:r>
              <a:rPr lang="en-GB" noProof="0">
                <a:cs typeface="Arial" panose="020B0604020202020204"/>
              </a:rPr>
              <a:t>, not </a:t>
            </a:r>
            <a:r>
              <a:rPr lang="en-GB" noProof="0" err="1">
                <a:cs typeface="Arial" panose="020B0604020202020204"/>
              </a:rPr>
              <a:t>internal</a:t>
            </a:r>
            <a:r>
              <a:rPr lang="en-GB" noProof="0">
                <a:cs typeface="Arial" panose="020B0604020202020204"/>
              </a:rPr>
              <a:t> </a:t>
            </a:r>
            <a:r>
              <a:rPr lang="en-GB" noProof="0" err="1">
                <a:cs typeface="Arial" panose="020B0604020202020204"/>
              </a:rPr>
              <a:t>recruitment</a:t>
            </a:r>
          </a:p>
          <a:p>
            <a:pPr marL="457200" indent="-457200">
              <a:buChar char="•"/>
            </a:pPr>
            <a:r>
              <a:rPr lang="en-GB" noProof="0" err="1">
                <a:cs typeface="Arial" panose="020B0604020202020204"/>
              </a:rPr>
              <a:t>Broad</a:t>
            </a:r>
            <a:r>
              <a:rPr lang="en-GB" noProof="0">
                <a:cs typeface="Arial" panose="020B0604020202020204"/>
              </a:rPr>
              <a:t> and </a:t>
            </a:r>
            <a:r>
              <a:rPr lang="en-GB" noProof="0" err="1">
                <a:cs typeface="Arial" panose="020B0604020202020204"/>
              </a:rPr>
              <a:t>wide</a:t>
            </a:r>
            <a:r>
              <a:rPr lang="en-GB" noProof="0">
                <a:cs typeface="Arial" panose="020B0604020202020204"/>
              </a:rPr>
              <a:t> </a:t>
            </a:r>
            <a:r>
              <a:rPr lang="en-GB" noProof="0" err="1">
                <a:cs typeface="Arial" panose="020B0604020202020204"/>
              </a:rPr>
              <a:t>knowledge</a:t>
            </a:r>
            <a:r>
              <a:rPr lang="en-GB" noProof="0">
                <a:cs typeface="Arial" panose="020B0604020202020204"/>
              </a:rPr>
              <a:t> </a:t>
            </a:r>
            <a:r>
              <a:rPr lang="en-GB" noProof="0" err="1">
                <a:cs typeface="Arial" panose="020B0604020202020204"/>
              </a:rPr>
              <a:t>especially</a:t>
            </a:r>
            <a:r>
              <a:rPr lang="en-GB" noProof="0">
                <a:cs typeface="Arial" panose="020B0604020202020204"/>
              </a:rPr>
              <a:t> for the </a:t>
            </a:r>
            <a:r>
              <a:rPr lang="en-GB" noProof="0" err="1">
                <a:cs typeface="Arial" panose="020B0604020202020204"/>
              </a:rPr>
              <a:t>first</a:t>
            </a:r>
            <a:r>
              <a:rPr lang="en-GB" noProof="0">
                <a:cs typeface="Arial" panose="020B0604020202020204"/>
              </a:rPr>
              <a:t> </a:t>
            </a:r>
            <a:r>
              <a:rPr lang="en-GB" noProof="0" err="1">
                <a:cs typeface="Arial" panose="020B0604020202020204"/>
              </a:rPr>
              <a:t>employees</a:t>
            </a:r>
          </a:p>
          <a:p>
            <a:pPr marL="457200" indent="-457200">
              <a:buChar char="•"/>
            </a:pPr>
            <a:r>
              <a:rPr lang="en-GB" noProof="0">
                <a:cs typeface="Arial" panose="020B0604020202020204"/>
              </a:rPr>
              <a:t>Students are ok, but ethics and </a:t>
            </a:r>
            <a:r>
              <a:rPr lang="en-GB">
                <a:cs typeface="Arial" panose="020B0604020202020204"/>
              </a:rPr>
              <a:t>conflict</a:t>
            </a:r>
            <a:r>
              <a:rPr lang="en-GB" noProof="0">
                <a:cs typeface="Arial" panose="020B0604020202020204"/>
              </a:rPr>
              <a:t> of interest issues arise</a:t>
            </a:r>
          </a:p>
          <a:p>
            <a:pPr marL="457200" indent="-457200">
              <a:buChar char="•"/>
            </a:pPr>
            <a:r>
              <a:rPr lang="en-GB" noProof="0">
                <a:cs typeface="Arial" panose="020B0604020202020204"/>
              </a:rPr>
              <a:t>For SOC, we went with </a:t>
            </a:r>
            <a:r>
              <a:rPr lang="en-GB" noProof="0" err="1">
                <a:cs typeface="Arial" panose="020B0604020202020204"/>
              </a:rPr>
              <a:t>untiered</a:t>
            </a:r>
            <a:r>
              <a:rPr lang="en-GB" noProof="0">
                <a:cs typeface="Arial" panose="020B0604020202020204"/>
              </a:rPr>
              <a:t> model</a:t>
            </a:r>
          </a:p>
          <a:p>
            <a:pPr marL="457200" indent="-457200">
              <a:buChar char="•"/>
            </a:pPr>
            <a:r>
              <a:rPr lang="en-GB">
                <a:cs typeface="Arial" panose="020B0604020202020204"/>
              </a:rPr>
              <a:t>We've made some mistakes, but in general most of our choices were great</a:t>
            </a:r>
            <a:endParaRPr lang="en-GB" noProof="0">
              <a:cs typeface="Arial" panose="020B0604020202020204"/>
            </a:endParaRPr>
          </a:p>
          <a:p>
            <a:pPr marL="457200" indent="-457200">
              <a:buChar char="•"/>
            </a:pPr>
            <a:endParaRPr lang="en-GB" noProof="0">
              <a:cs typeface="Arial" panose="020B0604020202020204"/>
            </a:endParaRPr>
          </a:p>
          <a:p>
            <a:pPr marL="457200" indent="-457200">
              <a:buChar char="•"/>
            </a:pPr>
            <a:endParaRPr lang="en-GB">
              <a:cs typeface="Arial" panose="020B0604020202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0D028-A9FC-7F48-0803-EB876030C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13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50859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6DD00-4CFD-00F3-03DA-AC21172C3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>
                <a:cs typeface="Arial"/>
              </a:rPr>
              <a:t>Team development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FC8C9-8FEB-ECDD-8153-DE62EAAE0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We match our team to European Cybersecurity Skills Framework</a:t>
            </a:r>
          </a:p>
          <a:p>
            <a:pPr marL="819150" lvl="1" indent="-457200"/>
            <a:r>
              <a:rPr lang="en-GB" noProof="0">
                <a:hlinkClick r:id="rId2"/>
              </a:rPr>
              <a:t>https://mta-sts.enisa.europa.eu/ECSF/</a:t>
            </a:r>
            <a:endParaRPr lang="en-GB" noProof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Whole SOC Staff went through BTL2 and a basic forensic 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CTFs and similar are encouraged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Freedom to participate in responsibilities and project</a:t>
            </a:r>
            <a:r>
              <a:rPr lang="pl-PL" noProof="0"/>
              <a:t>s</a:t>
            </a:r>
            <a:r>
              <a:rPr lang="en-GB" noProof="0"/>
              <a:t> outside normal 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EDFDE-E0EF-0B10-9C7C-F5D062EFC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14</a:t>
            </a:fld>
            <a:endParaRPr lang="en-GB" noProof="0"/>
          </a:p>
        </p:txBody>
      </p:sp>
      <p:pic>
        <p:nvPicPr>
          <p:cNvPr id="9" name="Picture Placeholder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E7DBBD3-9D99-26F2-8B92-2F3EBC76EF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174" b="2174"/>
          <a:stretch>
            <a:fillRect/>
          </a:stretch>
        </p:blipFill>
        <p:spPr>
          <a:xfrm>
            <a:off x="6400800" y="1444625"/>
            <a:ext cx="5454650" cy="47323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530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95F09-E66A-CD8A-95D8-144BE6FE0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Arial"/>
              </a:rPr>
              <a:t>Some of our tools</a:t>
            </a:r>
            <a:r>
              <a:rPr lang="en-GB" noProof="0">
                <a:cs typeface="Arial"/>
              </a:rPr>
              <a:t> &amp;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24070-AAAC-64A7-BF60-7983C9E4E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Char char="•"/>
            </a:pPr>
            <a:r>
              <a:rPr lang="en-GB" noProof="0">
                <a:cs typeface="Arial"/>
              </a:rPr>
              <a:t>SIEM – initially went with well-known American brand, now evaluating national and open-source solutions</a:t>
            </a:r>
          </a:p>
          <a:p>
            <a:pPr marL="457200" indent="-457200">
              <a:buChar char="•"/>
            </a:pPr>
            <a:r>
              <a:rPr lang="en-GB" noProof="0">
                <a:cs typeface="Arial"/>
              </a:rPr>
              <a:t>Surface management – Nessus, Shodan, moje.cert.pl</a:t>
            </a:r>
          </a:p>
          <a:p>
            <a:pPr marL="457200" indent="-457200">
              <a:buChar char="•"/>
            </a:pPr>
            <a:r>
              <a:rPr lang="en-GB" noProof="0">
                <a:cs typeface="Arial"/>
              </a:rPr>
              <a:t>Vulnerability management – Nessus, </a:t>
            </a:r>
            <a:r>
              <a:rPr lang="en-GB" noProof="0" err="1">
                <a:cs typeface="Arial"/>
              </a:rPr>
              <a:t>DefectDojo</a:t>
            </a:r>
            <a:endParaRPr lang="en-GB" noProof="0">
              <a:cs typeface="Arial"/>
            </a:endParaRPr>
          </a:p>
          <a:p>
            <a:pPr marL="457200" indent="-457200">
              <a:buChar char="•"/>
            </a:pPr>
            <a:r>
              <a:rPr lang="en-GB" noProof="0">
                <a:cs typeface="Arial"/>
              </a:rPr>
              <a:t>CTI – </a:t>
            </a:r>
            <a:r>
              <a:rPr lang="en-GB" noProof="0" err="1">
                <a:cs typeface="Arial" panose="020B0604020202020204"/>
              </a:rPr>
              <a:t>ShadowServer</a:t>
            </a:r>
            <a:r>
              <a:rPr lang="en-GB" noProof="0">
                <a:cs typeface="Arial" panose="020B0604020202020204"/>
              </a:rPr>
              <a:t>, Connect2Trust</a:t>
            </a:r>
          </a:p>
          <a:p>
            <a:pPr marL="457200" indent="-457200">
              <a:buChar char="•"/>
            </a:pPr>
            <a:endParaRPr lang="en-GB" noProof="0">
              <a:cs typeface="Arial" panose="020B0604020202020204"/>
            </a:endParaRPr>
          </a:p>
          <a:p>
            <a:pPr marL="457200" indent="-457200">
              <a:buChar char="•"/>
            </a:pPr>
            <a:endParaRPr lang="en-GB" noProof="0">
              <a:cs typeface="Arial" panose="020B0604020202020204"/>
            </a:endParaRPr>
          </a:p>
          <a:p>
            <a:pPr marL="457200" indent="-457200">
              <a:buChar char="•"/>
            </a:pPr>
            <a:endParaRPr lang="en-GB" noProof="0">
              <a:cs typeface="Arial" panose="020B0604020202020204"/>
            </a:endParaRPr>
          </a:p>
          <a:p>
            <a:pPr marL="457200" indent="-457200">
              <a:buChar char="•"/>
            </a:pPr>
            <a:endParaRPr lang="en-GB" noProof="0">
              <a:cs typeface="Arial" panose="020B0604020202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27980-A2BC-8F0C-871C-80DAAE6CE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15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73854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47FC3-7E88-8796-9344-7103A5F9E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>
                <a:cs typeface="Arial"/>
              </a:rPr>
              <a:t>SOC Maturity</a:t>
            </a:r>
            <a:endParaRPr lang="en-GB" noProof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458EE3F-B491-EF27-1E6E-AD1F298B5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2957" y="976134"/>
            <a:ext cx="5541890" cy="37525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GB" noProof="0"/>
              <a:t>Starting point	</a:t>
            </a:r>
          </a:p>
        </p:txBody>
      </p:sp>
      <p:pic>
        <p:nvPicPr>
          <p:cNvPr id="9" name="Content Placeholder 8" descr="A circular chart with red and green squares&#10;&#10;AI-generated content may be incorrect.">
            <a:extLst>
              <a:ext uri="{FF2B5EF4-FFF2-40B4-BE49-F238E27FC236}">
                <a16:creationId xmlns:a16="http://schemas.microsoft.com/office/drawing/2014/main" id="{77316E32-AD3B-0822-E689-DE6B5BB2D8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55558" y="1643375"/>
            <a:ext cx="4549193" cy="4546288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43E0380-75B9-8AC2-2D54-643A6B57DF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29471" y="976134"/>
            <a:ext cx="5564114" cy="36813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GB" noProof="0"/>
              <a:t>18 months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F7D2E-6737-6C08-8541-642406ED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16</a:t>
            </a:fld>
            <a:endParaRPr lang="en-GB" noProof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BE4D84-D521-1E3B-7728-570E768C27E7}"/>
              </a:ext>
            </a:extLst>
          </p:cNvPr>
          <p:cNvCxnSpPr>
            <a:cxnSpLocks/>
            <a:stCxn id="9" idx="3"/>
            <a:endCxn id="17" idx="1"/>
          </p:cNvCxnSpPr>
          <p:nvPr/>
        </p:nvCxnSpPr>
        <p:spPr>
          <a:xfrm>
            <a:off x="5504751" y="3916519"/>
            <a:ext cx="1178507" cy="0"/>
          </a:xfrm>
          <a:prstGeom prst="straightConnector1">
            <a:avLst/>
          </a:prstGeom>
          <a:ln w="539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" name="Content Placeholder 16" descr="A circular chart with red and green squares&#10;&#10;AI-generated content may be incorrect.">
            <a:extLst>
              <a:ext uri="{FF2B5EF4-FFF2-40B4-BE49-F238E27FC236}">
                <a16:creationId xmlns:a16="http://schemas.microsoft.com/office/drawing/2014/main" id="{FA51B898-05B6-EEF4-7C03-1A78009EAE4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683258" y="1643375"/>
            <a:ext cx="4549193" cy="454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60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32E0D-E1D2-5298-F9F9-F606D5DCB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Arial"/>
              </a:rPr>
              <a:t>Incidents</a:t>
            </a:r>
            <a:r>
              <a:rPr lang="pl-PL">
                <a:cs typeface="Arial"/>
              </a:rPr>
              <a:t> in 2025</a:t>
            </a:r>
            <a:endParaRPr lang="en-GB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93C95EB-1755-4794-F280-3A1DBF2A24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441568"/>
              </p:ext>
            </p:extLst>
          </p:nvPr>
        </p:nvGraphicFramePr>
        <p:xfrm>
          <a:off x="455613" y="1443038"/>
          <a:ext cx="11280775" cy="4706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98917-7765-1255-62B0-2D2D386C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19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7D937-20F6-3B92-0AAF-CC955B319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>
                <a:cs typeface="Arial"/>
              </a:rPr>
              <a:t>Awareness</a:t>
            </a:r>
            <a:r>
              <a:rPr lang="en-GB">
                <a:cs typeface="Arial"/>
              </a:rPr>
              <a:t> training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E7D6C-1C09-88B4-EDEE-0B91C8CAC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First ever cybersecurity awareness trainings for employees and students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„Cyber-secure work at AGH!”</a:t>
            </a:r>
          </a:p>
          <a:p>
            <a:pPr marL="819150" lvl="1" indent="-457200"/>
            <a:r>
              <a:rPr lang="en-GB" noProof="0"/>
              <a:t>Real fundamentals of IT and data security </a:t>
            </a:r>
          </a:p>
          <a:p>
            <a:pPr marL="819150" lvl="1" indent="-457200"/>
            <a:r>
              <a:rPr lang="en-GB" noProof="0"/>
              <a:t>Authentication</a:t>
            </a:r>
          </a:p>
          <a:p>
            <a:pPr marL="819150" lvl="1" indent="-457200"/>
            <a:r>
              <a:rPr lang="en-GB" noProof="0"/>
              <a:t>Remote work</a:t>
            </a:r>
          </a:p>
          <a:p>
            <a:pPr marL="819150" lvl="1" indent="-457200"/>
            <a:r>
              <a:rPr lang="en-GB" noProof="0"/>
              <a:t>Phishing &amp; malware</a:t>
            </a:r>
          </a:p>
          <a:p>
            <a:pPr marL="819150" lvl="1" indent="-457200"/>
            <a:r>
              <a:rPr lang="en-GB" noProof="0"/>
              <a:t>Incident reporting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43% of faculty and staff finished the first (voluntary) edition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Phishing campaigns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5C271-FD9A-457D-DD14-3D4BDEF42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18</a:t>
            </a:fld>
            <a:endParaRPr lang="en-GB" noProof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5BDB081-CA54-67C8-9D6D-139A757433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42888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6BBD-E84C-D242-D76B-798EDA9A7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First ever phishing campaign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D06E384-0B38-DFD6-5B27-46BAD987122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80009744"/>
              </p:ext>
            </p:extLst>
          </p:nvPr>
        </p:nvGraphicFramePr>
        <p:xfrm>
          <a:off x="773665" y="1538287"/>
          <a:ext cx="6201496" cy="463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E50A3-08D3-EA00-8D32-58227F02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19</a:t>
            </a:fld>
            <a:endParaRPr lang="en-GB" noProof="0"/>
          </a:p>
        </p:txBody>
      </p:sp>
      <p:pic>
        <p:nvPicPr>
          <p:cNvPr id="10" name="Obraz 1" descr="Obraz zawierający tekst, zrzut ekranu, Czcionka&#10;&#10;Opis wygenerowany automatycznie">
            <a:extLst>
              <a:ext uri="{FF2B5EF4-FFF2-40B4-BE49-F238E27FC236}">
                <a16:creationId xmlns:a16="http://schemas.microsoft.com/office/drawing/2014/main" id="{4D8674BD-321E-4690-1FCB-44612476AE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323765" y="1538288"/>
            <a:ext cx="3897161" cy="4638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6166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5E2D48-765A-65DF-7D32-DD66EB5E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>
                <a:cs typeface="Arial"/>
              </a:rPr>
              <a:t>AGH University of Krakow</a:t>
            </a:r>
            <a:endParaRPr lang="en-GB" noProof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32572F-D19B-DE6D-02AF-F32AA65FE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4752"/>
            <a:ext cx="6208351" cy="473221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buChar char="•"/>
            </a:pPr>
            <a:r>
              <a:rPr lang="en-GB" noProof="0">
                <a:ea typeface="+mn-lt"/>
                <a:cs typeface="+mn-lt"/>
              </a:rPr>
              <a:t>Technical university</a:t>
            </a:r>
          </a:p>
          <a:p>
            <a:pPr marL="457200" indent="-457200">
              <a:buChar char="•"/>
            </a:pPr>
            <a:r>
              <a:rPr lang="en-GB" noProof="0">
                <a:ea typeface="+mn-lt"/>
                <a:cs typeface="+mn-lt"/>
              </a:rPr>
              <a:t>Over 100 years</a:t>
            </a:r>
          </a:p>
          <a:p>
            <a:pPr marL="457200" indent="-457200">
              <a:buChar char="•"/>
            </a:pPr>
            <a:r>
              <a:rPr lang="en-GB" noProof="0">
                <a:ea typeface="+mn-lt"/>
                <a:cs typeface="+mn-lt"/>
              </a:rPr>
              <a:t>18 faculties (like small companies)</a:t>
            </a:r>
            <a:endParaRPr lang="en-GB" noProof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GB" noProof="0">
                <a:ea typeface="+mn-lt"/>
                <a:cs typeface="+mn-lt"/>
              </a:rPr>
              <a:t>Countless administrative departments</a:t>
            </a:r>
          </a:p>
          <a:p>
            <a:pPr marL="457200" indent="-457200">
              <a:buChar char="•"/>
            </a:pPr>
            <a:r>
              <a:rPr lang="en-GB" noProof="0">
                <a:ea typeface="+mn-lt"/>
                <a:cs typeface="+mn-lt"/>
              </a:rPr>
              <a:t>Almost 20 000 students and nearly 2000 postgraduate students</a:t>
            </a:r>
            <a:endParaRPr lang="en-GB" noProof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GB" noProof="0">
                <a:ea typeface="+mn-lt"/>
                <a:cs typeface="+mn-lt"/>
              </a:rPr>
              <a:t>Over 4,500 staff members (counting FTE only)</a:t>
            </a:r>
            <a:endParaRPr lang="en-GB" noProof="0">
              <a:cs typeface="Arial" panose="020B060402020202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81818A-C017-6FDC-36ED-E199DC90B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2</a:t>
            </a:fld>
            <a:endParaRPr lang="en-GB" noProof="0"/>
          </a:p>
        </p:txBody>
      </p:sp>
      <p:pic>
        <p:nvPicPr>
          <p:cNvPr id="2" name="Picture 1" descr="A building with statues in front of it&#10;&#10;AI-generated content may be incorrect.">
            <a:extLst>
              <a:ext uri="{FF2B5EF4-FFF2-40B4-BE49-F238E27FC236}">
                <a16:creationId xmlns:a16="http://schemas.microsoft.com/office/drawing/2014/main" id="{7D153DE6-1C8E-3515-D8CB-20539DA9E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789" y="480060"/>
            <a:ext cx="4985070" cy="3537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9894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22F30-E67B-1B89-255C-119AF603F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Application </a:t>
            </a:r>
            <a:r>
              <a:rPr lang="pl-PL" err="1"/>
              <a:t>security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8DEEAB-6A70-29DC-865B-A9953B208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/>
              <a:t>AGH </a:t>
            </a:r>
            <a:r>
              <a:rPr lang="pl-PL" err="1"/>
              <a:t>produces</a:t>
            </a:r>
            <a:r>
              <a:rPr lang="pl-PL"/>
              <a:t> a lot of </a:t>
            </a:r>
            <a:r>
              <a:rPr lang="pl-PL" err="1"/>
              <a:t>internal</a:t>
            </a:r>
            <a:r>
              <a:rPr lang="pl-PL"/>
              <a:t> and </a:t>
            </a:r>
            <a:r>
              <a:rPr lang="pl-PL" err="1"/>
              <a:t>external</a:t>
            </a:r>
            <a:r>
              <a:rPr lang="pl-PL"/>
              <a:t> software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/>
              <a:t>How to </a:t>
            </a:r>
            <a:r>
              <a:rPr lang="pl-PL" err="1"/>
              <a:t>convince</a:t>
            </a:r>
            <a:r>
              <a:rPr lang="pl-PL"/>
              <a:t> </a:t>
            </a:r>
            <a:r>
              <a:rPr lang="pl-PL" err="1"/>
              <a:t>developement</a:t>
            </a:r>
            <a:r>
              <a:rPr lang="pl-PL"/>
              <a:t> </a:t>
            </a:r>
            <a:r>
              <a:rPr lang="pl-PL" err="1"/>
              <a:t>teams</a:t>
            </a:r>
            <a:r>
              <a:rPr lang="pl-PL"/>
              <a:t> </a:t>
            </a:r>
            <a:r>
              <a:rPr lang="pl-PL" err="1"/>
              <a:t>that</a:t>
            </a:r>
            <a:r>
              <a:rPr lang="pl-PL"/>
              <a:t> </a:t>
            </a:r>
            <a:r>
              <a:rPr lang="pl-PL" err="1"/>
              <a:t>they</a:t>
            </a:r>
            <a:r>
              <a:rPr lang="pl-PL"/>
              <a:t> </a:t>
            </a:r>
            <a:r>
              <a:rPr lang="pl-PL" err="1"/>
              <a:t>need</a:t>
            </a:r>
            <a:r>
              <a:rPr lang="pl-PL"/>
              <a:t> SSDLC?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err="1"/>
              <a:t>Legwork</a:t>
            </a:r>
            <a:r>
              <a:rPr lang="pl-PL"/>
              <a:t>, </a:t>
            </a:r>
            <a:r>
              <a:rPr lang="pl-PL" err="1"/>
              <a:t>presentations</a:t>
            </a:r>
            <a:endParaRPr lang="pl-PL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>
                <a:cs typeface="Arial"/>
              </a:rPr>
              <a:t>In 2025 alone, 17 applications were tested</a:t>
            </a:r>
          </a:p>
          <a:p>
            <a:pPr marL="819150" lvl="1">
              <a:buFont typeface="Courier New" panose="020B0604020202020204" pitchFamily="34" charset="0"/>
              <a:buChar char="o"/>
            </a:pPr>
            <a:r>
              <a:rPr lang="pl-PL">
                <a:cs typeface="Arial"/>
              </a:rPr>
              <a:t>Including these bought from external provider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75CBE-2485-096A-849E-4AAB1BA31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60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ED099-195B-C234-1431-40A65A502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>
                <a:cs typeface="Arial"/>
              </a:rPr>
              <a:t>Biggest challenges (up to today)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B37FA-5D76-064C-5D04-81070C7C0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Char char="•"/>
            </a:pPr>
            <a:r>
              <a:rPr lang="en-GB" noProof="0">
                <a:cs typeface="Arial" panose="020B0604020202020204"/>
              </a:rPr>
              <a:t>Cooperation with central IT</a:t>
            </a:r>
          </a:p>
          <a:p>
            <a:pPr marL="457200" indent="-457200">
              <a:buChar char="•"/>
            </a:pPr>
            <a:r>
              <a:rPr lang="en-GB" noProof="0">
                <a:cs typeface="Arial" panose="020B0604020202020204"/>
              </a:rPr>
              <a:t>Reworking risk-management</a:t>
            </a:r>
            <a:endParaRPr lang="pl-PL" noProof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pl-PL" err="1">
                <a:cs typeface="Arial" panose="020B0604020202020204"/>
              </a:rPr>
              <a:t>Working</a:t>
            </a:r>
            <a:r>
              <a:rPr lang="pl-PL">
                <a:cs typeface="Arial" panose="020B0604020202020204"/>
              </a:rPr>
              <a:t> </a:t>
            </a:r>
            <a:r>
              <a:rPr lang="pl-PL" err="1">
                <a:cs typeface="Arial" panose="020B0604020202020204"/>
              </a:rPr>
              <a:t>without</a:t>
            </a:r>
            <a:r>
              <a:rPr lang="pl-PL">
                <a:cs typeface="Arial" panose="020B0604020202020204"/>
              </a:rPr>
              <a:t> </a:t>
            </a:r>
            <a:r>
              <a:rPr lang="pl-PL" err="1">
                <a:cs typeface="Arial" panose="020B0604020202020204"/>
              </a:rPr>
              <a:t>backing</a:t>
            </a:r>
            <a:r>
              <a:rPr lang="pl-PL">
                <a:cs typeface="Arial" panose="020B0604020202020204"/>
              </a:rPr>
              <a:t> </a:t>
            </a:r>
            <a:r>
              <a:rPr lang="pl-PL" err="1">
                <a:cs typeface="Arial" panose="020B0604020202020204"/>
              </a:rPr>
              <a:t>policies</a:t>
            </a:r>
            <a:endParaRPr lang="en-GB" noProof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GB" noProof="0">
                <a:cs typeface="Arial" panose="020B0604020202020204"/>
              </a:rPr>
              <a:t>Navigating internal politics</a:t>
            </a:r>
          </a:p>
          <a:p>
            <a:pPr marL="457200" indent="-457200">
              <a:buChar char="•"/>
            </a:pPr>
            <a:r>
              <a:rPr lang="en-GB" noProof="0">
                <a:cs typeface="Arial" panose="020B0604020202020204"/>
              </a:rPr>
              <a:t>Integration of security into processes (like vendor management)</a:t>
            </a:r>
          </a:p>
          <a:p>
            <a:pPr marL="457200" indent="-457200">
              <a:buChar char="•"/>
            </a:pPr>
            <a:r>
              <a:rPr lang="en-GB" noProof="0">
                <a:cs typeface="Arial" panose="020B0604020202020204"/>
              </a:rPr>
              <a:t>Underestimation of time needed for changes in Academia</a:t>
            </a:r>
          </a:p>
          <a:p>
            <a:pPr marL="457200" indent="-457200">
              <a:buChar char="•"/>
            </a:pPr>
            <a:endParaRPr lang="en-GB" noProof="0">
              <a:cs typeface="Arial" panose="020B0604020202020204"/>
            </a:endParaRPr>
          </a:p>
          <a:p>
            <a:pPr marL="457200" indent="-457200">
              <a:buChar char="•"/>
            </a:pPr>
            <a:endParaRPr lang="en-GB" noProof="0">
              <a:cs typeface="Arial" panose="020B0604020202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8F55C-BE9F-B5EA-40A6-549F50CD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21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33673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4C1F1-31CC-7FC9-2840-6864FA418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>
                <a:cs typeface="Arial"/>
              </a:rPr>
              <a:t>Why just not outsource?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2C4DE-C1B3-E312-5D47-9AB5A578D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Char char="•"/>
            </a:pPr>
            <a:r>
              <a:rPr lang="en-GB" noProof="0">
                <a:cs typeface="Arial" panose="020B0604020202020204"/>
              </a:rPr>
              <a:t>Universities are quite unique</a:t>
            </a:r>
          </a:p>
          <a:p>
            <a:pPr marL="457200" indent="-457200">
              <a:buChar char="•"/>
            </a:pPr>
            <a:r>
              <a:rPr lang="en-GB" noProof="0">
                <a:cs typeface="Arial" panose="020B0604020202020204"/>
              </a:rPr>
              <a:t>Everyone sells „NIS 2 ultimate solver” nowadays which gives false sense of security</a:t>
            </a:r>
          </a:p>
          <a:p>
            <a:pPr marL="457200" indent="-457200">
              <a:buChar char="•"/>
            </a:pPr>
            <a:r>
              <a:rPr lang="en-GB" noProof="0">
                <a:cs typeface="Arial" panose="020B0604020202020204"/>
              </a:rPr>
              <a:t>It would be easier, but no value for the academia 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BB6B2-437F-5F08-2CB7-4DDC0689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22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69408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2C0F5-105F-881E-5EEB-A7C29A8D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What was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F0A5C-74D2-2AF0-4D7C-C2E532EBC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SOCCER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ECSO membership</a:t>
            </a:r>
            <a:endParaRPr lang="pl-PL" noProof="0" dirty="0"/>
          </a:p>
          <a:p>
            <a:pPr marL="819150" lvl="1" indent="-457200"/>
            <a:r>
              <a:rPr lang="en-GB" dirty="0"/>
              <a:t>https://ecs-org.eu/</a:t>
            </a:r>
            <a:endParaRPr lang="en-GB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Very good cooperation with some key players: DPO, Rector’s office</a:t>
            </a:r>
            <a:endParaRPr lang="pl-PL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Great team</a:t>
            </a:r>
            <a:endParaRPr lang="en-GB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406B2-580E-9E20-B9EE-D5AF5FD0D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25061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6AA4-3148-1D12-C647-41B8BEAF6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>
                <a:cs typeface="Arial"/>
              </a:rPr>
              <a:t>About the SOCCER project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1ACF0-FB9E-D0F3-A9D1-AE9C47BE7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3581"/>
            <a:ext cx="7470630" cy="47066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noProof="0"/>
              <a:t>SOCCER – Security Operation Centre in Central-Eastern Europe Region </a:t>
            </a:r>
          </a:p>
          <a:p>
            <a:pPr marL="704850" lvl="1" indent="-342900"/>
            <a:r>
              <a:rPr lang="en-GB" noProof="0"/>
              <a:t>https://soccer.agh.edu.pl/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noProof="0"/>
              <a:t>Main objectives of the project:  </a:t>
            </a:r>
          </a:p>
          <a:p>
            <a:pPr marL="704850" lvl="1" indent="-342900"/>
            <a:r>
              <a:rPr lang="en-GB" noProof="0"/>
              <a:t>Supporting the creation of SOCs or readiness to have them in participating universities  </a:t>
            </a:r>
          </a:p>
          <a:p>
            <a:pPr marL="704850" lvl="1" indent="-342900"/>
            <a:r>
              <a:rPr lang="en-GB" noProof="0"/>
              <a:t>Creating the SOC4Academia Toolbox (instructions on how to create SOC in Academia) </a:t>
            </a:r>
          </a:p>
          <a:p>
            <a:pPr marL="704850" lvl="1" indent="-342900"/>
            <a:r>
              <a:rPr lang="en-GB" noProof="0"/>
              <a:t>Creating a threat intelligence sharing ecosystem (CTI) for the academic community    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F1478-B079-ADAA-819A-CC3064900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24</a:t>
            </a:fld>
            <a:endParaRPr lang="en-GB" noProof="0"/>
          </a:p>
        </p:txBody>
      </p:sp>
      <p:pic>
        <p:nvPicPr>
          <p:cNvPr id="5" name="Picture 4" descr="A black background with a heart and text&#10;&#10;AI-generated content may be incorrect.">
            <a:extLst>
              <a:ext uri="{FF2B5EF4-FFF2-40B4-BE49-F238E27FC236}">
                <a16:creationId xmlns:a16="http://schemas.microsoft.com/office/drawing/2014/main" id="{472C8A67-C14C-8E4E-C52D-5930BC3EF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1361" y="-156673"/>
            <a:ext cx="1602607" cy="1602337"/>
          </a:xfrm>
          <a:prstGeom prst="rect">
            <a:avLst/>
          </a:prstGeom>
        </p:spPr>
      </p:pic>
      <p:pic>
        <p:nvPicPr>
          <p:cNvPr id="6" name="Picture 5" descr="A qr code with a logo&#10;&#10;AI-generated content may be incorrect.">
            <a:extLst>
              <a:ext uri="{FF2B5EF4-FFF2-40B4-BE49-F238E27FC236}">
                <a16:creationId xmlns:a16="http://schemas.microsoft.com/office/drawing/2014/main" id="{A681A048-7B98-A147-4A25-8CE11CE69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382" y="3177396"/>
            <a:ext cx="3206152" cy="320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00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D1C17-02EB-5EEC-9CFD-BDC269B9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>
                <a:cs typeface="Arial"/>
              </a:rPr>
              <a:t>What don't we have?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E3A7B-DBE2-F38D-1886-1AED3A7E2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Char char="•"/>
            </a:pPr>
            <a:r>
              <a:rPr lang="en-GB" noProof="0">
                <a:cs typeface="Arial" panose="020B0604020202020204"/>
              </a:rPr>
              <a:t>24/7 SOC – only regular working hours</a:t>
            </a:r>
          </a:p>
          <a:p>
            <a:pPr marL="457200" indent="-457200">
              <a:buChar char="•"/>
            </a:pPr>
            <a:r>
              <a:rPr lang="en-GB" noProof="0">
                <a:cs typeface="Arial" panose="020B0604020202020204"/>
              </a:rPr>
              <a:t>Widespread monitoring in faculties – requires more resources and some coercion</a:t>
            </a:r>
            <a:endParaRPr lang="en-GB" noProof="0"/>
          </a:p>
          <a:p>
            <a:pPr marL="457200" indent="-457200">
              <a:buChar char="•"/>
            </a:pPr>
            <a:r>
              <a:rPr lang="en-GB" noProof="0">
                <a:cs typeface="Arial" panose="020B0604020202020204"/>
              </a:rPr>
              <a:t>Integrated physical security – a siloed responsibility area</a:t>
            </a:r>
          </a:p>
          <a:p>
            <a:pPr marL="457200" indent="-457200">
              <a:buChar char="•"/>
            </a:pPr>
            <a:endParaRPr lang="en-GB" noProof="0">
              <a:cs typeface="Arial" panose="020B0604020202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2C69B-6154-C1DF-F742-43176367D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25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5423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F6BB6-E3A6-4AEF-F0F2-9BF63737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>
                <a:cs typeface="Arial"/>
              </a:rPr>
              <a:t>Where are we standing?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C2F30-17EC-8414-3806-9A043C598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Char char="•"/>
            </a:pPr>
            <a:r>
              <a:rPr lang="en-GB" noProof="0" dirty="0">
                <a:cs typeface="Arial" panose="020B0604020202020204"/>
              </a:rPr>
              <a:t>Over 20 employees in the security capability alone</a:t>
            </a:r>
          </a:p>
          <a:p>
            <a:pPr marL="819150" lvl="1" indent="-457200"/>
            <a:r>
              <a:rPr lang="en-GB" noProof="0" dirty="0">
                <a:cs typeface="Arial" panose="020B0604020202020204"/>
              </a:rPr>
              <a:t>SOC, AppSec, </a:t>
            </a:r>
            <a:r>
              <a:rPr lang="en-GB" noProof="0" dirty="0" err="1">
                <a:cs typeface="Arial" panose="020B0604020202020204"/>
              </a:rPr>
              <a:t>Pentesting</a:t>
            </a:r>
            <a:r>
              <a:rPr lang="en-GB" noProof="0" dirty="0">
                <a:cs typeface="Arial" panose="020B0604020202020204"/>
              </a:rPr>
              <a:t>, GRC, Training and awareness</a:t>
            </a:r>
            <a:endParaRPr lang="en-GB" noProof="0" dirty="0"/>
          </a:p>
          <a:p>
            <a:pPr marL="457200" indent="-457200">
              <a:buChar char="•"/>
            </a:pPr>
            <a:r>
              <a:rPr lang="en-GB" noProof="0" dirty="0">
                <a:cs typeface="Arial" panose="020B0604020202020204"/>
              </a:rPr>
              <a:t>Just days before new ISMS</a:t>
            </a:r>
          </a:p>
          <a:p>
            <a:pPr marL="457200" indent="-457200">
              <a:buChar char="•"/>
            </a:pPr>
            <a:r>
              <a:rPr lang="en-GB" noProof="0" dirty="0">
                <a:cs typeface="Arial" panose="020B0604020202020204"/>
              </a:rPr>
              <a:t>Helping other universities (as NIS 2 implementation in Poland included universities as a </a:t>
            </a:r>
            <a:r>
              <a:rPr lang="pl-PL" noProof="0" dirty="0" err="1">
                <a:cs typeface="Arial" panose="020B0604020202020204"/>
              </a:rPr>
              <a:t>essential</a:t>
            </a:r>
            <a:r>
              <a:rPr lang="pl-PL" noProof="0" dirty="0">
                <a:cs typeface="Arial" panose="020B0604020202020204"/>
              </a:rPr>
              <a:t>/</a:t>
            </a:r>
            <a:r>
              <a:rPr lang="pl-PL" noProof="0" dirty="0" err="1">
                <a:cs typeface="Arial" panose="020B0604020202020204"/>
              </a:rPr>
              <a:t>important</a:t>
            </a:r>
            <a:r>
              <a:rPr lang="en-GB" noProof="0" dirty="0">
                <a:cs typeface="Arial" panose="020B0604020202020204"/>
              </a:rPr>
              <a:t> sector)</a:t>
            </a:r>
          </a:p>
          <a:p>
            <a:pPr marL="457200" indent="-457200">
              <a:buChar char="•"/>
            </a:pPr>
            <a:r>
              <a:rPr lang="en-GB" noProof="0" dirty="0">
                <a:cs typeface="Arial" panose="020B0604020202020204"/>
              </a:rPr>
              <a:t>7 DEP and Horizon grant applications with strong consortia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FFCBB-5048-AC12-9D47-BB039DD15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26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53843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557AD-C8BC-D58B-DAB2-7B01A8B0D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What was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35F9F-58AB-ACCD-2AF4-C54A9FAE1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You cannot just act as a service provider but as a partner in research actions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You need sympathetic and forgiving staff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People-oriented approach: valuing individuals, fostering teamwork, and prioritizing team building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EE9A3-EEF6-70C8-DF50-A946EF633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27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59457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D4CA-53C7-03CE-6110-6EA535D4F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>
                <a:cs typeface="Arial"/>
              </a:rPr>
              <a:t>Biggest challenges in future?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38791-87A4-C889-479D-E567C8C98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3581"/>
            <a:ext cx="8729879" cy="470669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buChar char="•"/>
            </a:pPr>
            <a:r>
              <a:rPr lang="pl-PL" dirty="0" err="1">
                <a:cs typeface="Arial"/>
              </a:rPr>
              <a:t>Being</a:t>
            </a:r>
            <a:r>
              <a:rPr lang="pl-PL" dirty="0">
                <a:cs typeface="Arial"/>
              </a:rPr>
              <a:t> </a:t>
            </a:r>
            <a:r>
              <a:rPr lang="pl-PL" dirty="0" err="1">
                <a:cs typeface="Arial"/>
              </a:rPr>
              <a:t>noticed</a:t>
            </a:r>
            <a:r>
              <a:rPr lang="pl-PL" dirty="0">
                <a:cs typeface="Arial"/>
              </a:rPr>
              <a:t> by management</a:t>
            </a:r>
            <a:endParaRPr lang="pl-PL" noProof="0" dirty="0">
              <a:cs typeface="Arial"/>
            </a:endParaRPr>
          </a:p>
          <a:p>
            <a:pPr marL="457200" indent="-457200">
              <a:buChar char="•"/>
            </a:pPr>
            <a:r>
              <a:rPr lang="pl-PL" noProof="0" dirty="0">
                <a:cs typeface="Arial"/>
              </a:rPr>
              <a:t>B</a:t>
            </a:r>
            <a:r>
              <a:rPr lang="en-US" dirty="0" err="1"/>
              <a:t>alancing</a:t>
            </a:r>
            <a:r>
              <a:rPr lang="en-US" dirty="0"/>
              <a:t> tight budgets with big cybersecurity ambitions</a:t>
            </a:r>
            <a:endParaRPr lang="en-GB" noProof="0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Keeping up with IT updates before they update us first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Chasing cyber threats faster than students find new ways to break the rules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Turning alerts into actions before coffee runs 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Running a university SOC... and staying sane</a:t>
            </a:r>
          </a:p>
          <a:p>
            <a:pPr marL="457200" indent="-457200">
              <a:buFont typeface="Courier New" panose="020B0604020202020204" pitchFamily="34" charset="0"/>
              <a:buChar char="o"/>
            </a:pPr>
            <a:endParaRPr lang="en-GB" noProof="0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00510-B129-30A8-94FC-C86579F9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28</a:t>
            </a:fld>
            <a:endParaRPr lang="en-GB" noProof="0"/>
          </a:p>
        </p:txBody>
      </p:sp>
      <p:pic>
        <p:nvPicPr>
          <p:cNvPr id="6146" name="Picture 2" descr="Create meme &quot;a dog is sitting in a burning house, a dog in a burning ...">
            <a:extLst>
              <a:ext uri="{FF2B5EF4-FFF2-40B4-BE49-F238E27FC236}">
                <a16:creationId xmlns:a16="http://schemas.microsoft.com/office/drawing/2014/main" id="{B24D2DF1-AD88-A43A-6390-5DEAB5B73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518" y="3628584"/>
            <a:ext cx="2700482" cy="275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372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47FDE-433D-251C-7EBC-D5016E73E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noProof="0" err="1"/>
              <a:t>Thank</a:t>
            </a:r>
            <a:r>
              <a:rPr lang="pl-PL" noProof="0"/>
              <a:t> </a:t>
            </a:r>
            <a:r>
              <a:rPr lang="pl-PL" noProof="0" err="1"/>
              <a:t>you</a:t>
            </a:r>
            <a:r>
              <a:rPr lang="pl-PL" noProof="0"/>
              <a:t>!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077E88-8599-AF14-4AB8-B85E34844D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noProof="0"/>
              <a:t> </a:t>
            </a:r>
            <a:endParaRPr lang="en-GB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EE15A-A33A-CCBD-1050-4C05833D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691" y="6430136"/>
            <a:ext cx="801624" cy="365125"/>
          </a:xfrm>
        </p:spPr>
        <p:txBody>
          <a:bodyPr/>
          <a:lstStyle/>
          <a:p>
            <a:fld id="{DC3E8451-FA9E-044E-A25E-570F063E7F9B}" type="slidenum">
              <a:rPr lang="en-GB" noProof="0" smtClean="0"/>
              <a:t>29</a:t>
            </a:fld>
            <a:endParaRPr lang="en-GB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F08111-BBF4-34AA-2379-CD695CCC3080}"/>
              </a:ext>
            </a:extLst>
          </p:cNvPr>
          <p:cNvSpPr txBox="1"/>
          <p:nvPr/>
        </p:nvSpPr>
        <p:spPr>
          <a:xfrm>
            <a:off x="4371286" y="5252649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noProof="0">
                <a:solidFill>
                  <a:schemeClr val="accent1"/>
                </a:solidFill>
              </a:rPr>
              <a:t>faber@agh.edu.pl https://www.linkedin.com/in/faberlukasz/</a:t>
            </a:r>
            <a:endParaRPr lang="en-GB" b="1" noProof="0">
              <a:solidFill>
                <a:schemeClr val="accent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794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947D5-28A9-8D15-4573-4CE334ED0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Academia uniqueness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20C9E-36EA-C6AC-7E09-21750B356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Openness culture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A wide range of stakeholders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Limited (mostly financial) resources</a:t>
            </a:r>
            <a:endParaRPr lang="pl-PL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/>
              <a:t>Decentralised</a:t>
            </a:r>
            <a:r>
              <a:rPr lang="pl-PL" dirty="0"/>
              <a:t> management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8EB48-5344-480F-684F-EE74CE569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03170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B8F6D7-5F36-F6B7-ACC4-927D24473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4</a:t>
            </a:fld>
            <a:endParaRPr lang="en-GB" noProof="0"/>
          </a:p>
        </p:txBody>
      </p:sp>
      <p:pic>
        <p:nvPicPr>
          <p:cNvPr id="6" name="Picture 5" descr="A person wearing sunglasses and holding an object&#10;&#10;AI-generated content may be incorrect.">
            <a:extLst>
              <a:ext uri="{FF2B5EF4-FFF2-40B4-BE49-F238E27FC236}">
                <a16:creationId xmlns:a16="http://schemas.microsoft.com/office/drawing/2014/main" id="{88B731FD-6D9C-5A92-A14F-89DA78D4B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562C76-E0DE-DE1C-4334-1849FBF44535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noProof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WAKE UP SAMURAI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C1737-829A-8215-07DF-A54FFB3CF3E1}"/>
              </a:ext>
            </a:extLst>
          </p:cNvPr>
          <p:cNvSpPr txBox="1"/>
          <p:nvPr/>
        </p:nvSpPr>
        <p:spPr>
          <a:xfrm>
            <a:off x="1" y="554242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noProof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WE HAVE A CYBERSECURITY</a:t>
            </a:r>
            <a:br>
              <a:rPr lang="en-GB" sz="4000" b="1" noProof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GB" sz="4000" b="1" noProof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CAPABILITY TO BUILD</a:t>
            </a:r>
          </a:p>
        </p:txBody>
      </p:sp>
    </p:spTree>
    <p:extLst>
      <p:ext uri="{BB962C8B-B14F-4D97-AF65-F5344CB8AC3E}">
        <p14:creationId xmlns:p14="http://schemas.microsoft.com/office/powerpoint/2010/main" val="317770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CE8DA037-AA2C-F649-EF83-52A2C6C22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>
                <a:cs typeface="Arial"/>
              </a:rPr>
              <a:t>We started with…</a:t>
            </a:r>
            <a:endParaRPr lang="en-GB" noProof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8596E6D-60F6-1A3B-3BBD-94BC4047F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342900" indent="-342900">
              <a:buChar char="•"/>
            </a:pPr>
            <a:r>
              <a:rPr lang="en-GB" noProof="0" dirty="0"/>
              <a:t>Good but “opinionated” IT</a:t>
            </a:r>
          </a:p>
          <a:p>
            <a:pPr marL="342900" indent="-342900">
              <a:buChar char="•"/>
            </a:pPr>
            <a:r>
              <a:rPr lang="en-GB" noProof="0" dirty="0"/>
              <a:t>No separate security function</a:t>
            </a:r>
          </a:p>
          <a:p>
            <a:pPr marL="342900" indent="-342900">
              <a:buChar char="•"/>
            </a:pPr>
            <a:r>
              <a:rPr lang="en-GB" noProof="0" dirty="0"/>
              <a:t>Scattered monitoring</a:t>
            </a:r>
          </a:p>
          <a:p>
            <a:pPr marL="342900" indent="-342900">
              <a:buChar char="•"/>
            </a:pPr>
            <a:r>
              <a:rPr lang="en-GB" noProof="0" dirty="0"/>
              <a:t>Scattered responsibilities</a:t>
            </a:r>
          </a:p>
          <a:p>
            <a:pPr marL="342900" indent="-342900">
              <a:buChar char="•"/>
            </a:pPr>
            <a:r>
              <a:rPr lang="en-GB" noProof="0" dirty="0"/>
              <a:t>Scattered ownership</a:t>
            </a:r>
          </a:p>
          <a:p>
            <a:pPr marL="342900" indent="-342900">
              <a:buChar char="•"/>
            </a:pPr>
            <a:r>
              <a:rPr lang="en-GB" noProof="0" dirty="0"/>
              <a:t>Local information security administrators</a:t>
            </a:r>
          </a:p>
          <a:p>
            <a:pPr marL="342900" indent="-342900">
              <a:buChar char="•"/>
            </a:pPr>
            <a:r>
              <a:rPr lang="en-GB" noProof="0" dirty="0"/>
              <a:t>No awareness building</a:t>
            </a:r>
          </a:p>
          <a:p>
            <a:pPr marL="342900" indent="-342900">
              <a:buChar char="•"/>
            </a:pPr>
            <a:r>
              <a:rPr lang="en-GB" noProof="0" dirty="0"/>
              <a:t>Risk management… having issues</a:t>
            </a:r>
          </a:p>
          <a:p>
            <a:pPr marL="342900" indent="-342900">
              <a:buChar char="•"/>
            </a:pPr>
            <a:r>
              <a:rPr lang="en-GB" noProof="0" dirty="0"/>
              <a:t>Lack of understanding of what is needed for security processes to function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83A594-886C-9192-D8C2-D61CE9555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28117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8215F-D951-9CA3-1B47-ADCA17643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>
                <a:cs typeface="Arial"/>
              </a:rPr>
              <a:t>Then we set goals…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FADDC-1E8C-9A0B-6C30-CC5FCE27C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Char char="•"/>
            </a:pPr>
            <a:r>
              <a:rPr lang="en-GB" noProof="0">
                <a:ea typeface="+mn-lt"/>
                <a:cs typeface="+mn-lt"/>
              </a:rPr>
              <a:t>A more ‘state-of-the-art’ approach to security</a:t>
            </a:r>
            <a:endParaRPr lang="en-GB" noProof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GB" noProof="0">
                <a:ea typeface="+mn-lt"/>
                <a:cs typeface="+mn-lt"/>
              </a:rPr>
              <a:t>A team covering all practices comprehensively</a:t>
            </a:r>
            <a:endParaRPr lang="en-GB" noProof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GB" noProof="0">
                <a:ea typeface="+mn-lt"/>
                <a:cs typeface="+mn-lt"/>
              </a:rPr>
              <a:t>A shift in the way information security is managed</a:t>
            </a:r>
            <a:endParaRPr lang="en-GB" noProof="0">
              <a:cs typeface="Arial" panose="020B0604020202020204"/>
            </a:endParaRPr>
          </a:p>
          <a:p>
            <a:pPr marL="457200" indent="-457200">
              <a:buChar char="•"/>
            </a:pPr>
            <a:r>
              <a:rPr lang="en-GB" noProof="0">
                <a:ea typeface="+mn-lt"/>
                <a:cs typeface="+mn-lt"/>
              </a:rPr>
              <a:t>A strong link to academic research</a:t>
            </a:r>
          </a:p>
          <a:p>
            <a:pPr marL="457200" indent="-457200">
              <a:buChar char="•"/>
            </a:pPr>
            <a:r>
              <a:rPr lang="en-GB">
                <a:cs typeface="Arial" panose="020B0604020202020204"/>
              </a:rPr>
              <a:t>Providing external</a:t>
            </a:r>
            <a:r>
              <a:rPr lang="en-GB" noProof="0">
                <a:cs typeface="Arial" panose="020B0604020202020204"/>
              </a:rPr>
              <a:t>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C37CE-7422-4A28-392C-F6EE2E5E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28211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AB52C-7234-E021-DAC2-9056E1AB6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Then we made a plan and started working…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A3341-4F3A-ADEC-17F0-4E29A5166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4752"/>
            <a:ext cx="6487772" cy="47322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Two people at the beginning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And a hopeful timeline of one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36625-5A12-EE21-ADF8-0325CDDB4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7</a:t>
            </a:fld>
            <a:endParaRPr lang="en-GB" noProof="0"/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B0EB745E-1A19-C8A9-5D67-BFEA17620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127" y="1558636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061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BE54A-2BF5-736E-DE66-727C13A84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And then…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75B90F-05F0-7266-0FE1-B7AC55059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Management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IT happy that they can do less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Budget for everything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Changes welcome and easily introduced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05F7B-A5C4-9C23-3880-AA09C84AD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32444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8EB41-10C6-94FB-2556-1360543D8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GB" noProof="0" smtClean="0"/>
              <a:t>9</a:t>
            </a:fld>
            <a:endParaRPr lang="en-GB" noProof="0"/>
          </a:p>
        </p:txBody>
      </p:sp>
      <p:pic>
        <p:nvPicPr>
          <p:cNvPr id="2050" name="Picture 2" descr="The red pill and Neo in The Matrix">
            <a:extLst>
              <a:ext uri="{FF2B5EF4-FFF2-40B4-BE49-F238E27FC236}">
                <a16:creationId xmlns:a16="http://schemas.microsoft.com/office/drawing/2014/main" id="{91C6FDC4-C784-5292-EF39-526495017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03"/>
            <a:ext cx="12218138" cy="687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848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ecurity Days">
      <a:dk1>
        <a:srgbClr val="000000"/>
      </a:dk1>
      <a:lt1>
        <a:srgbClr val="FFFFFF"/>
      </a:lt1>
      <a:dk2>
        <a:srgbClr val="2B3890"/>
      </a:dk2>
      <a:lt2>
        <a:srgbClr val="FFFFFF"/>
      </a:lt2>
      <a:accent1>
        <a:srgbClr val="18EA3F"/>
      </a:accent1>
      <a:accent2>
        <a:srgbClr val="5E2B8F"/>
      </a:accent2>
      <a:accent3>
        <a:srgbClr val="A5A5A5"/>
      </a:accent3>
      <a:accent4>
        <a:srgbClr val="2B3890"/>
      </a:accent4>
      <a:accent5>
        <a:srgbClr val="5B9BD5"/>
      </a:accent5>
      <a:accent6>
        <a:srgbClr val="70AD47"/>
      </a:accent6>
      <a:hlink>
        <a:srgbClr val="2B3890"/>
      </a:hlink>
      <a:folHlink>
        <a:srgbClr val="18EA3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AE9C54F-3A2A-2B40-8AB9-4ED0AED36089}" vid="{584B6295-BED0-B84A-808B-972137185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EA225F9-0E16-4960-9A94-6DCACB85663E}">
  <we:reference id="wa200000113" version="1.0.0.0" store="en-US" storeType="OMEX"/>
  <we:alternateReferences>
    <we:reference id="WA200000113" version="1.0.0.0" store="WA200000113" storeType="OMEX"/>
  </we:alternateReferences>
  <we:properties/>
  <we:bindings/>
  <we:snapshot xmlns:r="http://schemas.openxmlformats.org/officeDocument/2006/relationships"/>
</we:webextension>
</file>

<file path=docMetadata/LabelInfo.xml><?xml version="1.0" encoding="utf-8"?>
<clbl:labelList xmlns:clbl="http://schemas.microsoft.com/office/2020/mipLabelMetadata">
  <clbl:label id="{003d8cf0-51b3-448e-9fca-7be663facb26}" enabled="1" method="Standard" siteId="{d8cc37ca-6546-448c-8369-0f1026a3306b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973</Words>
  <Application>Microsoft Office PowerPoint</Application>
  <PresentationFormat>Widescreen</PresentationFormat>
  <Paragraphs>191</Paragraphs>
  <Slides>29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Building a cybersecurity capability from scratch in Academia</vt:lpstr>
      <vt:lpstr>AGH University of Krakow</vt:lpstr>
      <vt:lpstr>Academia uniqueness</vt:lpstr>
      <vt:lpstr>PowerPoint Presentation</vt:lpstr>
      <vt:lpstr>We started with…</vt:lpstr>
      <vt:lpstr>Then we set goals…</vt:lpstr>
      <vt:lpstr>Then we made a plan and started working…</vt:lpstr>
      <vt:lpstr>And then…</vt:lpstr>
      <vt:lpstr>PowerPoint Presentation</vt:lpstr>
      <vt:lpstr>In reality…</vt:lpstr>
      <vt:lpstr>Timeline</vt:lpstr>
      <vt:lpstr>And now some insights…</vt:lpstr>
      <vt:lpstr>Hiring</vt:lpstr>
      <vt:lpstr>Team development</vt:lpstr>
      <vt:lpstr>Some of our tools &amp; resources</vt:lpstr>
      <vt:lpstr>SOC Maturity</vt:lpstr>
      <vt:lpstr>Incidents in 2025</vt:lpstr>
      <vt:lpstr>Awareness training</vt:lpstr>
      <vt:lpstr>First ever phishing campaign</vt:lpstr>
      <vt:lpstr>Application security</vt:lpstr>
      <vt:lpstr>Biggest challenges (up to today)</vt:lpstr>
      <vt:lpstr>Why just not outsource?</vt:lpstr>
      <vt:lpstr>What was important?</vt:lpstr>
      <vt:lpstr>About the SOCCER project</vt:lpstr>
      <vt:lpstr>What don't we have?</vt:lpstr>
      <vt:lpstr>Where are we standing?</vt:lpstr>
      <vt:lpstr>What was important?</vt:lpstr>
      <vt:lpstr>Biggest challenges in future?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 Meloni</dc:creator>
  <cp:lastModifiedBy>Łukasz Faber</cp:lastModifiedBy>
  <cp:revision>2</cp:revision>
  <dcterms:created xsi:type="dcterms:W3CDTF">2026-02-25T10:47:58Z</dcterms:created>
  <dcterms:modified xsi:type="dcterms:W3CDTF">2026-04-05T16:46:52Z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03d8cf0-51b3-448e-9fca-7be663facb26_Enabled">
    <vt:lpwstr>true</vt:lpwstr>
  </property>
  <property fmtid="{D5CDD505-2E9C-101B-9397-08002B2CF9AE}" pid="3" name="MSIP_Label_003d8cf0-51b3-448e-9fca-7be663facb26_SetDate">
    <vt:lpwstr>2025-03-20T09:32:22Z</vt:lpwstr>
  </property>
  <property fmtid="{D5CDD505-2E9C-101B-9397-08002B2CF9AE}" pid="4" name="MSIP_Label_003d8cf0-51b3-448e-9fca-7be663facb26_Method">
    <vt:lpwstr>Standard</vt:lpwstr>
  </property>
  <property fmtid="{D5CDD505-2E9C-101B-9397-08002B2CF9AE}" pid="5" name="MSIP_Label_003d8cf0-51b3-448e-9fca-7be663facb26_Name">
    <vt:lpwstr>Confidential</vt:lpwstr>
  </property>
  <property fmtid="{D5CDD505-2E9C-101B-9397-08002B2CF9AE}" pid="6" name="MSIP_Label_003d8cf0-51b3-448e-9fca-7be663facb26_SiteId">
    <vt:lpwstr>d8cc37ca-6546-448c-8369-0f1026a3306b</vt:lpwstr>
  </property>
  <property fmtid="{D5CDD505-2E9C-101B-9397-08002B2CF9AE}" pid="7" name="MSIP_Label_003d8cf0-51b3-448e-9fca-7be663facb26_ActionId">
    <vt:lpwstr>11029505-e308-4a04-b2d7-c0924acc45f0</vt:lpwstr>
  </property>
  <property fmtid="{D5CDD505-2E9C-101B-9397-08002B2CF9AE}" pid="8" name="MSIP_Label_003d8cf0-51b3-448e-9fca-7be663facb26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Confidential</vt:lpwstr>
  </property>
</Properties>
</file>