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3"/>
  </p:notesMasterIdLst>
  <p:handoutMasterIdLst>
    <p:handoutMasterId r:id="rId14"/>
  </p:handoutMasterIdLst>
  <p:sldIdLst>
    <p:sldId id="2310" r:id="rId5"/>
    <p:sldId id="2296" r:id="rId6"/>
    <p:sldId id="2331" r:id="rId7"/>
    <p:sldId id="2332" r:id="rId8"/>
    <p:sldId id="2333" r:id="rId9"/>
    <p:sldId id="2284" r:id="rId10"/>
    <p:sldId id="2334" r:id="rId11"/>
    <p:sldId id="2303" r:id="rId12"/>
  </p:sldIdLst>
  <p:sldSz cx="12192000" cy="6858000"/>
  <p:notesSz cx="6858000" cy="9144000"/>
  <p:defaultTextStyle>
    <a:defPPr>
      <a:defRPr lang="de-DE"/>
    </a:defPPr>
    <a:lvl1pPr marL="0" indent="0" algn="l" defTabSz="914400" rtl="0" eaLnBrk="1" latinLnBrk="0" hangingPunct="1">
      <a:lnSpc>
        <a:spcPct val="114000"/>
      </a:lnSpc>
      <a:spcBef>
        <a:spcPts val="0"/>
      </a:spcBef>
      <a:buFont typeface="+mj-lt"/>
      <a:buNone/>
      <a:defRPr sz="1700" kern="1200" spc="40" baseline="0">
        <a:solidFill>
          <a:schemeClr val="accent1"/>
        </a:solidFill>
        <a:latin typeface="+mn-lt"/>
        <a:ea typeface="+mn-ea"/>
        <a:cs typeface="+mn-cs"/>
      </a:defRPr>
    </a:lvl1pPr>
    <a:lvl2pPr marL="1872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2pPr>
    <a:lvl3pPr marL="460800" indent="-185738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3pPr>
    <a:lvl4pPr marL="7344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4pPr>
    <a:lvl5pPr marL="1008000" indent="-187200" algn="l" defTabSz="914400" rtl="0" eaLnBrk="1" latinLnBrk="0" hangingPunct="1">
      <a:lnSpc>
        <a:spcPct val="114000"/>
      </a:lnSpc>
      <a:spcBef>
        <a:spcPts val="0"/>
      </a:spcBef>
      <a:buFont typeface="Arial" panose="020B0604020202020204" pitchFamily="34" charset="0"/>
      <a:buChar char="–"/>
      <a:defRPr sz="1500" kern="1200" spc="40" baseline="0">
        <a:solidFill>
          <a:schemeClr val="accent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4C6A86-40DC-EEE7-06B6-D75A211E7ED0}" name="Claudia Lienert" initials="CL" userId="S::claudia.lienert@switch.ch::c4db6694-b6db-45f2-a802-268feee02311" providerId="AD"/>
  <p188:author id="{B8C81FE8-36C4-4FF4-A69D-7CCA611E35EF}" name="Roland Eugster" initials="RE" userId="S::roland.eugster@switch.ch::f4c0e1ce-eac9-49cd-93dd-547622a0c9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00"/>
    <a:srgbClr val="A05AF5"/>
    <a:srgbClr val="6EC8E1"/>
    <a:srgbClr val="FFF981"/>
    <a:srgbClr val="FF66FF"/>
    <a:srgbClr val="382841"/>
    <a:srgbClr val="9D9D9D"/>
    <a:srgbClr val="D38000"/>
    <a:srgbClr val="3B2B41"/>
    <a:srgbClr val="564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68268" autoAdjust="0"/>
  </p:normalViewPr>
  <p:slideViewPr>
    <p:cSldViewPr showGuides="1">
      <p:cViewPr varScale="1">
        <p:scale>
          <a:sx n="79" d="100"/>
          <a:sy n="79" d="100"/>
        </p:scale>
        <p:origin x="1992" y="192"/>
      </p:cViewPr>
      <p:guideLst/>
    </p:cSldViewPr>
  </p:slideViewPr>
  <p:outlineViewPr>
    <p:cViewPr>
      <p:scale>
        <a:sx n="33" d="100"/>
        <a:sy n="33" d="100"/>
      </p:scale>
      <p:origin x="0" y="-1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68" d="100"/>
          <a:sy n="168" d="100"/>
        </p:scale>
        <p:origin x="577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 dirty="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16.04.26</a:t>
            </a:fld>
            <a:endParaRPr lang="de-CH" sz="9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 dirty="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 dirty="0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2093A-F5AE-ED95-CB10-CEBCE3780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AD965-9A95-E6C8-1ED1-29D85BD57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2094E-35AC-18C0-6158-DB5E4918A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CH" b="0" i="0" noProof="0" dirty="0">
              <a:solidFill>
                <a:srgbClr val="ECECEC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55ACB-CF1C-3EE5-9049-36C648DD6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8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006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D55FC-9731-98C1-DC7D-AA115784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314FA-1513-7EEC-D96F-D3F0C7B99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5E59EB-047D-5077-90CD-7D21A2CB0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6B946-0D89-48FB-626E-C28B51B2F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917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4DBF-D48F-732A-374F-B658D9423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FB9BC-FF51-04FD-7C49-CF628E9F6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988CD-152C-B6DC-6334-83F762339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08CE1-8ACC-1A07-6EDE-16B9289E0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740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589EA-3E01-8048-20FF-8CEAADB9D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34660-9784-2F6D-EF8E-FEAC79C36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D58AC-1DD6-BCC6-86C7-2B6F5EA0C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CH" b="0" i="0" noProof="0" dirty="0">
              <a:solidFill>
                <a:srgbClr val="002864"/>
              </a:solidFill>
              <a:effectLst/>
              <a:latin typeface="Euclid Circular B" panose="020B0504000000000000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26E05-A31D-6AB5-2A68-50C2276C7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451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168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D66A-29FC-1419-5462-75DF60EB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B7F29-1355-FD47-178F-4C2497521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65DB9B-EA44-B631-9E47-DCA13C674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CH" b="0" i="0" noProof="0" dirty="0">
              <a:solidFill>
                <a:srgbClr val="002864"/>
              </a:solidFill>
              <a:effectLst/>
              <a:latin typeface="Euclid Circular B" panose="020B0504000000000000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CBAA5-6AA0-9388-05C3-8D41ACAE8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360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63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61999" y="1465200"/>
            <a:ext cx="10671175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50850" indent="0">
              <a:tabLst/>
              <a:defRPr sz="2400"/>
            </a:lvl1pPr>
            <a:lvl2pPr marL="719138" indent="-254000">
              <a:tabLst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3059112" cy="455234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059112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3812" y="417482"/>
            <a:ext cx="7026188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567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482"/>
            <a:ext cx="5221286" cy="455234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2" y="1463675"/>
            <a:ext cx="5221287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64E7F5-EE66-4CED-8EDA-D78B639D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4BB19A02-9F78-B0D9-D808-14818586D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224" y="417482"/>
            <a:ext cx="4295775" cy="606795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103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60413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94226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5C0EB5F1-CBCA-1E0F-1063-1ED70E651F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8038" y="1463675"/>
            <a:ext cx="3150000" cy="4713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082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EC6B056-EFB0-8DF3-BD06-50F9239A9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3012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823DCB-238D-F074-7AA1-2D777C3F7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6570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02B03D-1843-7DDC-09B6-B528A6BAF6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35320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8029F1-1E93-1062-BD5D-09950508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727106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CD52BA6-259C-B4F1-6B43-998A712376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108259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B48CCF5-A7BE-34AC-5DB2-C6CE67EA1E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489413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pic>
        <p:nvPicPr>
          <p:cNvPr id="35" name="Grafik 12">
            <a:extLst>
              <a:ext uri="{FF2B5EF4-FFF2-40B4-BE49-F238E27FC236}">
                <a16:creationId xmlns:a16="http://schemas.microsoft.com/office/drawing/2014/main" id="{A0455407-E3BA-1D18-F8D3-8BE6D59DA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EC6B056-EFB0-8DF3-BD06-50F9239A9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393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823DCB-238D-F074-7AA1-2D777C3F7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89951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02B03D-1843-7DDC-09B6-B528A6BAF6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8701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8029F1-1E93-1062-BD5D-09950508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60487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CD52BA6-259C-B4F1-6B43-998A712376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741640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B48CCF5-A7BE-34AC-5DB2-C6CE67EA1E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8122794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F0D5E839-4ED4-3BA1-CF1D-8F585CCE7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EC6B056-EFB0-8DF3-BD06-50F9239A9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194107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823DCB-238D-F074-7AA1-2D777C3F7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89451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02B03D-1843-7DDC-09B6-B528A6BAF6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8201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8029F1-1E93-1062-BD5D-09950508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59987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CD52BA6-259C-B4F1-6B43-998A712376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341140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B48CCF5-A7BE-34AC-5DB2-C6CE67EA1E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722294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A34FE3C5-8591-51C8-47B7-9E795ADF4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EC6B056-EFB0-8DF3-BD06-50F9239A9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576269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823DCB-238D-F074-7AA1-2D777C3F7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192711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02B03D-1843-7DDC-09B6-B528A6BAF6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86039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8029F1-1E93-1062-BD5D-09950508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7825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CD52BA6-259C-B4F1-6B43-998A712376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58978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B48CCF5-A7BE-34AC-5DB2-C6CE67EA1E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340132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07A07AF6-5A48-3D9F-D741-B02C99F33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 descr="Ein Bild, das Blau, Farbigkeit, violett, Flieder enthält.&#10;&#10;Automatisch generierte Beschreibung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121920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51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EC6B056-EFB0-8DF3-BD06-50F9239A9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959829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823DCB-238D-F074-7AA1-2D777C3F7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5576271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02B03D-1843-7DDC-09B6-B528A6BAF6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2197521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8029F1-1E93-1062-BD5D-09950508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94265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CD52BA6-259C-B4F1-6B43-998A712376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5418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B48CCF5-A7BE-34AC-5DB2-C6CE67EA1E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56572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6C13DAB5-46EE-8508-BDAC-BEB640DA6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EC6B056-EFB0-8DF3-BD06-50F9239A9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343389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823DCB-238D-F074-7AA1-2D777C3F7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959831" y="1196752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02B03D-1843-7DDC-09B6-B528A6BAF67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5581081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8029F1-1E93-1062-BD5D-09950508B1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2189295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CD52BA6-259C-B4F1-6B43-998A712376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1858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B48CCF5-A7BE-34AC-5DB2-C6CE67EA1E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3012" y="1204049"/>
            <a:ext cx="3055597" cy="4176000"/>
          </a:xfrm>
          <a:custGeom>
            <a:avLst/>
            <a:gdLst>
              <a:gd name="connsiteX0" fmla="*/ 0 w 3055597"/>
              <a:gd name="connsiteY0" fmla="*/ 0 h 4176000"/>
              <a:gd name="connsiteX1" fmla="*/ 3055597 w 3055597"/>
              <a:gd name="connsiteY1" fmla="*/ 0 h 4176000"/>
              <a:gd name="connsiteX2" fmla="*/ 3055597 w 3055597"/>
              <a:gd name="connsiteY2" fmla="*/ 4176000 h 4176000"/>
              <a:gd name="connsiteX3" fmla="*/ 0 w 3055597"/>
              <a:gd name="connsiteY3" fmla="*/ 417600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597" h="4176000">
                <a:moveTo>
                  <a:pt x="0" y="0"/>
                </a:moveTo>
                <a:lnTo>
                  <a:pt x="3055597" y="0"/>
                </a:lnTo>
                <a:lnTo>
                  <a:pt x="3055597" y="4176000"/>
                </a:lnTo>
                <a:lnTo>
                  <a:pt x="0" y="4176000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64A888A3-EA74-01BD-334C-65B45FEA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47F82A-F25D-403A-9DF1-5F893A9FC756}" type="datetime1">
              <a:rPr lang="de-CH" smtClean="0"/>
              <a:pPr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3221898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ro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C947F82A-F25D-403A-9DF1-5F893A9FC756}" type="datetime1">
              <a:rPr lang="de-CH" smtClean="0"/>
              <a:pPr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2340071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mit Fläche grau">
    <p:bg>
      <p:bgPr>
        <a:solidFill>
          <a:srgbClr val="828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7600"/>
            <a:ext cx="10672762" cy="455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2878C"/>
                </a:solidFill>
              </a:defRPr>
            </a:lvl1pPr>
          </a:lstStyle>
          <a:p>
            <a:fld id="{C947F82A-F25D-403A-9DF1-5F893A9FC756}" type="datetime1">
              <a:rPr lang="de-CH" smtClean="0"/>
              <a:pPr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2878C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C9A8B-67C5-ECAB-7E43-E8F6D9FB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223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bg1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293595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F75BEA0-B764-99CE-6333-4D3FDF453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12" y="2240868"/>
            <a:ext cx="10669587" cy="1334894"/>
          </a:xfrm>
        </p:spPr>
        <p:txBody>
          <a:bodyPr anchor="b"/>
          <a:lstStyle>
            <a:lvl1pPr>
              <a:lnSpc>
                <a:spcPct val="91000"/>
              </a:lnSpc>
              <a:defRPr sz="4500" b="1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«Zitat»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B1CE5B7-52AF-0713-2204-BFED1FC42E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3871143"/>
            <a:ext cx="10669587" cy="1224136"/>
          </a:xfrm>
        </p:spPr>
        <p:txBody>
          <a:bodyPr/>
          <a:lstStyle>
            <a:lvl1pPr>
              <a:lnSpc>
                <a:spcPct val="112000"/>
              </a:lnSpc>
              <a:defRPr sz="1500" b="1" spc="0" baseline="0">
                <a:solidFill>
                  <a:schemeClr val="accent6"/>
                </a:solidFill>
              </a:defRPr>
            </a:lvl1pPr>
            <a:lvl2pPr>
              <a:defRPr sz="4500">
                <a:solidFill>
                  <a:schemeClr val="bg1"/>
                </a:solidFill>
              </a:defRPr>
            </a:lvl2pPr>
            <a:lvl3pPr>
              <a:defRPr sz="4500">
                <a:solidFill>
                  <a:schemeClr val="bg1"/>
                </a:solidFill>
              </a:defRPr>
            </a:lvl3pPr>
            <a:lvl4pPr>
              <a:defRPr sz="4500">
                <a:solidFill>
                  <a:schemeClr val="bg1"/>
                </a:solidFill>
              </a:defRPr>
            </a:lvl4pPr>
            <a:lvl5pPr>
              <a:defRPr sz="45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dirty="0"/>
              <a:t>Vorname Name</a:t>
            </a:r>
            <a:br>
              <a:rPr lang="de-CH" noProof="0" dirty="0"/>
            </a:br>
            <a:r>
              <a:rPr lang="de-CH" noProof="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91344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BC3AC7-219E-4C67-AEDA-C67A12A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6344-03B1-42A7-B4DC-431787A21E7E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782AC2-B1F9-49B1-8F1C-175BF98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8557E05-7F2C-EC5C-4135-858F11FFAA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413" y="1463675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Geschäftsführer</a:t>
            </a:r>
            <a:endParaRPr lang="de-CH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450B49A-8249-F2B8-D31F-D65D233850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0481" y="1463674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Geschäftsführer</a:t>
            </a:r>
            <a:endParaRPr lang="de-CH" dirty="0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49D0275-7F74-E27B-BA38-6CADE8FE5E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549" y="1463340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Geschäftsführer</a:t>
            </a:r>
            <a:endParaRPr lang="de-CH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877B0405-2CB0-D228-DB64-FC12DFD306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0616" y="1463675"/>
            <a:ext cx="2203239" cy="2231641"/>
          </a:xfrm>
        </p:spPr>
        <p:txBody>
          <a:bodyPr/>
          <a:lstStyle>
            <a:lvl1pPr>
              <a:lnSpc>
                <a:spcPct val="122000"/>
              </a:lnSpc>
              <a:defRPr sz="1000" b="0" spc="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Geschäftsführer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334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1956-685E-45EB-8598-10C5C7DA00AE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3F1956-685E-45EB-8598-10C5C7DA00AE}" type="datetime1">
              <a:rPr lang="de-CH" smtClean="0"/>
              <a:pPr/>
              <a:t>16.04.26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8C0188-0D07-F4FD-A26B-8CFA1F35B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3" y="2896907"/>
            <a:ext cx="3520800" cy="10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3631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6B92-AF1C-4ED6-80D3-0FE0D73F5141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5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22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Verlau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D08D-C304-4487-A3C7-F6DDA37DC167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BA911A-C395-9FED-C0C0-38ECB54919D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0413" y="1463675"/>
            <a:ext cx="10672762" cy="2155825"/>
          </a:xfrm>
        </p:spPr>
        <p:txBody>
          <a:bodyPr anchor="b"/>
          <a:lstStyle>
            <a:lvl1pPr algn="l">
              <a:lnSpc>
                <a:spcPct val="86000"/>
              </a:lnSpc>
              <a:defRPr sz="7000" b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0413" y="3753036"/>
            <a:ext cx="10669587" cy="864096"/>
          </a:xfrm>
        </p:spPr>
        <p:txBody>
          <a:bodyPr/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CFC4A-1561-B1AA-17B2-FF33D2D9D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08073"/>
            <a:ext cx="1566000" cy="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2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</p:spTree>
    <p:extLst>
      <p:ext uri="{BB962C8B-B14F-4D97-AF65-F5344CB8AC3E}">
        <p14:creationId xmlns:p14="http://schemas.microsoft.com/office/powerpoint/2010/main" val="363258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93"/>
            <a:ext cx="12193200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532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Verlau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"/>
            <a:ext cx="12191999" cy="686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648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B43B05-B273-2F1A-4CB5-C9D7B5E6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00"/>
            <a:ext cx="12191997" cy="68576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4316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82A-F25D-403A-9DF1-5F893A9FC756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4C3CF3C3-6115-7A52-D73D-9536B1222A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413" y="415925"/>
            <a:ext cx="10672762" cy="1536911"/>
          </a:xfrm>
        </p:spPr>
        <p:txBody>
          <a:bodyPr/>
          <a:lstStyle>
            <a:lvl1pPr>
              <a:lnSpc>
                <a:spcPct val="91000"/>
              </a:lnSpc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632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CD1AD84-A9C6-68C4-8681-94E52B08CB37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6328747"/>
            <a:ext cx="655200" cy="19393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0413" y="417482"/>
            <a:ext cx="10672762" cy="4552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1999" y="1466056"/>
            <a:ext cx="1067117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30258" y="6341418"/>
            <a:ext cx="118934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36AF8F5-5366-425B-957E-C39572BD0B57}" type="datetime1">
              <a:rPr lang="de-CH" smtClean="0"/>
              <a:t>16.04.26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07568" y="6341418"/>
            <a:ext cx="6914678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4701" y="6341418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67" r:id="rId3"/>
    <p:sldLayoutId id="2147483668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59" r:id="rId10"/>
    <p:sldLayoutId id="2147483661" r:id="rId11"/>
    <p:sldLayoutId id="2147483680" r:id="rId12"/>
    <p:sldLayoutId id="2147483681" r:id="rId13"/>
    <p:sldLayoutId id="2147483669" r:id="rId14"/>
    <p:sldLayoutId id="2147483665" r:id="rId15"/>
    <p:sldLayoutId id="2147483685" r:id="rId16"/>
    <p:sldLayoutId id="2147483687" r:id="rId17"/>
    <p:sldLayoutId id="2147483686" r:id="rId18"/>
    <p:sldLayoutId id="2147483688" r:id="rId19"/>
    <p:sldLayoutId id="2147483689" r:id="rId20"/>
    <p:sldLayoutId id="2147483690" r:id="rId21"/>
    <p:sldLayoutId id="2147483671" r:id="rId22"/>
    <p:sldLayoutId id="2147483672" r:id="rId23"/>
    <p:sldLayoutId id="2147483674" r:id="rId24"/>
    <p:sldLayoutId id="2147483673" r:id="rId25"/>
    <p:sldLayoutId id="2147483682" r:id="rId26"/>
    <p:sldLayoutId id="2147483663" r:id="rId27"/>
    <p:sldLayoutId id="2147483683" r:id="rId28"/>
    <p:sldLayoutId id="2147483664" r:id="rId2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7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+mj-lt"/>
        <a:buNone/>
        <a:defRPr sz="1700" kern="1200" spc="4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872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460800" indent="-1857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344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008000" indent="-1872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–"/>
        <a:defRPr sz="1500" kern="1200" spc="4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9" userDrawn="1">
          <p15:clr>
            <a:srgbClr val="A4A3A4"/>
          </p15:clr>
        </p15:guide>
        <p15:guide id="2" pos="7202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922" userDrawn="1">
          <p15:clr>
            <a:srgbClr val="A4A3A4"/>
          </p15:clr>
        </p15:guide>
        <p15:guide id="5" orient="horz" pos="2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7903C-5EA6-BEB5-A119-1FCF6296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D2C66-2457-AA17-0EF8-F34931773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13" y="1463675"/>
            <a:ext cx="10304139" cy="2155825"/>
          </a:xfrm>
        </p:spPr>
        <p:txBody>
          <a:bodyPr/>
          <a:lstStyle/>
          <a:p>
            <a:r>
              <a:rPr lang="en-GB" sz="6000" dirty="0"/>
              <a:t>From blame to enable</a:t>
            </a:r>
            <a:endParaRPr lang="en-GB" sz="6000" dirty="0"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E71095-AE47-443D-69CC-3CE4553CF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413" y="3886200"/>
            <a:ext cx="10669587" cy="864096"/>
          </a:xfrm>
        </p:spPr>
        <p:txBody>
          <a:bodyPr/>
          <a:lstStyle/>
          <a:p>
            <a:r>
              <a:rPr lang="en-US" sz="2000" dirty="0"/>
              <a:t>What real-world social engineering tests teach us about the human factor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679315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D62F7-6AD2-F9DF-34DE-2A91F128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41" y="1331882"/>
            <a:ext cx="5487987" cy="1182718"/>
          </a:xfrm>
        </p:spPr>
        <p:txBody>
          <a:bodyPr/>
          <a:lstStyle/>
          <a:p>
            <a:r>
              <a:rPr lang="en-GB" dirty="0"/>
              <a:t>I was by no means an expert.</a:t>
            </a:r>
            <a:br>
              <a:rPr lang="en-GB" dirty="0"/>
            </a:br>
            <a:r>
              <a:rPr lang="en-GB" dirty="0"/>
              <a:t>And it still worked.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13E8DF8-BBF2-F8C3-59EA-2EB04AD48940}"/>
              </a:ext>
            </a:extLst>
          </p:cNvPr>
          <p:cNvSpPr txBox="1">
            <a:spLocks/>
          </p:cNvSpPr>
          <p:nvPr/>
        </p:nvSpPr>
        <p:spPr>
          <a:xfrm>
            <a:off x="7239000" y="4343400"/>
            <a:ext cx="3668110" cy="11827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endParaRPr lang="en-GB" spc="0" dirty="0"/>
          </a:p>
        </p:txBody>
      </p:sp>
    </p:spTree>
    <p:extLst>
      <p:ext uri="{BB962C8B-B14F-4D97-AF65-F5344CB8AC3E}">
        <p14:creationId xmlns:p14="http://schemas.microsoft.com/office/powerpoint/2010/main" val="21620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9E50-6AFF-E206-8EAC-680B6DF4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4BF9750-89A0-0975-D34E-752567C24275}"/>
              </a:ext>
            </a:extLst>
          </p:cNvPr>
          <p:cNvSpPr>
            <a:spLocks noChangeAspect="1"/>
          </p:cNvSpPr>
          <p:nvPr/>
        </p:nvSpPr>
        <p:spPr>
          <a:xfrm>
            <a:off x="1524000" y="886262"/>
            <a:ext cx="1054410" cy="10544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9114BB-3DF3-89C9-7120-19FDB96098E8}"/>
              </a:ext>
            </a:extLst>
          </p:cNvPr>
          <p:cNvSpPr>
            <a:spLocks noChangeAspect="1"/>
          </p:cNvSpPr>
          <p:nvPr/>
        </p:nvSpPr>
        <p:spPr>
          <a:xfrm>
            <a:off x="9613588" y="886262"/>
            <a:ext cx="1054410" cy="10544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7BFACD-312E-AB99-28D9-081E0F06D17C}"/>
              </a:ext>
            </a:extLst>
          </p:cNvPr>
          <p:cNvSpPr>
            <a:spLocks noChangeAspect="1"/>
          </p:cNvSpPr>
          <p:nvPr/>
        </p:nvSpPr>
        <p:spPr>
          <a:xfrm>
            <a:off x="5568794" y="886262"/>
            <a:ext cx="1054410" cy="10544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/>
              <a:t>2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23DABEE-E0B4-192B-A6E8-F7490FEF10FD}"/>
              </a:ext>
            </a:extLst>
          </p:cNvPr>
          <p:cNvSpPr txBox="1">
            <a:spLocks/>
          </p:cNvSpPr>
          <p:nvPr/>
        </p:nvSpPr>
        <p:spPr>
          <a:xfrm>
            <a:off x="9607393" y="2190750"/>
            <a:ext cx="1289207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GB" spc="0" dirty="0"/>
              <a:t>Attack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E49493-598D-6753-024C-E600B681DDF0}"/>
              </a:ext>
            </a:extLst>
          </p:cNvPr>
          <p:cNvSpPr txBox="1">
            <a:spLocks/>
          </p:cNvSpPr>
          <p:nvPr/>
        </p:nvSpPr>
        <p:spPr>
          <a:xfrm>
            <a:off x="5486400" y="2190750"/>
            <a:ext cx="1289207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GB" spc="0" dirty="0"/>
              <a:t>OSINT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9ACBD6C-5287-67C8-5E97-C54A497E0067}"/>
              </a:ext>
            </a:extLst>
          </p:cNvPr>
          <p:cNvSpPr txBox="1">
            <a:spLocks/>
          </p:cNvSpPr>
          <p:nvPr/>
        </p:nvSpPr>
        <p:spPr>
          <a:xfrm>
            <a:off x="1611505" y="2209800"/>
            <a:ext cx="879399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GB" spc="0" dirty="0"/>
              <a:t>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4147A-03F5-F728-E87B-F0867AEBD6E9}"/>
              </a:ext>
            </a:extLst>
          </p:cNvPr>
          <p:cNvSpPr txBox="1"/>
          <p:nvPr/>
        </p:nvSpPr>
        <p:spPr>
          <a:xfrm>
            <a:off x="1219201" y="3657599"/>
            <a:ext cx="1865961" cy="9209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Scope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Attack vectors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Timeframe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4CAC3-FDA8-4121-3E75-0A261FB50F4E}"/>
              </a:ext>
            </a:extLst>
          </p:cNvPr>
          <p:cNvSpPr txBox="1"/>
          <p:nvPr/>
        </p:nvSpPr>
        <p:spPr>
          <a:xfrm>
            <a:off x="5385425" y="3657600"/>
            <a:ext cx="1491155" cy="9209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Website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LinkedIn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Job portals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CFE04C-431F-3BE6-FA95-75ECA6B4BB99}"/>
              </a:ext>
            </a:extLst>
          </p:cNvPr>
          <p:cNvSpPr txBox="1"/>
          <p:nvPr/>
        </p:nvSpPr>
        <p:spPr>
          <a:xfrm>
            <a:off x="9395215" y="3657599"/>
            <a:ext cx="1491155" cy="9209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Phishing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Vishing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1800" dirty="0"/>
              <a:t>Tailgating</a:t>
            </a:r>
          </a:p>
        </p:txBody>
      </p:sp>
    </p:spTree>
    <p:extLst>
      <p:ext uri="{BB962C8B-B14F-4D97-AF65-F5344CB8AC3E}">
        <p14:creationId xmlns:p14="http://schemas.microsoft.com/office/powerpoint/2010/main" val="23144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0EDF1-62A5-2F09-35B5-9CFA17E60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ADFA0F79-47C6-3CDD-DEEC-07676D7BBA51}"/>
              </a:ext>
            </a:extLst>
          </p:cNvPr>
          <p:cNvSpPr txBox="1">
            <a:spLocks/>
          </p:cNvSpPr>
          <p:nvPr/>
        </p:nvSpPr>
        <p:spPr>
          <a:xfrm>
            <a:off x="9144125" y="2209800"/>
            <a:ext cx="1822607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GB" spc="0" dirty="0">
                <a:solidFill>
                  <a:srgbClr val="A05AF5"/>
                </a:solidFill>
              </a:rPr>
              <a:t>Tailgating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CF663D5-9DF5-7AF4-C849-F5F15A151535}"/>
              </a:ext>
            </a:extLst>
          </p:cNvPr>
          <p:cNvSpPr txBox="1">
            <a:spLocks/>
          </p:cNvSpPr>
          <p:nvPr/>
        </p:nvSpPr>
        <p:spPr>
          <a:xfrm>
            <a:off x="5372100" y="2213610"/>
            <a:ext cx="1447800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GB" spc="0" dirty="0">
                <a:solidFill>
                  <a:srgbClr val="A05AF5"/>
                </a:solidFill>
              </a:rPr>
              <a:t>Vishing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7B5AD4E-D08B-04C2-CEC0-ABC22AEF6E4C}"/>
              </a:ext>
            </a:extLst>
          </p:cNvPr>
          <p:cNvSpPr txBox="1">
            <a:spLocks/>
          </p:cNvSpPr>
          <p:nvPr/>
        </p:nvSpPr>
        <p:spPr>
          <a:xfrm>
            <a:off x="1382780" y="2209800"/>
            <a:ext cx="1665095" cy="609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en-GB" spc="0" dirty="0">
                <a:solidFill>
                  <a:srgbClr val="A05AF5"/>
                </a:solidFill>
              </a:rPr>
              <a:t>Phishing</a:t>
            </a: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BBBAD70D-BDEA-C4AB-D9D1-832C2069E0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9527" y="1752600"/>
            <a:ext cx="1371600" cy="1371600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ADF0C38E-B2CA-E236-E22A-41DED7269B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0" y="17907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37EE2-5F4C-562A-22F8-62C2B781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D5826D-3DFA-6059-5F93-2D6BA7A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10058400" cy="2192400"/>
          </a:xfrm>
        </p:spPr>
        <p:txBody>
          <a:bodyPr/>
          <a:lstStyle/>
          <a:p>
            <a:r>
              <a:rPr lang="de-CH" sz="3200" b="1" dirty="0">
                <a:latin typeface="+mj-lt"/>
              </a:rPr>
              <a:t>It's about human behaviour in everyday situations: </a:t>
            </a:r>
            <a:r>
              <a:rPr lang="de-CH" sz="3200" b="1" dirty="0" err="1">
                <a:latin typeface="+mj-lt"/>
              </a:rPr>
              <a:t>being</a:t>
            </a:r>
            <a:r>
              <a:rPr lang="de-CH" sz="3200" b="1" dirty="0">
                <a:latin typeface="+mj-lt"/>
              </a:rPr>
              <a:t> </a:t>
            </a:r>
            <a:r>
              <a:rPr lang="de-CH" sz="3200" b="1" dirty="0" err="1">
                <a:latin typeface="+mj-lt"/>
              </a:rPr>
              <a:t>helpful</a:t>
            </a:r>
            <a:r>
              <a:rPr lang="de-CH" sz="3200" b="1" dirty="0">
                <a:latin typeface="+mj-lt"/>
              </a:rPr>
              <a:t>, </a:t>
            </a:r>
            <a:r>
              <a:rPr lang="de-CH" sz="3200" b="1" dirty="0" err="1">
                <a:latin typeface="+mj-lt"/>
              </a:rPr>
              <a:t>being</a:t>
            </a:r>
            <a:r>
              <a:rPr lang="de-CH" sz="3200" b="1" dirty="0">
                <a:latin typeface="+mj-lt"/>
              </a:rPr>
              <a:t> </a:t>
            </a:r>
            <a:r>
              <a:rPr lang="de-CH" sz="3200" b="1" dirty="0" err="1">
                <a:latin typeface="+mj-lt"/>
              </a:rPr>
              <a:t>polite</a:t>
            </a:r>
            <a:r>
              <a:rPr lang="de-CH" sz="3200" b="1" dirty="0">
                <a:latin typeface="+mj-lt"/>
              </a:rPr>
              <a:t>, </a:t>
            </a:r>
            <a:r>
              <a:rPr lang="de-CH" sz="3200" b="1" dirty="0" err="1">
                <a:latin typeface="+mj-lt"/>
              </a:rPr>
              <a:t>wanting</a:t>
            </a:r>
            <a:r>
              <a:rPr lang="de-CH" sz="3200" b="1" dirty="0">
                <a:latin typeface="+mj-lt"/>
              </a:rPr>
              <a:t> </a:t>
            </a:r>
            <a:r>
              <a:rPr lang="de-CH" sz="3200" b="1" dirty="0" err="1">
                <a:latin typeface="+mj-lt"/>
              </a:rPr>
              <a:t>things</a:t>
            </a:r>
            <a:r>
              <a:rPr lang="de-CH" sz="3200" b="1" dirty="0">
                <a:latin typeface="+mj-lt"/>
              </a:rPr>
              <a:t> to </a:t>
            </a:r>
            <a:r>
              <a:rPr lang="de-CH" sz="3200" b="1" dirty="0" err="1">
                <a:latin typeface="+mj-lt"/>
              </a:rPr>
              <a:t>work</a:t>
            </a:r>
            <a:r>
              <a:rPr lang="de-CH" sz="3200" b="1" dirty="0">
                <a:latin typeface="+mj-lt"/>
              </a:rPr>
              <a:t> </a:t>
            </a:r>
            <a:r>
              <a:rPr lang="de-CH" sz="3200" b="1" dirty="0" err="1">
                <a:latin typeface="+mj-lt"/>
              </a:rPr>
              <a:t>smoothly</a:t>
            </a:r>
            <a:r>
              <a:rPr lang="de-CH" sz="3200" b="1" dirty="0">
                <a:latin typeface="+mj-lt"/>
              </a:rPr>
              <a:t> -</a:t>
            </a:r>
            <a:r>
              <a:rPr lang="de-CH" sz="3200" b="1" dirty="0">
                <a:solidFill>
                  <a:srgbClr val="FFAA00"/>
                </a:solidFill>
                <a:latin typeface="+mj-lt"/>
              </a:rPr>
              <a:t> just </a:t>
            </a:r>
            <a:r>
              <a:rPr lang="de-CH" sz="3200" b="1" dirty="0" err="1">
                <a:solidFill>
                  <a:srgbClr val="FFAA00"/>
                </a:solidFill>
                <a:latin typeface="+mj-lt"/>
              </a:rPr>
              <a:t>doing</a:t>
            </a:r>
            <a:r>
              <a:rPr lang="de-CH" sz="3200" b="1" dirty="0">
                <a:solidFill>
                  <a:srgbClr val="FFAA00"/>
                </a:solidFill>
                <a:latin typeface="+mj-lt"/>
              </a:rPr>
              <a:t> a </a:t>
            </a:r>
            <a:r>
              <a:rPr lang="de-CH" sz="3200" b="1" dirty="0" err="1">
                <a:solidFill>
                  <a:srgbClr val="FFAA00"/>
                </a:solidFill>
                <a:latin typeface="+mj-lt"/>
              </a:rPr>
              <a:t>great</a:t>
            </a:r>
            <a:r>
              <a:rPr lang="de-CH" sz="3200" b="1" dirty="0">
                <a:solidFill>
                  <a:srgbClr val="FFAA00"/>
                </a:solidFill>
                <a:latin typeface="+mj-lt"/>
              </a:rPr>
              <a:t> </a:t>
            </a:r>
            <a:r>
              <a:rPr lang="de-CH" sz="3200" b="1" dirty="0" err="1">
                <a:solidFill>
                  <a:srgbClr val="FFAA00"/>
                </a:solidFill>
                <a:latin typeface="+mj-lt"/>
              </a:rPr>
              <a:t>job</a:t>
            </a:r>
            <a:r>
              <a:rPr lang="de-CH" sz="3200" b="1" dirty="0">
                <a:solidFill>
                  <a:srgbClr val="FFAA00"/>
                </a:solidFill>
                <a:latin typeface="+mj-lt"/>
              </a:rPr>
              <a:t> </a:t>
            </a:r>
            <a:r>
              <a:rPr lang="de-CH" sz="3200" b="1" dirty="0">
                <a:latin typeface="+mj-lt"/>
              </a:rPr>
              <a:t>☀️</a:t>
            </a:r>
            <a:endParaRPr lang="de-D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63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7A78AF-8F58-8D5F-E22F-B086477B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51000"/>
            <a:ext cx="6477001" cy="1278000"/>
          </a:xfrm>
        </p:spPr>
        <p:txBody>
          <a:bodyPr/>
          <a:lstStyle/>
          <a:p>
            <a:r>
              <a:rPr lang="en-US" sz="3000" b="1" dirty="0">
                <a:latin typeface="+mj-lt"/>
              </a:rPr>
              <a:t>The </a:t>
            </a:r>
            <a:r>
              <a:rPr lang="en-US" sz="3000" b="1" dirty="0">
                <a:solidFill>
                  <a:srgbClr val="6EC8E1"/>
                </a:solidFill>
                <a:latin typeface="+mj-lt"/>
              </a:rPr>
              <a:t>real risk</a:t>
            </a:r>
            <a:r>
              <a:rPr lang="en-US" sz="3000" b="1" dirty="0">
                <a:latin typeface="+mj-lt"/>
              </a:rPr>
              <a:t> isn’t the mistake.</a:t>
            </a:r>
          </a:p>
          <a:p>
            <a:r>
              <a:rPr lang="en-US" sz="3000" b="1" dirty="0">
                <a:latin typeface="+mj-lt"/>
              </a:rPr>
              <a:t>It’s not talking about it. </a:t>
            </a:r>
          </a:p>
        </p:txBody>
      </p:sp>
    </p:spTree>
    <p:extLst>
      <p:ext uri="{BB962C8B-B14F-4D97-AF65-F5344CB8AC3E}">
        <p14:creationId xmlns:p14="http://schemas.microsoft.com/office/powerpoint/2010/main" val="38651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D3769-0378-7A1B-9583-CA20757D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D7527-3EBE-B708-9A80-4A71AF373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51000"/>
            <a:ext cx="8305800" cy="1278000"/>
          </a:xfrm>
        </p:spPr>
        <p:txBody>
          <a:bodyPr/>
          <a:lstStyle/>
          <a:p>
            <a:r>
              <a:rPr lang="en-US" sz="3000" b="1" dirty="0">
                <a:solidFill>
                  <a:srgbClr val="A05AF5"/>
                </a:solidFill>
              </a:rPr>
              <a:t>Fresh eyes </a:t>
            </a:r>
            <a:r>
              <a:rPr lang="en-US" sz="3000" b="1" dirty="0"/>
              <a:t>don’t break your system.</a:t>
            </a:r>
            <a:br>
              <a:rPr lang="en-US" sz="3000" b="1" dirty="0"/>
            </a:br>
            <a:r>
              <a:rPr lang="en-US" sz="3000" b="1" dirty="0"/>
              <a:t>They show you </a:t>
            </a:r>
            <a:r>
              <a:rPr lang="en-US" sz="3000" b="1" dirty="0">
                <a:solidFill>
                  <a:srgbClr val="A05AF5"/>
                </a:solidFill>
              </a:rPr>
              <a:t>reality.</a:t>
            </a:r>
          </a:p>
        </p:txBody>
      </p:sp>
    </p:spTree>
    <p:extLst>
      <p:ext uri="{BB962C8B-B14F-4D97-AF65-F5344CB8AC3E}">
        <p14:creationId xmlns:p14="http://schemas.microsoft.com/office/powerpoint/2010/main" val="20668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Picture 4">
            <a:extLst>
              <a:ext uri="{FF2B5EF4-FFF2-40B4-BE49-F238E27FC236}">
                <a16:creationId xmlns:a16="http://schemas.microsoft.com/office/drawing/2014/main" id="{86980530-C687-E5F1-B95E-7AE6C88E0461}"/>
              </a:ext>
            </a:extLst>
          </p:cNvPr>
          <p:cNvSpPr/>
          <p:nvPr/>
        </p:nvSpPr>
        <p:spPr>
          <a:xfrm>
            <a:off x="7219552" y="3790181"/>
            <a:ext cx="514747" cy="137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5592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nutzerdefiniertes Design">
  <a:themeElements>
    <a:clrScheme name="Switch 2">
      <a:dk1>
        <a:sysClr val="windowText" lastClr="000000"/>
      </a:dk1>
      <a:lt1>
        <a:sysClr val="window" lastClr="FFFFFF"/>
      </a:lt1>
      <a:dk2>
        <a:srgbClr val="4B4B4B"/>
      </a:dk2>
      <a:lt2>
        <a:srgbClr val="E0E0E0"/>
      </a:lt2>
      <a:accent1>
        <a:srgbClr val="002864"/>
      </a:accent1>
      <a:accent2>
        <a:srgbClr val="FFAA00"/>
      </a:accent2>
      <a:accent3>
        <a:srgbClr val="6EC8E1"/>
      </a:accent3>
      <a:accent4>
        <a:srgbClr val="285F82"/>
      </a:accent4>
      <a:accent5>
        <a:srgbClr val="A05AF5"/>
      </a:accent5>
      <a:accent6>
        <a:srgbClr val="FF4B4B"/>
      </a:accent6>
      <a:hlink>
        <a:srgbClr val="000000"/>
      </a:hlink>
      <a:folHlink>
        <a:srgbClr val="000000"/>
      </a:folHlink>
    </a:clrScheme>
    <a:fontScheme name="Swit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60316_Corporate_Presentation_EN" id="{C89B062C-60F2-AB40-961B-93483A2122E5}" vid="{AAB651AF-AEBC-CB4C-B206-2B30B0636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8F4157D7D444A83E5D7AABD84C496" ma:contentTypeVersion="15" ma:contentTypeDescription="Create a new document." ma:contentTypeScope="" ma:versionID="07c98eead538af6ac1d1266ecd8b1dc3">
  <xsd:schema xmlns:xsd="http://www.w3.org/2001/XMLSchema" xmlns:xs="http://www.w3.org/2001/XMLSchema" xmlns:p="http://schemas.microsoft.com/office/2006/metadata/properties" xmlns:ns2="2d1dc73b-e18d-4cc2-93c2-eaab808419a2" xmlns:ns3="a893f619-7c4e-4008-b957-ff57d7438b80" targetNamespace="http://schemas.microsoft.com/office/2006/metadata/properties" ma:root="true" ma:fieldsID="c04497b11b5eabf9ee89c5cf4ecff605" ns2:_="" ns3:_="">
    <xsd:import namespace="2d1dc73b-e18d-4cc2-93c2-eaab808419a2"/>
    <xsd:import namespace="a893f619-7c4e-4008-b957-ff57d7438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dc73b-e18d-4cc2-93c2-eaab80841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f619-7c4e-4008-b957-ff57d7438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039e31a-5d54-43c0-9635-7d89710fd56f}" ma:internalName="TaxCatchAll" ma:showField="CatchAllData" ma:web="a893f619-7c4e-4008-b957-ff57d7438b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93f619-7c4e-4008-b957-ff57d7438b80" xsi:nil="true"/>
    <lcf76f155ced4ddcb4097134ff3c332f xmlns="2d1dc73b-e18d-4cc2-93c2-eaab808419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FA37A-2FED-4A68-B5F0-9EDA7778F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dc73b-e18d-4cc2-93c2-eaab808419a2"/>
    <ds:schemaRef ds:uri="a893f619-7c4e-4008-b957-ff57d7438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ce6e7350-bdd5-44b7-bb3b-cf2d117aa816"/>
    <ds:schemaRef ds:uri="http://www.w3.org/XML/1998/namespace"/>
    <ds:schemaRef ds:uri="ae1168fa-7e2d-4dd3-aa76-02298c837078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a893f619-7c4e-4008-b957-ff57d7438b80"/>
    <ds:schemaRef ds:uri="2d1dc73b-e18d-4cc2-93c2-eaab808419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10867</TotalTime>
  <Words>110</Words>
  <Application>Microsoft Macintosh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Euclid Circular B</vt:lpstr>
      <vt:lpstr>Söhne</vt:lpstr>
      <vt:lpstr>Wingdings</vt:lpstr>
      <vt:lpstr>Benutzerdefiniertes Design</vt:lpstr>
      <vt:lpstr>From blame to enable</vt:lpstr>
      <vt:lpstr>I was by no means an expert. And it still worked.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Büchler</dc:creator>
  <dc:description>erstellt durch Vorlagenbauer.ch</dc:description>
  <cp:lastModifiedBy>Lena Büchler</cp:lastModifiedBy>
  <cp:revision>20</cp:revision>
  <cp:lastPrinted>2025-11-17T09:12:26Z</cp:lastPrinted>
  <dcterms:created xsi:type="dcterms:W3CDTF">2026-03-19T07:34:12Z</dcterms:created>
  <dcterms:modified xsi:type="dcterms:W3CDTF">2026-04-16T12:45:01Z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0x010100DC58F4157D7D444A83E5D7AABD84C496</vt:lpwstr>
  </property>
  <property fmtid="{D5CDD505-2E9C-101B-9397-08002B2CF9AE}" pid="3" name="MediaServiceImageTags">
    <vt:lpwstr/>
  </property>
  <property fmtid="{D5CDD505-2E9C-101B-9397-08002B2CF9AE}" pid="4" name="MSIP_Label_69ca87fa-38f0-4f39-b638-da7d28899c69_Enabled">
    <vt:lpwstr>true</vt:lpwstr>
  </property>
  <property fmtid="{D5CDD505-2E9C-101B-9397-08002B2CF9AE}" pid="5" name="MSIP_Label_69ca87fa-38f0-4f39-b638-da7d28899c69_SetDate">
    <vt:lpwstr>2026-03-09T15:44:43Z</vt:lpwstr>
  </property>
  <property fmtid="{D5CDD505-2E9C-101B-9397-08002B2CF9AE}" pid="6" name="MSIP_Label_69ca87fa-38f0-4f39-b638-da7d28899c69_Method">
    <vt:lpwstr>Privileged</vt:lpwstr>
  </property>
  <property fmtid="{D5CDD505-2E9C-101B-9397-08002B2CF9AE}" pid="7" name="MSIP_Label_69ca87fa-38f0-4f39-b638-da7d28899c69_Name">
    <vt:lpwstr>Public</vt:lpwstr>
  </property>
  <property fmtid="{D5CDD505-2E9C-101B-9397-08002B2CF9AE}" pid="8" name="MSIP_Label_69ca87fa-38f0-4f39-b638-da7d28899c69_SiteId">
    <vt:lpwstr>026057f4-2082-4f1e-8d04-3410acf953b4</vt:lpwstr>
  </property>
  <property fmtid="{D5CDD505-2E9C-101B-9397-08002B2CF9AE}" pid="9" name="MSIP_Label_69ca87fa-38f0-4f39-b638-da7d28899c69_ActionId">
    <vt:lpwstr>d08699ef-d954-4f77-a851-c6a0bb3d4b2a</vt:lpwstr>
  </property>
  <property fmtid="{D5CDD505-2E9C-101B-9397-08002B2CF9AE}" pid="10" name="MSIP_Label_69ca87fa-38f0-4f39-b638-da7d28899c69_ContentBits">
    <vt:lpwstr>0</vt:lpwstr>
  </property>
  <property fmtid="{D5CDD505-2E9C-101B-9397-08002B2CF9AE}" pid="11" name="MSIP_Label_69ca87fa-38f0-4f39-b638-da7d28899c69_Tag">
    <vt:lpwstr>50, 0, 1, 1</vt:lpwstr>
  </property>
</Properties>
</file>