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60" r:id="rId4"/>
    <p:sldId id="264" r:id="rId5"/>
    <p:sldId id="265" r:id="rId6"/>
    <p:sldId id="266" r:id="rId7"/>
    <p:sldId id="267" r:id="rId8"/>
    <p:sldId id="270" r:id="rId9"/>
    <p:sldId id="274" r:id="rId10"/>
    <p:sldId id="272" r:id="rId11"/>
    <p:sldId id="275" r:id="rId12"/>
    <p:sldId id="25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62"/>
    <p:restoredTop sz="96327"/>
  </p:normalViewPr>
  <p:slideViewPr>
    <p:cSldViewPr snapToGrid="0">
      <p:cViewPr varScale="1">
        <p:scale>
          <a:sx n="111" d="100"/>
          <a:sy n="111" d="100"/>
        </p:scale>
        <p:origin x="9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03/04/2026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B1F0E-685C-6AB5-5B66-9E3CAABC53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426170" y="370787"/>
            <a:ext cx="11506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03/04/2026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03/04/2026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03/04/2026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03/04/2026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" y="6394449"/>
            <a:ext cx="12191973" cy="463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03/04/2026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03/04/2026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03/04/2026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69CCBB-AE8F-C7D1-D5B0-212407314B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83263" y="6642100"/>
            <a:ext cx="6540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6249915" cy="1484313"/>
          </a:xfrm>
        </p:spPr>
        <p:txBody>
          <a:bodyPr>
            <a:normAutofit fontScale="90000"/>
          </a:bodyPr>
          <a:lstStyle/>
          <a:p>
            <a:br>
              <a:rPr lang="en-GB" b="0" noProof="0" dirty="0"/>
            </a:br>
            <a:br>
              <a:rPr lang="en-GB" b="0" noProof="0" dirty="0"/>
            </a:br>
            <a:r>
              <a:rPr lang="en-GB" b="0" noProof="0" dirty="0"/>
              <a:t>Cybersecurity Treasure Hunt</a:t>
            </a:r>
            <a:br>
              <a:rPr lang="en-GB" b="0" noProof="0" dirty="0"/>
            </a:br>
            <a:br>
              <a:rPr lang="en-GB" b="0" noProof="0" dirty="0"/>
            </a:b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685" y="3602038"/>
            <a:ext cx="5917683" cy="19590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noProof="0" dirty="0"/>
              <a:t>Jakov Kiš</a:t>
            </a:r>
          </a:p>
          <a:p>
            <a:pPr>
              <a:spcBef>
                <a:spcPts val="0"/>
              </a:spcBef>
            </a:pPr>
            <a:r>
              <a:rPr lang="en-GB" sz="1800" noProof="0" dirty="0"/>
              <a:t>Croatian Academic and Research Network – CARNET</a:t>
            </a:r>
          </a:p>
          <a:p>
            <a:pPr>
              <a:spcBef>
                <a:spcPts val="0"/>
              </a:spcBef>
            </a:pPr>
            <a:r>
              <a:rPr lang="en-GB" sz="1800" noProof="0" dirty="0"/>
              <a:t>Croatian National CERT</a:t>
            </a:r>
          </a:p>
        </p:txBody>
      </p:sp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35F1-1EE2-609E-44EC-C3D044451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7296-65A1-3EF5-7AF0-F05358D2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CYPHER - </a:t>
            </a:r>
            <a:r>
              <a:rPr lang="hr-HR" dirty="0" err="1"/>
              <a:t>Crossword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923B-D69D-4434-322A-D4AA1F7D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A45B6B-94C9-78E0-99AA-B3245C788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477471"/>
              </p:ext>
            </p:extLst>
          </p:nvPr>
        </p:nvGraphicFramePr>
        <p:xfrm>
          <a:off x="1026544" y="1439908"/>
          <a:ext cx="10791646" cy="1876425"/>
        </p:xfrm>
        <a:graphic>
          <a:graphicData uri="http://schemas.openxmlformats.org/drawingml/2006/table">
            <a:tbl>
              <a:tblPr/>
              <a:tblGrid>
                <a:gridCol w="10791646">
                  <a:extLst>
                    <a:ext uri="{9D8B030D-6E8A-4147-A177-3AD203B41FA5}">
                      <a16:colId xmlns:a16="http://schemas.microsoft.com/office/drawing/2014/main" val="1579394661"/>
                    </a:ext>
                  </a:extLst>
                </a:gridCol>
              </a:tblGrid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CERT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09216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The European Union Agency for Cybersecurity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66578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2400" b="0" i="0" u="none" strike="noStrike" noProof="0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Malicious</a:t>
                      </a:r>
                      <a:r>
                        <a:rPr lang="hr-HR" sz="2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software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118354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 vulnerability that was not previously known until after it was successfully hacked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83131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Site </a:t>
                      </a: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Scripting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4967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190FAC9-DFF1-2DA5-3CB3-E9323001AD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376242"/>
              </p:ext>
            </p:extLst>
          </p:nvPr>
        </p:nvGraphicFramePr>
        <p:xfrm>
          <a:off x="1026544" y="3541668"/>
          <a:ext cx="7755144" cy="2376055"/>
        </p:xfrm>
        <a:graphic>
          <a:graphicData uri="http://schemas.openxmlformats.org/drawingml/2006/table">
            <a:tbl>
              <a:tblPr/>
              <a:tblGrid>
                <a:gridCol w="969393">
                  <a:extLst>
                    <a:ext uri="{9D8B030D-6E8A-4147-A177-3AD203B41FA5}">
                      <a16:colId xmlns:a16="http://schemas.microsoft.com/office/drawing/2014/main" val="21387780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3035111115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2690765736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2445850198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3358303040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3394143974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1903837458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609696687"/>
                    </a:ext>
                  </a:extLst>
                </a:gridCol>
              </a:tblGrid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48207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4994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539245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29804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8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2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392C-5482-BF1D-0DD9-77EBB8DB5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8C27-0A2C-964D-2FAB-E90CE1EA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CYPHER - </a:t>
            </a:r>
            <a:r>
              <a:rPr lang="hr-HR" dirty="0" err="1"/>
              <a:t>Crossword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32F42-4AE8-EDC8-3CCC-7D6D1D655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3FB70F-A9BB-56B6-6341-52A70B2E9481}"/>
              </a:ext>
            </a:extLst>
          </p:cNvPr>
          <p:cNvGraphicFramePr>
            <a:graphicFrameLocks noGrp="1"/>
          </p:cNvGraphicFramePr>
          <p:nvPr/>
        </p:nvGraphicFramePr>
        <p:xfrm>
          <a:off x="1026544" y="1439908"/>
          <a:ext cx="10791646" cy="1876425"/>
        </p:xfrm>
        <a:graphic>
          <a:graphicData uri="http://schemas.openxmlformats.org/drawingml/2006/table">
            <a:tbl>
              <a:tblPr/>
              <a:tblGrid>
                <a:gridCol w="10791646">
                  <a:extLst>
                    <a:ext uri="{9D8B030D-6E8A-4147-A177-3AD203B41FA5}">
                      <a16:colId xmlns:a16="http://schemas.microsoft.com/office/drawing/2014/main" val="1579394661"/>
                    </a:ext>
                  </a:extLst>
                </a:gridCol>
              </a:tblGrid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CERT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8809216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The European Union Agency for Cybersecurity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66578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hr-HR" sz="2400" b="0" i="0" u="none" strike="noStrike" dirty="0" err="1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Malicious</a:t>
                      </a:r>
                      <a:r>
                        <a:rPr lang="hr-HR" sz="2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 software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118354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US" sz="2400" b="0" i="0" u="none" strike="noStrik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</a:rPr>
                        <a:t>A vulnerability that was not previously known until after it was successfully hacked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83131"/>
                  </a:ext>
                </a:extLst>
              </a:tr>
              <a:tr h="324353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Site </a:t>
                      </a:r>
                      <a:r>
                        <a:rPr lang="hr-H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Scripting</a:t>
                      </a: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4967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0A75EC2-8AFE-8839-F816-DAA8E4FECC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6544" y="3541668"/>
          <a:ext cx="7755144" cy="2376055"/>
        </p:xfrm>
        <a:graphic>
          <a:graphicData uri="http://schemas.openxmlformats.org/drawingml/2006/table">
            <a:tbl>
              <a:tblPr/>
              <a:tblGrid>
                <a:gridCol w="969393">
                  <a:extLst>
                    <a:ext uri="{9D8B030D-6E8A-4147-A177-3AD203B41FA5}">
                      <a16:colId xmlns:a16="http://schemas.microsoft.com/office/drawing/2014/main" val="21387780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3035111115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2690765736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2445850198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3358303040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3394143974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1903837458"/>
                    </a:ext>
                  </a:extLst>
                </a:gridCol>
                <a:gridCol w="969393">
                  <a:extLst>
                    <a:ext uri="{9D8B030D-6E8A-4147-A177-3AD203B41FA5}">
                      <a16:colId xmlns:a16="http://schemas.microsoft.com/office/drawing/2014/main" val="609696687"/>
                    </a:ext>
                  </a:extLst>
                </a:gridCol>
              </a:tblGrid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48207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004994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539245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329804"/>
                  </a:ext>
                </a:extLst>
              </a:tr>
              <a:tr h="4752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hr-H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8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94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CE8DA037-AA2C-F649-EF83-52A2C6C22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SOLUTION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8596E6D-60F6-1A3B-3BBD-94BC4047F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000" dirty="0"/>
          </a:p>
          <a:p>
            <a:endParaRPr lang="hr-HR" sz="2000" dirty="0"/>
          </a:p>
          <a:p>
            <a:endParaRPr lang="hr-HR" sz="2000" dirty="0"/>
          </a:p>
          <a:p>
            <a:pPr algn="ctr"/>
            <a:r>
              <a:rPr lang="hr-HR" dirty="0"/>
              <a:t>ALGORITHM + KEY + CIPHER</a:t>
            </a:r>
          </a:p>
          <a:p>
            <a:pPr algn="ctr"/>
            <a:r>
              <a:rPr lang="hr-HR" dirty="0" err="1"/>
              <a:t>Vigenere</a:t>
            </a:r>
            <a:r>
              <a:rPr lang="hr-HR" dirty="0"/>
              <a:t> + </a:t>
            </a:r>
            <a:r>
              <a:rPr lang="hr-HR" dirty="0" err="1"/>
              <a:t>hammer</a:t>
            </a:r>
            <a:r>
              <a:rPr lang="hr-HR" dirty="0"/>
              <a:t> + NEMZX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A594-886C-9192-D8C2-D61CE955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FDC7F86-79ED-076A-1E39-9E4B2E49BF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060" b="12060"/>
          <a:stretch/>
        </p:blipFill>
        <p:spPr>
          <a:xfrm>
            <a:off x="6416919" y="777240"/>
            <a:ext cx="5454650" cy="4732338"/>
          </a:xfrm>
          <a:prstGeom prst="rect">
            <a:avLst/>
          </a:prstGeom>
          <a:solidFill>
            <a:srgbClr val="18EA3F"/>
          </a:solidFill>
        </p:spPr>
      </p:pic>
    </p:spTree>
    <p:extLst>
      <p:ext uri="{BB962C8B-B14F-4D97-AF65-F5344CB8AC3E}">
        <p14:creationId xmlns:p14="http://schemas.microsoft.com/office/powerpoint/2010/main" val="292811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Available</a:t>
            </a:r>
            <a:r>
              <a:rPr lang="hr-HR" dirty="0"/>
              <a:t> for </a:t>
            </a:r>
            <a:r>
              <a:rPr lang="hr-HR" dirty="0" err="1"/>
              <a:t>questions</a:t>
            </a:r>
            <a:r>
              <a:rPr lang="hr-HR" dirty="0"/>
              <a:t> </a:t>
            </a:r>
            <a:r>
              <a:rPr lang="hr-HR" dirty="0" err="1"/>
              <a:t>during</a:t>
            </a:r>
            <a:r>
              <a:rPr lang="hr-HR" dirty="0"/>
              <a:t> a break.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5A97B88-42A9-93C8-A9C4-0635CEE05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/>
          <a:lstStyle/>
          <a:p>
            <a:r>
              <a:rPr lang="hr-HR" dirty="0"/>
              <a:t>C</a:t>
            </a:r>
            <a:r>
              <a:rPr lang="en-US" dirty="0" err="1"/>
              <a:t>ontent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646856-A1A6-96F0-FE2C-A05FC5DED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Index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Algorithm (</a:t>
            </a:r>
            <a:r>
              <a:rPr lang="en-US" noProof="0" dirty="0" err="1"/>
              <a:t>emojicode</a:t>
            </a:r>
            <a:r>
              <a:rPr lang="en-US" noProof="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Key (steganography)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Cipher (crossword puzzle)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noProof="0" dirty="0"/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DC9F0-E77F-4410-3181-4826915DA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C3E8451-FA9E-044E-A25E-570F063E7F9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3CA0A4A-6DB4-A9C9-2496-49CD0D393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5372" y="1538344"/>
            <a:ext cx="6261016" cy="417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START </a:t>
            </a:r>
            <a:r>
              <a:rPr lang="en-US" dirty="0"/>
              <a:t>– </a:t>
            </a:r>
            <a:r>
              <a:rPr lang="hr-HR" dirty="0"/>
              <a:t>Pop a </a:t>
            </a:r>
            <a:r>
              <a:rPr lang="hr-HR" dirty="0" err="1"/>
              <a:t>baloon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CC6B9-5B07-8294-9F09-7B993B61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 with an exciting activity to entertain and interest participants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Attract the attention of others = more </a:t>
            </a:r>
            <a:r>
              <a:rPr lang="hr-HR" dirty="0" err="1"/>
              <a:t>participants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Inside a balloon – a piece of paper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A7B09-60B4-6F0E-0EAE-FD02A0A00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01" y="3733739"/>
            <a:ext cx="3819706" cy="1133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FC562B-B0D1-16BD-89CA-D0AFD8C0C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111" y="4819445"/>
            <a:ext cx="3880628" cy="115184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7DD4AEA-AA24-306C-3298-89528A6915F6}"/>
              </a:ext>
            </a:extLst>
          </p:cNvPr>
          <p:cNvSpPr txBox="1">
            <a:spLocks/>
          </p:cNvSpPr>
          <p:nvPr/>
        </p:nvSpPr>
        <p:spPr>
          <a:xfrm rot="21350143">
            <a:off x="1572763" y="4063347"/>
            <a:ext cx="2495728" cy="462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  <a:defRPr lang="en-GB" sz="23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noProof="0" dirty="0"/>
              <a:t>xxx.53.xx.1x3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243068A-B858-9A2F-18A1-43773A5FE1C3}"/>
              </a:ext>
            </a:extLst>
          </p:cNvPr>
          <p:cNvSpPr txBox="1">
            <a:spLocks/>
          </p:cNvSpPr>
          <p:nvPr/>
        </p:nvSpPr>
        <p:spPr>
          <a:xfrm rot="21350143">
            <a:off x="4537570" y="5187965"/>
            <a:ext cx="2827787" cy="4628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  <a:defRPr lang="en-GB" sz="2325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noProof="0" dirty="0"/>
              <a:t>16x.xx.114.xxx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3DEB58-DCF2-AECE-7FEC-3B9C8E4E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197" y="2250688"/>
            <a:ext cx="3619604" cy="41183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BD5EFB-74DA-D763-6730-8C4D513D64B7}"/>
              </a:ext>
            </a:extLst>
          </p:cNvPr>
          <p:cNvSpPr txBox="1"/>
          <p:nvPr/>
        </p:nvSpPr>
        <p:spPr>
          <a:xfrm>
            <a:off x="10234984" y="6038742"/>
            <a:ext cx="212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https://pixabay.com/vectors/balloons-decoration-party-decor-25737/</a:t>
            </a:r>
          </a:p>
        </p:txBody>
      </p:sp>
    </p:spTree>
    <p:extLst>
      <p:ext uri="{BB962C8B-B14F-4D97-AF65-F5344CB8AC3E}">
        <p14:creationId xmlns:p14="http://schemas.microsoft.com/office/powerpoint/2010/main" val="40177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AB27-2337-9406-01A2-115136B5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 address leads to a webpage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DF383A-9E4C-1C25-16F8-ED73763A1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13" y="1556232"/>
            <a:ext cx="11280775" cy="448054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62689-CE9F-83F8-C0EC-18C3F44D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783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FBCA-B4BC-1E69-A8EF-65C54F00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ALGORITHM – </a:t>
            </a:r>
            <a:r>
              <a:rPr lang="hr-HR" dirty="0" err="1"/>
              <a:t>Emojicode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CB5E6-ED00-0900-2368-283FCFCD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465D5-F84C-F94D-4B8D-28614B04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45D52A-D225-6D13-0B9A-2687894D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5" y="1443581"/>
            <a:ext cx="7472628" cy="45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800D-4703-34A1-F748-640389B6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ALGORITHM – </a:t>
            </a:r>
            <a:r>
              <a:rPr lang="hr-HR" dirty="0" err="1"/>
              <a:t>Emojicode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35A5-39E9-2E6F-C37D-1FB5289B2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A58CF-4727-45CA-098E-7F7ED2A1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DB552-097A-D633-B5C3-6F746E5E8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85" y="1443581"/>
            <a:ext cx="7472628" cy="45304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A89C46-6779-DF49-3C46-5B5EA79756E2}"/>
              </a:ext>
            </a:extLst>
          </p:cNvPr>
          <p:cNvSpPr/>
          <p:nvPr/>
        </p:nvSpPr>
        <p:spPr>
          <a:xfrm>
            <a:off x="1206736" y="3637607"/>
            <a:ext cx="4094755" cy="815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897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37F2D-C25A-AFC3-2EF3-2EC0BEAFB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094"/>
          <a:stretch>
            <a:fillRect/>
          </a:stretch>
        </p:blipFill>
        <p:spPr>
          <a:xfrm>
            <a:off x="6276514" y="1"/>
            <a:ext cx="5915486" cy="6382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422A3-E079-37CB-AF78-763F3465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60" b="35823"/>
          <a:stretch>
            <a:fillRect/>
          </a:stretch>
        </p:blipFill>
        <p:spPr>
          <a:xfrm>
            <a:off x="0" y="1081565"/>
            <a:ext cx="5343987" cy="5291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5A06A-C43B-A810-DB4D-8DB38CBE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502"/>
          <a:stretch>
            <a:fillRect/>
          </a:stretch>
        </p:blipFill>
        <p:spPr>
          <a:xfrm>
            <a:off x="5052335" y="-9531"/>
            <a:ext cx="4271246" cy="6382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754032-05D5-0942-8EF1-0079D7B9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KEY - </a:t>
            </a:r>
            <a:r>
              <a:rPr lang="hr-HR" dirty="0" err="1"/>
              <a:t>Steganography</a:t>
            </a:r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385F4-31F7-340A-10B7-E8C58F0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5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1322-C043-CE9F-505E-C5CC93A6D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AB21-00E4-0D34-9C80-46D4F081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KEY - </a:t>
            </a:r>
            <a:r>
              <a:rPr lang="hr-HR" dirty="0" err="1"/>
              <a:t>Steganography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A4CD-E290-4001-D4F6-DEB060F05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F09AD-2559-E30F-4DA2-C919A4D0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57BAC-A7A9-BE2B-5EE7-F30498E5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809"/>
          <a:stretch>
            <a:fillRect/>
          </a:stretch>
        </p:blipFill>
        <p:spPr>
          <a:xfrm>
            <a:off x="0" y="777241"/>
            <a:ext cx="12243827" cy="559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0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4ACFF-D077-495F-D8F5-80F28417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9B1D-238C-F4AC-5580-58CCC691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KEY - </a:t>
            </a:r>
            <a:r>
              <a:rPr lang="hr-HR" dirty="0" err="1"/>
              <a:t>Steganography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9EB7-42E9-7A07-10B0-31AFB237B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8166-F338-E36E-1831-A50D0C6F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C22F8-B58B-D560-40F4-4B39CC5D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809"/>
          <a:stretch>
            <a:fillRect/>
          </a:stretch>
        </p:blipFill>
        <p:spPr>
          <a:xfrm>
            <a:off x="0" y="777241"/>
            <a:ext cx="12243827" cy="5598238"/>
          </a:xfrm>
          <a:prstGeom prst="rect">
            <a:avLst/>
          </a:prstGeom>
        </p:spPr>
      </p:pic>
      <p:sp>
        <p:nvSpPr>
          <p:cNvPr id="11" name="Rett linje 10">
            <a:extLst>
              <a:ext uri="{FF2B5EF4-FFF2-40B4-BE49-F238E27FC236}">
                <a16:creationId xmlns:a16="http://schemas.microsoft.com/office/drawing/2014/main" id="{AA055CB4-7B22-BBC6-C7D9-1B4EB2502972}"/>
              </a:ext>
            </a:extLst>
          </p:cNvPr>
          <p:cNvSpPr/>
          <p:nvPr/>
        </p:nvSpPr>
        <p:spPr>
          <a:xfrm rot="-2768666">
            <a:off x="702792" y="5254560"/>
            <a:ext cx="310896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0A269A-EA79-8CE4-F479-7C18012CFD77}"/>
              </a:ext>
            </a:extLst>
          </p:cNvPr>
          <p:cNvSpPr/>
          <p:nvPr/>
        </p:nvSpPr>
        <p:spPr>
          <a:xfrm>
            <a:off x="3334283" y="2844840"/>
            <a:ext cx="3108960" cy="1463040"/>
          </a:xfrm>
          <a:prstGeom prst="rect">
            <a:avLst/>
          </a:prstGeom>
          <a:solidFill>
            <a:srgbClr val="E71224">
              <a:alpha val="5000"/>
            </a:srgbClr>
          </a:solidFill>
          <a:ln w="126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r>
              <a:rPr lang="hr-HR" dirty="0">
                <a:solidFill>
                  <a:srgbClr val="E71224"/>
                </a:solidFill>
              </a:rPr>
              <a:t>HINT: </a:t>
            </a:r>
            <a:r>
              <a:rPr lang="hr-HR" dirty="0" err="1">
                <a:solidFill>
                  <a:srgbClr val="E71224"/>
                </a:solidFill>
              </a:rPr>
              <a:t>hammer</a:t>
            </a:r>
            <a:endParaRPr lang="da-DK" dirty="0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4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AE9C54F-3A2A-2B40-8AB9-4ED0AED36089}" vid="{584B6295-BED0-B84A-808B-972137185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03d8cf0-51b3-448e-9fca-7be663facb26}" enabled="1" method="Standard" siteId="{d8cc37ca-6546-448c-8369-0f1026a3306b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</TotalTime>
  <Words>235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  Cybersecurity Treasure Hunt  </vt:lpstr>
      <vt:lpstr>Content:</vt:lpstr>
      <vt:lpstr>START – Pop a baloon</vt:lpstr>
      <vt:lpstr>IP address leads to a webpage</vt:lpstr>
      <vt:lpstr>ALGORITHM – Emojicode</vt:lpstr>
      <vt:lpstr>ALGORITHM – Emojicode</vt:lpstr>
      <vt:lpstr>KEY - Steganography</vt:lpstr>
      <vt:lpstr>KEY - Steganography</vt:lpstr>
      <vt:lpstr>KEY - Steganography</vt:lpstr>
      <vt:lpstr>CYPHER - Crossword</vt:lpstr>
      <vt:lpstr>CYPHER - Crossword</vt:lpstr>
      <vt:lpstr>SOLUTION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Meloni</dc:creator>
  <cp:lastModifiedBy>Jakov Kiš</cp:lastModifiedBy>
  <cp:revision>6</cp:revision>
  <dcterms:created xsi:type="dcterms:W3CDTF">2026-02-25T10:47:58Z</dcterms:created>
  <dcterms:modified xsi:type="dcterms:W3CDTF">2026-04-03T10:10:54Z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3d8cf0-51b3-448e-9fca-7be663facb26_Enabled">
    <vt:lpwstr>true</vt:lpwstr>
  </property>
  <property fmtid="{D5CDD505-2E9C-101B-9397-08002B2CF9AE}" pid="3" name="MSIP_Label_003d8cf0-51b3-448e-9fca-7be663facb26_SetDate">
    <vt:lpwstr>2025-03-20T09:32:22Z</vt:lpwstr>
  </property>
  <property fmtid="{D5CDD505-2E9C-101B-9397-08002B2CF9AE}" pid="4" name="MSIP_Label_003d8cf0-51b3-448e-9fca-7be663facb26_Method">
    <vt:lpwstr>Standard</vt:lpwstr>
  </property>
  <property fmtid="{D5CDD505-2E9C-101B-9397-08002B2CF9AE}" pid="5" name="MSIP_Label_003d8cf0-51b3-448e-9fca-7be663facb26_Name">
    <vt:lpwstr>Confidential</vt:lpwstr>
  </property>
  <property fmtid="{D5CDD505-2E9C-101B-9397-08002B2CF9AE}" pid="6" name="MSIP_Label_003d8cf0-51b3-448e-9fca-7be663facb26_SiteId">
    <vt:lpwstr>d8cc37ca-6546-448c-8369-0f1026a3306b</vt:lpwstr>
  </property>
  <property fmtid="{D5CDD505-2E9C-101B-9397-08002B2CF9AE}" pid="7" name="MSIP_Label_003d8cf0-51b3-448e-9fca-7be663facb26_ActionId">
    <vt:lpwstr>11029505-e308-4a04-b2d7-c0924acc45f0</vt:lpwstr>
  </property>
  <property fmtid="{D5CDD505-2E9C-101B-9397-08002B2CF9AE}" pid="8" name="MSIP_Label_003d8cf0-51b3-448e-9fca-7be663facb2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Confidential</vt:lpwstr>
  </property>
</Properties>
</file>