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59" r:id="rId5"/>
    <p:sldId id="261" r:id="rId6"/>
    <p:sldId id="276" r:id="rId7"/>
    <p:sldId id="277" r:id="rId8"/>
    <p:sldId id="265" r:id="rId9"/>
    <p:sldId id="264" r:id="rId10"/>
    <p:sldId id="269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2"/>
    <p:restoredTop sz="80387" autoAdjust="0"/>
  </p:normalViewPr>
  <p:slideViewPr>
    <p:cSldViewPr snapToGrid="0">
      <p:cViewPr varScale="1">
        <p:scale>
          <a:sx n="89" d="100"/>
          <a:sy n="89" d="100"/>
        </p:scale>
        <p:origin x="18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 and Surname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B1F0E-685C-6AB5-5B66-9E3CAABC53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426170" y="370787"/>
            <a:ext cx="1150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02/04/2026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02/04/2026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Session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02/04/2026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Any question?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CCBB-AE8F-C7D1-D5B0-212407314B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Designing community engagement: bringing security and privacy together across borders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85" y="3852204"/>
            <a:ext cx="5917683" cy="577697"/>
          </a:xfrm>
        </p:spPr>
        <p:txBody>
          <a:bodyPr/>
          <a:lstStyle/>
          <a:p>
            <a:r>
              <a:rPr lang="en-US" dirty="0"/>
              <a:t>Davina Luyten, Belnet</a:t>
            </a:r>
          </a:p>
        </p:txBody>
      </p:sp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D09F-02D6-4D55-0A22-0EBF9962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923544"/>
            <a:ext cx="7490451" cy="1408176"/>
          </a:xfrm>
        </p:spPr>
        <p:txBody>
          <a:bodyPr anchor="t">
            <a:normAutofit/>
          </a:bodyPr>
          <a:lstStyle/>
          <a:p>
            <a:r>
              <a:rPr lang="en-GB" dirty="0"/>
              <a:t>And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6674-022B-4E5D-41FF-DCECB9296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>
            <a:noAutofit/>
          </a:bodyPr>
          <a:lstStyle/>
          <a:p>
            <a:r>
              <a:rPr lang="en-GB" sz="3600" dirty="0"/>
              <a:t>Should we not involve privacy more structurally in forums like the GÉANT Security Days as well?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9362D-9778-2FC6-2543-327DA0C6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5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0B68-8CF3-B0EA-DFF1-9EA9D055E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E6AF-0806-F5D0-1D87-C8D70419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1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E8DA037-AA2C-F649-EF83-52A2C6C2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 anchor="t">
            <a:normAutofit/>
          </a:bodyPr>
          <a:lstStyle/>
          <a:p>
            <a:r>
              <a:rPr lang="en-US" dirty="0"/>
              <a:t>Security and privacy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8596E6D-60F6-1A3B-3BBD-94BC4047F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Intrinsically connected</a:t>
            </a:r>
          </a:p>
          <a:p>
            <a:pPr marL="342900" indent="-342900">
              <a:buFontTx/>
              <a:buChar char="-"/>
            </a:pPr>
            <a:r>
              <a:rPr lang="en-US" dirty="0"/>
              <a:t>Even more pronounced in R&amp;E</a:t>
            </a:r>
          </a:p>
          <a:p>
            <a:pPr marL="342900" indent="-342900">
              <a:buFontTx/>
              <a:buChar char="-"/>
            </a:pPr>
            <a:r>
              <a:rPr lang="en-US" dirty="0"/>
              <a:t>But: often still operating in parallel 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How can we build this gap and better support collaboration?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CD449A7-8794-FEF3-8A61-1C1D07B9FC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748" r="12986" b="2"/>
          <a:stretch>
            <a:fillRect/>
          </a:stretch>
        </p:blipFill>
        <p:spPr>
          <a:xfrm>
            <a:off x="6172202" y="1109690"/>
            <a:ext cx="5564114" cy="46386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A594-886C-9192-D8C2-D61CE955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1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7FC3-7E88-8796-9344-7103A5F9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SURF: Community for Information Security and Privacy (SCIPR)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C6B9-5B07-8294-9F09-7B993B61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64" y="1387509"/>
            <a:ext cx="5640315" cy="47066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Since 20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+ 700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Working groups and quarterly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Yearly 2-day 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7D2E-6737-6C08-8541-642406E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FFC15E-6A60-FE6D-BFFE-26C98264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249" y="1387509"/>
            <a:ext cx="4954434" cy="33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6E65-F7E0-B97B-A2D4-A297E647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the idea across borders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BC12-8E58-78DE-FCAB-3B7998F37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idea emerged to </a:t>
            </a:r>
            <a:r>
              <a:rPr lang="en-GB" b="1" dirty="0"/>
              <a:t>build a Benelux-wide initiative, bringing together privacy and security professionals from three NRENs</a:t>
            </a:r>
            <a:r>
              <a:rPr lang="en-GB" dirty="0"/>
              <a:t> (SURF, Belnet and </a:t>
            </a:r>
            <a:r>
              <a:rPr lang="en-GB" dirty="0" err="1"/>
              <a:t>Restena</a:t>
            </a:r>
            <a:r>
              <a:rPr lang="en-GB" dirty="0"/>
              <a:t>) around shared challenges.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46D0-E158-C53D-AE72-0B8D6D12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A27C2-EBA3-7C70-1F50-4F5AF971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31" y="5123482"/>
            <a:ext cx="921658" cy="47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0B626-54A9-6D0D-3036-DAD4733C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7" y="2049465"/>
            <a:ext cx="1181640" cy="614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75695-DECA-9201-AF26-D044C273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06" y="5376313"/>
            <a:ext cx="884047" cy="742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66A331-9E54-8369-D013-E417A998D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17" y="899988"/>
            <a:ext cx="4528512" cy="50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0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5E2D48-765A-65DF-7D32-DD66EB5E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32572F-D19B-DE6D-02AF-F32AA65FE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Stimulate collaboration across national borders and across professional domains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Not through formal coordination, but through peer-to-peer engagement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1818A-C017-6FDC-36ED-E199DC90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9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45BF-AF5F-DF09-5853-BE644764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163DF-6352-D65C-897E-0683B541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62958"/>
            <a:ext cx="5640315" cy="47322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Programme defined by the community itself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Small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Interactive sessions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55E16-4C3A-561A-D2E3-3BE0484F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3113C88-8E2C-18D4-ADC7-64D0F206B8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685" r="11685"/>
          <a:stretch>
            <a:fillRect/>
          </a:stretch>
        </p:blipFill>
        <p:spPr>
          <a:xfrm>
            <a:off x="455685" y="1062831"/>
            <a:ext cx="5454650" cy="4732338"/>
          </a:xfrm>
          <a:prstGeom prst="rect">
            <a:avLst/>
          </a:prstGeom>
          <a:solidFill>
            <a:srgbClr val="18EA3F"/>
          </a:solidFill>
        </p:spPr>
      </p:pic>
    </p:spTree>
    <p:extLst>
      <p:ext uri="{BB962C8B-B14F-4D97-AF65-F5344CB8AC3E}">
        <p14:creationId xmlns:p14="http://schemas.microsoft.com/office/powerpoint/2010/main" val="392079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0761-348C-1BBB-7567-1F9D2010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8640-33E1-6041-43B5-AA007E08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7F138-77C1-C0A4-4E35-F232F68A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Everything at the intersection of security and privacy</a:t>
            </a:r>
          </a:p>
          <a:p>
            <a:pPr marL="819150" lvl="1" indent="-457200"/>
            <a:r>
              <a:rPr lang="en-GB" dirty="0"/>
              <a:t>Security incidents and data breaches</a:t>
            </a:r>
          </a:p>
          <a:p>
            <a:pPr marL="819150" lvl="1" indent="-457200"/>
            <a:r>
              <a:rPr lang="en-GB" dirty="0"/>
              <a:t>DPIA’s</a:t>
            </a:r>
          </a:p>
          <a:p>
            <a:pPr marL="819150" lvl="1" indent="-457200"/>
            <a:r>
              <a:rPr lang="en-GB" dirty="0"/>
              <a:t>Emerging technologies like AI and quantum communication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A3730-6ADE-3804-E9F3-246154B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709666-76D9-BFDE-0B02-A9C978095B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681" r="11681"/>
          <a:stretch>
            <a:fillRect/>
          </a:stretch>
        </p:blipFill>
        <p:spPr>
          <a:prstGeom prst="rect">
            <a:avLst/>
          </a:prstGeom>
          <a:solidFill>
            <a:srgbClr val="18EA3F"/>
          </a:solidFill>
        </p:spPr>
      </p:pic>
    </p:spTree>
    <p:extLst>
      <p:ext uri="{BB962C8B-B14F-4D97-AF65-F5344CB8AC3E}">
        <p14:creationId xmlns:p14="http://schemas.microsoft.com/office/powerpoint/2010/main" val="365942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54F2-1BC2-D646-9E6B-9A43C17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8870-A9CD-229F-76D2-70852B50B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Pilot in Brussels (October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Second edition in Luxembourg (October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Upcoming edition in </a:t>
            </a:r>
            <a:r>
              <a:rPr lang="en-GB" b="1" dirty="0"/>
              <a:t>Maastricht </a:t>
            </a:r>
            <a:r>
              <a:rPr lang="en-GB" dirty="0"/>
              <a:t>(NL) on 28-29 September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9A6AD-1722-503E-CC13-2B4922CD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531B070-C43A-3D77-A11B-5C6B783EB2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900" r="8900"/>
          <a:stretch>
            <a:fillRect/>
          </a:stretch>
        </p:blipFill>
        <p:spPr>
          <a:prstGeom prst="rect">
            <a:avLst/>
          </a:prstGeom>
          <a:solidFill>
            <a:srgbClr val="18EA3F"/>
          </a:solidFill>
        </p:spPr>
      </p:pic>
    </p:spTree>
    <p:extLst>
      <p:ext uri="{BB962C8B-B14F-4D97-AF65-F5344CB8AC3E}">
        <p14:creationId xmlns:p14="http://schemas.microsoft.com/office/powerpoint/2010/main" val="299450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AB66-738D-465B-533A-39F68F4A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 anchor="t">
            <a:normAutofit/>
          </a:bodyPr>
          <a:lstStyle/>
          <a:p>
            <a:r>
              <a:rPr lang="en-GB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E6D40-946F-F828-9055-152BF6C20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Concrete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Potential synergies around security &amp; privacy services for </a:t>
            </a:r>
            <a:r>
              <a:rPr lang="en-GB" dirty="0" err="1"/>
              <a:t>Belnet’s</a:t>
            </a:r>
            <a:r>
              <a:rPr lang="en-GB" dirty="0"/>
              <a:t> constituents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Community engagement can be designed, it does not happen by accident</a:t>
            </a:r>
          </a:p>
          <a:p>
            <a:pPr marL="819150" lvl="1" indent="-457200"/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463D5-945A-63C2-2855-9377C98F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F8872-F19F-D158-6376-376B3E0D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8" r="12549" b="-1"/>
          <a:stretch>
            <a:fillRect/>
          </a:stretch>
        </p:blipFill>
        <p:spPr>
          <a:xfrm>
            <a:off x="6400800" y="1444625"/>
            <a:ext cx="5454650" cy="473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09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E9C54F-3A2A-2B40-8AB9-4ED0AED36089}" vid="{584B6295-BED0-B84A-808B-97213718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241</Words>
  <Application>Microsoft Office PowerPoint</Application>
  <PresentationFormat>Widescreen</PresentationFormat>
  <Paragraphs>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Designing community engagement: bringing security and privacy together across borders</vt:lpstr>
      <vt:lpstr>Security and privacy</vt:lpstr>
      <vt:lpstr>SURF: Community for Information Security and Privacy (SCIPR)</vt:lpstr>
      <vt:lpstr>Extend the idea across borders</vt:lpstr>
      <vt:lpstr>Why?</vt:lpstr>
      <vt:lpstr>How?</vt:lpstr>
      <vt:lpstr>Topics</vt:lpstr>
      <vt:lpstr>When?</vt:lpstr>
      <vt:lpstr>Result</vt:lpstr>
      <vt:lpstr>And now?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Meloni</dc:creator>
  <cp:lastModifiedBy>Davina Luyten</cp:lastModifiedBy>
  <cp:revision>13</cp:revision>
  <dcterms:created xsi:type="dcterms:W3CDTF">2026-02-25T10:47:58Z</dcterms:created>
  <dcterms:modified xsi:type="dcterms:W3CDTF">2026-04-02T12:18:58Z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d8cf0-51b3-448e-9fca-7be663facb26_Enabled">
    <vt:lpwstr>true</vt:lpwstr>
  </property>
  <property fmtid="{D5CDD505-2E9C-101B-9397-08002B2CF9AE}" pid="3" name="MSIP_Label_003d8cf0-51b3-448e-9fca-7be663facb26_SetDate">
    <vt:lpwstr>2025-03-20T09:32:22Z</vt:lpwstr>
  </property>
  <property fmtid="{D5CDD505-2E9C-101B-9397-08002B2CF9AE}" pid="4" name="MSIP_Label_003d8cf0-51b3-448e-9fca-7be663facb26_Method">
    <vt:lpwstr>Standard</vt:lpwstr>
  </property>
  <property fmtid="{D5CDD505-2E9C-101B-9397-08002B2CF9AE}" pid="5" name="MSIP_Label_003d8cf0-51b3-448e-9fca-7be663facb26_Name">
    <vt:lpwstr>Confidential</vt:lpwstr>
  </property>
  <property fmtid="{D5CDD505-2E9C-101B-9397-08002B2CF9AE}" pid="6" name="MSIP_Label_003d8cf0-51b3-448e-9fca-7be663facb26_SiteId">
    <vt:lpwstr>d8cc37ca-6546-448c-8369-0f1026a3306b</vt:lpwstr>
  </property>
  <property fmtid="{D5CDD505-2E9C-101B-9397-08002B2CF9AE}" pid="7" name="MSIP_Label_003d8cf0-51b3-448e-9fca-7be663facb26_ActionId">
    <vt:lpwstr>11029505-e308-4a04-b2d7-c0924acc45f0</vt:lpwstr>
  </property>
  <property fmtid="{D5CDD505-2E9C-101B-9397-08002B2CF9AE}" pid="8" name="MSIP_Label_003d8cf0-51b3-448e-9fca-7be663facb2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Confidential</vt:lpwstr>
  </property>
</Properties>
</file>