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theme/themeOverride2.xml" ContentType="application/vnd.openxmlformats-officedocument.themeOverride+xml"/>
  <Override PartName="/ppt/notesSlides/notesSlide9.xml" ContentType="application/vnd.openxmlformats-officedocument.presentationml.notesSlide+xml"/>
  <Override PartName="/ppt/theme/themeOverride3.xml" ContentType="application/vnd.openxmlformats-officedocument.themeOverride+xml"/>
  <Override PartName="/ppt/notesSlides/notesSlide10.xml" ContentType="application/vnd.openxmlformats-officedocument.presentationml.notesSlide+xml"/>
  <Override PartName="/ppt/theme/themeOverride4.xml" ContentType="application/vnd.openxmlformats-officedocument.themeOverride+xml"/>
  <Override PartName="/ppt/notesSlides/notesSlide11.xml" ContentType="application/vnd.openxmlformats-officedocument.presentationml.notesSlide+xml"/>
  <Override PartName="/ppt/theme/themeOverride5.xml" ContentType="application/vnd.openxmlformats-officedocument.themeOverride+xml"/>
  <Override PartName="/ppt/notesSlides/notesSlide12.xml" ContentType="application/vnd.openxmlformats-officedocument.presentationml.notesSlide+xml"/>
  <Override PartName="/ppt/theme/themeOverride6.xml" ContentType="application/vnd.openxmlformats-officedocument.themeOverr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1"/>
  </p:sldMasterIdLst>
  <p:notesMasterIdLst>
    <p:notesMasterId r:id="rId16"/>
  </p:notesMasterIdLst>
  <p:sldIdLst>
    <p:sldId id="256" r:id="rId2"/>
    <p:sldId id="277" r:id="rId3"/>
    <p:sldId id="278" r:id="rId4"/>
    <p:sldId id="279" r:id="rId5"/>
    <p:sldId id="257" r:id="rId6"/>
    <p:sldId id="260" r:id="rId7"/>
    <p:sldId id="259" r:id="rId8"/>
    <p:sldId id="280" r:id="rId9"/>
    <p:sldId id="281" r:id="rId10"/>
    <p:sldId id="282" r:id="rId11"/>
    <p:sldId id="283" r:id="rId12"/>
    <p:sldId id="287" r:id="rId13"/>
    <p:sldId id="285" r:id="rId14"/>
    <p:sldId id="262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758" autoAdjust="0"/>
    <p:restoredTop sz="68429" autoAdjust="0"/>
  </p:normalViewPr>
  <p:slideViewPr>
    <p:cSldViewPr snapToGrid="0">
      <p:cViewPr varScale="1">
        <p:scale>
          <a:sx n="83" d="100"/>
          <a:sy n="83" d="100"/>
        </p:scale>
        <p:origin x="1517" y="67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-5"/>
    </p:cViewPr>
  </p:notesTextViewPr>
  <p:sorterViewPr>
    <p:cViewPr>
      <p:scale>
        <a:sx n="100" d="100"/>
        <a:sy n="100" d="100"/>
      </p:scale>
      <p:origin x="0" y="-1080"/>
    </p:cViewPr>
  </p:sorterViewPr>
  <p:notesViewPr>
    <p:cSldViewPr snapToGrid="0">
      <p:cViewPr varScale="1">
        <p:scale>
          <a:sx n="55" d="100"/>
          <a:sy n="55" d="100"/>
        </p:scale>
        <p:origin x="1061" y="3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CA0B5C-7167-2943-B310-BFB90A0E5538}" type="datetimeFigureOut">
              <a:rPr lang="en-US" smtClean="0"/>
              <a:t>4/1/2026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61996-B2F4-524F-9989-3EE27CEC5D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10087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61996-B2F4-524F-9989-3EE27CEC5DF5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9113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2</a:t>
            </a:fld>
            <a:endParaRPr lang="cs-CZ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528203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r>
              <a:rPr lang="en-GB" sz="1200" b="0" i="0" u="none" strike="noStrike" cap="none" dirty="0">
                <a:solidFill>
                  <a:schemeClr val="dk1"/>
                </a:solidFill>
                <a:effectLst/>
                <a:latin typeface="Calibri"/>
                <a:ea typeface="Calibri"/>
                <a:cs typeface="Calibri"/>
                <a:sym typeface="Calibri"/>
              </a:rPr>
              <a:t>That was a mindful pause. </a:t>
            </a:r>
          </a:p>
          <a:p>
            <a:r>
              <a:rPr lang="en-GB" sz="1200" b="0" i="0" u="none" strike="noStrike" cap="none" dirty="0">
                <a:solidFill>
                  <a:schemeClr val="dk1"/>
                </a:solidFill>
                <a:effectLst/>
                <a:latin typeface="Calibri"/>
                <a:ea typeface="Calibri"/>
                <a:cs typeface="Calibri"/>
                <a:sym typeface="Calibri"/>
              </a:rPr>
              <a:t>Life is hectic, AI-generated cyber threats are increasing, This is exactly where cyber mindfulness comes into play. </a:t>
            </a:r>
          </a:p>
          <a:p>
            <a:r>
              <a:rPr lang="en-GB" sz="1200" b="0" i="0" u="none" strike="noStrike" cap="none" dirty="0">
                <a:solidFill>
                  <a:schemeClr val="dk1"/>
                </a:solidFill>
                <a:effectLst/>
                <a:latin typeface="Calibri"/>
                <a:ea typeface="Calibri"/>
                <a:cs typeface="Calibri"/>
                <a:sym typeface="Calibri"/>
              </a:rPr>
              <a:t>It’s that little voice in your head…</a:t>
            </a:r>
          </a:p>
        </p:txBody>
      </p:sp>
      <p:sp>
        <p:nvSpPr>
          <p:cNvPr id="93" name="Google Shape;93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1">
          <a:extLst>
            <a:ext uri="{FF2B5EF4-FFF2-40B4-BE49-F238E27FC236}">
              <a16:creationId xmlns:a16="http://schemas.microsoft.com/office/drawing/2014/main" id="{77268AA2-4487-B9D2-513D-483EC7FBC3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4:notes">
            <a:extLst>
              <a:ext uri="{FF2B5EF4-FFF2-40B4-BE49-F238E27FC236}">
                <a16:creationId xmlns:a16="http://schemas.microsoft.com/office/drawing/2014/main" id="{ABD09CD5-723C-AC1E-E245-4A5A693F151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r>
              <a:rPr lang="en-GB" sz="1200" b="0" i="0" u="none" strike="noStrike" cap="none" dirty="0">
                <a:solidFill>
                  <a:schemeClr val="dk1"/>
                </a:solidFill>
                <a:effectLst/>
                <a:latin typeface="+mn-lt"/>
                <a:ea typeface="Calibri"/>
                <a:cs typeface="Calibri"/>
                <a:sym typeface="Calibri"/>
              </a:rPr>
              <a:t>That was a mindful pause. </a:t>
            </a:r>
          </a:p>
          <a:p>
            <a:r>
              <a:rPr lang="en-GB" sz="1200" b="0" i="0" u="none" strike="noStrike" cap="none" dirty="0">
                <a:solidFill>
                  <a:schemeClr val="dk1"/>
                </a:solidFill>
                <a:effectLst/>
                <a:latin typeface="+mn-lt"/>
                <a:ea typeface="Calibri"/>
                <a:cs typeface="Calibri"/>
                <a:sym typeface="Calibri"/>
              </a:rPr>
              <a:t>Life is hectic, AI-generated cyber threats are increasing, This is exactly where cyber mindfulness comes into play.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r>
              <a:rPr lang="en-GB" sz="1200" b="0" i="0" u="none" strike="noStrike" cap="none" dirty="0">
                <a:solidFill>
                  <a:schemeClr val="dk1"/>
                </a:solidFill>
                <a:effectLst/>
                <a:latin typeface="+mn-lt"/>
                <a:ea typeface="Calibri"/>
                <a:cs typeface="Calibri"/>
                <a:sym typeface="Calibri"/>
              </a:rPr>
              <a:t>As AI-deception grows, a mindful pause can make all the difference.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r>
              <a:rPr lang="en-GB" dirty="0"/>
              <a:t>Cyber mindfulness is the theme of GÉANT 2025 cybersecurity campaign.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r>
              <a:rPr lang="en-GB" dirty="0"/>
              <a:t>This year we decided to expand the campaign beyond cybersecurity month. </a:t>
            </a:r>
          </a:p>
        </p:txBody>
      </p:sp>
      <p:sp>
        <p:nvSpPr>
          <p:cNvPr id="93" name="Google Shape;93;p4:notes">
            <a:extLst>
              <a:ext uri="{FF2B5EF4-FFF2-40B4-BE49-F238E27FC236}">
                <a16:creationId xmlns:a16="http://schemas.microsoft.com/office/drawing/2014/main" id="{45382AF1-0CCB-F509-D294-202BB138B56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2003148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Speed is our enemy, </a:t>
            </a:r>
            <a:r>
              <a:rPr lang="en-GB" dirty="0"/>
              <a:t>when we move fast, we fall for tricks.</a:t>
            </a:r>
          </a:p>
          <a:p>
            <a:r>
              <a:rPr lang="en-GB" b="1" dirty="0"/>
              <a:t>Mindfulness </a:t>
            </a:r>
            <a:r>
              <a:rPr lang="en-GB" dirty="0"/>
              <a:t>forces to slow-down that is what protects us.</a:t>
            </a:r>
          </a:p>
          <a:p>
            <a:r>
              <a:rPr lang="en-GB" b="1" dirty="0"/>
              <a:t>Attackers target emotions: </a:t>
            </a:r>
            <a:r>
              <a:rPr lang="en-GB" b="0" dirty="0"/>
              <a:t>they</a:t>
            </a:r>
            <a:r>
              <a:rPr lang="en-GB" b="1" dirty="0"/>
              <a:t> </a:t>
            </a:r>
            <a:r>
              <a:rPr lang="en-GB" dirty="0"/>
              <a:t>can trigger panic, urgency, or fear, they bypass rational thinking. Slowing down disrupts that manipulation.</a:t>
            </a:r>
          </a:p>
          <a:p>
            <a:r>
              <a:rPr lang="en-GB" b="1" dirty="0"/>
              <a:t>And it’s not about yoga mats at work. </a:t>
            </a:r>
            <a:r>
              <a:rPr lang="en-GB" dirty="0"/>
              <a:t>It’s backed by research in Cyberpsychology </a:t>
            </a:r>
          </a:p>
          <a:p>
            <a:r>
              <a:rPr lang="en-GB" b="1" dirty="0"/>
              <a:t>Meta-awareness is the shield. </a:t>
            </a:r>
            <a:r>
              <a:rPr lang="en-GB" dirty="0"/>
              <a:t>Recognising thoughts </a:t>
            </a:r>
            <a:r>
              <a:rPr lang="en-GB" i="1" dirty="0"/>
              <a:t>as they happen. </a:t>
            </a:r>
            <a:r>
              <a:rPr lang="en-GB" dirty="0"/>
              <a:t>Controlling attention. Regulating emotion. Staying flexible under stress.</a:t>
            </a:r>
          </a:p>
          <a:p>
            <a:r>
              <a:rPr lang="en-GB" b="1" dirty="0"/>
              <a:t>Culture matters too. </a:t>
            </a:r>
            <a:r>
              <a:rPr lang="en-GB" dirty="0"/>
              <a:t>In blame-heavy cultures, people hide mistakes and that silence increases risk. In open cultures, people report early, engage more, and reduce cyber exposure</a:t>
            </a:r>
          </a:p>
          <a:p>
            <a:r>
              <a:rPr lang="en-GB" dirty="0"/>
              <a:t>dramatically.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61996-B2F4-524F-9989-3EE27CEC5DF5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31797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cap="none" dirty="0">
                <a:solidFill>
                  <a:schemeClr val="dk1"/>
                </a:solidFill>
                <a:effectLst/>
                <a:latin typeface="+mn-lt"/>
                <a:ea typeface="Calibri"/>
                <a:cs typeface="Calibri"/>
                <a:sym typeface="Calibri"/>
              </a:rPr>
              <a:t>AI is about to become part of our everyday lives meaning there will be many more entry points for potential risk. </a:t>
            </a:r>
          </a:p>
          <a:p>
            <a:r>
              <a:rPr lang="en-GB" sz="1200" b="1" i="0" u="none" strike="noStrike" cap="none" dirty="0">
                <a:solidFill>
                  <a:schemeClr val="dk1"/>
                </a:solidFill>
                <a:effectLst/>
                <a:latin typeface="+mn-lt"/>
                <a:ea typeface="Calibri"/>
                <a:cs typeface="Calibri"/>
                <a:sym typeface="Calibri"/>
              </a:rPr>
              <a:t>We are likely to trust it completely</a:t>
            </a:r>
            <a:r>
              <a:rPr lang="en-GB" sz="1200" b="0" i="0" u="none" strike="noStrike" cap="none" dirty="0">
                <a:solidFill>
                  <a:schemeClr val="dk1"/>
                </a:solidFill>
                <a:effectLst/>
                <a:latin typeface="+mn-lt"/>
                <a:ea typeface="Calibri"/>
                <a:cs typeface="Calibri"/>
                <a:sym typeface="Calibri"/>
              </a:rPr>
              <a:t>. Blind trust in technology is a problem, because we humans are wired to rely on tools that make life easier.</a:t>
            </a:r>
          </a:p>
          <a:p>
            <a:r>
              <a:rPr lang="en-GB" sz="1200" b="1" i="0" u="none" strike="noStrike" cap="none" dirty="0">
                <a:solidFill>
                  <a:schemeClr val="dk1"/>
                </a:solidFill>
                <a:effectLst/>
                <a:latin typeface="+mn-lt"/>
                <a:ea typeface="Calibri"/>
                <a:cs typeface="Calibri"/>
                <a:sym typeface="Calibri"/>
              </a:rPr>
              <a:t>AI is effective at manipulating us</a:t>
            </a:r>
            <a:r>
              <a:rPr lang="en-GB" sz="1200" b="0" i="0" u="none" strike="noStrike" cap="none" dirty="0">
                <a:solidFill>
                  <a:schemeClr val="dk1"/>
                </a:solidFill>
                <a:effectLst/>
                <a:latin typeface="+mn-lt"/>
                <a:ea typeface="Calibri"/>
                <a:cs typeface="Calibri"/>
                <a:sym typeface="Calibri"/>
              </a:rPr>
              <a:t>. Not because we’re foolish - but because we’re human. When we are rushing, or are emotionally triggered, or multitasking we become the perfect target.</a:t>
            </a:r>
          </a:p>
          <a:p>
            <a:endParaRPr lang="en-GB" dirty="0"/>
          </a:p>
          <a:p>
            <a:r>
              <a:rPr lang="en-GB" sz="1200" b="1" i="1" dirty="0">
                <a:solidFill>
                  <a:schemeClr val="accent4"/>
                </a:solidFill>
              </a:rPr>
              <a:t>It’s not about spotting the fake video; it’s about spotting suspicious situations.</a:t>
            </a:r>
            <a:r>
              <a:rPr lang="en-GB" b="0" dirty="0"/>
              <a:t> </a:t>
            </a:r>
          </a:p>
          <a:p>
            <a:r>
              <a:rPr lang="en-GB" b="0" dirty="0"/>
              <a:t>Sharing sensitive data without thinking Is the real risk – chatbots are built to sound human and build our trust.</a:t>
            </a:r>
            <a:r>
              <a:rPr lang="en-GB" sz="1200" b="0" i="1" u="none" strike="noStrike" cap="none" dirty="0">
                <a:solidFill>
                  <a:schemeClr val="dk1"/>
                </a:solidFill>
                <a:effectLst/>
                <a:latin typeface="+mn-lt"/>
                <a:ea typeface="Calibri"/>
                <a:cs typeface="Calibri"/>
                <a:sym typeface="Calibri"/>
              </a:rPr>
              <a:t>  </a:t>
            </a:r>
          </a:p>
          <a:p>
            <a:r>
              <a:rPr lang="en-GB" sz="1200" b="1" i="1" u="none" strike="noStrike" cap="none" dirty="0">
                <a:solidFill>
                  <a:schemeClr val="dk1"/>
                </a:solidFill>
                <a:effectLst/>
                <a:latin typeface="+mn-lt"/>
                <a:ea typeface="Calibri"/>
                <a:cs typeface="Calibri"/>
                <a:sym typeface="Calibri"/>
              </a:rPr>
              <a:t>Parasocial relationships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1" i="1" dirty="0">
              <a:solidFill>
                <a:schemeClr val="accent4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61996-B2F4-524F-9989-3EE27CEC5DF5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54952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2024 Hong Kong deepfake case </a:t>
            </a:r>
          </a:p>
          <a:p>
            <a:r>
              <a:rPr lang="en-GB" sz="1200" b="1" i="0" u="none" strike="noStrike" kern="1200" cap="none" dirty="0">
                <a:solidFill>
                  <a:schemeClr val="tx1"/>
                </a:solidFill>
                <a:effectLst/>
                <a:latin typeface="+mn-lt"/>
                <a:ea typeface="Calibri"/>
                <a:cs typeface="Calibri"/>
                <a:sym typeface="Calibri"/>
              </a:rPr>
              <a:t>Celebrity &amp; public figures impersonations </a:t>
            </a:r>
          </a:p>
          <a:p>
            <a:r>
              <a:rPr lang="en-GB" sz="1200" b="1" i="0" u="none" strike="noStrike" kern="1200" cap="none" dirty="0">
                <a:solidFill>
                  <a:schemeClr val="tx1"/>
                </a:solidFill>
                <a:effectLst/>
                <a:latin typeface="+mn-lt"/>
                <a:ea typeface="Calibri"/>
                <a:cs typeface="Calibri"/>
                <a:sym typeface="Calibri"/>
              </a:rPr>
              <a:t>Political disinformation (Joe Biden Zelensky)</a:t>
            </a:r>
            <a:endParaRPr lang="en-GB" sz="1200" b="0" i="0" u="none" strike="noStrike" kern="1200" cap="none" dirty="0">
              <a:solidFill>
                <a:schemeClr val="tx1"/>
              </a:solidFill>
              <a:effectLst/>
              <a:latin typeface="+mn-lt"/>
              <a:ea typeface="Calibri"/>
              <a:cs typeface="Calibri"/>
              <a:sym typeface="Calibri"/>
            </a:endParaRPr>
          </a:p>
          <a:p>
            <a:r>
              <a:rPr lang="en-GB" sz="1200" b="1" i="0" u="none" strike="noStrike" kern="1200" cap="none" dirty="0">
                <a:solidFill>
                  <a:schemeClr val="tx1"/>
                </a:solidFill>
                <a:effectLst/>
                <a:latin typeface="+mn-lt"/>
                <a:ea typeface="Calibri"/>
                <a:cs typeface="Calibri"/>
                <a:sym typeface="Calibri"/>
              </a:rPr>
              <a:t>Chatbot are becoming romance scammers </a:t>
            </a:r>
            <a:r>
              <a:rPr lang="en-GB" sz="1200" b="0" i="0" u="none" strike="noStrike" kern="1200" cap="none" dirty="0">
                <a:solidFill>
                  <a:schemeClr val="tx1"/>
                </a:solidFill>
                <a:effectLst/>
                <a:latin typeface="+mn-lt"/>
                <a:ea typeface="Calibri"/>
                <a:cs typeface="Calibri"/>
                <a:sym typeface="Calibri"/>
              </a:rPr>
              <a:t>and they’re targeting everybody, not only naïve individuals. </a:t>
            </a:r>
          </a:p>
          <a:p>
            <a:r>
              <a:rPr lang="en-GB" sz="1200" b="1" i="0" u="none" strike="noStrike" kern="1200" cap="none" dirty="0">
                <a:solidFill>
                  <a:schemeClr val="tx1"/>
                </a:solidFill>
                <a:effectLst/>
                <a:latin typeface="+mn-lt"/>
                <a:ea typeface="Calibri"/>
                <a:cs typeface="Calibri"/>
                <a:sym typeface="Calibri"/>
              </a:rPr>
              <a:t>ENISA threat landscape 2025 report </a:t>
            </a:r>
            <a:r>
              <a:rPr lang="en-GB" sz="1200" b="0" i="0" u="none" strike="noStrike" kern="1200" cap="none" dirty="0">
                <a:solidFill>
                  <a:schemeClr val="tx1"/>
                </a:solidFill>
                <a:effectLst/>
                <a:latin typeface="+mn-lt"/>
                <a:ea typeface="Calibri"/>
                <a:cs typeface="Calibri"/>
                <a:sym typeface="Calibri"/>
              </a:rPr>
              <a:t>– an excellent source!</a:t>
            </a:r>
          </a:p>
          <a:p>
            <a:endParaRPr lang="en-GB" b="0" dirty="0"/>
          </a:p>
          <a:p>
            <a:r>
              <a:rPr lang="en-GB" b="0" dirty="0"/>
              <a:t>Sharing sensitive data without thinking Is the real risk – chatbots are built to sound human and build our trust.</a:t>
            </a:r>
            <a:r>
              <a:rPr lang="en-GB" sz="1200" b="0" i="1" u="none" strike="noStrike" cap="none" dirty="0">
                <a:solidFill>
                  <a:schemeClr val="dk1"/>
                </a:solidFill>
                <a:effectLst/>
                <a:latin typeface="+mn-lt"/>
                <a:ea typeface="Calibri"/>
                <a:cs typeface="Calibri"/>
                <a:sym typeface="Calibri"/>
              </a:rPr>
              <a:t>  </a:t>
            </a:r>
          </a:p>
          <a:p>
            <a:r>
              <a:rPr lang="en-GB" sz="1200" b="1" i="1" u="none" strike="noStrike" cap="none" dirty="0">
                <a:solidFill>
                  <a:schemeClr val="dk1"/>
                </a:solidFill>
                <a:effectLst/>
                <a:latin typeface="+mn-lt"/>
                <a:ea typeface="Calibri"/>
                <a:cs typeface="Calibri"/>
                <a:sym typeface="Calibri"/>
              </a:rPr>
              <a:t>Parasocial relationships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61996-B2F4-524F-9989-3EE27CEC5DF5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57665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EF895F-6C78-4FA5-DFD1-50EEBA4C85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9FBA0CF-A875-0A56-2D27-5DFFE159A96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E44F7AB-B1B9-8231-16F1-D75CEA76868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AI isn’t creating new types of cybercrime  </a:t>
            </a:r>
            <a:r>
              <a:rPr lang="en-GB" dirty="0"/>
              <a:t>it’s supercharging old ones. Phishing scams, and malware can now be generated faster, more convincingly, and at scale. </a:t>
            </a:r>
          </a:p>
          <a:p>
            <a:r>
              <a:rPr lang="en-GB" b="1" dirty="0"/>
              <a:t>The tricks are old</a:t>
            </a:r>
            <a:r>
              <a:rPr lang="en-GB" dirty="0"/>
              <a:t>, but the tools are new and our defences need to catch up.</a:t>
            </a:r>
          </a:p>
          <a:p>
            <a:r>
              <a:rPr lang="en-GB" b="1" dirty="0"/>
              <a:t>The psychology behind it all  </a:t>
            </a:r>
            <a:r>
              <a:rPr lang="en-GB" dirty="0"/>
              <a:t>“So why do we fall for this stuff? Because humans run on psychological shortcuts and AI has read the manual.</a:t>
            </a:r>
          </a:p>
          <a:p>
            <a:r>
              <a:rPr lang="en-GB" dirty="0"/>
              <a:t>AI is trained to use all of </a:t>
            </a:r>
            <a:r>
              <a:rPr lang="en-GB" b="1" dirty="0"/>
              <a:t>Cialdini’s seven principles of influence</a:t>
            </a:r>
          </a:p>
          <a:p>
            <a:r>
              <a:rPr lang="en-GB" dirty="0"/>
              <a:t>It can create urgent pressure like: ‘Please do this immediately — and thank you :)’ And you think: ‘Well… they said thank you, so okay!’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CDC1B6-3A54-2EBC-4918-723D4495D8F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61996-B2F4-524F-9989-3EE27CEC5DF5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01906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C2FCE1-B936-F9F5-4AC8-3EB353FA9A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FE42EA7-E407-A5F7-FCF4-4A15E1F7867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C2509AC-642A-3CDB-0197-F7DD52530FA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Which brings us to </a:t>
            </a:r>
            <a:r>
              <a:rPr lang="en-GB" b="1" dirty="0"/>
              <a:t>Zero Trust.</a:t>
            </a:r>
          </a:p>
          <a:p>
            <a:r>
              <a:rPr lang="en-GB" dirty="0"/>
              <a:t>Trust but verify’ is what we used to say.</a:t>
            </a:r>
          </a:p>
          <a:p>
            <a:r>
              <a:rPr lang="en-GB" dirty="0"/>
              <a:t>Now it’s more like: </a:t>
            </a:r>
            <a:r>
              <a:rPr lang="en-GB" b="1" dirty="0"/>
              <a:t>Verify… and then maybe trust… if you really must</a:t>
            </a:r>
            <a:r>
              <a:rPr lang="en-GB" dirty="0"/>
              <a:t>.’</a:t>
            </a:r>
          </a:p>
          <a:p>
            <a:r>
              <a:rPr lang="en-GB" dirty="0"/>
              <a:t>Zero Trust isn’t about being paranoid.</a:t>
            </a:r>
          </a:p>
          <a:p>
            <a:r>
              <a:rPr lang="en-GB" i="1" dirty="0"/>
              <a:t>A </a:t>
            </a:r>
            <a:r>
              <a:rPr lang="en-GB" dirty="0"/>
              <a:t>cybersecurity expert once said: </a:t>
            </a:r>
            <a:r>
              <a:rPr lang="en-GB" b="1" dirty="0"/>
              <a:t>it’s like trying to channel your inner grandma. </a:t>
            </a:r>
            <a:endParaRPr lang="en-GB" sz="1200" b="1" i="0" u="none" strike="noStrike" kern="1200" cap="none" dirty="0">
              <a:solidFill>
                <a:schemeClr val="tx1"/>
              </a:solidFill>
              <a:effectLst/>
              <a:latin typeface="+mn-lt"/>
              <a:ea typeface="Calibri"/>
              <a:cs typeface="Calibri"/>
              <a:sym typeface="Calibri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CA143B-25D6-F0BE-C6C3-C787143D435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61996-B2F4-524F-9989-3EE27CEC5DF5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446248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AAF065-A7C8-2262-852B-C47C18B842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131D34E-D0D4-62DD-DF6C-B5CBB56EA5C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BD06E2F-0231-F979-D818-ED985B40AF4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But AI isn’t always the </a:t>
            </a:r>
            <a:r>
              <a:rPr lang="en-GB" b="1" dirty="0"/>
              <a:t>villain</a:t>
            </a:r>
            <a:r>
              <a:rPr lang="en-GB" dirty="0"/>
              <a:t> in this story</a:t>
            </a:r>
          </a:p>
          <a:p>
            <a:r>
              <a:rPr lang="en-GB" dirty="0"/>
              <a:t>It can </a:t>
            </a:r>
            <a:r>
              <a:rPr lang="en-GB" b="1" dirty="0"/>
              <a:t>detect</a:t>
            </a:r>
            <a:r>
              <a:rPr lang="en-GB" dirty="0"/>
              <a:t> </a:t>
            </a:r>
            <a:r>
              <a:rPr lang="en-GB" b="1" dirty="0"/>
              <a:t>deepfakes</a:t>
            </a:r>
            <a:r>
              <a:rPr lang="en-GB" dirty="0"/>
              <a:t>, create adaptive training, assist with awareness content…Basically, AI can help us fight AI.</a:t>
            </a:r>
          </a:p>
          <a:p>
            <a:r>
              <a:rPr lang="en-GB" dirty="0"/>
              <a:t>And many tools are inexpensive</a:t>
            </a:r>
          </a:p>
          <a:p>
            <a:r>
              <a:rPr lang="en-GB" dirty="0"/>
              <a:t>The key is </a:t>
            </a:r>
            <a:r>
              <a:rPr lang="en-GB" b="1" dirty="0"/>
              <a:t>intent</a:t>
            </a:r>
            <a:r>
              <a:rPr lang="en-GB" dirty="0"/>
              <a:t>. Intention behind an action is what truly matters. Deontology Kant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We used an advanced </a:t>
            </a:r>
            <a:r>
              <a:rPr lang="en-GB" sz="1200" b="1" i="0" u="none" strike="noStrike" kern="1200" cap="none" dirty="0">
                <a:solidFill>
                  <a:schemeClr val="tx1"/>
                </a:solidFill>
                <a:effectLst/>
                <a:latin typeface="+mn-lt"/>
                <a:ea typeface="Calibri"/>
                <a:cs typeface="Calibri"/>
                <a:sym typeface="Calibri"/>
              </a:rPr>
              <a:t>AI audio platform</a:t>
            </a:r>
            <a:r>
              <a:rPr lang="en-GB" sz="1200" b="0" i="0" u="none" strike="noStrike" kern="1200" cap="none" dirty="0">
                <a:solidFill>
                  <a:schemeClr val="tx1"/>
                </a:solidFill>
                <a:effectLst/>
                <a:latin typeface="+mn-lt"/>
                <a:ea typeface="Calibri"/>
                <a:cs typeface="Calibri"/>
                <a:sym typeface="Calibri"/>
              </a:rPr>
              <a:t> that uses deep learning to generate highly realistic, natural-sounding human voices and other audio content from text and recordings</a:t>
            </a: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software in the creation of the language variants of our 4 campaign animations.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C44912-9722-5EC2-ABC3-8F9BC86C3C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61996-B2F4-524F-9989-3EE27CEC5DF5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249982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682827-6970-8E85-10C4-04D0509E19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58A0C46-46BE-908C-0DB8-A502E5F9E24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B37D8E8-DE9E-4C9C-08BE-C239A4BAA33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600" b="1" dirty="0"/>
              <a:t>Highlights</a:t>
            </a:r>
          </a:p>
          <a:p>
            <a:r>
              <a:rPr lang="en-GB" sz="1200" dirty="0"/>
              <a:t>4x Social media animations</a:t>
            </a:r>
          </a:p>
          <a:p>
            <a:r>
              <a:rPr lang="en-GB" sz="1200" dirty="0"/>
              <a:t>4x Webinars plus expert interviews</a:t>
            </a:r>
          </a:p>
          <a:p>
            <a:r>
              <a:rPr lang="en-GB" sz="1200" dirty="0"/>
              <a:t>7x Leaflets </a:t>
            </a:r>
          </a:p>
          <a:p>
            <a:r>
              <a:rPr lang="en-GB" sz="1200" dirty="0"/>
              <a:t>7x language variants</a:t>
            </a:r>
          </a:p>
          <a:p>
            <a:r>
              <a:rPr lang="en-GB" sz="1200" dirty="0"/>
              <a:t>Various community contributions </a:t>
            </a:r>
          </a:p>
          <a:p>
            <a:r>
              <a:rPr lang="en-GB" sz="1200" dirty="0"/>
              <a:t>Templates</a:t>
            </a:r>
          </a:p>
          <a:p>
            <a:r>
              <a:rPr lang="en-GB" sz="1200" dirty="0"/>
              <a:t>Calendar</a:t>
            </a:r>
          </a:p>
          <a:p>
            <a:r>
              <a:rPr lang="en-GB" sz="1200" dirty="0"/>
              <a:t>Social media </a:t>
            </a:r>
          </a:p>
          <a:p>
            <a:r>
              <a:rPr lang="en-GB" sz="1200" dirty="0"/>
              <a:t>LinkedIn  ads campaign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A69932-1BDB-08B3-9B00-DEED6E2C099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61996-B2F4-524F-9989-3EE27CEC5DF5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001074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FC2668-BCDC-16BA-DF1B-2156EE7079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EACD779-7464-C26F-ECCF-071B14585AC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535A952-B545-A4BA-A5DD-EC2E7FB812B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LinkedIn ad campaign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AFAAB9-75CE-F70B-274A-CE218E756A5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61996-B2F4-524F-9989-3EE27CEC5DF5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013467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61F508-B6D7-E8E9-4D6C-2E8FA7E55E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E932AF7-6A6E-F2D4-85EC-C5531D87D78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1A775A0-9D78-9F4D-CCA4-63D53205ADA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  <a:p>
            <a:r>
              <a:rPr lang="en-GB" b="0" dirty="0"/>
              <a:t>1- Same scams, just with more processing power.</a:t>
            </a:r>
          </a:p>
          <a:p>
            <a:endParaRPr lang="en-GB" b="0" dirty="0"/>
          </a:p>
          <a:p>
            <a:r>
              <a:rPr lang="en-GB" b="0" dirty="0"/>
              <a:t>2- A calm brain is harder to fool.</a:t>
            </a:r>
          </a:p>
          <a:p>
            <a:endParaRPr lang="en-GB" b="0" dirty="0"/>
          </a:p>
          <a:p>
            <a:r>
              <a:rPr lang="en-GB" b="0" dirty="0"/>
              <a:t>3- Fight AI deception with ethical AI and your gut feel</a:t>
            </a:r>
          </a:p>
          <a:p>
            <a:endParaRPr lang="en-GB" b="0" dirty="0"/>
          </a:p>
          <a:p>
            <a:r>
              <a:rPr lang="en-GB" b="0" dirty="0"/>
              <a:t>In short: </a:t>
            </a:r>
            <a:r>
              <a:rPr lang="en-GB" b="1" dirty="0"/>
              <a:t>upgrade the tech</a:t>
            </a:r>
            <a:r>
              <a:rPr lang="en-GB" b="0" dirty="0"/>
              <a:t>, but </a:t>
            </a:r>
            <a:r>
              <a:rPr lang="en-GB" b="1" dirty="0"/>
              <a:t>keep your intuition updated too</a:t>
            </a:r>
            <a:r>
              <a:rPr lang="en-GB" b="0" dirty="0"/>
              <a:t>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7690DB-F694-6157-8974-CC21C4C482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61996-B2F4-524F-9989-3EE27CEC5DF5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660795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Thank you for listening and for staying mindful with me.</a:t>
            </a:r>
            <a:br>
              <a:rPr lang="en-GB" dirty="0"/>
            </a:br>
            <a:r>
              <a:rPr lang="en-GB" dirty="0"/>
              <a:t>on behalf of the Human Factor Sub-Task, Work Package 8, GÉANT Project</a:t>
            </a:r>
            <a:br>
              <a:rPr lang="en-GB" dirty="0"/>
            </a:br>
            <a:r>
              <a:rPr lang="en-GB" b="1" dirty="0"/>
              <a:t>Be mindful. Stay safe. And if something looks weird, it probably is.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61996-B2F4-524F-9989-3EE27CEC5DF5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0745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emf"/><Relationship Id="rId4" Type="http://schemas.openxmlformats.org/officeDocument/2006/relationships/image" Target="../media/image3.emf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emf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554674F0-375C-41DA-9F9D-C83A1950CE0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l="4" r="4"/>
          <a:stretch/>
        </p:blipFill>
        <p:spPr>
          <a:xfrm>
            <a:off x="0" y="0"/>
            <a:ext cx="12191096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F2BBB82-E8B3-5A63-CD3D-6F60A3482A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5685" y="1771649"/>
            <a:ext cx="5917683" cy="1484313"/>
          </a:xfrm>
        </p:spPr>
        <p:txBody>
          <a:bodyPr anchor="t" anchorCtr="0">
            <a:normAutofit/>
          </a:bodyPr>
          <a:lstStyle>
            <a:lvl1pPr algn="l">
              <a:lnSpc>
                <a:spcPct val="100000"/>
              </a:lnSpc>
              <a:defRPr sz="4000" b="1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595144-41DA-2A06-BF99-A886E5E5FB76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55685" y="3602038"/>
            <a:ext cx="5917683" cy="577697"/>
          </a:xfr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dirty="0"/>
              <a:t>Click to add Name and Surname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DDD8D1-C847-BD12-FD7B-96B4C3360A6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44584" y="6430137"/>
            <a:ext cx="1143000" cy="365125"/>
          </a:xfrm>
        </p:spPr>
        <p:txBody>
          <a:bodyPr/>
          <a:lstStyle/>
          <a:p>
            <a:fld id="{741077F5-36F5-0846-B313-1F49792AA3D9}" type="datetime1">
              <a:rPr lang="en-GB" smtClean="0"/>
              <a:t>01/04/2026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D4390C-B3F4-E393-B608-F3AB1F6562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5685" y="6430137"/>
            <a:ext cx="8241792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59F0B0-3975-0748-BD61-200114A3E6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34691" y="6430136"/>
            <a:ext cx="801624" cy="365125"/>
          </a:xfrm>
        </p:spPr>
        <p:txBody>
          <a:bodyPr/>
          <a:lstStyle/>
          <a:p>
            <a:fld id="{DC3E8451-FA9E-044E-A25E-570F063E7F9B}" type="slidenum">
              <a:rPr lang="en-US" smtClean="0"/>
              <a:t>‹#›</a:t>
            </a:fld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B271704-F3EA-7190-FB4E-0F9FD0E8E4B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455685" y="5793362"/>
            <a:ext cx="2141211" cy="45606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8F8F1E1-9E7A-6F8C-5CA8-3AAFA99469C7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2695539" y="390260"/>
            <a:ext cx="902165" cy="392246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7CD2C01C-EADE-B994-1246-99E2F6AC9E3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455686" y="371471"/>
            <a:ext cx="843288" cy="45583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C6B1F0E-685C-6AB5-5B66-9E3CAABC535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rcRect/>
          <a:stretch/>
        </p:blipFill>
        <p:spPr>
          <a:xfrm>
            <a:off x="1426170" y="370787"/>
            <a:ext cx="1150620" cy="45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5040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&amp; Picture Bas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BCC9FE72-AE3C-05E9-223B-3766BC9C1B5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3" y="6394449"/>
            <a:ext cx="12191973" cy="46354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646E95F-384F-473E-4936-D7B21D4D8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685" y="182881"/>
            <a:ext cx="7298427" cy="594359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3000" b="1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89981D-B1E5-9FCB-7E97-12AF04355A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685" y="1444752"/>
            <a:ext cx="5640315" cy="473221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1600"/>
              </a:spcBef>
              <a:buClr>
                <a:schemeClr val="accent1"/>
              </a:buClr>
              <a:buNone/>
              <a:defRPr>
                <a:solidFill>
                  <a:schemeClr val="tx2"/>
                </a:solidFill>
              </a:defRPr>
            </a:lvl1pPr>
            <a:lvl2pPr marL="361950" indent="-180975">
              <a:lnSpc>
                <a:spcPct val="100000"/>
              </a:lnSpc>
              <a:buClr>
                <a:schemeClr val="accent1"/>
              </a:buClr>
              <a:tabLst/>
              <a:defRPr sz="2400">
                <a:solidFill>
                  <a:schemeClr val="tx2"/>
                </a:solidFill>
              </a:defRPr>
            </a:lvl2pPr>
            <a:lvl3pPr marL="542925" indent="-180975">
              <a:lnSpc>
                <a:spcPct val="100000"/>
              </a:lnSpc>
              <a:buClr>
                <a:schemeClr val="accent1"/>
              </a:buClr>
              <a:tabLst/>
              <a:defRPr sz="2400">
                <a:solidFill>
                  <a:schemeClr val="tx2"/>
                </a:solidFill>
              </a:defRPr>
            </a:lvl3pPr>
            <a:lvl4pPr marL="758825" indent="-192088">
              <a:lnSpc>
                <a:spcPct val="100000"/>
              </a:lnSpc>
              <a:buClr>
                <a:schemeClr val="accent1"/>
              </a:buClr>
              <a:tabLst/>
              <a:defRPr sz="2400">
                <a:solidFill>
                  <a:schemeClr val="tx2"/>
                </a:solidFill>
              </a:defRPr>
            </a:lvl4pPr>
            <a:lvl5pPr marL="985838" indent="-227013">
              <a:lnSpc>
                <a:spcPct val="100000"/>
              </a:lnSpc>
              <a:buClr>
                <a:schemeClr val="accent1"/>
              </a:buClr>
              <a:tabLst/>
              <a:defRPr sz="240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721F4B-860A-610E-B397-6AAD219DCDC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65345" y="6447154"/>
            <a:ext cx="1224525" cy="365125"/>
          </a:xfrm>
        </p:spPr>
        <p:txBody>
          <a:bodyPr/>
          <a:lstStyle/>
          <a:p>
            <a:fld id="{755AA632-7320-214D-9497-50791D4F90F7}" type="datetime1">
              <a:rPr lang="en-GB" smtClean="0"/>
              <a:t>01/04/2026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84614A-FC5E-A17C-2B3E-1C38A828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5685" y="6447155"/>
            <a:ext cx="824103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96600D-1C2B-885C-C6A2-71C1ABCD3C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58500" y="6447155"/>
            <a:ext cx="877814" cy="365125"/>
          </a:xfrm>
        </p:spPr>
        <p:txBody>
          <a:bodyPr/>
          <a:lstStyle/>
          <a:p>
            <a:fld id="{DC3E8451-FA9E-044E-A25E-570F063E7F9B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C5D6AB0-2FC8-7029-824E-0AA61EBC6E8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400800" y="1444625"/>
            <a:ext cx="5454650" cy="4732338"/>
          </a:xfrm>
          <a:solidFill>
            <a:schemeClr val="accent1"/>
          </a:solidFill>
        </p:spPr>
        <p:txBody>
          <a:bodyPr anchor="t" anchorCtr="1">
            <a:normAutofit/>
          </a:bodyPr>
          <a:lstStyle>
            <a:lvl1pPr algn="ctr"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Insert Image here</a:t>
            </a:r>
          </a:p>
        </p:txBody>
      </p:sp>
    </p:spTree>
    <p:extLst>
      <p:ext uri="{BB962C8B-B14F-4D97-AF65-F5344CB8AC3E}">
        <p14:creationId xmlns:p14="http://schemas.microsoft.com/office/powerpoint/2010/main" val="7266279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&amp; Picture Advance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green rectangles on a white background&#10;&#10;Description automatically generated">
            <a:extLst>
              <a:ext uri="{FF2B5EF4-FFF2-40B4-BE49-F238E27FC236}">
                <a16:creationId xmlns:a16="http://schemas.microsoft.com/office/drawing/2014/main" id="{C20411F2-B463-65EA-90B7-A6A1231A159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CC9FE72-AE3C-05E9-223B-3766BC9C1B5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13" y="6394449"/>
            <a:ext cx="12191973" cy="46354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646E95F-384F-473E-4936-D7B21D4D8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685" y="182881"/>
            <a:ext cx="7298427" cy="594359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3000" b="1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89981D-B1E5-9FCB-7E97-12AF04355A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685" y="1444752"/>
            <a:ext cx="5640315" cy="473221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1600"/>
              </a:spcBef>
              <a:buClr>
                <a:schemeClr val="accent1"/>
              </a:buClr>
              <a:buNone/>
              <a:defRPr>
                <a:solidFill>
                  <a:schemeClr val="tx2"/>
                </a:solidFill>
              </a:defRPr>
            </a:lvl1pPr>
            <a:lvl2pPr marL="361950" indent="-180975">
              <a:lnSpc>
                <a:spcPct val="100000"/>
              </a:lnSpc>
              <a:buClr>
                <a:schemeClr val="accent1"/>
              </a:buClr>
              <a:tabLst/>
              <a:defRPr sz="2400">
                <a:solidFill>
                  <a:schemeClr val="tx2"/>
                </a:solidFill>
              </a:defRPr>
            </a:lvl2pPr>
            <a:lvl3pPr marL="542925" indent="-180975">
              <a:lnSpc>
                <a:spcPct val="100000"/>
              </a:lnSpc>
              <a:buClr>
                <a:schemeClr val="accent1"/>
              </a:buClr>
              <a:tabLst/>
              <a:defRPr sz="2400">
                <a:solidFill>
                  <a:schemeClr val="tx2"/>
                </a:solidFill>
              </a:defRPr>
            </a:lvl3pPr>
            <a:lvl4pPr marL="758825" indent="-192088">
              <a:lnSpc>
                <a:spcPct val="100000"/>
              </a:lnSpc>
              <a:buClr>
                <a:schemeClr val="accent1"/>
              </a:buClr>
              <a:tabLst/>
              <a:defRPr sz="2400">
                <a:solidFill>
                  <a:schemeClr val="tx2"/>
                </a:solidFill>
              </a:defRPr>
            </a:lvl4pPr>
            <a:lvl5pPr marL="985838" indent="-227013">
              <a:lnSpc>
                <a:spcPct val="100000"/>
              </a:lnSpc>
              <a:buClr>
                <a:schemeClr val="accent1"/>
              </a:buClr>
              <a:tabLst/>
              <a:defRPr sz="240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721F4B-860A-610E-B397-6AAD219DCDC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65345" y="6447154"/>
            <a:ext cx="1224525" cy="365125"/>
          </a:xfrm>
        </p:spPr>
        <p:txBody>
          <a:bodyPr/>
          <a:lstStyle/>
          <a:p>
            <a:fld id="{99351DBD-9F5B-3A4B-B84D-4B3DBF7B8688}" type="datetime1">
              <a:rPr lang="en-GB" smtClean="0"/>
              <a:t>01/04/2026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84614A-FC5E-A17C-2B3E-1C38A828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5685" y="6447155"/>
            <a:ext cx="824103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96600D-1C2B-885C-C6A2-71C1ABCD3C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58500" y="6447155"/>
            <a:ext cx="877814" cy="365125"/>
          </a:xfrm>
        </p:spPr>
        <p:txBody>
          <a:bodyPr/>
          <a:lstStyle/>
          <a:p>
            <a:fld id="{DC3E8451-FA9E-044E-A25E-570F063E7F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234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&amp;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BCC9FE72-AE3C-05E9-223B-3766BC9C1B5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3" y="6394449"/>
            <a:ext cx="12191973" cy="46354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646E95F-384F-473E-4936-D7B21D4D8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685" y="182881"/>
            <a:ext cx="7298427" cy="594359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3000" b="1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89981D-B1E5-9FCB-7E97-12AF04355A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444752"/>
            <a:ext cx="5640315" cy="4654295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1600"/>
              </a:spcBef>
              <a:buClr>
                <a:schemeClr val="accent1"/>
              </a:buClr>
              <a:buNone/>
              <a:defRPr>
                <a:solidFill>
                  <a:schemeClr val="tx2"/>
                </a:solidFill>
              </a:defRPr>
            </a:lvl1pPr>
            <a:lvl2pPr marL="361950" indent="-180975">
              <a:lnSpc>
                <a:spcPct val="100000"/>
              </a:lnSpc>
              <a:buClr>
                <a:schemeClr val="accent1"/>
              </a:buClr>
              <a:tabLst/>
              <a:defRPr sz="2400">
                <a:solidFill>
                  <a:schemeClr val="tx2"/>
                </a:solidFill>
              </a:defRPr>
            </a:lvl2pPr>
            <a:lvl3pPr marL="542925" indent="-180975">
              <a:lnSpc>
                <a:spcPct val="100000"/>
              </a:lnSpc>
              <a:buClr>
                <a:schemeClr val="accent1"/>
              </a:buClr>
              <a:tabLst/>
              <a:defRPr sz="2400">
                <a:solidFill>
                  <a:schemeClr val="tx2"/>
                </a:solidFill>
              </a:defRPr>
            </a:lvl3pPr>
            <a:lvl4pPr marL="758825" indent="-192088">
              <a:lnSpc>
                <a:spcPct val="100000"/>
              </a:lnSpc>
              <a:buClr>
                <a:schemeClr val="accent1"/>
              </a:buClr>
              <a:tabLst/>
              <a:defRPr sz="2400">
                <a:solidFill>
                  <a:schemeClr val="tx2"/>
                </a:solidFill>
              </a:defRPr>
            </a:lvl4pPr>
            <a:lvl5pPr marL="985838" indent="-227013">
              <a:lnSpc>
                <a:spcPct val="100000"/>
              </a:lnSpc>
              <a:buClr>
                <a:schemeClr val="accent1"/>
              </a:buClr>
              <a:tabLst/>
              <a:defRPr sz="240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721F4B-860A-610E-B397-6AAD219DCDC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65345" y="6447154"/>
            <a:ext cx="1224525" cy="365125"/>
          </a:xfrm>
        </p:spPr>
        <p:txBody>
          <a:bodyPr/>
          <a:lstStyle/>
          <a:p>
            <a:fld id="{DB4D5191-C3A4-A844-817F-CF539AB8EA5F}" type="datetime1">
              <a:rPr lang="en-GB" smtClean="0"/>
              <a:t>01/04/2026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84614A-FC5E-A17C-2B3E-1C38A828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5685" y="6447155"/>
            <a:ext cx="824103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96600D-1C2B-885C-C6A2-71C1ABCD3C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58500" y="6447155"/>
            <a:ext cx="877814" cy="365125"/>
          </a:xfrm>
        </p:spPr>
        <p:txBody>
          <a:bodyPr/>
          <a:lstStyle/>
          <a:p>
            <a:fld id="{DC3E8451-FA9E-044E-A25E-570F063E7F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92658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BCC9FE72-AE3C-05E9-223B-3766BC9C1B5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3" y="6394449"/>
            <a:ext cx="12191973" cy="46354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646E95F-384F-473E-4936-D7B21D4D8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685" y="182881"/>
            <a:ext cx="11280630" cy="594359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3000" b="1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89981D-B1E5-9FCB-7E97-12AF04355A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685" y="1443581"/>
            <a:ext cx="11280630" cy="4706698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1600"/>
              </a:spcBef>
              <a:buClr>
                <a:schemeClr val="accent1"/>
              </a:buClr>
              <a:buNone/>
              <a:defRPr>
                <a:solidFill>
                  <a:schemeClr val="tx2"/>
                </a:solidFill>
              </a:defRPr>
            </a:lvl1pPr>
            <a:lvl2pPr marL="361950" indent="-180975">
              <a:lnSpc>
                <a:spcPct val="100000"/>
              </a:lnSpc>
              <a:buClr>
                <a:schemeClr val="accent1"/>
              </a:buClr>
              <a:tabLst/>
              <a:defRPr sz="2400">
                <a:solidFill>
                  <a:schemeClr val="tx2"/>
                </a:solidFill>
              </a:defRPr>
            </a:lvl2pPr>
            <a:lvl3pPr marL="542925" indent="-180975">
              <a:lnSpc>
                <a:spcPct val="100000"/>
              </a:lnSpc>
              <a:buClr>
                <a:schemeClr val="accent1"/>
              </a:buClr>
              <a:tabLst/>
              <a:defRPr sz="2400">
                <a:solidFill>
                  <a:schemeClr val="tx2"/>
                </a:solidFill>
              </a:defRPr>
            </a:lvl3pPr>
            <a:lvl4pPr marL="758825" indent="-192088">
              <a:lnSpc>
                <a:spcPct val="100000"/>
              </a:lnSpc>
              <a:buClr>
                <a:schemeClr val="accent1"/>
              </a:buClr>
              <a:tabLst/>
              <a:defRPr sz="2400">
                <a:solidFill>
                  <a:schemeClr val="tx2"/>
                </a:solidFill>
              </a:defRPr>
            </a:lvl4pPr>
            <a:lvl5pPr marL="985838" indent="-227013">
              <a:lnSpc>
                <a:spcPct val="100000"/>
              </a:lnSpc>
              <a:buClr>
                <a:schemeClr val="accent1"/>
              </a:buClr>
              <a:tabLst/>
              <a:defRPr sz="240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721F4B-860A-610E-B397-6AAD219DCDC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65345" y="6447154"/>
            <a:ext cx="1224525" cy="365125"/>
          </a:xfrm>
        </p:spPr>
        <p:txBody>
          <a:bodyPr/>
          <a:lstStyle/>
          <a:p>
            <a:fld id="{E56EF029-8B71-1D49-A7E2-FC80BF9BA1C4}" type="datetime1">
              <a:rPr lang="en-GB" smtClean="0"/>
              <a:t>01/04/2026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84614A-FC5E-A17C-2B3E-1C38A828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5685" y="6447155"/>
            <a:ext cx="824103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96600D-1C2B-885C-C6A2-71C1ABCD3C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58500" y="6447155"/>
            <a:ext cx="877814" cy="365125"/>
          </a:xfrm>
        </p:spPr>
        <p:txBody>
          <a:bodyPr/>
          <a:lstStyle/>
          <a:p>
            <a:fld id="{DC3E8451-FA9E-044E-A25E-570F063E7F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92634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8173A43B-9F36-3980-A420-B8AA06496C5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3" y="6394449"/>
            <a:ext cx="12191973" cy="46354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35DC16F-45B6-A319-5355-582341560C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685" y="192997"/>
            <a:ext cx="11280630" cy="572135"/>
          </a:xfrm>
        </p:spPr>
        <p:txBody>
          <a:bodyPr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922486-DB12-439D-CF54-9C8D5231C0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5685" y="1538344"/>
            <a:ext cx="5564115" cy="46386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415A71-3D2E-E161-8453-7BB1133DC0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538344"/>
            <a:ext cx="5564114" cy="46386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920FBF-FB98-E058-4BA8-A4FF22243C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433560" y="6447154"/>
            <a:ext cx="1093470" cy="365125"/>
          </a:xfrm>
        </p:spPr>
        <p:txBody>
          <a:bodyPr/>
          <a:lstStyle/>
          <a:p>
            <a:fld id="{3A7EB0B5-99DD-1245-883C-824C11E8FA1A}" type="datetime1">
              <a:rPr lang="en-GB" smtClean="0"/>
              <a:t>01/04/2026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A9C817-3CA7-E573-2D38-CD40BF656C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5685" y="6447154"/>
            <a:ext cx="845209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448246-8359-2A61-03EA-CB0A4D9D34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2809" y="6447153"/>
            <a:ext cx="683505" cy="365125"/>
          </a:xfrm>
        </p:spPr>
        <p:txBody>
          <a:bodyPr/>
          <a:lstStyle/>
          <a:p>
            <a:fld id="{DC3E8451-FA9E-044E-A25E-570F063E7F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31579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5C76FE6-82AE-E55B-9F65-813E2E4350EE}"/>
              </a:ext>
            </a:extLst>
          </p:cNvPr>
          <p:cNvSpPr/>
          <p:nvPr userDrawn="1"/>
        </p:nvSpPr>
        <p:spPr>
          <a:xfrm>
            <a:off x="0" y="0"/>
            <a:ext cx="12192000" cy="639444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8F4EDF3-0A7B-F3A7-746B-3B7DE23811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3" y="6394449"/>
            <a:ext cx="12191973" cy="46354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F5CEBFD-721F-2C37-5C33-3766D3681F5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5685" y="923544"/>
            <a:ext cx="7490451" cy="1408176"/>
          </a:xfrm>
        </p:spPr>
        <p:txBody>
          <a:bodyPr anchor="t" anchorCtr="0">
            <a:normAutofit/>
          </a:bodyPr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GB" dirty="0"/>
              <a:t>Click to edit Session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7F6ED5-3A7C-9550-4455-EB00C439A1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85" y="2331720"/>
            <a:ext cx="749045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335352-EC98-BFEB-5D08-EBB2E9C298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32645-7C5F-2248-AF84-96E4D27F48CE}" type="datetime1">
              <a:rPr lang="en-GB" smtClean="0"/>
              <a:t>01/04/2026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512BDB-187A-9BF0-4FE5-D7F7470B34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1CA02F-D953-9C1A-AA79-BD9C3B3D8C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E8451-FA9E-044E-A25E-570F063E7F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91630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E8CC1A3A-9654-B456-D6E7-8B4C66FFDCD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3" y="6394449"/>
            <a:ext cx="12191973" cy="46354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E684A25-3E30-7496-4DF7-6CE9138A4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685" y="192997"/>
            <a:ext cx="11280629" cy="1325563"/>
          </a:xfrm>
        </p:spPr>
        <p:txBody>
          <a:bodyPr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0B7E3E-BBAA-6D36-C50D-6321401996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86" y="1681163"/>
            <a:ext cx="554189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B81109-218B-BBBB-839F-40AD501096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86" y="2505075"/>
            <a:ext cx="554189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3C7FB6-2466-350D-256B-88DFB76A623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564114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2AEE2A3-88F1-AF77-2806-4CDDD1A2AC1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564114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C9A5C36-CFB9-ABF1-BBDB-D0151DA7C9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BC9F7-B714-E446-AA75-6C9B4A3EA8D5}" type="datetime1">
              <a:rPr lang="en-GB" smtClean="0"/>
              <a:t>01/04/2026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C99B18-42BE-1923-9927-D1970FD2B6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3B8E6CC-C87B-575A-3163-32ED4E532C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E8451-FA9E-044E-A25E-570F063E7F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4735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Fin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554674F0-375C-41DA-9F9D-C83A1950CE0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l="3" r="3"/>
          <a:stretch/>
        </p:blipFill>
        <p:spPr>
          <a:xfrm>
            <a:off x="0" y="0"/>
            <a:ext cx="12191365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F2BBB82-E8B3-5A63-CD3D-6F60A3482A1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55685" y="2144258"/>
            <a:ext cx="5917683" cy="950036"/>
          </a:xfrm>
        </p:spPr>
        <p:txBody>
          <a:bodyPr anchor="t" anchorCtr="0">
            <a:normAutofit/>
          </a:bodyPr>
          <a:lstStyle>
            <a:lvl1pPr algn="l">
              <a:lnSpc>
                <a:spcPct val="100000"/>
              </a:lnSpc>
              <a:defRPr sz="4000" b="1">
                <a:solidFill>
                  <a:schemeClr val="accent1"/>
                </a:solidFill>
              </a:defRPr>
            </a:lvl1pPr>
          </a:lstStyle>
          <a:p>
            <a:r>
              <a:rPr lang="en-GB" dirty="0"/>
              <a:t>Thank you!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595144-41DA-2A06-BF99-A886E5E5FB76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55685" y="3387472"/>
            <a:ext cx="5917683" cy="577697"/>
          </a:xfr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dirty="0"/>
              <a:t>Any question?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DDD8D1-C847-BD12-FD7B-96B4C3360A6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44584" y="6430137"/>
            <a:ext cx="1143000" cy="365125"/>
          </a:xfrm>
        </p:spPr>
        <p:txBody>
          <a:bodyPr/>
          <a:lstStyle/>
          <a:p>
            <a:fld id="{741077F5-36F5-0846-B313-1F49792AA3D9}" type="datetime1">
              <a:rPr lang="en-GB" smtClean="0"/>
              <a:t>01/04/2026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D4390C-B3F4-E393-B608-F3AB1F6562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5685" y="6430137"/>
            <a:ext cx="8241792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59F0B0-3975-0748-BD61-200114A3E6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34691" y="6430136"/>
            <a:ext cx="801624" cy="365125"/>
          </a:xfrm>
        </p:spPr>
        <p:txBody>
          <a:bodyPr/>
          <a:lstStyle/>
          <a:p>
            <a:fld id="{DC3E8451-FA9E-044E-A25E-570F063E7F9B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B271704-F3EA-7190-FB4E-0F9FD0E8E4B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455685" y="5834344"/>
            <a:ext cx="2141211" cy="45606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8F8F1E1-9E7A-6F8C-5CA8-3AAFA99469C7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455685" y="371471"/>
            <a:ext cx="902165" cy="392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44926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27178-2588-F771-5639-9B7312CE05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90D0C1-2116-D593-7D53-FFD6B0BDCC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19170-D5E4-AC4F-A6C2-62CB7D205CAD}" type="datetime1">
              <a:rPr lang="en-GB" smtClean="0"/>
              <a:t>01/04/2026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B2F2223-ED79-7CF6-E535-CD717AF5E8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C69E61-18C0-BB81-02D2-085A980E0E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E8451-FA9E-044E-A25E-570F063E7F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6128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0498B59-E10B-235F-883E-B4DEF86667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DCA06E-23CD-D84E-99CD-16F24CFCD44D}" type="datetime1">
              <a:rPr lang="en-GB" smtClean="0"/>
              <a:t>01/04/2026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FEFCBA-A1C6-B05F-FE91-ACB68087A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97F327-4A2C-5B40-900B-8024B84B0E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E8451-FA9E-044E-A25E-570F063E7F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19678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C22DE1-D0C9-84D3-8124-EC96A54792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615788-5D34-5B22-AE1D-EA7A599AA8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BF9751-24D2-2360-A036-AD0DEADA68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01F938-25E6-AE7F-5ABE-EC9FF84F13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A56F0-F4DD-EC43-8286-E6E7A8F16AFE}" type="datetime1">
              <a:rPr lang="en-GB" smtClean="0"/>
              <a:t>01/04/2026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8FFBE6-A6D4-3C79-5443-291C5ADAAF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CE26CD-B929-7171-4B53-7CA972E63E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E8451-FA9E-044E-A25E-570F063E7F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7984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8E5B6D-0A13-A212-7FC7-A689BDC3E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B4D78B6-BC11-127C-5B05-1BE5B984CEA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58E5D2-7F23-8885-C982-0613CAF34B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7F0F0B-AA8D-A144-C56E-6EE9FF385A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CD3C4C-1B2C-1F49-B6D9-97ED0720AE6E}" type="datetime1">
              <a:rPr lang="en-GB" smtClean="0"/>
              <a:t>01/04/2026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78EB23-F7CF-F2D4-723E-8B75C1B47C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58A43C-DD1E-F85D-533D-E343B6E3F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E8451-FA9E-044E-A25E-570F063E7F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23651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3D60FC-605D-7301-28AC-F98B6255DF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B110AE-73A2-C651-F48D-29638A21DD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1D7BBD-3D29-EE90-EEF1-E528560566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60C89-A948-F94E-8475-B87A5A0AD3CC}" type="datetime1">
              <a:rPr lang="en-GB" smtClean="0"/>
              <a:t>01/04/2026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83AD99-9AC8-8FEC-68A5-831D2B8678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0FB319-A848-923D-AD23-03F07F472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E8451-FA9E-044E-A25E-570F063E7F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9533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D7BD763-BD56-D3B7-FA42-FA551B793D3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6195F60-C802-40B1-A6CB-DA902C418E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E95638-6EEA-4BAC-09B4-808F43DCE0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6CFFF-ED85-C84D-8493-47D862AD0DDC}" type="datetime1">
              <a:rPr lang="en-GB" smtClean="0"/>
              <a:t>01/04/2026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062C58-B4B2-8DCF-CE33-435CDFECBA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00B7D8-1949-56AA-4D7D-1398939C97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E8451-FA9E-044E-A25E-570F063E7F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1904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 texts" userDrawn="1">
  <p:cSld name="2 texts"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fecha 2">
            <a:extLst>
              <a:ext uri="{FF2B5EF4-FFF2-40B4-BE49-F238E27FC236}">
                <a16:creationId xmlns:a16="http://schemas.microsoft.com/office/drawing/2014/main" id="{74AAA135-AF57-5401-31A8-17595EE2D91D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r>
              <a:rPr lang="es-ES"/>
              <a:t>26/08/2025</a:t>
            </a:r>
            <a:endParaRPr lang="es-ES" dirty="0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9CDAFC65-3C9D-EF24-C3FD-B389D6570179}"/>
              </a:ext>
            </a:extLst>
          </p:cNvPr>
          <p:cNvSpPr>
            <a:spLocks noGrp="1"/>
          </p:cNvSpPr>
          <p:nvPr>
            <p:ph type="sldNum" idx="13"/>
          </p:nvPr>
        </p:nvSpPr>
        <p:spPr/>
        <p:txBody>
          <a:bodyPr/>
          <a:lstStyle/>
          <a:p>
            <a:fld id="{00000000-1234-1234-1234-123412341234}" type="slidenum">
              <a:rPr lang="es-ES" smtClean="0"/>
              <a:pPr/>
              <a:t>‹#›</a:t>
            </a:fld>
            <a:endParaRPr lang="es-ES"/>
          </a:p>
        </p:txBody>
      </p:sp>
      <p:sp>
        <p:nvSpPr>
          <p:cNvPr id="2" name="Google Shape;27;p3">
            <a:extLst>
              <a:ext uri="{FF2B5EF4-FFF2-40B4-BE49-F238E27FC236}">
                <a16:creationId xmlns:a16="http://schemas.microsoft.com/office/drawing/2014/main" id="{31AAC0EE-49A6-F2F6-262F-0B151CD77264}"/>
              </a:ext>
            </a:extLst>
          </p:cNvPr>
          <p:cNvSpPr txBox="1">
            <a:spLocks noGrp="1"/>
          </p:cNvSpPr>
          <p:nvPr>
            <p:ph type="title" hasCustomPrompt="1"/>
          </p:nvPr>
        </p:nvSpPr>
        <p:spPr>
          <a:xfrm>
            <a:off x="989551" y="326639"/>
            <a:ext cx="8184628" cy="10294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100"/>
              <a:buFont typeface="Arial"/>
              <a:buNone/>
              <a:defRPr sz="3100" b="1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r>
              <a:rPr lang="en-GB" dirty="0"/>
              <a:t>Insert Title here. One line max.</a:t>
            </a:r>
            <a:endParaRPr dirty="0"/>
          </a:p>
        </p:txBody>
      </p:sp>
      <p:sp>
        <p:nvSpPr>
          <p:cNvPr id="6" name="Marcador de contenido 3">
            <a:extLst>
              <a:ext uri="{FF2B5EF4-FFF2-40B4-BE49-F238E27FC236}">
                <a16:creationId xmlns:a16="http://schemas.microsoft.com/office/drawing/2014/main" id="{8100B89B-8663-5568-9FBB-C91BE1AFCF1A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989552" y="1569267"/>
            <a:ext cx="5106449" cy="4381877"/>
          </a:xfrm>
          <a:prstGeom prst="rect">
            <a:avLst/>
          </a:prstGeom>
        </p:spPr>
        <p:txBody>
          <a:bodyPr/>
          <a:lstStyle>
            <a:lvl1pPr marL="285744" indent="-285744">
              <a:lnSpc>
                <a:spcPct val="100000"/>
              </a:lnSpc>
              <a:spcAft>
                <a:spcPts val="600"/>
              </a:spcAft>
              <a:buClr>
                <a:schemeClr val="bg2"/>
              </a:buClr>
              <a:buFont typeface="Arial" panose="020B0604020202020204" pitchFamily="34" charset="0"/>
              <a:buChar char="•"/>
              <a:defRPr sz="1800">
                <a:solidFill>
                  <a:schemeClr val="bg2"/>
                </a:solidFill>
              </a:defRPr>
            </a:lvl1pPr>
            <a:lvl2pPr marL="492113" indent="-225420">
              <a:lnSpc>
                <a:spcPct val="100000"/>
              </a:lnSpc>
              <a:spcAft>
                <a:spcPts val="600"/>
              </a:spcAft>
              <a:buClr>
                <a:schemeClr val="bg2"/>
              </a:buClr>
              <a:buFont typeface="Arial" panose="020B0604020202020204" pitchFamily="34" charset="0"/>
              <a:buChar char="•"/>
              <a:tabLst/>
              <a:defRPr sz="1600">
                <a:solidFill>
                  <a:schemeClr val="bg2"/>
                </a:solidFill>
              </a:defRPr>
            </a:lvl2pPr>
            <a:lvl3pPr marL="758806" indent="-266693">
              <a:lnSpc>
                <a:spcPct val="100000"/>
              </a:lnSpc>
              <a:spcAft>
                <a:spcPts val="600"/>
              </a:spcAft>
              <a:buClr>
                <a:schemeClr val="bg2"/>
              </a:buClr>
              <a:buFont typeface="Arial" panose="020B0604020202020204" pitchFamily="34" charset="0"/>
              <a:buChar char="•"/>
              <a:tabLst/>
              <a:defRPr>
                <a:solidFill>
                  <a:schemeClr val="bg2"/>
                </a:solidFill>
              </a:defRPr>
            </a:lvl3pPr>
            <a:lvl4pPr marL="985814" indent="-317492">
              <a:lnSpc>
                <a:spcPct val="100000"/>
              </a:lnSpc>
              <a:spcAft>
                <a:spcPts val="600"/>
              </a:spcAft>
              <a:buClr>
                <a:schemeClr val="bg2"/>
              </a:buClr>
              <a:buFont typeface="Arial" panose="020B0604020202020204" pitchFamily="34" charset="0"/>
              <a:buChar char="•"/>
              <a:tabLst/>
              <a:defRPr sz="1200">
                <a:solidFill>
                  <a:schemeClr val="bg1">
                    <a:lumMod val="50000"/>
                  </a:schemeClr>
                </a:solidFill>
              </a:defRPr>
            </a:lvl4pPr>
            <a:lvl5pPr marL="985814" indent="-317492">
              <a:lnSpc>
                <a:spcPct val="100000"/>
              </a:lnSpc>
              <a:spcAft>
                <a:spcPts val="600"/>
              </a:spcAft>
              <a:buClr>
                <a:schemeClr val="bg2"/>
              </a:buClr>
              <a:buFont typeface="Arial" panose="020B0604020202020204" pitchFamily="34" charset="0"/>
              <a:buChar char="•"/>
              <a:tabLst/>
              <a:defRPr sz="1200"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s-ES" dirty="0" err="1"/>
              <a:t>Click</a:t>
            </a:r>
            <a:r>
              <a:rPr lang="es-ES" dirty="0"/>
              <a:t> </a:t>
            </a:r>
            <a:r>
              <a:rPr lang="es-ES" dirty="0" err="1"/>
              <a:t>to</a:t>
            </a:r>
            <a:r>
              <a:rPr lang="es-ES" dirty="0"/>
              <a:t> </a:t>
            </a:r>
            <a:r>
              <a:rPr lang="es-ES" dirty="0" err="1"/>
              <a:t>edit</a:t>
            </a:r>
            <a:r>
              <a:rPr lang="es-ES" dirty="0"/>
              <a:t> Master </a:t>
            </a:r>
            <a:r>
              <a:rPr lang="es-ES" dirty="0" err="1"/>
              <a:t>text</a:t>
            </a:r>
            <a:r>
              <a:rPr lang="es-ES" dirty="0"/>
              <a:t> </a:t>
            </a:r>
            <a:r>
              <a:rPr lang="es-ES" dirty="0" err="1"/>
              <a:t>styles</a:t>
            </a:r>
            <a:r>
              <a:rPr lang="es-ES" dirty="0"/>
              <a:t> </a:t>
            </a:r>
          </a:p>
          <a:p>
            <a:pPr lvl="1"/>
            <a:r>
              <a:rPr lang="es-ES" dirty="0" err="1"/>
              <a:t>Second</a:t>
            </a:r>
            <a:r>
              <a:rPr lang="es-ES" dirty="0"/>
              <a:t> </a:t>
            </a:r>
            <a:r>
              <a:rPr lang="es-ES" dirty="0" err="1"/>
              <a:t>level</a:t>
            </a:r>
            <a:endParaRPr lang="es-ES" dirty="0"/>
          </a:p>
          <a:p>
            <a:pPr lvl="2"/>
            <a:r>
              <a:rPr lang="es-ES" dirty="0" err="1"/>
              <a:t>Third</a:t>
            </a:r>
            <a:r>
              <a:rPr lang="es-ES" dirty="0"/>
              <a:t> </a:t>
            </a:r>
            <a:r>
              <a:rPr lang="es-ES" dirty="0" err="1"/>
              <a:t>level</a:t>
            </a:r>
            <a:endParaRPr lang="es-ES" dirty="0"/>
          </a:p>
          <a:p>
            <a:pPr lvl="3"/>
            <a:r>
              <a:rPr lang="es-ES" dirty="0" err="1"/>
              <a:t>Fourth</a:t>
            </a:r>
            <a:r>
              <a:rPr lang="es-ES" dirty="0"/>
              <a:t> </a:t>
            </a:r>
            <a:r>
              <a:rPr lang="es-ES" dirty="0" err="1"/>
              <a:t>level</a:t>
            </a:r>
            <a:endParaRPr lang="es-ES" dirty="0"/>
          </a:p>
          <a:p>
            <a:pPr lvl="4"/>
            <a:r>
              <a:rPr lang="es-ES" dirty="0" err="1"/>
              <a:t>Fifth</a:t>
            </a:r>
            <a:r>
              <a:rPr lang="es-ES" dirty="0"/>
              <a:t> </a:t>
            </a:r>
            <a:r>
              <a:rPr lang="es-ES" dirty="0" err="1"/>
              <a:t>level</a:t>
            </a:r>
            <a:endParaRPr lang="en-GB" dirty="0"/>
          </a:p>
        </p:txBody>
      </p:sp>
      <p:sp>
        <p:nvSpPr>
          <p:cNvPr id="7" name="Marcador de contenido 3">
            <a:extLst>
              <a:ext uri="{FF2B5EF4-FFF2-40B4-BE49-F238E27FC236}">
                <a16:creationId xmlns:a16="http://schemas.microsoft.com/office/drawing/2014/main" id="{3EAFD18B-4493-5823-B8CF-64CB5F75F936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6252633" y="1569267"/>
            <a:ext cx="5106449" cy="4381877"/>
          </a:xfrm>
          <a:prstGeom prst="rect">
            <a:avLst/>
          </a:prstGeom>
        </p:spPr>
        <p:txBody>
          <a:bodyPr/>
          <a:lstStyle>
            <a:lvl1pPr marL="285744" indent="-285744">
              <a:lnSpc>
                <a:spcPct val="100000"/>
              </a:lnSpc>
              <a:spcAft>
                <a:spcPts val="600"/>
              </a:spcAft>
              <a:buClr>
                <a:schemeClr val="bg2"/>
              </a:buClr>
              <a:buFont typeface="Arial" panose="020B0604020202020204" pitchFamily="34" charset="0"/>
              <a:buChar char="•"/>
              <a:defRPr sz="1800">
                <a:solidFill>
                  <a:schemeClr val="bg2"/>
                </a:solidFill>
              </a:defRPr>
            </a:lvl1pPr>
            <a:lvl2pPr marL="492113" indent="-225420">
              <a:lnSpc>
                <a:spcPct val="100000"/>
              </a:lnSpc>
              <a:spcAft>
                <a:spcPts val="600"/>
              </a:spcAft>
              <a:buClr>
                <a:schemeClr val="bg2"/>
              </a:buClr>
              <a:buFont typeface="Arial" panose="020B0604020202020204" pitchFamily="34" charset="0"/>
              <a:buChar char="•"/>
              <a:tabLst/>
              <a:defRPr sz="1600">
                <a:solidFill>
                  <a:schemeClr val="bg2"/>
                </a:solidFill>
              </a:defRPr>
            </a:lvl2pPr>
            <a:lvl3pPr marL="758806" indent="-266693">
              <a:lnSpc>
                <a:spcPct val="100000"/>
              </a:lnSpc>
              <a:spcAft>
                <a:spcPts val="600"/>
              </a:spcAft>
              <a:buClr>
                <a:schemeClr val="bg2"/>
              </a:buClr>
              <a:buFont typeface="Arial" panose="020B0604020202020204" pitchFamily="34" charset="0"/>
              <a:buChar char="•"/>
              <a:tabLst/>
              <a:defRPr>
                <a:solidFill>
                  <a:schemeClr val="bg2"/>
                </a:solidFill>
              </a:defRPr>
            </a:lvl3pPr>
            <a:lvl4pPr marL="985814" indent="-317492">
              <a:lnSpc>
                <a:spcPct val="100000"/>
              </a:lnSpc>
              <a:spcAft>
                <a:spcPts val="600"/>
              </a:spcAft>
              <a:buClr>
                <a:schemeClr val="bg2"/>
              </a:buClr>
              <a:buFont typeface="Arial" panose="020B0604020202020204" pitchFamily="34" charset="0"/>
              <a:buChar char="•"/>
              <a:tabLst/>
              <a:defRPr sz="1200">
                <a:solidFill>
                  <a:schemeClr val="bg1">
                    <a:lumMod val="50000"/>
                  </a:schemeClr>
                </a:solidFill>
              </a:defRPr>
            </a:lvl4pPr>
            <a:lvl5pPr marL="985814" indent="-317492">
              <a:lnSpc>
                <a:spcPct val="100000"/>
              </a:lnSpc>
              <a:spcAft>
                <a:spcPts val="600"/>
              </a:spcAft>
              <a:buClr>
                <a:schemeClr val="bg2"/>
              </a:buClr>
              <a:buFont typeface="Arial" panose="020B0604020202020204" pitchFamily="34" charset="0"/>
              <a:buChar char="•"/>
              <a:tabLst/>
              <a:defRPr sz="1200"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s-ES" dirty="0" err="1"/>
              <a:t>Click</a:t>
            </a:r>
            <a:r>
              <a:rPr lang="es-ES" dirty="0"/>
              <a:t> </a:t>
            </a:r>
            <a:r>
              <a:rPr lang="es-ES" dirty="0" err="1"/>
              <a:t>to</a:t>
            </a:r>
            <a:r>
              <a:rPr lang="es-ES" dirty="0"/>
              <a:t> </a:t>
            </a:r>
            <a:r>
              <a:rPr lang="es-ES" dirty="0" err="1"/>
              <a:t>edit</a:t>
            </a:r>
            <a:r>
              <a:rPr lang="es-ES" dirty="0"/>
              <a:t> Master </a:t>
            </a:r>
            <a:r>
              <a:rPr lang="es-ES" dirty="0" err="1"/>
              <a:t>text</a:t>
            </a:r>
            <a:r>
              <a:rPr lang="es-ES" dirty="0"/>
              <a:t> </a:t>
            </a:r>
            <a:r>
              <a:rPr lang="es-ES" dirty="0" err="1"/>
              <a:t>styles</a:t>
            </a:r>
            <a:r>
              <a:rPr lang="es-ES" dirty="0"/>
              <a:t> </a:t>
            </a:r>
          </a:p>
          <a:p>
            <a:pPr lvl="1"/>
            <a:r>
              <a:rPr lang="es-ES" dirty="0" err="1"/>
              <a:t>Second</a:t>
            </a:r>
            <a:r>
              <a:rPr lang="es-ES" dirty="0"/>
              <a:t> </a:t>
            </a:r>
            <a:r>
              <a:rPr lang="es-ES" dirty="0" err="1"/>
              <a:t>level</a:t>
            </a:r>
            <a:endParaRPr lang="es-ES" dirty="0"/>
          </a:p>
          <a:p>
            <a:pPr lvl="2"/>
            <a:r>
              <a:rPr lang="es-ES" dirty="0" err="1"/>
              <a:t>Third</a:t>
            </a:r>
            <a:r>
              <a:rPr lang="es-ES" dirty="0"/>
              <a:t> </a:t>
            </a:r>
            <a:r>
              <a:rPr lang="es-ES" dirty="0" err="1"/>
              <a:t>level</a:t>
            </a:r>
            <a:endParaRPr lang="es-ES" dirty="0"/>
          </a:p>
          <a:p>
            <a:pPr lvl="3"/>
            <a:r>
              <a:rPr lang="es-ES" dirty="0" err="1"/>
              <a:t>Fourth</a:t>
            </a:r>
            <a:r>
              <a:rPr lang="es-ES" dirty="0"/>
              <a:t> </a:t>
            </a:r>
            <a:r>
              <a:rPr lang="es-ES" dirty="0" err="1"/>
              <a:t>level</a:t>
            </a:r>
            <a:endParaRPr lang="es-ES" dirty="0"/>
          </a:p>
          <a:p>
            <a:pPr lvl="4"/>
            <a:r>
              <a:rPr lang="es-ES" dirty="0" err="1"/>
              <a:t>Fifth</a:t>
            </a:r>
            <a:r>
              <a:rPr lang="es-ES" dirty="0"/>
              <a:t> </a:t>
            </a:r>
            <a:r>
              <a:rPr lang="es-ES" dirty="0" err="1"/>
              <a:t>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44450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EE392D3-8E6A-253C-BA55-894183B76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685" y="365125"/>
            <a:ext cx="11280630" cy="572135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50E74E-5443-39C8-3FAF-5C1ADA8522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85" y="1825625"/>
            <a:ext cx="1128063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770C4D-FEAB-39B0-0EDC-A87DD5FB55E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433560" y="6447156"/>
            <a:ext cx="109347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B670D5EE-4D8D-CB4B-A163-34F4B724EBAB}" type="datetime1">
              <a:rPr lang="en-GB" smtClean="0"/>
              <a:pPr/>
              <a:t>01/04/2026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E994FF-7215-4121-9A83-5D89E11ABAE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5685" y="6447156"/>
            <a:ext cx="84520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9ED706-E59A-E5CC-670C-AF67AAF7E8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52809" y="6447155"/>
            <a:ext cx="6835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DC3E8451-FA9E-044E-A25E-570F063E7F9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969CCBB-AE8F-C7D1-D5B0-212407314B11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ftr"/>
              </p:ext>
            </p:extLst>
          </p:nvPr>
        </p:nvSpPr>
        <p:spPr>
          <a:xfrm>
            <a:off x="5783263" y="6642100"/>
            <a:ext cx="65405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l"/>
            <a:r>
              <a:rPr lang="en-US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41696636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61" r:id="rId3"/>
    <p:sldLayoutId id="2147483662" r:id="rId4"/>
    <p:sldLayoutId id="2147483650" r:id="rId5"/>
    <p:sldLayoutId id="2147483652" r:id="rId6"/>
    <p:sldLayoutId id="2147483651" r:id="rId7"/>
    <p:sldLayoutId id="2147483653" r:id="rId8"/>
    <p:sldLayoutId id="2147483663" r:id="rId9"/>
    <p:sldLayoutId id="2147483654" r:id="rId10"/>
    <p:sldLayoutId id="2147483655" r:id="rId11"/>
    <p:sldLayoutId id="2147483656" r:id="rId12"/>
    <p:sldLayoutId id="2147483657" r:id="rId13"/>
    <p:sldLayoutId id="2147483658" r:id="rId14"/>
    <p:sldLayoutId id="2147483659" r:id="rId15"/>
    <p:sldLayoutId id="2147483664" r:id="rId16"/>
  </p:sldLayoutIdLst>
  <p:hf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600"/>
        </a:spcBef>
        <a:buClr>
          <a:schemeClr val="accent1"/>
        </a:buClr>
        <a:buFont typeface="Arial" panose="020B0604020202020204" pitchFamily="34" charset="0"/>
        <a:buNone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361950" indent="-180975" algn="l" defTabSz="914400" rtl="0" eaLnBrk="1" latinLnBrk="0" hangingPunct="1">
        <a:lnSpc>
          <a:spcPct val="10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tabLst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542925" indent="-180975" algn="l" defTabSz="914400" rtl="0" eaLnBrk="1" latinLnBrk="0" hangingPunct="1">
        <a:lnSpc>
          <a:spcPct val="10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tabLst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758825" indent="-215900" algn="l" defTabSz="914400" rtl="0" eaLnBrk="1" latinLnBrk="0" hangingPunct="1">
        <a:lnSpc>
          <a:spcPct val="10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tabLst/>
        <a:defRPr sz="2400" kern="1200">
          <a:solidFill>
            <a:schemeClr val="tx2"/>
          </a:solidFill>
          <a:latin typeface="+mn-lt"/>
          <a:ea typeface="+mn-ea"/>
          <a:cs typeface="+mn-cs"/>
        </a:defRPr>
      </a:lvl4pPr>
      <a:lvl5pPr marL="895350" indent="-182563" algn="l" defTabSz="914400" rtl="0" eaLnBrk="1" latinLnBrk="0" hangingPunct="1">
        <a:lnSpc>
          <a:spcPct val="10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tabLst/>
        <a:defRPr sz="2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6.emf"/><Relationship Id="rId4" Type="http://schemas.openxmlformats.org/officeDocument/2006/relationships/image" Target="../media/image15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2.xml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3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emf"/><Relationship Id="rId13" Type="http://schemas.openxmlformats.org/officeDocument/2006/relationships/image" Target="../media/image29.png"/><Relationship Id="rId3" Type="http://schemas.openxmlformats.org/officeDocument/2006/relationships/notesSlide" Target="../notesSlides/notesSlide11.xml"/><Relationship Id="rId7" Type="http://schemas.openxmlformats.org/officeDocument/2006/relationships/image" Target="../media/image23.png"/><Relationship Id="rId12" Type="http://schemas.openxmlformats.org/officeDocument/2006/relationships/image" Target="../media/image28.png"/><Relationship Id="rId2" Type="http://schemas.openxmlformats.org/officeDocument/2006/relationships/slideLayout" Target="../slideLayouts/slideLayout4.xml"/><Relationship Id="rId16" Type="http://schemas.openxmlformats.org/officeDocument/2006/relationships/image" Target="../media/image32.png"/><Relationship Id="rId1" Type="http://schemas.openxmlformats.org/officeDocument/2006/relationships/themeOverride" Target="../theme/themeOverride4.xml"/><Relationship Id="rId6" Type="http://schemas.openxmlformats.org/officeDocument/2006/relationships/image" Target="../media/image22.png"/><Relationship Id="rId11" Type="http://schemas.openxmlformats.org/officeDocument/2006/relationships/image" Target="../media/image27.emf"/><Relationship Id="rId5" Type="http://schemas.openxmlformats.org/officeDocument/2006/relationships/image" Target="../media/image21.png"/><Relationship Id="rId15" Type="http://schemas.openxmlformats.org/officeDocument/2006/relationships/image" Target="../media/image31.png"/><Relationship Id="rId10" Type="http://schemas.openxmlformats.org/officeDocument/2006/relationships/image" Target="../media/image26.emf"/><Relationship Id="rId4" Type="http://schemas.openxmlformats.org/officeDocument/2006/relationships/image" Target="../media/image20.png"/><Relationship Id="rId9" Type="http://schemas.openxmlformats.org/officeDocument/2006/relationships/image" Target="../media/image25.emf"/><Relationship Id="rId14" Type="http://schemas.openxmlformats.org/officeDocument/2006/relationships/image" Target="../media/image30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13" Type="http://schemas.openxmlformats.org/officeDocument/2006/relationships/image" Target="../media/image42.svg"/><Relationship Id="rId3" Type="http://schemas.openxmlformats.org/officeDocument/2006/relationships/notesSlide" Target="../notesSlides/notesSlide12.xml"/><Relationship Id="rId7" Type="http://schemas.openxmlformats.org/officeDocument/2006/relationships/image" Target="../media/image36.svg"/><Relationship Id="rId12" Type="http://schemas.openxmlformats.org/officeDocument/2006/relationships/image" Target="../media/image41.png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5.xml"/><Relationship Id="rId6" Type="http://schemas.openxmlformats.org/officeDocument/2006/relationships/image" Target="../media/image35.png"/><Relationship Id="rId11" Type="http://schemas.openxmlformats.org/officeDocument/2006/relationships/image" Target="../media/image40.svg"/><Relationship Id="rId5" Type="http://schemas.openxmlformats.org/officeDocument/2006/relationships/image" Target="../media/image34.svg"/><Relationship Id="rId10" Type="http://schemas.openxmlformats.org/officeDocument/2006/relationships/image" Target="../media/image39.png"/><Relationship Id="rId4" Type="http://schemas.openxmlformats.org/officeDocument/2006/relationships/image" Target="../media/image33.png"/><Relationship Id="rId9" Type="http://schemas.openxmlformats.org/officeDocument/2006/relationships/image" Target="../media/image38.svg"/><Relationship Id="rId14" Type="http://schemas.openxmlformats.org/officeDocument/2006/relationships/image" Target="../media/image4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6.xml"/><Relationship Id="rId4" Type="http://schemas.openxmlformats.org/officeDocument/2006/relationships/image" Target="../media/image44.gi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em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54A988-91A2-8FD8-D4CA-D9A313B82BC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Be mindful. Stay safe. Empowering cybersecurity awareness in the age of AI deception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83759F-64D7-74C4-15BF-D32E79B312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5684" y="4246615"/>
            <a:ext cx="5917683" cy="577697"/>
          </a:xfrm>
        </p:spPr>
        <p:txBody>
          <a:bodyPr/>
          <a:lstStyle/>
          <a:p>
            <a:r>
              <a:rPr lang="en-US" dirty="0"/>
              <a:t>Rosanna </a:t>
            </a:r>
            <a:r>
              <a:rPr lang="en-US" dirty="0" err="1"/>
              <a:t>Cramarossa</a:t>
            </a:r>
            <a:r>
              <a:rPr lang="en-US" dirty="0"/>
              <a:t> Norman, GÉANT</a:t>
            </a:r>
          </a:p>
        </p:txBody>
      </p:sp>
    </p:spTree>
    <p:extLst>
      <p:ext uri="{BB962C8B-B14F-4D97-AF65-F5344CB8AC3E}">
        <p14:creationId xmlns:p14="http://schemas.microsoft.com/office/powerpoint/2010/main" val="8505003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83CFE2B-084E-240E-E716-0F3B8426D3DF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r>
              <a:rPr lang="es-ES"/>
              <a:t>26/08/2025</a:t>
            </a:r>
            <a:endParaRPr lang="es-E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500DE1A-B5AE-D851-A475-F748E78416F0}"/>
              </a:ext>
            </a:extLst>
          </p:cNvPr>
          <p:cNvSpPr>
            <a:spLocks noGrp="1"/>
          </p:cNvSpPr>
          <p:nvPr>
            <p:ph type="sldNum" idx="13"/>
          </p:nvPr>
        </p:nvSpPr>
        <p:spPr/>
        <p:txBody>
          <a:bodyPr/>
          <a:lstStyle/>
          <a:p>
            <a:fld id="{00000000-1234-1234-1234-123412341234}" type="slidenum">
              <a:rPr lang="es-ES" smtClean="0"/>
              <a:pPr/>
              <a:t>2</a:t>
            </a:fld>
            <a:endParaRPr lang="es-ES"/>
          </a:p>
        </p:txBody>
      </p:sp>
      <p:pic>
        <p:nvPicPr>
          <p:cNvPr id="7" name="Rosanna's slide 1">
            <a:hlinkClick r:id="" action="ppaction://media"/>
            <a:extLst>
              <a:ext uri="{FF2B5EF4-FFF2-40B4-BE49-F238E27FC236}">
                <a16:creationId xmlns:a16="http://schemas.microsoft.com/office/drawing/2014/main" id="{A0FF09E1-1D2F-409B-20C2-46CFA8F3E3E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4817" y="2117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1346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3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EC7654B-EC06-6F3A-4CE6-FA936755C3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4">
          <a:extLst>
            <a:ext uri="{FF2B5EF4-FFF2-40B4-BE49-F238E27FC236}">
              <a16:creationId xmlns:a16="http://schemas.microsoft.com/office/drawing/2014/main" id="{EEBBCA6A-B0B7-FC79-31A8-DEA8B5A590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Marcador de número de diapositiva 21">
            <a:extLst>
              <a:ext uri="{FF2B5EF4-FFF2-40B4-BE49-F238E27FC236}">
                <a16:creationId xmlns:a16="http://schemas.microsoft.com/office/drawing/2014/main" id="{D27CB09A-19D1-1646-3C94-C3226498BB16}"/>
              </a:ext>
            </a:extLst>
          </p:cNvPr>
          <p:cNvSpPr>
            <a:spLocks noGrp="1"/>
          </p:cNvSpPr>
          <p:nvPr>
            <p:ph type="sldNum" idx="13"/>
          </p:nvPr>
        </p:nvSpPr>
        <p:spPr/>
        <p:txBody>
          <a:bodyPr/>
          <a:lstStyle/>
          <a:p>
            <a:fld id="{00000000-1234-1234-1234-123412341234}" type="slidenum">
              <a:rPr lang="es-ES" smtClean="0"/>
              <a:pPr/>
              <a:t>4</a:t>
            </a:fld>
            <a:endParaRPr lang="es-ES"/>
          </a:p>
        </p:txBody>
      </p:sp>
      <p:sp>
        <p:nvSpPr>
          <p:cNvPr id="44" name="Marcador de contenido 43">
            <a:extLst>
              <a:ext uri="{FF2B5EF4-FFF2-40B4-BE49-F238E27FC236}">
                <a16:creationId xmlns:a16="http://schemas.microsoft.com/office/drawing/2014/main" id="{F00416F9-C279-88E5-59B7-B164FE854523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</a:t>
            </a:r>
            <a:endParaRPr lang="cs-CZ" dirty="0"/>
          </a:p>
          <a:p>
            <a:endParaRPr lang="en-GB" dirty="0"/>
          </a:p>
        </p:txBody>
      </p:sp>
      <p:pic>
        <p:nvPicPr>
          <p:cNvPr id="4" name="Picture 3" descr="A white background with blue and green text&#10;&#10;Description automatically generated">
            <a:extLst>
              <a:ext uri="{FF2B5EF4-FFF2-40B4-BE49-F238E27FC236}">
                <a16:creationId xmlns:a16="http://schemas.microsoft.com/office/drawing/2014/main" id="{3E790108-D235-D8E0-B88F-2BA839CB6B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9228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4">
            <a:extLst>
              <a:ext uri="{FF2B5EF4-FFF2-40B4-BE49-F238E27FC236}">
                <a16:creationId xmlns:a16="http://schemas.microsoft.com/office/drawing/2014/main" id="{CE8DA037-AA2C-F649-EF83-52A2C6C22E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2025 GÉANT CYBERSECURITY CAMPAIGN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83A594-886C-9192-D8C2-D61CE9555A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E8451-FA9E-044E-A25E-570F063E7F9B}" type="slidenum">
              <a:rPr lang="en-US" smtClean="0"/>
              <a:t>5</a:t>
            </a:fld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AE0DB3E-D075-533F-F89B-5774AD0E05F2}"/>
              </a:ext>
            </a:extLst>
          </p:cNvPr>
          <p:cNvSpPr txBox="1"/>
          <p:nvPr/>
        </p:nvSpPr>
        <p:spPr>
          <a:xfrm>
            <a:off x="644576" y="1864027"/>
            <a:ext cx="526154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tx2"/>
                </a:solidFill>
                <a:latin typeface="Arial"/>
                <a:cs typeface="Arial"/>
                <a:sym typeface="Arial"/>
              </a:rPr>
              <a:t>Build digital mindfulness as the first line of defence</a:t>
            </a:r>
          </a:p>
          <a:p>
            <a:pPr marL="457200" indent="-457200"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GB" sz="3200" dirty="0">
              <a:solidFill>
                <a:schemeClr val="tx2"/>
              </a:solidFill>
              <a:latin typeface="Arial"/>
              <a:cs typeface="Arial"/>
              <a:sym typeface="Arial"/>
            </a:endParaRPr>
          </a:p>
          <a:p>
            <a:pPr marL="457200" indent="-45720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tx2"/>
                </a:solidFill>
                <a:latin typeface="Arial"/>
                <a:cs typeface="Arial"/>
                <a:sym typeface="Arial"/>
              </a:rPr>
              <a:t>Empower, not frighten 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23C34C55-7A8A-DAA0-4B57-5E17F587C7B7}"/>
              </a:ext>
            </a:extLst>
          </p:cNvPr>
          <p:cNvGrpSpPr/>
          <p:nvPr/>
        </p:nvGrpSpPr>
        <p:grpSpPr>
          <a:xfrm>
            <a:off x="6285878" y="2850106"/>
            <a:ext cx="5011529" cy="2374388"/>
            <a:chOff x="5775996" y="2163634"/>
            <a:chExt cx="2952206" cy="1801191"/>
          </a:xfrm>
        </p:grpSpPr>
        <p:sp>
          <p:nvSpPr>
            <p:cNvPr id="6" name="Rounded Rectangular Callout 10">
              <a:extLst>
                <a:ext uri="{FF2B5EF4-FFF2-40B4-BE49-F238E27FC236}">
                  <a16:creationId xmlns:a16="http://schemas.microsoft.com/office/drawing/2014/main" id="{6D87A180-11D9-CF5A-6325-BAA92751B0F4}"/>
                </a:ext>
              </a:extLst>
            </p:cNvPr>
            <p:cNvSpPr/>
            <p:nvPr/>
          </p:nvSpPr>
          <p:spPr>
            <a:xfrm>
              <a:off x="5775996" y="2163634"/>
              <a:ext cx="2952206" cy="1611892"/>
            </a:xfrm>
            <a:prstGeom prst="wedgeRoundRectCallout">
              <a:avLst>
                <a:gd name="adj1" fmla="val 41321"/>
                <a:gd name="adj2" fmla="val 85460"/>
                <a:gd name="adj3" fmla="val 16667"/>
              </a:avLst>
            </a:prstGeom>
            <a:solidFill>
              <a:srgbClr val="BEC7A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8C77B0F2-B294-B395-85DA-594DCA4221FC}"/>
                </a:ext>
              </a:extLst>
            </p:cNvPr>
            <p:cNvSpPr txBox="1"/>
            <p:nvPr/>
          </p:nvSpPr>
          <p:spPr>
            <a:xfrm>
              <a:off x="5916507" y="2283793"/>
              <a:ext cx="2671183" cy="16810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GB" sz="2000" b="1" i="1" dirty="0">
                  <a:solidFill>
                    <a:schemeClr val="accent4"/>
                  </a:solidFill>
                </a:rPr>
                <a:t>We must stop trying to fix people -  awareness programmes must deal with human nature.</a:t>
              </a:r>
            </a:p>
            <a:p>
              <a:pPr algn="ctr"/>
              <a:endParaRPr lang="en-GB" sz="2000" b="1" i="1" dirty="0">
                <a:solidFill>
                  <a:schemeClr val="accent4"/>
                </a:solidFill>
              </a:endParaRPr>
            </a:p>
            <a:p>
              <a:pPr algn="ctr"/>
              <a:r>
                <a:rPr lang="en-GB" sz="2000" b="1" i="1" dirty="0">
                  <a:solidFill>
                    <a:schemeClr val="accent4"/>
                  </a:solidFill>
                </a:rPr>
                <a:t>Rosanne Pouw (SURF)</a:t>
              </a:r>
              <a:endParaRPr lang="en-US" sz="2000" b="1" i="1" dirty="0">
                <a:solidFill>
                  <a:schemeClr val="accent4"/>
                </a:solidFill>
              </a:endParaRPr>
            </a:p>
            <a:p>
              <a:pPr algn="ctr"/>
              <a:endParaRPr lang="en-GB" sz="2000" i="1" dirty="0">
                <a:solidFill>
                  <a:schemeClr val="accent4"/>
                </a:solidFill>
              </a:endParaRPr>
            </a:p>
            <a:p>
              <a:pPr algn="r"/>
              <a:endParaRPr lang="en-GB" dirty="0">
                <a:solidFill>
                  <a:schemeClr val="accent4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28117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cartoon of a wolf wearing a sheep suit&#10;&#10;Description automatically generated">
            <a:extLst>
              <a:ext uri="{FF2B5EF4-FFF2-40B4-BE49-F238E27FC236}">
                <a16:creationId xmlns:a16="http://schemas.microsoft.com/office/drawing/2014/main" id="{311B8E36-AF2B-CC07-D258-65327D3F2F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3585" y="955020"/>
            <a:ext cx="4103822" cy="509737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A847FC3-7E88-8796-9344-7103A5F9E5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AI DECEPTION: THE NEW FRONTIER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3CC6B9-5B07-8294-9F09-7B993B610C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685" y="1704837"/>
            <a:ext cx="7155605" cy="4137162"/>
          </a:xfrm>
        </p:spPr>
        <p:txBody>
          <a:bodyPr/>
          <a:lstStyle/>
          <a:p>
            <a:pPr marL="457200" indent="-457200">
              <a:spcAft>
                <a:spcPts val="1650"/>
              </a:spcAft>
              <a:buFont typeface="Arial" panose="020B0604020202020204" pitchFamily="34" charset="0"/>
              <a:buChar char="•"/>
            </a:pPr>
            <a:r>
              <a:rPr lang="en-GB" dirty="0"/>
              <a:t>AI is fast, scalable, and deeply personal</a:t>
            </a:r>
          </a:p>
          <a:p>
            <a:pPr marL="457200" indent="-457200">
              <a:spcAft>
                <a:spcPts val="1650"/>
              </a:spcAft>
              <a:buFont typeface="Arial" panose="020B0604020202020204" pitchFamily="34" charset="0"/>
              <a:buChar char="•"/>
            </a:pPr>
            <a:r>
              <a:rPr lang="en-GB" dirty="0"/>
              <a:t>It mimics voices, faces, writing styles</a:t>
            </a:r>
          </a:p>
          <a:p>
            <a:pPr marL="457200" indent="-457200">
              <a:spcAft>
                <a:spcPts val="1650"/>
              </a:spcAft>
              <a:buFont typeface="Arial" panose="020B0604020202020204" pitchFamily="34" charset="0"/>
              <a:buChar char="•"/>
            </a:pPr>
            <a:r>
              <a:rPr lang="en-GB" dirty="0"/>
              <a:t>Trust is now easily manipulated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FF7D2E-6737-6C08-8541-642406ED54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E8451-FA9E-044E-A25E-570F063E7F9B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77600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A6E65-F7E0-B97B-A2D4-A297E647B2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 AND CYBERCRIME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9B46D0-E158-C53D-AE72-0B8D6D1210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E8451-FA9E-044E-A25E-570F063E7F9B}" type="slidenum">
              <a:rPr lang="en-US" smtClean="0"/>
              <a:t>7</a:t>
            </a:fld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D7AD3DC-2273-3B5D-4DD9-B72AC501D648}"/>
              </a:ext>
            </a:extLst>
          </p:cNvPr>
          <p:cNvGrpSpPr/>
          <p:nvPr/>
        </p:nvGrpSpPr>
        <p:grpSpPr>
          <a:xfrm>
            <a:off x="7229856" y="2670446"/>
            <a:ext cx="4095587" cy="2210766"/>
            <a:chOff x="4791456" y="1886674"/>
            <a:chExt cx="4095587" cy="2210766"/>
          </a:xfrm>
        </p:grpSpPr>
        <p:sp>
          <p:nvSpPr>
            <p:cNvPr id="14" name="Rounded Rectangular Callout 3">
              <a:extLst>
                <a:ext uri="{FF2B5EF4-FFF2-40B4-BE49-F238E27FC236}">
                  <a16:creationId xmlns:a16="http://schemas.microsoft.com/office/drawing/2014/main" id="{53B2EA96-B6D5-038A-9FC8-CDB7F1D32699}"/>
                </a:ext>
              </a:extLst>
            </p:cNvPr>
            <p:cNvSpPr/>
            <p:nvPr/>
          </p:nvSpPr>
          <p:spPr>
            <a:xfrm>
              <a:off x="4791456" y="1886674"/>
              <a:ext cx="4095587" cy="2210766"/>
            </a:xfrm>
            <a:prstGeom prst="wedgeRoundRectCallout">
              <a:avLst>
                <a:gd name="adj1" fmla="val 41705"/>
                <a:gd name="adj2" fmla="val 76969"/>
                <a:gd name="adj3" fmla="val 16667"/>
              </a:avLst>
            </a:prstGeom>
            <a:solidFill>
              <a:srgbClr val="BEC7A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F0BE72F4-54D7-6AA0-66B5-1CD7F8D95025}"/>
                </a:ext>
              </a:extLst>
            </p:cNvPr>
            <p:cNvSpPr txBox="1"/>
            <p:nvPr/>
          </p:nvSpPr>
          <p:spPr>
            <a:xfrm>
              <a:off x="4954293" y="2163634"/>
              <a:ext cx="3798856" cy="101566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2000" b="1" i="1" dirty="0">
                  <a:solidFill>
                    <a:schemeClr val="accent4"/>
                  </a:solidFill>
                </a:rPr>
                <a:t>It’s not about spotting the fake video; it’s about spotting suspicious situations.</a:t>
              </a: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EC8746AF-3421-6C03-3A26-2591417B0C50}"/>
                </a:ext>
              </a:extLst>
            </p:cNvPr>
            <p:cNvSpPr txBox="1"/>
            <p:nvPr/>
          </p:nvSpPr>
          <p:spPr>
            <a:xfrm>
              <a:off x="5450566" y="3408270"/>
              <a:ext cx="343647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800" b="1" i="1" dirty="0">
                  <a:solidFill>
                    <a:schemeClr val="accent4"/>
                  </a:solidFill>
                  <a:effectLst/>
                  <a:latin typeface="+mn-lt"/>
                </a:rPr>
                <a:t>Rosanne Pouw (SURF)</a:t>
              </a:r>
              <a:endParaRPr lang="en-US" sz="1800" b="1" i="1" dirty="0">
                <a:solidFill>
                  <a:schemeClr val="accent4"/>
                </a:solidFill>
                <a:latin typeface="+mn-lt"/>
              </a:endParaRPr>
            </a:p>
          </p:txBody>
        </p:sp>
      </p:grpSp>
      <p:sp>
        <p:nvSpPr>
          <p:cNvPr id="18" name="TextBox 17">
            <a:extLst>
              <a:ext uri="{FF2B5EF4-FFF2-40B4-BE49-F238E27FC236}">
                <a16:creationId xmlns:a16="http://schemas.microsoft.com/office/drawing/2014/main" id="{8E8BEEF7-41A8-742E-546B-44277B9498DF}"/>
              </a:ext>
            </a:extLst>
          </p:cNvPr>
          <p:cNvSpPr txBox="1"/>
          <p:nvPr/>
        </p:nvSpPr>
        <p:spPr>
          <a:xfrm>
            <a:off x="1000451" y="1178015"/>
            <a:ext cx="6131869" cy="37676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Aft>
                <a:spcPts val="165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2"/>
                </a:solidFill>
              </a:rPr>
              <a:t>Deepfakes: fabricated video meetings</a:t>
            </a:r>
          </a:p>
          <a:p>
            <a:pPr marL="285750" indent="-285750">
              <a:spcAft>
                <a:spcPts val="165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2"/>
                </a:solidFill>
              </a:rPr>
              <a:t>Voice cloning: CEO fraud</a:t>
            </a:r>
          </a:p>
          <a:p>
            <a:pPr marL="285750" indent="-285750">
              <a:spcAft>
                <a:spcPts val="165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2"/>
                </a:solidFill>
              </a:rPr>
              <a:t>Romance and relationship scams</a:t>
            </a:r>
          </a:p>
          <a:p>
            <a:pPr marL="285750" indent="-285750">
              <a:spcAft>
                <a:spcPts val="165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2"/>
                </a:solidFill>
              </a:rPr>
              <a:t>AI-crafted phishing: flawless and personalised</a:t>
            </a:r>
          </a:p>
          <a:p>
            <a:pPr marL="285750" indent="-285750">
              <a:spcAft>
                <a:spcPts val="165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2"/>
                </a:solidFill>
              </a:rPr>
              <a:t>Investment scams</a:t>
            </a:r>
          </a:p>
          <a:p>
            <a:pPr marL="285750" indent="-285750">
              <a:spcAft>
                <a:spcPts val="165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2"/>
                </a:solidFill>
              </a:rPr>
              <a:t>Mass scale scam calls and messages</a:t>
            </a:r>
          </a:p>
        </p:txBody>
      </p:sp>
    </p:spTree>
    <p:extLst>
      <p:ext uri="{BB962C8B-B14F-4D97-AF65-F5344CB8AC3E}">
        <p14:creationId xmlns:p14="http://schemas.microsoft.com/office/powerpoint/2010/main" val="38242025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05F787-35FD-AC56-9930-76DFFA5ED1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634E1F-643C-3154-8A72-017418D5C5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NEW TOOLS. SAME TRICKS</a:t>
            </a:r>
            <a:endParaRPr lang="en-US" dirty="0"/>
          </a:p>
        </p:txBody>
      </p:sp>
      <p:sp>
        <p:nvSpPr>
          <p:cNvPr id="8" name="Marcador de fecha 30">
            <a:extLst>
              <a:ext uri="{FF2B5EF4-FFF2-40B4-BE49-F238E27FC236}">
                <a16:creationId xmlns:a16="http://schemas.microsoft.com/office/drawing/2014/main" id="{3D260ADE-2230-C287-6C93-39E083C96616}"/>
              </a:ext>
            </a:extLst>
          </p:cNvPr>
          <p:cNvSpPr txBox="1">
            <a:spLocks/>
          </p:cNvSpPr>
          <p:nvPr/>
        </p:nvSpPr>
        <p:spPr>
          <a:xfrm>
            <a:off x="847747" y="5522955"/>
            <a:ext cx="2057400" cy="11541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s-ES"/>
              <a:t>26/08/2025</a:t>
            </a:r>
            <a:endParaRPr lang="es-E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0EF9C91-542C-F001-1DD1-26A7D1EDEFF7}"/>
              </a:ext>
            </a:extLst>
          </p:cNvPr>
          <p:cNvGrpSpPr/>
          <p:nvPr/>
        </p:nvGrpSpPr>
        <p:grpSpPr>
          <a:xfrm>
            <a:off x="4841198" y="1922551"/>
            <a:ext cx="2396406" cy="1846673"/>
            <a:chOff x="3303327" y="892110"/>
            <a:chExt cx="2396406" cy="1846673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958F6AC9-B2D4-9658-BE88-E53175A94B40}"/>
                </a:ext>
              </a:extLst>
            </p:cNvPr>
            <p:cNvSpPr txBox="1"/>
            <p:nvPr/>
          </p:nvSpPr>
          <p:spPr>
            <a:xfrm>
              <a:off x="3303327" y="2215563"/>
              <a:ext cx="2396406" cy="523220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lstStyle/>
            <a:p>
              <a:pPr algn="ctr"/>
              <a:r>
                <a:rPr lang="en-GB" sz="1800" dirty="0">
                  <a:solidFill>
                    <a:schemeClr val="accent4">
                      <a:lumMod val="75000"/>
                    </a:schemeClr>
                  </a:solidFill>
                </a:rPr>
                <a:t>AI makes misinformation and impersonation easier</a:t>
              </a:r>
            </a:p>
          </p:txBody>
        </p:sp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4BAE5962-6601-8A2C-32BD-349C9E7C213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715059" y="892110"/>
              <a:ext cx="1572942" cy="1591338"/>
            </a:xfrm>
            <a:prstGeom prst="rect">
              <a:avLst/>
            </a:prstGeom>
          </p:spPr>
        </p:pic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FF85A017-28CA-8295-C06D-8569F3957578}"/>
              </a:ext>
            </a:extLst>
          </p:cNvPr>
          <p:cNvGrpSpPr/>
          <p:nvPr/>
        </p:nvGrpSpPr>
        <p:grpSpPr>
          <a:xfrm>
            <a:off x="1368718" y="1686207"/>
            <a:ext cx="2319532" cy="2701832"/>
            <a:chOff x="354842" y="735279"/>
            <a:chExt cx="2319532" cy="2701832"/>
          </a:xfrm>
        </p:grpSpPr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98C0F638-8A46-9B02-6BFD-C2E540C3F5BA}"/>
                </a:ext>
              </a:extLst>
            </p:cNvPr>
            <p:cNvSpPr txBox="1"/>
            <p:nvPr/>
          </p:nvSpPr>
          <p:spPr>
            <a:xfrm>
              <a:off x="354842" y="2215563"/>
              <a:ext cx="2319532" cy="1221548"/>
            </a:xfrm>
            <a:prstGeom prst="rect">
              <a:avLst/>
            </a:prstGeom>
            <a:noFill/>
          </p:spPr>
          <p:txBody>
            <a:bodyPr wrap="square">
              <a:noAutofit/>
            </a:bodyPr>
            <a:lstStyle/>
            <a:p>
              <a:pPr algn="ctr"/>
              <a:r>
                <a:rPr lang="en-GB" sz="1800" dirty="0">
                  <a:solidFill>
                    <a:schemeClr val="accent4">
                      <a:lumMod val="75000"/>
                    </a:schemeClr>
                  </a:solidFill>
                </a:rPr>
                <a:t>AI makes manipulation faster and more believable</a:t>
              </a:r>
            </a:p>
          </p:txBody>
        </p:sp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6C021B5A-08BF-8E95-BF6B-74A75800B31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62108" y="735279"/>
              <a:ext cx="1905000" cy="1905000"/>
            </a:xfrm>
            <a:prstGeom prst="rect">
              <a:avLst/>
            </a:prstGeom>
          </p:spPr>
        </p:pic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3A0842F9-11BF-2256-78B8-AB6F4E60E59B}"/>
              </a:ext>
            </a:extLst>
          </p:cNvPr>
          <p:cNvGrpSpPr/>
          <p:nvPr/>
        </p:nvGrpSpPr>
        <p:grpSpPr>
          <a:xfrm>
            <a:off x="8144359" y="1922551"/>
            <a:ext cx="3200400" cy="2600683"/>
            <a:chOff x="5931504" y="909733"/>
            <a:chExt cx="3200400" cy="2600683"/>
          </a:xfrm>
        </p:grpSpPr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D31A503A-4DED-6764-2A4E-7DA2E68682B1}"/>
                </a:ext>
              </a:extLst>
            </p:cNvPr>
            <p:cNvSpPr txBox="1"/>
            <p:nvPr/>
          </p:nvSpPr>
          <p:spPr>
            <a:xfrm>
              <a:off x="5931504" y="2220042"/>
              <a:ext cx="3200400" cy="1290374"/>
            </a:xfrm>
            <a:prstGeom prst="rect">
              <a:avLst/>
            </a:prstGeom>
            <a:noFill/>
          </p:spPr>
          <p:txBody>
            <a:bodyPr wrap="square">
              <a:noAutofit/>
            </a:bodyPr>
            <a:lstStyle/>
            <a:p>
              <a:pPr algn="ctr"/>
              <a:r>
                <a:rPr lang="en-GB" sz="1800" dirty="0">
                  <a:solidFill>
                    <a:schemeClr val="accent4">
                      <a:lumMod val="75000"/>
                    </a:schemeClr>
                  </a:solidFill>
                </a:rPr>
                <a:t>Fear, curiosity, urgency, excitement Social engineering is timeless</a:t>
              </a:r>
            </a:p>
          </p:txBody>
        </p:sp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6BB02C64-9AA9-4140-30ED-8A7119AD00E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734821" y="909733"/>
              <a:ext cx="1549534" cy="155716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461897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>
          <a:extLst>
            <a:ext uri="{FF2B5EF4-FFF2-40B4-BE49-F238E27FC236}">
              <a16:creationId xmlns:a16="http://schemas.microsoft.com/office/drawing/2014/main" id="{3FB1AE5A-2233-51C8-ED11-C5BB056EE7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1758C7-6698-C0BB-1BDF-ACBD2A8E62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371" y="182881"/>
            <a:ext cx="7324742" cy="890545"/>
          </a:xfrm>
        </p:spPr>
        <p:txBody>
          <a:bodyPr>
            <a:normAutofit fontScale="90000"/>
          </a:bodyPr>
          <a:lstStyle/>
          <a:p>
            <a:r>
              <a:rPr lang="en-GB" dirty="0"/>
              <a:t>FROM TRUST, BUT VERITY</a:t>
            </a:r>
            <a:br>
              <a:rPr lang="en-GB" dirty="0"/>
            </a:br>
            <a:r>
              <a:rPr lang="en-GB" dirty="0"/>
              <a:t>TO ZERO TRUST </a:t>
            </a:r>
            <a:endParaRPr lang="en-US" dirty="0"/>
          </a:p>
        </p:txBody>
      </p:sp>
      <p:sp>
        <p:nvSpPr>
          <p:cNvPr id="8" name="Marcador de fecha 30">
            <a:extLst>
              <a:ext uri="{FF2B5EF4-FFF2-40B4-BE49-F238E27FC236}">
                <a16:creationId xmlns:a16="http://schemas.microsoft.com/office/drawing/2014/main" id="{6CFC5D69-6FF6-7B65-D863-AAE71AFD59A9}"/>
              </a:ext>
            </a:extLst>
          </p:cNvPr>
          <p:cNvSpPr txBox="1">
            <a:spLocks/>
          </p:cNvSpPr>
          <p:nvPr/>
        </p:nvSpPr>
        <p:spPr>
          <a:xfrm>
            <a:off x="847747" y="5522955"/>
            <a:ext cx="2057400" cy="11541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s-ES"/>
              <a:t>26/08/2025</a:t>
            </a:r>
            <a:endParaRPr lang="es-E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9DA528C-7ABF-0753-F274-E70702EBF9CE}"/>
              </a:ext>
            </a:extLst>
          </p:cNvPr>
          <p:cNvSpPr txBox="1"/>
          <p:nvPr/>
        </p:nvSpPr>
        <p:spPr>
          <a:xfrm>
            <a:off x="1044404" y="1607989"/>
            <a:ext cx="5992499" cy="18210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spcAft>
                <a:spcPts val="165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2"/>
                </a:solidFill>
              </a:rPr>
              <a:t>Verify before believing</a:t>
            </a:r>
          </a:p>
          <a:p>
            <a:pPr marL="342900" indent="-342900">
              <a:spcAft>
                <a:spcPts val="165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2"/>
                </a:solidFill>
              </a:rPr>
              <a:t>Healthy scepticism ≠ paranoia</a:t>
            </a:r>
          </a:p>
          <a:p>
            <a:pPr marL="342900" indent="-342900">
              <a:spcAft>
                <a:spcPts val="165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2"/>
                </a:solidFill>
              </a:rPr>
              <a:t>Mindfulness = Pause. </a:t>
            </a:r>
            <a:endParaRPr lang="en-GB" sz="1800" dirty="0"/>
          </a:p>
        </p:txBody>
      </p:sp>
      <p:pic>
        <p:nvPicPr>
          <p:cNvPr id="7" name="Picture 6" descr="A black and green circle with arrows&#10;&#10;Description automatically generated">
            <a:extLst>
              <a:ext uri="{FF2B5EF4-FFF2-40B4-BE49-F238E27FC236}">
                <a16:creationId xmlns:a16="http://schemas.microsoft.com/office/drawing/2014/main" id="{D3B2F763-64FA-CC9B-0C89-00E004DAFC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74535" y="3850414"/>
            <a:ext cx="7772400" cy="1672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81360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Ref idx="1001">
        <a:schemeClr val="bg1"/>
      </p:bgRef>
    </p:bg>
    <p:spTree>
      <p:nvGrpSpPr>
        <p:cNvPr id="1" name="">
          <a:extLst>
            <a:ext uri="{FF2B5EF4-FFF2-40B4-BE49-F238E27FC236}">
              <a16:creationId xmlns:a16="http://schemas.microsoft.com/office/drawing/2014/main" id="{3135B020-CB92-D3F1-89C9-9A30EAD243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9FC29-83F1-4CEE-6979-79C99919D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517" y="198783"/>
            <a:ext cx="7324742" cy="890545"/>
          </a:xfrm>
        </p:spPr>
        <p:txBody>
          <a:bodyPr>
            <a:normAutofit/>
          </a:bodyPr>
          <a:lstStyle/>
          <a:p>
            <a:r>
              <a:rPr lang="en-GB" dirty="0"/>
              <a:t>AI: A DOUBLE-EDGED SWORD</a:t>
            </a:r>
            <a:endParaRPr lang="en-US" dirty="0"/>
          </a:p>
        </p:txBody>
      </p:sp>
      <p:sp>
        <p:nvSpPr>
          <p:cNvPr id="8" name="Marcador de fecha 30">
            <a:extLst>
              <a:ext uri="{FF2B5EF4-FFF2-40B4-BE49-F238E27FC236}">
                <a16:creationId xmlns:a16="http://schemas.microsoft.com/office/drawing/2014/main" id="{386CB8B2-C00A-895D-AD4E-FB327569854A}"/>
              </a:ext>
            </a:extLst>
          </p:cNvPr>
          <p:cNvSpPr txBox="1">
            <a:spLocks/>
          </p:cNvSpPr>
          <p:nvPr/>
        </p:nvSpPr>
        <p:spPr>
          <a:xfrm>
            <a:off x="823893" y="5538857"/>
            <a:ext cx="2057400" cy="11541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s-ES"/>
              <a:t>26/08/2025</a:t>
            </a:r>
            <a:endParaRPr lang="es-E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DFE20A9-DE39-3C33-1EB0-C6876730C804}"/>
              </a:ext>
            </a:extLst>
          </p:cNvPr>
          <p:cNvSpPr txBox="1"/>
          <p:nvPr/>
        </p:nvSpPr>
        <p:spPr>
          <a:xfrm>
            <a:off x="823892" y="1503384"/>
            <a:ext cx="9126019" cy="18466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spcAft>
                <a:spcPts val="18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2"/>
                </a:solidFill>
              </a:rPr>
              <a:t>AI deceives, but can also defend</a:t>
            </a:r>
          </a:p>
          <a:p>
            <a:pPr marL="457200" indent="-457200">
              <a:spcAft>
                <a:spcPts val="18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2"/>
                </a:solidFill>
              </a:rPr>
              <a:t>Intent defines ethics</a:t>
            </a:r>
          </a:p>
          <a:p>
            <a:pPr marL="457200" indent="-457200">
              <a:spcAft>
                <a:spcPts val="18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2"/>
                </a:solidFill>
              </a:rPr>
              <a:t>Responsible use of AI to educate, not manipulate </a:t>
            </a:r>
          </a:p>
        </p:txBody>
      </p:sp>
      <p:pic>
        <p:nvPicPr>
          <p:cNvPr id="4" name="Picture 3" descr="A black and white pictogram of a person holding a box&#10;&#10;Description automatically generated">
            <a:extLst>
              <a:ext uri="{FF2B5EF4-FFF2-40B4-BE49-F238E27FC236}">
                <a16:creationId xmlns:a16="http://schemas.microsoft.com/office/drawing/2014/main" id="{DEE84C77-A00A-0839-A206-FF5DADF125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15984" y="3585450"/>
            <a:ext cx="1880016" cy="2353092"/>
          </a:xfrm>
          <a:prstGeom prst="rect">
            <a:avLst/>
          </a:prstGeom>
        </p:spPr>
      </p:pic>
      <p:pic>
        <p:nvPicPr>
          <p:cNvPr id="7" name="Picture 6" descr="A light bulb with a check mark inside&#10;&#10;Description automatically generated">
            <a:extLst>
              <a:ext uri="{FF2B5EF4-FFF2-40B4-BE49-F238E27FC236}">
                <a16:creationId xmlns:a16="http://schemas.microsoft.com/office/drawing/2014/main" id="{4ED2FE2A-20E2-325B-97BF-A35CBEF506F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5938" y="3507958"/>
            <a:ext cx="2181494" cy="2300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12908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>
          <a:extLst>
            <a:ext uri="{FF2B5EF4-FFF2-40B4-BE49-F238E27FC236}">
              <a16:creationId xmlns:a16="http://schemas.microsoft.com/office/drawing/2014/main" id="{6D7C4ADE-3F9A-7193-2418-6BA3D9B255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FE7B5-28DB-2AC4-7BAB-F689ADA0FC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546" y="397987"/>
            <a:ext cx="7324742" cy="890545"/>
          </a:xfrm>
        </p:spPr>
        <p:txBody>
          <a:bodyPr>
            <a:normAutofit/>
          </a:bodyPr>
          <a:lstStyle/>
          <a:p>
            <a:r>
              <a:rPr lang="en-GB" dirty="0"/>
              <a:t> THE CAMPAIGN IN A NUTSHELL</a:t>
            </a:r>
            <a:endParaRPr lang="en-US" dirty="0"/>
          </a:p>
        </p:txBody>
      </p:sp>
      <p:sp>
        <p:nvSpPr>
          <p:cNvPr id="8" name="Marcador de fecha 30">
            <a:extLst>
              <a:ext uri="{FF2B5EF4-FFF2-40B4-BE49-F238E27FC236}">
                <a16:creationId xmlns:a16="http://schemas.microsoft.com/office/drawing/2014/main" id="{0AF04AA0-290B-F9F5-71EC-FA09548D2FB6}"/>
              </a:ext>
            </a:extLst>
          </p:cNvPr>
          <p:cNvSpPr txBox="1">
            <a:spLocks/>
          </p:cNvSpPr>
          <p:nvPr/>
        </p:nvSpPr>
        <p:spPr>
          <a:xfrm>
            <a:off x="1348678" y="6262427"/>
            <a:ext cx="2057400" cy="11541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s-ES"/>
              <a:t>26/08/2025</a:t>
            </a:r>
            <a:endParaRPr lang="es-ES" dirty="0"/>
          </a:p>
        </p:txBody>
      </p:sp>
      <p:sp>
        <p:nvSpPr>
          <p:cNvPr id="6" name="Marcador de fecha 30">
            <a:extLst>
              <a:ext uri="{FF2B5EF4-FFF2-40B4-BE49-F238E27FC236}">
                <a16:creationId xmlns:a16="http://schemas.microsoft.com/office/drawing/2014/main" id="{0ABCE016-3A61-B826-76CB-443B166274A5}"/>
              </a:ext>
            </a:extLst>
          </p:cNvPr>
          <p:cNvSpPr txBox="1">
            <a:spLocks/>
          </p:cNvSpPr>
          <p:nvPr/>
        </p:nvSpPr>
        <p:spPr>
          <a:xfrm>
            <a:off x="781743" y="5570046"/>
            <a:ext cx="2057400" cy="11541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s-ES"/>
              <a:t>26/08/2025</a:t>
            </a:r>
            <a:endParaRPr lang="es-ES" dirty="0"/>
          </a:p>
        </p:txBody>
      </p:sp>
      <p:pic>
        <p:nvPicPr>
          <p:cNvPr id="10" name="Picture 9" descr="A cartoon of a person looking through a window&#10;&#10;Description automatically generated">
            <a:extLst>
              <a:ext uri="{FF2B5EF4-FFF2-40B4-BE49-F238E27FC236}">
                <a16:creationId xmlns:a16="http://schemas.microsoft.com/office/drawing/2014/main" id="{44A58F96-04E8-7089-F5AA-2B1B773A80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339204">
            <a:off x="1581607" y="1785931"/>
            <a:ext cx="4435799" cy="2495137"/>
          </a:xfrm>
          <a:prstGeom prst="rect">
            <a:avLst/>
          </a:prstGeom>
        </p:spPr>
      </p:pic>
      <p:pic>
        <p:nvPicPr>
          <p:cNvPr id="11" name="Picture 10" descr="A person standing in a kitchen&#10;&#10;Description automatically generated">
            <a:extLst>
              <a:ext uri="{FF2B5EF4-FFF2-40B4-BE49-F238E27FC236}">
                <a16:creationId xmlns:a16="http://schemas.microsoft.com/office/drawing/2014/main" id="{AF46ADC9-7268-BD9C-F3BE-E850A7C2B60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406141">
            <a:off x="3140714" y="1669219"/>
            <a:ext cx="4435799" cy="249513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2" name="Picture 11" descr="A cartoon of a person sitting on a couch&#10;&#10;Description automatically generated">
            <a:extLst>
              <a:ext uri="{FF2B5EF4-FFF2-40B4-BE49-F238E27FC236}">
                <a16:creationId xmlns:a16="http://schemas.microsoft.com/office/drawing/2014/main" id="{5E1BBE6C-906F-4AC5-1002-E617C252457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232727">
            <a:off x="4813422" y="1940057"/>
            <a:ext cx="4435801" cy="249513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3" name="Picture 12" descr="A person sitting at a desk typing on a keyboard&#10;&#10;Description automatically generated">
            <a:extLst>
              <a:ext uri="{FF2B5EF4-FFF2-40B4-BE49-F238E27FC236}">
                <a16:creationId xmlns:a16="http://schemas.microsoft.com/office/drawing/2014/main" id="{9A5FAA2B-62CD-9864-683E-B72D09FF83E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69370">
            <a:off x="1327562" y="3020544"/>
            <a:ext cx="4435799" cy="249513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845C289-A769-F47B-BEBA-55FA2AA4B26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128855">
            <a:off x="2016989" y="1642922"/>
            <a:ext cx="2400837" cy="339178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38B383E-E703-DC6D-DA23-1017B2CEB4D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51399" y="1839260"/>
            <a:ext cx="2400837" cy="339178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D4C05D9-EC45-76CB-DCBA-54161FA3D5D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322172">
            <a:off x="5204721" y="1495174"/>
            <a:ext cx="2400837" cy="339178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48178E9-42C1-24FE-335A-5AF03BDD6AD6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170994">
            <a:off x="6678134" y="1767597"/>
            <a:ext cx="2400837" cy="339178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8" name="Picture 17" descr="A person in a pink dress&#10;&#10;Description automatically generated">
            <a:extLst>
              <a:ext uri="{FF2B5EF4-FFF2-40B4-BE49-F238E27FC236}">
                <a16:creationId xmlns:a16="http://schemas.microsoft.com/office/drawing/2014/main" id="{909EF6EA-5798-800B-9336-4CB144C8BA8E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393465">
            <a:off x="1082707" y="1811128"/>
            <a:ext cx="2457704" cy="307323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9" name="Picture 18" descr="A person smiling for a picture&#10;&#10;Description automatically generated">
            <a:extLst>
              <a:ext uri="{FF2B5EF4-FFF2-40B4-BE49-F238E27FC236}">
                <a16:creationId xmlns:a16="http://schemas.microsoft.com/office/drawing/2014/main" id="{79110EDC-14F8-1454-0293-00C2F4ED7B03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86163">
            <a:off x="4182095" y="1391882"/>
            <a:ext cx="2457705" cy="307323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0" name="Picture 19" descr="A person with long brown hair and a white shirt&#10;&#10;Description automatically generated">
            <a:extLst>
              <a:ext uri="{FF2B5EF4-FFF2-40B4-BE49-F238E27FC236}">
                <a16:creationId xmlns:a16="http://schemas.microsoft.com/office/drawing/2014/main" id="{06110024-6887-81CC-DBE0-D026FFCE9973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921284" y="2082251"/>
            <a:ext cx="2457706" cy="307323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1" name="Picture 20" descr="A person holding a computer&#10;&#10;Description automatically generated">
            <a:extLst>
              <a:ext uri="{FF2B5EF4-FFF2-40B4-BE49-F238E27FC236}">
                <a16:creationId xmlns:a16="http://schemas.microsoft.com/office/drawing/2014/main" id="{49452C75-37C4-C676-9FAB-3D410E1F8767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211122">
            <a:off x="2581630" y="2495333"/>
            <a:ext cx="2953913" cy="295391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2" name="Picture 21" descr="A screenshot of a video chat&#10;&#10;Description automatically generated">
            <a:extLst>
              <a:ext uri="{FF2B5EF4-FFF2-40B4-BE49-F238E27FC236}">
                <a16:creationId xmlns:a16="http://schemas.microsoft.com/office/drawing/2014/main" id="{2803B73E-8C7B-DF1F-E693-0A90F5064593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 rot="347272">
            <a:off x="5544073" y="2074993"/>
            <a:ext cx="2953913" cy="2953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729822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Ref idx="1001">
        <a:schemeClr val="bg1"/>
      </p:bgRef>
    </p:bg>
    <p:spTree>
      <p:nvGrpSpPr>
        <p:cNvPr id="1" name="">
          <a:extLst>
            <a:ext uri="{FF2B5EF4-FFF2-40B4-BE49-F238E27FC236}">
              <a16:creationId xmlns:a16="http://schemas.microsoft.com/office/drawing/2014/main" id="{A22F78A4-9E29-D1AC-BEA1-8B8D71DC9C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8194084-806F-5D52-F63E-9727609435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 SNAPSHOT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8F40DEED-1F4C-26E3-C14F-60CD6219102A}"/>
              </a:ext>
            </a:extLst>
          </p:cNvPr>
          <p:cNvSpPr txBox="1"/>
          <p:nvPr/>
        </p:nvSpPr>
        <p:spPr>
          <a:xfrm>
            <a:off x="1991531" y="2138678"/>
            <a:ext cx="190629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solidFill>
                  <a:schemeClr val="tx2">
                    <a:lumMod val="75000"/>
                  </a:schemeClr>
                </a:solidFill>
              </a:rPr>
              <a:t>9 NRENs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9DF43464-AA9D-7F97-852C-B076E56C4974}"/>
              </a:ext>
            </a:extLst>
          </p:cNvPr>
          <p:cNvSpPr txBox="1"/>
          <p:nvPr/>
        </p:nvSpPr>
        <p:spPr>
          <a:xfrm>
            <a:off x="4959458" y="2112993"/>
            <a:ext cx="29384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solidFill>
                  <a:schemeClr val="tx2">
                    <a:lumMod val="75000"/>
                  </a:schemeClr>
                </a:solidFill>
              </a:rPr>
              <a:t>7 languages</a:t>
            </a:r>
          </a:p>
          <a:p>
            <a:pPr algn="ctr"/>
            <a:r>
              <a:rPr lang="en-GB" sz="1400" dirty="0">
                <a:solidFill>
                  <a:schemeClr val="tx2">
                    <a:lumMod val="75000"/>
                  </a:schemeClr>
                </a:solidFill>
              </a:rPr>
              <a:t>Croatian  Dutch French  German Italian Portuguese Swedish 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5A8DDC5-D5B0-8E6B-188D-5BD37302F42A}"/>
              </a:ext>
            </a:extLst>
          </p:cNvPr>
          <p:cNvSpPr txBox="1"/>
          <p:nvPr/>
        </p:nvSpPr>
        <p:spPr>
          <a:xfrm>
            <a:off x="8300253" y="2187896"/>
            <a:ext cx="236113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solidFill>
                  <a:schemeClr val="tx2">
                    <a:lumMod val="75000"/>
                  </a:schemeClr>
                </a:solidFill>
              </a:rPr>
              <a:t>1,000 + downloads</a:t>
            </a:r>
          </a:p>
          <a:p>
            <a:pPr algn="ctr"/>
            <a:r>
              <a:rPr lang="en-GB" sz="1400" dirty="0">
                <a:solidFill>
                  <a:schemeClr val="tx2">
                    <a:lumMod val="75000"/>
                  </a:schemeClr>
                </a:solidFill>
              </a:rPr>
              <a:t>English materials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12134894-18A2-AA0C-7754-930EED40BD10}"/>
              </a:ext>
            </a:extLst>
          </p:cNvPr>
          <p:cNvSpPr txBox="1"/>
          <p:nvPr/>
        </p:nvSpPr>
        <p:spPr>
          <a:xfrm>
            <a:off x="1226768" y="4353382"/>
            <a:ext cx="3564610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solidFill>
                  <a:schemeClr val="tx2">
                    <a:lumMod val="75000"/>
                  </a:schemeClr>
                </a:solidFill>
              </a:rPr>
              <a:t>Materials viewed / downloaded </a:t>
            </a:r>
          </a:p>
          <a:p>
            <a:pPr algn="ctr"/>
            <a:r>
              <a:rPr lang="en-GB" sz="1400" dirty="0">
                <a:solidFill>
                  <a:schemeClr val="tx2">
                    <a:lumMod val="75000"/>
                  </a:schemeClr>
                </a:solidFill>
              </a:rPr>
              <a:t>Italy, Germany, USA, Switzerland, Ireland, Netherlands, Spain, Portugal, UK, Latvia, Luxembourg, Austria, Greece, Croatia, Denmark, Azerbaijan, Indonesia, Philippines, Sweden 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1179BEDC-BC56-22CF-87B6-ADE05BA22124}"/>
              </a:ext>
            </a:extLst>
          </p:cNvPr>
          <p:cNvSpPr txBox="1"/>
          <p:nvPr/>
        </p:nvSpPr>
        <p:spPr>
          <a:xfrm>
            <a:off x="5208260" y="4340741"/>
            <a:ext cx="246307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solidFill>
                  <a:schemeClr val="tx2">
                    <a:lumMod val="75000"/>
                  </a:schemeClr>
                </a:solidFill>
              </a:rPr>
              <a:t>90% positive feedback </a:t>
            </a:r>
          </a:p>
          <a:p>
            <a:pPr algn="ctr"/>
            <a:r>
              <a:rPr lang="en-GB" sz="1400" dirty="0">
                <a:solidFill>
                  <a:schemeClr val="tx2">
                    <a:lumMod val="75000"/>
                  </a:schemeClr>
                </a:solidFill>
              </a:rPr>
              <a:t>Webinars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89DB463E-857C-587D-CE2B-9C8CD840E412}"/>
              </a:ext>
            </a:extLst>
          </p:cNvPr>
          <p:cNvSpPr txBox="1"/>
          <p:nvPr/>
        </p:nvSpPr>
        <p:spPr>
          <a:xfrm>
            <a:off x="8096492" y="4340741"/>
            <a:ext cx="2957084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solidFill>
                  <a:schemeClr val="tx2">
                    <a:lumMod val="75000"/>
                  </a:schemeClr>
                </a:solidFill>
              </a:rPr>
              <a:t>201K impressions </a:t>
            </a:r>
          </a:p>
          <a:p>
            <a:pPr algn="ctr"/>
            <a:r>
              <a:rPr lang="en-GB" sz="1400" dirty="0">
                <a:solidFill>
                  <a:schemeClr val="tx2">
                    <a:lumMod val="75000"/>
                  </a:schemeClr>
                </a:solidFill>
              </a:rPr>
              <a:t>Active promotion by NRENs in Germany, UK, Belgium, Luxembourg, Switzerland</a:t>
            </a:r>
          </a:p>
        </p:txBody>
      </p:sp>
      <p:pic>
        <p:nvPicPr>
          <p:cNvPr id="41" name="Graphic 40" descr="Earth globe: Americas with solid fill">
            <a:extLst>
              <a:ext uri="{FF2B5EF4-FFF2-40B4-BE49-F238E27FC236}">
                <a16:creationId xmlns:a16="http://schemas.microsoft.com/office/drawing/2014/main" id="{6A5FB1E6-207E-8C64-2445-5F4E9435407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17999" y="3632014"/>
            <a:ext cx="493096" cy="501137"/>
          </a:xfrm>
          <a:prstGeom prst="rect">
            <a:avLst/>
          </a:prstGeom>
        </p:spPr>
      </p:pic>
      <p:pic>
        <p:nvPicPr>
          <p:cNvPr id="42" name="Graphic 41" descr="Schoolhouse with solid fill">
            <a:extLst>
              <a:ext uri="{FF2B5EF4-FFF2-40B4-BE49-F238E27FC236}">
                <a16:creationId xmlns:a16="http://schemas.microsoft.com/office/drawing/2014/main" id="{EAB2F89D-7247-7600-7176-A4CA02E211C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665199" y="1382170"/>
            <a:ext cx="528811" cy="528811"/>
          </a:xfrm>
          <a:prstGeom prst="rect">
            <a:avLst/>
          </a:prstGeom>
        </p:spPr>
      </p:pic>
      <p:pic>
        <p:nvPicPr>
          <p:cNvPr id="43" name="Graphic 42" descr="Speech with solid fill">
            <a:extLst>
              <a:ext uri="{FF2B5EF4-FFF2-40B4-BE49-F238E27FC236}">
                <a16:creationId xmlns:a16="http://schemas.microsoft.com/office/drawing/2014/main" id="{D970E1C0-B7B8-EC2A-CDFA-470FCD2606C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6135191" y="1451833"/>
            <a:ext cx="530108" cy="530108"/>
          </a:xfrm>
          <a:prstGeom prst="rect">
            <a:avLst/>
          </a:prstGeom>
        </p:spPr>
      </p:pic>
      <p:pic>
        <p:nvPicPr>
          <p:cNvPr id="44" name="Graphic 43" descr="Upward trend with solid fill">
            <a:extLst>
              <a:ext uri="{FF2B5EF4-FFF2-40B4-BE49-F238E27FC236}">
                <a16:creationId xmlns:a16="http://schemas.microsoft.com/office/drawing/2014/main" id="{550A5762-F8BE-CBD3-4DDB-E9A6FC15D5BD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6175783" y="3637814"/>
            <a:ext cx="471334" cy="471334"/>
          </a:xfrm>
          <a:prstGeom prst="rect">
            <a:avLst/>
          </a:prstGeom>
        </p:spPr>
      </p:pic>
      <p:pic>
        <p:nvPicPr>
          <p:cNvPr id="45" name="Graphic 44" descr="Download with solid fill">
            <a:extLst>
              <a:ext uri="{FF2B5EF4-FFF2-40B4-BE49-F238E27FC236}">
                <a16:creationId xmlns:a16="http://schemas.microsoft.com/office/drawing/2014/main" id="{3BFE331B-F924-5DDE-F438-E72ADAC9E292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9191922" y="1404142"/>
            <a:ext cx="577800" cy="577800"/>
          </a:xfrm>
          <a:prstGeom prst="rect">
            <a:avLst/>
          </a:prstGeom>
        </p:spPr>
      </p:pic>
      <p:pic>
        <p:nvPicPr>
          <p:cNvPr id="46" name="Picture 45" descr="A black background with a black square&#10;&#10;AI-generated content may be incorrect.">
            <a:extLst>
              <a:ext uri="{FF2B5EF4-FFF2-40B4-BE49-F238E27FC236}">
                <a16:creationId xmlns:a16="http://schemas.microsoft.com/office/drawing/2014/main" id="{2BED7B4B-CA2C-5569-2195-326FCC02E77F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9376960" y="3703021"/>
            <a:ext cx="396149" cy="367381"/>
          </a:xfrm>
          <a:prstGeom prst="rect">
            <a:avLst/>
          </a:prstGeom>
        </p:spPr>
      </p:pic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261AC717-CCA4-B54E-E1DB-4BDD0B511F65}"/>
              </a:ext>
            </a:extLst>
          </p:cNvPr>
          <p:cNvSpPr/>
          <p:nvPr/>
        </p:nvSpPr>
        <p:spPr>
          <a:xfrm>
            <a:off x="2564704" y="1339911"/>
            <a:ext cx="735640" cy="679981"/>
          </a:xfrm>
          <a:prstGeom prst="roundRect">
            <a:avLst>
              <a:gd name="adj" fmla="val 23505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778FC907-2C8D-0660-2933-D884C4D4D635}"/>
              </a:ext>
            </a:extLst>
          </p:cNvPr>
          <p:cNvSpPr/>
          <p:nvPr/>
        </p:nvSpPr>
        <p:spPr>
          <a:xfrm>
            <a:off x="2694256" y="3535017"/>
            <a:ext cx="735640" cy="679981"/>
          </a:xfrm>
          <a:prstGeom prst="roundRect">
            <a:avLst>
              <a:gd name="adj" fmla="val 23505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3F8BAA62-18A5-8EA0-E50C-59568386F915}"/>
              </a:ext>
            </a:extLst>
          </p:cNvPr>
          <p:cNvSpPr/>
          <p:nvPr/>
        </p:nvSpPr>
        <p:spPr>
          <a:xfrm>
            <a:off x="6032425" y="1339911"/>
            <a:ext cx="735640" cy="679981"/>
          </a:xfrm>
          <a:prstGeom prst="roundRect">
            <a:avLst>
              <a:gd name="adj" fmla="val 23505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9B23FD46-EA12-7D3B-367F-7366D2C5881C}"/>
              </a:ext>
            </a:extLst>
          </p:cNvPr>
          <p:cNvSpPr/>
          <p:nvPr/>
        </p:nvSpPr>
        <p:spPr>
          <a:xfrm>
            <a:off x="6032425" y="3535017"/>
            <a:ext cx="735640" cy="679981"/>
          </a:xfrm>
          <a:prstGeom prst="roundRect">
            <a:avLst>
              <a:gd name="adj" fmla="val 23505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A0A97485-D5A5-D053-F326-689CCB61E00A}"/>
              </a:ext>
            </a:extLst>
          </p:cNvPr>
          <p:cNvSpPr/>
          <p:nvPr/>
        </p:nvSpPr>
        <p:spPr>
          <a:xfrm>
            <a:off x="9113002" y="1339911"/>
            <a:ext cx="735640" cy="679981"/>
          </a:xfrm>
          <a:prstGeom prst="roundRect">
            <a:avLst>
              <a:gd name="adj" fmla="val 23505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6E536470-CB66-D730-4622-C584FFBBDE70}"/>
              </a:ext>
            </a:extLst>
          </p:cNvPr>
          <p:cNvSpPr/>
          <p:nvPr/>
        </p:nvSpPr>
        <p:spPr>
          <a:xfrm>
            <a:off x="9191922" y="3535017"/>
            <a:ext cx="735640" cy="679981"/>
          </a:xfrm>
          <a:prstGeom prst="roundRect">
            <a:avLst>
              <a:gd name="adj" fmla="val 23505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15587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>
          <a:extLst>
            <a:ext uri="{FF2B5EF4-FFF2-40B4-BE49-F238E27FC236}">
              <a16:creationId xmlns:a16="http://schemas.microsoft.com/office/drawing/2014/main" id="{6B925E84-9A27-3C31-BEEA-154026BA54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B9F33A3-D15F-3A78-DB2C-8A7D18853B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TAKEAWAYS</a:t>
            </a:r>
          </a:p>
        </p:txBody>
      </p:sp>
      <p:sp>
        <p:nvSpPr>
          <p:cNvPr id="3" name="Marcador de número de diapositiva 31">
            <a:extLst>
              <a:ext uri="{FF2B5EF4-FFF2-40B4-BE49-F238E27FC236}">
                <a16:creationId xmlns:a16="http://schemas.microsoft.com/office/drawing/2014/main" id="{664F9876-6F5E-0C76-A274-8DF850E376B3}"/>
              </a:ext>
            </a:extLst>
          </p:cNvPr>
          <p:cNvSpPr txBox="1">
            <a:spLocks/>
          </p:cNvSpPr>
          <p:nvPr/>
        </p:nvSpPr>
        <p:spPr>
          <a:xfrm>
            <a:off x="8143658" y="4846476"/>
            <a:ext cx="743385" cy="115416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s-ES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Marcador de contenido 58">
            <a:extLst>
              <a:ext uri="{FF2B5EF4-FFF2-40B4-BE49-F238E27FC236}">
                <a16:creationId xmlns:a16="http://schemas.microsoft.com/office/drawing/2014/main" id="{51E3C6FD-F1F1-B3F5-A96A-0F231E245D4F}"/>
              </a:ext>
            </a:extLst>
          </p:cNvPr>
          <p:cNvSpPr txBox="1">
            <a:spLocks/>
          </p:cNvSpPr>
          <p:nvPr/>
        </p:nvSpPr>
        <p:spPr>
          <a:xfrm>
            <a:off x="927518" y="1469292"/>
            <a:ext cx="4403899" cy="283234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spcAft>
                <a:spcPts val="1800"/>
              </a:spcAft>
              <a:buFont typeface="+mj-lt"/>
              <a:buAutoNum type="arabicPeriod"/>
            </a:pPr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AI changed the tools, not the tricks</a:t>
            </a:r>
          </a:p>
          <a:p>
            <a:pPr marL="457200" indent="-457200">
              <a:spcAft>
                <a:spcPts val="1800"/>
              </a:spcAft>
              <a:buFont typeface="+mj-lt"/>
              <a:buAutoNum type="arabicPeriod"/>
            </a:pPr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Mindfulness builds resilience</a:t>
            </a:r>
          </a:p>
          <a:p>
            <a:pPr marL="457200" indent="-457200">
              <a:spcAft>
                <a:spcPts val="1800"/>
              </a:spcAft>
              <a:buFont typeface="+mj-lt"/>
              <a:buAutoNum type="arabicPeriod"/>
            </a:pPr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Fight AI deception with ethical AI and intuition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7C88977-9E19-A20F-3E36-33327BFA9DA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6758" y="1345306"/>
            <a:ext cx="3377184" cy="3377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34870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33077E88-8599-AF14-4AB8-B85E34844D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3880" y="4964441"/>
            <a:ext cx="5917683" cy="577697"/>
          </a:xfrm>
        </p:spPr>
        <p:txBody>
          <a:bodyPr/>
          <a:lstStyle/>
          <a:p>
            <a:r>
              <a:rPr lang="en-US" dirty="0"/>
              <a:t>csm@lists.geant.org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DEE15A-A33A-CCBD-1050-4C05833D30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34691" y="6430136"/>
            <a:ext cx="801624" cy="365125"/>
          </a:xfrm>
        </p:spPr>
        <p:txBody>
          <a:bodyPr/>
          <a:lstStyle/>
          <a:p>
            <a:fld id="{DC3E8451-FA9E-044E-A25E-570F063E7F9B}" type="slidenum">
              <a:rPr lang="en-US" smtClean="0"/>
              <a:t>14</a:t>
            </a:fld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4CDDB97-FA47-158E-DA95-B9CDB80907E7}"/>
              </a:ext>
            </a:extLst>
          </p:cNvPr>
          <p:cNvSpPr/>
          <p:nvPr/>
        </p:nvSpPr>
        <p:spPr>
          <a:xfrm>
            <a:off x="1076032" y="1699490"/>
            <a:ext cx="2780145" cy="270625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1ECCB4-714F-D7DF-D5C6-26B0D1E1AE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3993" y="1840507"/>
            <a:ext cx="2424224" cy="2424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79431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Security Days">
      <a:dk1>
        <a:srgbClr val="000000"/>
      </a:dk1>
      <a:lt1>
        <a:srgbClr val="FFFFFF"/>
      </a:lt1>
      <a:dk2>
        <a:srgbClr val="2B3890"/>
      </a:dk2>
      <a:lt2>
        <a:srgbClr val="FFFFFF"/>
      </a:lt2>
      <a:accent1>
        <a:srgbClr val="18EA3F"/>
      </a:accent1>
      <a:accent2>
        <a:srgbClr val="5E2B8F"/>
      </a:accent2>
      <a:accent3>
        <a:srgbClr val="A5A5A5"/>
      </a:accent3>
      <a:accent4>
        <a:srgbClr val="2B3890"/>
      </a:accent4>
      <a:accent5>
        <a:srgbClr val="5B9BD5"/>
      </a:accent5>
      <a:accent6>
        <a:srgbClr val="70AD47"/>
      </a:accent6>
      <a:hlink>
        <a:srgbClr val="2B3890"/>
      </a:hlink>
      <a:folHlink>
        <a:srgbClr val="18EA3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3AE9C54F-3A2A-2B40-8AB9-4ED0AED36089}" vid="{584B6295-BED0-B84A-808B-972137185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Security Days">
    <a:dk1>
      <a:srgbClr val="000000"/>
    </a:dk1>
    <a:lt1>
      <a:srgbClr val="FFFFFF"/>
    </a:lt1>
    <a:dk2>
      <a:srgbClr val="2B3890"/>
    </a:dk2>
    <a:lt2>
      <a:srgbClr val="FFFFFF"/>
    </a:lt2>
    <a:accent1>
      <a:srgbClr val="18EA3F"/>
    </a:accent1>
    <a:accent2>
      <a:srgbClr val="5E2B8F"/>
    </a:accent2>
    <a:accent3>
      <a:srgbClr val="A5A5A5"/>
    </a:accent3>
    <a:accent4>
      <a:srgbClr val="2B3890"/>
    </a:accent4>
    <a:accent5>
      <a:srgbClr val="5B9BD5"/>
    </a:accent5>
    <a:accent6>
      <a:srgbClr val="70AD47"/>
    </a:accent6>
    <a:hlink>
      <a:srgbClr val="2B3890"/>
    </a:hlink>
    <a:folHlink>
      <a:srgbClr val="18EA3F"/>
    </a:folHlink>
  </a:clrScheme>
</a:themeOverride>
</file>

<file path=ppt/theme/themeOverride2.xml><?xml version="1.0" encoding="utf-8"?>
<a:themeOverride xmlns:a="http://schemas.openxmlformats.org/drawingml/2006/main">
  <a:clrScheme name="Security Days">
    <a:dk1>
      <a:srgbClr val="000000"/>
    </a:dk1>
    <a:lt1>
      <a:srgbClr val="FFFFFF"/>
    </a:lt1>
    <a:dk2>
      <a:srgbClr val="2B3890"/>
    </a:dk2>
    <a:lt2>
      <a:srgbClr val="FFFFFF"/>
    </a:lt2>
    <a:accent1>
      <a:srgbClr val="18EA3F"/>
    </a:accent1>
    <a:accent2>
      <a:srgbClr val="5E2B8F"/>
    </a:accent2>
    <a:accent3>
      <a:srgbClr val="A5A5A5"/>
    </a:accent3>
    <a:accent4>
      <a:srgbClr val="2B3890"/>
    </a:accent4>
    <a:accent5>
      <a:srgbClr val="5B9BD5"/>
    </a:accent5>
    <a:accent6>
      <a:srgbClr val="70AD47"/>
    </a:accent6>
    <a:hlink>
      <a:srgbClr val="2B3890"/>
    </a:hlink>
    <a:folHlink>
      <a:srgbClr val="18EA3F"/>
    </a:folHlink>
  </a:clrScheme>
</a:themeOverride>
</file>

<file path=ppt/theme/themeOverride3.xml><?xml version="1.0" encoding="utf-8"?>
<a:themeOverride xmlns:a="http://schemas.openxmlformats.org/drawingml/2006/main">
  <a:clrScheme name="Security Days">
    <a:dk1>
      <a:srgbClr val="000000"/>
    </a:dk1>
    <a:lt1>
      <a:srgbClr val="FFFFFF"/>
    </a:lt1>
    <a:dk2>
      <a:srgbClr val="2B3890"/>
    </a:dk2>
    <a:lt2>
      <a:srgbClr val="FFFFFF"/>
    </a:lt2>
    <a:accent1>
      <a:srgbClr val="18EA3F"/>
    </a:accent1>
    <a:accent2>
      <a:srgbClr val="5E2B8F"/>
    </a:accent2>
    <a:accent3>
      <a:srgbClr val="A5A5A5"/>
    </a:accent3>
    <a:accent4>
      <a:srgbClr val="2B3890"/>
    </a:accent4>
    <a:accent5>
      <a:srgbClr val="5B9BD5"/>
    </a:accent5>
    <a:accent6>
      <a:srgbClr val="70AD47"/>
    </a:accent6>
    <a:hlink>
      <a:srgbClr val="2B3890"/>
    </a:hlink>
    <a:folHlink>
      <a:srgbClr val="18EA3F"/>
    </a:folHlink>
  </a:clrScheme>
</a:themeOverride>
</file>

<file path=ppt/theme/themeOverride4.xml><?xml version="1.0" encoding="utf-8"?>
<a:themeOverride xmlns:a="http://schemas.openxmlformats.org/drawingml/2006/main">
  <a:clrScheme name="Security Days">
    <a:dk1>
      <a:srgbClr val="000000"/>
    </a:dk1>
    <a:lt1>
      <a:srgbClr val="FFFFFF"/>
    </a:lt1>
    <a:dk2>
      <a:srgbClr val="2B3890"/>
    </a:dk2>
    <a:lt2>
      <a:srgbClr val="FFFFFF"/>
    </a:lt2>
    <a:accent1>
      <a:srgbClr val="18EA3F"/>
    </a:accent1>
    <a:accent2>
      <a:srgbClr val="5E2B8F"/>
    </a:accent2>
    <a:accent3>
      <a:srgbClr val="A5A5A5"/>
    </a:accent3>
    <a:accent4>
      <a:srgbClr val="2B3890"/>
    </a:accent4>
    <a:accent5>
      <a:srgbClr val="5B9BD5"/>
    </a:accent5>
    <a:accent6>
      <a:srgbClr val="70AD47"/>
    </a:accent6>
    <a:hlink>
      <a:srgbClr val="2B3890"/>
    </a:hlink>
    <a:folHlink>
      <a:srgbClr val="18EA3F"/>
    </a:folHlink>
  </a:clrScheme>
</a:themeOverride>
</file>

<file path=ppt/theme/themeOverride5.xml><?xml version="1.0" encoding="utf-8"?>
<a:themeOverride xmlns:a="http://schemas.openxmlformats.org/drawingml/2006/main">
  <a:clrScheme name="Security Days">
    <a:dk1>
      <a:srgbClr val="000000"/>
    </a:dk1>
    <a:lt1>
      <a:srgbClr val="FFFFFF"/>
    </a:lt1>
    <a:dk2>
      <a:srgbClr val="2B3890"/>
    </a:dk2>
    <a:lt2>
      <a:srgbClr val="FFFFFF"/>
    </a:lt2>
    <a:accent1>
      <a:srgbClr val="18EA3F"/>
    </a:accent1>
    <a:accent2>
      <a:srgbClr val="5E2B8F"/>
    </a:accent2>
    <a:accent3>
      <a:srgbClr val="A5A5A5"/>
    </a:accent3>
    <a:accent4>
      <a:srgbClr val="2B3890"/>
    </a:accent4>
    <a:accent5>
      <a:srgbClr val="5B9BD5"/>
    </a:accent5>
    <a:accent6>
      <a:srgbClr val="70AD47"/>
    </a:accent6>
    <a:hlink>
      <a:srgbClr val="2B3890"/>
    </a:hlink>
    <a:folHlink>
      <a:srgbClr val="18EA3F"/>
    </a:folHlink>
  </a:clrScheme>
</a:themeOverride>
</file>

<file path=ppt/theme/themeOverride6.xml><?xml version="1.0" encoding="utf-8"?>
<a:themeOverride xmlns:a="http://schemas.openxmlformats.org/drawingml/2006/main">
  <a:clrScheme name="Security Days">
    <a:dk1>
      <a:srgbClr val="000000"/>
    </a:dk1>
    <a:lt1>
      <a:srgbClr val="FFFFFF"/>
    </a:lt1>
    <a:dk2>
      <a:srgbClr val="2B3890"/>
    </a:dk2>
    <a:lt2>
      <a:srgbClr val="FFFFFF"/>
    </a:lt2>
    <a:accent1>
      <a:srgbClr val="18EA3F"/>
    </a:accent1>
    <a:accent2>
      <a:srgbClr val="5E2B8F"/>
    </a:accent2>
    <a:accent3>
      <a:srgbClr val="A5A5A5"/>
    </a:accent3>
    <a:accent4>
      <a:srgbClr val="2B3890"/>
    </a:accent4>
    <a:accent5>
      <a:srgbClr val="5B9BD5"/>
    </a:accent5>
    <a:accent6>
      <a:srgbClr val="70AD47"/>
    </a:accent6>
    <a:hlink>
      <a:srgbClr val="2B3890"/>
    </a:hlink>
    <a:folHlink>
      <a:srgbClr val="18EA3F"/>
    </a:folHlink>
  </a:clrScheme>
</a:themeOverride>
</file>

<file path=docMetadata/LabelInfo.xml><?xml version="1.0" encoding="utf-8"?>
<clbl:labelList xmlns:clbl="http://schemas.microsoft.com/office/2020/mipLabelMetadata">
  <clbl:label id="{003d8cf0-51b3-448e-9fca-7be663facb26}" enabled="1" method="Standard" siteId="{d8cc37ca-6546-448c-8369-0f1026a3306b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288</TotalTime>
  <Words>1141</Words>
  <Application>Microsoft Office PowerPoint</Application>
  <PresentationFormat>Widescreen</PresentationFormat>
  <Paragraphs>144</Paragraphs>
  <Slides>14</Slides>
  <Notes>14</Notes>
  <HiddenSlides>4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Calibri</vt:lpstr>
      <vt:lpstr>Office Theme</vt:lpstr>
      <vt:lpstr>Be mindful. Stay safe. Empowering cybersecurity awareness in the age of AI deception</vt:lpstr>
      <vt:lpstr>PowerPoint Presentation</vt:lpstr>
      <vt:lpstr>PowerPoint Presentation</vt:lpstr>
      <vt:lpstr>PowerPoint Presentation</vt:lpstr>
      <vt:lpstr>2025 GÉANT CYBERSECURITY CAMPAIGN</vt:lpstr>
      <vt:lpstr>AI DECEPTION: THE NEW FRONTIER</vt:lpstr>
      <vt:lpstr>AI AND CYBERCRIME</vt:lpstr>
      <vt:lpstr>NEW TOOLS. SAME TRICKS</vt:lpstr>
      <vt:lpstr>FROM TRUST, BUT VERITY TO ZERO TRUST </vt:lpstr>
      <vt:lpstr>AI: A DOUBLE-EDGED SWORD</vt:lpstr>
      <vt:lpstr> THE CAMPAIGN IN A NUTSHELL</vt:lpstr>
      <vt:lpstr>IMPACT SNAPSHOT</vt:lpstr>
      <vt:lpstr>KEY TAKEAWAYS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Andrea Meloni</dc:creator>
  <cp:lastModifiedBy>Rosanna Norman</cp:lastModifiedBy>
  <cp:revision>8</cp:revision>
  <dcterms:created xsi:type="dcterms:W3CDTF">2026-02-25T10:47:58Z</dcterms:created>
  <dcterms:modified xsi:type="dcterms:W3CDTF">2026-04-01T17:03:29Z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003d8cf0-51b3-448e-9fca-7be663facb26_Enabled">
    <vt:lpwstr>true</vt:lpwstr>
  </property>
  <property fmtid="{D5CDD505-2E9C-101B-9397-08002B2CF9AE}" pid="3" name="MSIP_Label_003d8cf0-51b3-448e-9fca-7be663facb26_SetDate">
    <vt:lpwstr>2025-03-20T09:32:22Z</vt:lpwstr>
  </property>
  <property fmtid="{D5CDD505-2E9C-101B-9397-08002B2CF9AE}" pid="4" name="MSIP_Label_003d8cf0-51b3-448e-9fca-7be663facb26_Method">
    <vt:lpwstr>Standard</vt:lpwstr>
  </property>
  <property fmtid="{D5CDD505-2E9C-101B-9397-08002B2CF9AE}" pid="5" name="MSIP_Label_003d8cf0-51b3-448e-9fca-7be663facb26_Name">
    <vt:lpwstr>Confidential</vt:lpwstr>
  </property>
  <property fmtid="{D5CDD505-2E9C-101B-9397-08002B2CF9AE}" pid="6" name="MSIP_Label_003d8cf0-51b3-448e-9fca-7be663facb26_SiteId">
    <vt:lpwstr>d8cc37ca-6546-448c-8369-0f1026a3306b</vt:lpwstr>
  </property>
  <property fmtid="{D5CDD505-2E9C-101B-9397-08002B2CF9AE}" pid="7" name="MSIP_Label_003d8cf0-51b3-448e-9fca-7be663facb26_ActionId">
    <vt:lpwstr>11029505-e308-4a04-b2d7-c0924acc45f0</vt:lpwstr>
  </property>
  <property fmtid="{D5CDD505-2E9C-101B-9397-08002B2CF9AE}" pid="8" name="MSIP_Label_003d8cf0-51b3-448e-9fca-7be663facb26_ContentBits">
    <vt:lpwstr>2</vt:lpwstr>
  </property>
  <property fmtid="{D5CDD505-2E9C-101B-9397-08002B2CF9AE}" pid="9" name="ClassificationContentMarkingFooterLocations">
    <vt:lpwstr>Office Theme:8</vt:lpwstr>
  </property>
  <property fmtid="{D5CDD505-2E9C-101B-9397-08002B2CF9AE}" pid="10" name="ClassificationContentMarkingFooterText">
    <vt:lpwstr>Confidential</vt:lpwstr>
  </property>
</Properties>
</file>