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147475037" r:id="rId3"/>
    <p:sldId id="260" r:id="rId4"/>
    <p:sldId id="2147475033" r:id="rId5"/>
    <p:sldId id="2147475034" r:id="rId6"/>
    <p:sldId id="2147475036" r:id="rId7"/>
    <p:sldId id="2147475038" r:id="rId8"/>
    <p:sldId id="2147475035" r:id="rId9"/>
    <p:sldId id="2147475039" r:id="rId10"/>
    <p:sldId id="2147475040" r:id="rId11"/>
    <p:sldId id="2147475041" r:id="rId12"/>
    <p:sldId id="2147475042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304"/>
    <a:srgbClr val="3040A0"/>
    <a:srgbClr val="4255C6"/>
    <a:srgbClr val="1E2864"/>
    <a:srgbClr val="2B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6327"/>
  </p:normalViewPr>
  <p:slideViewPr>
    <p:cSldViewPr snapToGrid="0">
      <p:cViewPr>
        <p:scale>
          <a:sx n="70" d="100"/>
          <a:sy n="70" d="100"/>
        </p:scale>
        <p:origin x="5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3759905055613"/>
          <c:y val="4.9981702549836318E-2"/>
          <c:w val="0.86712539649782816"/>
          <c:h val="0.8119528791515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A-4896-A74C-ECF23C9EEB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40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A-4896-A74C-ECF23C9EE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18"/>
        <c:axId val="690893951"/>
        <c:axId val="682034895"/>
      </c:barChart>
      <c:catAx>
        <c:axId val="69089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034895"/>
        <c:crosses val="autoZero"/>
        <c:auto val="1"/>
        <c:lblAlgn val="ctr"/>
        <c:lblOffset val="100"/>
        <c:noMultiLvlLbl val="0"/>
      </c:catAx>
      <c:valAx>
        <c:axId val="682034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893951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3759905055613"/>
          <c:y val="4.9981702549836318E-2"/>
          <c:w val="0.86712539649782816"/>
          <c:h val="0.8119528791515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A-4ACA-8844-37528B793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40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A-4ACA-8844-37528B793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18"/>
        <c:axId val="690893951"/>
        <c:axId val="682034895"/>
      </c:barChart>
      <c:catAx>
        <c:axId val="69089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034895"/>
        <c:crosses val="autoZero"/>
        <c:auto val="1"/>
        <c:lblAlgn val="ctr"/>
        <c:lblOffset val="100"/>
        <c:noMultiLvlLbl val="0"/>
      </c:catAx>
      <c:valAx>
        <c:axId val="682034895"/>
        <c:scaling>
          <c:orientation val="minMax"/>
          <c:max val="6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893951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3759905055613"/>
          <c:y val="4.9981702549836318E-2"/>
          <c:w val="0.86712539649782816"/>
          <c:h val="0.8119528791515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4-4CB4-A7F7-D40E755753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40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4-4CB4-A7F7-D40E75575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18"/>
        <c:axId val="690893951"/>
        <c:axId val="682034895"/>
      </c:barChart>
      <c:catAx>
        <c:axId val="69089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034895"/>
        <c:crosses val="autoZero"/>
        <c:auto val="1"/>
        <c:lblAlgn val="ctr"/>
        <c:lblOffset val="100"/>
        <c:noMultiLvlLbl val="0"/>
      </c:catAx>
      <c:valAx>
        <c:axId val="682034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893951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3759905055613"/>
          <c:y val="4.9981702549836318E-2"/>
          <c:w val="0.86712539649782816"/>
          <c:h val="0.8119528791515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F-456E-AF31-92078A9D14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40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F-456E-AF31-92078A9D1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18"/>
        <c:axId val="690893951"/>
        <c:axId val="682034895"/>
      </c:barChart>
      <c:catAx>
        <c:axId val="69089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034895"/>
        <c:crosses val="autoZero"/>
        <c:auto val="1"/>
        <c:lblAlgn val="ctr"/>
        <c:lblOffset val="100"/>
        <c:noMultiLvlLbl val="0"/>
      </c:catAx>
      <c:valAx>
        <c:axId val="682034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6F7878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893951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16059711286095E-2"/>
          <c:y val="2.7386809338901984E-2"/>
          <c:w val="0.86043110236220477"/>
          <c:h val="0.8119528791515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B-426B-8039-EA34DCF480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40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B-426B-8039-EA34DCF48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5"/>
        <c:axId val="690893951"/>
        <c:axId val="682034895"/>
      </c:barChart>
      <c:catAx>
        <c:axId val="69089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034895"/>
        <c:crosses val="autoZero"/>
        <c:auto val="1"/>
        <c:lblAlgn val="ctr"/>
        <c:lblOffset val="100"/>
        <c:noMultiLvlLbl val="0"/>
      </c:catAx>
      <c:valAx>
        <c:axId val="682034895"/>
        <c:scaling>
          <c:orientation val="minMax"/>
          <c:max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690893951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3759905055613"/>
          <c:y val="4.9981702549836318E-2"/>
          <c:w val="0.86712539649782816"/>
          <c:h val="0.8119528791515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6-4261-88B4-5D09C59949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40A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16-4261-88B4-5D09C5994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18"/>
        <c:axId val="690893951"/>
        <c:axId val="682034895"/>
      </c:barChart>
      <c:catAx>
        <c:axId val="69089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6F7878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2034895"/>
        <c:crosses val="autoZero"/>
        <c:auto val="1"/>
        <c:lblAlgn val="ctr"/>
        <c:lblOffset val="100"/>
        <c:noMultiLvlLbl val="0"/>
      </c:catAx>
      <c:valAx>
        <c:axId val="6820348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90893951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0B5C-7167-2943-B310-BFB90A0E553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1996-B2F4-524F-9989-3EE27CEC5DF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" r="4"/>
          <a:stretch/>
        </p:blipFill>
        <p:spPr>
          <a:xfrm>
            <a:off x="0" y="0"/>
            <a:ext cx="12191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5917683" cy="148431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602038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 and Surname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06/04/2026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793362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5539" y="390260"/>
            <a:ext cx="902165" cy="392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2C01C-EADE-B994-1246-99E2F6AC9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5686" y="371471"/>
            <a:ext cx="843288" cy="455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B1F0E-685C-6AB5-5B66-9E3CAABC53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426170" y="370787"/>
            <a:ext cx="115062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7178-2588-F771-5639-9B7312CE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D0C1-2116-D593-7D53-FFD6B0BD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170-D5E4-AC4F-A6C2-62CB7D205CAD}" type="datetime1">
              <a:rPr lang="en-GB" smtClean="0"/>
              <a:t>06/04/2026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2223-ED79-7CF6-E535-CD717AF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69E61-18C0-BB81-02D2-085A980E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8B59-E10B-235F-883E-B4DEF86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A06E-23CD-D84E-99CD-16F24CFCD44D}" type="datetime1">
              <a:rPr lang="en-GB" smtClean="0"/>
              <a:t>06/04/2026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EFCBA-A1C6-B05F-FE91-ACB68087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F327-4A2C-5B40-900B-8024B84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2DE1-D0C9-84D3-8124-EC96A547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5788-5D34-5B22-AE1D-EA7A599A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F9751-24D2-2360-A036-AD0DEADA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F938-25E6-AE7F-5ABE-EC9FF84F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56F0-F4DD-EC43-8286-E6E7A8F16AFE}" type="datetime1">
              <a:rPr lang="en-GB" smtClean="0"/>
              <a:t>06/04/2026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FBE6-A6D4-3C79-5443-291C5ADA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26CD-B929-7171-4B53-7CA972E6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5B6D-0A13-A212-7FC7-A689BDC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78B6-BC11-127C-5B05-1BE5B984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E5D2-7F23-8885-C982-0613CAF3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0F0B-AA8D-A144-C56E-6EE9FF38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C4C-1B2C-1F49-B6D9-97ED0720AE6E}" type="datetime1">
              <a:rPr lang="en-GB" smtClean="0"/>
              <a:t>06/04/2026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EB23-F7CF-F2D4-723E-8B75C1B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8A43C-DD1E-F85D-533D-E343B6E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60FC-605D-7301-28AC-F98B625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110AE-73A2-C651-F48D-29638A21D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7BBD-3D29-EE90-EEF1-E528560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0C89-A948-F94E-8475-B87A5A0AD3CC}" type="datetime1">
              <a:rPr lang="en-GB" smtClean="0"/>
              <a:t>06/04/2026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AD99-9AC8-8FEC-68A5-831D2B86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B319-A848-923D-AD23-03F07F47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BD763-BD56-D3B7-FA42-FA551B79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95F60-C802-40B1-A6CB-DA902C41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5638-6EEA-4BAC-09B4-808F43D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CFFF-ED85-C84D-8493-47D862AD0DDC}" type="datetime1">
              <a:rPr lang="en-GB" smtClean="0"/>
              <a:t>06/04/2026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2C58-B4B2-8DCF-CE33-435CDFEC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B7D8-1949-56AA-4D7D-1398939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755AA632-7320-214D-9497-50791D4F90F7}" type="datetime1">
              <a:rPr lang="en-GB" smtClean="0"/>
              <a:t>06/04/2026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D6AB0-2FC8-7029-824E-0AA61EBC6E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444625"/>
            <a:ext cx="5454650" cy="4732338"/>
          </a:xfrm>
          <a:solidFill>
            <a:schemeClr val="accent1"/>
          </a:solidFill>
        </p:spPr>
        <p:txBody>
          <a:bodyPr anchor="t" anchorCtr="1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72662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dv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99351DBD-9F5B-3A4B-B84D-4B3DBF7B8688}" type="datetime1">
              <a:rPr lang="en-GB" smtClean="0"/>
              <a:t>06/04/2026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25" t="9200" b="9931"/>
          <a:stretch/>
        </p:blipFill>
        <p:spPr>
          <a:xfrm>
            <a:off x="0" y="848421"/>
            <a:ext cx="4776216" cy="554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4752"/>
            <a:ext cx="5640315" cy="4654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DB4D5191-C3A4-A844-817F-CF539AB8EA5F}" type="datetime1">
              <a:rPr lang="en-GB" smtClean="0"/>
              <a:t>06/04/2026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3581"/>
            <a:ext cx="11280630" cy="47066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E56EF029-8B71-1D49-A7E2-FC80BF9BA1C4}" type="datetime1">
              <a:rPr lang="en-GB" smtClean="0"/>
              <a:t>06/04/2026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73A43B-9F36-3980-A420-B8AA06496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C16F-45B6-A319-5355-58234156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2486-DB12-439D-CF54-9C8D5231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538344"/>
            <a:ext cx="5564115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5A71-3D2E-E161-8453-7BB1133D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344"/>
            <a:ext cx="5564114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0FBF-FB98-E058-4BA8-A4FF222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33560" y="6447154"/>
            <a:ext cx="1093470" cy="365125"/>
          </a:xfrm>
        </p:spPr>
        <p:txBody>
          <a:bodyPr/>
          <a:lstStyle/>
          <a:p>
            <a:fld id="{3A7EB0B5-99DD-1245-883C-824C11E8FA1A}" type="datetime1">
              <a:rPr lang="en-GB" smtClean="0"/>
              <a:t>06/04/2026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C817-3CA7-E573-2D38-CD40BF65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4"/>
            <a:ext cx="845209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48246-8359-2A61-03EA-CB0A4D9D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76FE6-82AE-E55B-9F65-813E2E4350EE}"/>
              </a:ext>
            </a:extLst>
          </p:cNvPr>
          <p:cNvSpPr/>
          <p:nvPr userDrawn="1"/>
        </p:nvSpPr>
        <p:spPr>
          <a:xfrm>
            <a:off x="0" y="0"/>
            <a:ext cx="12192000" cy="639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4EDF3-0A7B-F3A7-746B-3B7DE2381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CEBFD-721F-2C37-5C33-3766D3681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85" y="923544"/>
            <a:ext cx="7490451" cy="140817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Session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6ED5-3A7C-9550-4455-EB00C439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2331720"/>
            <a:ext cx="74904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5352-EC98-BFEB-5D08-EBB2E9C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2645-7C5F-2248-AF84-96E4D27F48CE}" type="datetime1">
              <a:rPr lang="en-GB" smtClean="0"/>
              <a:t>06/04/2026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BDB-187A-9BF0-4FE5-D7F7470B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A02F-D953-9C1A-AA79-BD9C3B3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CC1A3A-9654-B456-D6E7-8B4C66FFD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84A25-3E30-7496-4DF7-6CE9138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29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7E3E-BBAA-6D36-C50D-63214019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6" y="1681163"/>
            <a:ext cx="5541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1109-218B-BBBB-839F-40AD5010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86" y="2505075"/>
            <a:ext cx="554189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C7FB6-2466-350D-256B-88DFB76A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4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EE2A3-88F1-AF77-2806-4CDDD1A2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411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A5C36-CFB9-ABF1-BBDB-D0151DA7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C9F7-B714-E446-AA75-6C9B4A3EA8D5}" type="datetime1">
              <a:rPr lang="en-GB" smtClean="0"/>
              <a:t>06/04/2026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9B18-42BE-1923-9927-D1970FD2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8E6CC-C87B-575A-3163-32ED4E5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685" y="2144258"/>
            <a:ext cx="5917683" cy="95003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387472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06/04/2026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834344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5685" y="371471"/>
            <a:ext cx="902165" cy="3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392D3-8E6A-253C-BA55-894183B7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65125"/>
            <a:ext cx="11280630" cy="572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E74E-5443-39C8-3FAF-5C1ADA85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1825625"/>
            <a:ext cx="112806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0C4D-FEAB-39B0-0EDC-A87DD5FB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3560" y="6447156"/>
            <a:ext cx="109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70D5EE-4D8D-CB4B-A163-34F4B724EBAB}" type="datetime1">
              <a:rPr lang="en-GB" smtClean="0"/>
              <a:pPr/>
              <a:t>06/04/2026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94FF-7215-4121-9A83-5D89E11A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685" y="6447156"/>
            <a:ext cx="845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D706-E59A-E5CC-670C-AF67AAF7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09" y="6447155"/>
            <a:ext cx="68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3E8451-FA9E-044E-A25E-570F063E7F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9CCBB-AE8F-C7D1-D5B0-212407314B1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83263" y="664210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966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1" r:id="rId7"/>
    <p:sldLayoutId id="2147483653" r:id="rId8"/>
    <p:sldLayoutId id="214748366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58825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A988-91A2-8FD8-D4CA-D9A313B82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6901848" cy="1484313"/>
          </a:xfrm>
        </p:spPr>
        <p:txBody>
          <a:bodyPr>
            <a:normAutofit fontScale="90000"/>
          </a:bodyPr>
          <a:lstStyle/>
          <a:p>
            <a:r>
              <a:rPr lang="en-US" dirty="0"/>
              <a:t>Fusion teams - breaking down barriers between areas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3759F-64D7-74C4-15BF-D32E79B31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Humberto Forsan – RNP - Brazil</a:t>
            </a:r>
          </a:p>
        </p:txBody>
      </p:sp>
    </p:spTree>
    <p:extLst>
      <p:ext uri="{BB962C8B-B14F-4D97-AF65-F5344CB8AC3E}">
        <p14:creationId xmlns:p14="http://schemas.microsoft.com/office/powerpoint/2010/main" val="85050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FD4230-0838-4581-B96B-3ED2951C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10</a:t>
            </a:fld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E122536-C54C-4F5D-B2E7-A2DF8E27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/>
          <a:lstStyle/>
          <a:p>
            <a:r>
              <a:rPr lang="pt-BR" dirty="0"/>
              <a:t>... </a:t>
            </a:r>
            <a:r>
              <a:rPr lang="pt-BR" dirty="0" err="1"/>
              <a:t>And</a:t>
            </a:r>
            <a:r>
              <a:rPr lang="pt-BR" dirty="0"/>
              <a:t> Fusion </a:t>
            </a:r>
            <a:r>
              <a:rPr lang="pt-BR" dirty="0" err="1"/>
              <a:t>Teams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RNP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D61D5D5-8094-431F-8018-377520EB9E4B}"/>
              </a:ext>
            </a:extLst>
          </p:cNvPr>
          <p:cNvSpPr/>
          <p:nvPr/>
        </p:nvSpPr>
        <p:spPr>
          <a:xfrm>
            <a:off x="84666" y="710128"/>
            <a:ext cx="11819467" cy="316558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err="1"/>
              <a:t>Product</a:t>
            </a:r>
            <a:r>
              <a:rPr lang="pt-BR" sz="1600" b="1" dirty="0"/>
              <a:t> 2: Google SECOPS</a:t>
            </a:r>
          </a:p>
          <a:p>
            <a:r>
              <a:rPr lang="pt-BR" sz="1400" b="1" u="sng" dirty="0" err="1"/>
              <a:t>Objective</a:t>
            </a:r>
            <a:r>
              <a:rPr lang="pt-BR" sz="1400" b="1" dirty="0"/>
              <a:t>:</a:t>
            </a:r>
          </a:p>
          <a:p>
            <a:endParaRPr lang="pt-BR" sz="1400" b="1" dirty="0"/>
          </a:p>
          <a:p>
            <a:r>
              <a:rPr lang="en-US" sz="1400" dirty="0"/>
              <a:t>• Detect and mitigate threats in real time, ensuring constant monitoring of RNP's corporate assets and the RNP system institutions connected to the SOC;</a:t>
            </a:r>
          </a:p>
          <a:p>
            <a:endParaRPr lang="en-US" sz="1400" dirty="0"/>
          </a:p>
          <a:p>
            <a:r>
              <a:rPr lang="en-US" sz="1400" b="1" u="sng" dirty="0"/>
              <a:t>Mission:</a:t>
            </a:r>
          </a:p>
          <a:p>
            <a:r>
              <a:rPr lang="en-US" sz="1400" dirty="0"/>
              <a:t>• Centralize security logs and alerts on a single platform;</a:t>
            </a:r>
          </a:p>
          <a:p>
            <a:r>
              <a:rPr lang="en-US" sz="1400" dirty="0"/>
              <a:t>• Correlate events to identify anomalous behaviors and potential malware infections;</a:t>
            </a:r>
          </a:p>
          <a:p>
            <a:r>
              <a:rPr lang="en-US" sz="1400" dirty="0"/>
              <a:t>• Automate security and incident response processes, gaining agility in threat response time;</a:t>
            </a:r>
          </a:p>
          <a:p>
            <a:r>
              <a:rPr lang="en-US" sz="1400" dirty="0"/>
              <a:t>• Offer greater agility in incident response, protecting sensitive data and ensuring business continuity;</a:t>
            </a:r>
          </a:p>
          <a:p>
            <a:r>
              <a:rPr lang="en-US" sz="1400" dirty="0"/>
              <a:t>• Use artificial intelligence to improve detections and performance indicators;</a:t>
            </a:r>
          </a:p>
          <a:p>
            <a:r>
              <a:rPr lang="en-US" sz="1400" dirty="0"/>
              <a:t>• Document and create processes for the use, continuous improvement, and onboarding of new items to be monitored.</a:t>
            </a:r>
            <a:endParaRPr lang="pt-BR" sz="1400" dirty="0"/>
          </a:p>
          <a:p>
            <a:endParaRPr lang="pt-BR" sz="1050" b="1" u="sng" dirty="0"/>
          </a:p>
          <a:p>
            <a:pPr algn="ctr"/>
            <a:endParaRPr lang="pt-BR" sz="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584C87-B413-40CB-ADAF-08173CBAB19E}"/>
              </a:ext>
            </a:extLst>
          </p:cNvPr>
          <p:cNvSpPr txBox="1"/>
          <p:nvPr/>
        </p:nvSpPr>
        <p:spPr>
          <a:xfrm>
            <a:off x="161488" y="3816991"/>
            <a:ext cx="60946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u="sng" dirty="0"/>
              <a:t>Team:</a:t>
            </a:r>
          </a:p>
          <a:p>
            <a:r>
              <a:rPr lang="pt-BR" sz="1600" dirty="0"/>
              <a:t>•</a:t>
            </a:r>
            <a:r>
              <a:rPr lang="pt-BR" sz="1600" dirty="0" err="1"/>
              <a:t>Technical</a:t>
            </a:r>
            <a:r>
              <a:rPr lang="pt-BR" sz="1600" dirty="0"/>
              <a:t> Lead</a:t>
            </a:r>
          </a:p>
          <a:p>
            <a:r>
              <a:rPr lang="pt-BR" sz="1600" dirty="0"/>
              <a:t>•</a:t>
            </a:r>
            <a:r>
              <a:rPr lang="pt-BR" sz="1600" dirty="0" err="1"/>
              <a:t>Architecture</a:t>
            </a:r>
            <a:r>
              <a:rPr lang="pt-BR" sz="1600" dirty="0"/>
              <a:t>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</a:t>
            </a:r>
            <a:r>
              <a:rPr lang="pt-BR" sz="1600" dirty="0" err="1"/>
              <a:t>Defensive</a:t>
            </a:r>
            <a:r>
              <a:rPr lang="pt-BR" sz="1600" dirty="0"/>
              <a:t> Security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</a:t>
            </a:r>
            <a:r>
              <a:rPr lang="pt-BR" sz="1600" dirty="0" err="1"/>
              <a:t>Governance</a:t>
            </a:r>
            <a:r>
              <a:rPr lang="pt-BR" sz="1600" dirty="0"/>
              <a:t>, Risk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Compliance</a:t>
            </a:r>
            <a:r>
              <a:rPr lang="pt-BR" sz="1600" dirty="0"/>
              <a:t>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•SOC </a:t>
            </a:r>
            <a:r>
              <a:rPr lang="pt-BR" sz="1600" dirty="0" err="1"/>
              <a:t>Analyst</a:t>
            </a:r>
            <a:r>
              <a:rPr lang="pt-BR" sz="1600" dirty="0"/>
              <a:t> (</a:t>
            </a:r>
            <a:r>
              <a:rPr lang="pt-BR" sz="1600" dirty="0" err="1"/>
              <a:t>Level</a:t>
            </a:r>
            <a:r>
              <a:rPr lang="pt-BR" sz="1600" dirty="0"/>
              <a:t> 1)</a:t>
            </a:r>
          </a:p>
          <a:p>
            <a:r>
              <a:rPr lang="pt-BR" sz="1600" dirty="0"/>
              <a:t>•SOC </a:t>
            </a:r>
            <a:r>
              <a:rPr lang="pt-BR" sz="1600" dirty="0" err="1"/>
              <a:t>Analyst</a:t>
            </a:r>
            <a:r>
              <a:rPr lang="pt-BR" sz="1600" dirty="0"/>
              <a:t> (SOC-Core Team)</a:t>
            </a:r>
          </a:p>
          <a:p>
            <a:r>
              <a:rPr lang="pt-BR" sz="1600" dirty="0"/>
              <a:t>•CSIRT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•Project </a:t>
            </a:r>
            <a:r>
              <a:rPr lang="pt-BR" sz="1600" dirty="0" err="1"/>
              <a:t>Analyst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8699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FD4230-0838-4581-B96B-3ED2951C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11</a:t>
            </a:fld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E122536-C54C-4F5D-B2E7-A2DF8E27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23490"/>
            <a:ext cx="11280630" cy="594359"/>
          </a:xfrm>
        </p:spPr>
        <p:txBody>
          <a:bodyPr/>
          <a:lstStyle/>
          <a:p>
            <a:r>
              <a:rPr lang="pt-BR" dirty="0"/>
              <a:t>... </a:t>
            </a:r>
            <a:r>
              <a:rPr lang="pt-BR" dirty="0" err="1"/>
              <a:t>And</a:t>
            </a:r>
            <a:r>
              <a:rPr lang="pt-BR" dirty="0"/>
              <a:t> Fusion </a:t>
            </a:r>
            <a:r>
              <a:rPr lang="pt-BR" dirty="0" err="1"/>
              <a:t>Teams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RNP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D61D5D5-8094-431F-8018-377520EB9E4B}"/>
              </a:ext>
            </a:extLst>
          </p:cNvPr>
          <p:cNvSpPr/>
          <p:nvPr/>
        </p:nvSpPr>
        <p:spPr>
          <a:xfrm>
            <a:off x="193723" y="634627"/>
            <a:ext cx="11819467" cy="309847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dirty="0" err="1"/>
              <a:t>Product</a:t>
            </a:r>
            <a:r>
              <a:rPr lang="pt-BR" sz="1400" b="1" dirty="0"/>
              <a:t> 3: </a:t>
            </a:r>
            <a:r>
              <a:rPr lang="en-US" sz="1400" b="1" dirty="0"/>
              <a:t>Implementation and Operation of the WAZUH</a:t>
            </a:r>
            <a:endParaRPr lang="pt-BR" sz="1400" b="1" dirty="0"/>
          </a:p>
          <a:p>
            <a:r>
              <a:rPr lang="pt-BR" sz="1400" b="1" u="sng" dirty="0" err="1"/>
              <a:t>Objective</a:t>
            </a:r>
            <a:r>
              <a:rPr lang="pt-BR" sz="1400" b="1" dirty="0"/>
              <a:t>:</a:t>
            </a:r>
          </a:p>
          <a:p>
            <a:r>
              <a:rPr lang="en-US" sz="1400" dirty="0"/>
              <a:t>• Implement the </a:t>
            </a:r>
            <a:r>
              <a:rPr lang="en-US" sz="1400" dirty="0" err="1"/>
              <a:t>Wazuh</a:t>
            </a:r>
            <a:r>
              <a:rPr lang="en-US" sz="1400" dirty="0"/>
              <a:t> Open-Source tool for brute-force detection and anomalous behavior in RNP domains.</a:t>
            </a:r>
          </a:p>
          <a:p>
            <a:endParaRPr lang="en-US" sz="1400" dirty="0"/>
          </a:p>
          <a:p>
            <a:r>
              <a:rPr lang="en-US" sz="1400" b="1" u="sng" dirty="0"/>
              <a:t>Mission:</a:t>
            </a:r>
          </a:p>
          <a:p>
            <a:r>
              <a:rPr lang="en-US" sz="1400" dirty="0"/>
              <a:t>• Detect scope/group/user password modifications and accesses via local AD or Office 365, and administrative actions in the Office 365;</a:t>
            </a:r>
          </a:p>
          <a:p>
            <a:r>
              <a:rPr lang="en-US" sz="1400" dirty="0"/>
              <a:t>• Anomalous detections in Office 365 products (</a:t>
            </a:r>
            <a:r>
              <a:rPr lang="en-US" sz="1400" dirty="0" err="1"/>
              <a:t>Sharepoint</a:t>
            </a:r>
            <a:r>
              <a:rPr lang="en-US" sz="1400" dirty="0"/>
              <a:t>, OneDrive, Teams, </a:t>
            </a:r>
            <a:r>
              <a:rPr lang="en-US" sz="1400" dirty="0" err="1"/>
              <a:t>PowerBI</a:t>
            </a:r>
            <a:r>
              <a:rPr lang="en-US" sz="1400" dirty="0"/>
              <a:t>, Power Apps…)</a:t>
            </a:r>
          </a:p>
          <a:p>
            <a:r>
              <a:rPr lang="en-US" sz="1400" dirty="0"/>
              <a:t>• Implement and operationalize monitoring and response to incidents identified by </a:t>
            </a:r>
            <a:r>
              <a:rPr lang="en-US" sz="1400" dirty="0" err="1"/>
              <a:t>Wazuh</a:t>
            </a:r>
            <a:r>
              <a:rPr lang="en-US" sz="1400" dirty="0"/>
              <a:t>;</a:t>
            </a:r>
          </a:p>
          <a:p>
            <a:r>
              <a:rPr lang="en-US" sz="1400" dirty="0"/>
              <a:t>• Evolve the information security maturity of CAIS RNP in detecting threats and preventing incidents, intrusions, or data breaches;</a:t>
            </a:r>
          </a:p>
          <a:p>
            <a:r>
              <a:rPr lang="en-US" sz="1400" dirty="0"/>
              <a:t>• Create documentation and processes for implementation, operation and continuous improvement;</a:t>
            </a:r>
          </a:p>
          <a:p>
            <a:r>
              <a:rPr lang="en-US" sz="1400" dirty="0"/>
              <a:t>• Implement an AI solution to automate activities and eliminate false positives.</a:t>
            </a:r>
            <a:endParaRPr lang="pt-BR" sz="1400" b="1" u="sng" dirty="0"/>
          </a:p>
          <a:p>
            <a:endParaRPr lang="pt-BR" sz="1400" b="1" u="sng" dirty="0"/>
          </a:p>
          <a:p>
            <a:pPr algn="ctr"/>
            <a:endParaRPr lang="pt-BR" sz="1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64B551-AD81-42DE-860C-98A07978CE09}"/>
              </a:ext>
            </a:extLst>
          </p:cNvPr>
          <p:cNvSpPr txBox="1"/>
          <p:nvPr/>
        </p:nvSpPr>
        <p:spPr>
          <a:xfrm>
            <a:off x="211822" y="3754075"/>
            <a:ext cx="60946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u="sng" dirty="0"/>
              <a:t>Team:</a:t>
            </a:r>
          </a:p>
          <a:p>
            <a:r>
              <a:rPr lang="pt-BR" sz="1600" dirty="0"/>
              <a:t>•</a:t>
            </a:r>
            <a:r>
              <a:rPr lang="pt-BR" sz="1600" dirty="0" err="1"/>
              <a:t>Technical</a:t>
            </a:r>
            <a:r>
              <a:rPr lang="pt-BR" sz="1600" dirty="0"/>
              <a:t> Lead</a:t>
            </a:r>
          </a:p>
          <a:p>
            <a:r>
              <a:rPr lang="pt-BR" sz="1600" dirty="0"/>
              <a:t>•</a:t>
            </a:r>
            <a:r>
              <a:rPr lang="pt-BR" sz="1600" dirty="0" err="1"/>
              <a:t>Architecture</a:t>
            </a:r>
            <a:r>
              <a:rPr lang="pt-BR" sz="1600" dirty="0"/>
              <a:t>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</a:t>
            </a:r>
            <a:r>
              <a:rPr lang="pt-BR" sz="1600" dirty="0" err="1"/>
              <a:t>Defensive</a:t>
            </a:r>
            <a:r>
              <a:rPr lang="pt-BR" sz="1600" dirty="0"/>
              <a:t> Security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</a:t>
            </a:r>
            <a:r>
              <a:rPr lang="pt-BR" sz="1600" dirty="0" err="1"/>
              <a:t>Governance</a:t>
            </a:r>
            <a:r>
              <a:rPr lang="pt-BR" sz="1600" dirty="0"/>
              <a:t>, Risk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Compliance</a:t>
            </a:r>
            <a:r>
              <a:rPr lang="pt-BR" sz="1600" dirty="0"/>
              <a:t>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•SOC </a:t>
            </a:r>
            <a:r>
              <a:rPr lang="pt-BR" sz="1600" dirty="0" err="1"/>
              <a:t>Analyst</a:t>
            </a:r>
            <a:r>
              <a:rPr lang="pt-BR" sz="1600" dirty="0"/>
              <a:t> (</a:t>
            </a:r>
            <a:r>
              <a:rPr lang="pt-BR" sz="1600" dirty="0" err="1"/>
              <a:t>Level</a:t>
            </a:r>
            <a:r>
              <a:rPr lang="pt-BR" sz="1600" dirty="0"/>
              <a:t> 1)</a:t>
            </a:r>
          </a:p>
          <a:p>
            <a:r>
              <a:rPr lang="pt-BR" sz="1600" dirty="0"/>
              <a:t>•SOC </a:t>
            </a:r>
            <a:r>
              <a:rPr lang="pt-BR" sz="1600" dirty="0" err="1"/>
              <a:t>Analyst</a:t>
            </a:r>
            <a:r>
              <a:rPr lang="pt-BR" sz="1600" dirty="0"/>
              <a:t> (SOC-Core Team)</a:t>
            </a:r>
          </a:p>
          <a:p>
            <a:r>
              <a:rPr lang="pt-BR" sz="1600" dirty="0"/>
              <a:t>•CSIRT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•Project </a:t>
            </a:r>
            <a:r>
              <a:rPr lang="pt-BR" sz="1600" dirty="0" err="1"/>
              <a:t>Analyst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9393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B023B-75EE-43F7-86E0-BB754BBD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31" y="216437"/>
            <a:ext cx="11280630" cy="594359"/>
          </a:xfrm>
        </p:spPr>
        <p:txBody>
          <a:bodyPr/>
          <a:lstStyle/>
          <a:p>
            <a:r>
              <a:rPr lang="pt-BR" dirty="0" err="1"/>
              <a:t>Results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C5A5DB6-E25B-406B-9FC8-464C00B2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12</a:t>
            </a:fld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4A6BCF-DCAF-4FF0-87AB-2C22813A967C}"/>
              </a:ext>
            </a:extLst>
          </p:cNvPr>
          <p:cNvSpPr txBox="1"/>
          <p:nvPr/>
        </p:nvSpPr>
        <p:spPr>
          <a:xfrm>
            <a:off x="455685" y="762197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Improved communication</a:t>
            </a:r>
          </a:p>
          <a:p>
            <a:pPr marL="342900" indent="-342900">
              <a:buAutoNum type="arabicPeriod"/>
            </a:pPr>
            <a:r>
              <a:rPr lang="en-US" b="1" dirty="0"/>
              <a:t>Development of new leaders</a:t>
            </a:r>
          </a:p>
          <a:p>
            <a:pPr marL="342900" indent="-342900">
              <a:buAutoNum type="arabicPeriod"/>
            </a:pPr>
            <a:r>
              <a:rPr lang="en-US" b="1" dirty="0"/>
              <a:t>Team integration</a:t>
            </a:r>
          </a:p>
          <a:p>
            <a:pPr marL="342900" indent="-342900">
              <a:buAutoNum type="arabicPeriod"/>
            </a:pPr>
            <a:r>
              <a:rPr lang="en-US" b="1" dirty="0"/>
              <a:t>Sense of ownership</a:t>
            </a:r>
          </a:p>
          <a:p>
            <a:pPr marL="342900" indent="-342900">
              <a:buAutoNum type="arabicPeriod"/>
            </a:pPr>
            <a:r>
              <a:rPr lang="en-US" b="1" dirty="0"/>
              <a:t>Process (they understood the need)</a:t>
            </a:r>
            <a:endParaRPr lang="pt-BR" b="1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6D927E0-1681-4959-9D59-564261C89DFB}"/>
              </a:ext>
            </a:extLst>
          </p:cNvPr>
          <p:cNvSpPr txBox="1">
            <a:spLocks/>
          </p:cNvSpPr>
          <p:nvPr/>
        </p:nvSpPr>
        <p:spPr>
          <a:xfrm>
            <a:off x="573131" y="2691518"/>
            <a:ext cx="11280630" cy="5943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Challenges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C5984D-A717-4447-9ECA-5F82A614B4B1}"/>
              </a:ext>
            </a:extLst>
          </p:cNvPr>
          <p:cNvSpPr txBox="1"/>
          <p:nvPr/>
        </p:nvSpPr>
        <p:spPr>
          <a:xfrm>
            <a:off x="455685" y="3333591"/>
            <a:ext cx="11606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Fusion Teams vs Activities (We are not a software factory... We don't have a team for each product)</a:t>
            </a:r>
          </a:p>
          <a:p>
            <a:pPr marL="342900" indent="-342900">
              <a:buAutoNum type="arabicPeriod"/>
            </a:pPr>
            <a:r>
              <a:rPr lang="en-US" b="1" dirty="0"/>
              <a:t>Management (Difficulty delegating)... Some managers want to decide or participate in everything</a:t>
            </a:r>
          </a:p>
          <a:p>
            <a:pPr marL="342900" indent="-342900">
              <a:buAutoNum type="arabicPeriod"/>
            </a:pPr>
            <a:r>
              <a:rPr lang="en-US" b="1" dirty="0"/>
              <a:t>Experience with management (We working with a technical leader... Not a manager)</a:t>
            </a:r>
          </a:p>
          <a:p>
            <a:pPr marL="342900" indent="-342900">
              <a:buAutoNum type="arabicPeriod"/>
            </a:pPr>
            <a:r>
              <a:rPr lang="en-US" b="1" dirty="0"/>
              <a:t>Difficulty in self-management of team members</a:t>
            </a:r>
            <a:endParaRPr lang="pt-BR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6719E2B-0A2F-4569-9E24-749B6259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85" y="4596991"/>
            <a:ext cx="2954155" cy="150639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9B20C4-9390-47C7-B0BD-6F86B2F2DA54}"/>
              </a:ext>
            </a:extLst>
          </p:cNvPr>
          <p:cNvSpPr txBox="1"/>
          <p:nvPr/>
        </p:nvSpPr>
        <p:spPr>
          <a:xfrm>
            <a:off x="0" y="5405193"/>
            <a:ext cx="9648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 the final…  we have a good experience, and we open more 6 “projects\products”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901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7FDE-433D-251C-7EBC-D5016E73E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77E88-8599-AF14-4AB8-B85E34844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EE15A-A33A-CCBD-1050-4C05833D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6C8930-DFAD-48C6-B336-0F281BE3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2</a:t>
            </a:fld>
            <a:endParaRPr lang="en-US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1615ACB-7D94-4ECF-BE3A-965590EF5F71}"/>
              </a:ext>
            </a:extLst>
          </p:cNvPr>
          <p:cNvSpPr/>
          <p:nvPr/>
        </p:nvSpPr>
        <p:spPr>
          <a:xfrm>
            <a:off x="0" y="-1"/>
            <a:ext cx="12192000" cy="6447155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7" name="Picture 2" descr="A map of Brazil showing network connections with various speeds, highlighting expansion capacity and key cities.">
            <a:extLst>
              <a:ext uri="{FF2B5EF4-FFF2-40B4-BE49-F238E27FC236}">
                <a16:creationId xmlns:a16="http://schemas.microsoft.com/office/drawing/2014/main" id="{CE672BF4-506E-4D79-97F4-806C2D01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28" y="156934"/>
            <a:ext cx="8297672" cy="61450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Museum Icon PNG Images, Vectors Free Download - Pngtree">
            <a:extLst>
              <a:ext uri="{FF2B5EF4-FFF2-40B4-BE49-F238E27FC236}">
                <a16:creationId xmlns:a16="http://schemas.microsoft.com/office/drawing/2014/main" id="{0D12C131-1F15-4718-B2C8-5F91373B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60" y="3429000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sign PNG E SVG De Ícone Plano De Chapéu De Formatura Para Camisetas">
            <a:extLst>
              <a:ext uri="{FF2B5EF4-FFF2-40B4-BE49-F238E27FC236}">
                <a16:creationId xmlns:a16="http://schemas.microsoft.com/office/drawing/2014/main" id="{18698AEC-84AF-4597-95F5-CADC2FF1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1" y="3444527"/>
            <a:ext cx="756000" cy="756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4" descr="Microscope srip Blue icon">
            <a:extLst>
              <a:ext uri="{FF2B5EF4-FFF2-40B4-BE49-F238E27FC236}">
                <a16:creationId xmlns:a16="http://schemas.microsoft.com/office/drawing/2014/main" id="{0FACECAF-3760-428C-8594-1059C2B38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3444527"/>
            <a:ext cx="756000" cy="75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ítulo 20">
            <a:extLst>
              <a:ext uri="{FF2B5EF4-FFF2-40B4-BE49-F238E27FC236}">
                <a16:creationId xmlns:a16="http://schemas.microsoft.com/office/drawing/2014/main" id="{6F621BE1-8F9D-4E3E-BA1A-E7CBBC8D2CD0}"/>
              </a:ext>
            </a:extLst>
          </p:cNvPr>
          <p:cNvSpPr>
            <a:spLocks noGrp="1"/>
          </p:cNvSpPr>
          <p:nvPr/>
        </p:nvSpPr>
        <p:spPr>
          <a:xfrm>
            <a:off x="282434" y="488282"/>
            <a:ext cx="1610074" cy="3583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0" i="0" kern="1200">
                <a:solidFill>
                  <a:srgbClr val="001EFF"/>
                </a:solidFill>
                <a:latin typeface="Barlow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err="1">
                <a:solidFill>
                  <a:schemeClr val="bg1"/>
                </a:solidFill>
              </a:rPr>
              <a:t>About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E2693A7-9421-4912-879C-9543E38E2AB5}"/>
              </a:ext>
            </a:extLst>
          </p:cNvPr>
          <p:cNvSpPr/>
          <p:nvPr/>
        </p:nvSpPr>
        <p:spPr>
          <a:xfrm>
            <a:off x="4248743" y="3200400"/>
            <a:ext cx="1443153" cy="2717799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5" name="Picture 10" descr="Blue health symbol (png icon)">
            <a:extLst>
              <a:ext uri="{FF2B5EF4-FFF2-40B4-BE49-F238E27FC236}">
                <a16:creationId xmlns:a16="http://schemas.microsoft.com/office/drawing/2014/main" id="{A51523B2-24DE-445C-ADB3-A097BF20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70" y="3429000"/>
            <a:ext cx="756000" cy="75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CaixaDeTexto 6">
            <a:extLst>
              <a:ext uri="{FF2B5EF4-FFF2-40B4-BE49-F238E27FC236}">
                <a16:creationId xmlns:a16="http://schemas.microsoft.com/office/drawing/2014/main" id="{1A30AC87-2794-4777-903D-D476061DD9DE}"/>
              </a:ext>
            </a:extLst>
          </p:cNvPr>
          <p:cNvSpPr txBox="1"/>
          <p:nvPr/>
        </p:nvSpPr>
        <p:spPr>
          <a:xfrm>
            <a:off x="49074" y="1764584"/>
            <a:ext cx="5085858" cy="23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Barlow Medium" pitchFamily="2" charset="77"/>
                <a:ea typeface="+mn-ea"/>
                <a:cs typeface="+mn-cs"/>
              </a:rPr>
              <a:t>Brazilian National Research and Education Network (RNP).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Barlow Medium" pitchFamily="2" charset="77"/>
                <a:ea typeface="+mn-ea"/>
                <a:cs typeface="+mn-cs"/>
              </a:rPr>
              <a:t>Created in 1989.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Barlow Medium" pitchFamily="2" charset="77"/>
                <a:ea typeface="+mn-ea"/>
                <a:cs typeface="+mn-cs"/>
              </a:rPr>
              <a:t>1800 institutions connected (</a:t>
            </a:r>
            <a:r>
              <a:rPr lang="en-US" sz="1500" dirty="0" err="1">
                <a:solidFill>
                  <a:schemeClr val="bg1"/>
                </a:solidFill>
                <a:latin typeface="Barlow Medium" pitchFamily="2" charset="77"/>
                <a:ea typeface="+mn-ea"/>
                <a:cs typeface="+mn-cs"/>
              </a:rPr>
              <a:t>RedeIpê</a:t>
            </a:r>
            <a:r>
              <a:rPr lang="en-US" sz="1500" dirty="0">
                <a:solidFill>
                  <a:schemeClr val="bg1"/>
                </a:solidFill>
                <a:latin typeface="Barlow Medium" pitchFamily="2" charset="77"/>
                <a:ea typeface="+mn-ea"/>
                <a:cs typeface="+mn-cs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Barlow Medium" pitchFamily="2" charset="77"/>
                <a:ea typeface="+mn-ea"/>
                <a:cs typeface="+mn-cs"/>
              </a:rPr>
              <a:t>27 Points of Presence (</a:t>
            </a:r>
            <a:r>
              <a:rPr lang="en-US" sz="1500" dirty="0" err="1">
                <a:solidFill>
                  <a:schemeClr val="bg1"/>
                </a:solidFill>
                <a:latin typeface="Barlow Medium" pitchFamily="2" charset="77"/>
                <a:ea typeface="+mn-ea"/>
                <a:cs typeface="+mn-cs"/>
              </a:rPr>
              <a:t>PoPs</a:t>
            </a:r>
            <a:r>
              <a:rPr lang="en-US" sz="1500" dirty="0">
                <a:solidFill>
                  <a:schemeClr val="bg1"/>
                </a:solidFill>
                <a:latin typeface="Barlow Medium" pitchFamily="2" charset="77"/>
                <a:ea typeface="+mn-ea"/>
                <a:cs typeface="+mn-cs"/>
              </a:rPr>
              <a:t>)</a:t>
            </a:r>
            <a:endParaRPr lang="pt-BR" altLang="pt-BR" sz="1500" dirty="0">
              <a:solidFill>
                <a:schemeClr val="bg1"/>
              </a:solidFill>
              <a:latin typeface="Barlow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813AEFC-1D7A-4278-9895-9F2F2727C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6968" y="367359"/>
            <a:ext cx="1110002" cy="445749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0740CBF-0E21-4B8F-96BC-C2D374CEBDBB}"/>
              </a:ext>
            </a:extLst>
          </p:cNvPr>
          <p:cNvCxnSpPr>
            <a:cxnSpLocks/>
          </p:cNvCxnSpPr>
          <p:nvPr/>
        </p:nvCxnSpPr>
        <p:spPr>
          <a:xfrm>
            <a:off x="4842933" y="3200399"/>
            <a:ext cx="848963" cy="586510"/>
          </a:xfrm>
          <a:prstGeom prst="line">
            <a:avLst/>
          </a:prstGeom>
          <a:ln>
            <a:solidFill>
              <a:srgbClr val="304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94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What</a:t>
            </a:r>
            <a:r>
              <a:rPr lang="pt-BR" dirty="0"/>
              <a:t> are Fusion </a:t>
            </a:r>
            <a:r>
              <a:rPr lang="pt-BR" dirty="0" err="1"/>
              <a:t>Teams</a:t>
            </a:r>
            <a:r>
              <a:rPr lang="pt-BR" dirty="0"/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3</a:t>
            </a:fld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E13ECB-0C4D-4E1B-B801-B921781130E8}"/>
              </a:ext>
            </a:extLst>
          </p:cNvPr>
          <p:cNvSpPr txBox="1"/>
          <p:nvPr/>
        </p:nvSpPr>
        <p:spPr>
          <a:xfrm>
            <a:off x="149546" y="1253235"/>
            <a:ext cx="75781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2"/>
                </a:solidFill>
              </a:defRPr>
            </a:lvl1pPr>
          </a:lstStyle>
          <a:p>
            <a:pPr algn="just"/>
            <a:r>
              <a:rPr lang="pt-BR" b="1" dirty="0" err="1"/>
              <a:t>Origin</a:t>
            </a:r>
            <a:r>
              <a:rPr lang="pt-BR" b="1" dirty="0"/>
              <a:t>: </a:t>
            </a:r>
            <a:r>
              <a:rPr lang="pt-BR" dirty="0"/>
              <a:t> The </a:t>
            </a:r>
            <a:r>
              <a:rPr lang="pt-BR" dirty="0" err="1"/>
              <a:t>term</a:t>
            </a:r>
            <a:r>
              <a:rPr lang="pt-BR" dirty="0"/>
              <a:t> </a:t>
            </a:r>
            <a:r>
              <a:rPr lang="pt-BR" dirty="0" err="1"/>
              <a:t>used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Gartner</a:t>
            </a:r>
            <a:r>
              <a:rPr lang="pt-BR" dirty="0"/>
              <a:t> (</a:t>
            </a:r>
            <a:r>
              <a:rPr lang="pt-BR" dirty="0" err="1"/>
              <a:t>around</a:t>
            </a:r>
            <a:r>
              <a:rPr lang="pt-BR" dirty="0"/>
              <a:t> 2019/2020).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Original </a:t>
            </a:r>
            <a:r>
              <a:rPr lang="pt-BR" b="1" dirty="0" err="1"/>
              <a:t>Definition</a:t>
            </a:r>
            <a:r>
              <a:rPr lang="pt-BR" b="1" dirty="0"/>
              <a:t>: </a:t>
            </a:r>
            <a:r>
              <a:rPr lang="en-US" dirty="0"/>
              <a:t>It is a multidisciplinary delivery unit that focuses on business outcomes, rather than specific functions.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en-US" dirty="0"/>
              <a:t>The concept of </a:t>
            </a:r>
            <a:r>
              <a:rPr lang="en-US" b="1" i="1" dirty="0">
                <a:highlight>
                  <a:srgbClr val="FFFF00"/>
                </a:highlight>
              </a:rPr>
              <a:t>multidisciplinary teams</a:t>
            </a:r>
            <a:r>
              <a:rPr lang="en-US" dirty="0"/>
              <a:t> exists in Agile and DevOps methodologies, Gartner formalized the </a:t>
            </a:r>
            <a:r>
              <a:rPr lang="en-US" b="1" i="1" dirty="0">
                <a:highlight>
                  <a:srgbClr val="FFFF00"/>
                </a:highlight>
              </a:rPr>
              <a:t>"Fusion Team"</a:t>
            </a:r>
            <a:r>
              <a:rPr lang="en-US" dirty="0"/>
              <a:t> to describe teams that </a:t>
            </a:r>
            <a:r>
              <a:rPr lang="en-US" b="1" i="1" dirty="0">
                <a:highlight>
                  <a:srgbClr val="FFFF00"/>
                </a:highlight>
              </a:rPr>
              <a:t>combine</a:t>
            </a:r>
            <a:r>
              <a:rPr lang="en-US" dirty="0"/>
              <a:t> Business Technologists (professionals from outside IT who create technology) with technical specialists.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The Fusion </a:t>
            </a:r>
            <a:r>
              <a:rPr lang="pt-BR" dirty="0" err="1"/>
              <a:t>Teams</a:t>
            </a:r>
            <a:r>
              <a:rPr lang="pt-BR" dirty="0"/>
              <a:t> </a:t>
            </a:r>
            <a:r>
              <a:rPr lang="pt-BR" dirty="0" err="1"/>
              <a:t>there</a:t>
            </a:r>
            <a:r>
              <a:rPr lang="pt-BR" dirty="0"/>
              <a:t> a </a:t>
            </a:r>
            <a:r>
              <a:rPr lang="pt-BR" dirty="0" err="1"/>
              <a:t>focus</a:t>
            </a:r>
            <a:r>
              <a:rPr lang="pt-BR" dirty="0"/>
              <a:t> in delivery </a:t>
            </a:r>
            <a:r>
              <a:rPr lang="pt-BR" b="1" dirty="0">
                <a:highlight>
                  <a:srgbClr val="FFFF00"/>
                </a:highlight>
              </a:rPr>
              <a:t>PRODUCTS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32E5BE6-FF70-46F9-8808-C57B3DBD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237" y="1253235"/>
            <a:ext cx="4239217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CC55A1-D99A-452E-9455-16254562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oogle Shape;596;g10b2697c3d8_0_1008">
            <a:extLst>
              <a:ext uri="{FF2B5EF4-FFF2-40B4-BE49-F238E27FC236}">
                <a16:creationId xmlns:a16="http://schemas.microsoft.com/office/drawing/2014/main" id="{D126E83C-12BF-4910-8137-3B8D0A77A042}"/>
              </a:ext>
            </a:extLst>
          </p:cNvPr>
          <p:cNvGrpSpPr/>
          <p:nvPr/>
        </p:nvGrpSpPr>
        <p:grpSpPr>
          <a:xfrm>
            <a:off x="1582361" y="1966090"/>
            <a:ext cx="2189401" cy="3577126"/>
            <a:chOff x="4466189" y="2227162"/>
            <a:chExt cx="1824359" cy="3082722"/>
          </a:xfrm>
        </p:grpSpPr>
        <p:sp>
          <p:nvSpPr>
            <p:cNvPr id="6" name="Google Shape;597;g10b2697c3d8_0_1008">
              <a:extLst>
                <a:ext uri="{FF2B5EF4-FFF2-40B4-BE49-F238E27FC236}">
                  <a16:creationId xmlns:a16="http://schemas.microsoft.com/office/drawing/2014/main" id="{5D790202-7F70-45DB-A76F-8C70FF01864D}"/>
                </a:ext>
              </a:extLst>
            </p:cNvPr>
            <p:cNvSpPr/>
            <p:nvPr/>
          </p:nvSpPr>
          <p:spPr>
            <a:xfrm rot="5400000">
              <a:off x="4141331" y="3160668"/>
              <a:ext cx="2482833" cy="1815600"/>
            </a:xfrm>
            <a:prstGeom prst="hexagon">
              <a:avLst>
                <a:gd name="adj" fmla="val 20884"/>
                <a:gd name="vf" fmla="val 115470"/>
              </a:avLst>
            </a:prstGeom>
            <a:noFill/>
            <a:ln w="25400" cap="flat" cmpd="sng">
              <a:solidFill>
                <a:srgbClr val="6F787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603;g10b2697c3d8_0_1008">
              <a:extLst>
                <a:ext uri="{FF2B5EF4-FFF2-40B4-BE49-F238E27FC236}">
                  <a16:creationId xmlns:a16="http://schemas.microsoft.com/office/drawing/2014/main" id="{0E453155-6ADC-4A85-9CDA-6EA760CB364F}"/>
                </a:ext>
              </a:extLst>
            </p:cNvPr>
            <p:cNvSpPr/>
            <p:nvPr/>
          </p:nvSpPr>
          <p:spPr>
            <a:xfrm rot="5400000">
              <a:off x="4575874" y="2117477"/>
              <a:ext cx="1604988" cy="1824358"/>
            </a:xfrm>
            <a:prstGeom prst="hexagon">
              <a:avLst>
                <a:gd name="adj" fmla="val 20884"/>
                <a:gd name="vf" fmla="val 115470"/>
              </a:avLst>
            </a:prstGeom>
            <a:solidFill>
              <a:srgbClr val="F4F4F4"/>
            </a:solidFill>
            <a:ln w="25400" cap="flat" cmpd="sng">
              <a:solidFill>
                <a:srgbClr val="D3D3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91425" rIns="45700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596;g10b2697c3d8_0_1008">
            <a:extLst>
              <a:ext uri="{FF2B5EF4-FFF2-40B4-BE49-F238E27FC236}">
                <a16:creationId xmlns:a16="http://schemas.microsoft.com/office/drawing/2014/main" id="{FB6BEB50-0AF3-476D-92D3-20E83863C67F}"/>
              </a:ext>
            </a:extLst>
          </p:cNvPr>
          <p:cNvGrpSpPr/>
          <p:nvPr/>
        </p:nvGrpSpPr>
        <p:grpSpPr>
          <a:xfrm>
            <a:off x="1178663" y="1999929"/>
            <a:ext cx="2189401" cy="3577126"/>
            <a:chOff x="4466189" y="2227162"/>
            <a:chExt cx="1824359" cy="3082722"/>
          </a:xfrm>
        </p:grpSpPr>
        <p:sp>
          <p:nvSpPr>
            <p:cNvPr id="9" name="Google Shape;597;g10b2697c3d8_0_1008">
              <a:extLst>
                <a:ext uri="{FF2B5EF4-FFF2-40B4-BE49-F238E27FC236}">
                  <a16:creationId xmlns:a16="http://schemas.microsoft.com/office/drawing/2014/main" id="{9BE0C307-AAB0-45E6-B310-368FED8666C9}"/>
                </a:ext>
              </a:extLst>
            </p:cNvPr>
            <p:cNvSpPr/>
            <p:nvPr/>
          </p:nvSpPr>
          <p:spPr>
            <a:xfrm rot="5400000">
              <a:off x="4141331" y="3160668"/>
              <a:ext cx="2482833" cy="1815600"/>
            </a:xfrm>
            <a:prstGeom prst="hexagon">
              <a:avLst>
                <a:gd name="adj" fmla="val 20884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6F787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603;g10b2697c3d8_0_1008">
              <a:extLst>
                <a:ext uri="{FF2B5EF4-FFF2-40B4-BE49-F238E27FC236}">
                  <a16:creationId xmlns:a16="http://schemas.microsoft.com/office/drawing/2014/main" id="{AE627111-CD24-4DAE-86BE-8D86AAC39BE2}"/>
                </a:ext>
              </a:extLst>
            </p:cNvPr>
            <p:cNvSpPr/>
            <p:nvPr/>
          </p:nvSpPr>
          <p:spPr>
            <a:xfrm rot="5400000">
              <a:off x="4575874" y="2117477"/>
              <a:ext cx="1604988" cy="1824358"/>
            </a:xfrm>
            <a:prstGeom prst="hexagon">
              <a:avLst>
                <a:gd name="adj" fmla="val 20884"/>
                <a:gd name="vf" fmla="val 115470"/>
              </a:avLst>
            </a:prstGeom>
            <a:solidFill>
              <a:srgbClr val="F4F4F4"/>
            </a:solidFill>
            <a:ln w="25400" cap="flat" cmpd="sng">
              <a:solidFill>
                <a:srgbClr val="D3D3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91425" rIns="45700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596;g10b2697c3d8_0_1008">
            <a:extLst>
              <a:ext uri="{FF2B5EF4-FFF2-40B4-BE49-F238E27FC236}">
                <a16:creationId xmlns:a16="http://schemas.microsoft.com/office/drawing/2014/main" id="{1872BF64-1735-4D9F-A21C-2F7A4F7D844A}"/>
              </a:ext>
            </a:extLst>
          </p:cNvPr>
          <p:cNvGrpSpPr/>
          <p:nvPr/>
        </p:nvGrpSpPr>
        <p:grpSpPr>
          <a:xfrm>
            <a:off x="803083" y="2044306"/>
            <a:ext cx="2189400" cy="3541059"/>
            <a:chOff x="4466190" y="2227162"/>
            <a:chExt cx="1824358" cy="3214760"/>
          </a:xfrm>
        </p:grpSpPr>
        <p:sp>
          <p:nvSpPr>
            <p:cNvPr id="12" name="Google Shape;597;g10b2697c3d8_0_1008">
              <a:extLst>
                <a:ext uri="{FF2B5EF4-FFF2-40B4-BE49-F238E27FC236}">
                  <a16:creationId xmlns:a16="http://schemas.microsoft.com/office/drawing/2014/main" id="{1793F8C1-A5E4-4F88-A6DC-09AAD709C92F}"/>
                </a:ext>
              </a:extLst>
            </p:cNvPr>
            <p:cNvSpPr/>
            <p:nvPr/>
          </p:nvSpPr>
          <p:spPr>
            <a:xfrm rot="5400000">
              <a:off x="4075311" y="3226687"/>
              <a:ext cx="2614871" cy="1815600"/>
            </a:xfrm>
            <a:prstGeom prst="hexagon">
              <a:avLst>
                <a:gd name="adj" fmla="val 20884"/>
                <a:gd name="vf" fmla="val 115470"/>
              </a:avLst>
            </a:prstGeom>
            <a:solidFill>
              <a:schemeClr val="bg1"/>
            </a:solidFill>
            <a:ln w="25400" cap="flat" cmpd="sng">
              <a:solidFill>
                <a:srgbClr val="6F787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01;g10b2697c3d8_0_1008">
              <a:extLst>
                <a:ext uri="{FF2B5EF4-FFF2-40B4-BE49-F238E27FC236}">
                  <a16:creationId xmlns:a16="http://schemas.microsoft.com/office/drawing/2014/main" id="{EAF2983E-BB96-4961-9DB4-5076340C71B6}"/>
                </a:ext>
              </a:extLst>
            </p:cNvPr>
            <p:cNvSpPr txBox="1"/>
            <p:nvPr/>
          </p:nvSpPr>
          <p:spPr>
            <a:xfrm>
              <a:off x="4656575" y="4142165"/>
              <a:ext cx="1410084" cy="259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Flex Resources</a:t>
              </a:r>
              <a:endPara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602;g10b2697c3d8_0_1008">
              <a:extLst>
                <a:ext uri="{FF2B5EF4-FFF2-40B4-BE49-F238E27FC236}">
                  <a16:creationId xmlns:a16="http://schemas.microsoft.com/office/drawing/2014/main" id="{A3781F91-41B5-467E-A180-EF83BC48FDAD}"/>
                </a:ext>
              </a:extLst>
            </p:cNvPr>
            <p:cNvGrpSpPr/>
            <p:nvPr/>
          </p:nvGrpSpPr>
          <p:grpSpPr>
            <a:xfrm>
              <a:off x="4466190" y="2227162"/>
              <a:ext cx="1824358" cy="1847993"/>
              <a:chOff x="4199850" y="2053747"/>
              <a:chExt cx="1824358" cy="1847993"/>
            </a:xfrm>
          </p:grpSpPr>
          <p:sp>
            <p:nvSpPr>
              <p:cNvPr id="15" name="Google Shape;603;g10b2697c3d8_0_1008">
                <a:extLst>
                  <a:ext uri="{FF2B5EF4-FFF2-40B4-BE49-F238E27FC236}">
                    <a16:creationId xmlns:a16="http://schemas.microsoft.com/office/drawing/2014/main" id="{F493C116-F177-4CF8-8987-E4CB1668E289}"/>
                  </a:ext>
                </a:extLst>
              </p:cNvPr>
              <p:cNvSpPr/>
              <p:nvPr/>
            </p:nvSpPr>
            <p:spPr>
              <a:xfrm rot="5400000">
                <a:off x="4188032" y="2065565"/>
                <a:ext cx="1847993" cy="1824358"/>
              </a:xfrm>
              <a:prstGeom prst="hexagon">
                <a:avLst>
                  <a:gd name="adj" fmla="val 20884"/>
                  <a:gd name="vf" fmla="val 115470"/>
                </a:avLst>
              </a:prstGeom>
              <a:solidFill>
                <a:srgbClr val="F4F4F4"/>
              </a:solidFill>
              <a:ln w="25400" cap="flat" cmpd="sng">
                <a:solidFill>
                  <a:srgbClr val="D3D3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91425" rIns="45700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604;g10b2697c3d8_0_1008">
                <a:extLst>
                  <a:ext uri="{FF2B5EF4-FFF2-40B4-BE49-F238E27FC236}">
                    <a16:creationId xmlns:a16="http://schemas.microsoft.com/office/drawing/2014/main" id="{6ED6A087-5878-47FB-A49E-E5D40E4BAE3C}"/>
                  </a:ext>
                </a:extLst>
              </p:cNvPr>
              <p:cNvSpPr txBox="1"/>
              <p:nvPr/>
            </p:nvSpPr>
            <p:spPr>
              <a:xfrm>
                <a:off x="4612712" y="2240127"/>
                <a:ext cx="927600" cy="43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0" rIns="45700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Dedicated resources</a:t>
                </a:r>
                <a:endPara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339;p98">
            <a:extLst>
              <a:ext uri="{FF2B5EF4-FFF2-40B4-BE49-F238E27FC236}">
                <a16:creationId xmlns:a16="http://schemas.microsoft.com/office/drawing/2014/main" id="{CBE5CC7B-F154-4A3E-B94C-3301412A2930}"/>
              </a:ext>
            </a:extLst>
          </p:cNvPr>
          <p:cNvSpPr txBox="1"/>
          <p:nvPr/>
        </p:nvSpPr>
        <p:spPr>
          <a:xfrm>
            <a:off x="1459769" y="2639715"/>
            <a:ext cx="15804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owner</a:t>
            </a:r>
          </a:p>
        </p:txBody>
      </p:sp>
      <p:sp>
        <p:nvSpPr>
          <p:cNvPr id="18" name="Google Shape;341;p98">
            <a:extLst>
              <a:ext uri="{FF2B5EF4-FFF2-40B4-BE49-F238E27FC236}">
                <a16:creationId xmlns:a16="http://schemas.microsoft.com/office/drawing/2014/main" id="{1ED1AA41-0862-4D58-B008-774B9AA7193A}"/>
              </a:ext>
            </a:extLst>
          </p:cNvPr>
          <p:cNvSpPr txBox="1"/>
          <p:nvPr/>
        </p:nvSpPr>
        <p:spPr>
          <a:xfrm>
            <a:off x="1446515" y="3417532"/>
            <a:ext cx="1247877" cy="33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Developer</a:t>
            </a:r>
          </a:p>
        </p:txBody>
      </p:sp>
      <p:sp>
        <p:nvSpPr>
          <p:cNvPr id="19" name="Google Shape;341;p98">
            <a:extLst>
              <a:ext uri="{FF2B5EF4-FFF2-40B4-BE49-F238E27FC236}">
                <a16:creationId xmlns:a16="http://schemas.microsoft.com/office/drawing/2014/main" id="{BAF54F07-F9EA-4A49-A02A-E0FCB2155651}"/>
              </a:ext>
            </a:extLst>
          </p:cNvPr>
          <p:cNvSpPr txBox="1"/>
          <p:nvPr/>
        </p:nvSpPr>
        <p:spPr>
          <a:xfrm>
            <a:off x="1469452" y="4291987"/>
            <a:ext cx="123174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Developer(s)</a:t>
            </a:r>
          </a:p>
        </p:txBody>
      </p:sp>
      <p:sp>
        <p:nvSpPr>
          <p:cNvPr id="20" name="Google Shape;342;p98">
            <a:extLst>
              <a:ext uri="{FF2B5EF4-FFF2-40B4-BE49-F238E27FC236}">
                <a16:creationId xmlns:a16="http://schemas.microsoft.com/office/drawing/2014/main" id="{9CC81E71-B297-411F-851E-735AC2E6E5FA}"/>
              </a:ext>
            </a:extLst>
          </p:cNvPr>
          <p:cNvSpPr txBox="1"/>
          <p:nvPr/>
        </p:nvSpPr>
        <p:spPr>
          <a:xfrm>
            <a:off x="1427429" y="4713023"/>
            <a:ext cx="157556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 expert(s)</a:t>
            </a:r>
          </a:p>
        </p:txBody>
      </p:sp>
      <p:sp>
        <p:nvSpPr>
          <p:cNvPr id="21" name="Google Shape;1433;gf468cd9f2f_0_781">
            <a:extLst>
              <a:ext uri="{FF2B5EF4-FFF2-40B4-BE49-F238E27FC236}">
                <a16:creationId xmlns:a16="http://schemas.microsoft.com/office/drawing/2014/main" id="{32A94F0F-07A4-4732-ACFD-DE8ECF9B338D}"/>
              </a:ext>
            </a:extLst>
          </p:cNvPr>
          <p:cNvSpPr/>
          <p:nvPr/>
        </p:nvSpPr>
        <p:spPr>
          <a:xfrm>
            <a:off x="1280317" y="2736423"/>
            <a:ext cx="183000" cy="183000"/>
          </a:xfrm>
          <a:prstGeom prst="triangle">
            <a:avLst/>
          </a:prstGeom>
          <a:solidFill>
            <a:srgbClr val="FEC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432;gf468cd9f2f_0_781">
            <a:extLst>
              <a:ext uri="{FF2B5EF4-FFF2-40B4-BE49-F238E27FC236}">
                <a16:creationId xmlns:a16="http://schemas.microsoft.com/office/drawing/2014/main" id="{A128837A-4C2F-4C32-9C90-2868AF511EF1}"/>
              </a:ext>
            </a:extLst>
          </p:cNvPr>
          <p:cNvSpPr/>
          <p:nvPr/>
        </p:nvSpPr>
        <p:spPr>
          <a:xfrm>
            <a:off x="1285383" y="3487014"/>
            <a:ext cx="183000" cy="183000"/>
          </a:xfrm>
          <a:prstGeom prst="rect">
            <a:avLst/>
          </a:prstGeom>
          <a:solidFill>
            <a:srgbClr val="06C4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32;gf468cd9f2f_0_781">
            <a:extLst>
              <a:ext uri="{FF2B5EF4-FFF2-40B4-BE49-F238E27FC236}">
                <a16:creationId xmlns:a16="http://schemas.microsoft.com/office/drawing/2014/main" id="{BC37DDA7-8688-4D75-BA90-B9181E3990C9}"/>
              </a:ext>
            </a:extLst>
          </p:cNvPr>
          <p:cNvSpPr/>
          <p:nvPr/>
        </p:nvSpPr>
        <p:spPr>
          <a:xfrm>
            <a:off x="1285383" y="4467035"/>
            <a:ext cx="183000" cy="183000"/>
          </a:xfrm>
          <a:prstGeom prst="rect">
            <a:avLst/>
          </a:prstGeom>
          <a:solidFill>
            <a:srgbClr val="06C4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433;gf468cd9f2f_0_781">
            <a:extLst>
              <a:ext uri="{FF2B5EF4-FFF2-40B4-BE49-F238E27FC236}">
                <a16:creationId xmlns:a16="http://schemas.microsoft.com/office/drawing/2014/main" id="{83AF04AC-6C93-48E4-A59B-476801275EB6}"/>
              </a:ext>
            </a:extLst>
          </p:cNvPr>
          <p:cNvSpPr/>
          <p:nvPr/>
        </p:nvSpPr>
        <p:spPr>
          <a:xfrm>
            <a:off x="1274146" y="4807629"/>
            <a:ext cx="183000" cy="183000"/>
          </a:xfrm>
          <a:prstGeom prst="triangle">
            <a:avLst/>
          </a:prstGeom>
          <a:solidFill>
            <a:srgbClr val="FEC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E77EB6EA-0623-4026-8C00-D6882A84DEB8}"/>
              </a:ext>
            </a:extLst>
          </p:cNvPr>
          <p:cNvSpPr txBox="1"/>
          <p:nvPr/>
        </p:nvSpPr>
        <p:spPr>
          <a:xfrm>
            <a:off x="4615300" y="1487289"/>
            <a:ext cx="6773617" cy="30162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288925" indent="-288925" fontAlgn="base">
              <a:spcBef>
                <a:spcPts val="1500"/>
              </a:spcBef>
              <a:buAutoNum type="arabicPeriod"/>
            </a:pPr>
            <a:r>
              <a:rPr lang="en-US" sz="1400" b="1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rPr>
              <a:t>Fusion teams </a:t>
            </a:r>
            <a:r>
              <a:rPr lang="en-US" sz="1400" kern="1200" dirty="0">
                <a:solidFill>
                  <a:schemeClr val="accent4"/>
                </a:solidFill>
                <a:ea typeface="+mn-ea"/>
                <a:cs typeface="+mn-cs"/>
              </a:rPr>
              <a:t>are multidisciplinary teams that blend technology and business domain expertise and share accountability for business and technology outcomes.</a:t>
            </a:r>
          </a:p>
          <a:p>
            <a:pPr marL="288925" indent="-288925" fontAlgn="base">
              <a:spcBef>
                <a:spcPts val="1500"/>
              </a:spcBef>
              <a:buAutoNum type="arabicPeriod"/>
            </a:pPr>
            <a:r>
              <a:rPr lang="en-US" sz="1400" b="1" i="0" u="none" strike="noStrike" dirty="0">
                <a:solidFill>
                  <a:schemeClr val="accent4"/>
                </a:solidFill>
                <a:effectLst/>
                <a:latin typeface="+mj-lt"/>
              </a:rPr>
              <a:t>Staffed as a Minimum-Viable Team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+mj-lt"/>
              </a:rPr>
              <a:t>: </a:t>
            </a:r>
            <a:r>
              <a:rPr lang="en-US" sz="1400" dirty="0">
                <a:solidFill>
                  <a:schemeClr val="accent4"/>
                </a:solidFill>
              </a:rPr>
              <a:t>T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</a:rPr>
              <a:t>eams ideally consist of 8-12 members (i.e., “the two pizzas rule</a:t>
            </a:r>
            <a:r>
              <a:rPr lang="en-US" sz="1400" dirty="0">
                <a:solidFill>
                  <a:schemeClr val="accent4"/>
                </a:solidFill>
              </a:rPr>
              <a:t>”); large initiatives managed by teams of teams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</a:rPr>
              <a:t>.</a:t>
            </a:r>
            <a:endParaRPr lang="en-US" sz="1400" b="1" dirty="0">
              <a:solidFill>
                <a:schemeClr val="accent4"/>
              </a:solidFill>
            </a:endParaRPr>
          </a:p>
          <a:p>
            <a:pPr marL="288925" indent="-288925" fontAlgn="base">
              <a:spcBef>
                <a:spcPts val="1500"/>
              </a:spcBef>
              <a:buAutoNum type="arabicPeriod"/>
            </a:pPr>
            <a:r>
              <a:rPr lang="en-US" sz="1400" b="1" i="0" u="none" strike="noStrike" dirty="0">
                <a:solidFill>
                  <a:schemeClr val="accent4"/>
                </a:solidFill>
                <a:effectLst/>
                <a:latin typeface="+mj-lt"/>
              </a:rPr>
              <a:t>Matrix structure: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  <a:latin typeface="+mj-lt"/>
              </a:rPr>
              <a:t> Product owners assign tasks, functional leaders manage talent, and the team manages its own activities.</a:t>
            </a:r>
            <a:r>
              <a:rPr lang="en-US" sz="1400" b="0" i="0" u="none" strike="noStrike" dirty="0">
                <a:solidFill>
                  <a:schemeClr val="accent4"/>
                </a:solidFill>
                <a:effectLst/>
              </a:rPr>
              <a:t> </a:t>
            </a:r>
            <a:endParaRPr lang="en-US" sz="1400" b="1" dirty="0">
              <a:solidFill>
                <a:schemeClr val="accent4"/>
              </a:solidFill>
            </a:endParaRPr>
          </a:p>
          <a:p>
            <a:pPr marL="288925" indent="-288925" fontAlgn="base">
              <a:spcBef>
                <a:spcPts val="1500"/>
              </a:spcBef>
              <a:buAutoNum type="arabicPeriod"/>
            </a:pPr>
            <a:r>
              <a:rPr lang="en-US" sz="1400" b="1" i="0" u="none" strike="noStrike" dirty="0">
                <a:solidFill>
                  <a:schemeClr val="accent4"/>
                </a:solidFill>
                <a:effectLst/>
                <a:latin typeface="+mj-lt"/>
              </a:rPr>
              <a:t>Focus on Results: </a:t>
            </a:r>
            <a:r>
              <a:rPr lang="en-US" sz="1400" i="0" u="none" strike="noStrike" dirty="0">
                <a:solidFill>
                  <a:schemeClr val="accent4"/>
                </a:solidFill>
                <a:effectLst/>
                <a:latin typeface="+mj-lt"/>
              </a:rPr>
              <a:t>Performance metrics monitor the achievement or adoption of business results, not just meeting deadlines, scope, or budget.</a:t>
            </a:r>
          </a:p>
          <a:p>
            <a:pPr marL="288925" indent="-288925" fontAlgn="base">
              <a:spcBef>
                <a:spcPts val="1500"/>
              </a:spcBef>
              <a:buAutoNum type="arabicPeriod"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Continuous learning: </a:t>
            </a:r>
            <a:r>
              <a:rPr lang="en-US" sz="1400" dirty="0">
                <a:solidFill>
                  <a:schemeClr val="accent4"/>
                </a:solidFill>
                <a:latin typeface="+mj-lt"/>
              </a:rPr>
              <a:t>The team acquires the ability to incorporate lessons learned and experimentation into the accumulated work.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26" name="Rectangle 39">
            <a:extLst>
              <a:ext uri="{FF2B5EF4-FFF2-40B4-BE49-F238E27FC236}">
                <a16:creationId xmlns:a16="http://schemas.microsoft.com/office/drawing/2014/main" id="{C73F9597-CD9D-4C9F-A95F-A0246D1B5557}"/>
              </a:ext>
            </a:extLst>
          </p:cNvPr>
          <p:cNvSpPr/>
          <p:nvPr/>
        </p:nvSpPr>
        <p:spPr>
          <a:xfrm>
            <a:off x="457200" y="5187639"/>
            <a:ext cx="3516023" cy="38085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Cross-Cutting Experts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8D337C00-F641-448B-B182-0D51C8024380}"/>
              </a:ext>
            </a:extLst>
          </p:cNvPr>
          <p:cNvGrpSpPr/>
          <p:nvPr/>
        </p:nvGrpSpPr>
        <p:grpSpPr>
          <a:xfrm>
            <a:off x="495358" y="1094061"/>
            <a:ext cx="3175031" cy="308593"/>
            <a:chOff x="1059646" y="1299918"/>
            <a:chExt cx="3175031" cy="308593"/>
          </a:xfrm>
        </p:grpSpPr>
        <p:grpSp>
          <p:nvGrpSpPr>
            <p:cNvPr id="28" name="Group 40">
              <a:extLst>
                <a:ext uri="{FF2B5EF4-FFF2-40B4-BE49-F238E27FC236}">
                  <a16:creationId xmlns:a16="http://schemas.microsoft.com/office/drawing/2014/main" id="{E9559789-7179-4DBF-8FA3-F9290B763ABB}"/>
                </a:ext>
              </a:extLst>
            </p:cNvPr>
            <p:cNvGrpSpPr/>
            <p:nvPr/>
          </p:nvGrpSpPr>
          <p:grpSpPr>
            <a:xfrm>
              <a:off x="3095521" y="1299918"/>
              <a:ext cx="1139156" cy="307777"/>
              <a:chOff x="3095521" y="1487200"/>
              <a:chExt cx="1139156" cy="307777"/>
            </a:xfrm>
          </p:grpSpPr>
          <p:sp>
            <p:nvSpPr>
              <p:cNvPr id="32" name="Rectangle 49">
                <a:extLst>
                  <a:ext uri="{FF2B5EF4-FFF2-40B4-BE49-F238E27FC236}">
                    <a16:creationId xmlns:a16="http://schemas.microsoft.com/office/drawing/2014/main" id="{98D51502-7AB1-42C8-92DC-B01720470572}"/>
                  </a:ext>
                </a:extLst>
              </p:cNvPr>
              <p:cNvSpPr/>
              <p:nvPr/>
            </p:nvSpPr>
            <p:spPr>
              <a:xfrm>
                <a:off x="3095521" y="1540719"/>
                <a:ext cx="169961" cy="169961"/>
              </a:xfrm>
              <a:prstGeom prst="rect">
                <a:avLst/>
              </a:prstGeom>
              <a:solidFill>
                <a:srgbClr val="06C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TextBox 50">
                <a:extLst>
                  <a:ext uri="{FF2B5EF4-FFF2-40B4-BE49-F238E27FC236}">
                    <a16:creationId xmlns:a16="http://schemas.microsoft.com/office/drawing/2014/main" id="{AC8CCF09-F698-4AD8-8393-C7B7EDCA1FFF}"/>
                  </a:ext>
                </a:extLst>
              </p:cNvPr>
              <p:cNvSpPr txBox="1"/>
              <p:nvPr/>
            </p:nvSpPr>
            <p:spPr>
              <a:xfrm>
                <a:off x="3290183" y="1487200"/>
                <a:ext cx="94449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dirty="0">
                    <a:solidFill>
                      <a:schemeClr val="accent4"/>
                    </a:solidFill>
                    <a:cs typeface="Arial"/>
                  </a:rPr>
                  <a:t>IT Staff</a:t>
                </a:r>
              </a:p>
            </p:txBody>
          </p:sp>
        </p:grpSp>
        <p:grpSp>
          <p:nvGrpSpPr>
            <p:cNvPr id="29" name="Group 43">
              <a:extLst>
                <a:ext uri="{FF2B5EF4-FFF2-40B4-BE49-F238E27FC236}">
                  <a16:creationId xmlns:a16="http://schemas.microsoft.com/office/drawing/2014/main" id="{812B7653-E649-4FCD-B289-220EAD47DEC6}"/>
                </a:ext>
              </a:extLst>
            </p:cNvPr>
            <p:cNvGrpSpPr/>
            <p:nvPr/>
          </p:nvGrpSpPr>
          <p:grpSpPr>
            <a:xfrm>
              <a:off x="1059646" y="1300734"/>
              <a:ext cx="1996120" cy="307777"/>
              <a:chOff x="484883" y="1309443"/>
              <a:chExt cx="1996120" cy="307777"/>
            </a:xfrm>
          </p:grpSpPr>
          <p:sp>
            <p:nvSpPr>
              <p:cNvPr id="30" name="TextBox 45">
                <a:extLst>
                  <a:ext uri="{FF2B5EF4-FFF2-40B4-BE49-F238E27FC236}">
                    <a16:creationId xmlns:a16="http://schemas.microsoft.com/office/drawing/2014/main" id="{1351E78C-8728-4479-9778-D019028D6C5A}"/>
                  </a:ext>
                </a:extLst>
              </p:cNvPr>
              <p:cNvSpPr txBox="1"/>
              <p:nvPr/>
            </p:nvSpPr>
            <p:spPr>
              <a:xfrm>
                <a:off x="667882" y="1309443"/>
                <a:ext cx="18131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dirty="0">
                    <a:solidFill>
                      <a:schemeClr val="accent4"/>
                    </a:solidFill>
                    <a:cs typeface="Arial"/>
                  </a:rPr>
                  <a:t>Business Area Staff</a:t>
                </a:r>
              </a:p>
            </p:txBody>
          </p:sp>
          <p:sp>
            <p:nvSpPr>
              <p:cNvPr id="31" name="Google Shape;1433;gf468cd9f2f_0_781">
                <a:extLst>
                  <a:ext uri="{FF2B5EF4-FFF2-40B4-BE49-F238E27FC236}">
                    <a16:creationId xmlns:a16="http://schemas.microsoft.com/office/drawing/2014/main" id="{F59E5F49-2652-4851-B84E-D868BA03631B}"/>
                  </a:ext>
                </a:extLst>
              </p:cNvPr>
              <p:cNvSpPr/>
              <p:nvPr/>
            </p:nvSpPr>
            <p:spPr>
              <a:xfrm>
                <a:off x="484883" y="1353396"/>
                <a:ext cx="183000" cy="183000"/>
              </a:xfrm>
              <a:prstGeom prst="triangle">
                <a:avLst/>
              </a:prstGeom>
              <a:solidFill>
                <a:srgbClr val="FEC1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Google Shape;340;p98">
            <a:extLst>
              <a:ext uri="{FF2B5EF4-FFF2-40B4-BE49-F238E27FC236}">
                <a16:creationId xmlns:a16="http://schemas.microsoft.com/office/drawing/2014/main" id="{A45ABAC6-FD80-44D4-AAEA-2885AF142538}"/>
              </a:ext>
            </a:extLst>
          </p:cNvPr>
          <p:cNvSpPr txBox="1"/>
          <p:nvPr/>
        </p:nvSpPr>
        <p:spPr>
          <a:xfrm>
            <a:off x="1457146" y="3013039"/>
            <a:ext cx="143800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Scrum master</a:t>
            </a:r>
          </a:p>
        </p:txBody>
      </p:sp>
      <p:sp>
        <p:nvSpPr>
          <p:cNvPr id="38" name="Google Shape;1432;gf468cd9f2f_0_781">
            <a:extLst>
              <a:ext uri="{FF2B5EF4-FFF2-40B4-BE49-F238E27FC236}">
                <a16:creationId xmlns:a16="http://schemas.microsoft.com/office/drawing/2014/main" id="{02B46847-30A9-4A11-96A9-E03E6D31C8FA}"/>
              </a:ext>
            </a:extLst>
          </p:cNvPr>
          <p:cNvSpPr/>
          <p:nvPr/>
        </p:nvSpPr>
        <p:spPr>
          <a:xfrm>
            <a:off x="1286778" y="3110093"/>
            <a:ext cx="183000" cy="183000"/>
          </a:xfrm>
          <a:prstGeom prst="rect">
            <a:avLst/>
          </a:prstGeom>
          <a:solidFill>
            <a:srgbClr val="06C4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89A70AF3-5ACC-413C-A571-3A2BD994D1AC}"/>
              </a:ext>
            </a:extLst>
          </p:cNvPr>
          <p:cNvSpPr txBox="1"/>
          <p:nvPr/>
        </p:nvSpPr>
        <p:spPr>
          <a:xfrm>
            <a:off x="494217" y="1536092"/>
            <a:ext cx="3176172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accent4"/>
                </a:solidFill>
                <a:cs typeface="Arial"/>
              </a:rPr>
              <a:t>Illustrative Fusion Team Composition</a:t>
            </a: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B4F6CA98-598B-4CEF-A895-541C43B978E6}"/>
              </a:ext>
            </a:extLst>
          </p:cNvPr>
          <p:cNvSpPr txBox="1"/>
          <p:nvPr/>
        </p:nvSpPr>
        <p:spPr>
          <a:xfrm flipH="1">
            <a:off x="4518155" y="1492857"/>
            <a:ext cx="331927" cy="331927"/>
          </a:xfrm>
          <a:prstGeom prst="ellipse">
            <a:avLst/>
          </a:prstGeom>
          <a:solidFill>
            <a:srgbClr val="FF540A"/>
          </a:solidFill>
          <a:ln>
            <a:noFill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D07C4EDA-9AA8-4D46-BD4E-A32ED484CE9C}"/>
              </a:ext>
            </a:extLst>
          </p:cNvPr>
          <p:cNvSpPr txBox="1"/>
          <p:nvPr/>
        </p:nvSpPr>
        <p:spPr>
          <a:xfrm flipH="1">
            <a:off x="4518155" y="2102606"/>
            <a:ext cx="331927" cy="331927"/>
          </a:xfrm>
          <a:prstGeom prst="ellipse">
            <a:avLst/>
          </a:prstGeom>
          <a:solidFill>
            <a:srgbClr val="FF540A"/>
          </a:solidFill>
          <a:ln>
            <a:noFill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772B2D54-6171-4671-809D-754F14A72A27}"/>
              </a:ext>
            </a:extLst>
          </p:cNvPr>
          <p:cNvSpPr txBox="1"/>
          <p:nvPr/>
        </p:nvSpPr>
        <p:spPr>
          <a:xfrm flipH="1">
            <a:off x="4498503" y="3368465"/>
            <a:ext cx="331927" cy="331927"/>
          </a:xfrm>
          <a:prstGeom prst="ellipse">
            <a:avLst/>
          </a:prstGeom>
          <a:solidFill>
            <a:srgbClr val="FF540A"/>
          </a:solidFill>
          <a:ln>
            <a:noFill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B8A1E113-3753-4565-9334-1BD30AB0EDBC}"/>
              </a:ext>
            </a:extLst>
          </p:cNvPr>
          <p:cNvSpPr txBox="1"/>
          <p:nvPr/>
        </p:nvSpPr>
        <p:spPr>
          <a:xfrm flipH="1">
            <a:off x="4498503" y="2691312"/>
            <a:ext cx="331927" cy="331927"/>
          </a:xfrm>
          <a:prstGeom prst="ellipse">
            <a:avLst/>
          </a:prstGeom>
          <a:solidFill>
            <a:srgbClr val="FF540A"/>
          </a:solidFill>
          <a:ln>
            <a:noFill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id="{AF716DFD-7095-46A0-9AD8-4B668F5F04EB}"/>
              </a:ext>
            </a:extLst>
          </p:cNvPr>
          <p:cNvSpPr txBox="1"/>
          <p:nvPr/>
        </p:nvSpPr>
        <p:spPr>
          <a:xfrm flipH="1">
            <a:off x="4498503" y="3946610"/>
            <a:ext cx="331927" cy="331927"/>
          </a:xfrm>
          <a:prstGeom prst="ellipse">
            <a:avLst/>
          </a:prstGeom>
          <a:solidFill>
            <a:srgbClr val="FF540A"/>
          </a:solidFill>
          <a:ln>
            <a:noFill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47A0B90A-997E-4864-A21F-77990873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/>
          <a:p>
            <a:r>
              <a:rPr lang="en-US" dirty="0"/>
              <a:t>Fusion Teams = Product-Based</a:t>
            </a:r>
          </a:p>
        </p:txBody>
      </p:sp>
    </p:spTree>
    <p:extLst>
      <p:ext uri="{BB962C8B-B14F-4D97-AF65-F5344CB8AC3E}">
        <p14:creationId xmlns:p14="http://schemas.microsoft.com/office/powerpoint/2010/main" val="344262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5258A3-3B6B-41B5-B269-05382838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258AEF-4B22-42E6-87EB-C1F0852F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/>
          <a:p>
            <a:r>
              <a:rPr lang="pt-BR" dirty="0"/>
              <a:t>Fusion </a:t>
            </a:r>
            <a:r>
              <a:rPr lang="pt-BR" dirty="0" err="1"/>
              <a:t>Teams</a:t>
            </a:r>
            <a:r>
              <a:rPr lang="pt-BR" dirty="0"/>
              <a:t> in </a:t>
            </a:r>
            <a:r>
              <a:rPr lang="pt-BR" dirty="0" err="1"/>
              <a:t>Numbers</a:t>
            </a:r>
            <a:r>
              <a:rPr lang="pt-BR" dirty="0"/>
              <a:t> (</a:t>
            </a:r>
            <a:r>
              <a:rPr lang="pt-BR" dirty="0" err="1"/>
              <a:t>Projects</a:t>
            </a:r>
            <a:r>
              <a:rPr lang="pt-BR" dirty="0"/>
              <a:t> x </a:t>
            </a:r>
            <a:r>
              <a:rPr lang="pt-BR" dirty="0" err="1"/>
              <a:t>Products</a:t>
            </a:r>
            <a:r>
              <a:rPr lang="pt-BR" dirty="0"/>
              <a:t>)</a:t>
            </a:r>
            <a:endParaRPr lang="en-US" dirty="0"/>
          </a:p>
        </p:txBody>
      </p:sp>
      <p:sp>
        <p:nvSpPr>
          <p:cNvPr id="6" name="TextBox 55">
            <a:extLst>
              <a:ext uri="{FF2B5EF4-FFF2-40B4-BE49-F238E27FC236}">
                <a16:creationId xmlns:a16="http://schemas.microsoft.com/office/drawing/2014/main" id="{388285E1-4063-4598-ACC2-5E152D687117}"/>
              </a:ext>
            </a:extLst>
          </p:cNvPr>
          <p:cNvSpPr txBox="1"/>
          <p:nvPr/>
        </p:nvSpPr>
        <p:spPr>
          <a:xfrm>
            <a:off x="6246308" y="1251856"/>
            <a:ext cx="3124698" cy="307777"/>
          </a:xfrm>
          <a:prstGeom prst="rect">
            <a:avLst/>
          </a:prstGeom>
          <a:solidFill>
            <a:srgbClr val="002856"/>
          </a:solidFill>
          <a:ln w="25400">
            <a:solidFill>
              <a:srgbClr val="002856"/>
            </a:solidFill>
            <a:miter lim="800000"/>
          </a:ln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 Efficiency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CB57BEE-A4E9-4F27-A059-49B514237AEA}"/>
              </a:ext>
            </a:extLst>
          </p:cNvPr>
          <p:cNvSpPr txBox="1"/>
          <p:nvPr/>
        </p:nvSpPr>
        <p:spPr>
          <a:xfrm>
            <a:off x="452387" y="5897521"/>
            <a:ext cx="11090080" cy="230832"/>
          </a:xfrm>
          <a:prstGeom prst="rect">
            <a:avLst/>
          </a:prstGeom>
          <a:noFill/>
        </p:spPr>
        <p:txBody>
          <a:bodyPr wrap="square" lIns="0" tIns="91440" rIns="0" bIns="0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u="none" strike="noStrike" kern="1200" cap="none" spc="0" normalizeH="0" baseline="0" noProof="0" dirty="0">
                <a:ln>
                  <a:noFill/>
                </a:ln>
                <a:solidFill>
                  <a:srgbClr val="6F787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900" dirty="0">
                <a:solidFill>
                  <a:srgbClr val="6F78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 Ally, Banco Popular of Colombia, Cepsa, Teach for America, Nationwide Building Society, Northwestern Mutual, Repsol, TD, Türkiye İş Bankasi (İşbank) and Watercare</a:t>
            </a:r>
            <a:endParaRPr kumimoji="0" lang="en-US" sz="900" u="none" strike="noStrike" kern="1200" cap="none" spc="0" normalizeH="0" baseline="0" noProof="0" dirty="0">
              <a:ln>
                <a:noFill/>
              </a:ln>
              <a:solidFill>
                <a:srgbClr val="6F787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5">
            <a:extLst>
              <a:ext uri="{FF2B5EF4-FFF2-40B4-BE49-F238E27FC236}">
                <a16:creationId xmlns:a16="http://schemas.microsoft.com/office/drawing/2014/main" id="{6ADBFAB8-019B-48EF-BD57-8F83CED0D5C2}"/>
              </a:ext>
            </a:extLst>
          </p:cNvPr>
          <p:cNvSpPr/>
          <p:nvPr/>
        </p:nvSpPr>
        <p:spPr>
          <a:xfrm>
            <a:off x="477808" y="1246352"/>
            <a:ext cx="2665722" cy="4610552"/>
          </a:xfrm>
          <a:prstGeom prst="rect">
            <a:avLst/>
          </a:prstGeom>
          <a:noFill/>
          <a:ln w="25400">
            <a:solidFill>
              <a:srgbClr val="6F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/>
              </a:solidFill>
            </a:endParaRPr>
          </a:p>
        </p:txBody>
      </p:sp>
      <p:sp>
        <p:nvSpPr>
          <p:cNvPr id="10" name="Rectangle 96">
            <a:extLst>
              <a:ext uri="{FF2B5EF4-FFF2-40B4-BE49-F238E27FC236}">
                <a16:creationId xmlns:a16="http://schemas.microsoft.com/office/drawing/2014/main" id="{26E5EFF0-B4FC-4118-B99E-B0FAE1F0DC86}"/>
              </a:ext>
            </a:extLst>
          </p:cNvPr>
          <p:cNvSpPr/>
          <p:nvPr/>
        </p:nvSpPr>
        <p:spPr>
          <a:xfrm>
            <a:off x="3349906" y="1246353"/>
            <a:ext cx="2673208" cy="4623161"/>
          </a:xfrm>
          <a:prstGeom prst="rect">
            <a:avLst/>
          </a:prstGeom>
          <a:noFill/>
          <a:ln w="25400">
            <a:solidFill>
              <a:srgbClr val="6F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/>
              </a:solidFill>
            </a:endParaRPr>
          </a:p>
        </p:txBody>
      </p:sp>
      <p:sp>
        <p:nvSpPr>
          <p:cNvPr id="11" name="Rectangle 97">
            <a:extLst>
              <a:ext uri="{FF2B5EF4-FFF2-40B4-BE49-F238E27FC236}">
                <a16:creationId xmlns:a16="http://schemas.microsoft.com/office/drawing/2014/main" id="{0C488E6E-2F36-499F-AFE7-321FA22AFBD0}"/>
              </a:ext>
            </a:extLst>
          </p:cNvPr>
          <p:cNvSpPr/>
          <p:nvPr/>
        </p:nvSpPr>
        <p:spPr>
          <a:xfrm>
            <a:off x="9594200" y="3706488"/>
            <a:ext cx="2136224" cy="2158986"/>
          </a:xfrm>
          <a:prstGeom prst="rect">
            <a:avLst/>
          </a:prstGeom>
          <a:noFill/>
          <a:ln w="25400">
            <a:solidFill>
              <a:srgbClr val="6F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/>
              </a:solidFill>
            </a:endParaRPr>
          </a:p>
        </p:txBody>
      </p:sp>
      <p:sp>
        <p:nvSpPr>
          <p:cNvPr id="12" name="Rectangle 98">
            <a:extLst>
              <a:ext uri="{FF2B5EF4-FFF2-40B4-BE49-F238E27FC236}">
                <a16:creationId xmlns:a16="http://schemas.microsoft.com/office/drawing/2014/main" id="{7ABADD42-B76A-4AAA-8B88-818923C339C0}"/>
              </a:ext>
            </a:extLst>
          </p:cNvPr>
          <p:cNvSpPr/>
          <p:nvPr/>
        </p:nvSpPr>
        <p:spPr>
          <a:xfrm>
            <a:off x="9594201" y="1246352"/>
            <a:ext cx="2132183" cy="2272423"/>
          </a:xfrm>
          <a:prstGeom prst="rect">
            <a:avLst/>
          </a:prstGeom>
          <a:noFill/>
          <a:ln w="25400">
            <a:solidFill>
              <a:srgbClr val="6F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/>
              </a:solidFill>
            </a:endParaRPr>
          </a:p>
        </p:txBody>
      </p:sp>
      <p:sp>
        <p:nvSpPr>
          <p:cNvPr id="13" name="Rectangle 99">
            <a:extLst>
              <a:ext uri="{FF2B5EF4-FFF2-40B4-BE49-F238E27FC236}">
                <a16:creationId xmlns:a16="http://schemas.microsoft.com/office/drawing/2014/main" id="{C61F0324-D4D0-4AAC-9BCE-C9C225FC8B2F}"/>
              </a:ext>
            </a:extLst>
          </p:cNvPr>
          <p:cNvSpPr/>
          <p:nvPr/>
        </p:nvSpPr>
        <p:spPr>
          <a:xfrm>
            <a:off x="6231199" y="1246352"/>
            <a:ext cx="3139807" cy="4619121"/>
          </a:xfrm>
          <a:prstGeom prst="rect">
            <a:avLst/>
          </a:prstGeom>
          <a:noFill/>
          <a:ln w="25400">
            <a:solidFill>
              <a:srgbClr val="6F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BCACCD21-5494-4C54-B232-6ECAEF518355}"/>
              </a:ext>
            </a:extLst>
          </p:cNvPr>
          <p:cNvSpPr txBox="1"/>
          <p:nvPr/>
        </p:nvSpPr>
        <p:spPr>
          <a:xfrm>
            <a:off x="477808" y="1246352"/>
            <a:ext cx="2668690" cy="309691"/>
          </a:xfrm>
          <a:prstGeom prst="rect">
            <a:avLst/>
          </a:prstGeom>
          <a:solidFill>
            <a:schemeClr val="tx2"/>
          </a:solidFill>
          <a:ln w="25400">
            <a:solidFill>
              <a:srgbClr val="002856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30D1A7F3-5ED1-4E54-B9B7-238A73FAE906}"/>
              </a:ext>
            </a:extLst>
          </p:cNvPr>
          <p:cNvSpPr txBox="1"/>
          <p:nvPr/>
        </p:nvSpPr>
        <p:spPr>
          <a:xfrm>
            <a:off x="3357392" y="1267718"/>
            <a:ext cx="2665722" cy="309691"/>
          </a:xfrm>
          <a:prstGeom prst="rect">
            <a:avLst/>
          </a:prstGeom>
          <a:solidFill>
            <a:schemeClr val="tx2"/>
          </a:solidFill>
          <a:ln w="25400">
            <a:solidFill>
              <a:srgbClr val="002856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and CX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8A2855BE-2466-4EFA-9B75-D14FFAE64DCB}"/>
              </a:ext>
            </a:extLst>
          </p:cNvPr>
          <p:cNvSpPr txBox="1"/>
          <p:nvPr/>
        </p:nvSpPr>
        <p:spPr>
          <a:xfrm>
            <a:off x="9598263" y="3706486"/>
            <a:ext cx="2128121" cy="309691"/>
          </a:xfrm>
          <a:prstGeom prst="rect">
            <a:avLst/>
          </a:prstGeom>
          <a:solidFill>
            <a:schemeClr val="tx2"/>
          </a:solidFill>
          <a:ln w="25400">
            <a:solidFill>
              <a:srgbClr val="002856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customer growth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2EBE84B1-97F6-44D0-9CE4-4EEEAB891322}"/>
              </a:ext>
            </a:extLst>
          </p:cNvPr>
          <p:cNvSpPr txBox="1"/>
          <p:nvPr/>
        </p:nvSpPr>
        <p:spPr>
          <a:xfrm>
            <a:off x="9594200" y="1246352"/>
            <a:ext cx="2132184" cy="309691"/>
          </a:xfrm>
          <a:prstGeom prst="rect">
            <a:avLst/>
          </a:prstGeom>
          <a:solidFill>
            <a:schemeClr val="tx2"/>
          </a:solidFill>
          <a:ln w="25400">
            <a:solidFill>
              <a:srgbClr val="002856"/>
            </a:solidFill>
          </a:ln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</a:t>
            </a:r>
          </a:p>
        </p:txBody>
      </p:sp>
      <p:sp>
        <p:nvSpPr>
          <p:cNvPr id="18" name="TextBox 128">
            <a:extLst>
              <a:ext uri="{FF2B5EF4-FFF2-40B4-BE49-F238E27FC236}">
                <a16:creationId xmlns:a16="http://schemas.microsoft.com/office/drawing/2014/main" id="{3EA3B687-44C8-4AC2-B5C9-8D2B604F5D65}"/>
              </a:ext>
            </a:extLst>
          </p:cNvPr>
          <p:cNvSpPr txBox="1"/>
          <p:nvPr/>
        </p:nvSpPr>
        <p:spPr>
          <a:xfrm>
            <a:off x="567850" y="1638969"/>
            <a:ext cx="2507528" cy="301111"/>
          </a:xfrm>
          <a:prstGeom prst="rect">
            <a:avLst/>
          </a:prstGeom>
        </p:spPr>
        <p:txBody>
          <a:bodyPr wrap="square" lIns="0" tIns="0" rIns="0" bIns="0" anchor="t"/>
          <a:lstStyle/>
          <a:p>
            <a:r>
              <a:rPr lang="en-US" sz="1200" b="1" dirty="0">
                <a:solidFill>
                  <a:srgbClr val="221F20"/>
                </a:solidFill>
                <a:latin typeface="Arial"/>
              </a:rPr>
              <a:t>Time to market</a:t>
            </a:r>
          </a:p>
        </p:txBody>
      </p:sp>
      <p:sp>
        <p:nvSpPr>
          <p:cNvPr id="19" name="TextBox 160">
            <a:extLst>
              <a:ext uri="{FF2B5EF4-FFF2-40B4-BE49-F238E27FC236}">
                <a16:creationId xmlns:a16="http://schemas.microsoft.com/office/drawing/2014/main" id="{6E40F0A1-9344-4C3D-9B51-2AF89872C0F6}"/>
              </a:ext>
            </a:extLst>
          </p:cNvPr>
          <p:cNvSpPr txBox="1"/>
          <p:nvPr/>
        </p:nvSpPr>
        <p:spPr>
          <a:xfrm>
            <a:off x="567850" y="3715066"/>
            <a:ext cx="2507528" cy="301111"/>
          </a:xfrm>
          <a:prstGeom prst="rect">
            <a:avLst/>
          </a:prstGeom>
        </p:spPr>
        <p:txBody>
          <a:bodyPr wrap="square" lIns="0" tIns="0" rIns="0" bIns="0" anchor="t"/>
          <a:lstStyle/>
          <a:p>
            <a:r>
              <a:rPr lang="en-US" sz="1200" b="1" dirty="0">
                <a:solidFill>
                  <a:srgbClr val="221F20"/>
                </a:solidFill>
                <a:latin typeface="Arial"/>
              </a:rPr>
              <a:t>Time to deploy new features</a:t>
            </a:r>
          </a:p>
        </p:txBody>
      </p:sp>
      <p:sp>
        <p:nvSpPr>
          <p:cNvPr id="20" name="TextBox 74">
            <a:extLst>
              <a:ext uri="{FF2B5EF4-FFF2-40B4-BE49-F238E27FC236}">
                <a16:creationId xmlns:a16="http://schemas.microsoft.com/office/drawing/2014/main" id="{AFB10289-82BD-4F05-9A01-4BD3B7B7A7B3}"/>
              </a:ext>
            </a:extLst>
          </p:cNvPr>
          <p:cNvSpPr txBox="1"/>
          <p:nvPr/>
        </p:nvSpPr>
        <p:spPr>
          <a:xfrm>
            <a:off x="3443395" y="1638969"/>
            <a:ext cx="2613730" cy="301111"/>
          </a:xfrm>
          <a:prstGeom prst="rect">
            <a:avLst/>
          </a:prstGeom>
        </p:spPr>
        <p:txBody>
          <a:bodyPr wrap="square" lIns="0" tIns="0" rIns="0" bIns="0" anchor="t"/>
          <a:lstStyle/>
          <a:p>
            <a:r>
              <a:rPr lang="en-US" sz="1200" b="1" dirty="0">
                <a:solidFill>
                  <a:srgbClr val="221F20"/>
                </a:solidFill>
                <a:latin typeface="Arial"/>
              </a:rPr>
              <a:t>Customer Net Promoter Score</a:t>
            </a:r>
          </a:p>
        </p:txBody>
      </p:sp>
      <p:sp>
        <p:nvSpPr>
          <p:cNvPr id="21" name="TextBox 83">
            <a:extLst>
              <a:ext uri="{FF2B5EF4-FFF2-40B4-BE49-F238E27FC236}">
                <a16:creationId xmlns:a16="http://schemas.microsoft.com/office/drawing/2014/main" id="{B359A0D2-51B3-4C0D-9D8D-EA456DCDFD99}"/>
              </a:ext>
            </a:extLst>
          </p:cNvPr>
          <p:cNvSpPr txBox="1"/>
          <p:nvPr/>
        </p:nvSpPr>
        <p:spPr>
          <a:xfrm>
            <a:off x="3443395" y="3715066"/>
            <a:ext cx="2613730" cy="301111"/>
          </a:xfrm>
          <a:prstGeom prst="rect">
            <a:avLst/>
          </a:prstGeom>
        </p:spPr>
        <p:txBody>
          <a:bodyPr wrap="square" lIns="0" tIns="0" rIns="0" bIns="0" anchor="t"/>
          <a:lstStyle/>
          <a:p>
            <a:r>
              <a:rPr lang="en-US" sz="1200" b="1" dirty="0">
                <a:solidFill>
                  <a:srgbClr val="221F20"/>
                </a:solidFill>
                <a:latin typeface="Arial"/>
              </a:rPr>
              <a:t>Employee Net Promoter Score</a:t>
            </a:r>
          </a:p>
        </p:txBody>
      </p:sp>
      <p:grpSp>
        <p:nvGrpSpPr>
          <p:cNvPr id="22" name="Group 91">
            <a:extLst>
              <a:ext uri="{FF2B5EF4-FFF2-40B4-BE49-F238E27FC236}">
                <a16:creationId xmlns:a16="http://schemas.microsoft.com/office/drawing/2014/main" id="{91EDBC68-5C96-44C6-A799-3B3E277860DD}"/>
              </a:ext>
            </a:extLst>
          </p:cNvPr>
          <p:cNvGrpSpPr/>
          <p:nvPr/>
        </p:nvGrpSpPr>
        <p:grpSpPr>
          <a:xfrm>
            <a:off x="6246307" y="3838372"/>
            <a:ext cx="2919367" cy="1894789"/>
            <a:chOff x="8827497" y="4385222"/>
            <a:chExt cx="2802905" cy="1435071"/>
          </a:xfrm>
        </p:grpSpPr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2273465A-72F7-4E5A-AEBA-BDBF9335EFFE}"/>
                </a:ext>
              </a:extLst>
            </p:cNvPr>
            <p:cNvSpPr txBox="1"/>
            <p:nvPr/>
          </p:nvSpPr>
          <p:spPr>
            <a:xfrm>
              <a:off x="8827497" y="4489387"/>
              <a:ext cx="2802905" cy="307451"/>
            </a:xfrm>
            <a:prstGeom prst="rect">
              <a:avLst/>
            </a:prstGeom>
          </p:spPr>
          <p:txBody>
            <a:bodyPr wrap="square" lIns="0" tIns="0" rIns="0" bIns="0" anchor="ctr"/>
            <a:lstStyle/>
            <a:p>
              <a:pPr algn="ctr"/>
              <a:r>
                <a:rPr lang="en-US" sz="1400" b="1" dirty="0">
                  <a:solidFill>
                    <a:srgbClr val="221F20"/>
                  </a:solidFill>
                  <a:latin typeface="Arial"/>
                </a:rPr>
                <a:t>Annual cost savings</a:t>
              </a:r>
            </a:p>
            <a:p>
              <a:pPr algn="ctr"/>
              <a:r>
                <a:rPr lang="en-US" sz="1200" dirty="0">
                  <a:solidFill>
                    <a:srgbClr val="221F20"/>
                  </a:solidFill>
                  <a:latin typeface="Arial"/>
                </a:rPr>
                <a:t>(Per platform)</a:t>
              </a:r>
            </a:p>
          </p:txBody>
        </p:sp>
        <p:grpSp>
          <p:nvGrpSpPr>
            <p:cNvPr id="24" name="Group 90">
              <a:extLst>
                <a:ext uri="{FF2B5EF4-FFF2-40B4-BE49-F238E27FC236}">
                  <a16:creationId xmlns:a16="http://schemas.microsoft.com/office/drawing/2014/main" id="{36FFFAB0-120C-4CB9-AACD-C8044D481CE2}"/>
                </a:ext>
              </a:extLst>
            </p:cNvPr>
            <p:cNvGrpSpPr/>
            <p:nvPr/>
          </p:nvGrpSpPr>
          <p:grpSpPr>
            <a:xfrm>
              <a:off x="9053749" y="4385222"/>
              <a:ext cx="2417152" cy="1435071"/>
              <a:chOff x="9053749" y="4385222"/>
              <a:chExt cx="2417152" cy="1435071"/>
            </a:xfrm>
          </p:grpSpPr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91D263B5-D4A1-4182-8F9D-89B11F134B2A}"/>
                  </a:ext>
                </a:extLst>
              </p:cNvPr>
              <p:cNvSpPr txBox="1"/>
              <p:nvPr/>
            </p:nvSpPr>
            <p:spPr>
              <a:xfrm>
                <a:off x="9119344" y="4778387"/>
                <a:ext cx="2264247" cy="469489"/>
              </a:xfrm>
              <a:prstGeom prst="rect">
                <a:avLst/>
              </a:prstGeom>
            </p:spPr>
            <p:txBody>
              <a:bodyPr wrap="square" lIns="0" tIns="0" rIns="0" bIns="0" anchor="ctr"/>
              <a:lstStyle/>
              <a:p>
                <a:pPr algn="ctr">
                  <a:lnSpc>
                    <a:spcPts val="2000"/>
                  </a:lnSpc>
                </a:pPr>
                <a:r>
                  <a:rPr lang="en-US" b="1" dirty="0">
                    <a:solidFill>
                      <a:srgbClr val="000000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$500K-$850K</a:t>
                </a:r>
              </a:p>
            </p:txBody>
          </p:sp>
          <p:sp>
            <p:nvSpPr>
              <p:cNvPr id="26" name="TextBox 16">
                <a:extLst>
                  <a:ext uri="{FF2B5EF4-FFF2-40B4-BE49-F238E27FC236}">
                    <a16:creationId xmlns:a16="http://schemas.microsoft.com/office/drawing/2014/main" id="{3A2ABBFE-E59A-4F7C-B3D2-21E6717CD62F}"/>
                  </a:ext>
                </a:extLst>
              </p:cNvPr>
              <p:cNvSpPr txBox="1"/>
              <p:nvPr/>
            </p:nvSpPr>
            <p:spPr>
              <a:xfrm>
                <a:off x="9059867" y="5165542"/>
                <a:ext cx="1283346" cy="626906"/>
              </a:xfrm>
              <a:prstGeom prst="rect">
                <a:avLst/>
              </a:prstGeom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200" dirty="0">
                    <a:solidFill>
                      <a:srgbClr val="221F20"/>
                    </a:solidFill>
                    <a:latin typeface="Arial"/>
                  </a:rPr>
                  <a:t>Automation of nonfunctional requirements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79E0CA-C1AE-494B-81F7-C6D77A7DFC48}"/>
                  </a:ext>
                </a:extLst>
              </p:cNvPr>
              <p:cNvSpPr txBox="1"/>
              <p:nvPr/>
            </p:nvSpPr>
            <p:spPr>
              <a:xfrm>
                <a:off x="10390840" y="5159750"/>
                <a:ext cx="1079189" cy="651500"/>
              </a:xfrm>
              <a:prstGeom prst="rect">
                <a:avLst/>
              </a:prstGeom>
            </p:spPr>
            <p:txBody>
              <a:bodyPr wrap="square" lIns="0" tIns="0" rIns="0" bIns="0" anchor="ctr"/>
              <a:lstStyle/>
              <a:p>
                <a:pPr algn="ctr"/>
                <a:r>
                  <a:rPr lang="en-US" sz="1200" dirty="0">
                    <a:solidFill>
                      <a:srgbClr val="221F20"/>
                    </a:solidFill>
                    <a:latin typeface="Arial"/>
                  </a:rPr>
                  <a:t>Reuse of </a:t>
                </a:r>
              </a:p>
              <a:p>
                <a:pPr algn="ctr"/>
                <a:r>
                  <a:rPr lang="en-US" sz="1200" dirty="0">
                    <a:solidFill>
                      <a:srgbClr val="221F20"/>
                    </a:solidFill>
                    <a:latin typeface="Arial"/>
                  </a:rPr>
                  <a:t>platform components</a:t>
                </a:r>
              </a:p>
            </p:txBody>
          </p:sp>
          <p:sp>
            <p:nvSpPr>
              <p:cNvPr id="28" name="Rectangle 28">
                <a:extLst>
                  <a:ext uri="{FF2B5EF4-FFF2-40B4-BE49-F238E27FC236}">
                    <a16:creationId xmlns:a16="http://schemas.microsoft.com/office/drawing/2014/main" id="{0421992B-195D-4AD7-ABDC-4610A0D05F8E}"/>
                  </a:ext>
                </a:extLst>
              </p:cNvPr>
              <p:cNvSpPr/>
              <p:nvPr/>
            </p:nvSpPr>
            <p:spPr>
              <a:xfrm>
                <a:off x="9053749" y="4385222"/>
                <a:ext cx="2417152" cy="1435071"/>
              </a:xfrm>
              <a:prstGeom prst="rect">
                <a:avLst/>
              </a:prstGeom>
              <a:noFill/>
              <a:ln w="25400">
                <a:solidFill>
                  <a:srgbClr val="6F787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9" name="TextBox 2">
            <a:extLst>
              <a:ext uri="{FF2B5EF4-FFF2-40B4-BE49-F238E27FC236}">
                <a16:creationId xmlns:a16="http://schemas.microsoft.com/office/drawing/2014/main" id="{10FEFB37-8AA4-47E9-8F75-EA73A6DC6ACE}"/>
              </a:ext>
            </a:extLst>
          </p:cNvPr>
          <p:cNvSpPr txBox="1"/>
          <p:nvPr/>
        </p:nvSpPr>
        <p:spPr>
          <a:xfrm>
            <a:off x="9980669" y="1638969"/>
            <a:ext cx="1359247" cy="301111"/>
          </a:xfrm>
          <a:prstGeom prst="rect">
            <a:avLst/>
          </a:prstGeom>
        </p:spPr>
        <p:txBody>
          <a:bodyPr wrap="none" lIns="0" tIns="0" rIns="0" bIns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cs typeface="Arial"/>
              </a:rPr>
              <a:t>IT employee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cs typeface="Arial"/>
              </a:rPr>
              <a:t>engagement</a:t>
            </a:r>
          </a:p>
        </p:txBody>
      </p:sp>
      <p:sp>
        <p:nvSpPr>
          <p:cNvPr id="30" name="TextBox 92">
            <a:extLst>
              <a:ext uri="{FF2B5EF4-FFF2-40B4-BE49-F238E27FC236}">
                <a16:creationId xmlns:a16="http://schemas.microsoft.com/office/drawing/2014/main" id="{27377FD0-9B4B-4F88-BD69-B648D30FC6F5}"/>
              </a:ext>
            </a:extLst>
          </p:cNvPr>
          <p:cNvSpPr txBox="1"/>
          <p:nvPr/>
        </p:nvSpPr>
        <p:spPr>
          <a:xfrm>
            <a:off x="6358576" y="1638969"/>
            <a:ext cx="1071299" cy="309690"/>
          </a:xfrm>
          <a:prstGeom prst="rect">
            <a:avLst/>
          </a:prstGeom>
        </p:spPr>
        <p:txBody>
          <a:bodyPr wrap="none" lIns="0" tIns="0" rIns="0" bIns="0" anchor="t"/>
          <a:lstStyle/>
          <a:p>
            <a:r>
              <a:rPr lang="en-US" sz="1200" b="1" dirty="0">
                <a:solidFill>
                  <a:srgbClr val="221F20"/>
                </a:solidFill>
                <a:latin typeface="Arial"/>
              </a:rPr>
              <a:t>Facilitator-</a:t>
            </a:r>
          </a:p>
          <a:p>
            <a:r>
              <a:rPr lang="en-US" sz="1200" b="1" dirty="0">
                <a:solidFill>
                  <a:srgbClr val="221F20"/>
                </a:solidFill>
                <a:latin typeface="Arial"/>
              </a:rPr>
              <a:t>to-doer </a:t>
            </a:r>
          </a:p>
        </p:txBody>
      </p:sp>
      <p:sp>
        <p:nvSpPr>
          <p:cNvPr id="31" name="Google Shape;1226;gf468cd9f2f_0_1523">
            <a:extLst>
              <a:ext uri="{FF2B5EF4-FFF2-40B4-BE49-F238E27FC236}">
                <a16:creationId xmlns:a16="http://schemas.microsoft.com/office/drawing/2014/main" id="{6048FF1C-ACDA-4F73-A8CA-3313FA922061}"/>
              </a:ext>
            </a:extLst>
          </p:cNvPr>
          <p:cNvSpPr txBox="1"/>
          <p:nvPr/>
        </p:nvSpPr>
        <p:spPr>
          <a:xfrm>
            <a:off x="457199" y="822960"/>
            <a:ext cx="10936079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1800" b="1" dirty="0"/>
              <a:t>Examples of business outcomes of delivery transformations from Gartner case studies</a:t>
            </a:r>
          </a:p>
        </p:txBody>
      </p:sp>
      <p:grpSp>
        <p:nvGrpSpPr>
          <p:cNvPr id="32" name="Group 46">
            <a:extLst>
              <a:ext uri="{FF2B5EF4-FFF2-40B4-BE49-F238E27FC236}">
                <a16:creationId xmlns:a16="http://schemas.microsoft.com/office/drawing/2014/main" id="{89325642-8939-4780-A726-BC4312A587CA}"/>
              </a:ext>
            </a:extLst>
          </p:cNvPr>
          <p:cNvGrpSpPr/>
          <p:nvPr/>
        </p:nvGrpSpPr>
        <p:grpSpPr>
          <a:xfrm>
            <a:off x="568733" y="2013142"/>
            <a:ext cx="2497462" cy="1702423"/>
            <a:chOff x="458572" y="-4121795"/>
            <a:chExt cx="5650094" cy="3582618"/>
          </a:xfrm>
        </p:grpSpPr>
        <p:graphicFrame>
          <p:nvGraphicFramePr>
            <p:cNvPr id="33" name="Chart 24">
              <a:extLst>
                <a:ext uri="{FF2B5EF4-FFF2-40B4-BE49-F238E27FC236}">
                  <a16:creationId xmlns:a16="http://schemas.microsoft.com/office/drawing/2014/main" id="{B8521287-5356-4AE5-8467-71C4F2E44B18}"/>
                </a:ext>
              </a:extLst>
            </p:cNvPr>
            <p:cNvGraphicFramePr/>
            <p:nvPr/>
          </p:nvGraphicFramePr>
          <p:xfrm>
            <a:off x="458572" y="-4121795"/>
            <a:ext cx="5650094" cy="35826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4" name="Google Shape;1030;g124129ce3a7_0_700">
              <a:extLst>
                <a:ext uri="{FF2B5EF4-FFF2-40B4-BE49-F238E27FC236}">
                  <a16:creationId xmlns:a16="http://schemas.microsoft.com/office/drawing/2014/main" id="{5757ECAB-0771-44EE-94AC-D892F90600D9}"/>
                </a:ext>
              </a:extLst>
            </p:cNvPr>
            <p:cNvSpPr/>
            <p:nvPr/>
          </p:nvSpPr>
          <p:spPr>
            <a:xfrm>
              <a:off x="3850549" y="-3705418"/>
              <a:ext cx="113884" cy="1930393"/>
            </a:xfrm>
            <a:custGeom>
              <a:avLst/>
              <a:gdLst/>
              <a:ahLst/>
              <a:cxnLst/>
              <a:rect l="l" t="t" r="r" b="b"/>
              <a:pathLst>
                <a:path w="302509" h="158129" extrusionOk="0">
                  <a:moveTo>
                    <a:pt x="0" y="0"/>
                  </a:moveTo>
                  <a:lnTo>
                    <a:pt x="302509" y="0"/>
                  </a:lnTo>
                  <a:lnTo>
                    <a:pt x="302509" y="158129"/>
                  </a:lnTo>
                </a:path>
              </a:pathLst>
            </a:custGeom>
            <a:noFill/>
            <a:ln w="19050" cap="flat" cmpd="sng">
              <a:solidFill>
                <a:srgbClr val="6F7878"/>
              </a:solidFill>
              <a:prstDash val="dash"/>
              <a:miter lim="800000"/>
              <a:headEnd type="none" w="sm" len="sm"/>
              <a:tailEnd type="triangle" w="med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TextBox 30">
              <a:extLst>
                <a:ext uri="{FF2B5EF4-FFF2-40B4-BE49-F238E27FC236}">
                  <a16:creationId xmlns:a16="http://schemas.microsoft.com/office/drawing/2014/main" id="{F006623C-B0D9-4378-A08E-66751C90F6E1}"/>
                </a:ext>
              </a:extLst>
            </p:cNvPr>
            <p:cNvSpPr txBox="1"/>
            <p:nvPr/>
          </p:nvSpPr>
          <p:spPr>
            <a:xfrm>
              <a:off x="1679733" y="-990698"/>
              <a:ext cx="1672605" cy="312384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dirty="0">
                  <a:solidFill>
                    <a:srgbClr val="221F20"/>
                  </a:solidFill>
                  <a:latin typeface="Arial"/>
                </a:rPr>
                <a:t>Projects</a:t>
              </a:r>
            </a:p>
          </p:txBody>
        </p:sp>
        <p:sp>
          <p:nvSpPr>
            <p:cNvPr id="36" name="TextBox 32">
              <a:extLst>
                <a:ext uri="{FF2B5EF4-FFF2-40B4-BE49-F238E27FC236}">
                  <a16:creationId xmlns:a16="http://schemas.microsoft.com/office/drawing/2014/main" id="{34EDD9D7-9932-46B8-9D7A-FDF8D1A27049}"/>
                </a:ext>
              </a:extLst>
            </p:cNvPr>
            <p:cNvSpPr txBox="1"/>
            <p:nvPr/>
          </p:nvSpPr>
          <p:spPr>
            <a:xfrm>
              <a:off x="3659217" y="-990698"/>
              <a:ext cx="1672605" cy="312384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dirty="0">
                  <a:solidFill>
                    <a:srgbClr val="221F20"/>
                  </a:solidFill>
                  <a:latin typeface="Arial"/>
                </a:rPr>
                <a:t>Products</a:t>
              </a:r>
            </a:p>
          </p:txBody>
        </p:sp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id="{BE7B097F-65AB-4D6A-9CE2-837FE4775C6F}"/>
                </a:ext>
              </a:extLst>
            </p:cNvPr>
            <p:cNvSpPr txBox="1"/>
            <p:nvPr/>
          </p:nvSpPr>
          <p:spPr>
            <a:xfrm>
              <a:off x="2004090" y="-3893156"/>
              <a:ext cx="1676910" cy="351403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solidFill>
                    <a:srgbClr val="221F2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&gt;500 days</a:t>
              </a:r>
            </a:p>
          </p:txBody>
        </p:sp>
        <p:sp>
          <p:nvSpPr>
            <p:cNvPr id="38" name="TextBox 39">
              <a:extLst>
                <a:ext uri="{FF2B5EF4-FFF2-40B4-BE49-F238E27FC236}">
                  <a16:creationId xmlns:a16="http://schemas.microsoft.com/office/drawing/2014/main" id="{0E5BE955-F503-4B37-858D-FD9E30FAF010}"/>
                </a:ext>
              </a:extLst>
            </p:cNvPr>
            <p:cNvSpPr txBox="1"/>
            <p:nvPr/>
          </p:nvSpPr>
          <p:spPr>
            <a:xfrm>
              <a:off x="3827615" y="-1763955"/>
              <a:ext cx="1672607" cy="337419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solidFill>
                    <a:srgbClr val="221F2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&lt;45 days</a:t>
              </a:r>
            </a:p>
          </p:txBody>
        </p:sp>
      </p:grpSp>
      <p:graphicFrame>
        <p:nvGraphicFramePr>
          <p:cNvPr id="39" name="Chart 50">
            <a:extLst>
              <a:ext uri="{FF2B5EF4-FFF2-40B4-BE49-F238E27FC236}">
                <a16:creationId xmlns:a16="http://schemas.microsoft.com/office/drawing/2014/main" id="{570BA484-423B-4D1E-805A-F2F5EF50B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391036"/>
              </p:ext>
            </p:extLst>
          </p:nvPr>
        </p:nvGraphicFramePr>
        <p:xfrm>
          <a:off x="568733" y="4148207"/>
          <a:ext cx="2497462" cy="170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Google Shape;1030;g124129ce3a7_0_700">
            <a:extLst>
              <a:ext uri="{FF2B5EF4-FFF2-40B4-BE49-F238E27FC236}">
                <a16:creationId xmlns:a16="http://schemas.microsoft.com/office/drawing/2014/main" id="{244BB1A4-1E55-45F7-A0ED-DEC0722FBDD5}"/>
              </a:ext>
            </a:extLst>
          </p:cNvPr>
          <p:cNvSpPr/>
          <p:nvPr/>
        </p:nvSpPr>
        <p:spPr>
          <a:xfrm>
            <a:off x="1964349" y="5444558"/>
            <a:ext cx="154050" cy="94765"/>
          </a:xfrm>
          <a:custGeom>
            <a:avLst/>
            <a:gdLst/>
            <a:ahLst/>
            <a:cxnLst/>
            <a:rect l="l" t="t" r="r" b="b"/>
            <a:pathLst>
              <a:path w="302509" h="158129" extrusionOk="0">
                <a:moveTo>
                  <a:pt x="0" y="0"/>
                </a:moveTo>
                <a:lnTo>
                  <a:pt x="302509" y="0"/>
                </a:lnTo>
                <a:lnTo>
                  <a:pt x="302509" y="158129"/>
                </a:lnTo>
              </a:path>
            </a:pathLst>
          </a:custGeom>
          <a:noFill/>
          <a:ln w="19050" cap="flat" cmpd="sng">
            <a:solidFill>
              <a:srgbClr val="6F7878"/>
            </a:solidFill>
            <a:prstDash val="dash"/>
            <a:miter lim="800000"/>
            <a:headEnd type="none" w="sm" len="sm"/>
            <a:tailEnd type="triangle" w="med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TextBox 52">
            <a:extLst>
              <a:ext uri="{FF2B5EF4-FFF2-40B4-BE49-F238E27FC236}">
                <a16:creationId xmlns:a16="http://schemas.microsoft.com/office/drawing/2014/main" id="{A985DC58-4EA7-4035-8B72-E2EA8E07DC91}"/>
              </a:ext>
            </a:extLst>
          </p:cNvPr>
          <p:cNvSpPr txBox="1"/>
          <p:nvPr/>
        </p:nvSpPr>
        <p:spPr>
          <a:xfrm>
            <a:off x="1108512" y="5636072"/>
            <a:ext cx="739327" cy="148442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1200" dirty="0">
                <a:solidFill>
                  <a:srgbClr val="221F20"/>
                </a:solidFill>
                <a:latin typeface="Arial"/>
              </a:rPr>
              <a:t>Projects</a:t>
            </a:r>
          </a:p>
        </p:txBody>
      </p:sp>
      <p:sp>
        <p:nvSpPr>
          <p:cNvPr id="42" name="TextBox 53">
            <a:extLst>
              <a:ext uri="{FF2B5EF4-FFF2-40B4-BE49-F238E27FC236}">
                <a16:creationId xmlns:a16="http://schemas.microsoft.com/office/drawing/2014/main" id="{16A4B999-2775-43D1-9B7C-75433E56252E}"/>
              </a:ext>
            </a:extLst>
          </p:cNvPr>
          <p:cNvSpPr txBox="1"/>
          <p:nvPr/>
        </p:nvSpPr>
        <p:spPr>
          <a:xfrm>
            <a:off x="1983486" y="5636072"/>
            <a:ext cx="739327" cy="148442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1200" dirty="0">
                <a:solidFill>
                  <a:srgbClr val="221F20"/>
                </a:solidFill>
                <a:latin typeface="Arial"/>
              </a:rPr>
              <a:t>Products</a:t>
            </a:r>
          </a:p>
        </p:txBody>
      </p:sp>
      <p:sp>
        <p:nvSpPr>
          <p:cNvPr id="43" name="TextBox 54">
            <a:extLst>
              <a:ext uri="{FF2B5EF4-FFF2-40B4-BE49-F238E27FC236}">
                <a16:creationId xmlns:a16="http://schemas.microsoft.com/office/drawing/2014/main" id="{147B4DF3-4107-480E-82ED-3CE91D9A2D05}"/>
              </a:ext>
            </a:extLst>
          </p:cNvPr>
          <p:cNvSpPr txBox="1"/>
          <p:nvPr/>
        </p:nvSpPr>
        <p:spPr>
          <a:xfrm>
            <a:off x="1251885" y="5258903"/>
            <a:ext cx="741230" cy="166983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1200" b="1" dirty="0">
                <a:solidFill>
                  <a:srgbClr val="221F2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&gt;60 days</a:t>
            </a:r>
          </a:p>
        </p:txBody>
      </p:sp>
      <p:sp>
        <p:nvSpPr>
          <p:cNvPr id="44" name="TextBox 56">
            <a:extLst>
              <a:ext uri="{FF2B5EF4-FFF2-40B4-BE49-F238E27FC236}">
                <a16:creationId xmlns:a16="http://schemas.microsoft.com/office/drawing/2014/main" id="{1273B9B6-CA07-4AB4-A00D-B582B03CF89D}"/>
              </a:ext>
            </a:extLst>
          </p:cNvPr>
          <p:cNvSpPr txBox="1"/>
          <p:nvPr/>
        </p:nvSpPr>
        <p:spPr>
          <a:xfrm>
            <a:off x="2171350" y="5369551"/>
            <a:ext cx="739328" cy="16033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1200" b="1" dirty="0">
                <a:solidFill>
                  <a:srgbClr val="221F2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&lt;7 days</a:t>
            </a:r>
          </a:p>
        </p:txBody>
      </p:sp>
      <p:graphicFrame>
        <p:nvGraphicFramePr>
          <p:cNvPr id="45" name="Chart 58">
            <a:extLst>
              <a:ext uri="{FF2B5EF4-FFF2-40B4-BE49-F238E27FC236}">
                <a16:creationId xmlns:a16="http://schemas.microsoft.com/office/drawing/2014/main" id="{1D7E5FCF-AE98-411D-AE23-337ED25D2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056213"/>
              </p:ext>
            </p:extLst>
          </p:nvPr>
        </p:nvGraphicFramePr>
        <p:xfrm>
          <a:off x="3437779" y="2013142"/>
          <a:ext cx="2497462" cy="170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Google Shape;1030;g124129ce3a7_0_700">
            <a:extLst>
              <a:ext uri="{FF2B5EF4-FFF2-40B4-BE49-F238E27FC236}">
                <a16:creationId xmlns:a16="http://schemas.microsoft.com/office/drawing/2014/main" id="{C4B48745-58D6-453B-B623-E4D51082AFD5}"/>
              </a:ext>
            </a:extLst>
          </p:cNvPr>
          <p:cNvSpPr/>
          <p:nvPr/>
        </p:nvSpPr>
        <p:spPr>
          <a:xfrm rot="5400000" flipH="1" flipV="1">
            <a:off x="4668558" y="2928331"/>
            <a:ext cx="422130" cy="141112"/>
          </a:xfrm>
          <a:custGeom>
            <a:avLst/>
            <a:gdLst/>
            <a:ahLst/>
            <a:cxnLst/>
            <a:rect l="l" t="t" r="r" b="b"/>
            <a:pathLst>
              <a:path w="302509" h="158129" extrusionOk="0">
                <a:moveTo>
                  <a:pt x="0" y="0"/>
                </a:moveTo>
                <a:lnTo>
                  <a:pt x="302509" y="0"/>
                </a:lnTo>
                <a:lnTo>
                  <a:pt x="302509" y="158129"/>
                </a:lnTo>
              </a:path>
            </a:pathLst>
          </a:custGeom>
          <a:noFill/>
          <a:ln w="19050" cap="flat" cmpd="sng">
            <a:solidFill>
              <a:srgbClr val="6F7878"/>
            </a:solidFill>
            <a:prstDash val="dash"/>
            <a:miter lim="800000"/>
            <a:headEnd type="none" w="sm" len="sm"/>
            <a:tailEnd type="triangle" w="med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TextBox 60">
            <a:extLst>
              <a:ext uri="{FF2B5EF4-FFF2-40B4-BE49-F238E27FC236}">
                <a16:creationId xmlns:a16="http://schemas.microsoft.com/office/drawing/2014/main" id="{331B2C6A-6B58-496A-8086-DFF765956944}"/>
              </a:ext>
            </a:extLst>
          </p:cNvPr>
          <p:cNvSpPr txBox="1"/>
          <p:nvPr/>
        </p:nvSpPr>
        <p:spPr>
          <a:xfrm>
            <a:off x="3977558" y="3501007"/>
            <a:ext cx="739327" cy="148442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1200" dirty="0">
                <a:solidFill>
                  <a:srgbClr val="221F20"/>
                </a:solidFill>
                <a:latin typeface="Arial"/>
              </a:rPr>
              <a:t>Projects</a:t>
            </a:r>
          </a:p>
        </p:txBody>
      </p:sp>
      <p:sp>
        <p:nvSpPr>
          <p:cNvPr id="48" name="TextBox 61">
            <a:extLst>
              <a:ext uri="{FF2B5EF4-FFF2-40B4-BE49-F238E27FC236}">
                <a16:creationId xmlns:a16="http://schemas.microsoft.com/office/drawing/2014/main" id="{2BBB609F-C8F1-433F-809A-1735F848D1AE}"/>
              </a:ext>
            </a:extLst>
          </p:cNvPr>
          <p:cNvSpPr txBox="1"/>
          <p:nvPr/>
        </p:nvSpPr>
        <p:spPr>
          <a:xfrm>
            <a:off x="4852532" y="3501007"/>
            <a:ext cx="739327" cy="148442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1200" dirty="0">
                <a:solidFill>
                  <a:srgbClr val="221F20"/>
                </a:solidFill>
                <a:latin typeface="Arial"/>
              </a:rPr>
              <a:t>Products</a:t>
            </a:r>
          </a:p>
        </p:txBody>
      </p:sp>
      <p:sp>
        <p:nvSpPr>
          <p:cNvPr id="49" name="TextBox 64">
            <a:extLst>
              <a:ext uri="{FF2B5EF4-FFF2-40B4-BE49-F238E27FC236}">
                <a16:creationId xmlns:a16="http://schemas.microsoft.com/office/drawing/2014/main" id="{682B9A61-0E2C-4ACB-A60F-29C83F021068}"/>
              </a:ext>
            </a:extLst>
          </p:cNvPr>
          <p:cNvSpPr txBox="1"/>
          <p:nvPr/>
        </p:nvSpPr>
        <p:spPr>
          <a:xfrm>
            <a:off x="4509008" y="2559836"/>
            <a:ext cx="741230" cy="166983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1200" b="1" dirty="0">
                <a:solidFill>
                  <a:srgbClr val="00A76D"/>
                </a:solidFill>
                <a:latin typeface="Wingdings 3" pitchFamily="2" charset="2"/>
                <a:cs typeface="Arial Black" panose="020B0604020202020204" pitchFamily="34" charset="0"/>
              </a:rPr>
              <a:t>p</a:t>
            </a:r>
            <a:r>
              <a:rPr lang="en-US" sz="1200" b="1" dirty="0">
                <a:solidFill>
                  <a:srgbClr val="221F2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30%</a:t>
            </a:r>
          </a:p>
        </p:txBody>
      </p:sp>
      <p:grpSp>
        <p:nvGrpSpPr>
          <p:cNvPr id="50" name="Group 70">
            <a:extLst>
              <a:ext uri="{FF2B5EF4-FFF2-40B4-BE49-F238E27FC236}">
                <a16:creationId xmlns:a16="http://schemas.microsoft.com/office/drawing/2014/main" id="{FA4B47DD-0108-4B17-AFEB-2A444D4829E4}"/>
              </a:ext>
            </a:extLst>
          </p:cNvPr>
          <p:cNvGrpSpPr/>
          <p:nvPr/>
        </p:nvGrpSpPr>
        <p:grpSpPr>
          <a:xfrm>
            <a:off x="3440509" y="4148207"/>
            <a:ext cx="2497462" cy="1702423"/>
            <a:chOff x="3437779" y="3890136"/>
            <a:chExt cx="2497462" cy="1702423"/>
          </a:xfrm>
        </p:grpSpPr>
        <p:graphicFrame>
          <p:nvGraphicFramePr>
            <p:cNvPr id="51" name="Chart 65">
              <a:extLst>
                <a:ext uri="{FF2B5EF4-FFF2-40B4-BE49-F238E27FC236}">
                  <a16:creationId xmlns:a16="http://schemas.microsoft.com/office/drawing/2014/main" id="{BBCFDCFF-859C-46D7-9F17-CE553C47FB3F}"/>
                </a:ext>
              </a:extLst>
            </p:cNvPr>
            <p:cNvGraphicFramePr/>
            <p:nvPr/>
          </p:nvGraphicFramePr>
          <p:xfrm>
            <a:off x="3437779" y="3890136"/>
            <a:ext cx="2497462" cy="17024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2" name="Google Shape;1030;g124129ce3a7_0_700">
              <a:extLst>
                <a:ext uri="{FF2B5EF4-FFF2-40B4-BE49-F238E27FC236}">
                  <a16:creationId xmlns:a16="http://schemas.microsoft.com/office/drawing/2014/main" id="{D4074DE3-343D-4E71-AC58-AE6AFE81F8D1}"/>
                </a:ext>
              </a:extLst>
            </p:cNvPr>
            <p:cNvSpPr/>
            <p:nvPr/>
          </p:nvSpPr>
          <p:spPr>
            <a:xfrm rot="5400000" flipH="1" flipV="1">
              <a:off x="4438518" y="4575285"/>
              <a:ext cx="882210" cy="141112"/>
            </a:xfrm>
            <a:custGeom>
              <a:avLst/>
              <a:gdLst/>
              <a:ahLst/>
              <a:cxnLst/>
              <a:rect l="l" t="t" r="r" b="b"/>
              <a:pathLst>
                <a:path w="302509" h="158129" extrusionOk="0">
                  <a:moveTo>
                    <a:pt x="0" y="0"/>
                  </a:moveTo>
                  <a:lnTo>
                    <a:pt x="302509" y="0"/>
                  </a:lnTo>
                  <a:lnTo>
                    <a:pt x="302509" y="158129"/>
                  </a:lnTo>
                </a:path>
              </a:pathLst>
            </a:custGeom>
            <a:noFill/>
            <a:ln w="19050" cap="flat" cmpd="sng">
              <a:solidFill>
                <a:srgbClr val="6F7878"/>
              </a:solidFill>
              <a:prstDash val="dash"/>
              <a:miter lim="800000"/>
              <a:headEnd type="none" w="sm" len="sm"/>
              <a:tailEnd type="triangle" w="med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59C66954-6103-4DEB-A4E7-46EB0B59A7DD}"/>
                </a:ext>
              </a:extLst>
            </p:cNvPr>
            <p:cNvSpPr txBox="1"/>
            <p:nvPr/>
          </p:nvSpPr>
          <p:spPr>
            <a:xfrm>
              <a:off x="3977558" y="5378001"/>
              <a:ext cx="739327" cy="148442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dirty="0">
                  <a:solidFill>
                    <a:srgbClr val="221F20"/>
                  </a:solidFill>
                  <a:latin typeface="Arial"/>
                </a:rPr>
                <a:t>Projects</a:t>
              </a:r>
            </a:p>
          </p:txBody>
        </p:sp>
        <p:sp>
          <p:nvSpPr>
            <p:cNvPr id="54" name="TextBox 68">
              <a:extLst>
                <a:ext uri="{FF2B5EF4-FFF2-40B4-BE49-F238E27FC236}">
                  <a16:creationId xmlns:a16="http://schemas.microsoft.com/office/drawing/2014/main" id="{18A0EF98-3CDB-4163-BA3E-A69005C531E7}"/>
                </a:ext>
              </a:extLst>
            </p:cNvPr>
            <p:cNvSpPr txBox="1"/>
            <p:nvPr/>
          </p:nvSpPr>
          <p:spPr>
            <a:xfrm>
              <a:off x="4852532" y="5378001"/>
              <a:ext cx="739327" cy="148442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dirty="0">
                  <a:solidFill>
                    <a:srgbClr val="221F20"/>
                  </a:solidFill>
                  <a:latin typeface="Arial"/>
                </a:rPr>
                <a:t>Products</a:t>
              </a:r>
            </a:p>
          </p:txBody>
        </p:sp>
        <p:sp>
          <p:nvSpPr>
            <p:cNvPr id="55" name="TextBox 69">
              <a:extLst>
                <a:ext uri="{FF2B5EF4-FFF2-40B4-BE49-F238E27FC236}">
                  <a16:creationId xmlns:a16="http://schemas.microsoft.com/office/drawing/2014/main" id="{77F175B5-C28C-4432-B38A-196F08B8871A}"/>
                </a:ext>
              </a:extLst>
            </p:cNvPr>
            <p:cNvSpPr txBox="1"/>
            <p:nvPr/>
          </p:nvSpPr>
          <p:spPr>
            <a:xfrm>
              <a:off x="4509008" y="3940214"/>
              <a:ext cx="741230" cy="166983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solidFill>
                    <a:srgbClr val="00A76D"/>
                  </a:solidFill>
                  <a:latin typeface="Wingdings 3" pitchFamily="2" charset="2"/>
                  <a:cs typeface="Arial Black" panose="020B0604020202020204" pitchFamily="34" charset="0"/>
                </a:rPr>
                <a:t>p</a:t>
              </a:r>
              <a:r>
                <a:rPr lang="en-US" sz="1200" b="1" dirty="0">
                  <a:solidFill>
                    <a:srgbClr val="221F2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50%</a:t>
              </a:r>
            </a:p>
          </p:txBody>
        </p:sp>
      </p:grpSp>
      <p:grpSp>
        <p:nvGrpSpPr>
          <p:cNvPr id="56" name="Group 89">
            <a:extLst>
              <a:ext uri="{FF2B5EF4-FFF2-40B4-BE49-F238E27FC236}">
                <a16:creationId xmlns:a16="http://schemas.microsoft.com/office/drawing/2014/main" id="{F5195021-EEB7-455C-A5FE-298F64C7FC54}"/>
              </a:ext>
            </a:extLst>
          </p:cNvPr>
          <p:cNvGrpSpPr/>
          <p:nvPr/>
        </p:nvGrpSpPr>
        <p:grpSpPr>
          <a:xfrm>
            <a:off x="7244911" y="2168935"/>
            <a:ext cx="2007409" cy="1504476"/>
            <a:chOff x="5452913" y="4424497"/>
            <a:chExt cx="2425943" cy="1504476"/>
          </a:xfrm>
        </p:grpSpPr>
        <p:graphicFrame>
          <p:nvGraphicFramePr>
            <p:cNvPr id="57" name="Chart 80">
              <a:extLst>
                <a:ext uri="{FF2B5EF4-FFF2-40B4-BE49-F238E27FC236}">
                  <a16:creationId xmlns:a16="http://schemas.microsoft.com/office/drawing/2014/main" id="{59D98831-E285-41C8-B956-C106E1DF0556}"/>
                </a:ext>
              </a:extLst>
            </p:cNvPr>
            <p:cNvGraphicFramePr/>
            <p:nvPr/>
          </p:nvGraphicFramePr>
          <p:xfrm>
            <a:off x="5452913" y="4424497"/>
            <a:ext cx="2425943" cy="15044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8" name="TextBox 81">
              <a:extLst>
                <a:ext uri="{FF2B5EF4-FFF2-40B4-BE49-F238E27FC236}">
                  <a16:creationId xmlns:a16="http://schemas.microsoft.com/office/drawing/2014/main" id="{9372F072-B8BC-42CD-96CD-A3F0DA2B1052}"/>
                </a:ext>
              </a:extLst>
            </p:cNvPr>
            <p:cNvSpPr txBox="1"/>
            <p:nvPr/>
          </p:nvSpPr>
          <p:spPr>
            <a:xfrm>
              <a:off x="5750159" y="4890190"/>
              <a:ext cx="674345" cy="260681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solidFill>
                    <a:srgbClr val="00A76D"/>
                  </a:solidFill>
                  <a:latin typeface="Arial"/>
                </a:rPr>
                <a:t>▲</a:t>
              </a:r>
              <a:r>
                <a:rPr lang="en-US" sz="1200" b="1" dirty="0">
                  <a:solidFill>
                    <a:srgbClr val="00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20-60%</a:t>
              </a:r>
            </a:p>
          </p:txBody>
        </p:sp>
        <p:sp>
          <p:nvSpPr>
            <p:cNvPr id="59" name="TextBox 82">
              <a:extLst>
                <a:ext uri="{FF2B5EF4-FFF2-40B4-BE49-F238E27FC236}">
                  <a16:creationId xmlns:a16="http://schemas.microsoft.com/office/drawing/2014/main" id="{6D5A1EB4-5909-42EF-9EAC-6DE8E8BEABD6}"/>
                </a:ext>
              </a:extLst>
            </p:cNvPr>
            <p:cNvSpPr txBox="1"/>
            <p:nvPr/>
          </p:nvSpPr>
          <p:spPr>
            <a:xfrm>
              <a:off x="5908814" y="5765206"/>
              <a:ext cx="702390" cy="135973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dirty="0">
                  <a:solidFill>
                    <a:srgbClr val="221F20"/>
                  </a:solidFill>
                  <a:latin typeface="Arial"/>
                </a:rPr>
                <a:t>Projects</a:t>
              </a:r>
            </a:p>
          </p:txBody>
        </p:sp>
        <p:sp>
          <p:nvSpPr>
            <p:cNvPr id="60" name="TextBox 84">
              <a:extLst>
                <a:ext uri="{FF2B5EF4-FFF2-40B4-BE49-F238E27FC236}">
                  <a16:creationId xmlns:a16="http://schemas.microsoft.com/office/drawing/2014/main" id="{FD7BF3D6-786C-49E9-93D1-4C301CA5D597}"/>
                </a:ext>
              </a:extLst>
            </p:cNvPr>
            <p:cNvSpPr txBox="1"/>
            <p:nvPr/>
          </p:nvSpPr>
          <p:spPr>
            <a:xfrm>
              <a:off x="6791352" y="5765206"/>
              <a:ext cx="702390" cy="135973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dirty="0">
                  <a:solidFill>
                    <a:srgbClr val="221F20"/>
                  </a:solidFill>
                  <a:latin typeface="Arial"/>
                </a:rPr>
                <a:t>Products</a:t>
              </a:r>
            </a:p>
          </p:txBody>
        </p:sp>
        <p:sp>
          <p:nvSpPr>
            <p:cNvPr id="61" name="Google Shape;1030;g124129ce3a7_0_700">
              <a:extLst>
                <a:ext uri="{FF2B5EF4-FFF2-40B4-BE49-F238E27FC236}">
                  <a16:creationId xmlns:a16="http://schemas.microsoft.com/office/drawing/2014/main" id="{53E59EAB-2B14-4144-BA47-55718F49D792}"/>
                </a:ext>
              </a:extLst>
            </p:cNvPr>
            <p:cNvSpPr/>
            <p:nvPr/>
          </p:nvSpPr>
          <p:spPr>
            <a:xfrm rot="16200000">
              <a:off x="6234976" y="4940292"/>
              <a:ext cx="914300" cy="171522"/>
            </a:xfrm>
            <a:custGeom>
              <a:avLst/>
              <a:gdLst/>
              <a:ahLst/>
              <a:cxnLst/>
              <a:rect l="l" t="t" r="r" b="b"/>
              <a:pathLst>
                <a:path w="302509" h="158129" extrusionOk="0">
                  <a:moveTo>
                    <a:pt x="0" y="0"/>
                  </a:moveTo>
                  <a:lnTo>
                    <a:pt x="302509" y="0"/>
                  </a:lnTo>
                  <a:lnTo>
                    <a:pt x="302509" y="158129"/>
                  </a:lnTo>
                </a:path>
              </a:pathLst>
            </a:custGeom>
            <a:noFill/>
            <a:ln w="19050" cap="flat" cmpd="sng">
              <a:solidFill>
                <a:srgbClr val="6F7878"/>
              </a:solidFill>
              <a:prstDash val="dash"/>
              <a:miter lim="800000"/>
              <a:headEnd type="none" w="sm" len="sm"/>
              <a:tailEnd type="triangle" w="med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Rectangle 87">
              <a:extLst>
                <a:ext uri="{FF2B5EF4-FFF2-40B4-BE49-F238E27FC236}">
                  <a16:creationId xmlns:a16="http://schemas.microsoft.com/office/drawing/2014/main" id="{320DCD87-3D41-4E1E-9337-F1CD37C78DA8}"/>
                </a:ext>
              </a:extLst>
            </p:cNvPr>
            <p:cNvSpPr/>
            <p:nvPr/>
          </p:nvSpPr>
          <p:spPr>
            <a:xfrm>
              <a:off x="6819491" y="4568903"/>
              <a:ext cx="778538" cy="6140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rgbClr val="FF54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63" name="Straight Connector 88">
              <a:extLst>
                <a:ext uri="{FF2B5EF4-FFF2-40B4-BE49-F238E27FC236}">
                  <a16:creationId xmlns:a16="http://schemas.microsoft.com/office/drawing/2014/main" id="{24245DD8-8124-40B1-8A06-FE8C5BA91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6366" y="5175673"/>
              <a:ext cx="171519" cy="0"/>
            </a:xfrm>
            <a:prstGeom prst="line">
              <a:avLst/>
            </a:prstGeom>
            <a:noFill/>
            <a:ln w="19050" cap="flat" cmpd="sng">
              <a:solidFill>
                <a:srgbClr val="6F7878"/>
              </a:solidFill>
              <a:prstDash val="dash"/>
              <a:round/>
              <a:headEnd type="triangle" w="med" len="sm"/>
              <a:tailEnd type="none" w="med" len="sm"/>
            </a:ln>
          </p:spPr>
        </p:cxnSp>
      </p:grpSp>
      <p:sp>
        <p:nvSpPr>
          <p:cNvPr id="64" name="TextBox 8">
            <a:extLst>
              <a:ext uri="{FF2B5EF4-FFF2-40B4-BE49-F238E27FC236}">
                <a16:creationId xmlns:a16="http://schemas.microsoft.com/office/drawing/2014/main" id="{353D8B33-5F11-4641-976A-F6EEA1FA2A53}"/>
              </a:ext>
            </a:extLst>
          </p:cNvPr>
          <p:cNvSpPr txBox="1"/>
          <p:nvPr/>
        </p:nvSpPr>
        <p:spPr>
          <a:xfrm>
            <a:off x="7429843" y="1638969"/>
            <a:ext cx="1071299" cy="309690"/>
          </a:xfrm>
          <a:prstGeom prst="rect">
            <a:avLst/>
          </a:prstGeom>
        </p:spPr>
        <p:txBody>
          <a:bodyPr wrap="none" lIns="0" tIns="0" rIns="0" bIns="0" anchor="t"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elf-service asset </a:t>
            </a:r>
            <a:br>
              <a:rPr lang="en-US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reuse &amp; development</a:t>
            </a:r>
          </a:p>
        </p:txBody>
      </p:sp>
      <p:sp>
        <p:nvSpPr>
          <p:cNvPr id="65" name="TextBox 17">
            <a:extLst>
              <a:ext uri="{FF2B5EF4-FFF2-40B4-BE49-F238E27FC236}">
                <a16:creationId xmlns:a16="http://schemas.microsoft.com/office/drawing/2014/main" id="{55EDCD93-68C4-4914-88CB-2531CFD07726}"/>
              </a:ext>
            </a:extLst>
          </p:cNvPr>
          <p:cNvSpPr txBox="1"/>
          <p:nvPr/>
        </p:nvSpPr>
        <p:spPr>
          <a:xfrm>
            <a:off x="6376778" y="2078483"/>
            <a:ext cx="336631" cy="430887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b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lang="en-US" sz="1100" dirty="0"/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4A2A174F-F265-42D1-910C-4FC6ECC2883E}"/>
              </a:ext>
            </a:extLst>
          </p:cNvPr>
          <p:cNvSpPr txBox="1"/>
          <p:nvPr/>
        </p:nvSpPr>
        <p:spPr>
          <a:xfrm>
            <a:off x="6415250" y="2497131"/>
            <a:ext cx="298159" cy="430887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b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endParaRPr lang="en-US" sz="1100" dirty="0"/>
          </a:p>
        </p:txBody>
      </p:sp>
      <p:sp>
        <p:nvSpPr>
          <p:cNvPr id="67" name="TextBox 19">
            <a:extLst>
              <a:ext uri="{FF2B5EF4-FFF2-40B4-BE49-F238E27FC236}">
                <a16:creationId xmlns:a16="http://schemas.microsoft.com/office/drawing/2014/main" id="{DCBD8DCE-0EDB-4198-AC3A-A7AC72EE3D7D}"/>
              </a:ext>
            </a:extLst>
          </p:cNvPr>
          <p:cNvSpPr txBox="1"/>
          <p:nvPr/>
        </p:nvSpPr>
        <p:spPr>
          <a:xfrm>
            <a:off x="6445708" y="2884437"/>
            <a:ext cx="267702" cy="430887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b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 lang="en-US" sz="1100" dirty="0"/>
          </a:p>
        </p:txBody>
      </p:sp>
      <p:grpSp>
        <p:nvGrpSpPr>
          <p:cNvPr id="68" name="Group 34">
            <a:extLst>
              <a:ext uri="{FF2B5EF4-FFF2-40B4-BE49-F238E27FC236}">
                <a16:creationId xmlns:a16="http://schemas.microsoft.com/office/drawing/2014/main" id="{7C406D3A-84B1-432D-9760-8A5136216EBC}"/>
              </a:ext>
            </a:extLst>
          </p:cNvPr>
          <p:cNvGrpSpPr/>
          <p:nvPr/>
        </p:nvGrpSpPr>
        <p:grpSpPr>
          <a:xfrm>
            <a:off x="6722308" y="2096109"/>
            <a:ext cx="167244" cy="1349027"/>
            <a:chOff x="8323521" y="2807850"/>
            <a:chExt cx="749519" cy="3002049"/>
          </a:xfrm>
        </p:grpSpPr>
        <p:sp>
          <p:nvSpPr>
            <p:cNvPr id="69" name="Down Arrow 35">
              <a:extLst>
                <a:ext uri="{FF2B5EF4-FFF2-40B4-BE49-F238E27FC236}">
                  <a16:creationId xmlns:a16="http://schemas.microsoft.com/office/drawing/2014/main" id="{E070B130-076E-4F81-9D1C-81BEC2EB779B}"/>
                </a:ext>
              </a:extLst>
            </p:cNvPr>
            <p:cNvSpPr/>
            <p:nvPr/>
          </p:nvSpPr>
          <p:spPr>
            <a:xfrm>
              <a:off x="8323521" y="2807850"/>
              <a:ext cx="749519" cy="3002049"/>
            </a:xfrm>
            <a:prstGeom prst="downArrow">
              <a:avLst/>
            </a:prstGeom>
            <a:solidFill>
              <a:srgbClr val="002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70" name="Straight Connector 36">
              <a:extLst>
                <a:ext uri="{FF2B5EF4-FFF2-40B4-BE49-F238E27FC236}">
                  <a16:creationId xmlns:a16="http://schemas.microsoft.com/office/drawing/2014/main" id="{AD10D5ED-14E0-4B26-9274-DB46BE19A9D4}"/>
                </a:ext>
              </a:extLst>
            </p:cNvPr>
            <p:cNvCxnSpPr>
              <a:cxnSpLocks/>
            </p:cNvCxnSpPr>
            <p:nvPr/>
          </p:nvCxnSpPr>
          <p:spPr>
            <a:xfrm>
              <a:off x="8409988" y="3686623"/>
              <a:ext cx="486704" cy="0"/>
            </a:xfrm>
            <a:prstGeom prst="line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lg" len="med"/>
              <a:tailEnd type="none" w="lg" len="med"/>
            </a:ln>
          </p:spPr>
        </p:cxnSp>
        <p:cxnSp>
          <p:nvCxnSpPr>
            <p:cNvPr id="71" name="Straight Connector 40">
              <a:extLst>
                <a:ext uri="{FF2B5EF4-FFF2-40B4-BE49-F238E27FC236}">
                  <a16:creationId xmlns:a16="http://schemas.microsoft.com/office/drawing/2014/main" id="{06630530-7F56-45AA-AD60-4E69A6D7BA98}"/>
                </a:ext>
              </a:extLst>
            </p:cNvPr>
            <p:cNvCxnSpPr>
              <a:cxnSpLocks/>
            </p:cNvCxnSpPr>
            <p:nvPr/>
          </p:nvCxnSpPr>
          <p:spPr>
            <a:xfrm>
              <a:off x="8409988" y="4607863"/>
              <a:ext cx="584104" cy="0"/>
            </a:xfrm>
            <a:prstGeom prst="line">
              <a:avLst/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lg" len="med"/>
              <a:tailEnd type="none" w="lg" len="med"/>
            </a:ln>
          </p:spPr>
        </p:cxnSp>
      </p:grpSp>
      <p:sp>
        <p:nvSpPr>
          <p:cNvPr id="72" name="TextBox 49">
            <a:extLst>
              <a:ext uri="{FF2B5EF4-FFF2-40B4-BE49-F238E27FC236}">
                <a16:creationId xmlns:a16="http://schemas.microsoft.com/office/drawing/2014/main" id="{799F4A97-373B-416F-8DF8-EE474FAEF34F}"/>
              </a:ext>
            </a:extLst>
          </p:cNvPr>
          <p:cNvSpPr txBox="1"/>
          <p:nvPr/>
        </p:nvSpPr>
        <p:spPr>
          <a:xfrm>
            <a:off x="6895671" y="2144069"/>
            <a:ext cx="23375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rgbClr val="002856"/>
                </a:solidFill>
              </a:rPr>
              <a:t>1:</a:t>
            </a:r>
            <a:r>
              <a:rPr lang="en-US" sz="1200" b="1" dirty="0">
                <a:solidFill>
                  <a:srgbClr val="FF540A"/>
                </a:solidFill>
              </a:rPr>
              <a:t>3</a:t>
            </a:r>
          </a:p>
        </p:txBody>
      </p:sp>
      <p:sp>
        <p:nvSpPr>
          <p:cNvPr id="73" name="TextBox 57">
            <a:extLst>
              <a:ext uri="{FF2B5EF4-FFF2-40B4-BE49-F238E27FC236}">
                <a16:creationId xmlns:a16="http://schemas.microsoft.com/office/drawing/2014/main" id="{970BF828-76BE-4425-B52A-59184B4FA9C6}"/>
              </a:ext>
            </a:extLst>
          </p:cNvPr>
          <p:cNvSpPr txBox="1"/>
          <p:nvPr/>
        </p:nvSpPr>
        <p:spPr>
          <a:xfrm>
            <a:off x="6895671" y="2549705"/>
            <a:ext cx="23375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rgbClr val="002856"/>
                </a:solidFill>
              </a:rPr>
              <a:t>1:</a:t>
            </a:r>
            <a:r>
              <a:rPr lang="en-US" sz="1200" b="1" dirty="0">
                <a:solidFill>
                  <a:srgbClr val="FF540A"/>
                </a:solidFill>
              </a:rPr>
              <a:t>5</a:t>
            </a:r>
          </a:p>
        </p:txBody>
      </p:sp>
      <p:sp>
        <p:nvSpPr>
          <p:cNvPr id="74" name="TextBox 62">
            <a:extLst>
              <a:ext uri="{FF2B5EF4-FFF2-40B4-BE49-F238E27FC236}">
                <a16:creationId xmlns:a16="http://schemas.microsoft.com/office/drawing/2014/main" id="{0ECCC90E-5FBB-4EC1-B004-F5516345A2D2}"/>
              </a:ext>
            </a:extLst>
          </p:cNvPr>
          <p:cNvSpPr txBox="1"/>
          <p:nvPr/>
        </p:nvSpPr>
        <p:spPr>
          <a:xfrm>
            <a:off x="6895671" y="2996592"/>
            <a:ext cx="308848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200" b="1" dirty="0">
                <a:solidFill>
                  <a:srgbClr val="002856"/>
                </a:solidFill>
              </a:rPr>
              <a:t>1:</a:t>
            </a:r>
            <a:r>
              <a:rPr lang="en-US" sz="1200" b="1" dirty="0">
                <a:solidFill>
                  <a:srgbClr val="FF540A"/>
                </a:solidFill>
              </a:rPr>
              <a:t>10</a:t>
            </a:r>
          </a:p>
        </p:txBody>
      </p:sp>
      <p:grpSp>
        <p:nvGrpSpPr>
          <p:cNvPr id="75" name="Group 94">
            <a:extLst>
              <a:ext uri="{FF2B5EF4-FFF2-40B4-BE49-F238E27FC236}">
                <a16:creationId xmlns:a16="http://schemas.microsoft.com/office/drawing/2014/main" id="{ECB468DD-06B0-4D4A-98D2-D1BC79CBBFA1}"/>
              </a:ext>
            </a:extLst>
          </p:cNvPr>
          <p:cNvGrpSpPr/>
          <p:nvPr/>
        </p:nvGrpSpPr>
        <p:grpSpPr>
          <a:xfrm>
            <a:off x="9431739" y="1972238"/>
            <a:ext cx="2179465" cy="1394825"/>
            <a:chOff x="9411560" y="1873023"/>
            <a:chExt cx="2497462" cy="1702423"/>
          </a:xfrm>
        </p:grpSpPr>
        <p:graphicFrame>
          <p:nvGraphicFramePr>
            <p:cNvPr id="76" name="Chart 76">
              <a:extLst>
                <a:ext uri="{FF2B5EF4-FFF2-40B4-BE49-F238E27FC236}">
                  <a16:creationId xmlns:a16="http://schemas.microsoft.com/office/drawing/2014/main" id="{5328283F-7242-4392-8375-4035C0958929}"/>
                </a:ext>
              </a:extLst>
            </p:cNvPr>
            <p:cNvGraphicFramePr/>
            <p:nvPr/>
          </p:nvGraphicFramePr>
          <p:xfrm>
            <a:off x="9411560" y="1873023"/>
            <a:ext cx="2497462" cy="17024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77" name="Google Shape;1030;g124129ce3a7_0_700">
              <a:extLst>
                <a:ext uri="{FF2B5EF4-FFF2-40B4-BE49-F238E27FC236}">
                  <a16:creationId xmlns:a16="http://schemas.microsoft.com/office/drawing/2014/main" id="{25F33ED1-C5DC-45CE-BA9F-01BB8979D6A5}"/>
                </a:ext>
              </a:extLst>
            </p:cNvPr>
            <p:cNvSpPr/>
            <p:nvPr/>
          </p:nvSpPr>
          <p:spPr>
            <a:xfrm rot="5400000" flipH="1" flipV="1">
              <a:off x="10589095" y="2565866"/>
              <a:ext cx="438095" cy="168203"/>
            </a:xfrm>
            <a:custGeom>
              <a:avLst/>
              <a:gdLst/>
              <a:ahLst/>
              <a:cxnLst/>
              <a:rect l="l" t="t" r="r" b="b"/>
              <a:pathLst>
                <a:path w="302509" h="158129" extrusionOk="0">
                  <a:moveTo>
                    <a:pt x="0" y="0"/>
                  </a:moveTo>
                  <a:lnTo>
                    <a:pt x="302509" y="0"/>
                  </a:lnTo>
                  <a:lnTo>
                    <a:pt x="302509" y="158129"/>
                  </a:lnTo>
                </a:path>
              </a:pathLst>
            </a:custGeom>
            <a:noFill/>
            <a:ln w="19050" cap="flat" cmpd="sng">
              <a:solidFill>
                <a:srgbClr val="6F7878"/>
              </a:solidFill>
              <a:prstDash val="dash"/>
              <a:miter lim="800000"/>
              <a:headEnd type="none" w="sm" len="sm"/>
              <a:tailEnd type="triangle" w="med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TextBox 78">
              <a:extLst>
                <a:ext uri="{FF2B5EF4-FFF2-40B4-BE49-F238E27FC236}">
                  <a16:creationId xmlns:a16="http://schemas.microsoft.com/office/drawing/2014/main" id="{D91099CF-0FB0-4447-ADCD-10FB201DD4F9}"/>
                </a:ext>
              </a:extLst>
            </p:cNvPr>
            <p:cNvSpPr txBox="1"/>
            <p:nvPr/>
          </p:nvSpPr>
          <p:spPr>
            <a:xfrm>
              <a:off x="10024271" y="3389763"/>
              <a:ext cx="739327" cy="148442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dirty="0">
                  <a:solidFill>
                    <a:srgbClr val="221F20"/>
                  </a:solidFill>
                  <a:latin typeface="Arial"/>
                </a:rPr>
                <a:t>Projects</a:t>
              </a:r>
            </a:p>
          </p:txBody>
        </p:sp>
        <p:sp>
          <p:nvSpPr>
            <p:cNvPr id="79" name="TextBox 79">
              <a:extLst>
                <a:ext uri="{FF2B5EF4-FFF2-40B4-BE49-F238E27FC236}">
                  <a16:creationId xmlns:a16="http://schemas.microsoft.com/office/drawing/2014/main" id="{821ABEF5-4679-4C16-99BF-F38DE92755C7}"/>
                </a:ext>
              </a:extLst>
            </p:cNvPr>
            <p:cNvSpPr txBox="1"/>
            <p:nvPr/>
          </p:nvSpPr>
          <p:spPr>
            <a:xfrm>
              <a:off x="10923960" y="3389763"/>
              <a:ext cx="739327" cy="148442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dirty="0">
                  <a:solidFill>
                    <a:srgbClr val="221F20"/>
                  </a:solidFill>
                  <a:latin typeface="Arial"/>
                </a:rPr>
                <a:t>Products</a:t>
              </a:r>
            </a:p>
          </p:txBody>
        </p:sp>
        <p:sp>
          <p:nvSpPr>
            <p:cNvPr id="80" name="TextBox 86">
              <a:extLst>
                <a:ext uri="{FF2B5EF4-FFF2-40B4-BE49-F238E27FC236}">
                  <a16:creationId xmlns:a16="http://schemas.microsoft.com/office/drawing/2014/main" id="{EFFB0159-A1EC-4554-B1B6-6D99CFB33A13}"/>
                </a:ext>
              </a:extLst>
            </p:cNvPr>
            <p:cNvSpPr txBox="1"/>
            <p:nvPr/>
          </p:nvSpPr>
          <p:spPr>
            <a:xfrm>
              <a:off x="10482789" y="2166398"/>
              <a:ext cx="741230" cy="166983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solidFill>
                    <a:srgbClr val="00A76D"/>
                  </a:solidFill>
                  <a:latin typeface="Wingdings 3" pitchFamily="2" charset="2"/>
                  <a:cs typeface="Arial Black" panose="020B0604020202020204" pitchFamily="34" charset="0"/>
                </a:rPr>
                <a:t>p</a:t>
              </a:r>
              <a:r>
                <a:rPr lang="en-US" sz="1200" b="1" dirty="0">
                  <a:solidFill>
                    <a:srgbClr val="221F2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10%</a:t>
              </a:r>
            </a:p>
          </p:txBody>
        </p:sp>
      </p:grpSp>
      <p:grpSp>
        <p:nvGrpSpPr>
          <p:cNvPr id="81" name="Group 119">
            <a:extLst>
              <a:ext uri="{FF2B5EF4-FFF2-40B4-BE49-F238E27FC236}">
                <a16:creationId xmlns:a16="http://schemas.microsoft.com/office/drawing/2014/main" id="{E5949A6F-1D5E-406D-BB81-2CF4861BC18A}"/>
              </a:ext>
            </a:extLst>
          </p:cNvPr>
          <p:cNvGrpSpPr/>
          <p:nvPr/>
        </p:nvGrpSpPr>
        <p:grpSpPr>
          <a:xfrm>
            <a:off x="9651270" y="4100558"/>
            <a:ext cx="2055439" cy="1617251"/>
            <a:chOff x="9651270" y="4152833"/>
            <a:chExt cx="2055439" cy="1617251"/>
          </a:xfrm>
        </p:grpSpPr>
        <p:sp>
          <p:nvSpPr>
            <p:cNvPr id="82" name="TextBox 107">
              <a:extLst>
                <a:ext uri="{FF2B5EF4-FFF2-40B4-BE49-F238E27FC236}">
                  <a16:creationId xmlns:a16="http://schemas.microsoft.com/office/drawing/2014/main" id="{5AC0ECC5-14B2-4452-B666-9E6A2DD781FF}"/>
                </a:ext>
              </a:extLst>
            </p:cNvPr>
            <p:cNvSpPr txBox="1"/>
            <p:nvPr/>
          </p:nvSpPr>
          <p:spPr>
            <a:xfrm>
              <a:off x="9651270" y="4152833"/>
              <a:ext cx="616539" cy="466587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8x</a:t>
              </a:r>
            </a:p>
          </p:txBody>
        </p:sp>
        <p:sp>
          <p:nvSpPr>
            <p:cNvPr id="83" name="TextBox 108">
              <a:extLst>
                <a:ext uri="{FF2B5EF4-FFF2-40B4-BE49-F238E27FC236}">
                  <a16:creationId xmlns:a16="http://schemas.microsoft.com/office/drawing/2014/main" id="{A1956D29-A5D0-4003-A1F5-511631241C81}"/>
                </a:ext>
              </a:extLst>
            </p:cNvPr>
            <p:cNvSpPr txBox="1"/>
            <p:nvPr/>
          </p:nvSpPr>
          <p:spPr>
            <a:xfrm>
              <a:off x="10324857" y="4201413"/>
              <a:ext cx="1381852" cy="369427"/>
            </a:xfrm>
            <a:prstGeom prst="rect">
              <a:avLst/>
            </a:prstGeom>
          </p:spPr>
          <p:txBody>
            <a:bodyPr wrap="square" lIns="0" tIns="0" rIns="0" bIns="0" anchor="ctr"/>
            <a:lstStyle/>
            <a:p>
              <a:r>
                <a:rPr lang="en-US" sz="1400" dirty="0"/>
                <a:t>Lead conversion</a:t>
              </a:r>
              <a:endParaRPr lang="en-US" sz="1400" b="1" dirty="0">
                <a:solidFill>
                  <a:srgbClr val="221F20"/>
                </a:solidFill>
                <a:latin typeface="Arial"/>
              </a:endParaRPr>
            </a:p>
          </p:txBody>
        </p:sp>
        <p:sp>
          <p:nvSpPr>
            <p:cNvPr id="84" name="TextBox 114">
              <a:extLst>
                <a:ext uri="{FF2B5EF4-FFF2-40B4-BE49-F238E27FC236}">
                  <a16:creationId xmlns:a16="http://schemas.microsoft.com/office/drawing/2014/main" id="{6812BF78-38FD-40A9-950C-49211BAAA9C2}"/>
                </a:ext>
              </a:extLst>
            </p:cNvPr>
            <p:cNvSpPr txBox="1"/>
            <p:nvPr/>
          </p:nvSpPr>
          <p:spPr>
            <a:xfrm>
              <a:off x="9651270" y="4728165"/>
              <a:ext cx="616539" cy="466587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6x</a:t>
              </a:r>
            </a:p>
          </p:txBody>
        </p:sp>
        <p:sp>
          <p:nvSpPr>
            <p:cNvPr id="85" name="TextBox 115">
              <a:extLst>
                <a:ext uri="{FF2B5EF4-FFF2-40B4-BE49-F238E27FC236}">
                  <a16:creationId xmlns:a16="http://schemas.microsoft.com/office/drawing/2014/main" id="{453598E2-4A58-4AC0-AC85-512FEFD38678}"/>
                </a:ext>
              </a:extLst>
            </p:cNvPr>
            <p:cNvSpPr txBox="1"/>
            <p:nvPr/>
          </p:nvSpPr>
          <p:spPr>
            <a:xfrm>
              <a:off x="10324857" y="4776745"/>
              <a:ext cx="1381852" cy="369427"/>
            </a:xfrm>
            <a:prstGeom prst="rect">
              <a:avLst/>
            </a:prstGeom>
          </p:spPr>
          <p:txBody>
            <a:bodyPr wrap="square" lIns="0" tIns="0" rIns="0" bIns="0" anchor="ctr"/>
            <a:lstStyle/>
            <a:p>
              <a:r>
                <a:rPr lang="en-US" sz="1400" dirty="0"/>
                <a:t>Customers using digital channels</a:t>
              </a:r>
              <a:endParaRPr lang="en-US" sz="1400" b="1" dirty="0">
                <a:solidFill>
                  <a:srgbClr val="221F20"/>
                </a:solidFill>
                <a:latin typeface="Arial"/>
              </a:endParaRPr>
            </a:p>
          </p:txBody>
        </p:sp>
        <p:sp>
          <p:nvSpPr>
            <p:cNvPr id="86" name="TextBox 117">
              <a:extLst>
                <a:ext uri="{FF2B5EF4-FFF2-40B4-BE49-F238E27FC236}">
                  <a16:creationId xmlns:a16="http://schemas.microsoft.com/office/drawing/2014/main" id="{40E1935A-1DD9-4721-B48B-6E87C08AA75F}"/>
                </a:ext>
              </a:extLst>
            </p:cNvPr>
            <p:cNvSpPr txBox="1"/>
            <p:nvPr/>
          </p:nvSpPr>
          <p:spPr>
            <a:xfrm>
              <a:off x="9651270" y="5303497"/>
              <a:ext cx="616539" cy="466587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29%</a:t>
              </a:r>
            </a:p>
          </p:txBody>
        </p:sp>
        <p:sp>
          <p:nvSpPr>
            <p:cNvPr id="87" name="TextBox 118">
              <a:extLst>
                <a:ext uri="{FF2B5EF4-FFF2-40B4-BE49-F238E27FC236}">
                  <a16:creationId xmlns:a16="http://schemas.microsoft.com/office/drawing/2014/main" id="{3CFD9DC2-6703-4464-A297-EAAE26268974}"/>
                </a:ext>
              </a:extLst>
            </p:cNvPr>
            <p:cNvSpPr txBox="1"/>
            <p:nvPr/>
          </p:nvSpPr>
          <p:spPr>
            <a:xfrm>
              <a:off x="10324857" y="5352077"/>
              <a:ext cx="1381852" cy="369427"/>
            </a:xfrm>
            <a:prstGeom prst="rect">
              <a:avLst/>
            </a:prstGeom>
          </p:spPr>
          <p:txBody>
            <a:bodyPr wrap="square" lIns="0" tIns="0" rIns="0" bIns="0" anchor="ctr"/>
            <a:lstStyle/>
            <a:p>
              <a:r>
                <a:rPr lang="en-US" sz="1400" dirty="0"/>
                <a:t>Sales through </a:t>
              </a:r>
              <a:br>
                <a:rPr lang="en-US" sz="1400" dirty="0"/>
              </a:br>
              <a:r>
                <a:rPr lang="en-US" sz="1400" dirty="0"/>
                <a:t>digital channels</a:t>
              </a:r>
              <a:endParaRPr lang="en-US" sz="1400" b="1" dirty="0">
                <a:solidFill>
                  <a:srgbClr val="221F20"/>
                </a:solidFill>
                <a:latin typeface="Arial"/>
              </a:endParaRPr>
            </a:p>
          </p:txBody>
        </p:sp>
      </p:grpSp>
      <p:pic>
        <p:nvPicPr>
          <p:cNvPr id="89" name="Imagem 88">
            <a:extLst>
              <a:ext uri="{FF2B5EF4-FFF2-40B4-BE49-F238E27FC236}">
                <a16:creationId xmlns:a16="http://schemas.microsoft.com/office/drawing/2014/main" id="{4093E56B-4968-4AB8-9CF0-5DC94F2B30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9988" y="5923556"/>
            <a:ext cx="1104957" cy="4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A56744-2425-474A-87B9-A046841B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6</a:t>
            </a:fld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3404464-01C2-4495-9779-B0243437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/>
          <a:lstStyle/>
          <a:p>
            <a:r>
              <a:rPr lang="pt-BR" dirty="0"/>
              <a:t>... </a:t>
            </a:r>
            <a:r>
              <a:rPr lang="pt-BR" dirty="0" err="1"/>
              <a:t>And</a:t>
            </a:r>
            <a:r>
              <a:rPr lang="pt-BR" dirty="0"/>
              <a:t> Fusion </a:t>
            </a:r>
            <a:r>
              <a:rPr lang="pt-BR" dirty="0" err="1"/>
              <a:t>Teams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RNP</a:t>
            </a:r>
          </a:p>
        </p:txBody>
      </p: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7FD0C263-CA26-418E-97C0-FB5E2F834D5E}"/>
              </a:ext>
            </a:extLst>
          </p:cNvPr>
          <p:cNvGrpSpPr/>
          <p:nvPr/>
        </p:nvGrpSpPr>
        <p:grpSpPr>
          <a:xfrm>
            <a:off x="634587" y="1272001"/>
            <a:ext cx="2125546" cy="2597265"/>
            <a:chOff x="846254" y="1094202"/>
            <a:chExt cx="1913329" cy="2334798"/>
          </a:xfrm>
        </p:grpSpPr>
        <p:pic>
          <p:nvPicPr>
            <p:cNvPr id="77" name="Imagem 76">
              <a:extLst>
                <a:ext uri="{FF2B5EF4-FFF2-40B4-BE49-F238E27FC236}">
                  <a16:creationId xmlns:a16="http://schemas.microsoft.com/office/drawing/2014/main" id="{7580B09F-42CE-441E-ABDE-CF89981A8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254" y="1094203"/>
              <a:ext cx="1913329" cy="2334797"/>
            </a:xfrm>
            <a:prstGeom prst="rect">
              <a:avLst/>
            </a:prstGeom>
          </p:spPr>
        </p:pic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9423C1E1-0E25-4ABC-BF0B-5DA0E53F705D}"/>
                </a:ext>
              </a:extLst>
            </p:cNvPr>
            <p:cNvSpPr/>
            <p:nvPr/>
          </p:nvSpPr>
          <p:spPr>
            <a:xfrm>
              <a:off x="2362200" y="1094202"/>
              <a:ext cx="388916" cy="201198"/>
            </a:xfrm>
            <a:prstGeom prst="rect">
              <a:avLst/>
            </a:prstGeom>
            <a:solidFill>
              <a:srgbClr val="070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E5CDF84-F7AE-45FE-B5A2-CA66E8A20FB4}"/>
              </a:ext>
            </a:extLst>
          </p:cNvPr>
          <p:cNvSpPr txBox="1"/>
          <p:nvPr/>
        </p:nvSpPr>
        <p:spPr>
          <a:xfrm>
            <a:off x="2760134" y="643466"/>
            <a:ext cx="9431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SILOS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3BB3B2EB-923C-4D1F-98B9-E4707087BDE9}"/>
              </a:ext>
            </a:extLst>
          </p:cNvPr>
          <p:cNvSpPr txBox="1"/>
          <p:nvPr/>
        </p:nvSpPr>
        <p:spPr>
          <a:xfrm>
            <a:off x="2760133" y="1751462"/>
            <a:ext cx="9431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4"/>
                </a:solidFill>
                <a:highlight>
                  <a:srgbClr val="FFFF00"/>
                </a:highlight>
              </a:rPr>
              <a:t>Corporate</a:t>
            </a:r>
            <a:r>
              <a:rPr lang="pt-BR" sz="2800" dirty="0">
                <a:solidFill>
                  <a:schemeClr val="accent4"/>
                </a:solidFill>
              </a:rPr>
              <a:t> </a:t>
            </a:r>
            <a:r>
              <a:rPr lang="pt-BR" sz="2800" dirty="0" err="1">
                <a:solidFill>
                  <a:schemeClr val="accent4"/>
                </a:solidFill>
              </a:rPr>
              <a:t>or</a:t>
            </a:r>
            <a:r>
              <a:rPr lang="pt-BR" sz="2800" dirty="0">
                <a:solidFill>
                  <a:schemeClr val="accent4"/>
                </a:solidFill>
              </a:rPr>
              <a:t> </a:t>
            </a:r>
            <a:r>
              <a:rPr lang="pt-BR" sz="2800" b="1" dirty="0" err="1">
                <a:solidFill>
                  <a:schemeClr val="accent4"/>
                </a:solidFill>
                <a:highlight>
                  <a:srgbClr val="FFFF00"/>
                </a:highlight>
              </a:rPr>
              <a:t>Internal</a:t>
            </a:r>
            <a:endParaRPr lang="pt-BR" sz="2800" b="1" dirty="0">
              <a:solidFill>
                <a:schemeClr val="accent4"/>
              </a:solidFill>
              <a:highlight>
                <a:srgbClr val="FFFF00"/>
              </a:highlight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DB66BB7D-416C-45BB-A4E0-BC9D3D2A04B2}"/>
              </a:ext>
            </a:extLst>
          </p:cNvPr>
          <p:cNvSpPr txBox="1"/>
          <p:nvPr/>
        </p:nvSpPr>
        <p:spPr>
          <a:xfrm>
            <a:off x="2760133" y="2430357"/>
            <a:ext cx="9431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 err="1">
                <a:solidFill>
                  <a:schemeClr val="accent4"/>
                </a:solidFill>
              </a:rPr>
              <a:t>Why</a:t>
            </a:r>
            <a:r>
              <a:rPr lang="pt-BR" sz="3600" b="1" dirty="0">
                <a:solidFill>
                  <a:schemeClr val="accent4"/>
                </a:solidFill>
              </a:rPr>
              <a:t> </a:t>
            </a:r>
            <a:r>
              <a:rPr lang="pt-BR" sz="3600" b="1" dirty="0" err="1">
                <a:solidFill>
                  <a:schemeClr val="accent4"/>
                </a:solidFill>
              </a:rPr>
              <a:t>so</a:t>
            </a:r>
            <a:r>
              <a:rPr lang="pt-BR" sz="3600" b="1" dirty="0">
                <a:solidFill>
                  <a:schemeClr val="accent4"/>
                </a:solidFill>
              </a:rPr>
              <a:t> </a:t>
            </a:r>
            <a:r>
              <a:rPr lang="pt-BR" sz="3600" b="1" dirty="0" err="1">
                <a:solidFill>
                  <a:schemeClr val="accent4"/>
                </a:solidFill>
              </a:rPr>
              <a:t>dangerous</a:t>
            </a:r>
            <a:r>
              <a:rPr lang="pt-BR" sz="3600" b="1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223A5AAF-DC1B-4F2B-821D-53B0A794046F}"/>
              </a:ext>
            </a:extLst>
          </p:cNvPr>
          <p:cNvSpPr txBox="1"/>
          <p:nvPr/>
        </p:nvSpPr>
        <p:spPr>
          <a:xfrm>
            <a:off x="2760134" y="3420533"/>
            <a:ext cx="94318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Lack of systemic vision: </a:t>
            </a:r>
            <a:r>
              <a:rPr lang="en-US" dirty="0">
                <a:solidFill>
                  <a:schemeClr val="accent4"/>
                </a:solidFill>
              </a:rPr>
              <a:t>Each area is only looking out for itself, and no one realizes or knows what the ultimate goal is.</a:t>
            </a: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r>
              <a:rPr lang="en-US" b="1" dirty="0">
                <a:solidFill>
                  <a:schemeClr val="accent4"/>
                </a:solidFill>
              </a:rPr>
              <a:t>Rework and slowness: </a:t>
            </a:r>
            <a:r>
              <a:rPr lang="en-US" dirty="0">
                <a:solidFill>
                  <a:schemeClr val="accent4"/>
                </a:solidFill>
              </a:rPr>
              <a:t>Information takes too long to cross the "barriers." When IT finishes a project, it discovers that it needs to adapt information security items.</a:t>
            </a: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r>
              <a:rPr lang="en-US" b="1" dirty="0">
                <a:solidFill>
                  <a:schemeClr val="accent4"/>
                </a:solidFill>
              </a:rPr>
              <a:t>Internal Conflicts: </a:t>
            </a:r>
            <a:r>
              <a:rPr lang="en-US" dirty="0">
                <a:solidFill>
                  <a:schemeClr val="accent4"/>
                </a:solidFill>
              </a:rPr>
              <a:t>A "us versus them" mentality is created, where areas compete for resources instead of collaborating for the company's success.</a:t>
            </a:r>
            <a:endParaRPr lang="pt-B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ABE0F9-48C0-4E47-A391-0241F354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7</a:t>
            </a:fld>
            <a:endParaRPr lang="en-US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981FB74-F4E2-4B17-A2B4-2B84264F74A5}"/>
              </a:ext>
            </a:extLst>
          </p:cNvPr>
          <p:cNvGrpSpPr/>
          <p:nvPr/>
        </p:nvGrpSpPr>
        <p:grpSpPr>
          <a:xfrm>
            <a:off x="6098161" y="657278"/>
            <a:ext cx="5269717" cy="5317067"/>
            <a:chOff x="3036083" y="777240"/>
            <a:chExt cx="5557584" cy="5547360"/>
          </a:xfrm>
        </p:grpSpPr>
        <p:sp>
          <p:nvSpPr>
            <p:cNvPr id="6" name="Oval 65">
              <a:extLst>
                <a:ext uri="{FF2B5EF4-FFF2-40B4-BE49-F238E27FC236}">
                  <a16:creationId xmlns:a16="http://schemas.microsoft.com/office/drawing/2014/main" id="{5C71ADE5-22B8-4CC7-B352-F6AD630FABF1}"/>
                </a:ext>
              </a:extLst>
            </p:cNvPr>
            <p:cNvSpPr/>
            <p:nvPr/>
          </p:nvSpPr>
          <p:spPr>
            <a:xfrm>
              <a:off x="3036083" y="777240"/>
              <a:ext cx="5557584" cy="5547360"/>
            </a:xfrm>
            <a:prstGeom prst="ellipse">
              <a:avLst/>
            </a:prstGeom>
            <a:solidFill>
              <a:srgbClr val="000A9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7" name="Oval 47">
              <a:extLst>
                <a:ext uri="{FF2B5EF4-FFF2-40B4-BE49-F238E27FC236}">
                  <a16:creationId xmlns:a16="http://schemas.microsoft.com/office/drawing/2014/main" id="{C50282C9-E92B-47BB-BBAF-17E4A1222056}"/>
                </a:ext>
              </a:extLst>
            </p:cNvPr>
            <p:cNvSpPr/>
            <p:nvPr/>
          </p:nvSpPr>
          <p:spPr>
            <a:xfrm>
              <a:off x="3288701" y="1029392"/>
              <a:ext cx="5052349" cy="504305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FCF76911-E8BA-460C-B400-2AE4EE5A9421}"/>
                </a:ext>
              </a:extLst>
            </p:cNvPr>
            <p:cNvSpPr/>
            <p:nvPr/>
          </p:nvSpPr>
          <p:spPr>
            <a:xfrm>
              <a:off x="4004450" y="1743825"/>
              <a:ext cx="3620850" cy="361418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C959EFF0-1C64-4B6F-827F-5E25DC059506}"/>
                </a:ext>
              </a:extLst>
            </p:cNvPr>
            <p:cNvSpPr/>
            <p:nvPr/>
          </p:nvSpPr>
          <p:spPr>
            <a:xfrm>
              <a:off x="4677211" y="2416232"/>
              <a:ext cx="2275329" cy="226937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1862B371-0813-4603-8B4E-3BD54604E3C7}"/>
                </a:ext>
              </a:extLst>
            </p:cNvPr>
            <p:cNvSpPr/>
            <p:nvPr/>
          </p:nvSpPr>
          <p:spPr>
            <a:xfrm>
              <a:off x="5330692" y="3067627"/>
              <a:ext cx="968367" cy="96658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cxnSp>
          <p:nvCxnSpPr>
            <p:cNvPr id="11" name="Straight Connector 7">
              <a:extLst>
                <a:ext uri="{FF2B5EF4-FFF2-40B4-BE49-F238E27FC236}">
                  <a16:creationId xmlns:a16="http://schemas.microsoft.com/office/drawing/2014/main" id="{FACF8DD9-B375-4569-85F9-F6B182243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0068" y="3973325"/>
              <a:ext cx="1381304" cy="1531487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33AE4EE6-6884-4BEE-8DFB-8C1DE23C5892}"/>
                </a:ext>
              </a:extLst>
            </p:cNvPr>
            <p:cNvSpPr txBox="1"/>
            <p:nvPr/>
          </p:nvSpPr>
          <p:spPr>
            <a:xfrm>
              <a:off x="4754531" y="3888561"/>
              <a:ext cx="717975" cy="32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57189">
                <a:defRPr sz="650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defRPr>
              </a:lvl1pPr>
            </a:lstStyle>
            <a:p>
              <a:r>
                <a:rPr lang="pt-BR" dirty="0" err="1"/>
                <a:t>Research</a:t>
              </a:r>
              <a:r>
                <a:rPr lang="pt-BR" dirty="0"/>
                <a:t> </a:t>
              </a:r>
              <a:r>
                <a:rPr lang="pt-BR" dirty="0" err="1"/>
                <a:t>and</a:t>
              </a:r>
              <a:r>
                <a:rPr lang="pt-BR" dirty="0"/>
                <a:t> </a:t>
              </a:r>
              <a:r>
                <a:rPr lang="pt-BR" dirty="0" err="1"/>
                <a:t>Development</a:t>
              </a:r>
              <a:endParaRPr lang="en-BR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599309-7174-4E97-BFFB-A5568E486A0C}"/>
                </a:ext>
              </a:extLst>
            </p:cNvPr>
            <p:cNvSpPr txBox="1"/>
            <p:nvPr/>
          </p:nvSpPr>
          <p:spPr>
            <a:xfrm>
              <a:off x="4919009" y="4861360"/>
              <a:ext cx="717975" cy="32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57189">
                <a:defRPr sz="650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defRPr>
              </a:lvl1pPr>
            </a:lstStyle>
            <a:p>
              <a:r>
                <a:rPr lang="pt-BR" dirty="0" err="1"/>
                <a:t>Privacy</a:t>
              </a:r>
              <a:r>
                <a:rPr lang="pt-BR" dirty="0"/>
                <a:t> </a:t>
              </a:r>
              <a:r>
                <a:rPr lang="pt-BR" dirty="0" err="1"/>
                <a:t>Coordination</a:t>
              </a:r>
              <a:endParaRPr lang="en-BR" dirty="0"/>
            </a:p>
          </p:txBody>
        </p:sp>
        <p:cxnSp>
          <p:nvCxnSpPr>
            <p:cNvPr id="14" name="Straight Connector 17">
              <a:extLst>
                <a:ext uri="{FF2B5EF4-FFF2-40B4-BE49-F238E27FC236}">
                  <a16:creationId xmlns:a16="http://schemas.microsoft.com/office/drawing/2014/main" id="{BBC2ADB3-311B-491E-8FC0-796A5A54B981}"/>
                </a:ext>
              </a:extLst>
            </p:cNvPr>
            <p:cNvCxnSpPr>
              <a:cxnSpLocks/>
              <a:stCxn id="10" idx="6"/>
              <a:endCxn id="7" idx="6"/>
            </p:cNvCxnSpPr>
            <p:nvPr/>
          </p:nvCxnSpPr>
          <p:spPr>
            <a:xfrm>
              <a:off x="6299058" y="3550920"/>
              <a:ext cx="2041991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2">
              <a:extLst>
                <a:ext uri="{FF2B5EF4-FFF2-40B4-BE49-F238E27FC236}">
                  <a16:creationId xmlns:a16="http://schemas.microsoft.com/office/drawing/2014/main" id="{52197B34-0883-4ED2-9B1D-0DEED8F59400}"/>
                </a:ext>
              </a:extLst>
            </p:cNvPr>
            <p:cNvCxnSpPr>
              <a:cxnSpLocks/>
              <a:stCxn id="7" idx="4"/>
              <a:endCxn id="10" idx="4"/>
            </p:cNvCxnSpPr>
            <p:nvPr/>
          </p:nvCxnSpPr>
          <p:spPr>
            <a:xfrm flipV="1">
              <a:off x="5814876" y="4034213"/>
              <a:ext cx="0" cy="2038235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4">
              <a:extLst>
                <a:ext uri="{FF2B5EF4-FFF2-40B4-BE49-F238E27FC236}">
                  <a16:creationId xmlns:a16="http://schemas.microsoft.com/office/drawing/2014/main" id="{DA4CBCC7-D524-479D-AF70-5425DC57F914}"/>
                </a:ext>
              </a:extLst>
            </p:cNvPr>
            <p:cNvCxnSpPr>
              <a:cxnSpLocks/>
              <a:stCxn id="10" idx="2"/>
              <a:endCxn id="7" idx="2"/>
            </p:cNvCxnSpPr>
            <p:nvPr/>
          </p:nvCxnSpPr>
          <p:spPr>
            <a:xfrm flipH="1">
              <a:off x="3288701" y="3550920"/>
              <a:ext cx="2041991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7">
              <a:extLst>
                <a:ext uri="{FF2B5EF4-FFF2-40B4-BE49-F238E27FC236}">
                  <a16:creationId xmlns:a16="http://schemas.microsoft.com/office/drawing/2014/main" id="{EF046993-E110-43A3-BF40-20C262CB1A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80680" y="1204816"/>
              <a:ext cx="694432" cy="1862811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507AE318-2658-49F6-ABE1-0798658BB417}"/>
                </a:ext>
              </a:extLst>
            </p:cNvPr>
            <p:cNvSpPr txBox="1"/>
            <p:nvPr/>
          </p:nvSpPr>
          <p:spPr>
            <a:xfrm>
              <a:off x="4458012" y="5416525"/>
              <a:ext cx="1058694" cy="22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pt-BR" sz="750" i="1" dirty="0" err="1">
                  <a:solidFill>
                    <a:prstClr val="white"/>
                  </a:solidFill>
                  <a:latin typeface="Barlow" pitchFamily="2" charset="77"/>
                </a:rPr>
                <a:t>Privacy</a:t>
              </a:r>
              <a:endParaRPr lang="en-BR" sz="750" i="1" dirty="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19" name="TextBox 57">
              <a:extLst>
                <a:ext uri="{FF2B5EF4-FFF2-40B4-BE49-F238E27FC236}">
                  <a16:creationId xmlns:a16="http://schemas.microsoft.com/office/drawing/2014/main" id="{3A98ED2D-4578-4FB1-A15B-E3E560B5CA39}"/>
                </a:ext>
              </a:extLst>
            </p:cNvPr>
            <p:cNvSpPr txBox="1"/>
            <p:nvPr/>
          </p:nvSpPr>
          <p:spPr>
            <a:xfrm>
              <a:off x="7180398" y="2349107"/>
              <a:ext cx="1058694" cy="32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en-BR" sz="750" i="1" dirty="0">
                  <a:solidFill>
                    <a:prstClr val="white"/>
                  </a:solidFill>
                  <a:latin typeface="Barlow" pitchFamily="2" charset="77"/>
                </a:rPr>
                <a:t>Blue Team</a:t>
              </a:r>
            </a:p>
          </p:txBody>
        </p:sp>
        <p:sp>
          <p:nvSpPr>
            <p:cNvPr id="20" name="TextBox 60">
              <a:extLst>
                <a:ext uri="{FF2B5EF4-FFF2-40B4-BE49-F238E27FC236}">
                  <a16:creationId xmlns:a16="http://schemas.microsoft.com/office/drawing/2014/main" id="{9E26E7C5-E706-4F22-A725-B477A23B9C64}"/>
                </a:ext>
              </a:extLst>
            </p:cNvPr>
            <p:cNvSpPr txBox="1"/>
            <p:nvPr/>
          </p:nvSpPr>
          <p:spPr>
            <a:xfrm>
              <a:off x="7418649" y="2962622"/>
              <a:ext cx="1058694" cy="32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en-BR" sz="750" i="1">
                  <a:solidFill>
                    <a:prstClr val="white"/>
                  </a:solidFill>
                  <a:latin typeface="Barlow" pitchFamily="2" charset="77"/>
                </a:rPr>
                <a:t>Red Team</a:t>
              </a:r>
            </a:p>
          </p:txBody>
        </p:sp>
        <p:sp>
          <p:nvSpPr>
            <p:cNvPr id="21" name="TextBox 66">
              <a:extLst>
                <a:ext uri="{FF2B5EF4-FFF2-40B4-BE49-F238E27FC236}">
                  <a16:creationId xmlns:a16="http://schemas.microsoft.com/office/drawing/2014/main" id="{04D49A31-EDF9-44E2-97BA-C9E6FEFAFF4E}"/>
                </a:ext>
              </a:extLst>
            </p:cNvPr>
            <p:cNvSpPr txBox="1"/>
            <p:nvPr/>
          </p:nvSpPr>
          <p:spPr>
            <a:xfrm>
              <a:off x="5409744" y="1240799"/>
              <a:ext cx="1757832" cy="22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pt-BR" sz="750" i="1" dirty="0" err="1">
                  <a:solidFill>
                    <a:prstClr val="white"/>
                  </a:solidFill>
                  <a:latin typeface="Barlow" pitchFamily="2" charset="77"/>
                </a:rPr>
                <a:t>Architecture</a:t>
              </a:r>
              <a:endParaRPr lang="en-BR" sz="750" i="1" dirty="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22" name="TextBox 69">
              <a:extLst>
                <a:ext uri="{FF2B5EF4-FFF2-40B4-BE49-F238E27FC236}">
                  <a16:creationId xmlns:a16="http://schemas.microsoft.com/office/drawing/2014/main" id="{DF9BB8D4-68D3-4A47-B551-D867E24ECF7D}"/>
                </a:ext>
              </a:extLst>
            </p:cNvPr>
            <p:cNvSpPr txBox="1"/>
            <p:nvPr/>
          </p:nvSpPr>
          <p:spPr>
            <a:xfrm>
              <a:off x="6030150" y="5452281"/>
              <a:ext cx="1058694" cy="32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en-BR" sz="750" i="1" dirty="0">
                  <a:solidFill>
                    <a:prstClr val="white"/>
                  </a:solidFill>
                  <a:latin typeface="Barlow" pitchFamily="2" charset="77"/>
                </a:rPr>
                <a:t>SOC</a:t>
              </a:r>
            </a:p>
          </p:txBody>
        </p:sp>
        <p:sp>
          <p:nvSpPr>
            <p:cNvPr id="23" name="TextBox 70">
              <a:extLst>
                <a:ext uri="{FF2B5EF4-FFF2-40B4-BE49-F238E27FC236}">
                  <a16:creationId xmlns:a16="http://schemas.microsoft.com/office/drawing/2014/main" id="{566F4CAF-4D49-4E40-B242-0CB34A86EED7}"/>
                </a:ext>
              </a:extLst>
            </p:cNvPr>
            <p:cNvSpPr txBox="1"/>
            <p:nvPr/>
          </p:nvSpPr>
          <p:spPr>
            <a:xfrm>
              <a:off x="7267836" y="4196464"/>
              <a:ext cx="1058694" cy="32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en-BR" sz="750" i="1" dirty="0">
                  <a:solidFill>
                    <a:prstClr val="white"/>
                  </a:solidFill>
                  <a:latin typeface="Barlow" pitchFamily="2" charset="77"/>
                </a:rPr>
                <a:t>CSIRT</a:t>
              </a:r>
            </a:p>
          </p:txBody>
        </p:sp>
        <p:sp>
          <p:nvSpPr>
            <p:cNvPr id="24" name="TextBox 2">
              <a:extLst>
                <a:ext uri="{FF2B5EF4-FFF2-40B4-BE49-F238E27FC236}">
                  <a16:creationId xmlns:a16="http://schemas.microsoft.com/office/drawing/2014/main" id="{ACFFDFB4-4BAA-4A03-A7D6-7342DEEAEC78}"/>
                </a:ext>
              </a:extLst>
            </p:cNvPr>
            <p:cNvSpPr txBox="1"/>
            <p:nvPr/>
          </p:nvSpPr>
          <p:spPr>
            <a:xfrm>
              <a:off x="4003352" y="1549442"/>
              <a:ext cx="1196476" cy="35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pt-BR" sz="750" i="1" dirty="0" err="1">
                  <a:solidFill>
                    <a:prstClr val="white"/>
                  </a:solidFill>
                  <a:latin typeface="Barlow" pitchFamily="2" charset="77"/>
                </a:rPr>
                <a:t>Awareness</a:t>
              </a:r>
              <a:r>
                <a:rPr lang="pt-BR" sz="750" i="1" dirty="0">
                  <a:solidFill>
                    <a:prstClr val="white"/>
                  </a:solidFill>
                  <a:latin typeface="Barlow" pitchFamily="2" charset="77"/>
                </a:rPr>
                <a:t> </a:t>
              </a:r>
              <a:r>
                <a:rPr lang="pt-BR" sz="750" i="1" dirty="0" err="1">
                  <a:solidFill>
                    <a:prstClr val="white"/>
                  </a:solidFill>
                  <a:latin typeface="Barlow" pitchFamily="2" charset="77"/>
                </a:rPr>
                <a:t>and</a:t>
              </a:r>
              <a:r>
                <a:rPr lang="pt-BR" sz="750" i="1" dirty="0">
                  <a:solidFill>
                    <a:prstClr val="white"/>
                  </a:solidFill>
                  <a:latin typeface="Barlow" pitchFamily="2" charset="77"/>
                </a:rPr>
                <a:t> </a:t>
              </a:r>
              <a:r>
                <a:rPr lang="pt-BR" sz="750" i="1" dirty="0" err="1">
                  <a:solidFill>
                    <a:prstClr val="white"/>
                  </a:solidFill>
                  <a:latin typeface="Barlow" pitchFamily="2" charset="77"/>
                </a:rPr>
                <a:t>Education</a:t>
              </a:r>
              <a:endParaRPr lang="en-BR" sz="750" i="1" dirty="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77AC69B3-6447-46A0-BE22-C687A5A11C87}"/>
                </a:ext>
              </a:extLst>
            </p:cNvPr>
            <p:cNvSpPr txBox="1"/>
            <p:nvPr/>
          </p:nvSpPr>
          <p:spPr>
            <a:xfrm>
              <a:off x="4854969" y="1321543"/>
              <a:ext cx="1196476" cy="32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en-BR" sz="750" i="1" dirty="0">
                  <a:solidFill>
                    <a:prstClr val="white"/>
                  </a:solidFill>
                  <a:latin typeface="Barlow" pitchFamily="2" charset="77"/>
                </a:rPr>
                <a:t>GRC</a:t>
              </a:r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EA319D77-791F-4C92-94FD-4D809093F5F9}"/>
                </a:ext>
              </a:extLst>
            </p:cNvPr>
            <p:cNvSpPr txBox="1"/>
            <p:nvPr/>
          </p:nvSpPr>
          <p:spPr>
            <a:xfrm>
              <a:off x="5422046" y="3319358"/>
              <a:ext cx="772978" cy="40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pt-BR" b="1" dirty="0">
                  <a:solidFill>
                    <a:prstClr val="white"/>
                  </a:solidFill>
                  <a:latin typeface="Barlow" pitchFamily="2" charset="77"/>
                </a:rPr>
                <a:t>CAIS</a:t>
              </a:r>
              <a:endParaRPr lang="en-BR" b="1" dirty="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A6873A12-90D2-4FEE-9639-DE0D8C287C46}"/>
                </a:ext>
              </a:extLst>
            </p:cNvPr>
            <p:cNvSpPr txBox="1"/>
            <p:nvPr/>
          </p:nvSpPr>
          <p:spPr>
            <a:xfrm>
              <a:off x="5770738" y="2882725"/>
              <a:ext cx="1116718" cy="32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pt-BR" sz="650" dirty="0" err="1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Information</a:t>
              </a:r>
              <a:r>
                <a:rPr lang="pt-BR" sz="650" dirty="0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 Security </a:t>
              </a:r>
              <a:r>
                <a:rPr lang="pt-BR" sz="650" dirty="0" err="1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Engineering</a:t>
              </a:r>
              <a:endParaRPr lang="en-BR" sz="650" dirty="0">
                <a:solidFill>
                  <a:prstClr val="black"/>
                </a:solidFill>
                <a:highlight>
                  <a:srgbClr val="FFFF00"/>
                </a:highlight>
                <a:latin typeface="Barlow" pitchFamily="2" charset="77"/>
              </a:endParaRPr>
            </a:p>
          </p:txBody>
        </p:sp>
        <p:sp>
          <p:nvSpPr>
            <p:cNvPr id="28" name="Left-Right Arrow 30">
              <a:extLst>
                <a:ext uri="{FF2B5EF4-FFF2-40B4-BE49-F238E27FC236}">
                  <a16:creationId xmlns:a16="http://schemas.microsoft.com/office/drawing/2014/main" id="{69EE49B8-CABC-48B8-A6E8-FF2C454EA61D}"/>
                </a:ext>
              </a:extLst>
            </p:cNvPr>
            <p:cNvSpPr/>
            <p:nvPr/>
          </p:nvSpPr>
          <p:spPr>
            <a:xfrm>
              <a:off x="5718074" y="1803354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29" name="Left-Right Arrow 32">
              <a:extLst>
                <a:ext uri="{FF2B5EF4-FFF2-40B4-BE49-F238E27FC236}">
                  <a16:creationId xmlns:a16="http://schemas.microsoft.com/office/drawing/2014/main" id="{82F4A0E8-CE7C-404B-B621-90E8677B8C98}"/>
                </a:ext>
              </a:extLst>
            </p:cNvPr>
            <p:cNvSpPr/>
            <p:nvPr/>
          </p:nvSpPr>
          <p:spPr>
            <a:xfrm rot="2447455">
              <a:off x="4621774" y="4833244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30" name="Left-Right Arrow 33">
              <a:extLst>
                <a:ext uri="{FF2B5EF4-FFF2-40B4-BE49-F238E27FC236}">
                  <a16:creationId xmlns:a16="http://schemas.microsoft.com/office/drawing/2014/main" id="{41E2D3F1-2CFC-440F-9292-2852C181120A}"/>
                </a:ext>
              </a:extLst>
            </p:cNvPr>
            <p:cNvSpPr/>
            <p:nvPr/>
          </p:nvSpPr>
          <p:spPr>
            <a:xfrm>
              <a:off x="5656034" y="5871910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31" name="Left-Right Arrow 35">
              <a:extLst>
                <a:ext uri="{FF2B5EF4-FFF2-40B4-BE49-F238E27FC236}">
                  <a16:creationId xmlns:a16="http://schemas.microsoft.com/office/drawing/2014/main" id="{C94B38B4-BEA0-42BD-8039-5E33A41ABD34}"/>
                </a:ext>
              </a:extLst>
            </p:cNvPr>
            <p:cNvSpPr/>
            <p:nvPr/>
          </p:nvSpPr>
          <p:spPr>
            <a:xfrm>
              <a:off x="5656034" y="4487905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32" name="Left-Right Arrow 36">
              <a:extLst>
                <a:ext uri="{FF2B5EF4-FFF2-40B4-BE49-F238E27FC236}">
                  <a16:creationId xmlns:a16="http://schemas.microsoft.com/office/drawing/2014/main" id="{0ACF5B38-13BB-4188-9C42-8D466D8CE5D9}"/>
                </a:ext>
              </a:extLst>
            </p:cNvPr>
            <p:cNvSpPr/>
            <p:nvPr/>
          </p:nvSpPr>
          <p:spPr>
            <a:xfrm rot="2447455">
              <a:off x="4139672" y="5363663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33" name="Left-Right Arrow 40">
              <a:extLst>
                <a:ext uri="{FF2B5EF4-FFF2-40B4-BE49-F238E27FC236}">
                  <a16:creationId xmlns:a16="http://schemas.microsoft.com/office/drawing/2014/main" id="{401FA8A2-C64D-4F09-A8CA-CB6881361D2F}"/>
                </a:ext>
              </a:extLst>
            </p:cNvPr>
            <p:cNvSpPr/>
            <p:nvPr/>
          </p:nvSpPr>
          <p:spPr>
            <a:xfrm rot="2447455">
              <a:off x="5075399" y="4335976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34" name="Left-Right Arrow 41">
              <a:extLst>
                <a:ext uri="{FF2B5EF4-FFF2-40B4-BE49-F238E27FC236}">
                  <a16:creationId xmlns:a16="http://schemas.microsoft.com/office/drawing/2014/main" id="{CEF95F68-E38E-4DD4-B7F2-95D14A4F9C8F}"/>
                </a:ext>
              </a:extLst>
            </p:cNvPr>
            <p:cNvSpPr/>
            <p:nvPr/>
          </p:nvSpPr>
          <p:spPr>
            <a:xfrm rot="5400000">
              <a:off x="6689884" y="3556697"/>
              <a:ext cx="297826" cy="99063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35" name="Left-Right Arrow 43">
              <a:extLst>
                <a:ext uri="{FF2B5EF4-FFF2-40B4-BE49-F238E27FC236}">
                  <a16:creationId xmlns:a16="http://schemas.microsoft.com/office/drawing/2014/main" id="{62A06255-4817-41DD-86B4-9D419E3AB325}"/>
                </a:ext>
              </a:extLst>
            </p:cNvPr>
            <p:cNvSpPr/>
            <p:nvPr/>
          </p:nvSpPr>
          <p:spPr>
            <a:xfrm rot="5400000">
              <a:off x="7318769" y="3540366"/>
              <a:ext cx="297826" cy="99063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36" name="Left-Right Arrow 44">
              <a:extLst>
                <a:ext uri="{FF2B5EF4-FFF2-40B4-BE49-F238E27FC236}">
                  <a16:creationId xmlns:a16="http://schemas.microsoft.com/office/drawing/2014/main" id="{A851231B-5714-46F7-8B6A-481C53456B8B}"/>
                </a:ext>
              </a:extLst>
            </p:cNvPr>
            <p:cNvSpPr/>
            <p:nvPr/>
          </p:nvSpPr>
          <p:spPr>
            <a:xfrm rot="5400000">
              <a:off x="7993605" y="3529756"/>
              <a:ext cx="297826" cy="99063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37" name="Left-Right Arrow 45">
              <a:extLst>
                <a:ext uri="{FF2B5EF4-FFF2-40B4-BE49-F238E27FC236}">
                  <a16:creationId xmlns:a16="http://schemas.microsoft.com/office/drawing/2014/main" id="{CD6EF629-3262-402A-B71F-A3A99E59ECE3}"/>
                </a:ext>
              </a:extLst>
            </p:cNvPr>
            <p:cNvSpPr/>
            <p:nvPr/>
          </p:nvSpPr>
          <p:spPr>
            <a:xfrm rot="5400000">
              <a:off x="4619986" y="3551569"/>
              <a:ext cx="297826" cy="99063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38" name="Left-Right Arrow 46">
              <a:extLst>
                <a:ext uri="{FF2B5EF4-FFF2-40B4-BE49-F238E27FC236}">
                  <a16:creationId xmlns:a16="http://schemas.microsoft.com/office/drawing/2014/main" id="{0B2121F8-71E4-4CB0-B9D6-70D626BEFD83}"/>
                </a:ext>
              </a:extLst>
            </p:cNvPr>
            <p:cNvSpPr/>
            <p:nvPr/>
          </p:nvSpPr>
          <p:spPr>
            <a:xfrm rot="5400000">
              <a:off x="3973941" y="3556103"/>
              <a:ext cx="297826" cy="99063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39" name="Left-Right Arrow 48">
              <a:extLst>
                <a:ext uri="{FF2B5EF4-FFF2-40B4-BE49-F238E27FC236}">
                  <a16:creationId xmlns:a16="http://schemas.microsoft.com/office/drawing/2014/main" id="{A7F9785B-63EC-47E0-A5FA-70E2A9E5F02D}"/>
                </a:ext>
              </a:extLst>
            </p:cNvPr>
            <p:cNvSpPr/>
            <p:nvPr/>
          </p:nvSpPr>
          <p:spPr>
            <a:xfrm rot="5400000">
              <a:off x="3281695" y="3560235"/>
              <a:ext cx="297826" cy="99063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40" name="Left-Right Arrow 49">
              <a:extLst>
                <a:ext uri="{FF2B5EF4-FFF2-40B4-BE49-F238E27FC236}">
                  <a16:creationId xmlns:a16="http://schemas.microsoft.com/office/drawing/2014/main" id="{E5551C87-C4E6-4216-B154-E0853594B577}"/>
                </a:ext>
              </a:extLst>
            </p:cNvPr>
            <p:cNvSpPr/>
            <p:nvPr/>
          </p:nvSpPr>
          <p:spPr>
            <a:xfrm>
              <a:off x="5659127" y="5202481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cxnSp>
          <p:nvCxnSpPr>
            <p:cNvPr id="41" name="Straight Connector 9">
              <a:extLst>
                <a:ext uri="{FF2B5EF4-FFF2-40B4-BE49-F238E27FC236}">
                  <a16:creationId xmlns:a16="http://schemas.microsoft.com/office/drawing/2014/main" id="{90B6F2AF-985E-474F-A74E-4A7F29821C12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3884076" y="1923379"/>
              <a:ext cx="1588430" cy="1285802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Left-Right Arrow 51">
              <a:extLst>
                <a:ext uri="{FF2B5EF4-FFF2-40B4-BE49-F238E27FC236}">
                  <a16:creationId xmlns:a16="http://schemas.microsoft.com/office/drawing/2014/main" id="{F69E683A-7B42-4054-9580-A0EC338333E0}"/>
                </a:ext>
              </a:extLst>
            </p:cNvPr>
            <p:cNvSpPr/>
            <p:nvPr/>
          </p:nvSpPr>
          <p:spPr>
            <a:xfrm rot="8187713">
              <a:off x="4408186" y="2418612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43" name="Left-Right Arrow 52">
              <a:extLst>
                <a:ext uri="{FF2B5EF4-FFF2-40B4-BE49-F238E27FC236}">
                  <a16:creationId xmlns:a16="http://schemas.microsoft.com/office/drawing/2014/main" id="{9D25161A-4EC4-4F8D-9923-F69D0BAD1445}"/>
                </a:ext>
              </a:extLst>
            </p:cNvPr>
            <p:cNvSpPr/>
            <p:nvPr/>
          </p:nvSpPr>
          <p:spPr>
            <a:xfrm rot="8187713">
              <a:off x="3887634" y="1970485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44" name="TextBox 58">
              <a:extLst>
                <a:ext uri="{FF2B5EF4-FFF2-40B4-BE49-F238E27FC236}">
                  <a16:creationId xmlns:a16="http://schemas.microsoft.com/office/drawing/2014/main" id="{73F31181-0EDB-4EC4-81B5-104DB3D62A31}"/>
                </a:ext>
              </a:extLst>
            </p:cNvPr>
            <p:cNvSpPr txBox="1"/>
            <p:nvPr/>
          </p:nvSpPr>
          <p:spPr>
            <a:xfrm>
              <a:off x="3271124" y="2685656"/>
              <a:ext cx="1009552" cy="22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pt-BR" sz="750" i="1" dirty="0" err="1">
                  <a:solidFill>
                    <a:prstClr val="white"/>
                  </a:solidFill>
                  <a:latin typeface="Barlow" pitchFamily="2" charset="77"/>
                </a:rPr>
                <a:t>Innovation</a:t>
              </a:r>
              <a:r>
                <a:rPr lang="pt-BR" sz="750" i="1" dirty="0">
                  <a:solidFill>
                    <a:prstClr val="white"/>
                  </a:solidFill>
                  <a:latin typeface="Barlow" pitchFamily="2" charset="77"/>
                </a:rPr>
                <a:t> Hub</a:t>
              </a:r>
              <a:endParaRPr lang="en-BR" sz="750" i="1" dirty="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45" name="Triangle 107">
              <a:extLst>
                <a:ext uri="{FF2B5EF4-FFF2-40B4-BE49-F238E27FC236}">
                  <a16:creationId xmlns:a16="http://schemas.microsoft.com/office/drawing/2014/main" id="{9256CD98-4741-40D4-A231-6BF5520FBCFC}"/>
                </a:ext>
              </a:extLst>
            </p:cNvPr>
            <p:cNvSpPr/>
            <p:nvPr/>
          </p:nvSpPr>
          <p:spPr>
            <a:xfrm>
              <a:off x="6166717" y="2646831"/>
              <a:ext cx="256607" cy="229828"/>
            </a:xfrm>
            <a:prstGeom prst="triangle">
              <a:avLst/>
            </a:prstGeom>
            <a:solidFill>
              <a:srgbClr val="420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highlight>
                  <a:srgbClr val="420068"/>
                </a:highlight>
                <a:latin typeface="Barlow" pitchFamily="2" charset="77"/>
              </a:endParaRPr>
            </a:p>
          </p:txBody>
        </p:sp>
        <p:sp>
          <p:nvSpPr>
            <p:cNvPr id="46" name="TextBox 54">
              <a:extLst>
                <a:ext uri="{FF2B5EF4-FFF2-40B4-BE49-F238E27FC236}">
                  <a16:creationId xmlns:a16="http://schemas.microsoft.com/office/drawing/2014/main" id="{565698F1-80C5-42D2-80D5-1A64ADBEE1F7}"/>
                </a:ext>
              </a:extLst>
            </p:cNvPr>
            <p:cNvSpPr txBox="1"/>
            <p:nvPr/>
          </p:nvSpPr>
          <p:spPr>
            <a:xfrm>
              <a:off x="5986897" y="4837011"/>
              <a:ext cx="779255" cy="32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57189">
                <a:defRPr sz="650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defRPr>
              </a:lvl1pPr>
            </a:lstStyle>
            <a:p>
              <a:r>
                <a:rPr lang="pt-BR" dirty="0"/>
                <a:t>SOC </a:t>
              </a:r>
              <a:r>
                <a:rPr lang="pt-BR" dirty="0" err="1"/>
                <a:t>Coordination</a:t>
              </a:r>
              <a:endParaRPr lang="en-BR" dirty="0"/>
            </a:p>
          </p:txBody>
        </p:sp>
        <p:cxnSp>
          <p:nvCxnSpPr>
            <p:cNvPr id="47" name="Straight Connector 62">
              <a:extLst>
                <a:ext uri="{FF2B5EF4-FFF2-40B4-BE49-F238E27FC236}">
                  <a16:creationId xmlns:a16="http://schemas.microsoft.com/office/drawing/2014/main" id="{FE4F46E2-B7C7-476E-8C48-4E7DC9529079}"/>
                </a:ext>
              </a:extLst>
            </p:cNvPr>
            <p:cNvCxnSpPr>
              <a:cxnSpLocks/>
              <a:stCxn id="9" idx="5"/>
              <a:endCxn id="7" idx="5"/>
            </p:cNvCxnSpPr>
            <p:nvPr/>
          </p:nvCxnSpPr>
          <p:spPr>
            <a:xfrm>
              <a:off x="6619326" y="4353267"/>
              <a:ext cx="981826" cy="98064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eft-Right Arrow 76">
              <a:extLst>
                <a:ext uri="{FF2B5EF4-FFF2-40B4-BE49-F238E27FC236}">
                  <a16:creationId xmlns:a16="http://schemas.microsoft.com/office/drawing/2014/main" id="{410B6D2D-BDB2-453C-A62D-A512B21533AB}"/>
                </a:ext>
              </a:extLst>
            </p:cNvPr>
            <p:cNvSpPr/>
            <p:nvPr/>
          </p:nvSpPr>
          <p:spPr>
            <a:xfrm rot="8049281">
              <a:off x="6829927" y="4684507"/>
              <a:ext cx="297826" cy="99063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49" name="Left-Right Arrow 77">
              <a:extLst>
                <a:ext uri="{FF2B5EF4-FFF2-40B4-BE49-F238E27FC236}">
                  <a16:creationId xmlns:a16="http://schemas.microsoft.com/office/drawing/2014/main" id="{D08ABAED-1005-46B4-A197-BDE6CEA21CB8}"/>
                </a:ext>
              </a:extLst>
            </p:cNvPr>
            <p:cNvSpPr/>
            <p:nvPr/>
          </p:nvSpPr>
          <p:spPr>
            <a:xfrm rot="8049281">
              <a:off x="7339873" y="5200217"/>
              <a:ext cx="297826" cy="99063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cxnSp>
          <p:nvCxnSpPr>
            <p:cNvPr id="50" name="Straight Connector 15">
              <a:extLst>
                <a:ext uri="{FF2B5EF4-FFF2-40B4-BE49-F238E27FC236}">
                  <a16:creationId xmlns:a16="http://schemas.microsoft.com/office/drawing/2014/main" id="{0B3CB179-2FD4-47CE-A7ED-97E27F77152E}"/>
                </a:ext>
              </a:extLst>
            </p:cNvPr>
            <p:cNvCxnSpPr>
              <a:cxnSpLocks/>
              <a:stCxn id="9" idx="7"/>
              <a:endCxn id="7" idx="7"/>
            </p:cNvCxnSpPr>
            <p:nvPr/>
          </p:nvCxnSpPr>
          <p:spPr>
            <a:xfrm flipV="1">
              <a:off x="6619326" y="1767932"/>
              <a:ext cx="981826" cy="98064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eft-Right Arrow 71">
              <a:extLst>
                <a:ext uri="{FF2B5EF4-FFF2-40B4-BE49-F238E27FC236}">
                  <a16:creationId xmlns:a16="http://schemas.microsoft.com/office/drawing/2014/main" id="{789B5679-A756-4D36-BEB7-55D4FF754BB5}"/>
                </a:ext>
              </a:extLst>
            </p:cNvPr>
            <p:cNvSpPr/>
            <p:nvPr/>
          </p:nvSpPr>
          <p:spPr>
            <a:xfrm rot="2656256">
              <a:off x="6854600" y="2361445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52" name="Left-Right Arrow 72">
              <a:extLst>
                <a:ext uri="{FF2B5EF4-FFF2-40B4-BE49-F238E27FC236}">
                  <a16:creationId xmlns:a16="http://schemas.microsoft.com/office/drawing/2014/main" id="{A51599B2-C31E-4F92-A145-8DC947EE0E4E}"/>
                </a:ext>
              </a:extLst>
            </p:cNvPr>
            <p:cNvSpPr/>
            <p:nvPr/>
          </p:nvSpPr>
          <p:spPr>
            <a:xfrm rot="2785838">
              <a:off x="7355698" y="1857316"/>
              <a:ext cx="297826" cy="99063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53" name="TextBox 73">
              <a:extLst>
                <a:ext uri="{FF2B5EF4-FFF2-40B4-BE49-F238E27FC236}">
                  <a16:creationId xmlns:a16="http://schemas.microsoft.com/office/drawing/2014/main" id="{2FCDC7D8-F196-43C8-A4FD-317FC4A02032}"/>
                </a:ext>
              </a:extLst>
            </p:cNvPr>
            <p:cNvSpPr txBox="1"/>
            <p:nvPr/>
          </p:nvSpPr>
          <p:spPr>
            <a:xfrm>
              <a:off x="3262090" y="4175217"/>
              <a:ext cx="1037291" cy="35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pt-BR" sz="750" i="1" dirty="0" err="1">
                  <a:solidFill>
                    <a:prstClr val="white"/>
                  </a:solidFill>
                  <a:latin typeface="Barlow" pitchFamily="2" charset="77"/>
                </a:rPr>
                <a:t>Research</a:t>
              </a:r>
              <a:r>
                <a:rPr lang="pt-BR" sz="750" i="1" dirty="0">
                  <a:solidFill>
                    <a:prstClr val="white"/>
                  </a:solidFill>
                  <a:latin typeface="Barlow" pitchFamily="2" charset="77"/>
                </a:rPr>
                <a:t> </a:t>
              </a:r>
              <a:r>
                <a:rPr lang="pt-BR" sz="750" i="1" dirty="0" err="1">
                  <a:solidFill>
                    <a:prstClr val="white"/>
                  </a:solidFill>
                  <a:latin typeface="Barlow" pitchFamily="2" charset="77"/>
                </a:rPr>
                <a:t>and</a:t>
              </a:r>
              <a:r>
                <a:rPr lang="pt-BR" sz="750" i="1" dirty="0">
                  <a:solidFill>
                    <a:prstClr val="white"/>
                  </a:solidFill>
                  <a:latin typeface="Barlow" pitchFamily="2" charset="77"/>
                </a:rPr>
                <a:t> </a:t>
              </a:r>
              <a:r>
                <a:rPr lang="pt-BR" sz="750" i="1" dirty="0" err="1">
                  <a:solidFill>
                    <a:prstClr val="white"/>
                  </a:solidFill>
                  <a:latin typeface="Barlow" pitchFamily="2" charset="77"/>
                </a:rPr>
                <a:t>Development</a:t>
              </a:r>
              <a:endParaRPr lang="pt-BR" sz="750" i="1" dirty="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54" name="Left-Right Arrow 52">
              <a:extLst>
                <a:ext uri="{FF2B5EF4-FFF2-40B4-BE49-F238E27FC236}">
                  <a16:creationId xmlns:a16="http://schemas.microsoft.com/office/drawing/2014/main" id="{A120D797-D76B-417C-A1E7-5A03C5930FD5}"/>
                </a:ext>
              </a:extLst>
            </p:cNvPr>
            <p:cNvSpPr/>
            <p:nvPr/>
          </p:nvSpPr>
          <p:spPr>
            <a:xfrm rot="9236689">
              <a:off x="4885330" y="1266038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55" name="Left-Right Arrow 51">
              <a:extLst>
                <a:ext uri="{FF2B5EF4-FFF2-40B4-BE49-F238E27FC236}">
                  <a16:creationId xmlns:a16="http://schemas.microsoft.com/office/drawing/2014/main" id="{DD36119C-6CC9-4BD4-B2C3-6B5EE7FFF340}"/>
                </a:ext>
              </a:extLst>
            </p:cNvPr>
            <p:cNvSpPr/>
            <p:nvPr/>
          </p:nvSpPr>
          <p:spPr>
            <a:xfrm rot="9320039">
              <a:off x="5105091" y="1889651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cxnSp>
          <p:nvCxnSpPr>
            <p:cNvPr id="56" name="Straight Connector 37">
              <a:extLst>
                <a:ext uri="{FF2B5EF4-FFF2-40B4-BE49-F238E27FC236}">
                  <a16:creationId xmlns:a16="http://schemas.microsoft.com/office/drawing/2014/main" id="{CA50896C-A4AC-468B-AADB-BF79277B0F64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 flipV="1">
              <a:off x="5814874" y="1029392"/>
              <a:ext cx="66242" cy="1374275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62D50CD8-2F74-423D-BD8C-7F2A36F7356B}"/>
                </a:ext>
              </a:extLst>
            </p:cNvPr>
            <p:cNvSpPr txBox="1"/>
            <p:nvPr/>
          </p:nvSpPr>
          <p:spPr>
            <a:xfrm>
              <a:off x="6159641" y="1633691"/>
              <a:ext cx="1757832" cy="22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pt-BR" sz="750" i="1" dirty="0" err="1">
                  <a:solidFill>
                    <a:prstClr val="white"/>
                  </a:solidFill>
                  <a:latin typeface="Barlow" pitchFamily="2" charset="77"/>
                </a:rPr>
                <a:t>Projects</a:t>
              </a:r>
              <a:endParaRPr lang="pt-BR" sz="750" i="1" dirty="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cxnSp>
          <p:nvCxnSpPr>
            <p:cNvPr id="58" name="Straight Connector 37">
              <a:extLst>
                <a:ext uri="{FF2B5EF4-FFF2-40B4-BE49-F238E27FC236}">
                  <a16:creationId xmlns:a16="http://schemas.microsoft.com/office/drawing/2014/main" id="{E9642731-DCAE-4048-BE12-6EE437891A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92" y="1280752"/>
              <a:ext cx="597397" cy="1214674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Left-Right Arrow 30">
              <a:extLst>
                <a:ext uri="{FF2B5EF4-FFF2-40B4-BE49-F238E27FC236}">
                  <a16:creationId xmlns:a16="http://schemas.microsoft.com/office/drawing/2014/main" id="{C21C6E37-B643-4779-802F-C6EF708EC49F}"/>
                </a:ext>
              </a:extLst>
            </p:cNvPr>
            <p:cNvSpPr/>
            <p:nvPr/>
          </p:nvSpPr>
          <p:spPr>
            <a:xfrm rot="1577721">
              <a:off x="6369028" y="1962300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60" name="Left-Right Arrow 31">
              <a:extLst>
                <a:ext uri="{FF2B5EF4-FFF2-40B4-BE49-F238E27FC236}">
                  <a16:creationId xmlns:a16="http://schemas.microsoft.com/office/drawing/2014/main" id="{BF2007E5-3910-4BEA-A734-F7E356BD632B}"/>
                </a:ext>
              </a:extLst>
            </p:cNvPr>
            <p:cNvSpPr/>
            <p:nvPr/>
          </p:nvSpPr>
          <p:spPr>
            <a:xfrm rot="1557878">
              <a:off x="6691290" y="1350242"/>
              <a:ext cx="298374" cy="98881"/>
            </a:xfrm>
            <a:prstGeom prst="leftRightArrow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61" name="TextBox 18">
              <a:extLst>
                <a:ext uri="{FF2B5EF4-FFF2-40B4-BE49-F238E27FC236}">
                  <a16:creationId xmlns:a16="http://schemas.microsoft.com/office/drawing/2014/main" id="{29FC3563-8071-4DF6-89A0-EADF0DE806A4}"/>
                </a:ext>
              </a:extLst>
            </p:cNvPr>
            <p:cNvSpPr txBox="1"/>
            <p:nvPr/>
          </p:nvSpPr>
          <p:spPr>
            <a:xfrm>
              <a:off x="6634890" y="2914644"/>
              <a:ext cx="111671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pt-BR" sz="650" dirty="0" err="1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Offensive</a:t>
              </a:r>
              <a:r>
                <a:rPr lang="pt-BR" sz="650" dirty="0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 </a:t>
              </a:r>
              <a:r>
                <a:rPr lang="pt-BR" sz="650" dirty="0" err="1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and</a:t>
              </a:r>
              <a:r>
                <a:rPr lang="pt-BR" sz="650" dirty="0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 </a:t>
              </a:r>
            </a:p>
            <a:p>
              <a:pPr algn="ctr" defTabSz="457189">
                <a:defRPr/>
              </a:pPr>
              <a:r>
                <a:rPr lang="pt-BR" sz="650" dirty="0" err="1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Defensive</a:t>
              </a:r>
              <a:r>
                <a:rPr lang="pt-BR" sz="650" dirty="0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 </a:t>
              </a:r>
            </a:p>
            <a:p>
              <a:pPr algn="ctr" defTabSz="457189">
                <a:defRPr/>
              </a:pPr>
              <a:r>
                <a:rPr lang="pt-BR" sz="650" dirty="0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Security</a:t>
              </a:r>
              <a:endParaRPr lang="en-BR" sz="650" dirty="0">
                <a:solidFill>
                  <a:prstClr val="black"/>
                </a:solidFill>
                <a:highlight>
                  <a:srgbClr val="FFFF00"/>
                </a:highlight>
                <a:latin typeface="Barlow" pitchFamily="2" charset="77"/>
              </a:endParaRPr>
            </a:p>
          </p:txBody>
        </p:sp>
        <p:sp>
          <p:nvSpPr>
            <p:cNvPr id="62" name="Triangle 107">
              <a:extLst>
                <a:ext uri="{FF2B5EF4-FFF2-40B4-BE49-F238E27FC236}">
                  <a16:creationId xmlns:a16="http://schemas.microsoft.com/office/drawing/2014/main" id="{B64BA275-5231-4423-ABD2-8E412A3B8A8F}"/>
                </a:ext>
              </a:extLst>
            </p:cNvPr>
            <p:cNvSpPr/>
            <p:nvPr/>
          </p:nvSpPr>
          <p:spPr>
            <a:xfrm>
              <a:off x="7032312" y="2668371"/>
              <a:ext cx="256607" cy="2298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highlight>
                  <a:srgbClr val="420068"/>
                </a:highlight>
                <a:latin typeface="Barlow" pitchFamily="2" charset="77"/>
              </a:endParaRPr>
            </a:p>
          </p:txBody>
        </p:sp>
        <p:sp>
          <p:nvSpPr>
            <p:cNvPr id="63" name="TextBox 18">
              <a:extLst>
                <a:ext uri="{FF2B5EF4-FFF2-40B4-BE49-F238E27FC236}">
                  <a16:creationId xmlns:a16="http://schemas.microsoft.com/office/drawing/2014/main" id="{30739BB1-0C5A-4000-AE5C-73D9D02252AE}"/>
                </a:ext>
              </a:extLst>
            </p:cNvPr>
            <p:cNvSpPr txBox="1"/>
            <p:nvPr/>
          </p:nvSpPr>
          <p:spPr>
            <a:xfrm>
              <a:off x="4448115" y="2211424"/>
              <a:ext cx="111671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57189">
                <a:defRPr sz="650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defRPr>
              </a:lvl1pPr>
            </a:lstStyle>
            <a:p>
              <a:r>
                <a:rPr lang="pt-BR" dirty="0" err="1"/>
                <a:t>Awareness</a:t>
              </a:r>
              <a:r>
                <a:rPr lang="pt-BR" dirty="0"/>
                <a:t> </a:t>
              </a:r>
            </a:p>
            <a:p>
              <a:r>
                <a:rPr lang="pt-BR" dirty="0" err="1"/>
                <a:t>and</a:t>
              </a:r>
              <a:r>
                <a:rPr lang="pt-BR" dirty="0"/>
                <a:t> </a:t>
              </a:r>
            </a:p>
            <a:p>
              <a:r>
                <a:rPr lang="pt-BR" dirty="0" err="1"/>
                <a:t>Education</a:t>
              </a:r>
              <a:endParaRPr lang="en-BR" dirty="0"/>
            </a:p>
          </p:txBody>
        </p:sp>
        <p:sp>
          <p:nvSpPr>
            <p:cNvPr id="64" name="Triangle 107">
              <a:extLst>
                <a:ext uri="{FF2B5EF4-FFF2-40B4-BE49-F238E27FC236}">
                  <a16:creationId xmlns:a16="http://schemas.microsoft.com/office/drawing/2014/main" id="{98A6E1FE-7D39-451C-A103-6751A96BD44F}"/>
                </a:ext>
              </a:extLst>
            </p:cNvPr>
            <p:cNvSpPr/>
            <p:nvPr/>
          </p:nvSpPr>
          <p:spPr>
            <a:xfrm>
              <a:off x="4878775" y="2003443"/>
              <a:ext cx="256607" cy="229828"/>
            </a:xfrm>
            <a:prstGeom prst="triangl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highlight>
                  <a:srgbClr val="420068"/>
                </a:highlight>
                <a:latin typeface="Barlow" pitchFamily="2" charset="77"/>
              </a:endParaRPr>
            </a:p>
          </p:txBody>
        </p:sp>
        <p:sp>
          <p:nvSpPr>
            <p:cNvPr id="65" name="TextBox 18">
              <a:extLst>
                <a:ext uri="{FF2B5EF4-FFF2-40B4-BE49-F238E27FC236}">
                  <a16:creationId xmlns:a16="http://schemas.microsoft.com/office/drawing/2014/main" id="{D533A10F-8FA2-47E2-B5B9-C93631254AB1}"/>
                </a:ext>
              </a:extLst>
            </p:cNvPr>
            <p:cNvSpPr txBox="1"/>
            <p:nvPr/>
          </p:nvSpPr>
          <p:spPr>
            <a:xfrm>
              <a:off x="3820618" y="3116358"/>
              <a:ext cx="1116718" cy="21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57189">
                <a:defRPr sz="650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defRPr>
              </a:lvl1pPr>
            </a:lstStyle>
            <a:p>
              <a:r>
                <a:rPr lang="pt-BR" dirty="0"/>
                <a:t>HUB</a:t>
              </a:r>
              <a:endParaRPr lang="en-BR" dirty="0"/>
            </a:p>
          </p:txBody>
        </p:sp>
        <p:sp>
          <p:nvSpPr>
            <p:cNvPr id="66" name="Triangle 107">
              <a:extLst>
                <a:ext uri="{FF2B5EF4-FFF2-40B4-BE49-F238E27FC236}">
                  <a16:creationId xmlns:a16="http://schemas.microsoft.com/office/drawing/2014/main" id="{A7C4F1C4-3E61-4334-BF16-9AE0B452BAE8}"/>
                </a:ext>
              </a:extLst>
            </p:cNvPr>
            <p:cNvSpPr/>
            <p:nvPr/>
          </p:nvSpPr>
          <p:spPr>
            <a:xfrm>
              <a:off x="4250673" y="2876659"/>
              <a:ext cx="256607" cy="229828"/>
            </a:xfrm>
            <a:prstGeom prst="triangle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highlight>
                  <a:srgbClr val="420068"/>
                </a:highlight>
                <a:latin typeface="Barlow" pitchFamily="2" charset="77"/>
              </a:endParaRPr>
            </a:p>
          </p:txBody>
        </p:sp>
        <p:sp>
          <p:nvSpPr>
            <p:cNvPr id="67" name="TextBox 18">
              <a:extLst>
                <a:ext uri="{FF2B5EF4-FFF2-40B4-BE49-F238E27FC236}">
                  <a16:creationId xmlns:a16="http://schemas.microsoft.com/office/drawing/2014/main" id="{968BC7AD-C461-46BA-A8D3-7F0918F8038C}"/>
                </a:ext>
              </a:extLst>
            </p:cNvPr>
            <p:cNvSpPr txBox="1"/>
            <p:nvPr/>
          </p:nvSpPr>
          <p:spPr>
            <a:xfrm>
              <a:off x="5745356" y="4037113"/>
              <a:ext cx="1116718" cy="32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pt-BR" sz="650" dirty="0" err="1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Information</a:t>
              </a:r>
              <a:r>
                <a:rPr lang="pt-BR" sz="650" dirty="0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 Security </a:t>
              </a:r>
              <a:r>
                <a:rPr lang="pt-BR" sz="650" dirty="0" err="1">
                  <a:solidFill>
                    <a:prstClr val="black"/>
                  </a:solidFill>
                  <a:highlight>
                    <a:srgbClr val="FFFF00"/>
                  </a:highlight>
                  <a:latin typeface="Barlow" pitchFamily="2" charset="77"/>
                </a:rPr>
                <a:t>Operation</a:t>
              </a:r>
              <a:endParaRPr lang="en-BR" sz="650" dirty="0">
                <a:solidFill>
                  <a:prstClr val="black"/>
                </a:solidFill>
                <a:highlight>
                  <a:srgbClr val="FFFF00"/>
                </a:highlight>
                <a:latin typeface="Barlow" pitchFamily="2" charset="77"/>
              </a:endParaRPr>
            </a:p>
          </p:txBody>
        </p:sp>
        <p:sp>
          <p:nvSpPr>
            <p:cNvPr id="68" name="Triangle 107">
              <a:extLst>
                <a:ext uri="{FF2B5EF4-FFF2-40B4-BE49-F238E27FC236}">
                  <a16:creationId xmlns:a16="http://schemas.microsoft.com/office/drawing/2014/main" id="{85CEAAA3-8A38-4D3C-9E0B-51BBB16335FF}"/>
                </a:ext>
              </a:extLst>
            </p:cNvPr>
            <p:cNvSpPr/>
            <p:nvPr/>
          </p:nvSpPr>
          <p:spPr>
            <a:xfrm>
              <a:off x="6181091" y="3799360"/>
              <a:ext cx="256607" cy="22982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highlight>
                  <a:srgbClr val="420068"/>
                </a:highlight>
                <a:latin typeface="Barlow" pitchFamily="2" charset="77"/>
              </a:endParaRPr>
            </a:p>
          </p:txBody>
        </p:sp>
        <p:sp>
          <p:nvSpPr>
            <p:cNvPr id="69" name="Triangle 107">
              <a:extLst>
                <a:ext uri="{FF2B5EF4-FFF2-40B4-BE49-F238E27FC236}">
                  <a16:creationId xmlns:a16="http://schemas.microsoft.com/office/drawing/2014/main" id="{C9A13A5A-869F-4E90-9FC9-0F4794E7DD15}"/>
                </a:ext>
              </a:extLst>
            </p:cNvPr>
            <p:cNvSpPr/>
            <p:nvPr/>
          </p:nvSpPr>
          <p:spPr>
            <a:xfrm>
              <a:off x="6246291" y="4614697"/>
              <a:ext cx="256607" cy="229828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70" name="Triangle 107">
              <a:extLst>
                <a:ext uri="{FF2B5EF4-FFF2-40B4-BE49-F238E27FC236}">
                  <a16:creationId xmlns:a16="http://schemas.microsoft.com/office/drawing/2014/main" id="{690986D8-A5AC-443B-8C09-8B344E78FE73}"/>
                </a:ext>
              </a:extLst>
            </p:cNvPr>
            <p:cNvSpPr/>
            <p:nvPr/>
          </p:nvSpPr>
          <p:spPr>
            <a:xfrm>
              <a:off x="5148158" y="4612497"/>
              <a:ext cx="256607" cy="22982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BR" sz="1350">
                <a:solidFill>
                  <a:prstClr val="white"/>
                </a:solidFill>
                <a:latin typeface="Barlow" pitchFamily="2" charset="77"/>
              </a:endParaRPr>
            </a:p>
          </p:txBody>
        </p:sp>
        <p:sp>
          <p:nvSpPr>
            <p:cNvPr id="71" name="Triangle 107">
              <a:extLst>
                <a:ext uri="{FF2B5EF4-FFF2-40B4-BE49-F238E27FC236}">
                  <a16:creationId xmlns:a16="http://schemas.microsoft.com/office/drawing/2014/main" id="{8588A8FE-1E85-4F77-9172-8B2B6BA235DD}"/>
                </a:ext>
              </a:extLst>
            </p:cNvPr>
            <p:cNvSpPr/>
            <p:nvPr/>
          </p:nvSpPr>
          <p:spPr>
            <a:xfrm>
              <a:off x="4965272" y="3667108"/>
              <a:ext cx="256607" cy="229828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BR" sz="1350">
                <a:solidFill>
                  <a:prstClr val="white"/>
                </a:solidFill>
                <a:highlight>
                  <a:srgbClr val="420068"/>
                </a:highlight>
                <a:latin typeface="Barlow" pitchFamily="2" charset="77"/>
              </a:endParaRPr>
            </a:p>
          </p:txBody>
        </p:sp>
      </p:grpSp>
      <p:sp>
        <p:nvSpPr>
          <p:cNvPr id="72" name="Título 1">
            <a:extLst>
              <a:ext uri="{FF2B5EF4-FFF2-40B4-BE49-F238E27FC236}">
                <a16:creationId xmlns:a16="http://schemas.microsoft.com/office/drawing/2014/main" id="{82B5053A-D731-4B30-B2CE-421D1E8D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/>
          <a:lstStyle/>
          <a:p>
            <a:r>
              <a:rPr lang="pt-BR" dirty="0"/>
              <a:t>... </a:t>
            </a:r>
            <a:r>
              <a:rPr lang="pt-BR" dirty="0" err="1"/>
              <a:t>And</a:t>
            </a:r>
            <a:r>
              <a:rPr lang="pt-BR" dirty="0"/>
              <a:t> Fusion </a:t>
            </a:r>
            <a:r>
              <a:rPr lang="pt-BR" dirty="0" err="1"/>
              <a:t>Teams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RNP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719909F1-4B6D-422A-9C5A-A504756A4EDF}"/>
              </a:ext>
            </a:extLst>
          </p:cNvPr>
          <p:cNvSpPr txBox="1"/>
          <p:nvPr/>
        </p:nvSpPr>
        <p:spPr>
          <a:xfrm>
            <a:off x="83296" y="1471755"/>
            <a:ext cx="6713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>
                <a:solidFill>
                  <a:schemeClr val="accent4"/>
                </a:solidFill>
              </a:rPr>
              <a:t>We</a:t>
            </a:r>
            <a:r>
              <a:rPr lang="pt-BR" sz="2000" b="1" dirty="0">
                <a:solidFill>
                  <a:schemeClr val="accent4"/>
                </a:solidFill>
              </a:rPr>
              <a:t> </a:t>
            </a:r>
            <a:r>
              <a:rPr lang="pt-BR" sz="2000" b="1" dirty="0" err="1">
                <a:solidFill>
                  <a:schemeClr val="accent4"/>
                </a:solidFill>
              </a:rPr>
              <a:t>detected</a:t>
            </a:r>
            <a:r>
              <a:rPr lang="pt-BR" sz="2000" b="1" dirty="0">
                <a:solidFill>
                  <a:schemeClr val="accent4"/>
                </a:solidFill>
              </a:rPr>
              <a:t> a </a:t>
            </a:r>
            <a:r>
              <a:rPr lang="pt-BR" sz="2000" b="1" dirty="0" err="1">
                <a:solidFill>
                  <a:schemeClr val="accent4"/>
                </a:solidFill>
              </a:rPr>
              <a:t>problem</a:t>
            </a:r>
            <a:r>
              <a:rPr lang="pt-BR" sz="2000" b="1" dirty="0">
                <a:solidFill>
                  <a:schemeClr val="accent4"/>
                </a:solidFill>
              </a:rPr>
              <a:t> </a:t>
            </a:r>
            <a:r>
              <a:rPr lang="pt-BR" sz="2000" b="1" dirty="0" err="1">
                <a:solidFill>
                  <a:schemeClr val="accent4"/>
                </a:solidFill>
              </a:rPr>
              <a:t>with</a:t>
            </a:r>
            <a:r>
              <a:rPr lang="pt-BR" sz="2000" b="1" dirty="0">
                <a:solidFill>
                  <a:schemeClr val="accent4"/>
                </a:solidFill>
              </a:rPr>
              <a:t> </a:t>
            </a:r>
            <a:r>
              <a:rPr lang="pt-BR" sz="2000" b="1" dirty="0" err="1">
                <a:solidFill>
                  <a:schemeClr val="accent4"/>
                </a:solidFill>
              </a:rPr>
              <a:t>internal</a:t>
            </a:r>
            <a:r>
              <a:rPr lang="pt-BR" sz="2000" b="1" dirty="0">
                <a:solidFill>
                  <a:schemeClr val="accent4"/>
                </a:solidFill>
              </a:rPr>
              <a:t> silos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9F8BA4DC-FEA4-41F4-92FB-4CC11CED9A7F}"/>
              </a:ext>
            </a:extLst>
          </p:cNvPr>
          <p:cNvSpPr txBox="1"/>
          <p:nvPr/>
        </p:nvSpPr>
        <p:spPr>
          <a:xfrm>
            <a:off x="1213382" y="2405570"/>
            <a:ext cx="4177926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team</a:t>
            </a:r>
            <a:endParaRPr lang="pt-BR" dirty="0"/>
          </a:p>
          <a:p>
            <a:r>
              <a:rPr lang="pt-BR" dirty="0"/>
              <a:t>3 Management </a:t>
            </a:r>
            <a:r>
              <a:rPr lang="pt-BR" dirty="0" err="1"/>
              <a:t>levels</a:t>
            </a:r>
            <a:endParaRPr lang="pt-BR" dirty="0"/>
          </a:p>
          <a:p>
            <a:r>
              <a:rPr lang="pt-BR" dirty="0"/>
              <a:t>5 </a:t>
            </a:r>
            <a:r>
              <a:rPr lang="pt-BR" dirty="0" err="1"/>
              <a:t>Coordination</a:t>
            </a:r>
            <a:r>
              <a:rPr lang="pt-BR" dirty="0"/>
              <a:t> </a:t>
            </a:r>
            <a:r>
              <a:rPr lang="pt-BR" dirty="0" err="1"/>
              <a:t>levels</a:t>
            </a:r>
            <a:endParaRPr lang="pt-BR" dirty="0"/>
          </a:p>
          <a:p>
            <a:r>
              <a:rPr lang="pt-BR" dirty="0"/>
              <a:t>11 Disciplines</a:t>
            </a:r>
          </a:p>
          <a:p>
            <a:r>
              <a:rPr lang="pt-BR" dirty="0"/>
              <a:t>60 </a:t>
            </a:r>
            <a:r>
              <a:rPr lang="pt-BR" dirty="0" err="1"/>
              <a:t>Employees</a:t>
            </a:r>
            <a:endParaRPr lang="pt-BR" dirty="0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264742D2-D6C6-4285-9EF6-E841E34A605D}"/>
              </a:ext>
            </a:extLst>
          </p:cNvPr>
          <p:cNvSpPr txBox="1"/>
          <p:nvPr/>
        </p:nvSpPr>
        <p:spPr>
          <a:xfrm>
            <a:off x="0" y="4769023"/>
            <a:ext cx="6800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 challenge for management and integration.</a:t>
            </a:r>
            <a:endParaRPr lang="pt-B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E7946-6752-40C1-939C-DF17B15F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82213"/>
            <a:ext cx="11280630" cy="594359"/>
          </a:xfrm>
        </p:spPr>
        <p:txBody>
          <a:bodyPr/>
          <a:lstStyle/>
          <a:p>
            <a:r>
              <a:rPr lang="pt-BR" dirty="0"/>
              <a:t>... </a:t>
            </a:r>
            <a:r>
              <a:rPr lang="pt-BR" dirty="0" err="1"/>
              <a:t>And</a:t>
            </a:r>
            <a:r>
              <a:rPr lang="pt-BR" dirty="0"/>
              <a:t> Fusion </a:t>
            </a:r>
            <a:r>
              <a:rPr lang="pt-BR" dirty="0" err="1"/>
              <a:t>Teams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RNP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9A31BE-E22A-430E-AC18-BF75E272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8</a:t>
            </a:fld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025AD3C-936E-42A3-AA4E-67BB17FC05D4}"/>
              </a:ext>
            </a:extLst>
          </p:cNvPr>
          <p:cNvSpPr txBox="1"/>
          <p:nvPr/>
        </p:nvSpPr>
        <p:spPr>
          <a:xfrm>
            <a:off x="0" y="3806403"/>
            <a:ext cx="77017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approach,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 3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2400" kern="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 Team</a:t>
            </a:r>
            <a:endParaRPr lang="pt-BR" sz="2400" kern="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GRC</a:t>
            </a:r>
            <a:endParaRPr lang="pt-BR" sz="2400" kern="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</a:t>
            </a:r>
            <a:endParaRPr lang="pt-BR" sz="2400" kern="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Architecture</a:t>
            </a:r>
            <a:endParaRPr lang="pt-BR" sz="2400" kern="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endParaRPr lang="pt-BR" sz="2400" kern="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CSIRT</a:t>
            </a:r>
            <a:endParaRPr lang="pt-BR" sz="2400" kern="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</a:t>
            </a:r>
            <a:endParaRPr lang="pt-BR" sz="2400" kern="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72FDA36-864C-429A-A09C-883C4029F3B5}"/>
              </a:ext>
            </a:extLst>
          </p:cNvPr>
          <p:cNvSpPr txBox="1"/>
          <p:nvPr/>
        </p:nvSpPr>
        <p:spPr>
          <a:xfrm>
            <a:off x="0" y="676743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2025,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Security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introduced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new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management, </a:t>
            </a:r>
            <a:r>
              <a:rPr lang="pt-BR" sz="1800" b="1" i="1" kern="100" dirty="0" err="1">
                <a:solidFill>
                  <a:schemeClr val="accent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pt-BR" sz="1800" b="1" i="1" kern="100" dirty="0">
                <a:solidFill>
                  <a:schemeClr val="accent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i="1" kern="100" dirty="0" err="1">
                <a:solidFill>
                  <a:schemeClr val="accent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BR" sz="1800" b="1" i="1" kern="100" dirty="0">
                <a:solidFill>
                  <a:schemeClr val="accent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i="1" kern="100" dirty="0" err="1">
                <a:solidFill>
                  <a:schemeClr val="accent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Fusion </a:t>
            </a:r>
            <a:r>
              <a:rPr lang="pt-BR" sz="1800" kern="100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pt-BR" sz="1800" kern="1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kern="1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A42CFE7-177D-4975-B43D-D336AA3C059C}"/>
              </a:ext>
            </a:extLst>
          </p:cNvPr>
          <p:cNvSpPr txBox="1"/>
          <p:nvPr/>
        </p:nvSpPr>
        <p:spPr>
          <a:xfrm>
            <a:off x="-1" y="1256407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kern="10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dirty="0"/>
              <a:t>We changed the original idea to introduce the concept within the security team as an experiment…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22C3F6-47C3-452D-9C59-C8FA5C6ED3C1}"/>
              </a:ext>
            </a:extLst>
          </p:cNvPr>
          <p:cNvSpPr txBox="1"/>
          <p:nvPr/>
        </p:nvSpPr>
        <p:spPr>
          <a:xfrm>
            <a:off x="2117172" y="1625739"/>
            <a:ext cx="3768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… before taking it to other areas.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93A57C-6B1E-43CA-8313-C4C418046EBA}"/>
              </a:ext>
            </a:extLst>
          </p:cNvPr>
          <p:cNvSpPr txBox="1"/>
          <p:nvPr/>
        </p:nvSpPr>
        <p:spPr>
          <a:xfrm>
            <a:off x="0" y="2209394"/>
            <a:ext cx="7701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ern="10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/>
              <a:t>This concept integrates different technical areas of CAIS RNP to work collaboratively to deliver results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8EC22B7-DAB7-4E66-8D4D-CE0B08F3EFF9}"/>
              </a:ext>
            </a:extLst>
          </p:cNvPr>
          <p:cNvSpPr txBox="1"/>
          <p:nvPr/>
        </p:nvSpPr>
        <p:spPr>
          <a:xfrm>
            <a:off x="0" y="3024042"/>
            <a:ext cx="7701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kern="10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idea is to create a product with governance, sustainability, and continuous improvement.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8795839-4A90-4C4A-8EA5-09CC71D25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82" y="1921567"/>
            <a:ext cx="4466041" cy="36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FD4230-0838-4581-B96B-3ED2951C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9</a:t>
            </a:fld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E122536-C54C-4F5D-B2E7-A2DF8E27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48657"/>
            <a:ext cx="11280630" cy="594359"/>
          </a:xfrm>
        </p:spPr>
        <p:txBody>
          <a:bodyPr/>
          <a:lstStyle/>
          <a:p>
            <a:r>
              <a:rPr lang="pt-BR" dirty="0"/>
              <a:t>... </a:t>
            </a:r>
            <a:r>
              <a:rPr lang="pt-BR" dirty="0" err="1"/>
              <a:t>And</a:t>
            </a:r>
            <a:r>
              <a:rPr lang="pt-BR" dirty="0"/>
              <a:t> Fusion </a:t>
            </a:r>
            <a:r>
              <a:rPr lang="pt-BR" dirty="0" err="1"/>
              <a:t>Teams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RNP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D61D5D5-8094-431F-8018-377520EB9E4B}"/>
              </a:ext>
            </a:extLst>
          </p:cNvPr>
          <p:cNvSpPr/>
          <p:nvPr/>
        </p:nvSpPr>
        <p:spPr>
          <a:xfrm>
            <a:off x="236989" y="643016"/>
            <a:ext cx="11819467" cy="342287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err="1"/>
              <a:t>Product</a:t>
            </a:r>
            <a:r>
              <a:rPr lang="pt-BR" sz="1600" b="1" dirty="0"/>
              <a:t> 1: Suricata </a:t>
            </a:r>
            <a:r>
              <a:rPr lang="pt-BR" sz="1600" b="1" dirty="0" err="1"/>
              <a:t>Sensors</a:t>
            </a:r>
            <a:r>
              <a:rPr lang="pt-BR" sz="1600" b="1" dirty="0"/>
              <a:t> </a:t>
            </a:r>
            <a:r>
              <a:rPr lang="pt-BR" sz="1600" b="1" dirty="0" err="1"/>
              <a:t>at</a:t>
            </a:r>
            <a:r>
              <a:rPr lang="pt-BR" sz="1600" b="1" dirty="0"/>
              <a:t> </a:t>
            </a:r>
            <a:r>
              <a:rPr lang="pt-BR" sz="1600" b="1" dirty="0" err="1"/>
              <a:t>PoPs</a:t>
            </a:r>
            <a:endParaRPr lang="pt-BR" sz="1600" b="1" dirty="0"/>
          </a:p>
          <a:p>
            <a:r>
              <a:rPr lang="pt-BR" sz="1400" b="1" u="sng" dirty="0" err="1"/>
              <a:t>Objective</a:t>
            </a:r>
            <a:r>
              <a:rPr lang="pt-BR" sz="1400" b="1" dirty="0"/>
              <a:t>:</a:t>
            </a:r>
            <a:endParaRPr lang="pt-BR" sz="1050" b="1" dirty="0"/>
          </a:p>
          <a:p>
            <a:r>
              <a:rPr lang="en-US" sz="1400" dirty="0"/>
              <a:t>• Build the Suricata IDS sensor cloud on the administrative networks of RNP's Points of Presence;</a:t>
            </a:r>
          </a:p>
          <a:p>
            <a:endParaRPr lang="en-US" sz="1400" dirty="0"/>
          </a:p>
          <a:p>
            <a:r>
              <a:rPr lang="en-US" sz="1400" b="1" u="sng" dirty="0"/>
              <a:t>Mission:</a:t>
            </a:r>
          </a:p>
          <a:p>
            <a:r>
              <a:rPr lang="en-US" sz="1400" dirty="0"/>
              <a:t>• Provide resources to identify indicators of compromise in the internal environment.</a:t>
            </a:r>
          </a:p>
          <a:p>
            <a:r>
              <a:rPr lang="en-US" sz="1400" dirty="0"/>
              <a:t>• Implement and operationalize the 27 Suricata sensors distributed across RNP's POPs, creating an integrated process for implementation, identification, and threat handling;</a:t>
            </a:r>
          </a:p>
          <a:p>
            <a:r>
              <a:rPr lang="en-US" sz="1400" dirty="0"/>
              <a:t>• Evolve the information security maturity of CAIS RNP in threat detection and prevention of incidents, intrusions, or data breaches;</a:t>
            </a:r>
          </a:p>
          <a:p>
            <a:r>
              <a:rPr lang="en-US" sz="1400" dirty="0"/>
              <a:t>• Create documentation and processes for implementation and operation;</a:t>
            </a:r>
          </a:p>
          <a:p>
            <a:r>
              <a:rPr lang="en-US" sz="1400" dirty="0"/>
              <a:t>• Implement 24x7 monitoring and incident response;</a:t>
            </a:r>
          </a:p>
          <a:p>
            <a:r>
              <a:rPr lang="en-US" sz="1400" dirty="0"/>
              <a:t>• Implement an solution to automate activities and eliminate false positives;</a:t>
            </a:r>
          </a:p>
          <a:p>
            <a:r>
              <a:rPr lang="en-US" sz="1400" dirty="0"/>
              <a:t>• Create a process for continuous improvement and operation.</a:t>
            </a:r>
          </a:p>
          <a:p>
            <a:endParaRPr lang="pt-BR" sz="900" dirty="0"/>
          </a:p>
          <a:p>
            <a:pPr algn="ctr"/>
            <a:endParaRPr lang="pt-BR" sz="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AC27A7-6D71-4E97-962C-AB4607EA17F8}"/>
              </a:ext>
            </a:extLst>
          </p:cNvPr>
          <p:cNvSpPr txBox="1"/>
          <p:nvPr/>
        </p:nvSpPr>
        <p:spPr>
          <a:xfrm>
            <a:off x="387991" y="4065887"/>
            <a:ext cx="60946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u="sng" dirty="0"/>
              <a:t>Team:</a:t>
            </a:r>
          </a:p>
          <a:p>
            <a:r>
              <a:rPr lang="pt-BR" sz="1600" dirty="0"/>
              <a:t>•</a:t>
            </a:r>
            <a:r>
              <a:rPr lang="pt-BR" sz="1600" dirty="0" err="1"/>
              <a:t>Technical</a:t>
            </a:r>
            <a:r>
              <a:rPr lang="pt-BR" sz="1600" dirty="0"/>
              <a:t> Lead</a:t>
            </a:r>
          </a:p>
          <a:p>
            <a:r>
              <a:rPr lang="pt-BR" sz="1600" dirty="0"/>
              <a:t>•</a:t>
            </a:r>
            <a:r>
              <a:rPr lang="pt-BR" sz="1600" dirty="0" err="1"/>
              <a:t>Architecture</a:t>
            </a:r>
            <a:r>
              <a:rPr lang="pt-BR" sz="1600" dirty="0"/>
              <a:t>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</a:t>
            </a:r>
            <a:r>
              <a:rPr lang="pt-BR" sz="1600" dirty="0" err="1"/>
              <a:t>Defensive</a:t>
            </a:r>
            <a:r>
              <a:rPr lang="pt-BR" sz="1600" dirty="0"/>
              <a:t> Security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</a:t>
            </a:r>
            <a:r>
              <a:rPr lang="pt-BR" sz="1600" dirty="0" err="1"/>
              <a:t>Governance</a:t>
            </a:r>
            <a:r>
              <a:rPr lang="pt-BR" sz="1600" dirty="0"/>
              <a:t>, Risk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Compliance</a:t>
            </a:r>
            <a:r>
              <a:rPr lang="pt-BR" sz="1600" dirty="0"/>
              <a:t>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•SOC </a:t>
            </a:r>
            <a:r>
              <a:rPr lang="pt-BR" sz="1600" dirty="0" err="1"/>
              <a:t>Analyst</a:t>
            </a:r>
            <a:r>
              <a:rPr lang="pt-BR" sz="1600" dirty="0"/>
              <a:t> (</a:t>
            </a:r>
            <a:r>
              <a:rPr lang="pt-BR" sz="1600" dirty="0" err="1"/>
              <a:t>Level</a:t>
            </a:r>
            <a:r>
              <a:rPr lang="pt-BR" sz="1600" dirty="0"/>
              <a:t> 1)</a:t>
            </a:r>
          </a:p>
          <a:p>
            <a:r>
              <a:rPr lang="pt-BR" sz="1600" dirty="0"/>
              <a:t>•SOC </a:t>
            </a:r>
            <a:r>
              <a:rPr lang="pt-BR" sz="1600" dirty="0" err="1"/>
              <a:t>Analyst</a:t>
            </a:r>
            <a:r>
              <a:rPr lang="pt-BR" sz="1600" dirty="0"/>
              <a:t> (SOC-Core Team)</a:t>
            </a:r>
          </a:p>
          <a:p>
            <a:r>
              <a:rPr lang="pt-BR" sz="1600" dirty="0"/>
              <a:t>•CSIRT </a:t>
            </a:r>
            <a:r>
              <a:rPr lang="pt-BR" sz="1600" dirty="0" err="1"/>
              <a:t>Analyst</a:t>
            </a:r>
            <a:endParaRPr lang="pt-BR" sz="1600" dirty="0"/>
          </a:p>
          <a:p>
            <a:r>
              <a:rPr lang="pt-BR" sz="1600" dirty="0"/>
              <a:t>•Project </a:t>
            </a:r>
            <a:r>
              <a:rPr lang="pt-BR" sz="1600" dirty="0" err="1"/>
              <a:t>Analyst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3723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9C54F-3A2A-2B40-8AB9-4ED0AED36089}" vid="{584B6295-BED0-B84A-808B-972137185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03d8cf0-51b3-448e-9fca-7be663facb26}" enabled="1" method="Standard" siteId="{d8cc37ca-6546-448c-8369-0f1026a3306b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6595</TotalTime>
  <Words>1367</Words>
  <Application>Microsoft Office PowerPoint</Application>
  <PresentationFormat>Widescreen</PresentationFormat>
  <Paragraphs>235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Barlow</vt:lpstr>
      <vt:lpstr>Barlow Medium</vt:lpstr>
      <vt:lpstr>Calibri</vt:lpstr>
      <vt:lpstr>Symbol</vt:lpstr>
      <vt:lpstr>Wingdings 3</vt:lpstr>
      <vt:lpstr>Office Theme</vt:lpstr>
      <vt:lpstr>Fusion teams - breaking down barriers between areas</vt:lpstr>
      <vt:lpstr>Apresentação do PowerPoint</vt:lpstr>
      <vt:lpstr>What are Fusion Teams?</vt:lpstr>
      <vt:lpstr>Fusion Teams = Product-Based</vt:lpstr>
      <vt:lpstr>Fusion Teams in Numbers (Projects x Products)</vt:lpstr>
      <vt:lpstr>... And Fusion Teams at RNP</vt:lpstr>
      <vt:lpstr>... And Fusion Teams at RNP</vt:lpstr>
      <vt:lpstr>... And Fusion Teams at RNP</vt:lpstr>
      <vt:lpstr>... And Fusion Teams at RNP</vt:lpstr>
      <vt:lpstr>... And Fusion Teams at RNP</vt:lpstr>
      <vt:lpstr>... And Fusion Teams at RNP</vt:lpstr>
      <vt:lpstr>Results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Fusion teams - breaking down barriers between areas</dc:title>
  <dc:creator>Andrea Meloni</dc:creator>
  <cp:lastModifiedBy>Humberto Froes Forsan</cp:lastModifiedBy>
  <cp:revision>51</cp:revision>
  <dcterms:created xsi:type="dcterms:W3CDTF">2026-02-25T10:47:58Z</dcterms:created>
  <dcterms:modified xsi:type="dcterms:W3CDTF">2026-04-08T21:05:58Z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3d8cf0-51b3-448e-9fca-7be663facb26_Enabled">
    <vt:lpwstr>true</vt:lpwstr>
  </property>
  <property fmtid="{D5CDD505-2E9C-101B-9397-08002B2CF9AE}" pid="3" name="MSIP_Label_003d8cf0-51b3-448e-9fca-7be663facb26_SetDate">
    <vt:lpwstr>2025-03-20T09:32:22Z</vt:lpwstr>
  </property>
  <property fmtid="{D5CDD505-2E9C-101B-9397-08002B2CF9AE}" pid="4" name="MSIP_Label_003d8cf0-51b3-448e-9fca-7be663facb26_Method">
    <vt:lpwstr>Standard</vt:lpwstr>
  </property>
  <property fmtid="{D5CDD505-2E9C-101B-9397-08002B2CF9AE}" pid="5" name="MSIP_Label_003d8cf0-51b3-448e-9fca-7be663facb26_Name">
    <vt:lpwstr>Confidential</vt:lpwstr>
  </property>
  <property fmtid="{D5CDD505-2E9C-101B-9397-08002B2CF9AE}" pid="6" name="MSIP_Label_003d8cf0-51b3-448e-9fca-7be663facb26_SiteId">
    <vt:lpwstr>d8cc37ca-6546-448c-8369-0f1026a3306b</vt:lpwstr>
  </property>
  <property fmtid="{D5CDD505-2E9C-101B-9397-08002B2CF9AE}" pid="7" name="MSIP_Label_003d8cf0-51b3-448e-9fca-7be663facb26_ActionId">
    <vt:lpwstr>11029505-e308-4a04-b2d7-c0924acc45f0</vt:lpwstr>
  </property>
  <property fmtid="{D5CDD505-2E9C-101B-9397-08002B2CF9AE}" pid="8" name="MSIP_Label_003d8cf0-51b3-448e-9fca-7be663facb2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</vt:lpwstr>
  </property>
</Properties>
</file>