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2" r:id="rId3"/>
    <p:sldMasterId id="2147483733" r:id="rId4"/>
    <p:sldMasterId id="2147483734" r:id="rId5"/>
    <p:sldMasterId id="2147483735" r:id="rId6"/>
    <p:sldMasterId id="2147483736" r:id="rId7"/>
    <p:sldMasterId id="2147483737" r:id="rId8"/>
    <p:sldMasterId id="2147483738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y="6858000" cx="12192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  <p:embeddedFont>
      <p:font typeface="Hind Light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MontserratLight-regular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1.xml"/><Relationship Id="rId33" Type="http://schemas.openxmlformats.org/officeDocument/2006/relationships/font" Target="fonts/HindLight-regular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34" Type="http://schemas.openxmlformats.org/officeDocument/2006/relationships/font" Target="fonts/HindLight-bold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Google Shape;490;p11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1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2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Google Shape;499;p12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2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3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13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3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200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Google Shape;398;p3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4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5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p9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9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3880" y="6312600"/>
            <a:ext cx="914364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523880" y="64011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4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152388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61556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3" type="body"/>
          </p:nvPr>
        </p:nvSpPr>
        <p:spPr>
          <a:xfrm>
            <a:off x="770724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4" type="body"/>
          </p:nvPr>
        </p:nvSpPr>
        <p:spPr>
          <a:xfrm>
            <a:off x="152388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5" type="body"/>
          </p:nvPr>
        </p:nvSpPr>
        <p:spPr>
          <a:xfrm>
            <a:off x="461556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6" type="body"/>
          </p:nvPr>
        </p:nvSpPr>
        <p:spPr>
          <a:xfrm>
            <a:off x="770724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1523880" y="6312600"/>
            <a:ext cx="914364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3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3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1523880" y="64011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2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4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152388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461556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3" type="body"/>
          </p:nvPr>
        </p:nvSpPr>
        <p:spPr>
          <a:xfrm>
            <a:off x="770724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4" type="body"/>
          </p:nvPr>
        </p:nvSpPr>
        <p:spPr>
          <a:xfrm>
            <a:off x="152388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5" type="body"/>
          </p:nvPr>
        </p:nvSpPr>
        <p:spPr>
          <a:xfrm>
            <a:off x="461556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6" type="body"/>
          </p:nvPr>
        </p:nvSpPr>
        <p:spPr>
          <a:xfrm>
            <a:off x="770724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subTitle"/>
          </p:nvPr>
        </p:nvSpPr>
        <p:spPr>
          <a:xfrm>
            <a:off x="1523880" y="6312600"/>
            <a:ext cx="914364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3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" type="body"/>
          </p:nvPr>
        </p:nvSpPr>
        <p:spPr>
          <a:xfrm>
            <a:off x="1523880" y="64011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2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4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152388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461556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770724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152388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461556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6" type="body"/>
          </p:nvPr>
        </p:nvSpPr>
        <p:spPr>
          <a:xfrm>
            <a:off x="770724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2"/>
          <p:cNvSpPr txBox="1"/>
          <p:nvPr>
            <p:ph idx="1" type="subTitle"/>
          </p:nvPr>
        </p:nvSpPr>
        <p:spPr>
          <a:xfrm>
            <a:off x="1523880" y="6312600"/>
            <a:ext cx="914364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3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4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4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"/>
          <p:cNvSpPr txBox="1"/>
          <p:nvPr>
            <p:ph idx="1"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7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7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7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8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8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8"/>
          <p:cNvSpPr txBox="1"/>
          <p:nvPr>
            <p:ph idx="3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9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9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9"/>
          <p:cNvSpPr txBox="1"/>
          <p:nvPr>
            <p:ph idx="3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0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0"/>
          <p:cNvSpPr txBox="1"/>
          <p:nvPr>
            <p:ph idx="1" type="body"/>
          </p:nvPr>
        </p:nvSpPr>
        <p:spPr>
          <a:xfrm>
            <a:off x="1523880" y="64011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0"/>
          <p:cNvSpPr txBox="1"/>
          <p:nvPr>
            <p:ph idx="2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1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1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4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2"/>
          <p:cNvSpPr txBox="1"/>
          <p:nvPr>
            <p:ph idx="1" type="body"/>
          </p:nvPr>
        </p:nvSpPr>
        <p:spPr>
          <a:xfrm>
            <a:off x="152388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2"/>
          <p:cNvSpPr txBox="1"/>
          <p:nvPr>
            <p:ph idx="2" type="body"/>
          </p:nvPr>
        </p:nvSpPr>
        <p:spPr>
          <a:xfrm>
            <a:off x="461556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3" type="body"/>
          </p:nvPr>
        </p:nvSpPr>
        <p:spPr>
          <a:xfrm>
            <a:off x="770724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2"/>
          <p:cNvSpPr txBox="1"/>
          <p:nvPr>
            <p:ph idx="4" type="body"/>
          </p:nvPr>
        </p:nvSpPr>
        <p:spPr>
          <a:xfrm>
            <a:off x="152388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5" type="body"/>
          </p:nvPr>
        </p:nvSpPr>
        <p:spPr>
          <a:xfrm>
            <a:off x="461556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6" type="body"/>
          </p:nvPr>
        </p:nvSpPr>
        <p:spPr>
          <a:xfrm>
            <a:off x="770724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5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5"/>
          <p:cNvSpPr txBox="1"/>
          <p:nvPr>
            <p:ph idx="1" type="subTitle"/>
          </p:nvPr>
        </p:nvSpPr>
        <p:spPr>
          <a:xfrm>
            <a:off x="1523880" y="6312600"/>
            <a:ext cx="914364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6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7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7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9"/>
          <p:cNvSpPr txBox="1"/>
          <p:nvPr>
            <p:ph idx="1"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0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60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60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0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1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1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1"/>
          <p:cNvSpPr txBox="1"/>
          <p:nvPr>
            <p:ph idx="3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2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2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2"/>
          <p:cNvSpPr txBox="1"/>
          <p:nvPr>
            <p:ph idx="3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3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3"/>
          <p:cNvSpPr txBox="1"/>
          <p:nvPr>
            <p:ph idx="1" type="body"/>
          </p:nvPr>
        </p:nvSpPr>
        <p:spPr>
          <a:xfrm>
            <a:off x="1523880" y="64011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3"/>
          <p:cNvSpPr txBox="1"/>
          <p:nvPr>
            <p:ph idx="2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4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4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4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4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4"/>
          <p:cNvSpPr txBox="1"/>
          <p:nvPr>
            <p:ph idx="4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5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5"/>
          <p:cNvSpPr txBox="1"/>
          <p:nvPr>
            <p:ph idx="1" type="body"/>
          </p:nvPr>
        </p:nvSpPr>
        <p:spPr>
          <a:xfrm>
            <a:off x="152388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5"/>
          <p:cNvSpPr txBox="1"/>
          <p:nvPr>
            <p:ph idx="2" type="body"/>
          </p:nvPr>
        </p:nvSpPr>
        <p:spPr>
          <a:xfrm>
            <a:off x="461556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5"/>
          <p:cNvSpPr txBox="1"/>
          <p:nvPr>
            <p:ph idx="3" type="body"/>
          </p:nvPr>
        </p:nvSpPr>
        <p:spPr>
          <a:xfrm>
            <a:off x="770724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5"/>
          <p:cNvSpPr txBox="1"/>
          <p:nvPr>
            <p:ph idx="4" type="body"/>
          </p:nvPr>
        </p:nvSpPr>
        <p:spPr>
          <a:xfrm>
            <a:off x="152388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5"/>
          <p:cNvSpPr txBox="1"/>
          <p:nvPr>
            <p:ph idx="5" type="body"/>
          </p:nvPr>
        </p:nvSpPr>
        <p:spPr>
          <a:xfrm>
            <a:off x="461556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6" type="body"/>
          </p:nvPr>
        </p:nvSpPr>
        <p:spPr>
          <a:xfrm>
            <a:off x="770724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8"/>
          <p:cNvSpPr txBox="1"/>
          <p:nvPr>
            <p:ph idx="1" type="subTitle"/>
          </p:nvPr>
        </p:nvSpPr>
        <p:spPr>
          <a:xfrm>
            <a:off x="1523880" y="6312600"/>
            <a:ext cx="914364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69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0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70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70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2"/>
          <p:cNvSpPr txBox="1"/>
          <p:nvPr>
            <p:ph idx="1"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3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73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73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73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4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74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74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74"/>
          <p:cNvSpPr txBox="1"/>
          <p:nvPr>
            <p:ph idx="3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5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75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75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75"/>
          <p:cNvSpPr txBox="1"/>
          <p:nvPr>
            <p:ph idx="3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76"/>
          <p:cNvSpPr txBox="1"/>
          <p:nvPr>
            <p:ph idx="1" type="body"/>
          </p:nvPr>
        </p:nvSpPr>
        <p:spPr>
          <a:xfrm>
            <a:off x="1523880" y="64011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76"/>
          <p:cNvSpPr txBox="1"/>
          <p:nvPr>
            <p:ph idx="2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77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77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77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77"/>
          <p:cNvSpPr txBox="1"/>
          <p:nvPr>
            <p:ph idx="4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8"/>
          <p:cNvSpPr txBox="1"/>
          <p:nvPr>
            <p:ph idx="1" type="body"/>
          </p:nvPr>
        </p:nvSpPr>
        <p:spPr>
          <a:xfrm>
            <a:off x="152388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78"/>
          <p:cNvSpPr txBox="1"/>
          <p:nvPr>
            <p:ph idx="2" type="body"/>
          </p:nvPr>
        </p:nvSpPr>
        <p:spPr>
          <a:xfrm>
            <a:off x="461556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78"/>
          <p:cNvSpPr txBox="1"/>
          <p:nvPr>
            <p:ph idx="3" type="body"/>
          </p:nvPr>
        </p:nvSpPr>
        <p:spPr>
          <a:xfrm>
            <a:off x="770724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78"/>
          <p:cNvSpPr txBox="1"/>
          <p:nvPr>
            <p:ph idx="4" type="body"/>
          </p:nvPr>
        </p:nvSpPr>
        <p:spPr>
          <a:xfrm>
            <a:off x="152388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78"/>
          <p:cNvSpPr txBox="1"/>
          <p:nvPr>
            <p:ph idx="5" type="body"/>
          </p:nvPr>
        </p:nvSpPr>
        <p:spPr>
          <a:xfrm>
            <a:off x="461556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78"/>
          <p:cNvSpPr txBox="1"/>
          <p:nvPr>
            <p:ph idx="6" type="body"/>
          </p:nvPr>
        </p:nvSpPr>
        <p:spPr>
          <a:xfrm>
            <a:off x="770724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81"/>
          <p:cNvSpPr txBox="1"/>
          <p:nvPr>
            <p:ph idx="1" type="subTitle"/>
          </p:nvPr>
        </p:nvSpPr>
        <p:spPr>
          <a:xfrm>
            <a:off x="1523880" y="6312600"/>
            <a:ext cx="9143640" cy="4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2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82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3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83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83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4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5"/>
          <p:cNvSpPr txBox="1"/>
          <p:nvPr>
            <p:ph idx="1"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6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86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86"/>
          <p:cNvSpPr txBox="1"/>
          <p:nvPr>
            <p:ph idx="2" type="body"/>
          </p:nvPr>
        </p:nvSpPr>
        <p:spPr>
          <a:xfrm>
            <a:off x="62092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86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3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87"/>
          <p:cNvSpPr txBox="1"/>
          <p:nvPr>
            <p:ph idx="1" type="body"/>
          </p:nvPr>
        </p:nvSpPr>
        <p:spPr>
          <a:xfrm>
            <a:off x="1523880" y="6401160"/>
            <a:ext cx="44618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87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87"/>
          <p:cNvSpPr txBox="1"/>
          <p:nvPr>
            <p:ph idx="3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88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88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88"/>
          <p:cNvSpPr txBox="1"/>
          <p:nvPr>
            <p:ph idx="3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9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89"/>
          <p:cNvSpPr txBox="1"/>
          <p:nvPr>
            <p:ph idx="1" type="body"/>
          </p:nvPr>
        </p:nvSpPr>
        <p:spPr>
          <a:xfrm>
            <a:off x="1523880" y="64011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89"/>
          <p:cNvSpPr txBox="1"/>
          <p:nvPr>
            <p:ph idx="2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0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90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0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90"/>
          <p:cNvSpPr txBox="1"/>
          <p:nvPr>
            <p:ph idx="3" type="body"/>
          </p:nvPr>
        </p:nvSpPr>
        <p:spPr>
          <a:xfrm>
            <a:off x="15238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90"/>
          <p:cNvSpPr txBox="1"/>
          <p:nvPr>
            <p:ph idx="4" type="body"/>
          </p:nvPr>
        </p:nvSpPr>
        <p:spPr>
          <a:xfrm>
            <a:off x="6209280" y="65469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1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91"/>
          <p:cNvSpPr txBox="1"/>
          <p:nvPr>
            <p:ph idx="1" type="body"/>
          </p:nvPr>
        </p:nvSpPr>
        <p:spPr>
          <a:xfrm>
            <a:off x="152388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91"/>
          <p:cNvSpPr txBox="1"/>
          <p:nvPr>
            <p:ph idx="2" type="body"/>
          </p:nvPr>
        </p:nvSpPr>
        <p:spPr>
          <a:xfrm>
            <a:off x="461556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91"/>
          <p:cNvSpPr txBox="1"/>
          <p:nvPr>
            <p:ph idx="3" type="body"/>
          </p:nvPr>
        </p:nvSpPr>
        <p:spPr>
          <a:xfrm>
            <a:off x="7707240" y="64011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91"/>
          <p:cNvSpPr txBox="1"/>
          <p:nvPr>
            <p:ph idx="4" type="body"/>
          </p:nvPr>
        </p:nvSpPr>
        <p:spPr>
          <a:xfrm>
            <a:off x="152388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1"/>
          <p:cNvSpPr txBox="1"/>
          <p:nvPr>
            <p:ph idx="5" type="body"/>
          </p:nvPr>
        </p:nvSpPr>
        <p:spPr>
          <a:xfrm>
            <a:off x="461556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91"/>
          <p:cNvSpPr txBox="1"/>
          <p:nvPr>
            <p:ph idx="6" type="body"/>
          </p:nvPr>
        </p:nvSpPr>
        <p:spPr>
          <a:xfrm>
            <a:off x="7707240" y="6546960"/>
            <a:ext cx="294408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238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6209280" y="6401160"/>
            <a:ext cx="44618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1523880" y="6546960"/>
            <a:ext cx="9143640" cy="132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1032560" y="5834160"/>
            <a:ext cx="1159200" cy="1023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0" y="2188800"/>
            <a:ext cx="1676160" cy="20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838080" y="1825560"/>
            <a:ext cx="1051524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0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1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3"/>
          <p:cNvSpPr/>
          <p:nvPr/>
        </p:nvSpPr>
        <p:spPr>
          <a:xfrm>
            <a:off x="6095880" y="0"/>
            <a:ext cx="6095520" cy="6857640"/>
          </a:xfrm>
          <a:prstGeom prst="rect">
            <a:avLst/>
          </a:prstGeom>
          <a:solidFill>
            <a:srgbClr val="E374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3"/>
          <p:cNvSpPr txBox="1"/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4" name="Google Shape;224;p53"/>
          <p:cNvSpPr txBox="1"/>
          <p:nvPr>
            <p:ph idx="1" type="body"/>
          </p:nvPr>
        </p:nvSpPr>
        <p:spPr>
          <a:xfrm>
            <a:off x="839880" y="2136960"/>
            <a:ext cx="3931920" cy="353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5" name="Google Shape;225;p53"/>
          <p:cNvSpPr txBox="1"/>
          <p:nvPr>
            <p:ph idx="2" type="body"/>
          </p:nvPr>
        </p:nvSpPr>
        <p:spPr>
          <a:xfrm>
            <a:off x="7288560" y="789120"/>
            <a:ext cx="3931920" cy="48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226" name="Google Shape;226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5080" y="6198840"/>
            <a:ext cx="350280" cy="4647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8" name="Google Shape;278;p66"/>
          <p:cNvSpPr txBox="1"/>
          <p:nvPr>
            <p:ph idx="1" type="body"/>
          </p:nvPr>
        </p:nvSpPr>
        <p:spPr>
          <a:xfrm>
            <a:off x="838080" y="1825560"/>
            <a:ext cx="1051524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9" name="Google Shape;279;p66"/>
          <p:cNvSpPr txBox="1"/>
          <p:nvPr>
            <p:ph idx="2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79"/>
          <p:cNvSpPr txBox="1"/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1" name="Google Shape;331;p79"/>
          <p:cNvSpPr txBox="1"/>
          <p:nvPr>
            <p:ph idx="1" type="body"/>
          </p:nvPr>
        </p:nvSpPr>
        <p:spPr>
          <a:xfrm>
            <a:off x="5183280" y="987480"/>
            <a:ext cx="6171840" cy="461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2" name="Google Shape;332;p79"/>
          <p:cNvSpPr txBox="1"/>
          <p:nvPr>
            <p:ph idx="2" type="body"/>
          </p:nvPr>
        </p:nvSpPr>
        <p:spPr>
          <a:xfrm>
            <a:off x="839880" y="2136960"/>
            <a:ext cx="3931920" cy="353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3" name="Google Shape;333;p79"/>
          <p:cNvSpPr txBox="1"/>
          <p:nvPr>
            <p:ph idx="3"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ommission.europa.eu/document/download/09579818-64a6-4dd5-9577-446ab6219113_en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anders@sunet.se" TargetMode="External"/><Relationship Id="rId4" Type="http://schemas.openxmlformats.org/officeDocument/2006/relationships/hyperlink" Target="mailto:freitag@sunet.se" TargetMode="External"/><Relationship Id="rId5" Type="http://schemas.openxmlformats.org/officeDocument/2006/relationships/hyperlink" Target="mailto:kano@sunet.se" TargetMode="External"/><Relationship Id="rId6" Type="http://schemas.openxmlformats.org/officeDocument/2006/relationships/hyperlink" Target="mailto:richir@sunet.se" TargetMode="External"/><Relationship Id="rId7" Type="http://schemas.openxmlformats.org/officeDocument/2006/relationships/hyperlink" Target="mailto:lasse@sunet.s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6.jp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2"/>
          <p:cNvSpPr txBox="1"/>
          <p:nvPr/>
        </p:nvSpPr>
        <p:spPr>
          <a:xfrm>
            <a:off x="1275480" y="228600"/>
            <a:ext cx="924012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195F8C"/>
                </a:solidFill>
                <a:latin typeface="Hind Light"/>
                <a:ea typeface="Hind Light"/>
                <a:cs typeface="Hind Light"/>
                <a:sym typeface="Hind Light"/>
              </a:rPr>
              <a:t>Sunet Drive</a:t>
            </a:r>
            <a:br>
              <a:rPr b="0" i="0" lang="en-GB" sz="1800" u="none" cap="none" strike="noStrike"/>
            </a:br>
            <a:r>
              <a:rPr b="0" i="0" lang="en-GB" sz="3200" u="none" cap="none" strike="noStrike">
                <a:solidFill>
                  <a:srgbClr val="195F8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 OCM-compatible EFSS prepared for EOSC</a:t>
            </a:r>
            <a:br>
              <a:rPr b="0" i="0" lang="en-GB" sz="1800" u="none" cap="none" strike="noStrike"/>
            </a:br>
            <a:br>
              <a:rPr b="0" i="0" lang="en-GB" sz="1800" u="none" cap="none" strike="noStrike"/>
            </a:br>
            <a:br>
              <a:rPr b="0" i="0" lang="en-GB" sz="1800" u="none" cap="none" strike="noStrike"/>
            </a:br>
            <a:br>
              <a:rPr b="0" i="0" lang="en-GB" sz="1800" u="none" cap="none" strike="noStrike"/>
            </a:br>
            <a:br>
              <a:rPr b="0" i="0" lang="en-GB" sz="1800" u="none" cap="none" strike="noStrike"/>
            </a:br>
            <a:br>
              <a:rPr b="0" i="0" lang="en-GB" sz="1800" u="none" cap="none" strike="noStrike"/>
            </a:br>
            <a:br>
              <a:rPr b="0" i="0" lang="en-GB" sz="1800" u="none" cap="none" strike="noStrike"/>
            </a:br>
            <a:br>
              <a:rPr b="0" i="0" lang="en-GB" sz="1800" u="none" cap="none" strike="noStrike"/>
            </a:br>
            <a:br>
              <a:rPr b="0" i="0" lang="en-GB" sz="1800" u="none" cap="none" strike="noStrike"/>
            </a:br>
            <a:r>
              <a:rPr b="0" i="0" lang="en-GB" sz="3200" u="none" cap="none" strike="noStrike">
                <a:solidFill>
                  <a:srgbClr val="195F8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SIG-CiSS 2025 - Bologna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400" y="1800360"/>
            <a:ext cx="7193520" cy="38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92"/>
          <p:cNvSpPr/>
          <p:nvPr/>
        </p:nvSpPr>
        <p:spPr>
          <a:xfrm>
            <a:off x="3048120" y="646848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1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close is Sunet Drive to EOSC?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01"/>
          <p:cNvSpPr txBox="1"/>
          <p:nvPr/>
        </p:nvSpPr>
        <p:spPr>
          <a:xfrm>
            <a:off x="152460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7" name="Google Shape;48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800" y="1443600"/>
            <a:ext cx="8746200" cy="490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2"/>
          <p:cNvSpPr/>
          <p:nvPr/>
        </p:nvSpPr>
        <p:spPr>
          <a:xfrm>
            <a:off x="457200" y="365040"/>
            <a:ext cx="114300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OCM and sharing – Practical feedback</a:t>
            </a:r>
            <a:endParaRPr b="0" i="0" sz="4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02"/>
          <p:cNvSpPr/>
          <p:nvPr/>
        </p:nvSpPr>
        <p:spPr>
          <a:xfrm>
            <a:off x="3048120" y="646812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1000" y="2053080"/>
            <a:ext cx="6172200" cy="347184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02"/>
          <p:cNvSpPr txBox="1"/>
          <p:nvPr/>
        </p:nvSpPr>
        <p:spPr>
          <a:xfrm>
            <a:off x="839880" y="1348200"/>
            <a:ext cx="46465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8039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OCM is largely invisible to the end user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Practical implementations support usability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Internal shares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External shares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Users and organizations want to be in controls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Sharing reports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Enforced MFA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Concern about delegated sharing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539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3"/>
          <p:cNvSpPr/>
          <p:nvPr/>
        </p:nvSpPr>
        <p:spPr>
          <a:xfrm>
            <a:off x="586080" y="365040"/>
            <a:ext cx="110491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Maturity meets Sovereignty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03"/>
          <p:cNvSpPr/>
          <p:nvPr/>
        </p:nvSpPr>
        <p:spPr>
          <a:xfrm>
            <a:off x="3048120" y="646812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03"/>
          <p:cNvSpPr txBox="1"/>
          <p:nvPr/>
        </p:nvSpPr>
        <p:spPr>
          <a:xfrm>
            <a:off x="786600" y="6030720"/>
            <a:ext cx="10077120" cy="346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https://commission.europa.eu/document/download/09579818-64a6-4dd5-9577-446ab6219113_en</a:t>
            </a:r>
            <a: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1542960"/>
            <a:ext cx="5596200" cy="371484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03"/>
          <p:cNvSpPr txBox="1"/>
          <p:nvPr/>
        </p:nvSpPr>
        <p:spPr>
          <a:xfrm>
            <a:off x="839880" y="1600200"/>
            <a:ext cx="5332320" cy="406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SEAL – Sovereignty Effectiveness Assurance Level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Strategic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Legal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Data &amp; AI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Operational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Supply Chain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Technology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Security &amp; Compliance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Environment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539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4"/>
          <p:cNvSpPr/>
          <p:nvPr/>
        </p:nvSpPr>
        <p:spPr>
          <a:xfrm>
            <a:off x="586080" y="365040"/>
            <a:ext cx="110491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Fragmentation – Curse or blessing?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04"/>
          <p:cNvSpPr/>
          <p:nvPr/>
        </p:nvSpPr>
        <p:spPr>
          <a:xfrm>
            <a:off x="3048120" y="646812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04"/>
          <p:cNvSpPr txBox="1"/>
          <p:nvPr/>
        </p:nvSpPr>
        <p:spPr>
          <a:xfrm>
            <a:off x="839880" y="1600200"/>
            <a:ext cx="5332320" cy="406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Sunet Drive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Same technology for all nodes (Nextcloud/S3)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Individual configurations, but in line with larger view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Regressions happen and can be hard to spot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539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Need to ensure compliance and compatibility with other </a:t>
            </a:r>
            <a:r>
              <a:rPr b="0" lang="en-GB" sz="1800" strike="sng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EOSC</a:t>
            </a:r>
            <a:r>
              <a:rPr b="0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OCM-nodes</a:t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539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15" name="Google Shape;515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1720" y="1478880"/>
            <a:ext cx="4353480" cy="446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5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Tack! Frågor?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05"/>
          <p:cNvSpPr/>
          <p:nvPr/>
        </p:nvSpPr>
        <p:spPr>
          <a:xfrm>
            <a:off x="512280" y="2286000"/>
            <a:ext cx="2819520" cy="343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Anders Nilsson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en-GB" sz="1600" u="sng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anders@sunet.se</a:t>
            </a:r>
            <a:r>
              <a:rPr b="0" lang="en-GB" sz="16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05"/>
          <p:cNvSpPr/>
          <p:nvPr/>
        </p:nvSpPr>
        <p:spPr>
          <a:xfrm>
            <a:off x="2818080" y="2280240"/>
            <a:ext cx="2133720" cy="343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Richard Freitag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en-GB" sz="1600" u="sng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freitag@sunet.se</a:t>
            </a:r>
            <a:r>
              <a:rPr b="0" lang="en-GB" sz="16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05"/>
          <p:cNvSpPr/>
          <p:nvPr/>
        </p:nvSpPr>
        <p:spPr>
          <a:xfrm>
            <a:off x="5048280" y="2316240"/>
            <a:ext cx="2290320" cy="343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Micke Nordin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en-GB" sz="1600" u="sng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kano@sunet.se</a:t>
            </a:r>
            <a:r>
              <a:rPr b="0" lang="en-GB" sz="16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05"/>
          <p:cNvSpPr/>
          <p:nvPr/>
        </p:nvSpPr>
        <p:spPr>
          <a:xfrm>
            <a:off x="7028280" y="2316240"/>
            <a:ext cx="2511720" cy="343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Rikard Danielsson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en-GB" sz="1600" u="sng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richir@sunet.se</a:t>
            </a:r>
            <a:r>
              <a:rPr b="0" lang="en-GB" sz="16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05"/>
          <p:cNvSpPr/>
          <p:nvPr/>
        </p:nvSpPr>
        <p:spPr>
          <a:xfrm>
            <a:off x="9368280" y="2316240"/>
            <a:ext cx="2511720" cy="3434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Lars Delhage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en-GB" sz="1600" u="sng" strike="noStrik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lasse@sunet.se</a:t>
            </a:r>
            <a:r>
              <a:rPr b="0" lang="en-GB" sz="1600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05"/>
          <p:cNvSpPr txBox="1"/>
          <p:nvPr/>
        </p:nvSpPr>
        <p:spPr>
          <a:xfrm>
            <a:off x="1524960" y="6401160"/>
            <a:ext cx="9143640" cy="27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00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sz="1200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3"/>
          <p:cNvSpPr txBox="1"/>
          <p:nvPr/>
        </p:nvSpPr>
        <p:spPr>
          <a:xfrm>
            <a:off x="457200" y="365040"/>
            <a:ext cx="1143000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Sunet Drive – Road to EOSC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3"/>
          <p:cNvSpPr/>
          <p:nvPr/>
        </p:nvSpPr>
        <p:spPr>
          <a:xfrm>
            <a:off x="838080" y="1659960"/>
            <a:ext cx="9677520" cy="442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840" lvl="0" marL="28584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Sunet Drive</a:t>
            </a:r>
            <a:endParaRPr b="0" i="0" sz="2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GB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Current and future architecture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GB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FAIR Academic Toolbox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GB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Function, Efficiency, Innovation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GB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Separation of concern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GB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Where is EOSC?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GB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OCM – Practical considerations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GB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Maturity meets Sovereignty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1" marL="743040" marR="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GB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Fragmentation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3"/>
          <p:cNvSpPr/>
          <p:nvPr/>
        </p:nvSpPr>
        <p:spPr>
          <a:xfrm>
            <a:off x="3048120" y="646848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4"/>
          <p:cNvSpPr/>
          <p:nvPr/>
        </p:nvSpPr>
        <p:spPr>
          <a:xfrm>
            <a:off x="4164480" y="3822840"/>
            <a:ext cx="1800000" cy="115164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(S3)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text, application&#10;&#10;Description automatically generated" id="402" name="Google Shape;40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320" y="3785400"/>
            <a:ext cx="1779840" cy="177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94"/>
          <p:cNvSpPr/>
          <p:nvPr/>
        </p:nvSpPr>
        <p:spPr>
          <a:xfrm>
            <a:off x="2097360" y="2637000"/>
            <a:ext cx="935640" cy="57672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UV-Vis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94"/>
          <p:cNvSpPr/>
          <p:nvPr/>
        </p:nvSpPr>
        <p:spPr>
          <a:xfrm>
            <a:off x="2097360" y="3376440"/>
            <a:ext cx="935640" cy="57672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IVIUM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94"/>
          <p:cNvSpPr/>
          <p:nvPr/>
        </p:nvSpPr>
        <p:spPr>
          <a:xfrm>
            <a:off x="2097360" y="5603760"/>
            <a:ext cx="935640" cy="57672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IPCE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94"/>
          <p:cNvSpPr/>
          <p:nvPr/>
        </p:nvSpPr>
        <p:spPr>
          <a:xfrm>
            <a:off x="2097360" y="4860000"/>
            <a:ext cx="935640" cy="57672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PIA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4"/>
          <p:cNvSpPr/>
          <p:nvPr/>
        </p:nvSpPr>
        <p:spPr>
          <a:xfrm>
            <a:off x="2097360" y="4115880"/>
            <a:ext cx="935640" cy="576720"/>
          </a:xfrm>
          <a:prstGeom prst="rect">
            <a:avLst/>
          </a:prstGeom>
          <a:solidFill>
            <a:srgbClr val="FFFFFF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4"/>
          <p:cNvSpPr/>
          <p:nvPr/>
        </p:nvSpPr>
        <p:spPr>
          <a:xfrm>
            <a:off x="1409760" y="1810440"/>
            <a:ext cx="2199600" cy="33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Primary data sources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4"/>
          <p:cNvSpPr/>
          <p:nvPr/>
        </p:nvSpPr>
        <p:spPr>
          <a:xfrm>
            <a:off x="7112880" y="1805400"/>
            <a:ext cx="1656000" cy="33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Access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4"/>
          <p:cNvSpPr/>
          <p:nvPr/>
        </p:nvSpPr>
        <p:spPr>
          <a:xfrm>
            <a:off x="3177720" y="2886480"/>
            <a:ext cx="503640" cy="1436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717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94"/>
          <p:cNvSpPr/>
          <p:nvPr/>
        </p:nvSpPr>
        <p:spPr>
          <a:xfrm>
            <a:off x="3177720" y="3591360"/>
            <a:ext cx="503640" cy="1436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717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94"/>
          <p:cNvSpPr/>
          <p:nvPr/>
        </p:nvSpPr>
        <p:spPr>
          <a:xfrm>
            <a:off x="3177720" y="4332240"/>
            <a:ext cx="503640" cy="1436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717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94"/>
          <p:cNvSpPr/>
          <p:nvPr/>
        </p:nvSpPr>
        <p:spPr>
          <a:xfrm>
            <a:off x="3177720" y="5076360"/>
            <a:ext cx="503640" cy="1436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717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94"/>
          <p:cNvSpPr/>
          <p:nvPr/>
        </p:nvSpPr>
        <p:spPr>
          <a:xfrm>
            <a:off x="3207600" y="5820840"/>
            <a:ext cx="503640" cy="1436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81717"/>
          </a:solidFill>
          <a:ln cap="flat" cmpd="sng" w="12600">
            <a:solidFill>
              <a:srgbClr val="1817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2880" y="3458520"/>
            <a:ext cx="2545200" cy="43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4480" y="5050800"/>
            <a:ext cx="1926000" cy="1105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417" name="Google Shape;417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5240" y="2321280"/>
            <a:ext cx="1946880" cy="10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43680" y="2637000"/>
            <a:ext cx="1616760" cy="485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419" name="Google Shape;419;p9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02680" y="3933000"/>
            <a:ext cx="976680" cy="1954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420" name="Google Shape;420;p9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98440" y="3785400"/>
            <a:ext cx="1034640" cy="183924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94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Sunet Drive – Current Architecture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4"/>
          <p:cNvSpPr/>
          <p:nvPr/>
        </p:nvSpPr>
        <p:spPr>
          <a:xfrm>
            <a:off x="3048120" y="646848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5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Sunet Drive – Future Architecture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440" y="1468800"/>
            <a:ext cx="9418320" cy="4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95"/>
          <p:cNvSpPr/>
          <p:nvPr/>
        </p:nvSpPr>
        <p:spPr>
          <a:xfrm>
            <a:off x="3048120" y="646812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6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Sunet Drive – Future Architecture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440" y="1468800"/>
            <a:ext cx="9418320" cy="4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96"/>
          <p:cNvSpPr/>
          <p:nvPr/>
        </p:nvSpPr>
        <p:spPr>
          <a:xfrm>
            <a:off x="287280" y="1396800"/>
            <a:ext cx="9999720" cy="4775400"/>
          </a:xfrm>
          <a:prstGeom prst="roundRect">
            <a:avLst>
              <a:gd fmla="val 16667" name="adj"/>
            </a:avLst>
          </a:prstGeom>
          <a:solidFill>
            <a:srgbClr val="FFFFFF">
              <a:alpha val="9098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96"/>
          <p:cNvSpPr/>
          <p:nvPr/>
        </p:nvSpPr>
        <p:spPr>
          <a:xfrm>
            <a:off x="1071000" y="2693520"/>
            <a:ext cx="10287000" cy="19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An Academic Toolbox</a:t>
            </a:r>
            <a:b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4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following FAIR principles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96"/>
          <p:cNvSpPr/>
          <p:nvPr/>
        </p:nvSpPr>
        <p:spPr>
          <a:xfrm>
            <a:off x="3048120" y="646812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7"/>
          <p:cNvSpPr txBox="1"/>
          <p:nvPr/>
        </p:nvSpPr>
        <p:spPr>
          <a:xfrm>
            <a:off x="839880" y="397800"/>
            <a:ext cx="4875120" cy="651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Sunet drive today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97"/>
          <p:cNvSpPr txBox="1"/>
          <p:nvPr/>
        </p:nvSpPr>
        <p:spPr>
          <a:xfrm>
            <a:off x="839880" y="1092960"/>
            <a:ext cx="4869720" cy="353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2x54 nodes on 300+ servers in </a:t>
            </a:r>
            <a:r>
              <a:rPr b="0" i="0" lang="en-GB" sz="1600" u="none" cap="none" strike="sng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three</a:t>
            </a:r>
            <a:r>
              <a:rPr b="0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two data centres</a:t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100% powered by green energy</a:t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21 paying customers (+1)</a:t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854TB data stored with &gt;0.5TB added daily</a:t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5782 users</a:t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Team size: 5</a:t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7" name="Google Shape;447;p97"/>
          <p:cNvSpPr/>
          <p:nvPr/>
        </p:nvSpPr>
        <p:spPr>
          <a:xfrm>
            <a:off x="6896160" y="-262800"/>
            <a:ext cx="509004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Sunet Drive </a:t>
            </a:r>
            <a:b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3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 &amp; projects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97"/>
          <p:cNvSpPr/>
          <p:nvPr/>
        </p:nvSpPr>
        <p:spPr>
          <a:xfrm>
            <a:off x="6896160" y="1371600"/>
            <a:ext cx="5470200" cy="3757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JupyterHub &amp; BridgIT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SURF Research Cloud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Secure Zones/MFA/Step-up Authentication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Security Audit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Devops: Third data centre &amp; Kubernetes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AI Assistant with “Ethical AI”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97"/>
          <p:cNvSpPr/>
          <p:nvPr/>
        </p:nvSpPr>
        <p:spPr>
          <a:xfrm>
            <a:off x="6896160" y="4596480"/>
            <a:ext cx="4365720" cy="98856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>
            <a:noFill/>
          </a:ln>
        </p:spPr>
        <p:txBody>
          <a:bodyPr anchorCtr="0" anchor="t" bIns="180000" lIns="252000" spcFirstLastPara="1" rIns="180000" wrap="square" tIns="21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Efficiency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Kubernetes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97"/>
          <p:cNvSpPr/>
          <p:nvPr/>
        </p:nvSpPr>
        <p:spPr>
          <a:xfrm>
            <a:off x="6896160" y="5676480"/>
            <a:ext cx="4365720" cy="98856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>
            <a:noFill/>
          </a:ln>
        </p:spPr>
        <p:txBody>
          <a:bodyPr anchorCtr="0" anchor="t" bIns="180000" lIns="252000" spcFirstLastPara="1" rIns="180000" wrap="square" tIns="21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Innovation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Surf Research Cloud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97"/>
          <p:cNvSpPr/>
          <p:nvPr/>
        </p:nvSpPr>
        <p:spPr>
          <a:xfrm>
            <a:off x="6896160" y="3516480"/>
            <a:ext cx="4365720" cy="988560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>
            <a:noFill/>
          </a:ln>
        </p:spPr>
        <p:txBody>
          <a:bodyPr anchorCtr="0" anchor="t" bIns="180000" lIns="252000" spcFirstLastPara="1" rIns="180000" wrap="square" tIns="21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OCM Compliance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600" y="3877560"/>
            <a:ext cx="3581280" cy="26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8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FEI - Function, Efficiency, Innovation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8"/>
          <p:cNvSpPr/>
          <p:nvPr/>
        </p:nvSpPr>
        <p:spPr>
          <a:xfrm>
            <a:off x="541800" y="1600200"/>
            <a:ext cx="106596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500" lvl="0" marL="37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 Principles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Sunet Drive provides the core functionality to all of its users. Example: file storage, versioning, backup.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Efficiency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 university can effectively and efficiently manage the system with thousands of users and projects, owning millions of objects and files.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1" marL="4320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New functionality benefiting the users is added to the system and integrated seamlessly. Example: JupyterHub, MFA-Zones, SeamlessAccess, eduid connect.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challenge: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Any innovation becomes a function, often increasing the complexity of the system, while its efficiency needs to be maintained over time.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8"/>
          <p:cNvSpPr/>
          <p:nvPr/>
        </p:nvSpPr>
        <p:spPr>
          <a:xfrm>
            <a:off x="3048120" y="646812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99"/>
          <p:cNvGrpSpPr/>
          <p:nvPr/>
        </p:nvGrpSpPr>
        <p:grpSpPr>
          <a:xfrm>
            <a:off x="6381720" y="1600200"/>
            <a:ext cx="4994640" cy="4212720"/>
            <a:chOff x="6381720" y="1600200"/>
            <a:chExt cx="4994640" cy="4212720"/>
          </a:xfrm>
        </p:grpSpPr>
        <p:pic>
          <p:nvPicPr>
            <p:cNvPr id="465" name="Google Shape;465;p9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81720" y="1600200"/>
              <a:ext cx="4994640" cy="421272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6" name="Google Shape;466;p99"/>
            <p:cNvCxnSpPr/>
            <p:nvPr/>
          </p:nvCxnSpPr>
          <p:spPr>
            <a:xfrm>
              <a:off x="7343280" y="3989880"/>
              <a:ext cx="2880" cy="260280"/>
            </a:xfrm>
            <a:prstGeom prst="straightConnector1">
              <a:avLst/>
            </a:prstGeom>
            <a:noFill/>
            <a:ln cap="flat" cmpd="sng" w="763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7" name="Google Shape;467;p99"/>
            <p:cNvCxnSpPr/>
            <p:nvPr/>
          </p:nvCxnSpPr>
          <p:spPr>
            <a:xfrm flipH="1">
              <a:off x="7468200" y="3168360"/>
              <a:ext cx="1062360" cy="1076400"/>
            </a:xfrm>
            <a:prstGeom prst="straightConnector1">
              <a:avLst/>
            </a:prstGeom>
            <a:noFill/>
            <a:ln cap="flat" cmpd="sng" w="76300">
              <a:solidFill>
                <a:srgbClr val="00B0F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8" name="Google Shape;468;p99"/>
            <p:cNvCxnSpPr/>
            <p:nvPr/>
          </p:nvCxnSpPr>
          <p:spPr>
            <a:xfrm>
              <a:off x="8704440" y="4067280"/>
              <a:ext cx="360" cy="882720"/>
            </a:xfrm>
            <a:prstGeom prst="straightConnector1">
              <a:avLst/>
            </a:prstGeom>
            <a:noFill/>
            <a:ln cap="flat" cmpd="sng" w="76300">
              <a:solidFill>
                <a:srgbClr val="00B0F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469" name="Google Shape;469;p99"/>
          <p:cNvSpPr txBox="1"/>
          <p:nvPr/>
        </p:nvSpPr>
        <p:spPr>
          <a:xfrm>
            <a:off x="839880" y="1600200"/>
            <a:ext cx="5332320" cy="406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Co-Management of EFSS nodes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SSO-login to affiliated node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Catch-all for external collaborations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S3 as project storage entity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Separation of access and ownership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840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“Follow your data”</a:t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71539" lvl="0" marL="28584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0" name="Google Shape;470;p99"/>
          <p:cNvSpPr txBox="1"/>
          <p:nvPr/>
        </p:nvSpPr>
        <p:spPr>
          <a:xfrm>
            <a:off x="839880" y="686160"/>
            <a:ext cx="10361520" cy="685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Separation of Concern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99"/>
          <p:cNvSpPr/>
          <p:nvPr/>
        </p:nvSpPr>
        <p:spPr>
          <a:xfrm>
            <a:off x="3048120" y="646812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2025-11-04 – Sunetdagarna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440" y="1468800"/>
            <a:ext cx="9418320" cy="4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00"/>
          <p:cNvSpPr/>
          <p:nvPr/>
        </p:nvSpPr>
        <p:spPr>
          <a:xfrm>
            <a:off x="287280" y="1396800"/>
            <a:ext cx="9999720" cy="4775400"/>
          </a:xfrm>
          <a:prstGeom prst="roundRect">
            <a:avLst>
              <a:gd fmla="val 16667" name="adj"/>
            </a:avLst>
          </a:prstGeom>
          <a:solidFill>
            <a:srgbClr val="FFFFFF">
              <a:alpha val="9098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00"/>
          <p:cNvSpPr/>
          <p:nvPr/>
        </p:nvSpPr>
        <p:spPr>
          <a:xfrm>
            <a:off x="1071000" y="2693520"/>
            <a:ext cx="10287000" cy="11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Where is EOSC?</a:t>
            </a:r>
            <a:endParaRPr b="0" i="0" sz="7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00"/>
          <p:cNvSpPr/>
          <p:nvPr/>
        </p:nvSpPr>
        <p:spPr>
          <a:xfrm>
            <a:off x="3048120" y="6468120"/>
            <a:ext cx="609552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2025-12-04 – SIG-CiSS 2025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