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1124"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Lst>
  <p:sldSz cx="18288000" cy="10287000"/>
  <p:notesSz cx="6858000" cy="9144000"/>
  <p:embeddedFontLst>
    <p:embeddedFont>
      <p:font typeface="Bebas Neue" panose="020B0606020202050201" pitchFamily="34" charset="77"/>
      <p:regular r:id="rId20"/>
    </p:embeddedFont>
    <p:embeddedFont>
      <p:font typeface="Canva Sans" panose="020B0503030501040103" pitchFamily="34" charset="0"/>
      <p:regular r:id="rId21"/>
    </p:embeddedFont>
    <p:embeddedFont>
      <p:font typeface="Canva Sans Bold" panose="020B0803030501040103" pitchFamily="34" charset="0"/>
      <p:regular r:id="rId22"/>
      <p:bold r:id="rId23"/>
    </p:embeddedFont>
    <p:embeddedFont>
      <p:font typeface="Canva Sans Bold Italics" panose="020B0803030501040103" pitchFamily="34" charset="0"/>
      <p:regular r:id="rId24"/>
      <p:bold r:id="rId25"/>
      <p:italic r:id="rId26"/>
      <p:boldItalic r:id="rId27"/>
    </p:embeddedFont>
    <p:embeddedFont>
      <p:font typeface="Corbel" panose="020B0503020204020204" pitchFamily="34" charset="0"/>
      <p:regular r:id="rId28"/>
      <p:bold r:id="rId29"/>
      <p:italic r:id="rId30"/>
      <p:boldItalic r:id="rId31"/>
    </p:embeddedFont>
    <p:embeddedFont>
      <p:font typeface="DM Sans" pitchFamily="2" charset="77"/>
      <p:regular r:id="rId32"/>
      <p:bold r:id="rId33"/>
      <p:italic r:id="rId34"/>
      <p:boldItalic r:id="rId35"/>
    </p:embeddedFont>
    <p:embeddedFont>
      <p:font typeface="Futura Bold" panose="020B0602020204020303" pitchFamily="34" charset="-79"/>
      <p:regular r:id="rId36"/>
      <p:italic r:id="rId37"/>
      <p:boldItalic r:id="rId38"/>
    </p:embeddedFont>
    <p:embeddedFont>
      <p:font typeface="Open Sans Bold" panose="020B0806030504020204" pitchFamily="34" charset="0"/>
      <p:regular r:id="rId39"/>
      <p:bold r:id="rId40"/>
    </p:embeddedFont>
    <p:embeddedFont>
      <p:font typeface="Open Sauce" pitchFamily="2" charset="77"/>
      <p:regular r:id="rId41"/>
    </p:embeddedFont>
    <p:embeddedFont>
      <p:font typeface="Open Sauce Bold" pitchFamily="2" charset="77"/>
      <p:regular r:id="rId42"/>
      <p:bold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45" autoAdjust="0"/>
    <p:restoredTop sz="75804" autoAdjust="0"/>
  </p:normalViewPr>
  <p:slideViewPr>
    <p:cSldViewPr>
      <p:cViewPr varScale="1">
        <p:scale>
          <a:sx n="57" d="100"/>
          <a:sy n="57" d="100"/>
        </p:scale>
        <p:origin x="-696" y="1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font" Target="fonts/font23.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font" Target="fonts/font2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46" Type="http://schemas.openxmlformats.org/officeDocument/2006/relationships/theme" Target="theme/theme1.xml"/><Relationship Id="rId20" Type="http://schemas.openxmlformats.org/officeDocument/2006/relationships/font" Target="fonts/font1.fntdata"/><Relationship Id="rId41" Type="http://schemas.openxmlformats.org/officeDocument/2006/relationships/font" Target="fonts/font22.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86F534-19A1-974C-9128-4739539F4F30}" type="doc">
      <dgm:prSet loTypeId="urn:microsoft.com/office/officeart/2005/8/layout/balance1" loCatId="hierarchy" qsTypeId="urn:microsoft.com/office/officeart/2005/8/quickstyle/3d3" qsCatId="3D" csTypeId="urn:microsoft.com/office/officeart/2005/8/colors/colorful1" csCatId="colorful" phldr="1"/>
      <dgm:spPr/>
      <dgm:t>
        <a:bodyPr/>
        <a:lstStyle/>
        <a:p>
          <a:endParaRPr lang="en-GB"/>
        </a:p>
      </dgm:t>
    </dgm:pt>
    <dgm:pt modelId="{2E15D98B-0683-FD4E-A7C4-9CEBE4819D7B}">
      <dgm:prSet/>
      <dgm:spPr/>
      <dgm:t>
        <a:bodyPr/>
        <a:lstStyle/>
        <a:p>
          <a:r>
            <a:rPr lang="en-IT" dirty="0"/>
            <a:t>Legal framework tra cyber security by design</a:t>
          </a:r>
        </a:p>
      </dgm:t>
    </dgm:pt>
    <dgm:pt modelId="{65FCD35A-F45C-0D4E-8C82-59E038CBF6E3}" type="parTrans" cxnId="{CDFDA132-3E5C-B84C-812F-DDD8097022DB}">
      <dgm:prSet/>
      <dgm:spPr/>
      <dgm:t>
        <a:bodyPr/>
        <a:lstStyle/>
        <a:p>
          <a:endParaRPr lang="en-GB"/>
        </a:p>
      </dgm:t>
    </dgm:pt>
    <dgm:pt modelId="{26888FA6-3045-FB4F-90F6-AD7D34BC0287}" type="sibTrans" cxnId="{CDFDA132-3E5C-B84C-812F-DDD8097022DB}">
      <dgm:prSet/>
      <dgm:spPr/>
      <dgm:t>
        <a:bodyPr/>
        <a:lstStyle/>
        <a:p>
          <a:endParaRPr lang="en-GB"/>
        </a:p>
      </dgm:t>
    </dgm:pt>
    <dgm:pt modelId="{DE2813C6-66FC-9A4B-AD98-4F27902FDBAB}">
      <dgm:prSet/>
      <dgm:spPr/>
      <dgm:t>
        <a:bodyPr/>
        <a:lstStyle/>
        <a:p>
          <a:r>
            <a:rPr lang="en-IT" dirty="0"/>
            <a:t>Nis e Nis 2 </a:t>
          </a:r>
        </a:p>
      </dgm:t>
    </dgm:pt>
    <dgm:pt modelId="{7F1347D7-7974-A245-9878-6CFA3A111322}" type="parTrans" cxnId="{E4B3C6B0-5AB5-6A42-842A-7C337437F628}">
      <dgm:prSet/>
      <dgm:spPr/>
      <dgm:t>
        <a:bodyPr/>
        <a:lstStyle/>
        <a:p>
          <a:endParaRPr lang="en-GB"/>
        </a:p>
      </dgm:t>
    </dgm:pt>
    <dgm:pt modelId="{8D4D09E8-B33D-BA4C-AB84-BFFDB1BE4E0B}" type="sibTrans" cxnId="{E4B3C6B0-5AB5-6A42-842A-7C337437F628}">
      <dgm:prSet/>
      <dgm:spPr/>
      <dgm:t>
        <a:bodyPr/>
        <a:lstStyle/>
        <a:p>
          <a:endParaRPr lang="en-GB"/>
        </a:p>
      </dgm:t>
    </dgm:pt>
    <dgm:pt modelId="{E07E8B17-CB73-4D46-9B0B-CE92D6A2B97C}">
      <dgm:prSet/>
      <dgm:spPr/>
      <dgm:t>
        <a:bodyPr/>
        <a:lstStyle/>
        <a:p>
          <a:r>
            <a:rPr lang="en-IT"/>
            <a:t>Cyber security Act </a:t>
          </a:r>
        </a:p>
      </dgm:t>
    </dgm:pt>
    <dgm:pt modelId="{4F3B5FC0-BD7D-A347-8579-AE8027A3B816}" type="parTrans" cxnId="{63F7DD1D-E69A-EE47-A01A-35938CF56FC8}">
      <dgm:prSet/>
      <dgm:spPr/>
      <dgm:t>
        <a:bodyPr/>
        <a:lstStyle/>
        <a:p>
          <a:endParaRPr lang="en-GB"/>
        </a:p>
      </dgm:t>
    </dgm:pt>
    <dgm:pt modelId="{12B6EC15-F226-D140-80BD-2E7CB5A4B3E5}" type="sibTrans" cxnId="{63F7DD1D-E69A-EE47-A01A-35938CF56FC8}">
      <dgm:prSet/>
      <dgm:spPr/>
      <dgm:t>
        <a:bodyPr/>
        <a:lstStyle/>
        <a:p>
          <a:endParaRPr lang="en-GB"/>
        </a:p>
      </dgm:t>
    </dgm:pt>
    <dgm:pt modelId="{46BACE90-2976-B141-9531-15C7498CCF8D}">
      <dgm:prSet/>
      <dgm:spPr/>
      <dgm:t>
        <a:bodyPr/>
        <a:lstStyle/>
        <a:p>
          <a:r>
            <a:rPr lang="en-IT" dirty="0"/>
            <a:t>Cyber Resilience Act </a:t>
          </a:r>
        </a:p>
      </dgm:t>
    </dgm:pt>
    <dgm:pt modelId="{1797D14F-C2F3-4F4E-B1A0-ED794E23A3DA}" type="parTrans" cxnId="{CC5EC8A3-9EE9-D840-ADD1-9DF4DD09FDD8}">
      <dgm:prSet/>
      <dgm:spPr/>
      <dgm:t>
        <a:bodyPr/>
        <a:lstStyle/>
        <a:p>
          <a:endParaRPr lang="en-GB"/>
        </a:p>
      </dgm:t>
    </dgm:pt>
    <dgm:pt modelId="{BAE23013-ED0D-F24A-A293-F8603B7F57AA}" type="sibTrans" cxnId="{CC5EC8A3-9EE9-D840-ADD1-9DF4DD09FDD8}">
      <dgm:prSet/>
      <dgm:spPr/>
      <dgm:t>
        <a:bodyPr/>
        <a:lstStyle/>
        <a:p>
          <a:endParaRPr lang="en-GB"/>
        </a:p>
      </dgm:t>
    </dgm:pt>
    <dgm:pt modelId="{5E0204E5-3635-E440-A59D-14B1417EAC24}">
      <dgm:prSet/>
      <dgm:spPr/>
      <dgm:t>
        <a:bodyPr/>
        <a:lstStyle/>
        <a:p>
          <a:r>
            <a:rPr lang="en-IT" dirty="0"/>
            <a:t>Legal </a:t>
          </a:r>
          <a:r>
            <a:rPr lang="en-IT"/>
            <a:t>Framework for sharing data </a:t>
          </a:r>
          <a:endParaRPr lang="en-IT" dirty="0"/>
        </a:p>
      </dgm:t>
    </dgm:pt>
    <dgm:pt modelId="{59CEBFDF-D9D7-9546-8479-793439A8C60E}" type="parTrans" cxnId="{917A0767-CF39-304A-8358-CBD703907AFA}">
      <dgm:prSet/>
      <dgm:spPr/>
      <dgm:t>
        <a:bodyPr/>
        <a:lstStyle/>
        <a:p>
          <a:endParaRPr lang="en-GB"/>
        </a:p>
      </dgm:t>
    </dgm:pt>
    <dgm:pt modelId="{B930681B-D582-8F4D-89F7-48647FD86C4F}" type="sibTrans" cxnId="{917A0767-CF39-304A-8358-CBD703907AFA}">
      <dgm:prSet/>
      <dgm:spPr/>
      <dgm:t>
        <a:bodyPr/>
        <a:lstStyle/>
        <a:p>
          <a:endParaRPr lang="en-GB"/>
        </a:p>
      </dgm:t>
    </dgm:pt>
    <dgm:pt modelId="{04416F5E-F2B8-F142-95B0-6A1CD5C3F4FC}">
      <dgm:prSet/>
      <dgm:spPr/>
      <dgm:t>
        <a:bodyPr/>
        <a:lstStyle/>
        <a:p>
          <a:r>
            <a:rPr lang="en-IT"/>
            <a:t>Data Governace Act </a:t>
          </a:r>
        </a:p>
      </dgm:t>
    </dgm:pt>
    <dgm:pt modelId="{F6DBF030-289D-D044-84DE-6EE09732E946}" type="parTrans" cxnId="{28CC0E63-DE3A-6F42-B92C-D23019E50E99}">
      <dgm:prSet/>
      <dgm:spPr/>
      <dgm:t>
        <a:bodyPr/>
        <a:lstStyle/>
        <a:p>
          <a:endParaRPr lang="en-GB"/>
        </a:p>
      </dgm:t>
    </dgm:pt>
    <dgm:pt modelId="{4E0CAA35-4F4C-B343-ACA6-FA006907DF14}" type="sibTrans" cxnId="{28CC0E63-DE3A-6F42-B92C-D23019E50E99}">
      <dgm:prSet/>
      <dgm:spPr/>
      <dgm:t>
        <a:bodyPr/>
        <a:lstStyle/>
        <a:p>
          <a:endParaRPr lang="en-GB"/>
        </a:p>
      </dgm:t>
    </dgm:pt>
    <dgm:pt modelId="{85086E8A-B91E-FE49-8721-7BB8A56AFF45}">
      <dgm:prSet/>
      <dgm:spPr/>
      <dgm:t>
        <a:bodyPr/>
        <a:lstStyle/>
        <a:p>
          <a:r>
            <a:rPr lang="en-IT"/>
            <a:t>EHDS </a:t>
          </a:r>
        </a:p>
      </dgm:t>
    </dgm:pt>
    <dgm:pt modelId="{7707186C-385F-A64F-A6EC-A9F0AA2DD4D1}" type="parTrans" cxnId="{86BA6515-01C3-3041-8CD0-038DFB6AACF9}">
      <dgm:prSet/>
      <dgm:spPr/>
      <dgm:t>
        <a:bodyPr/>
        <a:lstStyle/>
        <a:p>
          <a:endParaRPr lang="en-GB"/>
        </a:p>
      </dgm:t>
    </dgm:pt>
    <dgm:pt modelId="{1CB88C84-5389-6F42-8874-589D21427197}" type="sibTrans" cxnId="{86BA6515-01C3-3041-8CD0-038DFB6AACF9}">
      <dgm:prSet/>
      <dgm:spPr/>
      <dgm:t>
        <a:bodyPr/>
        <a:lstStyle/>
        <a:p>
          <a:endParaRPr lang="en-GB"/>
        </a:p>
      </dgm:t>
    </dgm:pt>
    <dgm:pt modelId="{309104F5-CADA-8341-B28D-A4E674CCEE28}">
      <dgm:prSet/>
      <dgm:spPr/>
      <dgm:t>
        <a:bodyPr/>
        <a:lstStyle/>
        <a:p>
          <a:r>
            <a:rPr lang="en-IT" dirty="0"/>
            <a:t>Data Act </a:t>
          </a:r>
        </a:p>
      </dgm:t>
    </dgm:pt>
    <dgm:pt modelId="{FEC4D55A-40C3-FB4C-831A-09BCC89A70AA}" type="parTrans" cxnId="{2EE08842-D4E4-B34E-97A4-3BE0159266BD}">
      <dgm:prSet/>
      <dgm:spPr/>
      <dgm:t>
        <a:bodyPr/>
        <a:lstStyle/>
        <a:p>
          <a:endParaRPr lang="en-GB"/>
        </a:p>
      </dgm:t>
    </dgm:pt>
    <dgm:pt modelId="{AC30FE48-85AF-8346-A81F-2B6E1A4CC265}" type="sibTrans" cxnId="{2EE08842-D4E4-B34E-97A4-3BE0159266BD}">
      <dgm:prSet/>
      <dgm:spPr/>
      <dgm:t>
        <a:bodyPr/>
        <a:lstStyle/>
        <a:p>
          <a:endParaRPr lang="en-GB"/>
        </a:p>
      </dgm:t>
    </dgm:pt>
    <dgm:pt modelId="{4DAD7DD1-D69F-FC41-819B-EC94856FC18C}">
      <dgm:prSet/>
      <dgm:spPr/>
      <dgm:t>
        <a:bodyPr/>
        <a:lstStyle/>
        <a:p>
          <a:r>
            <a:rPr lang="en-IT" dirty="0"/>
            <a:t>GDPR</a:t>
          </a:r>
        </a:p>
      </dgm:t>
    </dgm:pt>
    <dgm:pt modelId="{9C125836-F030-D046-9210-78D01127993D}" type="parTrans" cxnId="{30239BB3-C835-D24A-804F-2FA2198429B8}">
      <dgm:prSet/>
      <dgm:spPr/>
      <dgm:t>
        <a:bodyPr/>
        <a:lstStyle/>
        <a:p>
          <a:endParaRPr lang="en-GB"/>
        </a:p>
      </dgm:t>
    </dgm:pt>
    <dgm:pt modelId="{B980529F-3F13-784E-B7E6-64CC29723CFB}" type="sibTrans" cxnId="{30239BB3-C835-D24A-804F-2FA2198429B8}">
      <dgm:prSet/>
      <dgm:spPr/>
      <dgm:t>
        <a:bodyPr/>
        <a:lstStyle/>
        <a:p>
          <a:endParaRPr lang="en-GB"/>
        </a:p>
      </dgm:t>
    </dgm:pt>
    <dgm:pt modelId="{75DCD173-6CBA-3744-9742-227C631AD34A}">
      <dgm:prSet/>
      <dgm:spPr/>
      <dgm:t>
        <a:bodyPr/>
        <a:lstStyle/>
        <a:p>
          <a:r>
            <a:rPr lang="en-IT" dirty="0"/>
            <a:t>AI Act</a:t>
          </a:r>
        </a:p>
      </dgm:t>
    </dgm:pt>
    <dgm:pt modelId="{4BDF45D6-EDA7-864F-9CFF-22D9ED3918EC}" type="parTrans" cxnId="{AB8228B3-E573-1945-915F-6AAAF29EF391}">
      <dgm:prSet/>
      <dgm:spPr/>
      <dgm:t>
        <a:bodyPr/>
        <a:lstStyle/>
        <a:p>
          <a:endParaRPr lang="en-GB"/>
        </a:p>
      </dgm:t>
    </dgm:pt>
    <dgm:pt modelId="{A9E1698C-CED0-3A42-8C9D-5B8DE99E85B6}" type="sibTrans" cxnId="{AB8228B3-E573-1945-915F-6AAAF29EF391}">
      <dgm:prSet/>
      <dgm:spPr/>
      <dgm:t>
        <a:bodyPr/>
        <a:lstStyle/>
        <a:p>
          <a:endParaRPr lang="en-GB"/>
        </a:p>
      </dgm:t>
    </dgm:pt>
    <dgm:pt modelId="{D79F5927-74EC-654A-B795-A5B76B1857CF}">
      <dgm:prSet/>
      <dgm:spPr/>
      <dgm:t>
        <a:bodyPr/>
        <a:lstStyle/>
        <a:p>
          <a:endParaRPr lang="en-IT" dirty="0"/>
        </a:p>
      </dgm:t>
    </dgm:pt>
    <dgm:pt modelId="{334E5E44-59FF-AC4C-8C39-2689B31672D3}" type="parTrans" cxnId="{63B2D1C6-A617-DC4C-AB21-5199593DFC02}">
      <dgm:prSet/>
      <dgm:spPr/>
      <dgm:t>
        <a:bodyPr/>
        <a:lstStyle/>
        <a:p>
          <a:endParaRPr lang="en-GB"/>
        </a:p>
      </dgm:t>
    </dgm:pt>
    <dgm:pt modelId="{B3FFA0AD-1FA5-A441-BC0A-AF37B5D11E45}" type="sibTrans" cxnId="{63B2D1C6-A617-DC4C-AB21-5199593DFC02}">
      <dgm:prSet/>
      <dgm:spPr/>
      <dgm:t>
        <a:bodyPr/>
        <a:lstStyle/>
        <a:p>
          <a:endParaRPr lang="en-GB"/>
        </a:p>
      </dgm:t>
    </dgm:pt>
    <dgm:pt modelId="{F77BE205-0793-D549-9192-6E80DEC6F08F}" type="pres">
      <dgm:prSet presAssocID="{9F86F534-19A1-974C-9128-4739539F4F30}" presName="outerComposite" presStyleCnt="0">
        <dgm:presLayoutVars>
          <dgm:chMax val="2"/>
          <dgm:animLvl val="lvl"/>
          <dgm:resizeHandles val="exact"/>
        </dgm:presLayoutVars>
      </dgm:prSet>
      <dgm:spPr/>
    </dgm:pt>
    <dgm:pt modelId="{46B389A5-2748-D746-B8EE-9D08FC8CAB10}" type="pres">
      <dgm:prSet presAssocID="{9F86F534-19A1-974C-9128-4739539F4F30}" presName="dummyMaxCanvas" presStyleCnt="0"/>
      <dgm:spPr/>
    </dgm:pt>
    <dgm:pt modelId="{072F606E-B322-084E-BBD1-FCC600A59B20}" type="pres">
      <dgm:prSet presAssocID="{9F86F534-19A1-974C-9128-4739539F4F30}" presName="parentComposite" presStyleCnt="0"/>
      <dgm:spPr/>
    </dgm:pt>
    <dgm:pt modelId="{A3A9B4B8-F20C-1D40-A304-1036223E2CA0}" type="pres">
      <dgm:prSet presAssocID="{9F86F534-19A1-974C-9128-4739539F4F30}" presName="parent1" presStyleLbl="alignAccFollowNode1" presStyleIdx="0" presStyleCnt="4">
        <dgm:presLayoutVars>
          <dgm:chMax val="4"/>
        </dgm:presLayoutVars>
      </dgm:prSet>
      <dgm:spPr/>
    </dgm:pt>
    <dgm:pt modelId="{7435EB42-6A86-F342-A681-F5075D373EB4}" type="pres">
      <dgm:prSet presAssocID="{9F86F534-19A1-974C-9128-4739539F4F30}" presName="parent2" presStyleLbl="alignAccFollowNode1" presStyleIdx="1" presStyleCnt="4">
        <dgm:presLayoutVars>
          <dgm:chMax val="4"/>
        </dgm:presLayoutVars>
      </dgm:prSet>
      <dgm:spPr/>
    </dgm:pt>
    <dgm:pt modelId="{30D12EFF-D3E2-5B41-9D27-93F576AE467B}" type="pres">
      <dgm:prSet presAssocID="{9F86F534-19A1-974C-9128-4739539F4F30}" presName="childrenComposite" presStyleCnt="0"/>
      <dgm:spPr/>
    </dgm:pt>
    <dgm:pt modelId="{4855FC7F-E22A-594A-8A8D-31B3B04A1D46}" type="pres">
      <dgm:prSet presAssocID="{9F86F534-19A1-974C-9128-4739539F4F30}" presName="dummyMaxCanvas_ChildArea" presStyleCnt="0"/>
      <dgm:spPr/>
    </dgm:pt>
    <dgm:pt modelId="{33E259CF-23D1-2F46-B242-CDC0990B1C54}" type="pres">
      <dgm:prSet presAssocID="{9F86F534-19A1-974C-9128-4739539F4F30}" presName="fulcrum" presStyleLbl="alignAccFollowNode1" presStyleIdx="2" presStyleCnt="4"/>
      <dgm:spPr/>
    </dgm:pt>
    <dgm:pt modelId="{1EB8A601-1000-4245-94FA-2AFB9C8C1A2D}" type="pres">
      <dgm:prSet presAssocID="{9F86F534-19A1-974C-9128-4739539F4F30}" presName="balance_44" presStyleLbl="alignAccFollowNode1" presStyleIdx="3" presStyleCnt="4">
        <dgm:presLayoutVars>
          <dgm:bulletEnabled val="1"/>
        </dgm:presLayoutVars>
      </dgm:prSet>
      <dgm:spPr/>
    </dgm:pt>
    <dgm:pt modelId="{619BBA96-DAD3-F747-A58D-1E1B034C0158}" type="pres">
      <dgm:prSet presAssocID="{9F86F534-19A1-974C-9128-4739539F4F30}" presName="right_44_1" presStyleLbl="node1" presStyleIdx="0" presStyleCnt="8">
        <dgm:presLayoutVars>
          <dgm:bulletEnabled val="1"/>
        </dgm:presLayoutVars>
      </dgm:prSet>
      <dgm:spPr/>
    </dgm:pt>
    <dgm:pt modelId="{9A27AD14-8C40-7547-AFE6-B6D144969231}" type="pres">
      <dgm:prSet presAssocID="{9F86F534-19A1-974C-9128-4739539F4F30}" presName="right_44_2" presStyleLbl="node1" presStyleIdx="1" presStyleCnt="8">
        <dgm:presLayoutVars>
          <dgm:bulletEnabled val="1"/>
        </dgm:presLayoutVars>
      </dgm:prSet>
      <dgm:spPr/>
    </dgm:pt>
    <dgm:pt modelId="{5C925C9C-3904-9B4B-A6BE-C79AEE9E6EBE}" type="pres">
      <dgm:prSet presAssocID="{9F86F534-19A1-974C-9128-4739539F4F30}" presName="right_44_3" presStyleLbl="node1" presStyleIdx="2" presStyleCnt="8">
        <dgm:presLayoutVars>
          <dgm:bulletEnabled val="1"/>
        </dgm:presLayoutVars>
      </dgm:prSet>
      <dgm:spPr/>
    </dgm:pt>
    <dgm:pt modelId="{A0BD1458-3C9F-404A-B803-0CD237F19388}" type="pres">
      <dgm:prSet presAssocID="{9F86F534-19A1-974C-9128-4739539F4F30}" presName="right_44_4" presStyleLbl="node1" presStyleIdx="3" presStyleCnt="8">
        <dgm:presLayoutVars>
          <dgm:bulletEnabled val="1"/>
        </dgm:presLayoutVars>
      </dgm:prSet>
      <dgm:spPr/>
    </dgm:pt>
    <dgm:pt modelId="{56269031-9D51-B442-9B64-63B51C9940B3}" type="pres">
      <dgm:prSet presAssocID="{9F86F534-19A1-974C-9128-4739539F4F30}" presName="left_44_1" presStyleLbl="node1" presStyleIdx="4" presStyleCnt="8">
        <dgm:presLayoutVars>
          <dgm:bulletEnabled val="1"/>
        </dgm:presLayoutVars>
      </dgm:prSet>
      <dgm:spPr/>
    </dgm:pt>
    <dgm:pt modelId="{2E61717C-DE06-984A-96B4-CC65E5AB172A}" type="pres">
      <dgm:prSet presAssocID="{9F86F534-19A1-974C-9128-4739539F4F30}" presName="left_44_2" presStyleLbl="node1" presStyleIdx="5" presStyleCnt="8">
        <dgm:presLayoutVars>
          <dgm:bulletEnabled val="1"/>
        </dgm:presLayoutVars>
      </dgm:prSet>
      <dgm:spPr/>
    </dgm:pt>
    <dgm:pt modelId="{EBFDDCBC-8BD2-EE4D-8812-581BF4E2918A}" type="pres">
      <dgm:prSet presAssocID="{9F86F534-19A1-974C-9128-4739539F4F30}" presName="left_44_3" presStyleLbl="node1" presStyleIdx="6" presStyleCnt="8">
        <dgm:presLayoutVars>
          <dgm:bulletEnabled val="1"/>
        </dgm:presLayoutVars>
      </dgm:prSet>
      <dgm:spPr/>
    </dgm:pt>
    <dgm:pt modelId="{02AE86A3-6699-E14D-B5B1-EBC251207161}" type="pres">
      <dgm:prSet presAssocID="{9F86F534-19A1-974C-9128-4739539F4F30}" presName="left_44_4" presStyleLbl="node1" presStyleIdx="7" presStyleCnt="8">
        <dgm:presLayoutVars>
          <dgm:bulletEnabled val="1"/>
        </dgm:presLayoutVars>
      </dgm:prSet>
      <dgm:spPr/>
    </dgm:pt>
  </dgm:ptLst>
  <dgm:cxnLst>
    <dgm:cxn modelId="{844D760F-860D-2E47-AAFB-2200781E7055}" type="presOf" srcId="{E07E8B17-CB73-4D46-9B0B-CE92D6A2B97C}" destId="{2E61717C-DE06-984A-96B4-CC65E5AB172A}" srcOrd="0" destOrd="0" presId="urn:microsoft.com/office/officeart/2005/8/layout/balance1"/>
    <dgm:cxn modelId="{86BA6515-01C3-3041-8CD0-038DFB6AACF9}" srcId="{5E0204E5-3635-E440-A59D-14B1417EAC24}" destId="{85086E8A-B91E-FE49-8721-7BB8A56AFF45}" srcOrd="1" destOrd="0" parTransId="{7707186C-385F-A64F-A6EC-A9F0AA2DD4D1}" sibTransId="{1CB88C84-5389-6F42-8874-589D21427197}"/>
    <dgm:cxn modelId="{E8B82017-A37F-5846-BF2B-AA2A41ADC34D}" type="presOf" srcId="{4DAD7DD1-D69F-FC41-819B-EC94856FC18C}" destId="{02AE86A3-6699-E14D-B5B1-EBC251207161}" srcOrd="0" destOrd="0" presId="urn:microsoft.com/office/officeart/2005/8/layout/balance1"/>
    <dgm:cxn modelId="{63F7DD1D-E69A-EE47-A01A-35938CF56FC8}" srcId="{2E15D98B-0683-FD4E-A7C4-9CEBE4819D7B}" destId="{E07E8B17-CB73-4D46-9B0B-CE92D6A2B97C}" srcOrd="1" destOrd="0" parTransId="{4F3B5FC0-BD7D-A347-8579-AE8027A3B816}" sibTransId="{12B6EC15-F226-D140-80BD-2E7CB5A4B3E5}"/>
    <dgm:cxn modelId="{DF2FE028-F3D8-DC45-B636-968928690BF4}" type="presOf" srcId="{85086E8A-B91E-FE49-8721-7BB8A56AFF45}" destId="{9A27AD14-8C40-7547-AFE6-B6D144969231}" srcOrd="0" destOrd="0" presId="urn:microsoft.com/office/officeart/2005/8/layout/balance1"/>
    <dgm:cxn modelId="{CDFDA132-3E5C-B84C-812F-DDD8097022DB}" srcId="{9F86F534-19A1-974C-9128-4739539F4F30}" destId="{2E15D98B-0683-FD4E-A7C4-9CEBE4819D7B}" srcOrd="0" destOrd="0" parTransId="{65FCD35A-F45C-0D4E-8C82-59E038CBF6E3}" sibTransId="{26888FA6-3045-FB4F-90F6-AD7D34BC0287}"/>
    <dgm:cxn modelId="{2EE08842-D4E4-B34E-97A4-3BE0159266BD}" srcId="{5E0204E5-3635-E440-A59D-14B1417EAC24}" destId="{309104F5-CADA-8341-B28D-A4E674CCEE28}" srcOrd="2" destOrd="0" parTransId="{FEC4D55A-40C3-FB4C-831A-09BCC89A70AA}" sibTransId="{AC30FE48-85AF-8346-A81F-2B6E1A4CC265}"/>
    <dgm:cxn modelId="{3DF6BC45-EEC0-B244-A339-A6C02771A9F3}" type="presOf" srcId="{46BACE90-2976-B141-9531-15C7498CCF8D}" destId="{EBFDDCBC-8BD2-EE4D-8812-581BF4E2918A}" srcOrd="0" destOrd="0" presId="urn:microsoft.com/office/officeart/2005/8/layout/balance1"/>
    <dgm:cxn modelId="{ED8FBD49-5B8F-F742-9C19-EB3E55F7DA7B}" type="presOf" srcId="{9F86F534-19A1-974C-9128-4739539F4F30}" destId="{F77BE205-0793-D549-9192-6E80DEC6F08F}" srcOrd="0" destOrd="0" presId="urn:microsoft.com/office/officeart/2005/8/layout/balance1"/>
    <dgm:cxn modelId="{28CC0E63-DE3A-6F42-B92C-D23019E50E99}" srcId="{5E0204E5-3635-E440-A59D-14B1417EAC24}" destId="{04416F5E-F2B8-F142-95B0-6A1CD5C3F4FC}" srcOrd="0" destOrd="0" parTransId="{F6DBF030-289D-D044-84DE-6EE09732E946}" sibTransId="{4E0CAA35-4F4C-B343-ACA6-FA006907DF14}"/>
    <dgm:cxn modelId="{917A0767-CF39-304A-8358-CBD703907AFA}" srcId="{9F86F534-19A1-974C-9128-4739539F4F30}" destId="{5E0204E5-3635-E440-A59D-14B1417EAC24}" srcOrd="1" destOrd="0" parTransId="{59CEBFDF-D9D7-9546-8479-793439A8C60E}" sibTransId="{B930681B-D582-8F4D-89F7-48647FD86C4F}"/>
    <dgm:cxn modelId="{916F4990-BF76-ED49-BBC9-30E4A49A9AB2}" type="presOf" srcId="{04416F5E-F2B8-F142-95B0-6A1CD5C3F4FC}" destId="{619BBA96-DAD3-F747-A58D-1E1B034C0158}" srcOrd="0" destOrd="0" presId="urn:microsoft.com/office/officeart/2005/8/layout/balance1"/>
    <dgm:cxn modelId="{659178A1-19CB-2445-BCCF-3A5CD92C85BA}" type="presOf" srcId="{2E15D98B-0683-FD4E-A7C4-9CEBE4819D7B}" destId="{A3A9B4B8-F20C-1D40-A304-1036223E2CA0}" srcOrd="0" destOrd="0" presId="urn:microsoft.com/office/officeart/2005/8/layout/balance1"/>
    <dgm:cxn modelId="{CC5EC8A3-9EE9-D840-ADD1-9DF4DD09FDD8}" srcId="{2E15D98B-0683-FD4E-A7C4-9CEBE4819D7B}" destId="{46BACE90-2976-B141-9531-15C7498CCF8D}" srcOrd="2" destOrd="0" parTransId="{1797D14F-C2F3-4F4E-B1A0-ED794E23A3DA}" sibTransId="{BAE23013-ED0D-F24A-A293-F8603B7F57AA}"/>
    <dgm:cxn modelId="{303EF5A5-10D6-7B40-936C-FDA3FA8BB480}" type="presOf" srcId="{75DCD173-6CBA-3744-9742-227C631AD34A}" destId="{A0BD1458-3C9F-404A-B803-0CD237F19388}" srcOrd="0" destOrd="0" presId="urn:microsoft.com/office/officeart/2005/8/layout/balance1"/>
    <dgm:cxn modelId="{26765AAD-3DC7-8245-A8D3-23EF4E68A9FC}" type="presOf" srcId="{5E0204E5-3635-E440-A59D-14B1417EAC24}" destId="{7435EB42-6A86-F342-A681-F5075D373EB4}" srcOrd="0" destOrd="0" presId="urn:microsoft.com/office/officeart/2005/8/layout/balance1"/>
    <dgm:cxn modelId="{E4B3C6B0-5AB5-6A42-842A-7C337437F628}" srcId="{2E15D98B-0683-FD4E-A7C4-9CEBE4819D7B}" destId="{DE2813C6-66FC-9A4B-AD98-4F27902FDBAB}" srcOrd="0" destOrd="0" parTransId="{7F1347D7-7974-A245-9878-6CFA3A111322}" sibTransId="{8D4D09E8-B33D-BA4C-AB84-BFFDB1BE4E0B}"/>
    <dgm:cxn modelId="{AB8228B3-E573-1945-915F-6AAAF29EF391}" srcId="{5E0204E5-3635-E440-A59D-14B1417EAC24}" destId="{75DCD173-6CBA-3744-9742-227C631AD34A}" srcOrd="3" destOrd="0" parTransId="{4BDF45D6-EDA7-864F-9CFF-22D9ED3918EC}" sibTransId="{A9E1698C-CED0-3A42-8C9D-5B8DE99E85B6}"/>
    <dgm:cxn modelId="{30239BB3-C835-D24A-804F-2FA2198429B8}" srcId="{2E15D98B-0683-FD4E-A7C4-9CEBE4819D7B}" destId="{4DAD7DD1-D69F-FC41-819B-EC94856FC18C}" srcOrd="3" destOrd="0" parTransId="{9C125836-F030-D046-9210-78D01127993D}" sibTransId="{B980529F-3F13-784E-B7E6-64CC29723CFB}"/>
    <dgm:cxn modelId="{DBABDAB3-250E-8242-9C93-A6C9BB8EC86E}" type="presOf" srcId="{DE2813C6-66FC-9A4B-AD98-4F27902FDBAB}" destId="{56269031-9D51-B442-9B64-63B51C9940B3}" srcOrd="0" destOrd="0" presId="urn:microsoft.com/office/officeart/2005/8/layout/balance1"/>
    <dgm:cxn modelId="{356179B4-7172-6242-955C-6EDDBD3AA0B0}" type="presOf" srcId="{309104F5-CADA-8341-B28D-A4E674CCEE28}" destId="{5C925C9C-3904-9B4B-A6BE-C79AEE9E6EBE}" srcOrd="0" destOrd="0" presId="urn:microsoft.com/office/officeart/2005/8/layout/balance1"/>
    <dgm:cxn modelId="{63B2D1C6-A617-DC4C-AB21-5199593DFC02}" srcId="{9F86F534-19A1-974C-9128-4739539F4F30}" destId="{D79F5927-74EC-654A-B795-A5B76B1857CF}" srcOrd="2" destOrd="0" parTransId="{334E5E44-59FF-AC4C-8C39-2689B31672D3}" sibTransId="{B3FFA0AD-1FA5-A441-BC0A-AF37B5D11E45}"/>
    <dgm:cxn modelId="{D18AAD93-DD24-F24C-A0F7-0B1556587A7B}" type="presParOf" srcId="{F77BE205-0793-D549-9192-6E80DEC6F08F}" destId="{46B389A5-2748-D746-B8EE-9D08FC8CAB10}" srcOrd="0" destOrd="0" presId="urn:microsoft.com/office/officeart/2005/8/layout/balance1"/>
    <dgm:cxn modelId="{7DF7E218-2E1E-4449-B94D-FAC4D53F4690}" type="presParOf" srcId="{F77BE205-0793-D549-9192-6E80DEC6F08F}" destId="{072F606E-B322-084E-BBD1-FCC600A59B20}" srcOrd="1" destOrd="0" presId="urn:microsoft.com/office/officeart/2005/8/layout/balance1"/>
    <dgm:cxn modelId="{49788132-BC7F-AE4B-B418-E693AFF68725}" type="presParOf" srcId="{072F606E-B322-084E-BBD1-FCC600A59B20}" destId="{A3A9B4B8-F20C-1D40-A304-1036223E2CA0}" srcOrd="0" destOrd="0" presId="urn:microsoft.com/office/officeart/2005/8/layout/balance1"/>
    <dgm:cxn modelId="{E7267766-C392-FC41-88ED-88FD7DE783C5}" type="presParOf" srcId="{072F606E-B322-084E-BBD1-FCC600A59B20}" destId="{7435EB42-6A86-F342-A681-F5075D373EB4}" srcOrd="1" destOrd="0" presId="urn:microsoft.com/office/officeart/2005/8/layout/balance1"/>
    <dgm:cxn modelId="{3BA81999-8FF1-BC4D-94D0-1C5248B00F60}" type="presParOf" srcId="{F77BE205-0793-D549-9192-6E80DEC6F08F}" destId="{30D12EFF-D3E2-5B41-9D27-93F576AE467B}" srcOrd="2" destOrd="0" presId="urn:microsoft.com/office/officeart/2005/8/layout/balance1"/>
    <dgm:cxn modelId="{A73DC5E0-F4BF-C34E-9636-731AA55403AF}" type="presParOf" srcId="{30D12EFF-D3E2-5B41-9D27-93F576AE467B}" destId="{4855FC7F-E22A-594A-8A8D-31B3B04A1D46}" srcOrd="0" destOrd="0" presId="urn:microsoft.com/office/officeart/2005/8/layout/balance1"/>
    <dgm:cxn modelId="{F63CEAA2-91DD-1D40-A60B-7C532605BA78}" type="presParOf" srcId="{30D12EFF-D3E2-5B41-9D27-93F576AE467B}" destId="{33E259CF-23D1-2F46-B242-CDC0990B1C54}" srcOrd="1" destOrd="0" presId="urn:microsoft.com/office/officeart/2005/8/layout/balance1"/>
    <dgm:cxn modelId="{50C8FA6C-6694-6C43-B4C2-BE6026F21AD9}" type="presParOf" srcId="{30D12EFF-D3E2-5B41-9D27-93F576AE467B}" destId="{1EB8A601-1000-4245-94FA-2AFB9C8C1A2D}" srcOrd="2" destOrd="0" presId="urn:microsoft.com/office/officeart/2005/8/layout/balance1"/>
    <dgm:cxn modelId="{DAF63EE5-D861-764A-8EB0-603F8B6E8EA6}" type="presParOf" srcId="{30D12EFF-D3E2-5B41-9D27-93F576AE467B}" destId="{619BBA96-DAD3-F747-A58D-1E1B034C0158}" srcOrd="3" destOrd="0" presId="urn:microsoft.com/office/officeart/2005/8/layout/balance1"/>
    <dgm:cxn modelId="{B48CD5E3-13C4-E042-A2CA-632D576B961B}" type="presParOf" srcId="{30D12EFF-D3E2-5B41-9D27-93F576AE467B}" destId="{9A27AD14-8C40-7547-AFE6-B6D144969231}" srcOrd="4" destOrd="0" presId="urn:microsoft.com/office/officeart/2005/8/layout/balance1"/>
    <dgm:cxn modelId="{11E3DB26-4418-584E-BFF5-65C2F7F0928E}" type="presParOf" srcId="{30D12EFF-D3E2-5B41-9D27-93F576AE467B}" destId="{5C925C9C-3904-9B4B-A6BE-C79AEE9E6EBE}" srcOrd="5" destOrd="0" presId="urn:microsoft.com/office/officeart/2005/8/layout/balance1"/>
    <dgm:cxn modelId="{FE8D541B-08F7-0349-94EB-BEF63BBCE0EC}" type="presParOf" srcId="{30D12EFF-D3E2-5B41-9D27-93F576AE467B}" destId="{A0BD1458-3C9F-404A-B803-0CD237F19388}" srcOrd="6" destOrd="0" presId="urn:microsoft.com/office/officeart/2005/8/layout/balance1"/>
    <dgm:cxn modelId="{0F10867C-FEB9-7B4D-928D-3F7102C4F964}" type="presParOf" srcId="{30D12EFF-D3E2-5B41-9D27-93F576AE467B}" destId="{56269031-9D51-B442-9B64-63B51C9940B3}" srcOrd="7" destOrd="0" presId="urn:microsoft.com/office/officeart/2005/8/layout/balance1"/>
    <dgm:cxn modelId="{25FED668-04EB-BC40-A811-D53987E25CDC}" type="presParOf" srcId="{30D12EFF-D3E2-5B41-9D27-93F576AE467B}" destId="{2E61717C-DE06-984A-96B4-CC65E5AB172A}" srcOrd="8" destOrd="0" presId="urn:microsoft.com/office/officeart/2005/8/layout/balance1"/>
    <dgm:cxn modelId="{A6E68617-4014-6447-8FA8-A13383B1A132}" type="presParOf" srcId="{30D12EFF-D3E2-5B41-9D27-93F576AE467B}" destId="{EBFDDCBC-8BD2-EE4D-8812-581BF4E2918A}" srcOrd="9" destOrd="0" presId="urn:microsoft.com/office/officeart/2005/8/layout/balance1"/>
    <dgm:cxn modelId="{B67158D6-C438-A144-A202-11525560EDCD}" type="presParOf" srcId="{30D12EFF-D3E2-5B41-9D27-93F576AE467B}" destId="{02AE86A3-6699-E14D-B5B1-EBC251207161}" srcOrd="10" destOrd="0" presId="urn:microsoft.com/office/officeart/2005/8/layout/balance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A9B4B8-F20C-1D40-A304-1036223E2CA0}">
      <dsp:nvSpPr>
        <dsp:cNvPr id="0" name=""/>
        <dsp:cNvSpPr/>
      </dsp:nvSpPr>
      <dsp:spPr>
        <a:xfrm>
          <a:off x="4434967" y="0"/>
          <a:ext cx="2730627" cy="1517015"/>
        </a:xfrm>
        <a:prstGeom prst="roundRect">
          <a:avLst>
            <a:gd name="adj" fmla="val 10000"/>
          </a:avLst>
        </a:prstGeom>
        <a:solidFill>
          <a:schemeClr val="accent2">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IT" sz="2700" kern="1200" dirty="0"/>
            <a:t>Legal framework tra cyber security by design</a:t>
          </a:r>
        </a:p>
      </dsp:txBody>
      <dsp:txXfrm>
        <a:off x="4479399" y="44432"/>
        <a:ext cx="2641763" cy="1428151"/>
      </dsp:txXfrm>
    </dsp:sp>
    <dsp:sp modelId="{7435EB42-6A86-F342-A681-F5075D373EB4}">
      <dsp:nvSpPr>
        <dsp:cNvPr id="0" name=""/>
        <dsp:cNvSpPr/>
      </dsp:nvSpPr>
      <dsp:spPr>
        <a:xfrm>
          <a:off x="8379206" y="0"/>
          <a:ext cx="2730627" cy="1517015"/>
        </a:xfrm>
        <a:prstGeom prst="roundRect">
          <a:avLst>
            <a:gd name="adj" fmla="val 10000"/>
          </a:avLst>
        </a:prstGeom>
        <a:solidFill>
          <a:schemeClr val="accent3">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IT" sz="2700" kern="1200" dirty="0"/>
            <a:t>Legal </a:t>
          </a:r>
          <a:r>
            <a:rPr lang="en-IT" sz="2700" kern="1200"/>
            <a:t>Framework for sharing data </a:t>
          </a:r>
          <a:endParaRPr lang="en-IT" sz="2700" kern="1200" dirty="0"/>
        </a:p>
      </dsp:txBody>
      <dsp:txXfrm>
        <a:off x="8423638" y="44432"/>
        <a:ext cx="2641763" cy="1428151"/>
      </dsp:txXfrm>
    </dsp:sp>
    <dsp:sp modelId="{33E259CF-23D1-2F46-B242-CDC0990B1C54}">
      <dsp:nvSpPr>
        <dsp:cNvPr id="0" name=""/>
        <dsp:cNvSpPr/>
      </dsp:nvSpPr>
      <dsp:spPr>
        <a:xfrm>
          <a:off x="7203519" y="6447313"/>
          <a:ext cx="1137761" cy="1137761"/>
        </a:xfrm>
        <a:prstGeom prst="triangle">
          <a:avLst/>
        </a:prstGeom>
        <a:solidFill>
          <a:schemeClr val="accent4">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1EB8A601-1000-4245-94FA-2AFB9C8C1A2D}">
      <dsp:nvSpPr>
        <dsp:cNvPr id="0" name=""/>
        <dsp:cNvSpPr/>
      </dsp:nvSpPr>
      <dsp:spPr>
        <a:xfrm>
          <a:off x="4359116" y="5970971"/>
          <a:ext cx="6826567" cy="461172"/>
        </a:xfrm>
        <a:prstGeom prst="rect">
          <a:avLst/>
        </a:prstGeom>
        <a:solidFill>
          <a:schemeClr val="accent5">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619BBA96-DAD3-F747-A58D-1E1B034C0158}">
      <dsp:nvSpPr>
        <dsp:cNvPr id="0" name=""/>
        <dsp:cNvSpPr/>
      </dsp:nvSpPr>
      <dsp:spPr>
        <a:xfrm>
          <a:off x="8379206" y="4981877"/>
          <a:ext cx="2730627" cy="934481"/>
        </a:xfrm>
        <a:prstGeom prst="round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IT" sz="2300" kern="1200"/>
            <a:t>Data Governace Act </a:t>
          </a:r>
        </a:p>
      </dsp:txBody>
      <dsp:txXfrm>
        <a:off x="8424824" y="5027495"/>
        <a:ext cx="2639391" cy="843245"/>
      </dsp:txXfrm>
    </dsp:sp>
    <dsp:sp modelId="{9A27AD14-8C40-7547-AFE6-B6D144969231}">
      <dsp:nvSpPr>
        <dsp:cNvPr id="0" name=""/>
        <dsp:cNvSpPr/>
      </dsp:nvSpPr>
      <dsp:spPr>
        <a:xfrm>
          <a:off x="8379206" y="3974579"/>
          <a:ext cx="2730627" cy="934481"/>
        </a:xfrm>
        <a:prstGeom prst="round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IT" sz="2300" kern="1200"/>
            <a:t>EHDS </a:t>
          </a:r>
        </a:p>
      </dsp:txBody>
      <dsp:txXfrm>
        <a:off x="8424824" y="4020197"/>
        <a:ext cx="2639391" cy="843245"/>
      </dsp:txXfrm>
    </dsp:sp>
    <dsp:sp modelId="{5C925C9C-3904-9B4B-A6BE-C79AEE9E6EBE}">
      <dsp:nvSpPr>
        <dsp:cNvPr id="0" name=""/>
        <dsp:cNvSpPr/>
      </dsp:nvSpPr>
      <dsp:spPr>
        <a:xfrm>
          <a:off x="8379206" y="2967281"/>
          <a:ext cx="2730627" cy="934481"/>
        </a:xfrm>
        <a:prstGeom prst="roundRect">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IT" sz="2300" kern="1200" dirty="0"/>
            <a:t>Data Act </a:t>
          </a:r>
        </a:p>
      </dsp:txBody>
      <dsp:txXfrm>
        <a:off x="8424824" y="3012899"/>
        <a:ext cx="2639391" cy="843245"/>
      </dsp:txXfrm>
    </dsp:sp>
    <dsp:sp modelId="{A0BD1458-3C9F-404A-B803-0CD237F19388}">
      <dsp:nvSpPr>
        <dsp:cNvPr id="0" name=""/>
        <dsp:cNvSpPr/>
      </dsp:nvSpPr>
      <dsp:spPr>
        <a:xfrm>
          <a:off x="8379206" y="1941779"/>
          <a:ext cx="2730627" cy="934481"/>
        </a:xfrm>
        <a:prstGeom prst="roundRect">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IT" sz="2300" kern="1200" dirty="0"/>
            <a:t>AI Act</a:t>
          </a:r>
        </a:p>
      </dsp:txBody>
      <dsp:txXfrm>
        <a:off x="8424824" y="1987397"/>
        <a:ext cx="2639391" cy="843245"/>
      </dsp:txXfrm>
    </dsp:sp>
    <dsp:sp modelId="{56269031-9D51-B442-9B64-63B51C9940B3}">
      <dsp:nvSpPr>
        <dsp:cNvPr id="0" name=""/>
        <dsp:cNvSpPr/>
      </dsp:nvSpPr>
      <dsp:spPr>
        <a:xfrm>
          <a:off x="4434967" y="4981877"/>
          <a:ext cx="2730627" cy="934481"/>
        </a:xfrm>
        <a:prstGeom prst="roundRect">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IT" sz="2300" kern="1200" dirty="0"/>
            <a:t>Nis e Nis 2 </a:t>
          </a:r>
        </a:p>
      </dsp:txBody>
      <dsp:txXfrm>
        <a:off x="4480585" y="5027495"/>
        <a:ext cx="2639391" cy="843245"/>
      </dsp:txXfrm>
    </dsp:sp>
    <dsp:sp modelId="{2E61717C-DE06-984A-96B4-CC65E5AB172A}">
      <dsp:nvSpPr>
        <dsp:cNvPr id="0" name=""/>
        <dsp:cNvSpPr/>
      </dsp:nvSpPr>
      <dsp:spPr>
        <a:xfrm>
          <a:off x="4434967" y="3974579"/>
          <a:ext cx="2730627" cy="934481"/>
        </a:xfrm>
        <a:prstGeom prst="round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IT" sz="2300" kern="1200"/>
            <a:t>Cyber security Act </a:t>
          </a:r>
        </a:p>
      </dsp:txBody>
      <dsp:txXfrm>
        <a:off x="4480585" y="4020197"/>
        <a:ext cx="2639391" cy="843245"/>
      </dsp:txXfrm>
    </dsp:sp>
    <dsp:sp modelId="{EBFDDCBC-8BD2-EE4D-8812-581BF4E2918A}">
      <dsp:nvSpPr>
        <dsp:cNvPr id="0" name=""/>
        <dsp:cNvSpPr/>
      </dsp:nvSpPr>
      <dsp:spPr>
        <a:xfrm>
          <a:off x="4434967" y="2967281"/>
          <a:ext cx="2730627" cy="934481"/>
        </a:xfrm>
        <a:prstGeom prst="round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IT" sz="2300" kern="1200" dirty="0"/>
            <a:t>Cyber Resilience Act </a:t>
          </a:r>
        </a:p>
      </dsp:txBody>
      <dsp:txXfrm>
        <a:off x="4480585" y="3012899"/>
        <a:ext cx="2639391" cy="843245"/>
      </dsp:txXfrm>
    </dsp:sp>
    <dsp:sp modelId="{02AE86A3-6699-E14D-B5B1-EBC251207161}">
      <dsp:nvSpPr>
        <dsp:cNvPr id="0" name=""/>
        <dsp:cNvSpPr/>
      </dsp:nvSpPr>
      <dsp:spPr>
        <a:xfrm>
          <a:off x="4434967" y="1941779"/>
          <a:ext cx="2730627" cy="934481"/>
        </a:xfrm>
        <a:prstGeom prst="roundRect">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IT" sz="2300" kern="1200" dirty="0"/>
            <a:t>GDPR</a:t>
          </a:r>
        </a:p>
      </dsp:txBody>
      <dsp:txXfrm>
        <a:off x="4480585" y="1987397"/>
        <a:ext cx="2639391" cy="843245"/>
      </dsp:txXfrm>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680710-A2F6-614C-9F5D-7DF457FCAD59}" type="datetimeFigureOut">
              <a:rPr lang="en-IT" smtClean="0"/>
              <a:t>03/12/25</a:t>
            </a:fld>
            <a:endParaRPr lang="en-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636B4E-D6E3-1846-AD46-54705A4DEEB7}" type="slidenum">
              <a:rPr lang="en-IT" smtClean="0"/>
              <a:t>‹#›</a:t>
            </a:fld>
            <a:endParaRPr lang="en-IT"/>
          </a:p>
        </p:txBody>
      </p:sp>
    </p:spTree>
    <p:extLst>
      <p:ext uri="{BB962C8B-B14F-4D97-AF65-F5344CB8AC3E}">
        <p14:creationId xmlns:p14="http://schemas.microsoft.com/office/powerpoint/2010/main" val="77001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endParaRPr dirty="0"/>
          </a:p>
        </p:txBody>
      </p:sp>
      <p:sp>
        <p:nvSpPr>
          <p:cNvPr id="149" name="Google Shape;149;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D636B4E-D6E3-1846-AD46-54705A4DEEB7}" type="slidenum">
              <a:rPr lang="en-IT" smtClean="0"/>
              <a:t>12</a:t>
            </a:fld>
            <a:endParaRPr lang="en-IT"/>
          </a:p>
        </p:txBody>
      </p:sp>
    </p:spTree>
    <p:extLst>
      <p:ext uri="{BB962C8B-B14F-4D97-AF65-F5344CB8AC3E}">
        <p14:creationId xmlns:p14="http://schemas.microsoft.com/office/powerpoint/2010/main" val="1912907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D636B4E-D6E3-1846-AD46-54705A4DEEB7}" type="slidenum">
              <a:rPr lang="en-IT" smtClean="0"/>
              <a:t>13</a:t>
            </a:fld>
            <a:endParaRPr lang="en-IT"/>
          </a:p>
        </p:txBody>
      </p:sp>
    </p:spTree>
    <p:extLst>
      <p:ext uri="{BB962C8B-B14F-4D97-AF65-F5344CB8AC3E}">
        <p14:creationId xmlns:p14="http://schemas.microsoft.com/office/powerpoint/2010/main" val="2475369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D636B4E-D6E3-1846-AD46-54705A4DEEB7}" type="slidenum">
              <a:rPr lang="en-IT" smtClean="0"/>
              <a:t>14</a:t>
            </a:fld>
            <a:endParaRPr lang="en-IT"/>
          </a:p>
        </p:txBody>
      </p:sp>
    </p:spTree>
    <p:extLst>
      <p:ext uri="{BB962C8B-B14F-4D97-AF65-F5344CB8AC3E}">
        <p14:creationId xmlns:p14="http://schemas.microsoft.com/office/powerpoint/2010/main" val="3812290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D636B4E-D6E3-1846-AD46-54705A4DEEB7}" type="slidenum">
              <a:rPr lang="en-IT" smtClean="0"/>
              <a:t>15</a:t>
            </a:fld>
            <a:endParaRPr lang="en-IT"/>
          </a:p>
        </p:txBody>
      </p:sp>
    </p:spTree>
    <p:extLst>
      <p:ext uri="{BB962C8B-B14F-4D97-AF65-F5344CB8AC3E}">
        <p14:creationId xmlns:p14="http://schemas.microsoft.com/office/powerpoint/2010/main" val="4287986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D636B4E-D6E3-1846-AD46-54705A4DEEB7}" type="slidenum">
              <a:rPr lang="en-IT" smtClean="0"/>
              <a:t>16</a:t>
            </a:fld>
            <a:endParaRPr lang="en-IT"/>
          </a:p>
        </p:txBody>
      </p:sp>
    </p:spTree>
    <p:extLst>
      <p:ext uri="{BB962C8B-B14F-4D97-AF65-F5344CB8AC3E}">
        <p14:creationId xmlns:p14="http://schemas.microsoft.com/office/powerpoint/2010/main" val="2704116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D636B4E-D6E3-1846-AD46-54705A4DEEB7}" type="slidenum">
              <a:rPr lang="en-IT" smtClean="0"/>
              <a:t>3</a:t>
            </a:fld>
            <a:endParaRPr lang="en-IT"/>
          </a:p>
        </p:txBody>
      </p:sp>
    </p:spTree>
    <p:extLst>
      <p:ext uri="{BB962C8B-B14F-4D97-AF65-F5344CB8AC3E}">
        <p14:creationId xmlns:p14="http://schemas.microsoft.com/office/powerpoint/2010/main" val="3696301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D636B4E-D6E3-1846-AD46-54705A4DEEB7}" type="slidenum">
              <a:rPr lang="en-IT" smtClean="0"/>
              <a:t>4</a:t>
            </a:fld>
            <a:endParaRPr lang="en-IT"/>
          </a:p>
        </p:txBody>
      </p:sp>
    </p:spTree>
    <p:extLst>
      <p:ext uri="{BB962C8B-B14F-4D97-AF65-F5344CB8AC3E}">
        <p14:creationId xmlns:p14="http://schemas.microsoft.com/office/powerpoint/2010/main" val="2606246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D636B4E-D6E3-1846-AD46-54705A4DEEB7}" type="slidenum">
              <a:rPr lang="en-IT" smtClean="0"/>
              <a:t>5</a:t>
            </a:fld>
            <a:endParaRPr lang="en-IT"/>
          </a:p>
        </p:txBody>
      </p:sp>
    </p:spTree>
    <p:extLst>
      <p:ext uri="{BB962C8B-B14F-4D97-AF65-F5344CB8AC3E}">
        <p14:creationId xmlns:p14="http://schemas.microsoft.com/office/powerpoint/2010/main" val="1669277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D636B4E-D6E3-1846-AD46-54705A4DEEB7}" type="slidenum">
              <a:rPr lang="en-IT" smtClean="0"/>
              <a:t>6</a:t>
            </a:fld>
            <a:endParaRPr lang="en-IT"/>
          </a:p>
        </p:txBody>
      </p:sp>
    </p:spTree>
    <p:extLst>
      <p:ext uri="{BB962C8B-B14F-4D97-AF65-F5344CB8AC3E}">
        <p14:creationId xmlns:p14="http://schemas.microsoft.com/office/powerpoint/2010/main" val="2969354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D636B4E-D6E3-1846-AD46-54705A4DEEB7}" type="slidenum">
              <a:rPr lang="en-IT" smtClean="0"/>
              <a:t>7</a:t>
            </a:fld>
            <a:endParaRPr lang="en-IT"/>
          </a:p>
        </p:txBody>
      </p:sp>
    </p:spTree>
    <p:extLst>
      <p:ext uri="{BB962C8B-B14F-4D97-AF65-F5344CB8AC3E}">
        <p14:creationId xmlns:p14="http://schemas.microsoft.com/office/powerpoint/2010/main" val="2258414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636B4E-D6E3-1846-AD46-54705A4DEEB7}" type="slidenum">
              <a:rPr lang="en-IT" smtClean="0"/>
              <a:t>8</a:t>
            </a:fld>
            <a:endParaRPr lang="en-IT"/>
          </a:p>
        </p:txBody>
      </p:sp>
    </p:spTree>
    <p:extLst>
      <p:ext uri="{BB962C8B-B14F-4D97-AF65-F5344CB8AC3E}">
        <p14:creationId xmlns:p14="http://schemas.microsoft.com/office/powerpoint/2010/main" val="2062309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D636B4E-D6E3-1846-AD46-54705A4DEEB7}" type="slidenum">
              <a:rPr lang="en-IT" smtClean="0"/>
              <a:t>9</a:t>
            </a:fld>
            <a:endParaRPr lang="en-IT"/>
          </a:p>
        </p:txBody>
      </p:sp>
    </p:spTree>
    <p:extLst>
      <p:ext uri="{BB962C8B-B14F-4D97-AF65-F5344CB8AC3E}">
        <p14:creationId xmlns:p14="http://schemas.microsoft.com/office/powerpoint/2010/main" val="2130781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D636B4E-D6E3-1846-AD46-54705A4DEEB7}" type="slidenum">
              <a:rPr lang="en-IT" smtClean="0"/>
              <a:t>11</a:t>
            </a:fld>
            <a:endParaRPr lang="en-IT"/>
          </a:p>
        </p:txBody>
      </p:sp>
    </p:spTree>
    <p:extLst>
      <p:ext uri="{BB962C8B-B14F-4D97-AF65-F5344CB8AC3E}">
        <p14:creationId xmlns:p14="http://schemas.microsoft.com/office/powerpoint/2010/main" val="1776684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events.geant.org/event/1939/#21-from-control-to-sharing-the"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svg"/><Relationship Id="rId12" Type="http://schemas.openxmlformats.org/officeDocument/2006/relationships/image" Target="../media/image32.png"/><Relationship Id="rId17" Type="http://schemas.openxmlformats.org/officeDocument/2006/relationships/image" Target="../media/image5.png"/><Relationship Id="rId2" Type="http://schemas.openxmlformats.org/officeDocument/2006/relationships/notesSlide" Target="../notesSlides/notesSlide10.xml"/><Relationship Id="rId16" Type="http://schemas.openxmlformats.org/officeDocument/2006/relationships/hyperlink" Target="https://erasmusmc.sharepoint.com/:w:/r/sites/GenomeofEurope/Gedeelde%20documenten/WP4%20(Data%20Infrastructure)/WP4%20task%202/Working%20groups/ELSI%20checks.docx?d=w039ea6b1a276498ab7c0e2ae3f67d9b8&amp;csf=1&amp;web=1&amp;e=8s2JCE" TargetMode="Externa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 Id="rId1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s://www.canva.com/design/DAG6Q_gyOuA/2YnY8N2p3drCt-rxp4AvtQ/view?utm_content=DAG6Q_gyOuA&amp;utm_campaign=designshare&amp;utm_medium=link2&amp;utm_source=uniquelinks&amp;utlId=h898a2f98e6" TargetMode="External"/><Relationship Id="rId5" Type="http://schemas.openxmlformats.org/officeDocument/2006/relationships/image" Target="../media/image41.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5.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7.png"/><Relationship Id="rId7" Type="http://schemas.openxmlformats.org/officeDocument/2006/relationships/diagramLayout" Target="../diagrams/layout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Data" Target="../diagrams/data1.xml"/><Relationship Id="rId5" Type="http://schemas.openxmlformats.org/officeDocument/2006/relationships/image" Target="../media/image5.png"/><Relationship Id="rId10" Type="http://schemas.microsoft.com/office/2007/relationships/diagramDrawing" Target="../diagrams/drawing1.xml"/><Relationship Id="rId4" Type="http://schemas.openxmlformats.org/officeDocument/2006/relationships/image" Target="../media/image2.png"/><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IT"/>
          </a:p>
        </p:txBody>
      </p:sp>
      <p:grpSp>
        <p:nvGrpSpPr>
          <p:cNvPr id="4" name="Group 4"/>
          <p:cNvGrpSpPr/>
          <p:nvPr/>
        </p:nvGrpSpPr>
        <p:grpSpPr>
          <a:xfrm>
            <a:off x="9801225" y="-557054"/>
            <a:ext cx="11315091" cy="11401108"/>
            <a:chOff x="0" y="0"/>
            <a:chExt cx="2980106" cy="3002761"/>
          </a:xfrm>
        </p:grpSpPr>
        <p:sp>
          <p:nvSpPr>
            <p:cNvPr id="5" name="Freeform 5"/>
            <p:cNvSpPr/>
            <p:nvPr/>
          </p:nvSpPr>
          <p:spPr>
            <a:xfrm>
              <a:off x="0" y="0"/>
              <a:ext cx="2980106" cy="3002761"/>
            </a:xfrm>
            <a:custGeom>
              <a:avLst/>
              <a:gdLst/>
              <a:ahLst/>
              <a:cxnLst/>
              <a:rect l="l" t="t" r="r" b="b"/>
              <a:pathLst>
                <a:path w="2980106" h="3002761">
                  <a:moveTo>
                    <a:pt x="0" y="0"/>
                  </a:moveTo>
                  <a:lnTo>
                    <a:pt x="2980106" y="0"/>
                  </a:lnTo>
                  <a:lnTo>
                    <a:pt x="2980106" y="3002761"/>
                  </a:lnTo>
                  <a:lnTo>
                    <a:pt x="0" y="3002761"/>
                  </a:lnTo>
                  <a:close/>
                </a:path>
              </a:pathLst>
            </a:custGeom>
            <a:solidFill>
              <a:srgbClr val="F9F7F2"/>
            </a:solidFill>
            <a:ln cap="sq">
              <a:noFill/>
              <a:prstDash val="solid"/>
              <a:miter/>
            </a:ln>
          </p:spPr>
          <p:txBody>
            <a:bodyPr/>
            <a:lstStyle/>
            <a:p>
              <a:endParaRPr lang="en-IT"/>
            </a:p>
          </p:txBody>
        </p:sp>
        <p:sp>
          <p:nvSpPr>
            <p:cNvPr id="6" name="TextBox 6"/>
            <p:cNvSpPr txBox="1"/>
            <p:nvPr/>
          </p:nvSpPr>
          <p:spPr>
            <a:xfrm>
              <a:off x="0" y="-38100"/>
              <a:ext cx="2980106" cy="3040861"/>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9906743" y="780600"/>
            <a:ext cx="7673441" cy="8798583"/>
            <a:chOff x="0" y="0"/>
            <a:chExt cx="2020988" cy="2317322"/>
          </a:xfrm>
        </p:grpSpPr>
        <p:sp>
          <p:nvSpPr>
            <p:cNvPr id="8" name="Freeform 8"/>
            <p:cNvSpPr/>
            <p:nvPr/>
          </p:nvSpPr>
          <p:spPr>
            <a:xfrm>
              <a:off x="0" y="0"/>
              <a:ext cx="2020988" cy="2317322"/>
            </a:xfrm>
            <a:custGeom>
              <a:avLst/>
              <a:gdLst/>
              <a:ahLst/>
              <a:cxnLst/>
              <a:rect l="l" t="t" r="r" b="b"/>
              <a:pathLst>
                <a:path w="2020988" h="2317322">
                  <a:moveTo>
                    <a:pt x="0" y="0"/>
                  </a:moveTo>
                  <a:lnTo>
                    <a:pt x="2020988" y="0"/>
                  </a:lnTo>
                  <a:lnTo>
                    <a:pt x="2020988" y="2317322"/>
                  </a:lnTo>
                  <a:lnTo>
                    <a:pt x="0" y="2317322"/>
                  </a:lnTo>
                  <a:close/>
                </a:path>
              </a:pathLst>
            </a:custGeom>
            <a:solidFill>
              <a:srgbClr val="000000">
                <a:alpha val="0"/>
              </a:srgbClr>
            </a:solidFill>
            <a:ln w="57150" cap="sq">
              <a:solidFill>
                <a:srgbClr val="000000"/>
              </a:solidFill>
              <a:prstDash val="solid"/>
              <a:miter/>
            </a:ln>
          </p:spPr>
          <p:txBody>
            <a:bodyPr/>
            <a:lstStyle/>
            <a:p>
              <a:endParaRPr lang="en-IT"/>
            </a:p>
          </p:txBody>
        </p:sp>
        <p:sp>
          <p:nvSpPr>
            <p:cNvPr id="9" name="TextBox 9"/>
            <p:cNvSpPr txBox="1"/>
            <p:nvPr/>
          </p:nvSpPr>
          <p:spPr>
            <a:xfrm>
              <a:off x="0" y="-38100"/>
              <a:ext cx="2020988" cy="2355422"/>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1103370" y="5886177"/>
            <a:ext cx="4622880" cy="76596"/>
            <a:chOff x="0" y="0"/>
            <a:chExt cx="1217549" cy="20173"/>
          </a:xfrm>
        </p:grpSpPr>
        <p:sp>
          <p:nvSpPr>
            <p:cNvPr id="11" name="Freeform 11"/>
            <p:cNvSpPr/>
            <p:nvPr/>
          </p:nvSpPr>
          <p:spPr>
            <a:xfrm>
              <a:off x="0" y="0"/>
              <a:ext cx="1217549" cy="20173"/>
            </a:xfrm>
            <a:custGeom>
              <a:avLst/>
              <a:gdLst/>
              <a:ahLst/>
              <a:cxnLst/>
              <a:rect l="l" t="t" r="r" b="b"/>
              <a:pathLst>
                <a:path w="1217549" h="20173">
                  <a:moveTo>
                    <a:pt x="0" y="0"/>
                  </a:moveTo>
                  <a:lnTo>
                    <a:pt x="1217549" y="0"/>
                  </a:lnTo>
                  <a:lnTo>
                    <a:pt x="1217549" y="20173"/>
                  </a:lnTo>
                  <a:lnTo>
                    <a:pt x="0" y="20173"/>
                  </a:lnTo>
                  <a:close/>
                </a:path>
              </a:pathLst>
            </a:custGeom>
            <a:solidFill>
              <a:srgbClr val="000000"/>
            </a:solidFill>
          </p:spPr>
          <p:txBody>
            <a:bodyPr/>
            <a:lstStyle/>
            <a:p>
              <a:endParaRPr lang="en-IT"/>
            </a:p>
          </p:txBody>
        </p:sp>
        <p:sp>
          <p:nvSpPr>
            <p:cNvPr id="12" name="TextBox 12"/>
            <p:cNvSpPr txBox="1"/>
            <p:nvPr/>
          </p:nvSpPr>
          <p:spPr>
            <a:xfrm>
              <a:off x="0" y="-38100"/>
              <a:ext cx="1217549" cy="58273"/>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4531035" y="7455062"/>
            <a:ext cx="2728265" cy="2728265"/>
          </a:xfrm>
          <a:custGeom>
            <a:avLst/>
            <a:gdLst/>
            <a:ahLst/>
            <a:cxnLst/>
            <a:rect l="l" t="t" r="r" b="b"/>
            <a:pathLst>
              <a:path w="2728265" h="2728265">
                <a:moveTo>
                  <a:pt x="0" y="0"/>
                </a:moveTo>
                <a:lnTo>
                  <a:pt x="2728265" y="0"/>
                </a:lnTo>
                <a:lnTo>
                  <a:pt x="2728265" y="2728265"/>
                </a:lnTo>
                <a:lnTo>
                  <a:pt x="0" y="2728265"/>
                </a:lnTo>
                <a:lnTo>
                  <a:pt x="0" y="0"/>
                </a:lnTo>
                <a:close/>
              </a:path>
            </a:pathLst>
          </a:custGeom>
          <a:blipFill>
            <a:blip r:embed="rId3"/>
            <a:stretch>
              <a:fillRect/>
            </a:stretch>
          </a:blipFill>
        </p:spPr>
        <p:txBody>
          <a:bodyPr/>
          <a:lstStyle/>
          <a:p>
            <a:endParaRPr lang="en-IT"/>
          </a:p>
        </p:txBody>
      </p:sp>
      <p:sp>
        <p:nvSpPr>
          <p:cNvPr id="14" name="Freeform 14"/>
          <p:cNvSpPr/>
          <p:nvPr/>
        </p:nvSpPr>
        <p:spPr>
          <a:xfrm>
            <a:off x="593517" y="1028700"/>
            <a:ext cx="8550483" cy="8550483"/>
          </a:xfrm>
          <a:custGeom>
            <a:avLst/>
            <a:gdLst/>
            <a:ahLst/>
            <a:cxnLst/>
            <a:rect l="l" t="t" r="r" b="b"/>
            <a:pathLst>
              <a:path w="8550483" h="8550483">
                <a:moveTo>
                  <a:pt x="0" y="0"/>
                </a:moveTo>
                <a:lnTo>
                  <a:pt x="8550482" y="0"/>
                </a:lnTo>
                <a:lnTo>
                  <a:pt x="8550482" y="8550483"/>
                </a:lnTo>
                <a:lnTo>
                  <a:pt x="0" y="8550483"/>
                </a:lnTo>
                <a:lnTo>
                  <a:pt x="0" y="0"/>
                </a:lnTo>
                <a:close/>
              </a:path>
            </a:pathLst>
          </a:custGeom>
          <a:blipFill>
            <a:blip r:embed="rId4"/>
            <a:stretch>
              <a:fillRect/>
            </a:stretch>
          </a:blipFill>
        </p:spPr>
        <p:txBody>
          <a:bodyPr/>
          <a:lstStyle/>
          <a:p>
            <a:endParaRPr lang="en-IT"/>
          </a:p>
        </p:txBody>
      </p:sp>
      <p:sp>
        <p:nvSpPr>
          <p:cNvPr id="15" name="Freeform 15"/>
          <p:cNvSpPr/>
          <p:nvPr/>
        </p:nvSpPr>
        <p:spPr>
          <a:xfrm>
            <a:off x="2289811" y="0"/>
            <a:ext cx="13708378" cy="1313720"/>
          </a:xfrm>
          <a:custGeom>
            <a:avLst/>
            <a:gdLst/>
            <a:ahLst/>
            <a:cxnLst/>
            <a:rect l="l" t="t" r="r" b="b"/>
            <a:pathLst>
              <a:path w="13708378" h="1313720">
                <a:moveTo>
                  <a:pt x="0" y="0"/>
                </a:moveTo>
                <a:lnTo>
                  <a:pt x="13708378" y="0"/>
                </a:lnTo>
                <a:lnTo>
                  <a:pt x="13708378" y="1313720"/>
                </a:lnTo>
                <a:lnTo>
                  <a:pt x="0" y="1313720"/>
                </a:lnTo>
                <a:lnTo>
                  <a:pt x="0" y="0"/>
                </a:lnTo>
                <a:close/>
              </a:path>
            </a:pathLst>
          </a:custGeom>
          <a:blipFill>
            <a:blip r:embed="rId5"/>
            <a:stretch>
              <a:fillRect/>
            </a:stretch>
          </a:blipFill>
        </p:spPr>
        <p:txBody>
          <a:bodyPr/>
          <a:lstStyle/>
          <a:p>
            <a:endParaRPr lang="en-IT"/>
          </a:p>
        </p:txBody>
      </p:sp>
      <p:sp>
        <p:nvSpPr>
          <p:cNvPr id="16" name="Freeform 16"/>
          <p:cNvSpPr/>
          <p:nvPr/>
        </p:nvSpPr>
        <p:spPr>
          <a:xfrm>
            <a:off x="1028700" y="8401138"/>
            <a:ext cx="1505260" cy="857162"/>
          </a:xfrm>
          <a:custGeom>
            <a:avLst/>
            <a:gdLst/>
            <a:ahLst/>
            <a:cxnLst/>
            <a:rect l="l" t="t" r="r" b="b"/>
            <a:pathLst>
              <a:path w="1505260" h="857162">
                <a:moveTo>
                  <a:pt x="0" y="0"/>
                </a:moveTo>
                <a:lnTo>
                  <a:pt x="1505260" y="0"/>
                </a:lnTo>
                <a:lnTo>
                  <a:pt x="1505260" y="857162"/>
                </a:lnTo>
                <a:lnTo>
                  <a:pt x="0" y="857162"/>
                </a:lnTo>
                <a:lnTo>
                  <a:pt x="0" y="0"/>
                </a:lnTo>
                <a:close/>
              </a:path>
            </a:pathLst>
          </a:custGeom>
          <a:blipFill>
            <a:blip r:embed="rId6"/>
            <a:stretch>
              <a:fillRect/>
            </a:stretch>
          </a:blipFill>
        </p:spPr>
        <p:txBody>
          <a:bodyPr/>
          <a:lstStyle/>
          <a:p>
            <a:endParaRPr lang="en-IT"/>
          </a:p>
        </p:txBody>
      </p:sp>
      <p:sp>
        <p:nvSpPr>
          <p:cNvPr id="17" name="TextBox 17"/>
          <p:cNvSpPr txBox="1"/>
          <p:nvPr/>
        </p:nvSpPr>
        <p:spPr>
          <a:xfrm>
            <a:off x="10232489" y="1948647"/>
            <a:ext cx="7021948" cy="4802597"/>
          </a:xfrm>
          <a:prstGeom prst="rect">
            <a:avLst/>
          </a:prstGeom>
        </p:spPr>
        <p:txBody>
          <a:bodyPr lIns="0" tIns="0" rIns="0" bIns="0" rtlCol="0" anchor="t">
            <a:spAutoFit/>
          </a:bodyPr>
          <a:lstStyle/>
          <a:p>
            <a:pPr algn="ctr">
              <a:lnSpc>
                <a:spcPts val="6240"/>
              </a:lnSpc>
            </a:pPr>
            <a:r>
              <a:rPr lang="en-GB" sz="6000" dirty="0">
                <a:solidFill>
                  <a:srgbClr val="3680EE"/>
                </a:solidFill>
                <a:latin typeface="Bebas Neue"/>
              </a:rPr>
              <a:t>From Control to Sharing: The evolution of European Regulation on Biological Data and the ELIXIR Experience</a:t>
            </a:r>
            <a:r>
              <a:rPr lang="en-GB" sz="6000" dirty="0">
                <a:solidFill>
                  <a:srgbClr val="3680EE"/>
                </a:solidFill>
                <a:latin typeface="Bebas Neue"/>
                <a:hlinkClick r:id="rId7" tooltip="Link diretto a questo oggetto">
                  <a:extLst>
                    <a:ext uri="{A12FA001-AC4F-418D-AE19-62706E023703}">
                      <ahyp:hlinkClr xmlns:ahyp="http://schemas.microsoft.com/office/drawing/2018/hyperlinkcolor" val="tx"/>
                    </a:ext>
                  </a:extLst>
                </a:hlinkClick>
              </a:rPr>
              <a:t>¶</a:t>
            </a:r>
            <a:br>
              <a:rPr lang="en-GB" sz="6000" dirty="0"/>
            </a:br>
            <a:endParaRPr lang="en-US" sz="6000" dirty="0">
              <a:solidFill>
                <a:srgbClr val="3680EE"/>
              </a:solidFill>
              <a:latin typeface="Bebas Neue"/>
              <a:ea typeface="Bebas Neue"/>
              <a:cs typeface="Bebas Neue"/>
              <a:sym typeface="Bebas Neue"/>
            </a:endParaRPr>
          </a:p>
        </p:txBody>
      </p:sp>
      <p:sp>
        <p:nvSpPr>
          <p:cNvPr id="18" name="TextBox 18"/>
          <p:cNvSpPr txBox="1"/>
          <p:nvPr/>
        </p:nvSpPr>
        <p:spPr>
          <a:xfrm>
            <a:off x="11103370" y="6324723"/>
            <a:ext cx="5509148" cy="1485900"/>
          </a:xfrm>
          <a:prstGeom prst="rect">
            <a:avLst/>
          </a:prstGeom>
        </p:spPr>
        <p:txBody>
          <a:bodyPr lIns="0" tIns="0" rIns="0" bIns="0" rtlCol="0" anchor="t">
            <a:spAutoFit/>
          </a:bodyPr>
          <a:lstStyle/>
          <a:p>
            <a:pPr algn="l">
              <a:lnSpc>
                <a:spcPts val="3900"/>
              </a:lnSpc>
            </a:pPr>
            <a:r>
              <a:rPr lang="en-US" sz="3000" dirty="0">
                <a:solidFill>
                  <a:srgbClr val="000000"/>
                </a:solidFill>
                <a:latin typeface="DM Sans"/>
                <a:ea typeface="DM Sans"/>
                <a:cs typeface="DM Sans"/>
                <a:sym typeface="DM Sans"/>
              </a:rPr>
              <a:t>Nadina </a:t>
            </a:r>
            <a:r>
              <a:rPr lang="en-US" sz="3000" dirty="0" err="1">
                <a:solidFill>
                  <a:srgbClr val="000000"/>
                </a:solidFill>
                <a:latin typeface="DM Sans"/>
                <a:ea typeface="DM Sans"/>
                <a:cs typeface="DM Sans"/>
                <a:sym typeface="DM Sans"/>
              </a:rPr>
              <a:t>Foggetti</a:t>
            </a:r>
            <a:r>
              <a:rPr lang="en-US" sz="3000" dirty="0">
                <a:solidFill>
                  <a:srgbClr val="000000"/>
                </a:solidFill>
                <a:latin typeface="DM Sans"/>
                <a:ea typeface="DM Sans"/>
                <a:cs typeface="DM Sans"/>
                <a:sym typeface="DM Sans"/>
              </a:rPr>
              <a:t> </a:t>
            </a:r>
          </a:p>
          <a:p>
            <a:pPr algn="l">
              <a:lnSpc>
                <a:spcPts val="3900"/>
              </a:lnSpc>
            </a:pPr>
            <a:r>
              <a:rPr lang="en-US" sz="3000" dirty="0">
                <a:solidFill>
                  <a:srgbClr val="000000"/>
                </a:solidFill>
                <a:latin typeface="DM Sans"/>
                <a:ea typeface="DM Sans"/>
                <a:cs typeface="DM Sans"/>
                <a:sym typeface="DM Sans"/>
              </a:rPr>
              <a:t>CNR IBIOM </a:t>
            </a:r>
          </a:p>
          <a:p>
            <a:pPr algn="l">
              <a:lnSpc>
                <a:spcPts val="3900"/>
              </a:lnSpc>
            </a:pPr>
            <a:r>
              <a:rPr lang="en-US" sz="3000" dirty="0">
                <a:solidFill>
                  <a:srgbClr val="000000"/>
                </a:solidFill>
                <a:latin typeface="DM Sans"/>
                <a:ea typeface="DM Sans"/>
                <a:cs typeface="DM Sans"/>
                <a:sym typeface="DM Sans"/>
              </a:rPr>
              <a:t>ELSI Officer Elixir-IT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IT"/>
          </a:p>
        </p:txBody>
      </p:sp>
      <p:sp>
        <p:nvSpPr>
          <p:cNvPr id="3" name="Freeform 3"/>
          <p:cNvSpPr/>
          <p:nvPr/>
        </p:nvSpPr>
        <p:spPr>
          <a:xfrm>
            <a:off x="710022" y="2521756"/>
            <a:ext cx="16867957" cy="7632750"/>
          </a:xfrm>
          <a:custGeom>
            <a:avLst/>
            <a:gdLst/>
            <a:ahLst/>
            <a:cxnLst/>
            <a:rect l="l" t="t" r="r" b="b"/>
            <a:pathLst>
              <a:path w="16867957" h="7632750">
                <a:moveTo>
                  <a:pt x="0" y="0"/>
                </a:moveTo>
                <a:lnTo>
                  <a:pt x="16867956" y="0"/>
                </a:lnTo>
                <a:lnTo>
                  <a:pt x="16867956" y="7632750"/>
                </a:lnTo>
                <a:lnTo>
                  <a:pt x="0" y="7632750"/>
                </a:lnTo>
                <a:lnTo>
                  <a:pt x="0" y="0"/>
                </a:lnTo>
                <a:close/>
              </a:path>
            </a:pathLst>
          </a:custGeom>
          <a:blipFill>
            <a:blip r:embed="rId3"/>
            <a:stretch>
              <a:fillRect/>
            </a:stretch>
          </a:blipFill>
        </p:spPr>
        <p:txBody>
          <a:bodyPr/>
          <a:lstStyle/>
          <a:p>
            <a:endParaRPr lang="en-IT"/>
          </a:p>
        </p:txBody>
      </p:sp>
      <p:sp>
        <p:nvSpPr>
          <p:cNvPr id="4" name="TextBox 4"/>
          <p:cNvSpPr txBox="1"/>
          <p:nvPr/>
        </p:nvSpPr>
        <p:spPr>
          <a:xfrm>
            <a:off x="478573" y="752006"/>
            <a:ext cx="17612187" cy="2057408"/>
          </a:xfrm>
          <a:prstGeom prst="rect">
            <a:avLst/>
          </a:prstGeom>
        </p:spPr>
        <p:txBody>
          <a:bodyPr lIns="0" tIns="0" rIns="0" bIns="0" rtlCol="0" anchor="t">
            <a:spAutoFit/>
          </a:bodyPr>
          <a:lstStyle/>
          <a:p>
            <a:pPr algn="ctr">
              <a:lnSpc>
                <a:spcPts val="7950"/>
              </a:lnSpc>
            </a:pPr>
            <a:r>
              <a:rPr lang="en-US" sz="7500">
                <a:solidFill>
                  <a:srgbClr val="000000"/>
                </a:solidFill>
                <a:latin typeface="Bebas Neue"/>
                <a:ea typeface="Bebas Neue"/>
                <a:cs typeface="Bebas Neue"/>
                <a:sym typeface="Bebas Neue"/>
              </a:rPr>
              <a:t>EHDS –the first European Data Space specifically dedicated to the healthcare sector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IT"/>
          </a:p>
        </p:txBody>
      </p:sp>
      <p:grpSp>
        <p:nvGrpSpPr>
          <p:cNvPr id="3" name="Group 3"/>
          <p:cNvGrpSpPr/>
          <p:nvPr/>
        </p:nvGrpSpPr>
        <p:grpSpPr>
          <a:xfrm rot="-5400000">
            <a:off x="9120187" y="-4548942"/>
            <a:ext cx="47625" cy="20493219"/>
            <a:chOff x="0" y="0"/>
            <a:chExt cx="12543" cy="5397391"/>
          </a:xfrm>
        </p:grpSpPr>
        <p:sp>
          <p:nvSpPr>
            <p:cNvPr id="4" name="Freeform 4"/>
            <p:cNvSpPr/>
            <p:nvPr/>
          </p:nvSpPr>
          <p:spPr>
            <a:xfrm>
              <a:off x="0" y="0"/>
              <a:ext cx="12543" cy="5397391"/>
            </a:xfrm>
            <a:custGeom>
              <a:avLst/>
              <a:gdLst/>
              <a:ahLst/>
              <a:cxnLst/>
              <a:rect l="l" t="t" r="r" b="b"/>
              <a:pathLst>
                <a:path w="12543" h="5397391">
                  <a:moveTo>
                    <a:pt x="0" y="0"/>
                  </a:moveTo>
                  <a:lnTo>
                    <a:pt x="12543" y="0"/>
                  </a:lnTo>
                  <a:lnTo>
                    <a:pt x="12543" y="5397391"/>
                  </a:lnTo>
                  <a:lnTo>
                    <a:pt x="0" y="5397391"/>
                  </a:lnTo>
                  <a:close/>
                </a:path>
              </a:pathLst>
            </a:custGeom>
            <a:solidFill>
              <a:srgbClr val="000000"/>
            </a:solidFill>
          </p:spPr>
          <p:txBody>
            <a:bodyPr/>
            <a:lstStyle/>
            <a:p>
              <a:endParaRPr lang="en-IT"/>
            </a:p>
          </p:txBody>
        </p:sp>
        <p:sp>
          <p:nvSpPr>
            <p:cNvPr id="5" name="TextBox 5"/>
            <p:cNvSpPr txBox="1"/>
            <p:nvPr/>
          </p:nvSpPr>
          <p:spPr>
            <a:xfrm>
              <a:off x="0" y="-38100"/>
              <a:ext cx="12543" cy="5435491"/>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5400000">
            <a:off x="9120188" y="-7025634"/>
            <a:ext cx="47625" cy="20493219"/>
            <a:chOff x="0" y="0"/>
            <a:chExt cx="12543" cy="5397391"/>
          </a:xfrm>
        </p:grpSpPr>
        <p:sp>
          <p:nvSpPr>
            <p:cNvPr id="7" name="Freeform 7"/>
            <p:cNvSpPr/>
            <p:nvPr/>
          </p:nvSpPr>
          <p:spPr>
            <a:xfrm>
              <a:off x="0" y="0"/>
              <a:ext cx="12543" cy="5397391"/>
            </a:xfrm>
            <a:custGeom>
              <a:avLst/>
              <a:gdLst/>
              <a:ahLst/>
              <a:cxnLst/>
              <a:rect l="l" t="t" r="r" b="b"/>
              <a:pathLst>
                <a:path w="12543" h="5397391">
                  <a:moveTo>
                    <a:pt x="0" y="0"/>
                  </a:moveTo>
                  <a:lnTo>
                    <a:pt x="12543" y="0"/>
                  </a:lnTo>
                  <a:lnTo>
                    <a:pt x="12543" y="5397391"/>
                  </a:lnTo>
                  <a:lnTo>
                    <a:pt x="0" y="5397391"/>
                  </a:lnTo>
                  <a:close/>
                </a:path>
              </a:pathLst>
            </a:custGeom>
            <a:solidFill>
              <a:srgbClr val="000000"/>
            </a:solidFill>
          </p:spPr>
          <p:txBody>
            <a:bodyPr/>
            <a:lstStyle/>
            <a:p>
              <a:endParaRPr lang="en-IT"/>
            </a:p>
          </p:txBody>
        </p:sp>
        <p:sp>
          <p:nvSpPr>
            <p:cNvPr id="8" name="TextBox 8"/>
            <p:cNvSpPr txBox="1"/>
            <p:nvPr/>
          </p:nvSpPr>
          <p:spPr>
            <a:xfrm>
              <a:off x="0" y="-38100"/>
              <a:ext cx="12543" cy="5435491"/>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5400000">
            <a:off x="9120187" y="-2023881"/>
            <a:ext cx="47625" cy="20493219"/>
            <a:chOff x="0" y="0"/>
            <a:chExt cx="12543" cy="5397391"/>
          </a:xfrm>
        </p:grpSpPr>
        <p:sp>
          <p:nvSpPr>
            <p:cNvPr id="10" name="Freeform 10"/>
            <p:cNvSpPr/>
            <p:nvPr/>
          </p:nvSpPr>
          <p:spPr>
            <a:xfrm>
              <a:off x="0" y="0"/>
              <a:ext cx="12543" cy="5397391"/>
            </a:xfrm>
            <a:custGeom>
              <a:avLst/>
              <a:gdLst/>
              <a:ahLst/>
              <a:cxnLst/>
              <a:rect l="l" t="t" r="r" b="b"/>
              <a:pathLst>
                <a:path w="12543" h="5397391">
                  <a:moveTo>
                    <a:pt x="0" y="0"/>
                  </a:moveTo>
                  <a:lnTo>
                    <a:pt x="12543" y="0"/>
                  </a:lnTo>
                  <a:lnTo>
                    <a:pt x="12543" y="5397391"/>
                  </a:lnTo>
                  <a:lnTo>
                    <a:pt x="0" y="5397391"/>
                  </a:lnTo>
                  <a:close/>
                </a:path>
              </a:pathLst>
            </a:custGeom>
            <a:solidFill>
              <a:srgbClr val="000000"/>
            </a:solidFill>
          </p:spPr>
          <p:txBody>
            <a:bodyPr/>
            <a:lstStyle/>
            <a:p>
              <a:endParaRPr lang="en-IT"/>
            </a:p>
          </p:txBody>
        </p:sp>
        <p:sp>
          <p:nvSpPr>
            <p:cNvPr id="11" name="TextBox 11"/>
            <p:cNvSpPr txBox="1"/>
            <p:nvPr/>
          </p:nvSpPr>
          <p:spPr>
            <a:xfrm>
              <a:off x="0" y="-38100"/>
              <a:ext cx="12543" cy="5435491"/>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5450396" y="-378748"/>
            <a:ext cx="47625" cy="11044497"/>
            <a:chOff x="0" y="0"/>
            <a:chExt cx="12543" cy="2908839"/>
          </a:xfrm>
        </p:grpSpPr>
        <p:sp>
          <p:nvSpPr>
            <p:cNvPr id="13" name="Freeform 13"/>
            <p:cNvSpPr/>
            <p:nvPr/>
          </p:nvSpPr>
          <p:spPr>
            <a:xfrm>
              <a:off x="0" y="0"/>
              <a:ext cx="12543" cy="2908839"/>
            </a:xfrm>
            <a:custGeom>
              <a:avLst/>
              <a:gdLst/>
              <a:ahLst/>
              <a:cxnLst/>
              <a:rect l="l" t="t" r="r" b="b"/>
              <a:pathLst>
                <a:path w="12543" h="2908839">
                  <a:moveTo>
                    <a:pt x="0" y="0"/>
                  </a:moveTo>
                  <a:lnTo>
                    <a:pt x="12543" y="0"/>
                  </a:lnTo>
                  <a:lnTo>
                    <a:pt x="12543" y="2908839"/>
                  </a:lnTo>
                  <a:lnTo>
                    <a:pt x="0" y="2908839"/>
                  </a:lnTo>
                  <a:close/>
                </a:path>
              </a:pathLst>
            </a:custGeom>
            <a:solidFill>
              <a:srgbClr val="000000"/>
            </a:solidFill>
          </p:spPr>
          <p:txBody>
            <a:bodyPr/>
            <a:lstStyle/>
            <a:p>
              <a:endParaRPr lang="en-IT"/>
            </a:p>
          </p:txBody>
        </p:sp>
        <p:sp>
          <p:nvSpPr>
            <p:cNvPr id="14" name="TextBox 14"/>
            <p:cNvSpPr txBox="1"/>
            <p:nvPr/>
          </p:nvSpPr>
          <p:spPr>
            <a:xfrm>
              <a:off x="0" y="-38100"/>
              <a:ext cx="12543" cy="2946939"/>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0" y="-1140"/>
            <a:ext cx="5450396" cy="3198303"/>
            <a:chOff x="0" y="0"/>
            <a:chExt cx="844409" cy="495501"/>
          </a:xfrm>
        </p:grpSpPr>
        <p:sp>
          <p:nvSpPr>
            <p:cNvPr id="16" name="Freeform 16"/>
            <p:cNvSpPr/>
            <p:nvPr/>
          </p:nvSpPr>
          <p:spPr>
            <a:xfrm>
              <a:off x="0" y="0"/>
              <a:ext cx="844409" cy="495501"/>
            </a:xfrm>
            <a:custGeom>
              <a:avLst/>
              <a:gdLst/>
              <a:ahLst/>
              <a:cxnLst/>
              <a:rect l="l" t="t" r="r" b="b"/>
              <a:pathLst>
                <a:path w="844409" h="495501">
                  <a:moveTo>
                    <a:pt x="0" y="0"/>
                  </a:moveTo>
                  <a:lnTo>
                    <a:pt x="844409" y="0"/>
                  </a:lnTo>
                  <a:lnTo>
                    <a:pt x="844409" y="495501"/>
                  </a:lnTo>
                  <a:lnTo>
                    <a:pt x="0" y="495501"/>
                  </a:lnTo>
                  <a:close/>
                </a:path>
              </a:pathLst>
            </a:custGeom>
            <a:blipFill>
              <a:blip r:embed="rId4"/>
              <a:stretch>
                <a:fillRect l="-2160" r="-2160"/>
              </a:stretch>
            </a:blipFill>
          </p:spPr>
          <p:txBody>
            <a:bodyPr/>
            <a:lstStyle/>
            <a:p>
              <a:endParaRPr lang="en-IT"/>
            </a:p>
          </p:txBody>
        </p:sp>
      </p:grpSp>
      <p:sp>
        <p:nvSpPr>
          <p:cNvPr id="17" name="TextBox 17"/>
          <p:cNvSpPr txBox="1"/>
          <p:nvPr/>
        </p:nvSpPr>
        <p:spPr>
          <a:xfrm>
            <a:off x="944642" y="4245160"/>
            <a:ext cx="3810430" cy="470535"/>
          </a:xfrm>
          <a:prstGeom prst="rect">
            <a:avLst/>
          </a:prstGeom>
        </p:spPr>
        <p:txBody>
          <a:bodyPr lIns="0" tIns="0" rIns="0" bIns="0" rtlCol="0" anchor="t">
            <a:spAutoFit/>
          </a:bodyPr>
          <a:lstStyle/>
          <a:p>
            <a:pPr algn="ctr">
              <a:lnSpc>
                <a:spcPts val="3720"/>
              </a:lnSpc>
            </a:pPr>
            <a:r>
              <a:rPr lang="en-US" sz="3000">
                <a:solidFill>
                  <a:srgbClr val="000000"/>
                </a:solidFill>
                <a:latin typeface="DM Sans"/>
                <a:ea typeface="DM Sans"/>
                <a:cs typeface="DM Sans"/>
                <a:sym typeface="DM Sans"/>
              </a:rPr>
              <a:t>Objective #1</a:t>
            </a:r>
          </a:p>
        </p:txBody>
      </p:sp>
      <p:sp>
        <p:nvSpPr>
          <p:cNvPr id="18" name="TextBox 18"/>
          <p:cNvSpPr txBox="1"/>
          <p:nvPr/>
        </p:nvSpPr>
        <p:spPr>
          <a:xfrm>
            <a:off x="944642" y="6703545"/>
            <a:ext cx="3810430" cy="470535"/>
          </a:xfrm>
          <a:prstGeom prst="rect">
            <a:avLst/>
          </a:prstGeom>
        </p:spPr>
        <p:txBody>
          <a:bodyPr lIns="0" tIns="0" rIns="0" bIns="0" rtlCol="0" anchor="t">
            <a:spAutoFit/>
          </a:bodyPr>
          <a:lstStyle/>
          <a:p>
            <a:pPr algn="ctr">
              <a:lnSpc>
                <a:spcPts val="3720"/>
              </a:lnSpc>
            </a:pPr>
            <a:r>
              <a:rPr lang="en-US" sz="3000">
                <a:solidFill>
                  <a:srgbClr val="000000"/>
                </a:solidFill>
                <a:latin typeface="DM Sans"/>
                <a:ea typeface="DM Sans"/>
                <a:cs typeface="DM Sans"/>
                <a:sym typeface="DM Sans"/>
              </a:rPr>
              <a:t>Objective #2</a:t>
            </a:r>
          </a:p>
        </p:txBody>
      </p:sp>
      <p:sp>
        <p:nvSpPr>
          <p:cNvPr id="19" name="TextBox 19"/>
          <p:cNvSpPr txBox="1"/>
          <p:nvPr/>
        </p:nvSpPr>
        <p:spPr>
          <a:xfrm>
            <a:off x="6193338" y="3686305"/>
            <a:ext cx="11657411" cy="1309701"/>
          </a:xfrm>
          <a:prstGeom prst="rect">
            <a:avLst/>
          </a:prstGeom>
        </p:spPr>
        <p:txBody>
          <a:bodyPr lIns="0" tIns="0" rIns="0" bIns="0" rtlCol="0" anchor="t">
            <a:spAutoFit/>
          </a:bodyPr>
          <a:lstStyle/>
          <a:p>
            <a:pPr marL="0" lvl="0" indent="0" algn="l">
              <a:lnSpc>
                <a:spcPts val="3484"/>
              </a:lnSpc>
              <a:spcBef>
                <a:spcPct val="0"/>
              </a:spcBef>
            </a:pPr>
            <a:r>
              <a:rPr lang="en-US" sz="2809">
                <a:solidFill>
                  <a:srgbClr val="000000"/>
                </a:solidFill>
                <a:latin typeface="DM Sans"/>
                <a:ea typeface="DM Sans"/>
                <a:cs typeface="DM Sans"/>
                <a:sym typeface="DM Sans"/>
              </a:rPr>
              <a:t>t</a:t>
            </a:r>
            <a:r>
              <a:rPr lang="en-US" sz="2809" u="none" strike="noStrike">
                <a:solidFill>
                  <a:srgbClr val="000000"/>
                </a:solidFill>
                <a:latin typeface="DM Sans"/>
                <a:ea typeface="DM Sans"/>
                <a:cs typeface="DM Sans"/>
                <a:sym typeface="DM Sans"/>
              </a:rPr>
              <a:t>o enable individuals to access, control, and share their electronic health data across borders in order to facilitate the provision of healthcare (primary use of data)</a:t>
            </a:r>
          </a:p>
        </p:txBody>
      </p:sp>
      <p:sp>
        <p:nvSpPr>
          <p:cNvPr id="20" name="TextBox 20"/>
          <p:cNvSpPr txBox="1"/>
          <p:nvPr/>
        </p:nvSpPr>
        <p:spPr>
          <a:xfrm>
            <a:off x="5910921" y="5711955"/>
            <a:ext cx="11939828" cy="1754039"/>
          </a:xfrm>
          <a:prstGeom prst="rect">
            <a:avLst/>
          </a:prstGeom>
        </p:spPr>
        <p:txBody>
          <a:bodyPr lIns="0" tIns="0" rIns="0" bIns="0" rtlCol="0" anchor="t">
            <a:spAutoFit/>
          </a:bodyPr>
          <a:lstStyle/>
          <a:p>
            <a:pPr algn="l">
              <a:lnSpc>
                <a:spcPts val="3484"/>
              </a:lnSpc>
            </a:pPr>
            <a:endParaRPr/>
          </a:p>
          <a:p>
            <a:pPr marL="0" lvl="0" indent="0" algn="l">
              <a:lnSpc>
                <a:spcPts val="3484"/>
              </a:lnSpc>
              <a:spcBef>
                <a:spcPct val="0"/>
              </a:spcBef>
            </a:pPr>
            <a:r>
              <a:rPr lang="en-US" sz="2809">
                <a:solidFill>
                  <a:srgbClr val="000000"/>
                </a:solidFill>
                <a:latin typeface="DM Sans"/>
                <a:ea typeface="DM Sans"/>
                <a:cs typeface="DM Sans"/>
                <a:sym typeface="DM Sans"/>
              </a:rPr>
              <a:t>t</a:t>
            </a:r>
            <a:r>
              <a:rPr lang="en-US" sz="2809" u="none" strike="noStrike">
                <a:solidFill>
                  <a:srgbClr val="000000"/>
                </a:solidFill>
                <a:latin typeface="DM Sans"/>
                <a:ea typeface="DM Sans"/>
                <a:cs typeface="DM Sans"/>
                <a:sym typeface="DM Sans"/>
              </a:rPr>
              <a:t>o enable the safe and trustworthy reuse of health data in areas such as research, innovation, policymaking, and regulatory activities (secondary use of data)</a:t>
            </a:r>
          </a:p>
        </p:txBody>
      </p:sp>
      <p:sp>
        <p:nvSpPr>
          <p:cNvPr id="21" name="TextBox 21"/>
          <p:cNvSpPr txBox="1"/>
          <p:nvPr/>
        </p:nvSpPr>
        <p:spPr>
          <a:xfrm>
            <a:off x="6193338" y="1418529"/>
            <a:ext cx="11897818" cy="1321434"/>
          </a:xfrm>
          <a:prstGeom prst="rect">
            <a:avLst/>
          </a:prstGeom>
        </p:spPr>
        <p:txBody>
          <a:bodyPr lIns="0" tIns="0" rIns="0" bIns="0" rtlCol="0" anchor="t">
            <a:spAutoFit/>
          </a:bodyPr>
          <a:lstStyle/>
          <a:p>
            <a:pPr algn="l">
              <a:lnSpc>
                <a:spcPts val="10069"/>
              </a:lnSpc>
            </a:pPr>
            <a:r>
              <a:rPr lang="en-US" sz="9499">
                <a:solidFill>
                  <a:srgbClr val="000000"/>
                </a:solidFill>
                <a:latin typeface="Bebas Neue"/>
                <a:ea typeface="Bebas Neue"/>
                <a:cs typeface="Bebas Neue"/>
                <a:sym typeface="Bebas Neue"/>
              </a:rPr>
              <a:t>EHDS</a:t>
            </a:r>
          </a:p>
        </p:txBody>
      </p:sp>
      <p:sp>
        <p:nvSpPr>
          <p:cNvPr id="22" name="TextBox 22"/>
          <p:cNvSpPr txBox="1"/>
          <p:nvPr/>
        </p:nvSpPr>
        <p:spPr>
          <a:xfrm>
            <a:off x="944642" y="9013508"/>
            <a:ext cx="3810430" cy="470535"/>
          </a:xfrm>
          <a:prstGeom prst="rect">
            <a:avLst/>
          </a:prstGeom>
        </p:spPr>
        <p:txBody>
          <a:bodyPr lIns="0" tIns="0" rIns="0" bIns="0" rtlCol="0" anchor="t">
            <a:spAutoFit/>
          </a:bodyPr>
          <a:lstStyle/>
          <a:p>
            <a:pPr algn="ctr">
              <a:lnSpc>
                <a:spcPts val="3720"/>
              </a:lnSpc>
            </a:pPr>
            <a:r>
              <a:rPr lang="en-US" sz="3000">
                <a:solidFill>
                  <a:srgbClr val="000000"/>
                </a:solidFill>
                <a:latin typeface="DM Sans"/>
                <a:ea typeface="DM Sans"/>
                <a:cs typeface="DM Sans"/>
                <a:sym typeface="DM Sans"/>
              </a:rPr>
              <a:t>Objective #3</a:t>
            </a:r>
          </a:p>
        </p:txBody>
      </p:sp>
      <p:sp>
        <p:nvSpPr>
          <p:cNvPr id="23" name="TextBox 23"/>
          <p:cNvSpPr txBox="1"/>
          <p:nvPr/>
        </p:nvSpPr>
        <p:spPr>
          <a:xfrm>
            <a:off x="5803126" y="8598687"/>
            <a:ext cx="11456174" cy="871551"/>
          </a:xfrm>
          <a:prstGeom prst="rect">
            <a:avLst/>
          </a:prstGeom>
        </p:spPr>
        <p:txBody>
          <a:bodyPr lIns="0" tIns="0" rIns="0" bIns="0" rtlCol="0" anchor="t">
            <a:spAutoFit/>
          </a:bodyPr>
          <a:lstStyle/>
          <a:p>
            <a:pPr marL="0" lvl="0" indent="0" algn="l">
              <a:lnSpc>
                <a:spcPts val="3484"/>
              </a:lnSpc>
              <a:spcBef>
                <a:spcPct val="0"/>
              </a:spcBef>
            </a:pPr>
            <a:r>
              <a:rPr lang="en-US" sz="2809">
                <a:solidFill>
                  <a:srgbClr val="000000"/>
                </a:solidFill>
                <a:latin typeface="DM Sans"/>
                <a:ea typeface="DM Sans"/>
                <a:cs typeface="DM Sans"/>
                <a:sym typeface="DM Sans"/>
              </a:rPr>
              <a:t>To p</a:t>
            </a:r>
            <a:r>
              <a:rPr lang="en-US" sz="2809" strike="noStrike">
                <a:solidFill>
                  <a:srgbClr val="000000"/>
                </a:solidFill>
                <a:latin typeface="DM Sans"/>
                <a:ea typeface="DM Sans"/>
                <a:cs typeface="DM Sans"/>
                <a:sym typeface="DM Sans"/>
              </a:rPr>
              <a:t>romote a single market for electronic health record systems, supporting both primary and secondary use.</a:t>
            </a:r>
          </a:p>
        </p:txBody>
      </p:sp>
      <p:sp>
        <p:nvSpPr>
          <p:cNvPr id="24" name="Freeform 24"/>
          <p:cNvSpPr/>
          <p:nvPr/>
        </p:nvSpPr>
        <p:spPr>
          <a:xfrm>
            <a:off x="15559735" y="21224"/>
            <a:ext cx="2728265" cy="2728265"/>
          </a:xfrm>
          <a:custGeom>
            <a:avLst/>
            <a:gdLst/>
            <a:ahLst/>
            <a:cxnLst/>
            <a:rect l="l" t="t" r="r" b="b"/>
            <a:pathLst>
              <a:path w="2728265" h="2728265">
                <a:moveTo>
                  <a:pt x="0" y="0"/>
                </a:moveTo>
                <a:lnTo>
                  <a:pt x="2728265" y="0"/>
                </a:lnTo>
                <a:lnTo>
                  <a:pt x="2728265" y="2728264"/>
                </a:lnTo>
                <a:lnTo>
                  <a:pt x="0" y="2728264"/>
                </a:lnTo>
                <a:lnTo>
                  <a:pt x="0" y="0"/>
                </a:lnTo>
                <a:close/>
              </a:path>
            </a:pathLst>
          </a:custGeom>
          <a:blipFill>
            <a:blip r:embed="rId5"/>
            <a:stretch>
              <a:fillRect/>
            </a:stretch>
          </a:blipFill>
        </p:spPr>
        <p:txBody>
          <a:bodyPr/>
          <a:lstStyle/>
          <a:p>
            <a:endParaRPr lang="en-IT"/>
          </a:p>
        </p:txBody>
      </p:sp>
      <p:sp>
        <p:nvSpPr>
          <p:cNvPr id="25" name="Freeform 25"/>
          <p:cNvSpPr/>
          <p:nvPr/>
        </p:nvSpPr>
        <p:spPr>
          <a:xfrm>
            <a:off x="16506670" y="9189516"/>
            <a:ext cx="1505260" cy="857162"/>
          </a:xfrm>
          <a:custGeom>
            <a:avLst/>
            <a:gdLst/>
            <a:ahLst/>
            <a:cxnLst/>
            <a:rect l="l" t="t" r="r" b="b"/>
            <a:pathLst>
              <a:path w="1505260" h="857162">
                <a:moveTo>
                  <a:pt x="0" y="0"/>
                </a:moveTo>
                <a:lnTo>
                  <a:pt x="1505260" y="0"/>
                </a:lnTo>
                <a:lnTo>
                  <a:pt x="1505260" y="857161"/>
                </a:lnTo>
                <a:lnTo>
                  <a:pt x="0" y="857161"/>
                </a:lnTo>
                <a:lnTo>
                  <a:pt x="0" y="0"/>
                </a:lnTo>
                <a:close/>
              </a:path>
            </a:pathLst>
          </a:custGeom>
          <a:blipFill>
            <a:blip r:embed="rId6"/>
            <a:stretch>
              <a:fillRect/>
            </a:stretch>
          </a:blipFill>
        </p:spPr>
        <p:txBody>
          <a:bodyPr/>
          <a:lstStyle/>
          <a:p>
            <a:endParaRPr lang="en-IT"/>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IT"/>
          </a:p>
        </p:txBody>
      </p:sp>
      <p:sp>
        <p:nvSpPr>
          <p:cNvPr id="3" name="Freeform 3"/>
          <p:cNvSpPr/>
          <p:nvPr/>
        </p:nvSpPr>
        <p:spPr>
          <a:xfrm rot="-10800000" flipH="1">
            <a:off x="587528" y="2163595"/>
            <a:ext cx="7390981" cy="3298225"/>
          </a:xfrm>
          <a:custGeom>
            <a:avLst/>
            <a:gdLst/>
            <a:ahLst/>
            <a:cxnLst/>
            <a:rect l="l" t="t" r="r" b="b"/>
            <a:pathLst>
              <a:path w="7390981" h="3298225">
                <a:moveTo>
                  <a:pt x="7390982" y="0"/>
                </a:moveTo>
                <a:lnTo>
                  <a:pt x="0" y="0"/>
                </a:lnTo>
                <a:lnTo>
                  <a:pt x="0" y="3298225"/>
                </a:lnTo>
                <a:lnTo>
                  <a:pt x="7390982" y="3298225"/>
                </a:lnTo>
                <a:lnTo>
                  <a:pt x="739098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T"/>
          </a:p>
        </p:txBody>
      </p:sp>
      <p:grpSp>
        <p:nvGrpSpPr>
          <p:cNvPr id="4" name="Group 4"/>
          <p:cNvGrpSpPr/>
          <p:nvPr/>
        </p:nvGrpSpPr>
        <p:grpSpPr>
          <a:xfrm rot="-10800000">
            <a:off x="1993007" y="2163595"/>
            <a:ext cx="6664093" cy="3366852"/>
            <a:chOff x="0" y="0"/>
            <a:chExt cx="2366360" cy="1195539"/>
          </a:xfrm>
        </p:grpSpPr>
        <p:sp>
          <p:nvSpPr>
            <p:cNvPr id="5" name="Freeform 5"/>
            <p:cNvSpPr/>
            <p:nvPr/>
          </p:nvSpPr>
          <p:spPr>
            <a:xfrm>
              <a:off x="0" y="0"/>
              <a:ext cx="2366360" cy="1195539"/>
            </a:xfrm>
            <a:custGeom>
              <a:avLst/>
              <a:gdLst/>
              <a:ahLst/>
              <a:cxnLst/>
              <a:rect l="l" t="t" r="r" b="b"/>
              <a:pathLst>
                <a:path w="2366360" h="1195539">
                  <a:moveTo>
                    <a:pt x="45308" y="0"/>
                  </a:moveTo>
                  <a:lnTo>
                    <a:pt x="2321053" y="0"/>
                  </a:lnTo>
                  <a:cubicBezTo>
                    <a:pt x="2346075" y="0"/>
                    <a:pt x="2366360" y="20285"/>
                    <a:pt x="2366360" y="45308"/>
                  </a:cubicBezTo>
                  <a:lnTo>
                    <a:pt x="2366360" y="1150232"/>
                  </a:lnTo>
                  <a:cubicBezTo>
                    <a:pt x="2366360" y="1175254"/>
                    <a:pt x="2346075" y="1195539"/>
                    <a:pt x="2321053" y="1195539"/>
                  </a:cubicBezTo>
                  <a:lnTo>
                    <a:pt x="45308" y="1195539"/>
                  </a:lnTo>
                  <a:cubicBezTo>
                    <a:pt x="33291" y="1195539"/>
                    <a:pt x="21767" y="1190766"/>
                    <a:pt x="13270" y="1182269"/>
                  </a:cubicBezTo>
                  <a:cubicBezTo>
                    <a:pt x="4773" y="1173772"/>
                    <a:pt x="0" y="1162248"/>
                    <a:pt x="0" y="1150232"/>
                  </a:cubicBezTo>
                  <a:lnTo>
                    <a:pt x="0" y="45308"/>
                  </a:lnTo>
                  <a:cubicBezTo>
                    <a:pt x="0" y="20285"/>
                    <a:pt x="20285" y="0"/>
                    <a:pt x="45308" y="0"/>
                  </a:cubicBezTo>
                  <a:close/>
                </a:path>
              </a:pathLst>
            </a:custGeom>
            <a:solidFill>
              <a:srgbClr val="FFFFFF"/>
            </a:solidFill>
          </p:spPr>
          <p:txBody>
            <a:bodyPr/>
            <a:lstStyle/>
            <a:p>
              <a:endParaRPr lang="en-IT"/>
            </a:p>
          </p:txBody>
        </p:sp>
        <p:sp>
          <p:nvSpPr>
            <p:cNvPr id="6" name="TextBox 6"/>
            <p:cNvSpPr txBox="1"/>
            <p:nvPr/>
          </p:nvSpPr>
          <p:spPr>
            <a:xfrm>
              <a:off x="0" y="-28575"/>
              <a:ext cx="2366360" cy="1224114"/>
            </a:xfrm>
            <a:prstGeom prst="rect">
              <a:avLst/>
            </a:prstGeom>
          </p:spPr>
          <p:txBody>
            <a:bodyPr lIns="44439" tIns="44439" rIns="44439" bIns="44439" rtlCol="0" anchor="ctr"/>
            <a:lstStyle/>
            <a:p>
              <a:pPr algn="ctr">
                <a:lnSpc>
                  <a:spcPts val="2100"/>
                </a:lnSpc>
              </a:pPr>
              <a:endParaRPr/>
            </a:p>
          </p:txBody>
        </p:sp>
      </p:grpSp>
      <p:sp>
        <p:nvSpPr>
          <p:cNvPr id="7" name="Freeform 7"/>
          <p:cNvSpPr/>
          <p:nvPr/>
        </p:nvSpPr>
        <p:spPr>
          <a:xfrm rot="-10800000" flipH="1">
            <a:off x="587528" y="5761035"/>
            <a:ext cx="7061870" cy="3151359"/>
          </a:xfrm>
          <a:custGeom>
            <a:avLst/>
            <a:gdLst/>
            <a:ahLst/>
            <a:cxnLst/>
            <a:rect l="l" t="t" r="r" b="b"/>
            <a:pathLst>
              <a:path w="7061870" h="3151359">
                <a:moveTo>
                  <a:pt x="7061870" y="0"/>
                </a:moveTo>
                <a:lnTo>
                  <a:pt x="0" y="0"/>
                </a:lnTo>
                <a:lnTo>
                  <a:pt x="0" y="3151360"/>
                </a:lnTo>
                <a:lnTo>
                  <a:pt x="7061870" y="3151360"/>
                </a:lnTo>
                <a:lnTo>
                  <a:pt x="706187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T"/>
          </a:p>
        </p:txBody>
      </p:sp>
      <p:grpSp>
        <p:nvGrpSpPr>
          <p:cNvPr id="8" name="Group 8"/>
          <p:cNvGrpSpPr/>
          <p:nvPr/>
        </p:nvGrpSpPr>
        <p:grpSpPr>
          <a:xfrm rot="-10800000">
            <a:off x="2116307" y="5692409"/>
            <a:ext cx="6540794" cy="3315462"/>
            <a:chOff x="0" y="0"/>
            <a:chExt cx="2322578" cy="1177291"/>
          </a:xfrm>
        </p:grpSpPr>
        <p:sp>
          <p:nvSpPr>
            <p:cNvPr id="9" name="Freeform 9"/>
            <p:cNvSpPr/>
            <p:nvPr/>
          </p:nvSpPr>
          <p:spPr>
            <a:xfrm>
              <a:off x="0" y="0"/>
              <a:ext cx="2322578" cy="1177291"/>
            </a:xfrm>
            <a:custGeom>
              <a:avLst/>
              <a:gdLst/>
              <a:ahLst/>
              <a:cxnLst/>
              <a:rect l="l" t="t" r="r" b="b"/>
              <a:pathLst>
                <a:path w="2322578" h="1177291">
                  <a:moveTo>
                    <a:pt x="46162" y="0"/>
                  </a:moveTo>
                  <a:lnTo>
                    <a:pt x="2276416" y="0"/>
                  </a:lnTo>
                  <a:cubicBezTo>
                    <a:pt x="2288659" y="0"/>
                    <a:pt x="2300400" y="4863"/>
                    <a:pt x="2309057" y="13520"/>
                  </a:cubicBezTo>
                  <a:cubicBezTo>
                    <a:pt x="2317714" y="22177"/>
                    <a:pt x="2322578" y="33919"/>
                    <a:pt x="2322578" y="46162"/>
                  </a:cubicBezTo>
                  <a:lnTo>
                    <a:pt x="2322578" y="1131129"/>
                  </a:lnTo>
                  <a:cubicBezTo>
                    <a:pt x="2322578" y="1143372"/>
                    <a:pt x="2317714" y="1155114"/>
                    <a:pt x="2309057" y="1163771"/>
                  </a:cubicBezTo>
                  <a:cubicBezTo>
                    <a:pt x="2300400" y="1172428"/>
                    <a:pt x="2288659" y="1177291"/>
                    <a:pt x="2276416" y="1177291"/>
                  </a:cubicBezTo>
                  <a:lnTo>
                    <a:pt x="46162" y="1177291"/>
                  </a:lnTo>
                  <a:cubicBezTo>
                    <a:pt x="33919" y="1177291"/>
                    <a:pt x="22177" y="1172428"/>
                    <a:pt x="13520" y="1163771"/>
                  </a:cubicBezTo>
                  <a:cubicBezTo>
                    <a:pt x="4863" y="1155114"/>
                    <a:pt x="0" y="1143372"/>
                    <a:pt x="0" y="1131129"/>
                  </a:cubicBezTo>
                  <a:lnTo>
                    <a:pt x="0" y="46162"/>
                  </a:lnTo>
                  <a:cubicBezTo>
                    <a:pt x="0" y="33919"/>
                    <a:pt x="4863" y="22177"/>
                    <a:pt x="13520" y="13520"/>
                  </a:cubicBezTo>
                  <a:cubicBezTo>
                    <a:pt x="22177" y="4863"/>
                    <a:pt x="33919" y="0"/>
                    <a:pt x="46162" y="0"/>
                  </a:cubicBezTo>
                  <a:close/>
                </a:path>
              </a:pathLst>
            </a:custGeom>
            <a:solidFill>
              <a:srgbClr val="FFFFFF"/>
            </a:solidFill>
          </p:spPr>
          <p:txBody>
            <a:bodyPr/>
            <a:lstStyle/>
            <a:p>
              <a:endParaRPr lang="en-IT"/>
            </a:p>
          </p:txBody>
        </p:sp>
        <p:sp>
          <p:nvSpPr>
            <p:cNvPr id="10" name="TextBox 10"/>
            <p:cNvSpPr txBox="1"/>
            <p:nvPr/>
          </p:nvSpPr>
          <p:spPr>
            <a:xfrm>
              <a:off x="0" y="-28575"/>
              <a:ext cx="2322578" cy="1205866"/>
            </a:xfrm>
            <a:prstGeom prst="rect">
              <a:avLst/>
            </a:prstGeom>
          </p:spPr>
          <p:txBody>
            <a:bodyPr lIns="44439" tIns="44439" rIns="44439" bIns="44439" rtlCol="0" anchor="ctr"/>
            <a:lstStyle/>
            <a:p>
              <a:pPr algn="ctr">
                <a:lnSpc>
                  <a:spcPts val="2100"/>
                </a:lnSpc>
              </a:pPr>
              <a:endParaRPr/>
            </a:p>
          </p:txBody>
        </p:sp>
      </p:grpSp>
      <p:sp>
        <p:nvSpPr>
          <p:cNvPr id="11" name="Freeform 11"/>
          <p:cNvSpPr/>
          <p:nvPr/>
        </p:nvSpPr>
        <p:spPr>
          <a:xfrm flipH="1">
            <a:off x="9348413" y="5692409"/>
            <a:ext cx="7322631" cy="3267724"/>
          </a:xfrm>
          <a:custGeom>
            <a:avLst/>
            <a:gdLst/>
            <a:ahLst/>
            <a:cxnLst/>
            <a:rect l="l" t="t" r="r" b="b"/>
            <a:pathLst>
              <a:path w="7322631" h="3267724">
                <a:moveTo>
                  <a:pt x="7322631" y="0"/>
                </a:moveTo>
                <a:lnTo>
                  <a:pt x="0" y="0"/>
                </a:lnTo>
                <a:lnTo>
                  <a:pt x="0" y="3267724"/>
                </a:lnTo>
                <a:lnTo>
                  <a:pt x="7322631" y="3267724"/>
                </a:lnTo>
                <a:lnTo>
                  <a:pt x="732263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T"/>
          </a:p>
        </p:txBody>
      </p:sp>
      <p:grpSp>
        <p:nvGrpSpPr>
          <p:cNvPr id="12" name="Group 12"/>
          <p:cNvGrpSpPr/>
          <p:nvPr/>
        </p:nvGrpSpPr>
        <p:grpSpPr>
          <a:xfrm>
            <a:off x="8863593" y="5692409"/>
            <a:ext cx="6380233" cy="3315462"/>
            <a:chOff x="0" y="0"/>
            <a:chExt cx="2265564" cy="1177291"/>
          </a:xfrm>
        </p:grpSpPr>
        <p:sp>
          <p:nvSpPr>
            <p:cNvPr id="13" name="Freeform 13"/>
            <p:cNvSpPr/>
            <p:nvPr/>
          </p:nvSpPr>
          <p:spPr>
            <a:xfrm>
              <a:off x="0" y="0"/>
              <a:ext cx="2265564" cy="1177291"/>
            </a:xfrm>
            <a:custGeom>
              <a:avLst/>
              <a:gdLst/>
              <a:ahLst/>
              <a:cxnLst/>
              <a:rect l="l" t="t" r="r" b="b"/>
              <a:pathLst>
                <a:path w="2265564" h="1177291">
                  <a:moveTo>
                    <a:pt x="47323" y="0"/>
                  </a:moveTo>
                  <a:lnTo>
                    <a:pt x="2218241" y="0"/>
                  </a:lnTo>
                  <a:cubicBezTo>
                    <a:pt x="2230792" y="0"/>
                    <a:pt x="2242829" y="4986"/>
                    <a:pt x="2251703" y="13861"/>
                  </a:cubicBezTo>
                  <a:cubicBezTo>
                    <a:pt x="2260578" y="22736"/>
                    <a:pt x="2265564" y="34773"/>
                    <a:pt x="2265564" y="47323"/>
                  </a:cubicBezTo>
                  <a:lnTo>
                    <a:pt x="2265564" y="1129968"/>
                  </a:lnTo>
                  <a:cubicBezTo>
                    <a:pt x="2265564" y="1142519"/>
                    <a:pt x="2260578" y="1154555"/>
                    <a:pt x="2251703" y="1163430"/>
                  </a:cubicBezTo>
                  <a:cubicBezTo>
                    <a:pt x="2242829" y="1172305"/>
                    <a:pt x="2230792" y="1177291"/>
                    <a:pt x="2218241" y="1177291"/>
                  </a:cubicBezTo>
                  <a:lnTo>
                    <a:pt x="47323" y="1177291"/>
                  </a:lnTo>
                  <a:cubicBezTo>
                    <a:pt x="34773" y="1177291"/>
                    <a:pt x="22736" y="1172305"/>
                    <a:pt x="13861" y="1163430"/>
                  </a:cubicBezTo>
                  <a:cubicBezTo>
                    <a:pt x="4986" y="1154555"/>
                    <a:pt x="0" y="1142519"/>
                    <a:pt x="0" y="1129968"/>
                  </a:cubicBezTo>
                  <a:lnTo>
                    <a:pt x="0" y="47323"/>
                  </a:lnTo>
                  <a:cubicBezTo>
                    <a:pt x="0" y="34773"/>
                    <a:pt x="4986" y="22736"/>
                    <a:pt x="13861" y="13861"/>
                  </a:cubicBezTo>
                  <a:cubicBezTo>
                    <a:pt x="22736" y="4986"/>
                    <a:pt x="34773" y="0"/>
                    <a:pt x="47323" y="0"/>
                  </a:cubicBezTo>
                  <a:close/>
                </a:path>
              </a:pathLst>
            </a:custGeom>
            <a:solidFill>
              <a:srgbClr val="FFFFFF"/>
            </a:solidFill>
          </p:spPr>
          <p:txBody>
            <a:bodyPr/>
            <a:lstStyle/>
            <a:p>
              <a:endParaRPr lang="en-IT"/>
            </a:p>
          </p:txBody>
        </p:sp>
        <p:sp>
          <p:nvSpPr>
            <p:cNvPr id="14" name="TextBox 14"/>
            <p:cNvSpPr txBox="1"/>
            <p:nvPr/>
          </p:nvSpPr>
          <p:spPr>
            <a:xfrm>
              <a:off x="0" y="-28575"/>
              <a:ext cx="2265564" cy="1205866"/>
            </a:xfrm>
            <a:prstGeom prst="rect">
              <a:avLst/>
            </a:prstGeom>
          </p:spPr>
          <p:txBody>
            <a:bodyPr lIns="44439" tIns="44439" rIns="44439" bIns="44439" rtlCol="0" anchor="ctr"/>
            <a:lstStyle/>
            <a:p>
              <a:pPr algn="ctr">
                <a:lnSpc>
                  <a:spcPts val="2100"/>
                </a:lnSpc>
              </a:pPr>
              <a:endParaRPr/>
            </a:p>
          </p:txBody>
        </p:sp>
      </p:grpSp>
      <p:sp>
        <p:nvSpPr>
          <p:cNvPr id="15" name="Freeform 15"/>
          <p:cNvSpPr/>
          <p:nvPr/>
        </p:nvSpPr>
        <p:spPr>
          <a:xfrm flipH="1">
            <a:off x="9749444" y="2268325"/>
            <a:ext cx="6921600" cy="3088764"/>
          </a:xfrm>
          <a:custGeom>
            <a:avLst/>
            <a:gdLst/>
            <a:ahLst/>
            <a:cxnLst/>
            <a:rect l="l" t="t" r="r" b="b"/>
            <a:pathLst>
              <a:path w="6921600" h="3088764">
                <a:moveTo>
                  <a:pt x="6921600" y="0"/>
                </a:moveTo>
                <a:lnTo>
                  <a:pt x="0" y="0"/>
                </a:lnTo>
                <a:lnTo>
                  <a:pt x="0" y="3088764"/>
                </a:lnTo>
                <a:lnTo>
                  <a:pt x="6921600" y="3088764"/>
                </a:lnTo>
                <a:lnTo>
                  <a:pt x="692160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T"/>
          </a:p>
        </p:txBody>
      </p:sp>
      <p:grpSp>
        <p:nvGrpSpPr>
          <p:cNvPr id="16" name="Group 16"/>
          <p:cNvGrpSpPr/>
          <p:nvPr/>
        </p:nvGrpSpPr>
        <p:grpSpPr>
          <a:xfrm>
            <a:off x="8771400" y="2254872"/>
            <a:ext cx="6472426" cy="3206948"/>
            <a:chOff x="0" y="0"/>
            <a:chExt cx="2298301" cy="1138759"/>
          </a:xfrm>
        </p:grpSpPr>
        <p:sp>
          <p:nvSpPr>
            <p:cNvPr id="17" name="Freeform 17"/>
            <p:cNvSpPr/>
            <p:nvPr/>
          </p:nvSpPr>
          <p:spPr>
            <a:xfrm>
              <a:off x="0" y="0"/>
              <a:ext cx="2298301" cy="1138759"/>
            </a:xfrm>
            <a:custGeom>
              <a:avLst/>
              <a:gdLst/>
              <a:ahLst/>
              <a:cxnLst/>
              <a:rect l="l" t="t" r="r" b="b"/>
              <a:pathLst>
                <a:path w="2298301" h="1138759">
                  <a:moveTo>
                    <a:pt x="46649" y="0"/>
                  </a:moveTo>
                  <a:lnTo>
                    <a:pt x="2251652" y="0"/>
                  </a:lnTo>
                  <a:cubicBezTo>
                    <a:pt x="2277415" y="0"/>
                    <a:pt x="2298301" y="20886"/>
                    <a:pt x="2298301" y="46649"/>
                  </a:cubicBezTo>
                  <a:lnTo>
                    <a:pt x="2298301" y="1092110"/>
                  </a:lnTo>
                  <a:cubicBezTo>
                    <a:pt x="2298301" y="1104482"/>
                    <a:pt x="2293386" y="1116347"/>
                    <a:pt x="2284638" y="1125096"/>
                  </a:cubicBezTo>
                  <a:cubicBezTo>
                    <a:pt x="2275889" y="1133844"/>
                    <a:pt x="2264024" y="1138759"/>
                    <a:pt x="2251652" y="1138759"/>
                  </a:cubicBezTo>
                  <a:lnTo>
                    <a:pt x="46649" y="1138759"/>
                  </a:lnTo>
                  <a:cubicBezTo>
                    <a:pt x="34277" y="1138759"/>
                    <a:pt x="22412" y="1133844"/>
                    <a:pt x="13663" y="1125096"/>
                  </a:cubicBezTo>
                  <a:cubicBezTo>
                    <a:pt x="4915" y="1116347"/>
                    <a:pt x="0" y="1104482"/>
                    <a:pt x="0" y="1092110"/>
                  </a:cubicBezTo>
                  <a:lnTo>
                    <a:pt x="0" y="46649"/>
                  </a:lnTo>
                  <a:cubicBezTo>
                    <a:pt x="0" y="20886"/>
                    <a:pt x="20886" y="0"/>
                    <a:pt x="46649" y="0"/>
                  </a:cubicBezTo>
                  <a:close/>
                </a:path>
              </a:pathLst>
            </a:custGeom>
            <a:solidFill>
              <a:srgbClr val="FFFFFF"/>
            </a:solidFill>
          </p:spPr>
          <p:txBody>
            <a:bodyPr/>
            <a:lstStyle/>
            <a:p>
              <a:endParaRPr lang="en-IT"/>
            </a:p>
          </p:txBody>
        </p:sp>
        <p:sp>
          <p:nvSpPr>
            <p:cNvPr id="18" name="TextBox 18"/>
            <p:cNvSpPr txBox="1"/>
            <p:nvPr/>
          </p:nvSpPr>
          <p:spPr>
            <a:xfrm>
              <a:off x="0" y="-28575"/>
              <a:ext cx="2298301" cy="1167334"/>
            </a:xfrm>
            <a:prstGeom prst="rect">
              <a:avLst/>
            </a:prstGeom>
          </p:spPr>
          <p:txBody>
            <a:bodyPr lIns="44439" tIns="44439" rIns="44439" bIns="44439" rtlCol="0" anchor="ctr"/>
            <a:lstStyle/>
            <a:p>
              <a:pPr algn="ctr">
                <a:lnSpc>
                  <a:spcPts val="2100"/>
                </a:lnSpc>
              </a:pPr>
              <a:endParaRPr/>
            </a:p>
          </p:txBody>
        </p:sp>
      </p:grpSp>
      <p:sp>
        <p:nvSpPr>
          <p:cNvPr id="19" name="Freeform 19"/>
          <p:cNvSpPr/>
          <p:nvPr/>
        </p:nvSpPr>
        <p:spPr>
          <a:xfrm>
            <a:off x="2282340" y="2254872"/>
            <a:ext cx="1923787" cy="673325"/>
          </a:xfrm>
          <a:custGeom>
            <a:avLst/>
            <a:gdLst/>
            <a:ahLst/>
            <a:cxnLst/>
            <a:rect l="l" t="t" r="r" b="b"/>
            <a:pathLst>
              <a:path w="1923787" h="673325">
                <a:moveTo>
                  <a:pt x="0" y="0"/>
                </a:moveTo>
                <a:lnTo>
                  <a:pt x="1923786" y="0"/>
                </a:lnTo>
                <a:lnTo>
                  <a:pt x="1923786" y="673325"/>
                </a:lnTo>
                <a:lnTo>
                  <a:pt x="0" y="673325"/>
                </a:lnTo>
                <a:lnTo>
                  <a:pt x="0" y="0"/>
                </a:lnTo>
                <a:close/>
              </a:path>
            </a:pathLst>
          </a:custGeom>
          <a:blipFill>
            <a:blip r:embed="rId12"/>
            <a:stretch>
              <a:fillRect/>
            </a:stretch>
          </a:blipFill>
        </p:spPr>
        <p:txBody>
          <a:bodyPr/>
          <a:lstStyle/>
          <a:p>
            <a:endParaRPr lang="en-IT"/>
          </a:p>
        </p:txBody>
      </p:sp>
      <p:sp>
        <p:nvSpPr>
          <p:cNvPr id="20" name="Freeform 20"/>
          <p:cNvSpPr/>
          <p:nvPr/>
        </p:nvSpPr>
        <p:spPr>
          <a:xfrm>
            <a:off x="8786814" y="2494913"/>
            <a:ext cx="1843144" cy="774500"/>
          </a:xfrm>
          <a:custGeom>
            <a:avLst/>
            <a:gdLst/>
            <a:ahLst/>
            <a:cxnLst/>
            <a:rect l="l" t="t" r="r" b="b"/>
            <a:pathLst>
              <a:path w="1843144" h="774500">
                <a:moveTo>
                  <a:pt x="0" y="0"/>
                </a:moveTo>
                <a:lnTo>
                  <a:pt x="1843145" y="0"/>
                </a:lnTo>
                <a:lnTo>
                  <a:pt x="1843145" y="774501"/>
                </a:lnTo>
                <a:lnTo>
                  <a:pt x="0" y="774501"/>
                </a:lnTo>
                <a:lnTo>
                  <a:pt x="0" y="0"/>
                </a:lnTo>
                <a:close/>
              </a:path>
            </a:pathLst>
          </a:custGeom>
          <a:blipFill>
            <a:blip r:embed="rId13"/>
            <a:stretch>
              <a:fillRect r="-31791"/>
            </a:stretch>
          </a:blipFill>
        </p:spPr>
        <p:txBody>
          <a:bodyPr/>
          <a:lstStyle/>
          <a:p>
            <a:endParaRPr lang="en-IT"/>
          </a:p>
        </p:txBody>
      </p:sp>
      <p:sp>
        <p:nvSpPr>
          <p:cNvPr id="21" name="Freeform 21"/>
          <p:cNvSpPr/>
          <p:nvPr/>
        </p:nvSpPr>
        <p:spPr>
          <a:xfrm>
            <a:off x="2505082" y="5916736"/>
            <a:ext cx="2010804" cy="888700"/>
          </a:xfrm>
          <a:custGeom>
            <a:avLst/>
            <a:gdLst/>
            <a:ahLst/>
            <a:cxnLst/>
            <a:rect l="l" t="t" r="r" b="b"/>
            <a:pathLst>
              <a:path w="2010804" h="888700">
                <a:moveTo>
                  <a:pt x="0" y="0"/>
                </a:moveTo>
                <a:lnTo>
                  <a:pt x="2010804" y="0"/>
                </a:lnTo>
                <a:lnTo>
                  <a:pt x="2010804" y="888699"/>
                </a:lnTo>
                <a:lnTo>
                  <a:pt x="0" y="888699"/>
                </a:lnTo>
                <a:lnTo>
                  <a:pt x="0" y="0"/>
                </a:lnTo>
                <a:close/>
              </a:path>
            </a:pathLst>
          </a:custGeom>
          <a:blipFill>
            <a:blip r:embed="rId14"/>
            <a:stretch>
              <a:fillRect l="-3708" r="-3708"/>
            </a:stretch>
          </a:blipFill>
        </p:spPr>
        <p:txBody>
          <a:bodyPr/>
          <a:lstStyle/>
          <a:p>
            <a:endParaRPr lang="en-IT" dirty="0"/>
          </a:p>
        </p:txBody>
      </p:sp>
      <p:sp>
        <p:nvSpPr>
          <p:cNvPr id="22" name="Freeform 22"/>
          <p:cNvSpPr/>
          <p:nvPr/>
        </p:nvSpPr>
        <p:spPr>
          <a:xfrm>
            <a:off x="9144000" y="5819307"/>
            <a:ext cx="2624712" cy="1016018"/>
          </a:xfrm>
          <a:custGeom>
            <a:avLst/>
            <a:gdLst/>
            <a:ahLst/>
            <a:cxnLst/>
            <a:rect l="l" t="t" r="r" b="b"/>
            <a:pathLst>
              <a:path w="2624712" h="1016018">
                <a:moveTo>
                  <a:pt x="0" y="0"/>
                </a:moveTo>
                <a:lnTo>
                  <a:pt x="2624712" y="0"/>
                </a:lnTo>
                <a:lnTo>
                  <a:pt x="2624712" y="1016017"/>
                </a:lnTo>
                <a:lnTo>
                  <a:pt x="0" y="1016017"/>
                </a:lnTo>
                <a:lnTo>
                  <a:pt x="0" y="0"/>
                </a:lnTo>
                <a:close/>
              </a:path>
            </a:pathLst>
          </a:custGeom>
          <a:blipFill>
            <a:blip r:embed="rId15"/>
            <a:stretch>
              <a:fillRect/>
            </a:stretch>
          </a:blipFill>
        </p:spPr>
        <p:txBody>
          <a:bodyPr/>
          <a:lstStyle/>
          <a:p>
            <a:endParaRPr lang="en-IT"/>
          </a:p>
        </p:txBody>
      </p:sp>
      <p:sp>
        <p:nvSpPr>
          <p:cNvPr id="23" name="TextBox 23"/>
          <p:cNvSpPr txBox="1"/>
          <p:nvPr/>
        </p:nvSpPr>
        <p:spPr>
          <a:xfrm>
            <a:off x="3510484" y="942975"/>
            <a:ext cx="11267031" cy="755015"/>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Open Sauce Bold"/>
                <a:ea typeface="Open Sauce Bold"/>
                <a:cs typeface="Open Sauce Bold"/>
                <a:sym typeface="Open Sauce Bold"/>
              </a:rPr>
              <a:t>Project in which ELIXIR-IT is involved</a:t>
            </a:r>
          </a:p>
        </p:txBody>
      </p:sp>
      <p:sp>
        <p:nvSpPr>
          <p:cNvPr id="24" name="TextBox 24"/>
          <p:cNvSpPr txBox="1"/>
          <p:nvPr/>
        </p:nvSpPr>
        <p:spPr>
          <a:xfrm>
            <a:off x="2399181" y="2842472"/>
            <a:ext cx="5717254" cy="2687974"/>
          </a:xfrm>
          <a:prstGeom prst="rect">
            <a:avLst/>
          </a:prstGeom>
        </p:spPr>
        <p:txBody>
          <a:bodyPr lIns="0" tIns="0" rIns="0" bIns="0" rtlCol="0" anchor="t">
            <a:spAutoFit/>
          </a:bodyPr>
          <a:lstStyle/>
          <a:p>
            <a:pPr algn="l">
              <a:lnSpc>
                <a:spcPts val="3650"/>
              </a:lnSpc>
            </a:pPr>
            <a:r>
              <a:rPr lang="en-US" sz="2212">
                <a:solidFill>
                  <a:srgbClr val="000000"/>
                </a:solidFill>
                <a:latin typeface="Open Sauce"/>
                <a:ea typeface="Open Sauce"/>
                <a:cs typeface="Open Sauce"/>
                <a:sym typeface="Open Sauce"/>
              </a:rPr>
              <a:t>Pillar I:</a:t>
            </a:r>
          </a:p>
          <a:p>
            <a:pPr algn="l">
              <a:lnSpc>
                <a:spcPts val="3650"/>
              </a:lnSpc>
            </a:pPr>
            <a:r>
              <a:rPr lang="en-US" sz="2212">
                <a:solidFill>
                  <a:srgbClr val="000000"/>
                </a:solidFill>
                <a:latin typeface="Open Sauce"/>
                <a:ea typeface="Open Sauce"/>
                <a:cs typeface="Open Sauce"/>
                <a:sym typeface="Open Sauce"/>
              </a:rPr>
              <a:t>Governance: Decentralized with short-term and long-term models</a:t>
            </a:r>
          </a:p>
          <a:p>
            <a:pPr algn="l">
              <a:lnSpc>
                <a:spcPts val="3650"/>
              </a:lnSpc>
            </a:pPr>
            <a:r>
              <a:rPr lang="en-US" sz="2212">
                <a:solidFill>
                  <a:srgbClr val="000000"/>
                </a:solidFill>
                <a:latin typeface="Open Sauce"/>
                <a:ea typeface="Open Sauce"/>
                <a:cs typeface="Open Sauce"/>
                <a:sym typeface="Open Sauce"/>
              </a:rPr>
              <a:t>Definition of Access Models</a:t>
            </a:r>
          </a:p>
          <a:p>
            <a:pPr algn="l">
              <a:lnSpc>
                <a:spcPts val="3650"/>
              </a:lnSpc>
            </a:pPr>
            <a:r>
              <a:rPr lang="en-US" sz="2212">
                <a:solidFill>
                  <a:srgbClr val="000000"/>
                </a:solidFill>
                <a:latin typeface="Open Sauce"/>
                <a:ea typeface="Open Sauce"/>
                <a:cs typeface="Open Sauce"/>
                <a:sym typeface="Open Sauce"/>
              </a:rPr>
              <a:t>Definition of Access Policies</a:t>
            </a:r>
          </a:p>
          <a:p>
            <a:pPr algn="l">
              <a:lnSpc>
                <a:spcPts val="3650"/>
              </a:lnSpc>
            </a:pPr>
            <a:r>
              <a:rPr lang="en-US" sz="2212">
                <a:solidFill>
                  <a:srgbClr val="000000"/>
                </a:solidFill>
                <a:latin typeface="Open Sauce"/>
                <a:ea typeface="Open Sauce"/>
                <a:cs typeface="Open Sauce"/>
                <a:sym typeface="Open Sauce"/>
              </a:rPr>
              <a:t>Connection with EHDS</a:t>
            </a:r>
          </a:p>
        </p:txBody>
      </p:sp>
      <p:sp>
        <p:nvSpPr>
          <p:cNvPr id="25" name="TextBox 25"/>
          <p:cNvSpPr txBox="1"/>
          <p:nvPr/>
        </p:nvSpPr>
        <p:spPr>
          <a:xfrm>
            <a:off x="10763309" y="2930669"/>
            <a:ext cx="4191015" cy="1609726"/>
          </a:xfrm>
          <a:prstGeom prst="rect">
            <a:avLst/>
          </a:prstGeom>
        </p:spPr>
        <p:txBody>
          <a:bodyPr lIns="0" tIns="0" rIns="0" bIns="0" rtlCol="0" anchor="t">
            <a:spAutoFit/>
          </a:bodyPr>
          <a:lstStyle/>
          <a:p>
            <a:pPr algn="l">
              <a:lnSpc>
                <a:spcPts val="3299"/>
              </a:lnSpc>
            </a:pPr>
            <a:r>
              <a:rPr lang="en-US" sz="1999">
                <a:solidFill>
                  <a:srgbClr val="000000"/>
                </a:solidFill>
                <a:latin typeface="Open Sauce"/>
                <a:ea typeface="Open Sauce"/>
                <a:cs typeface="Open Sauce"/>
                <a:sym typeface="Open Sauce"/>
              </a:rPr>
              <a:t>Privacy and Trust</a:t>
            </a:r>
          </a:p>
          <a:p>
            <a:pPr algn="l">
              <a:lnSpc>
                <a:spcPts val="3299"/>
              </a:lnSpc>
            </a:pPr>
            <a:r>
              <a:rPr lang="en-US" sz="1999">
                <a:solidFill>
                  <a:srgbClr val="000000"/>
                </a:solidFill>
                <a:latin typeface="Open Sauce"/>
                <a:ea typeface="Open Sauce"/>
                <a:cs typeface="Open Sauce"/>
                <a:sym typeface="Open Sauce"/>
              </a:rPr>
              <a:t>FAIRness</a:t>
            </a:r>
          </a:p>
          <a:p>
            <a:pPr algn="l">
              <a:lnSpc>
                <a:spcPts val="3299"/>
              </a:lnSpc>
            </a:pPr>
            <a:r>
              <a:rPr lang="en-US" sz="1999">
                <a:solidFill>
                  <a:srgbClr val="000000"/>
                </a:solidFill>
                <a:latin typeface="Open Sauce"/>
                <a:ea typeface="Open Sauce"/>
                <a:cs typeface="Open Sauce"/>
                <a:sym typeface="Open Sauce"/>
              </a:rPr>
              <a:t>Diversity</a:t>
            </a:r>
          </a:p>
          <a:p>
            <a:pPr algn="l">
              <a:lnSpc>
                <a:spcPts val="3299"/>
              </a:lnSpc>
            </a:pPr>
            <a:r>
              <a:rPr lang="en-US" sz="1999">
                <a:solidFill>
                  <a:srgbClr val="000000"/>
                </a:solidFill>
                <a:latin typeface="Open Sauce"/>
                <a:ea typeface="Open Sauce"/>
                <a:cs typeface="Open Sauce"/>
                <a:sym typeface="Open Sauce"/>
              </a:rPr>
              <a:t>Definition of workflow for Access </a:t>
            </a:r>
          </a:p>
        </p:txBody>
      </p:sp>
      <p:sp>
        <p:nvSpPr>
          <p:cNvPr id="26" name="TextBox 26"/>
          <p:cNvSpPr txBox="1"/>
          <p:nvPr/>
        </p:nvSpPr>
        <p:spPr>
          <a:xfrm>
            <a:off x="10777001" y="2542108"/>
            <a:ext cx="4191015" cy="306704"/>
          </a:xfrm>
          <a:prstGeom prst="rect">
            <a:avLst/>
          </a:prstGeom>
        </p:spPr>
        <p:txBody>
          <a:bodyPr lIns="0" tIns="0" rIns="0" bIns="0" rtlCol="0" anchor="t">
            <a:spAutoFit/>
          </a:bodyPr>
          <a:lstStyle/>
          <a:p>
            <a:pPr algn="l">
              <a:lnSpc>
                <a:spcPts val="2520"/>
              </a:lnSpc>
              <a:spcBef>
                <a:spcPct val="0"/>
              </a:spcBef>
            </a:pPr>
            <a:r>
              <a:rPr lang="en-US" sz="1800" b="1">
                <a:solidFill>
                  <a:srgbClr val="000000"/>
                </a:solidFill>
                <a:latin typeface="Open Sauce Bold"/>
                <a:ea typeface="Open Sauce Bold"/>
                <a:cs typeface="Open Sauce Bold"/>
                <a:sym typeface="Open Sauce Bold"/>
              </a:rPr>
              <a:t>Objective</a:t>
            </a:r>
          </a:p>
        </p:txBody>
      </p:sp>
      <p:sp>
        <p:nvSpPr>
          <p:cNvPr id="27" name="TextBox 27"/>
          <p:cNvSpPr txBox="1"/>
          <p:nvPr/>
        </p:nvSpPr>
        <p:spPr>
          <a:xfrm>
            <a:off x="2631646" y="6900913"/>
            <a:ext cx="5827805" cy="1812869"/>
          </a:xfrm>
          <a:prstGeom prst="rect">
            <a:avLst/>
          </a:prstGeom>
        </p:spPr>
        <p:txBody>
          <a:bodyPr lIns="0" tIns="0" rIns="0" bIns="0" rtlCol="0" anchor="t">
            <a:spAutoFit/>
          </a:bodyPr>
          <a:lstStyle/>
          <a:p>
            <a:pPr algn="l">
              <a:lnSpc>
                <a:spcPts val="3671"/>
              </a:lnSpc>
            </a:pPr>
            <a:r>
              <a:rPr lang="en-US" sz="2224">
                <a:solidFill>
                  <a:srgbClr val="000000"/>
                </a:solidFill>
                <a:latin typeface="Open Sauce"/>
                <a:ea typeface="Open Sauce"/>
                <a:cs typeface="Open Sauce"/>
                <a:sym typeface="Open Sauce"/>
              </a:rPr>
              <a:t>WP2: Stakeholder Engagement:</a:t>
            </a:r>
          </a:p>
          <a:p>
            <a:pPr algn="l">
              <a:lnSpc>
                <a:spcPts val="3671"/>
              </a:lnSpc>
            </a:pPr>
            <a:r>
              <a:rPr lang="en-US" sz="2224">
                <a:solidFill>
                  <a:srgbClr val="000000"/>
                </a:solidFill>
                <a:latin typeface="Open Sauce"/>
                <a:ea typeface="Open Sauce"/>
                <a:cs typeface="Open Sauce"/>
                <a:sym typeface="Open Sauce"/>
              </a:rPr>
              <a:t>stablishing legal and policy frameworks:</a:t>
            </a:r>
          </a:p>
          <a:p>
            <a:pPr algn="l">
              <a:lnSpc>
                <a:spcPts val="3671"/>
              </a:lnSpc>
            </a:pPr>
            <a:r>
              <a:rPr lang="en-US" sz="2224">
                <a:solidFill>
                  <a:srgbClr val="000000"/>
                </a:solidFill>
                <a:latin typeface="Open Sauce"/>
                <a:ea typeface="Open Sauce"/>
                <a:cs typeface="Open Sauce"/>
                <a:sym typeface="Open Sauce"/>
              </a:rPr>
              <a:t>Building long-term sustainability</a:t>
            </a:r>
          </a:p>
          <a:p>
            <a:pPr algn="l">
              <a:lnSpc>
                <a:spcPts val="3671"/>
              </a:lnSpc>
            </a:pPr>
            <a:r>
              <a:rPr lang="en-US" sz="2224">
                <a:solidFill>
                  <a:srgbClr val="000000"/>
                </a:solidFill>
                <a:latin typeface="Open Sauce"/>
                <a:ea typeface="Open Sauce"/>
                <a:cs typeface="Open Sauce"/>
                <a:sym typeface="Open Sauce"/>
              </a:rPr>
              <a:t>Developing data standards:</a:t>
            </a:r>
          </a:p>
        </p:txBody>
      </p:sp>
      <p:sp>
        <p:nvSpPr>
          <p:cNvPr id="28" name="TextBox 28"/>
          <p:cNvSpPr txBox="1"/>
          <p:nvPr/>
        </p:nvSpPr>
        <p:spPr>
          <a:xfrm>
            <a:off x="9315608" y="6594473"/>
            <a:ext cx="6154171" cy="2317921"/>
          </a:xfrm>
          <a:prstGeom prst="rect">
            <a:avLst/>
          </a:prstGeom>
        </p:spPr>
        <p:txBody>
          <a:bodyPr lIns="0" tIns="0" rIns="0" bIns="0" rtlCol="0" anchor="t">
            <a:spAutoFit/>
          </a:bodyPr>
          <a:lstStyle/>
          <a:p>
            <a:pPr marL="343385" lvl="1" indent="-171692" algn="l">
              <a:lnSpc>
                <a:spcPts val="2624"/>
              </a:lnSpc>
              <a:buFont typeface="Arial"/>
              <a:buChar char="•"/>
            </a:pPr>
            <a:r>
              <a:rPr lang="en-US" sz="1590">
                <a:solidFill>
                  <a:srgbClr val="000000"/>
                </a:solidFill>
                <a:latin typeface="Open Sauce"/>
                <a:ea typeface="Open Sauce"/>
                <a:cs typeface="Open Sauce"/>
                <a:sym typeface="Open Sauce"/>
              </a:rPr>
              <a:t>WP5 (ELSI Expert Group)</a:t>
            </a:r>
          </a:p>
          <a:p>
            <a:pPr marL="343385" lvl="1" indent="-171692" algn="l">
              <a:lnSpc>
                <a:spcPts val="2624"/>
              </a:lnSpc>
              <a:buFont typeface="Arial"/>
              <a:buChar char="•"/>
            </a:pPr>
            <a:r>
              <a:rPr lang="en-US" sz="1590">
                <a:solidFill>
                  <a:srgbClr val="000000"/>
                </a:solidFill>
                <a:latin typeface="Open Sauce"/>
                <a:ea typeface="Open Sauce"/>
                <a:cs typeface="Open Sauce"/>
                <a:sym typeface="Open Sauce"/>
              </a:rPr>
              <a:t>Partecipazione WP4 Task 4.2 - </a:t>
            </a:r>
            <a:r>
              <a:rPr lang="en-US" sz="1590" u="sng">
                <a:solidFill>
                  <a:srgbClr val="000000"/>
                </a:solidFill>
                <a:latin typeface="Open Sauce"/>
                <a:ea typeface="Open Sauce"/>
                <a:cs typeface="Open Sauce"/>
                <a:sym typeface="Open Sauce"/>
                <a:hlinkClick r:id="rId16" tooltip="https://erasmusmc.sharepoint.com/:w:/r/sites/GenomeofEurope/Gedeelde%20documenten/WP4%20(Data%20Infrastructure)/WP4%20task%202/Working%20groups/ELSI%20checks.docx?d=w039ea6b1a276498ab7c0e2ae3f67d9b8&amp;csf=1&amp;web=1&amp;e=8s2JCE"/>
              </a:rPr>
              <a:t>ELSI checks</a:t>
            </a:r>
            <a:r>
              <a:rPr lang="en-US" sz="1590">
                <a:solidFill>
                  <a:srgbClr val="000000"/>
                </a:solidFill>
                <a:latin typeface="Open Sauce"/>
                <a:ea typeface="Open Sauce"/>
                <a:cs typeface="Open Sauce"/>
                <a:sym typeface="Open Sauce"/>
              </a:rPr>
              <a:t> subtask</a:t>
            </a:r>
          </a:p>
          <a:p>
            <a:pPr marL="343385" lvl="1" indent="-171692" algn="l">
              <a:lnSpc>
                <a:spcPts val="2624"/>
              </a:lnSpc>
              <a:buFont typeface="Arial"/>
              <a:buChar char="•"/>
            </a:pPr>
            <a:r>
              <a:rPr lang="en-US" sz="1590">
                <a:solidFill>
                  <a:srgbClr val="000000"/>
                </a:solidFill>
                <a:latin typeface="Open Sauce"/>
                <a:ea typeface="Open Sauce"/>
                <a:cs typeface="Open Sauce"/>
                <a:sym typeface="Open Sauce"/>
              </a:rPr>
              <a:t>Metadata standards &amp; Quality checks </a:t>
            </a:r>
          </a:p>
          <a:p>
            <a:pPr marL="343385" lvl="1" indent="-171692" algn="l">
              <a:lnSpc>
                <a:spcPts val="2624"/>
              </a:lnSpc>
              <a:buFont typeface="Arial"/>
              <a:buChar char="•"/>
            </a:pPr>
            <a:r>
              <a:rPr lang="en-US" sz="1590">
                <a:solidFill>
                  <a:srgbClr val="000000"/>
                </a:solidFill>
                <a:latin typeface="Open Sauce"/>
                <a:ea typeface="Open Sauce"/>
                <a:cs typeface="Open Sauce"/>
                <a:sym typeface="Open Sauce"/>
              </a:rPr>
              <a:t>Clarify terminology </a:t>
            </a:r>
          </a:p>
          <a:p>
            <a:pPr marL="343385" lvl="1" indent="-171692" algn="l">
              <a:lnSpc>
                <a:spcPts val="2624"/>
              </a:lnSpc>
              <a:buFont typeface="Arial"/>
              <a:buChar char="•"/>
            </a:pPr>
            <a:r>
              <a:rPr lang="en-US" sz="1590">
                <a:solidFill>
                  <a:srgbClr val="000000"/>
                </a:solidFill>
                <a:latin typeface="Open Sauce"/>
                <a:ea typeface="Open Sauce"/>
                <a:cs typeface="Open Sauce"/>
                <a:sym typeface="Open Sauce"/>
              </a:rPr>
              <a:t>Standard Operating Procedures (SOPs) </a:t>
            </a:r>
          </a:p>
          <a:p>
            <a:pPr marL="343385" lvl="1" indent="-171692" algn="l">
              <a:lnSpc>
                <a:spcPts val="2624"/>
              </a:lnSpc>
              <a:buFont typeface="Arial"/>
              <a:buChar char="•"/>
            </a:pPr>
            <a:r>
              <a:rPr lang="en-US" sz="1590">
                <a:solidFill>
                  <a:srgbClr val="000000"/>
                </a:solidFill>
                <a:latin typeface="Open Sauce"/>
                <a:ea typeface="Open Sauce"/>
                <a:cs typeface="Open Sauce"/>
                <a:sym typeface="Open Sauce"/>
              </a:rPr>
              <a:t>Node task plans </a:t>
            </a:r>
          </a:p>
          <a:p>
            <a:pPr algn="l">
              <a:lnSpc>
                <a:spcPts val="2624"/>
              </a:lnSpc>
            </a:pPr>
            <a:endParaRPr lang="en-US" sz="1590">
              <a:solidFill>
                <a:srgbClr val="000000"/>
              </a:solidFill>
              <a:latin typeface="Open Sauce"/>
              <a:ea typeface="Open Sauce"/>
              <a:cs typeface="Open Sauce"/>
              <a:sym typeface="Open Sauce"/>
            </a:endParaRPr>
          </a:p>
        </p:txBody>
      </p:sp>
      <p:sp>
        <p:nvSpPr>
          <p:cNvPr id="29" name="TextBox 29"/>
          <p:cNvSpPr txBox="1"/>
          <p:nvPr/>
        </p:nvSpPr>
        <p:spPr>
          <a:xfrm>
            <a:off x="4715407" y="6110472"/>
            <a:ext cx="4191015" cy="306704"/>
          </a:xfrm>
          <a:prstGeom prst="rect">
            <a:avLst/>
          </a:prstGeom>
        </p:spPr>
        <p:txBody>
          <a:bodyPr lIns="0" tIns="0" rIns="0" bIns="0" rtlCol="0" anchor="t">
            <a:spAutoFit/>
          </a:bodyPr>
          <a:lstStyle/>
          <a:p>
            <a:pPr algn="l">
              <a:lnSpc>
                <a:spcPts val="2520"/>
              </a:lnSpc>
              <a:spcBef>
                <a:spcPct val="0"/>
              </a:spcBef>
            </a:pPr>
            <a:r>
              <a:rPr lang="en-US" sz="1800" b="1">
                <a:solidFill>
                  <a:srgbClr val="000000"/>
                </a:solidFill>
                <a:latin typeface="Open Sauce Bold"/>
                <a:ea typeface="Open Sauce Bold"/>
                <a:cs typeface="Open Sauce Bold"/>
                <a:sym typeface="Open Sauce Bold"/>
              </a:rPr>
              <a:t>Input</a:t>
            </a:r>
          </a:p>
        </p:txBody>
      </p:sp>
      <p:sp>
        <p:nvSpPr>
          <p:cNvPr id="30" name="TextBox 30"/>
          <p:cNvSpPr txBox="1"/>
          <p:nvPr/>
        </p:nvSpPr>
        <p:spPr>
          <a:xfrm>
            <a:off x="11278764" y="5976170"/>
            <a:ext cx="4191015" cy="306704"/>
          </a:xfrm>
          <a:prstGeom prst="rect">
            <a:avLst/>
          </a:prstGeom>
        </p:spPr>
        <p:txBody>
          <a:bodyPr lIns="0" tIns="0" rIns="0" bIns="0" rtlCol="0" anchor="t">
            <a:spAutoFit/>
          </a:bodyPr>
          <a:lstStyle/>
          <a:p>
            <a:pPr algn="l">
              <a:lnSpc>
                <a:spcPts val="2520"/>
              </a:lnSpc>
              <a:spcBef>
                <a:spcPct val="0"/>
              </a:spcBef>
            </a:pPr>
            <a:r>
              <a:rPr lang="en-US" sz="1800" b="1">
                <a:solidFill>
                  <a:srgbClr val="000000"/>
                </a:solidFill>
                <a:latin typeface="Open Sauce Bold"/>
                <a:ea typeface="Open Sauce Bold"/>
                <a:cs typeface="Open Sauce Bold"/>
                <a:sym typeface="Open Sauce Bold"/>
              </a:rPr>
              <a:t>Objective</a:t>
            </a:r>
          </a:p>
        </p:txBody>
      </p:sp>
      <p:sp>
        <p:nvSpPr>
          <p:cNvPr id="31" name="Freeform 31"/>
          <p:cNvSpPr/>
          <p:nvPr/>
        </p:nvSpPr>
        <p:spPr>
          <a:xfrm>
            <a:off x="16506670" y="9189516"/>
            <a:ext cx="1505260" cy="857162"/>
          </a:xfrm>
          <a:custGeom>
            <a:avLst/>
            <a:gdLst/>
            <a:ahLst/>
            <a:cxnLst/>
            <a:rect l="l" t="t" r="r" b="b"/>
            <a:pathLst>
              <a:path w="1505260" h="857162">
                <a:moveTo>
                  <a:pt x="0" y="0"/>
                </a:moveTo>
                <a:lnTo>
                  <a:pt x="1505260" y="0"/>
                </a:lnTo>
                <a:lnTo>
                  <a:pt x="1505260" y="857161"/>
                </a:lnTo>
                <a:lnTo>
                  <a:pt x="0" y="857161"/>
                </a:lnTo>
                <a:lnTo>
                  <a:pt x="0" y="0"/>
                </a:lnTo>
                <a:close/>
              </a:path>
            </a:pathLst>
          </a:custGeom>
          <a:blipFill>
            <a:blip r:embed="rId17"/>
            <a:stretch>
              <a:fillRect/>
            </a:stretch>
          </a:blipFill>
        </p:spPr>
        <p:txBody>
          <a:bodyPr/>
          <a:lstStyle/>
          <a:p>
            <a:endParaRPr lang="en-IT"/>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IT"/>
          </a:p>
        </p:txBody>
      </p:sp>
      <p:sp>
        <p:nvSpPr>
          <p:cNvPr id="3" name="TextBox 3"/>
          <p:cNvSpPr txBox="1"/>
          <p:nvPr/>
        </p:nvSpPr>
        <p:spPr>
          <a:xfrm>
            <a:off x="4291564" y="327577"/>
            <a:ext cx="9704872" cy="2778387"/>
          </a:xfrm>
          <a:prstGeom prst="rect">
            <a:avLst/>
          </a:prstGeom>
        </p:spPr>
        <p:txBody>
          <a:bodyPr lIns="0" tIns="0" rIns="0" bIns="0" rtlCol="0" anchor="t">
            <a:spAutoFit/>
          </a:bodyPr>
          <a:lstStyle/>
          <a:p>
            <a:pPr algn="ctr">
              <a:lnSpc>
                <a:spcPts val="7208"/>
              </a:lnSpc>
            </a:pPr>
            <a:r>
              <a:rPr lang="en-US" sz="6800">
                <a:solidFill>
                  <a:srgbClr val="F9F7F2"/>
                </a:solidFill>
                <a:latin typeface="Bebas Neue"/>
                <a:ea typeface="Bebas Neue"/>
                <a:cs typeface="Bebas Neue"/>
                <a:sym typeface="Bebas Neue"/>
              </a:rPr>
              <a:t>Balancing Legal Compliance and Open Science in Access to ELIXIR-IT Services</a:t>
            </a:r>
          </a:p>
        </p:txBody>
      </p:sp>
      <p:grpSp>
        <p:nvGrpSpPr>
          <p:cNvPr id="4" name="Group 4"/>
          <p:cNvGrpSpPr/>
          <p:nvPr/>
        </p:nvGrpSpPr>
        <p:grpSpPr>
          <a:xfrm>
            <a:off x="1028700" y="4100456"/>
            <a:ext cx="5229607" cy="1324088"/>
            <a:chOff x="0" y="0"/>
            <a:chExt cx="1377345" cy="348731"/>
          </a:xfrm>
        </p:grpSpPr>
        <p:sp>
          <p:nvSpPr>
            <p:cNvPr id="5" name="Freeform 5"/>
            <p:cNvSpPr/>
            <p:nvPr/>
          </p:nvSpPr>
          <p:spPr>
            <a:xfrm>
              <a:off x="0" y="0"/>
              <a:ext cx="1377345" cy="348731"/>
            </a:xfrm>
            <a:custGeom>
              <a:avLst/>
              <a:gdLst/>
              <a:ahLst/>
              <a:cxnLst/>
              <a:rect l="l" t="t" r="r" b="b"/>
              <a:pathLst>
                <a:path w="1377345" h="348731">
                  <a:moveTo>
                    <a:pt x="0" y="0"/>
                  </a:moveTo>
                  <a:lnTo>
                    <a:pt x="1377345" y="0"/>
                  </a:lnTo>
                  <a:lnTo>
                    <a:pt x="1377345" y="348731"/>
                  </a:lnTo>
                  <a:lnTo>
                    <a:pt x="0" y="348731"/>
                  </a:lnTo>
                  <a:close/>
                </a:path>
              </a:pathLst>
            </a:custGeom>
            <a:solidFill>
              <a:srgbClr val="F9F7F2"/>
            </a:solidFill>
            <a:ln cap="sq">
              <a:noFill/>
              <a:prstDash val="solid"/>
              <a:miter/>
            </a:ln>
          </p:spPr>
          <p:txBody>
            <a:bodyPr/>
            <a:lstStyle/>
            <a:p>
              <a:endParaRPr lang="en-IT"/>
            </a:p>
          </p:txBody>
        </p:sp>
        <p:sp>
          <p:nvSpPr>
            <p:cNvPr id="6" name="TextBox 6"/>
            <p:cNvSpPr txBox="1"/>
            <p:nvPr/>
          </p:nvSpPr>
          <p:spPr>
            <a:xfrm>
              <a:off x="0" y="-38100"/>
              <a:ext cx="1377345" cy="386831"/>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6529197" y="4100456"/>
            <a:ext cx="5229607" cy="1324088"/>
            <a:chOff x="0" y="0"/>
            <a:chExt cx="1377345" cy="348731"/>
          </a:xfrm>
        </p:grpSpPr>
        <p:sp>
          <p:nvSpPr>
            <p:cNvPr id="8" name="Freeform 8"/>
            <p:cNvSpPr/>
            <p:nvPr/>
          </p:nvSpPr>
          <p:spPr>
            <a:xfrm>
              <a:off x="0" y="0"/>
              <a:ext cx="1377345" cy="348731"/>
            </a:xfrm>
            <a:custGeom>
              <a:avLst/>
              <a:gdLst/>
              <a:ahLst/>
              <a:cxnLst/>
              <a:rect l="l" t="t" r="r" b="b"/>
              <a:pathLst>
                <a:path w="1377345" h="348731">
                  <a:moveTo>
                    <a:pt x="0" y="0"/>
                  </a:moveTo>
                  <a:lnTo>
                    <a:pt x="1377345" y="0"/>
                  </a:lnTo>
                  <a:lnTo>
                    <a:pt x="1377345" y="348731"/>
                  </a:lnTo>
                  <a:lnTo>
                    <a:pt x="0" y="348731"/>
                  </a:lnTo>
                  <a:close/>
                </a:path>
              </a:pathLst>
            </a:custGeom>
            <a:solidFill>
              <a:srgbClr val="F9F7F2"/>
            </a:solidFill>
            <a:ln cap="sq">
              <a:noFill/>
              <a:prstDash val="solid"/>
              <a:miter/>
            </a:ln>
          </p:spPr>
          <p:txBody>
            <a:bodyPr/>
            <a:lstStyle/>
            <a:p>
              <a:endParaRPr lang="en-IT"/>
            </a:p>
          </p:txBody>
        </p:sp>
        <p:sp>
          <p:nvSpPr>
            <p:cNvPr id="9" name="TextBox 9"/>
            <p:cNvSpPr txBox="1"/>
            <p:nvPr/>
          </p:nvSpPr>
          <p:spPr>
            <a:xfrm>
              <a:off x="0" y="-38100"/>
              <a:ext cx="1377345" cy="386831"/>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2029693" y="4100456"/>
            <a:ext cx="5229607" cy="1324088"/>
            <a:chOff x="0" y="0"/>
            <a:chExt cx="1377345" cy="348731"/>
          </a:xfrm>
        </p:grpSpPr>
        <p:sp>
          <p:nvSpPr>
            <p:cNvPr id="11" name="Freeform 11"/>
            <p:cNvSpPr/>
            <p:nvPr/>
          </p:nvSpPr>
          <p:spPr>
            <a:xfrm>
              <a:off x="0" y="0"/>
              <a:ext cx="1377345" cy="348731"/>
            </a:xfrm>
            <a:custGeom>
              <a:avLst/>
              <a:gdLst/>
              <a:ahLst/>
              <a:cxnLst/>
              <a:rect l="l" t="t" r="r" b="b"/>
              <a:pathLst>
                <a:path w="1377345" h="348731">
                  <a:moveTo>
                    <a:pt x="0" y="0"/>
                  </a:moveTo>
                  <a:lnTo>
                    <a:pt x="1377345" y="0"/>
                  </a:lnTo>
                  <a:lnTo>
                    <a:pt x="1377345" y="348731"/>
                  </a:lnTo>
                  <a:lnTo>
                    <a:pt x="0" y="348731"/>
                  </a:lnTo>
                  <a:close/>
                </a:path>
              </a:pathLst>
            </a:custGeom>
            <a:solidFill>
              <a:srgbClr val="F9F7F2"/>
            </a:solidFill>
            <a:ln cap="sq">
              <a:noFill/>
              <a:prstDash val="solid"/>
              <a:miter/>
            </a:ln>
          </p:spPr>
          <p:txBody>
            <a:bodyPr/>
            <a:lstStyle/>
            <a:p>
              <a:endParaRPr lang="en-IT"/>
            </a:p>
          </p:txBody>
        </p:sp>
        <p:sp>
          <p:nvSpPr>
            <p:cNvPr id="12" name="TextBox 12"/>
            <p:cNvSpPr txBox="1"/>
            <p:nvPr/>
          </p:nvSpPr>
          <p:spPr>
            <a:xfrm>
              <a:off x="0" y="-38100"/>
              <a:ext cx="1377345" cy="386831"/>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028700" y="5798338"/>
            <a:ext cx="5229607" cy="1324088"/>
            <a:chOff x="0" y="0"/>
            <a:chExt cx="1377345" cy="348731"/>
          </a:xfrm>
        </p:grpSpPr>
        <p:sp>
          <p:nvSpPr>
            <p:cNvPr id="14" name="Freeform 14"/>
            <p:cNvSpPr/>
            <p:nvPr/>
          </p:nvSpPr>
          <p:spPr>
            <a:xfrm>
              <a:off x="0" y="0"/>
              <a:ext cx="1377345" cy="348731"/>
            </a:xfrm>
            <a:custGeom>
              <a:avLst/>
              <a:gdLst/>
              <a:ahLst/>
              <a:cxnLst/>
              <a:rect l="l" t="t" r="r" b="b"/>
              <a:pathLst>
                <a:path w="1377345" h="348731">
                  <a:moveTo>
                    <a:pt x="0" y="0"/>
                  </a:moveTo>
                  <a:lnTo>
                    <a:pt x="1377345" y="0"/>
                  </a:lnTo>
                  <a:lnTo>
                    <a:pt x="1377345" y="348731"/>
                  </a:lnTo>
                  <a:lnTo>
                    <a:pt x="0" y="348731"/>
                  </a:lnTo>
                  <a:close/>
                </a:path>
              </a:pathLst>
            </a:custGeom>
            <a:solidFill>
              <a:srgbClr val="F9F7F2"/>
            </a:solidFill>
            <a:ln cap="sq">
              <a:noFill/>
              <a:prstDash val="solid"/>
              <a:miter/>
            </a:ln>
          </p:spPr>
          <p:txBody>
            <a:bodyPr/>
            <a:lstStyle/>
            <a:p>
              <a:endParaRPr lang="en-IT"/>
            </a:p>
          </p:txBody>
        </p:sp>
        <p:sp>
          <p:nvSpPr>
            <p:cNvPr id="15" name="TextBox 15"/>
            <p:cNvSpPr txBox="1"/>
            <p:nvPr/>
          </p:nvSpPr>
          <p:spPr>
            <a:xfrm>
              <a:off x="0" y="-38100"/>
              <a:ext cx="1377345" cy="386831"/>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6529197" y="5798338"/>
            <a:ext cx="5229607" cy="1324088"/>
            <a:chOff x="0" y="0"/>
            <a:chExt cx="1377345" cy="348731"/>
          </a:xfrm>
        </p:grpSpPr>
        <p:sp>
          <p:nvSpPr>
            <p:cNvPr id="17" name="Freeform 17"/>
            <p:cNvSpPr/>
            <p:nvPr/>
          </p:nvSpPr>
          <p:spPr>
            <a:xfrm>
              <a:off x="0" y="0"/>
              <a:ext cx="1377345" cy="348731"/>
            </a:xfrm>
            <a:custGeom>
              <a:avLst/>
              <a:gdLst/>
              <a:ahLst/>
              <a:cxnLst/>
              <a:rect l="l" t="t" r="r" b="b"/>
              <a:pathLst>
                <a:path w="1377345" h="348731">
                  <a:moveTo>
                    <a:pt x="0" y="0"/>
                  </a:moveTo>
                  <a:lnTo>
                    <a:pt x="1377345" y="0"/>
                  </a:lnTo>
                  <a:lnTo>
                    <a:pt x="1377345" y="348731"/>
                  </a:lnTo>
                  <a:lnTo>
                    <a:pt x="0" y="348731"/>
                  </a:lnTo>
                  <a:close/>
                </a:path>
              </a:pathLst>
            </a:custGeom>
            <a:solidFill>
              <a:srgbClr val="F9F7F2"/>
            </a:solidFill>
            <a:ln cap="sq">
              <a:noFill/>
              <a:prstDash val="solid"/>
              <a:miter/>
            </a:ln>
          </p:spPr>
          <p:txBody>
            <a:bodyPr/>
            <a:lstStyle/>
            <a:p>
              <a:endParaRPr lang="en-IT"/>
            </a:p>
          </p:txBody>
        </p:sp>
        <p:sp>
          <p:nvSpPr>
            <p:cNvPr id="18" name="TextBox 18"/>
            <p:cNvSpPr txBox="1"/>
            <p:nvPr/>
          </p:nvSpPr>
          <p:spPr>
            <a:xfrm>
              <a:off x="0" y="-38100"/>
              <a:ext cx="1377345" cy="386831"/>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2029693" y="5798338"/>
            <a:ext cx="5229607" cy="1324088"/>
            <a:chOff x="0" y="0"/>
            <a:chExt cx="1377345" cy="348731"/>
          </a:xfrm>
        </p:grpSpPr>
        <p:sp>
          <p:nvSpPr>
            <p:cNvPr id="20" name="Freeform 20"/>
            <p:cNvSpPr/>
            <p:nvPr/>
          </p:nvSpPr>
          <p:spPr>
            <a:xfrm>
              <a:off x="0" y="0"/>
              <a:ext cx="1377345" cy="348731"/>
            </a:xfrm>
            <a:custGeom>
              <a:avLst/>
              <a:gdLst/>
              <a:ahLst/>
              <a:cxnLst/>
              <a:rect l="l" t="t" r="r" b="b"/>
              <a:pathLst>
                <a:path w="1377345" h="348731">
                  <a:moveTo>
                    <a:pt x="0" y="0"/>
                  </a:moveTo>
                  <a:lnTo>
                    <a:pt x="1377345" y="0"/>
                  </a:lnTo>
                  <a:lnTo>
                    <a:pt x="1377345" y="348731"/>
                  </a:lnTo>
                  <a:lnTo>
                    <a:pt x="0" y="348731"/>
                  </a:lnTo>
                  <a:close/>
                </a:path>
              </a:pathLst>
            </a:custGeom>
            <a:solidFill>
              <a:srgbClr val="F9F7F2"/>
            </a:solidFill>
            <a:ln cap="sq">
              <a:noFill/>
              <a:prstDash val="solid"/>
              <a:miter/>
            </a:ln>
          </p:spPr>
          <p:txBody>
            <a:bodyPr/>
            <a:lstStyle/>
            <a:p>
              <a:endParaRPr lang="en-IT"/>
            </a:p>
          </p:txBody>
        </p:sp>
        <p:sp>
          <p:nvSpPr>
            <p:cNvPr id="21" name="TextBox 21"/>
            <p:cNvSpPr txBox="1"/>
            <p:nvPr/>
          </p:nvSpPr>
          <p:spPr>
            <a:xfrm>
              <a:off x="0" y="-38100"/>
              <a:ext cx="1377345" cy="386831"/>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6529197" y="7496219"/>
            <a:ext cx="5229607" cy="1324088"/>
            <a:chOff x="0" y="0"/>
            <a:chExt cx="1377345" cy="348731"/>
          </a:xfrm>
        </p:grpSpPr>
        <p:sp>
          <p:nvSpPr>
            <p:cNvPr id="23" name="Freeform 23"/>
            <p:cNvSpPr/>
            <p:nvPr/>
          </p:nvSpPr>
          <p:spPr>
            <a:xfrm>
              <a:off x="0" y="0"/>
              <a:ext cx="1377345" cy="348731"/>
            </a:xfrm>
            <a:custGeom>
              <a:avLst/>
              <a:gdLst/>
              <a:ahLst/>
              <a:cxnLst/>
              <a:rect l="l" t="t" r="r" b="b"/>
              <a:pathLst>
                <a:path w="1377345" h="348731">
                  <a:moveTo>
                    <a:pt x="0" y="0"/>
                  </a:moveTo>
                  <a:lnTo>
                    <a:pt x="1377345" y="0"/>
                  </a:lnTo>
                  <a:lnTo>
                    <a:pt x="1377345" y="348731"/>
                  </a:lnTo>
                  <a:lnTo>
                    <a:pt x="0" y="348731"/>
                  </a:lnTo>
                  <a:close/>
                </a:path>
              </a:pathLst>
            </a:custGeom>
            <a:solidFill>
              <a:srgbClr val="F9F7F2"/>
            </a:solidFill>
            <a:ln cap="sq">
              <a:noFill/>
              <a:prstDash val="solid"/>
              <a:miter/>
            </a:ln>
          </p:spPr>
          <p:txBody>
            <a:bodyPr/>
            <a:lstStyle/>
            <a:p>
              <a:endParaRPr lang="en-IT"/>
            </a:p>
          </p:txBody>
        </p:sp>
        <p:sp>
          <p:nvSpPr>
            <p:cNvPr id="24" name="TextBox 24"/>
            <p:cNvSpPr txBox="1"/>
            <p:nvPr/>
          </p:nvSpPr>
          <p:spPr>
            <a:xfrm>
              <a:off x="0" y="-38100"/>
              <a:ext cx="1377345" cy="386831"/>
            </a:xfrm>
            <a:prstGeom prst="rect">
              <a:avLst/>
            </a:prstGeom>
          </p:spPr>
          <p:txBody>
            <a:bodyPr lIns="50800" tIns="50800" rIns="50800" bIns="50800" rtlCol="0" anchor="ctr"/>
            <a:lstStyle/>
            <a:p>
              <a:pPr algn="ctr">
                <a:lnSpc>
                  <a:spcPts val="2659"/>
                </a:lnSpc>
              </a:pPr>
              <a:endParaRPr/>
            </a:p>
          </p:txBody>
        </p:sp>
      </p:grpSp>
      <p:sp>
        <p:nvSpPr>
          <p:cNvPr id="25" name="Freeform 25"/>
          <p:cNvSpPr/>
          <p:nvPr/>
        </p:nvSpPr>
        <p:spPr>
          <a:xfrm>
            <a:off x="-395516" y="-193040"/>
            <a:ext cx="6444271" cy="4293496"/>
          </a:xfrm>
          <a:custGeom>
            <a:avLst/>
            <a:gdLst/>
            <a:ahLst/>
            <a:cxnLst/>
            <a:rect l="l" t="t" r="r" b="b"/>
            <a:pathLst>
              <a:path w="6444271" h="4293496">
                <a:moveTo>
                  <a:pt x="0" y="0"/>
                </a:moveTo>
                <a:lnTo>
                  <a:pt x="6444271" y="0"/>
                </a:lnTo>
                <a:lnTo>
                  <a:pt x="6444271" y="4293496"/>
                </a:lnTo>
                <a:lnTo>
                  <a:pt x="0" y="4293496"/>
                </a:lnTo>
                <a:lnTo>
                  <a:pt x="0" y="0"/>
                </a:lnTo>
                <a:close/>
              </a:path>
            </a:pathLst>
          </a:custGeom>
          <a:blipFill>
            <a:blip r:embed="rId4"/>
            <a:stretch>
              <a:fillRect/>
            </a:stretch>
          </a:blipFill>
        </p:spPr>
        <p:txBody>
          <a:bodyPr/>
          <a:lstStyle/>
          <a:p>
            <a:endParaRPr lang="en-IT"/>
          </a:p>
        </p:txBody>
      </p:sp>
      <p:sp>
        <p:nvSpPr>
          <p:cNvPr id="26" name="TextBox 26"/>
          <p:cNvSpPr txBox="1"/>
          <p:nvPr/>
        </p:nvSpPr>
        <p:spPr>
          <a:xfrm>
            <a:off x="1547291" y="4166870"/>
            <a:ext cx="4192425" cy="976630"/>
          </a:xfrm>
          <a:prstGeom prst="rect">
            <a:avLst/>
          </a:prstGeom>
        </p:spPr>
        <p:txBody>
          <a:bodyPr lIns="0" tIns="0" rIns="0" bIns="0" rtlCol="0" anchor="t">
            <a:spAutoFit/>
          </a:bodyPr>
          <a:lstStyle/>
          <a:p>
            <a:pPr algn="ctr">
              <a:lnSpc>
                <a:spcPts val="3920"/>
              </a:lnSpc>
            </a:pPr>
            <a:r>
              <a:rPr lang="en-US" sz="2800">
                <a:solidFill>
                  <a:srgbClr val="000000"/>
                </a:solidFill>
                <a:latin typeface="DM Sans"/>
                <a:ea typeface="DM Sans"/>
                <a:cs typeface="DM Sans"/>
                <a:sym typeface="DM Sans"/>
              </a:rPr>
              <a:t>Compliance by Design</a:t>
            </a:r>
          </a:p>
          <a:p>
            <a:pPr algn="ctr">
              <a:lnSpc>
                <a:spcPts val="3920"/>
              </a:lnSpc>
            </a:pPr>
            <a:r>
              <a:rPr lang="en-US" sz="2800">
                <a:solidFill>
                  <a:srgbClr val="000000"/>
                </a:solidFill>
                <a:latin typeface="DM Sans"/>
                <a:ea typeface="DM Sans"/>
                <a:cs typeface="DM Sans"/>
                <a:sym typeface="DM Sans"/>
              </a:rPr>
              <a:t>#1</a:t>
            </a:r>
          </a:p>
        </p:txBody>
      </p:sp>
      <p:sp>
        <p:nvSpPr>
          <p:cNvPr id="27" name="TextBox 27"/>
          <p:cNvSpPr txBox="1"/>
          <p:nvPr/>
        </p:nvSpPr>
        <p:spPr>
          <a:xfrm>
            <a:off x="6529197" y="4246769"/>
            <a:ext cx="5229607" cy="976630"/>
          </a:xfrm>
          <a:prstGeom prst="rect">
            <a:avLst/>
          </a:prstGeom>
        </p:spPr>
        <p:txBody>
          <a:bodyPr lIns="0" tIns="0" rIns="0" bIns="0" rtlCol="0" anchor="t">
            <a:spAutoFit/>
          </a:bodyPr>
          <a:lstStyle/>
          <a:p>
            <a:pPr algn="ctr">
              <a:lnSpc>
                <a:spcPts val="3920"/>
              </a:lnSpc>
            </a:pPr>
            <a:r>
              <a:rPr lang="en-US" sz="2800">
                <a:solidFill>
                  <a:srgbClr val="000000"/>
                </a:solidFill>
                <a:latin typeface="DM Sans"/>
                <a:ea typeface="DM Sans"/>
                <a:cs typeface="DM Sans"/>
                <a:sym typeface="DM Sans"/>
              </a:rPr>
              <a:t>Structured and Tiered Access</a:t>
            </a:r>
          </a:p>
          <a:p>
            <a:pPr algn="ctr">
              <a:lnSpc>
                <a:spcPts val="3920"/>
              </a:lnSpc>
            </a:pPr>
            <a:r>
              <a:rPr lang="en-US" sz="2800">
                <a:solidFill>
                  <a:srgbClr val="000000"/>
                </a:solidFill>
                <a:latin typeface="DM Sans"/>
                <a:ea typeface="DM Sans"/>
                <a:cs typeface="DM Sans"/>
                <a:sym typeface="DM Sans"/>
              </a:rPr>
              <a:t>#2</a:t>
            </a:r>
          </a:p>
        </p:txBody>
      </p:sp>
      <p:sp>
        <p:nvSpPr>
          <p:cNvPr id="28" name="TextBox 28"/>
          <p:cNvSpPr txBox="1"/>
          <p:nvPr/>
        </p:nvSpPr>
        <p:spPr>
          <a:xfrm>
            <a:off x="12549378" y="4246769"/>
            <a:ext cx="4192425" cy="976630"/>
          </a:xfrm>
          <a:prstGeom prst="rect">
            <a:avLst/>
          </a:prstGeom>
        </p:spPr>
        <p:txBody>
          <a:bodyPr lIns="0" tIns="0" rIns="0" bIns="0" rtlCol="0" anchor="t">
            <a:spAutoFit/>
          </a:bodyPr>
          <a:lstStyle/>
          <a:p>
            <a:pPr algn="ctr">
              <a:lnSpc>
                <a:spcPts val="3920"/>
              </a:lnSpc>
            </a:pPr>
            <a:r>
              <a:rPr lang="en-US" sz="2800">
                <a:solidFill>
                  <a:srgbClr val="000000"/>
                </a:solidFill>
                <a:latin typeface="DM Sans"/>
                <a:ea typeface="DM Sans"/>
                <a:cs typeface="DM Sans"/>
                <a:sym typeface="DM Sans"/>
              </a:rPr>
              <a:t>Governace trasparente</a:t>
            </a:r>
          </a:p>
          <a:p>
            <a:pPr algn="ctr">
              <a:lnSpc>
                <a:spcPts val="3920"/>
              </a:lnSpc>
            </a:pPr>
            <a:r>
              <a:rPr lang="en-US" sz="2800">
                <a:solidFill>
                  <a:srgbClr val="000000"/>
                </a:solidFill>
                <a:latin typeface="DM Sans"/>
                <a:ea typeface="DM Sans"/>
                <a:cs typeface="DM Sans"/>
                <a:sym typeface="DM Sans"/>
              </a:rPr>
              <a:t>#3</a:t>
            </a:r>
          </a:p>
        </p:txBody>
      </p:sp>
      <p:sp>
        <p:nvSpPr>
          <p:cNvPr id="29" name="TextBox 29"/>
          <p:cNvSpPr txBox="1"/>
          <p:nvPr/>
        </p:nvSpPr>
        <p:spPr>
          <a:xfrm>
            <a:off x="1547291" y="5695842"/>
            <a:ext cx="4192425" cy="1471930"/>
          </a:xfrm>
          <a:prstGeom prst="rect">
            <a:avLst/>
          </a:prstGeom>
        </p:spPr>
        <p:txBody>
          <a:bodyPr lIns="0" tIns="0" rIns="0" bIns="0" rtlCol="0" anchor="t">
            <a:spAutoFit/>
          </a:bodyPr>
          <a:lstStyle/>
          <a:p>
            <a:pPr algn="ctr">
              <a:lnSpc>
                <a:spcPts val="3920"/>
              </a:lnSpc>
            </a:pPr>
            <a:r>
              <a:rPr lang="en-US" sz="2800">
                <a:solidFill>
                  <a:srgbClr val="000000"/>
                </a:solidFill>
                <a:latin typeface="DM Sans"/>
                <a:ea typeface="DM Sans"/>
                <a:cs typeface="DM Sans"/>
                <a:sym typeface="DM Sans"/>
              </a:rPr>
              <a:t>Modularity of Documentation</a:t>
            </a:r>
          </a:p>
          <a:p>
            <a:pPr algn="ctr">
              <a:lnSpc>
                <a:spcPts val="3920"/>
              </a:lnSpc>
            </a:pPr>
            <a:r>
              <a:rPr lang="en-US" sz="2800">
                <a:solidFill>
                  <a:srgbClr val="000000"/>
                </a:solidFill>
                <a:latin typeface="DM Sans"/>
                <a:ea typeface="DM Sans"/>
                <a:cs typeface="DM Sans"/>
                <a:sym typeface="DM Sans"/>
              </a:rPr>
              <a:t>#4</a:t>
            </a:r>
          </a:p>
        </p:txBody>
      </p:sp>
      <p:sp>
        <p:nvSpPr>
          <p:cNvPr id="30" name="TextBox 30"/>
          <p:cNvSpPr txBox="1"/>
          <p:nvPr/>
        </p:nvSpPr>
        <p:spPr>
          <a:xfrm>
            <a:off x="6529197" y="5762035"/>
            <a:ext cx="5229607" cy="1315085"/>
          </a:xfrm>
          <a:prstGeom prst="rect">
            <a:avLst/>
          </a:prstGeom>
        </p:spPr>
        <p:txBody>
          <a:bodyPr lIns="0" tIns="0" rIns="0" bIns="0" rtlCol="0" anchor="t">
            <a:spAutoFit/>
          </a:bodyPr>
          <a:lstStyle/>
          <a:p>
            <a:pPr algn="ctr">
              <a:lnSpc>
                <a:spcPts val="3360"/>
              </a:lnSpc>
            </a:pPr>
            <a:r>
              <a:rPr lang="en-US" sz="2400">
                <a:solidFill>
                  <a:srgbClr val="000000"/>
                </a:solidFill>
                <a:latin typeface="DM Sans"/>
                <a:ea typeface="DM Sans"/>
                <a:cs typeface="DM Sans"/>
                <a:sym typeface="DM Sans"/>
              </a:rPr>
              <a:t>Principle of “Open as Possible, Protected as Necessary”</a:t>
            </a:r>
          </a:p>
          <a:p>
            <a:pPr algn="ctr">
              <a:lnSpc>
                <a:spcPts val="3920"/>
              </a:lnSpc>
            </a:pPr>
            <a:r>
              <a:rPr lang="en-US" sz="2800">
                <a:solidFill>
                  <a:srgbClr val="000000"/>
                </a:solidFill>
                <a:latin typeface="DM Sans"/>
                <a:ea typeface="DM Sans"/>
                <a:cs typeface="DM Sans"/>
                <a:sym typeface="DM Sans"/>
              </a:rPr>
              <a:t>#5</a:t>
            </a:r>
          </a:p>
        </p:txBody>
      </p:sp>
      <p:sp>
        <p:nvSpPr>
          <p:cNvPr id="31" name="TextBox 31"/>
          <p:cNvSpPr txBox="1"/>
          <p:nvPr/>
        </p:nvSpPr>
        <p:spPr>
          <a:xfrm>
            <a:off x="12191779" y="5762035"/>
            <a:ext cx="4905435" cy="931545"/>
          </a:xfrm>
          <a:prstGeom prst="rect">
            <a:avLst/>
          </a:prstGeom>
        </p:spPr>
        <p:txBody>
          <a:bodyPr lIns="0" tIns="0" rIns="0" bIns="0" rtlCol="0" anchor="t">
            <a:spAutoFit/>
          </a:bodyPr>
          <a:lstStyle/>
          <a:p>
            <a:pPr algn="ctr">
              <a:lnSpc>
                <a:spcPts val="3780"/>
              </a:lnSpc>
            </a:pPr>
            <a:r>
              <a:rPr lang="en-US" sz="2700">
                <a:solidFill>
                  <a:srgbClr val="000000"/>
                </a:solidFill>
                <a:latin typeface="DM Sans"/>
                <a:ea typeface="DM Sans"/>
                <a:cs typeface="DM Sans"/>
                <a:sym typeface="DM Sans"/>
              </a:rPr>
              <a:t>Technical Tools for Balancing</a:t>
            </a:r>
          </a:p>
          <a:p>
            <a:pPr algn="ctr">
              <a:lnSpc>
                <a:spcPts val="3780"/>
              </a:lnSpc>
            </a:pPr>
            <a:r>
              <a:rPr lang="en-US" sz="2700">
                <a:solidFill>
                  <a:srgbClr val="000000"/>
                </a:solidFill>
                <a:latin typeface="DM Sans"/>
                <a:ea typeface="DM Sans"/>
                <a:cs typeface="DM Sans"/>
                <a:sym typeface="DM Sans"/>
              </a:rPr>
              <a:t>#6</a:t>
            </a:r>
          </a:p>
        </p:txBody>
      </p:sp>
      <p:sp>
        <p:nvSpPr>
          <p:cNvPr id="32" name="TextBox 32"/>
          <p:cNvSpPr txBox="1"/>
          <p:nvPr/>
        </p:nvSpPr>
        <p:spPr>
          <a:xfrm>
            <a:off x="7047788" y="7455801"/>
            <a:ext cx="4192425" cy="931545"/>
          </a:xfrm>
          <a:prstGeom prst="rect">
            <a:avLst/>
          </a:prstGeom>
        </p:spPr>
        <p:txBody>
          <a:bodyPr lIns="0" tIns="0" rIns="0" bIns="0" rtlCol="0" anchor="t">
            <a:spAutoFit/>
          </a:bodyPr>
          <a:lstStyle/>
          <a:p>
            <a:pPr algn="ctr">
              <a:lnSpc>
                <a:spcPts val="3780"/>
              </a:lnSpc>
            </a:pPr>
            <a:r>
              <a:rPr lang="en-US" sz="2700">
                <a:solidFill>
                  <a:srgbClr val="000000"/>
                </a:solidFill>
                <a:latin typeface="DM Sans"/>
                <a:ea typeface="DM Sans"/>
                <a:cs typeface="DM Sans"/>
                <a:sym typeface="DM Sans"/>
              </a:rPr>
              <a:t>Training and ELSI Support</a:t>
            </a:r>
          </a:p>
          <a:p>
            <a:pPr algn="ctr">
              <a:lnSpc>
                <a:spcPts val="3780"/>
              </a:lnSpc>
            </a:pPr>
            <a:r>
              <a:rPr lang="en-US" sz="2700">
                <a:solidFill>
                  <a:srgbClr val="000000"/>
                </a:solidFill>
                <a:latin typeface="DM Sans"/>
                <a:ea typeface="DM Sans"/>
                <a:cs typeface="DM Sans"/>
                <a:sym typeface="DM Sans"/>
              </a:rPr>
              <a:t> #8</a:t>
            </a:r>
          </a:p>
        </p:txBody>
      </p:sp>
      <p:sp>
        <p:nvSpPr>
          <p:cNvPr id="33" name="Freeform 33"/>
          <p:cNvSpPr/>
          <p:nvPr/>
        </p:nvSpPr>
        <p:spPr>
          <a:xfrm>
            <a:off x="15559735" y="0"/>
            <a:ext cx="2728265" cy="2728265"/>
          </a:xfrm>
          <a:custGeom>
            <a:avLst/>
            <a:gdLst/>
            <a:ahLst/>
            <a:cxnLst/>
            <a:rect l="l" t="t" r="r" b="b"/>
            <a:pathLst>
              <a:path w="2728265" h="2728265">
                <a:moveTo>
                  <a:pt x="0" y="0"/>
                </a:moveTo>
                <a:lnTo>
                  <a:pt x="2728265" y="0"/>
                </a:lnTo>
                <a:lnTo>
                  <a:pt x="2728265" y="2728265"/>
                </a:lnTo>
                <a:lnTo>
                  <a:pt x="0" y="2728265"/>
                </a:lnTo>
                <a:lnTo>
                  <a:pt x="0" y="0"/>
                </a:lnTo>
                <a:close/>
              </a:path>
            </a:pathLst>
          </a:custGeom>
          <a:blipFill>
            <a:blip r:embed="rId5"/>
            <a:stretch>
              <a:fillRect/>
            </a:stretch>
          </a:blipFill>
        </p:spPr>
        <p:txBody>
          <a:bodyPr/>
          <a:lstStyle/>
          <a:p>
            <a:endParaRPr lang="en-IT"/>
          </a:p>
        </p:txBody>
      </p:sp>
      <p:sp>
        <p:nvSpPr>
          <p:cNvPr id="34" name="Freeform 34"/>
          <p:cNvSpPr/>
          <p:nvPr/>
        </p:nvSpPr>
        <p:spPr>
          <a:xfrm>
            <a:off x="16506670" y="9189516"/>
            <a:ext cx="1505260" cy="857162"/>
          </a:xfrm>
          <a:custGeom>
            <a:avLst/>
            <a:gdLst/>
            <a:ahLst/>
            <a:cxnLst/>
            <a:rect l="l" t="t" r="r" b="b"/>
            <a:pathLst>
              <a:path w="1505260" h="857162">
                <a:moveTo>
                  <a:pt x="0" y="0"/>
                </a:moveTo>
                <a:lnTo>
                  <a:pt x="1505260" y="0"/>
                </a:lnTo>
                <a:lnTo>
                  <a:pt x="1505260" y="857161"/>
                </a:lnTo>
                <a:lnTo>
                  <a:pt x="0" y="857161"/>
                </a:lnTo>
                <a:lnTo>
                  <a:pt x="0" y="0"/>
                </a:lnTo>
                <a:close/>
              </a:path>
            </a:pathLst>
          </a:custGeom>
          <a:blipFill>
            <a:blip r:embed="rId6"/>
            <a:stretch>
              <a:fillRect/>
            </a:stretch>
          </a:blipFill>
        </p:spPr>
        <p:txBody>
          <a:bodyPr/>
          <a:lstStyle/>
          <a:p>
            <a:endParaRPr lang="en-IT"/>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IT"/>
          </a:p>
        </p:txBody>
      </p:sp>
      <p:sp>
        <p:nvSpPr>
          <p:cNvPr id="3" name="Freeform 3"/>
          <p:cNvSpPr/>
          <p:nvPr/>
        </p:nvSpPr>
        <p:spPr>
          <a:xfrm>
            <a:off x="4931810" y="3591812"/>
            <a:ext cx="8424380" cy="6318285"/>
          </a:xfrm>
          <a:custGeom>
            <a:avLst/>
            <a:gdLst/>
            <a:ahLst/>
            <a:cxnLst/>
            <a:rect l="l" t="t" r="r" b="b"/>
            <a:pathLst>
              <a:path w="8424380" h="6318285">
                <a:moveTo>
                  <a:pt x="0" y="0"/>
                </a:moveTo>
                <a:lnTo>
                  <a:pt x="8424380" y="0"/>
                </a:lnTo>
                <a:lnTo>
                  <a:pt x="8424380" y="6318285"/>
                </a:lnTo>
                <a:lnTo>
                  <a:pt x="0" y="6318285"/>
                </a:lnTo>
                <a:lnTo>
                  <a:pt x="0" y="0"/>
                </a:lnTo>
                <a:close/>
              </a:path>
            </a:pathLst>
          </a:custGeom>
          <a:blipFill>
            <a:blip r:embed="rId4"/>
            <a:stretch>
              <a:fillRect/>
            </a:stretch>
          </a:blipFill>
        </p:spPr>
        <p:txBody>
          <a:bodyPr/>
          <a:lstStyle/>
          <a:p>
            <a:endParaRPr lang="en-IT"/>
          </a:p>
        </p:txBody>
      </p:sp>
      <p:sp>
        <p:nvSpPr>
          <p:cNvPr id="4" name="TextBox 4"/>
          <p:cNvSpPr txBox="1"/>
          <p:nvPr/>
        </p:nvSpPr>
        <p:spPr>
          <a:xfrm>
            <a:off x="4241700" y="1270680"/>
            <a:ext cx="9804600" cy="1047758"/>
          </a:xfrm>
          <a:prstGeom prst="rect">
            <a:avLst/>
          </a:prstGeom>
        </p:spPr>
        <p:txBody>
          <a:bodyPr lIns="0" tIns="0" rIns="0" bIns="0" rtlCol="0" anchor="t">
            <a:spAutoFit/>
          </a:bodyPr>
          <a:lstStyle/>
          <a:p>
            <a:pPr algn="ctr">
              <a:lnSpc>
                <a:spcPts val="7950"/>
              </a:lnSpc>
            </a:pPr>
            <a:r>
              <a:rPr lang="en-US" sz="7500">
                <a:solidFill>
                  <a:srgbClr val="000000"/>
                </a:solidFill>
                <a:latin typeface="Bebas Neue"/>
                <a:ea typeface="Bebas Neue"/>
                <a:cs typeface="Bebas Neue"/>
                <a:sym typeface="Bebas Neue"/>
              </a:rPr>
              <a:t>Elixir-IT </a:t>
            </a:r>
          </a:p>
        </p:txBody>
      </p:sp>
      <p:sp>
        <p:nvSpPr>
          <p:cNvPr id="5" name="TextBox 5"/>
          <p:cNvSpPr txBox="1"/>
          <p:nvPr/>
        </p:nvSpPr>
        <p:spPr>
          <a:xfrm>
            <a:off x="1309281" y="2654239"/>
            <a:ext cx="15669439" cy="571754"/>
          </a:xfrm>
          <a:prstGeom prst="rect">
            <a:avLst/>
          </a:prstGeom>
        </p:spPr>
        <p:txBody>
          <a:bodyPr lIns="0" tIns="0" rIns="0" bIns="0" rtlCol="0" anchor="t">
            <a:spAutoFit/>
          </a:bodyPr>
          <a:lstStyle/>
          <a:p>
            <a:pPr algn="ctr">
              <a:lnSpc>
                <a:spcPts val="4587"/>
              </a:lnSpc>
            </a:pPr>
            <a:r>
              <a:rPr lang="en-US" sz="3699">
                <a:solidFill>
                  <a:srgbClr val="000000"/>
                </a:solidFill>
                <a:latin typeface="DM Sans"/>
                <a:ea typeface="DM Sans"/>
                <a:cs typeface="DM Sans"/>
                <a:sym typeface="DM Sans"/>
              </a:rPr>
              <a:t>Best Practices developed in the ElixirXNextGenIT project</a:t>
            </a:r>
          </a:p>
        </p:txBody>
      </p:sp>
      <p:sp>
        <p:nvSpPr>
          <p:cNvPr id="6" name="Freeform 6"/>
          <p:cNvSpPr/>
          <p:nvPr/>
        </p:nvSpPr>
        <p:spPr>
          <a:xfrm>
            <a:off x="15559735" y="0"/>
            <a:ext cx="2728265" cy="2728265"/>
          </a:xfrm>
          <a:custGeom>
            <a:avLst/>
            <a:gdLst/>
            <a:ahLst/>
            <a:cxnLst/>
            <a:rect l="l" t="t" r="r" b="b"/>
            <a:pathLst>
              <a:path w="2728265" h="2728265">
                <a:moveTo>
                  <a:pt x="0" y="0"/>
                </a:moveTo>
                <a:lnTo>
                  <a:pt x="2728265" y="0"/>
                </a:lnTo>
                <a:lnTo>
                  <a:pt x="2728265" y="2728265"/>
                </a:lnTo>
                <a:lnTo>
                  <a:pt x="0" y="2728265"/>
                </a:lnTo>
                <a:lnTo>
                  <a:pt x="0" y="0"/>
                </a:lnTo>
                <a:close/>
              </a:path>
            </a:pathLst>
          </a:custGeom>
          <a:blipFill>
            <a:blip r:embed="rId5"/>
            <a:stretch>
              <a:fillRect/>
            </a:stretch>
          </a:blipFill>
        </p:spPr>
        <p:txBody>
          <a:bodyPr/>
          <a:lstStyle/>
          <a:p>
            <a:endParaRPr lang="en-IT"/>
          </a:p>
        </p:txBody>
      </p:sp>
      <p:sp>
        <p:nvSpPr>
          <p:cNvPr id="7" name="Freeform 7"/>
          <p:cNvSpPr/>
          <p:nvPr/>
        </p:nvSpPr>
        <p:spPr>
          <a:xfrm>
            <a:off x="16506670" y="9189516"/>
            <a:ext cx="1505260" cy="857162"/>
          </a:xfrm>
          <a:custGeom>
            <a:avLst/>
            <a:gdLst/>
            <a:ahLst/>
            <a:cxnLst/>
            <a:rect l="l" t="t" r="r" b="b"/>
            <a:pathLst>
              <a:path w="1505260" h="857162">
                <a:moveTo>
                  <a:pt x="0" y="0"/>
                </a:moveTo>
                <a:lnTo>
                  <a:pt x="1505260" y="0"/>
                </a:lnTo>
                <a:lnTo>
                  <a:pt x="1505260" y="857161"/>
                </a:lnTo>
                <a:lnTo>
                  <a:pt x="0" y="857161"/>
                </a:lnTo>
                <a:lnTo>
                  <a:pt x="0" y="0"/>
                </a:lnTo>
                <a:close/>
              </a:path>
            </a:pathLst>
          </a:custGeom>
          <a:blipFill>
            <a:blip r:embed="rId6"/>
            <a:stretch>
              <a:fillRect/>
            </a:stretch>
          </a:blipFill>
        </p:spPr>
        <p:txBody>
          <a:bodyPr/>
          <a:lstStyle/>
          <a:p>
            <a:endParaRPr lang="en-IT"/>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IT"/>
          </a:p>
        </p:txBody>
      </p:sp>
      <p:grpSp>
        <p:nvGrpSpPr>
          <p:cNvPr id="3" name="Group 3"/>
          <p:cNvGrpSpPr/>
          <p:nvPr/>
        </p:nvGrpSpPr>
        <p:grpSpPr>
          <a:xfrm>
            <a:off x="5418277" y="-358127"/>
            <a:ext cx="12923739" cy="11003255"/>
            <a:chOff x="0" y="0"/>
            <a:chExt cx="3403783" cy="2897977"/>
          </a:xfrm>
        </p:grpSpPr>
        <p:sp>
          <p:nvSpPr>
            <p:cNvPr id="4" name="Freeform 4"/>
            <p:cNvSpPr/>
            <p:nvPr/>
          </p:nvSpPr>
          <p:spPr>
            <a:xfrm>
              <a:off x="0" y="0"/>
              <a:ext cx="3403783" cy="2897977"/>
            </a:xfrm>
            <a:custGeom>
              <a:avLst/>
              <a:gdLst/>
              <a:ahLst/>
              <a:cxnLst/>
              <a:rect l="l" t="t" r="r" b="b"/>
              <a:pathLst>
                <a:path w="3403783" h="2897977">
                  <a:moveTo>
                    <a:pt x="0" y="0"/>
                  </a:moveTo>
                  <a:lnTo>
                    <a:pt x="3403783" y="0"/>
                  </a:lnTo>
                  <a:lnTo>
                    <a:pt x="3403783" y="2897977"/>
                  </a:lnTo>
                  <a:lnTo>
                    <a:pt x="0" y="2897977"/>
                  </a:lnTo>
                  <a:close/>
                </a:path>
              </a:pathLst>
            </a:custGeom>
            <a:solidFill>
              <a:srgbClr val="F9F7F2"/>
            </a:solidFill>
            <a:ln w="47625" cap="sq">
              <a:solidFill>
                <a:srgbClr val="000000"/>
              </a:solidFill>
              <a:prstDash val="solid"/>
              <a:miter/>
            </a:ln>
          </p:spPr>
          <p:txBody>
            <a:bodyPr/>
            <a:lstStyle/>
            <a:p>
              <a:endParaRPr lang="en-IT"/>
            </a:p>
          </p:txBody>
        </p:sp>
        <p:sp>
          <p:nvSpPr>
            <p:cNvPr id="5" name="TextBox 5"/>
            <p:cNvSpPr txBox="1"/>
            <p:nvPr/>
          </p:nvSpPr>
          <p:spPr>
            <a:xfrm>
              <a:off x="0" y="-38100"/>
              <a:ext cx="3403783" cy="2936077"/>
            </a:xfrm>
            <a:prstGeom prst="rect">
              <a:avLst/>
            </a:prstGeom>
          </p:spPr>
          <p:txBody>
            <a:bodyPr lIns="50800" tIns="50800" rIns="50800" bIns="50800" rtlCol="0" anchor="ctr"/>
            <a:lstStyle/>
            <a:p>
              <a:pPr algn="ctr">
                <a:lnSpc>
                  <a:spcPts val="2659"/>
                </a:lnSpc>
              </a:pPr>
              <a:r>
                <a:rPr lang="en-US" sz="1899" b="1">
                  <a:solidFill>
                    <a:srgbClr val="F9F7F2"/>
                  </a:solidFill>
                  <a:latin typeface="Canva Sans Bold"/>
                  <a:ea typeface="Canva Sans Bold"/>
                  <a:cs typeface="Canva Sans Bold"/>
                  <a:sym typeface="Canva Sans Bold"/>
                </a:rPr>
                <a:t>Work Flow accesso ai servizi Elixir-IT</a:t>
              </a:r>
            </a:p>
            <a:p>
              <a:pPr algn="ctr">
                <a:lnSpc>
                  <a:spcPts val="2659"/>
                </a:lnSpc>
                <a:spcBef>
                  <a:spcPct val="0"/>
                </a:spcBef>
              </a:pPr>
              <a:endParaRPr lang="en-US" sz="1899" b="1">
                <a:solidFill>
                  <a:srgbClr val="F9F7F2"/>
                </a:solidFill>
                <a:latin typeface="Canva Sans Bold"/>
                <a:ea typeface="Canva Sans Bold"/>
                <a:cs typeface="Canva Sans Bold"/>
                <a:sym typeface="Canva Sans Bold"/>
              </a:endParaRPr>
            </a:p>
          </p:txBody>
        </p:sp>
      </p:grpSp>
      <p:sp>
        <p:nvSpPr>
          <p:cNvPr id="6" name="AutoShape 6"/>
          <p:cNvSpPr/>
          <p:nvPr/>
        </p:nvSpPr>
        <p:spPr>
          <a:xfrm>
            <a:off x="7047087" y="4446905"/>
            <a:ext cx="6365701" cy="0"/>
          </a:xfrm>
          <a:prstGeom prst="line">
            <a:avLst/>
          </a:prstGeom>
          <a:ln w="57150" cap="flat">
            <a:solidFill>
              <a:srgbClr val="000000"/>
            </a:solidFill>
            <a:prstDash val="solid"/>
            <a:headEnd type="none" w="sm" len="sm"/>
            <a:tailEnd type="none" w="sm" len="sm"/>
          </a:ln>
        </p:spPr>
        <p:txBody>
          <a:bodyPr/>
          <a:lstStyle/>
          <a:p>
            <a:endParaRPr lang="en-IT"/>
          </a:p>
        </p:txBody>
      </p:sp>
      <p:sp>
        <p:nvSpPr>
          <p:cNvPr id="7" name="Freeform 7"/>
          <p:cNvSpPr/>
          <p:nvPr/>
        </p:nvSpPr>
        <p:spPr>
          <a:xfrm>
            <a:off x="15559735" y="7419828"/>
            <a:ext cx="2728265" cy="2728265"/>
          </a:xfrm>
          <a:custGeom>
            <a:avLst/>
            <a:gdLst/>
            <a:ahLst/>
            <a:cxnLst/>
            <a:rect l="l" t="t" r="r" b="b"/>
            <a:pathLst>
              <a:path w="2728265" h="2728265">
                <a:moveTo>
                  <a:pt x="0" y="0"/>
                </a:moveTo>
                <a:lnTo>
                  <a:pt x="2728265" y="0"/>
                </a:lnTo>
                <a:lnTo>
                  <a:pt x="2728265" y="2728264"/>
                </a:lnTo>
                <a:lnTo>
                  <a:pt x="0" y="2728264"/>
                </a:lnTo>
                <a:lnTo>
                  <a:pt x="0" y="0"/>
                </a:lnTo>
                <a:close/>
              </a:path>
            </a:pathLst>
          </a:custGeom>
          <a:blipFill>
            <a:blip r:embed="rId4"/>
            <a:stretch>
              <a:fillRect/>
            </a:stretch>
          </a:blipFill>
        </p:spPr>
        <p:txBody>
          <a:bodyPr/>
          <a:lstStyle/>
          <a:p>
            <a:endParaRPr lang="en-IT"/>
          </a:p>
        </p:txBody>
      </p:sp>
      <p:sp>
        <p:nvSpPr>
          <p:cNvPr id="8" name="Freeform 8"/>
          <p:cNvSpPr/>
          <p:nvPr/>
        </p:nvSpPr>
        <p:spPr>
          <a:xfrm>
            <a:off x="12247445" y="129145"/>
            <a:ext cx="5824494" cy="3884209"/>
          </a:xfrm>
          <a:custGeom>
            <a:avLst/>
            <a:gdLst/>
            <a:ahLst/>
            <a:cxnLst/>
            <a:rect l="l" t="t" r="r" b="b"/>
            <a:pathLst>
              <a:path w="5824494" h="3884209">
                <a:moveTo>
                  <a:pt x="0" y="0"/>
                </a:moveTo>
                <a:lnTo>
                  <a:pt x="5824494" y="0"/>
                </a:lnTo>
                <a:lnTo>
                  <a:pt x="5824494" y="3884209"/>
                </a:lnTo>
                <a:lnTo>
                  <a:pt x="0" y="3884209"/>
                </a:lnTo>
                <a:lnTo>
                  <a:pt x="0" y="0"/>
                </a:lnTo>
                <a:close/>
              </a:path>
            </a:pathLst>
          </a:custGeom>
          <a:blipFill>
            <a:blip r:embed="rId5"/>
            <a:stretch>
              <a:fillRect/>
            </a:stretch>
          </a:blipFill>
        </p:spPr>
        <p:txBody>
          <a:bodyPr/>
          <a:lstStyle/>
          <a:p>
            <a:endParaRPr lang="en-IT"/>
          </a:p>
        </p:txBody>
      </p:sp>
      <p:sp>
        <p:nvSpPr>
          <p:cNvPr id="9" name="TextBox 9"/>
          <p:cNvSpPr txBox="1"/>
          <p:nvPr/>
        </p:nvSpPr>
        <p:spPr>
          <a:xfrm>
            <a:off x="7047087" y="1849120"/>
            <a:ext cx="9666119" cy="1321434"/>
          </a:xfrm>
          <a:prstGeom prst="rect">
            <a:avLst/>
          </a:prstGeom>
        </p:spPr>
        <p:txBody>
          <a:bodyPr lIns="0" tIns="0" rIns="0" bIns="0" rtlCol="0" anchor="t">
            <a:spAutoFit/>
          </a:bodyPr>
          <a:lstStyle/>
          <a:p>
            <a:pPr algn="l">
              <a:lnSpc>
                <a:spcPts val="10069"/>
              </a:lnSpc>
            </a:pPr>
            <a:r>
              <a:rPr lang="en-US" sz="9499">
                <a:solidFill>
                  <a:srgbClr val="000000"/>
                </a:solidFill>
                <a:latin typeface="Bebas Neue"/>
                <a:ea typeface="Bebas Neue"/>
                <a:cs typeface="Bebas Neue"/>
                <a:sym typeface="Bebas Neue"/>
              </a:rPr>
              <a:t> Workflow </a:t>
            </a:r>
          </a:p>
        </p:txBody>
      </p:sp>
      <p:sp>
        <p:nvSpPr>
          <p:cNvPr id="10" name="TextBox 10"/>
          <p:cNvSpPr txBox="1"/>
          <p:nvPr/>
        </p:nvSpPr>
        <p:spPr>
          <a:xfrm>
            <a:off x="7514320" y="4962525"/>
            <a:ext cx="8731653" cy="788486"/>
          </a:xfrm>
          <a:prstGeom prst="rect">
            <a:avLst/>
          </a:prstGeom>
        </p:spPr>
        <p:txBody>
          <a:bodyPr lIns="0" tIns="0" rIns="0" bIns="0" rtlCol="0" anchor="t">
            <a:spAutoFit/>
          </a:bodyPr>
          <a:lstStyle/>
          <a:p>
            <a:pPr algn="just">
              <a:lnSpc>
                <a:spcPts val="6579"/>
              </a:lnSpc>
            </a:pPr>
            <a:r>
              <a:rPr lang="en-US" sz="4699" b="1" u="sng" dirty="0">
                <a:solidFill>
                  <a:srgbClr val="2A397E"/>
                </a:solidFill>
                <a:latin typeface="Futura Bold"/>
                <a:ea typeface="Futura Bold"/>
                <a:cs typeface="Futura Bold"/>
                <a:sym typeface="Futura Bold"/>
                <a:hlinkClick r:id="rId6" tooltip="https://www.canva.com/design/DAG6Q_gyOuA/2YnY8N2p3drCt-rxp4AvtQ/view?utm_content=DAG6Q_gyOuA&amp;utm_campaign=designshare&amp;utm_medium=link2&amp;utm_source=uniquelinks&amp;utlId=h898a2f98e6"/>
              </a:rPr>
              <a:t>Work Flow</a:t>
            </a:r>
          </a:p>
        </p:txBody>
      </p:sp>
      <p:sp>
        <p:nvSpPr>
          <p:cNvPr id="11" name="Freeform 11"/>
          <p:cNvSpPr/>
          <p:nvPr/>
        </p:nvSpPr>
        <p:spPr>
          <a:xfrm>
            <a:off x="3584667" y="9047501"/>
            <a:ext cx="1505260" cy="857162"/>
          </a:xfrm>
          <a:custGeom>
            <a:avLst/>
            <a:gdLst/>
            <a:ahLst/>
            <a:cxnLst/>
            <a:rect l="l" t="t" r="r" b="b"/>
            <a:pathLst>
              <a:path w="1505260" h="857162">
                <a:moveTo>
                  <a:pt x="0" y="0"/>
                </a:moveTo>
                <a:lnTo>
                  <a:pt x="1505260" y="0"/>
                </a:lnTo>
                <a:lnTo>
                  <a:pt x="1505260" y="857161"/>
                </a:lnTo>
                <a:lnTo>
                  <a:pt x="0" y="857161"/>
                </a:lnTo>
                <a:lnTo>
                  <a:pt x="0" y="0"/>
                </a:lnTo>
                <a:close/>
              </a:path>
            </a:pathLst>
          </a:custGeom>
          <a:blipFill>
            <a:blip r:embed="rId7"/>
            <a:stretch>
              <a:fillRect/>
            </a:stretch>
          </a:blipFill>
        </p:spPr>
        <p:txBody>
          <a:bodyPr/>
          <a:lstStyle/>
          <a:p>
            <a:endParaRPr lang="en-IT"/>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IT"/>
          </a:p>
        </p:txBody>
      </p:sp>
      <p:sp>
        <p:nvSpPr>
          <p:cNvPr id="3" name="TextBox 3"/>
          <p:cNvSpPr txBox="1"/>
          <p:nvPr/>
        </p:nvSpPr>
        <p:spPr>
          <a:xfrm>
            <a:off x="1254429" y="1354607"/>
            <a:ext cx="15669439" cy="571754"/>
          </a:xfrm>
          <a:prstGeom prst="rect">
            <a:avLst/>
          </a:prstGeom>
        </p:spPr>
        <p:txBody>
          <a:bodyPr lIns="0" tIns="0" rIns="0" bIns="0" rtlCol="0" anchor="t">
            <a:spAutoFit/>
          </a:bodyPr>
          <a:lstStyle/>
          <a:p>
            <a:pPr algn="ctr">
              <a:lnSpc>
                <a:spcPts val="4587"/>
              </a:lnSpc>
            </a:pPr>
            <a:r>
              <a:rPr lang="en-US" sz="3699">
                <a:solidFill>
                  <a:srgbClr val="000000"/>
                </a:solidFill>
                <a:latin typeface="DM Sans"/>
                <a:ea typeface="DM Sans"/>
                <a:cs typeface="DM Sans"/>
                <a:sym typeface="DM Sans"/>
              </a:rPr>
              <a:t>ELSI Web Cafè </a:t>
            </a:r>
          </a:p>
        </p:txBody>
      </p:sp>
      <p:sp>
        <p:nvSpPr>
          <p:cNvPr id="4" name="Freeform 4"/>
          <p:cNvSpPr/>
          <p:nvPr/>
        </p:nvSpPr>
        <p:spPr>
          <a:xfrm>
            <a:off x="15559735" y="0"/>
            <a:ext cx="2728265" cy="2728265"/>
          </a:xfrm>
          <a:custGeom>
            <a:avLst/>
            <a:gdLst/>
            <a:ahLst/>
            <a:cxnLst/>
            <a:rect l="l" t="t" r="r" b="b"/>
            <a:pathLst>
              <a:path w="2728265" h="2728265">
                <a:moveTo>
                  <a:pt x="0" y="0"/>
                </a:moveTo>
                <a:lnTo>
                  <a:pt x="2728265" y="0"/>
                </a:lnTo>
                <a:lnTo>
                  <a:pt x="2728265" y="2728265"/>
                </a:lnTo>
                <a:lnTo>
                  <a:pt x="0" y="2728265"/>
                </a:lnTo>
                <a:lnTo>
                  <a:pt x="0" y="0"/>
                </a:lnTo>
                <a:close/>
              </a:path>
            </a:pathLst>
          </a:custGeom>
          <a:blipFill>
            <a:blip r:embed="rId4"/>
            <a:stretch>
              <a:fillRect/>
            </a:stretch>
          </a:blipFill>
        </p:spPr>
        <p:txBody>
          <a:bodyPr/>
          <a:lstStyle/>
          <a:p>
            <a:endParaRPr lang="en-IT"/>
          </a:p>
        </p:txBody>
      </p:sp>
      <p:sp>
        <p:nvSpPr>
          <p:cNvPr id="5" name="Freeform 5"/>
          <p:cNvSpPr/>
          <p:nvPr/>
        </p:nvSpPr>
        <p:spPr>
          <a:xfrm>
            <a:off x="16506670" y="9189516"/>
            <a:ext cx="1505260" cy="857162"/>
          </a:xfrm>
          <a:custGeom>
            <a:avLst/>
            <a:gdLst/>
            <a:ahLst/>
            <a:cxnLst/>
            <a:rect l="l" t="t" r="r" b="b"/>
            <a:pathLst>
              <a:path w="1505260" h="857162">
                <a:moveTo>
                  <a:pt x="0" y="0"/>
                </a:moveTo>
                <a:lnTo>
                  <a:pt x="1505260" y="0"/>
                </a:lnTo>
                <a:lnTo>
                  <a:pt x="1505260" y="857161"/>
                </a:lnTo>
                <a:lnTo>
                  <a:pt x="0" y="857161"/>
                </a:lnTo>
                <a:lnTo>
                  <a:pt x="0" y="0"/>
                </a:lnTo>
                <a:close/>
              </a:path>
            </a:pathLst>
          </a:custGeom>
          <a:blipFill>
            <a:blip r:embed="rId5"/>
            <a:stretch>
              <a:fillRect/>
            </a:stretch>
          </a:blipFill>
        </p:spPr>
        <p:txBody>
          <a:bodyPr/>
          <a:lstStyle/>
          <a:p>
            <a:endParaRPr lang="en-IT"/>
          </a:p>
        </p:txBody>
      </p:sp>
      <p:sp>
        <p:nvSpPr>
          <p:cNvPr id="6" name="Freeform 6"/>
          <p:cNvSpPr/>
          <p:nvPr/>
        </p:nvSpPr>
        <p:spPr>
          <a:xfrm>
            <a:off x="4241700" y="2728265"/>
            <a:ext cx="9230561" cy="7344206"/>
          </a:xfrm>
          <a:custGeom>
            <a:avLst/>
            <a:gdLst/>
            <a:ahLst/>
            <a:cxnLst/>
            <a:rect l="l" t="t" r="r" b="b"/>
            <a:pathLst>
              <a:path w="9230561" h="7344206">
                <a:moveTo>
                  <a:pt x="0" y="0"/>
                </a:moveTo>
                <a:lnTo>
                  <a:pt x="9230561" y="0"/>
                </a:lnTo>
                <a:lnTo>
                  <a:pt x="9230561" y="7344206"/>
                </a:lnTo>
                <a:lnTo>
                  <a:pt x="0" y="7344206"/>
                </a:lnTo>
                <a:lnTo>
                  <a:pt x="0" y="0"/>
                </a:lnTo>
                <a:close/>
              </a:path>
            </a:pathLst>
          </a:custGeom>
          <a:blipFill>
            <a:blip r:embed="rId6"/>
            <a:stretch>
              <a:fillRect/>
            </a:stretch>
          </a:blipFill>
        </p:spPr>
        <p:txBody>
          <a:bodyPr/>
          <a:lstStyle/>
          <a:p>
            <a:endParaRPr lang="en-IT"/>
          </a:p>
        </p:txBody>
      </p:sp>
      <p:sp>
        <p:nvSpPr>
          <p:cNvPr id="7" name="TextBox 7"/>
          <p:cNvSpPr txBox="1"/>
          <p:nvPr/>
        </p:nvSpPr>
        <p:spPr>
          <a:xfrm>
            <a:off x="4241700" y="552446"/>
            <a:ext cx="9804600" cy="1047758"/>
          </a:xfrm>
          <a:prstGeom prst="rect">
            <a:avLst/>
          </a:prstGeom>
        </p:spPr>
        <p:txBody>
          <a:bodyPr lIns="0" tIns="0" rIns="0" bIns="0" rtlCol="0" anchor="t">
            <a:spAutoFit/>
          </a:bodyPr>
          <a:lstStyle/>
          <a:p>
            <a:pPr algn="ctr">
              <a:lnSpc>
                <a:spcPts val="7950"/>
              </a:lnSpc>
            </a:pPr>
            <a:r>
              <a:rPr lang="en-US" sz="7500">
                <a:solidFill>
                  <a:srgbClr val="000000"/>
                </a:solidFill>
                <a:latin typeface="Bebas Neue"/>
                <a:ea typeface="Bebas Neue"/>
                <a:cs typeface="Bebas Neue"/>
                <a:sym typeface="Bebas Neue"/>
              </a:rPr>
              <a:t>Elixir-IT </a:t>
            </a:r>
          </a:p>
        </p:txBody>
      </p:sp>
      <p:grpSp>
        <p:nvGrpSpPr>
          <p:cNvPr id="8" name="Group 8"/>
          <p:cNvGrpSpPr/>
          <p:nvPr/>
        </p:nvGrpSpPr>
        <p:grpSpPr>
          <a:xfrm>
            <a:off x="3722681" y="1855893"/>
            <a:ext cx="11640718" cy="8190785"/>
            <a:chOff x="0" y="0"/>
            <a:chExt cx="6073219" cy="4273312"/>
          </a:xfrm>
        </p:grpSpPr>
        <p:sp>
          <p:nvSpPr>
            <p:cNvPr id="9" name="Freeform 9"/>
            <p:cNvSpPr/>
            <p:nvPr/>
          </p:nvSpPr>
          <p:spPr>
            <a:xfrm>
              <a:off x="0" y="0"/>
              <a:ext cx="6073219" cy="4273312"/>
            </a:xfrm>
            <a:custGeom>
              <a:avLst/>
              <a:gdLst/>
              <a:ahLst/>
              <a:cxnLst/>
              <a:rect l="l" t="t" r="r" b="b"/>
              <a:pathLst>
                <a:path w="6073219" h="4273312">
                  <a:moveTo>
                    <a:pt x="6073219" y="4273312"/>
                  </a:moveTo>
                  <a:lnTo>
                    <a:pt x="0" y="4273312"/>
                  </a:lnTo>
                  <a:lnTo>
                    <a:pt x="0" y="0"/>
                  </a:lnTo>
                  <a:lnTo>
                    <a:pt x="2730511" y="0"/>
                  </a:lnTo>
                  <a:cubicBezTo>
                    <a:pt x="4577939" y="0"/>
                    <a:pt x="6073219" y="513280"/>
                    <a:pt x="6073219" y="1145367"/>
                  </a:cubicBezTo>
                  <a:lnTo>
                    <a:pt x="6073219" y="4273312"/>
                  </a:lnTo>
                  <a:close/>
                </a:path>
              </a:pathLst>
            </a:custGeom>
            <a:blipFill>
              <a:blip r:embed="rId6"/>
              <a:stretch>
                <a:fillRect t="-6581" b="-6581"/>
              </a:stretch>
            </a:blipFill>
          </p:spPr>
          <p:txBody>
            <a:bodyPr/>
            <a:lstStyle/>
            <a:p>
              <a:endParaRPr lang="en-IT"/>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IT"/>
          </a:p>
        </p:txBody>
      </p:sp>
      <p:grpSp>
        <p:nvGrpSpPr>
          <p:cNvPr id="3" name="Group 3"/>
          <p:cNvGrpSpPr/>
          <p:nvPr/>
        </p:nvGrpSpPr>
        <p:grpSpPr>
          <a:xfrm>
            <a:off x="5418277" y="-358127"/>
            <a:ext cx="12923739" cy="11003255"/>
            <a:chOff x="0" y="0"/>
            <a:chExt cx="3403783" cy="2897977"/>
          </a:xfrm>
        </p:grpSpPr>
        <p:sp>
          <p:nvSpPr>
            <p:cNvPr id="4" name="Freeform 4"/>
            <p:cNvSpPr/>
            <p:nvPr/>
          </p:nvSpPr>
          <p:spPr>
            <a:xfrm>
              <a:off x="0" y="0"/>
              <a:ext cx="3403783" cy="2897977"/>
            </a:xfrm>
            <a:custGeom>
              <a:avLst/>
              <a:gdLst/>
              <a:ahLst/>
              <a:cxnLst/>
              <a:rect l="l" t="t" r="r" b="b"/>
              <a:pathLst>
                <a:path w="3403783" h="2897977">
                  <a:moveTo>
                    <a:pt x="0" y="0"/>
                  </a:moveTo>
                  <a:lnTo>
                    <a:pt x="3403783" y="0"/>
                  </a:lnTo>
                  <a:lnTo>
                    <a:pt x="3403783" y="2897977"/>
                  </a:lnTo>
                  <a:lnTo>
                    <a:pt x="0" y="2897977"/>
                  </a:lnTo>
                  <a:close/>
                </a:path>
              </a:pathLst>
            </a:custGeom>
            <a:solidFill>
              <a:srgbClr val="F9F7F2"/>
            </a:solidFill>
            <a:ln w="47625" cap="sq">
              <a:solidFill>
                <a:srgbClr val="000000"/>
              </a:solidFill>
              <a:prstDash val="solid"/>
              <a:miter/>
            </a:ln>
          </p:spPr>
          <p:txBody>
            <a:bodyPr/>
            <a:lstStyle/>
            <a:p>
              <a:endParaRPr lang="en-IT"/>
            </a:p>
          </p:txBody>
        </p:sp>
        <p:sp>
          <p:nvSpPr>
            <p:cNvPr id="5" name="TextBox 5"/>
            <p:cNvSpPr txBox="1"/>
            <p:nvPr/>
          </p:nvSpPr>
          <p:spPr>
            <a:xfrm>
              <a:off x="0" y="-38100"/>
              <a:ext cx="3403783" cy="2936077"/>
            </a:xfrm>
            <a:prstGeom prst="rect">
              <a:avLst/>
            </a:prstGeom>
          </p:spPr>
          <p:txBody>
            <a:bodyPr lIns="50800" tIns="50800" rIns="50800" bIns="50800" rtlCol="0" anchor="ctr"/>
            <a:lstStyle/>
            <a:p>
              <a:pPr algn="ctr">
                <a:lnSpc>
                  <a:spcPts val="2659"/>
                </a:lnSpc>
              </a:pPr>
              <a:r>
                <a:rPr lang="en-US" sz="1899" b="1">
                  <a:solidFill>
                    <a:srgbClr val="F9F7F2"/>
                  </a:solidFill>
                  <a:latin typeface="Canva Sans Bold"/>
                  <a:ea typeface="Canva Sans Bold"/>
                  <a:cs typeface="Canva Sans Bold"/>
                  <a:sym typeface="Canva Sans Bold"/>
                </a:rPr>
                <a:t>Work Flow accesso ai servizi Elixir-IT</a:t>
              </a:r>
            </a:p>
            <a:p>
              <a:pPr algn="ctr">
                <a:lnSpc>
                  <a:spcPts val="2659"/>
                </a:lnSpc>
                <a:spcBef>
                  <a:spcPct val="0"/>
                </a:spcBef>
              </a:pPr>
              <a:endParaRPr lang="en-US" sz="1899" b="1">
                <a:solidFill>
                  <a:srgbClr val="F9F7F2"/>
                </a:solidFill>
                <a:latin typeface="Canva Sans Bold"/>
                <a:ea typeface="Canva Sans Bold"/>
                <a:cs typeface="Canva Sans Bold"/>
                <a:sym typeface="Canva Sans Bold"/>
              </a:endParaRPr>
            </a:p>
          </p:txBody>
        </p:sp>
      </p:grpSp>
      <p:sp>
        <p:nvSpPr>
          <p:cNvPr id="6" name="Freeform 6"/>
          <p:cNvSpPr/>
          <p:nvPr/>
        </p:nvSpPr>
        <p:spPr>
          <a:xfrm>
            <a:off x="15559735" y="7419828"/>
            <a:ext cx="2728265" cy="2728265"/>
          </a:xfrm>
          <a:custGeom>
            <a:avLst/>
            <a:gdLst/>
            <a:ahLst/>
            <a:cxnLst/>
            <a:rect l="l" t="t" r="r" b="b"/>
            <a:pathLst>
              <a:path w="2728265" h="2728265">
                <a:moveTo>
                  <a:pt x="0" y="0"/>
                </a:moveTo>
                <a:lnTo>
                  <a:pt x="2728265" y="0"/>
                </a:lnTo>
                <a:lnTo>
                  <a:pt x="2728265" y="2728264"/>
                </a:lnTo>
                <a:lnTo>
                  <a:pt x="0" y="2728264"/>
                </a:lnTo>
                <a:lnTo>
                  <a:pt x="0" y="0"/>
                </a:lnTo>
                <a:close/>
              </a:path>
            </a:pathLst>
          </a:custGeom>
          <a:blipFill>
            <a:blip r:embed="rId3"/>
            <a:stretch>
              <a:fillRect/>
            </a:stretch>
          </a:blipFill>
        </p:spPr>
        <p:txBody>
          <a:bodyPr/>
          <a:lstStyle/>
          <a:p>
            <a:endParaRPr lang="en-IT"/>
          </a:p>
        </p:txBody>
      </p:sp>
      <p:sp>
        <p:nvSpPr>
          <p:cNvPr id="7" name="Freeform 7"/>
          <p:cNvSpPr/>
          <p:nvPr/>
        </p:nvSpPr>
        <p:spPr>
          <a:xfrm>
            <a:off x="3584667" y="9047501"/>
            <a:ext cx="1505260" cy="857162"/>
          </a:xfrm>
          <a:custGeom>
            <a:avLst/>
            <a:gdLst/>
            <a:ahLst/>
            <a:cxnLst/>
            <a:rect l="l" t="t" r="r" b="b"/>
            <a:pathLst>
              <a:path w="1505260" h="857162">
                <a:moveTo>
                  <a:pt x="0" y="0"/>
                </a:moveTo>
                <a:lnTo>
                  <a:pt x="1505260" y="0"/>
                </a:lnTo>
                <a:lnTo>
                  <a:pt x="1505260" y="857161"/>
                </a:lnTo>
                <a:lnTo>
                  <a:pt x="0" y="857161"/>
                </a:lnTo>
                <a:lnTo>
                  <a:pt x="0" y="0"/>
                </a:lnTo>
                <a:close/>
              </a:path>
            </a:pathLst>
          </a:custGeom>
          <a:blipFill>
            <a:blip r:embed="rId4"/>
            <a:stretch>
              <a:fillRect/>
            </a:stretch>
          </a:blipFill>
        </p:spPr>
        <p:txBody>
          <a:bodyPr/>
          <a:lstStyle/>
          <a:p>
            <a:endParaRPr lang="en-IT"/>
          </a:p>
        </p:txBody>
      </p:sp>
      <p:sp>
        <p:nvSpPr>
          <p:cNvPr id="8" name="Freeform 8"/>
          <p:cNvSpPr/>
          <p:nvPr/>
        </p:nvSpPr>
        <p:spPr>
          <a:xfrm>
            <a:off x="6509047" y="234663"/>
            <a:ext cx="11301259" cy="4718276"/>
          </a:xfrm>
          <a:custGeom>
            <a:avLst/>
            <a:gdLst/>
            <a:ahLst/>
            <a:cxnLst/>
            <a:rect l="l" t="t" r="r" b="b"/>
            <a:pathLst>
              <a:path w="11301259" h="4718276">
                <a:moveTo>
                  <a:pt x="0" y="0"/>
                </a:moveTo>
                <a:lnTo>
                  <a:pt x="11301259" y="0"/>
                </a:lnTo>
                <a:lnTo>
                  <a:pt x="11301259" y="4718276"/>
                </a:lnTo>
                <a:lnTo>
                  <a:pt x="0" y="4718276"/>
                </a:lnTo>
                <a:lnTo>
                  <a:pt x="0" y="0"/>
                </a:lnTo>
                <a:close/>
              </a:path>
            </a:pathLst>
          </a:custGeom>
          <a:blipFill>
            <a:blip r:embed="rId5"/>
            <a:stretch>
              <a:fillRect/>
            </a:stretch>
          </a:blipFill>
        </p:spPr>
        <p:txBody>
          <a:bodyPr/>
          <a:lstStyle/>
          <a:p>
            <a:endParaRPr lang="en-IT"/>
          </a:p>
        </p:txBody>
      </p:sp>
      <p:sp>
        <p:nvSpPr>
          <p:cNvPr id="9" name="Freeform 9"/>
          <p:cNvSpPr/>
          <p:nvPr/>
        </p:nvSpPr>
        <p:spPr>
          <a:xfrm>
            <a:off x="9144000" y="5720710"/>
            <a:ext cx="4597749" cy="3063250"/>
          </a:xfrm>
          <a:custGeom>
            <a:avLst/>
            <a:gdLst/>
            <a:ahLst/>
            <a:cxnLst/>
            <a:rect l="l" t="t" r="r" b="b"/>
            <a:pathLst>
              <a:path w="4597749" h="3063250">
                <a:moveTo>
                  <a:pt x="0" y="0"/>
                </a:moveTo>
                <a:lnTo>
                  <a:pt x="4597749" y="0"/>
                </a:lnTo>
                <a:lnTo>
                  <a:pt x="4597749" y="3063250"/>
                </a:lnTo>
                <a:lnTo>
                  <a:pt x="0" y="3063250"/>
                </a:lnTo>
                <a:lnTo>
                  <a:pt x="0" y="0"/>
                </a:lnTo>
                <a:close/>
              </a:path>
            </a:pathLst>
          </a:custGeom>
          <a:blipFill>
            <a:blip r:embed="rId6"/>
            <a:stretch>
              <a:fillRect/>
            </a:stretch>
          </a:blipFill>
        </p:spPr>
        <p:txBody>
          <a:bodyPr/>
          <a:lstStyle/>
          <a:p>
            <a:endParaRPr lang="en-IT"/>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7"/>
          <p:cNvSpPr txBox="1">
            <a:spLocks noGrp="1"/>
          </p:cNvSpPr>
          <p:nvPr>
            <p:ph type="title"/>
          </p:nvPr>
        </p:nvSpPr>
        <p:spPr>
          <a:xfrm>
            <a:off x="2382307" y="150287"/>
            <a:ext cx="12229988" cy="798549"/>
          </a:xfrm>
          <a:prstGeom prst="rect">
            <a:avLst/>
          </a:prstGeom>
          <a:noFill/>
          <a:ln>
            <a:noFill/>
          </a:ln>
        </p:spPr>
        <p:txBody>
          <a:bodyPr spcFirstLastPara="1" vert="horz" wrap="square" lIns="0" tIns="0" rIns="0" bIns="0" rtlCol="0" anchor="t" anchorCtr="0">
            <a:noAutofit/>
          </a:bodyPr>
          <a:lstStyle/>
          <a:p>
            <a:pPr algn="ctr"/>
            <a:r>
              <a:rPr lang="en-US" sz="6000" b="1" dirty="0">
                <a:solidFill>
                  <a:schemeClr val="accent4">
                    <a:lumMod val="75000"/>
                  </a:schemeClr>
                </a:solidFill>
                <a:latin typeface="Calibri" panose="020F0502020204030204" pitchFamily="34" charset="0"/>
                <a:cs typeface="Calibri" panose="020F0502020204030204" pitchFamily="34" charset="0"/>
              </a:rPr>
              <a:t>ELIXIR-IT</a:t>
            </a:r>
            <a:endParaRPr sz="6000" b="1" dirty="0">
              <a:solidFill>
                <a:schemeClr val="accent4">
                  <a:lumMod val="75000"/>
                </a:schemeClr>
              </a:solidFill>
              <a:latin typeface="Calibri" panose="020F0502020204030204" pitchFamily="34" charset="0"/>
              <a:cs typeface="Calibri" panose="020F0502020204030204" pitchFamily="34" charset="0"/>
            </a:endParaRPr>
          </a:p>
        </p:txBody>
      </p:sp>
      <p:sp>
        <p:nvSpPr>
          <p:cNvPr id="152" name="Google Shape;152;p7"/>
          <p:cNvSpPr txBox="1"/>
          <p:nvPr/>
        </p:nvSpPr>
        <p:spPr>
          <a:xfrm>
            <a:off x="3095328" y="2843132"/>
            <a:ext cx="9101700" cy="4264650"/>
          </a:xfrm>
          <a:prstGeom prst="rect">
            <a:avLst/>
          </a:prstGeom>
          <a:noFill/>
          <a:ln>
            <a:noFill/>
          </a:ln>
        </p:spPr>
        <p:txBody>
          <a:bodyPr spcFirstLastPara="1" wrap="square" lIns="102854" tIns="102854" rIns="102854" bIns="102854" anchor="t" anchorCtr="0">
            <a:noAutofit/>
          </a:bodyPr>
          <a:lstStyle/>
          <a:p>
            <a:pPr marL="514350" indent="-364332">
              <a:buClr>
                <a:schemeClr val="dk1"/>
              </a:buClr>
              <a:buSzPts val="1500"/>
              <a:buFont typeface="Corbel"/>
              <a:buChar char="●"/>
            </a:pPr>
            <a:endParaRPr sz="2700">
              <a:solidFill>
                <a:schemeClr val="dk1"/>
              </a:solidFill>
              <a:latin typeface="Corbel"/>
              <a:ea typeface="Corbel"/>
              <a:cs typeface="Corbel"/>
              <a:sym typeface="Corbel"/>
            </a:endParaRPr>
          </a:p>
          <a:p>
            <a:pPr>
              <a:buSzPts val="2400"/>
            </a:pPr>
            <a:endParaRPr sz="2700">
              <a:solidFill>
                <a:schemeClr val="dk1"/>
              </a:solidFill>
              <a:latin typeface="Corbel"/>
              <a:ea typeface="Corbel"/>
              <a:cs typeface="Corbel"/>
              <a:sym typeface="Corbel"/>
            </a:endParaRPr>
          </a:p>
        </p:txBody>
      </p:sp>
      <p:sp>
        <p:nvSpPr>
          <p:cNvPr id="5" name="Google Shape;153;p7">
            <a:extLst>
              <a:ext uri="{FF2B5EF4-FFF2-40B4-BE49-F238E27FC236}">
                <a16:creationId xmlns:a16="http://schemas.microsoft.com/office/drawing/2014/main" id="{ED16BB77-84A6-A6D7-34F1-DDC650FC0156}"/>
              </a:ext>
            </a:extLst>
          </p:cNvPr>
          <p:cNvSpPr txBox="1"/>
          <p:nvPr/>
        </p:nvSpPr>
        <p:spPr>
          <a:xfrm>
            <a:off x="6860365" y="1194608"/>
            <a:ext cx="9903636" cy="7225022"/>
          </a:xfrm>
          <a:prstGeom prst="rect">
            <a:avLst/>
          </a:prstGeom>
          <a:solidFill>
            <a:schemeClr val="accent1">
              <a:lumMod val="20000"/>
              <a:lumOff val="80000"/>
            </a:schemeClr>
          </a:solidFill>
          <a:ln>
            <a:noFill/>
          </a:ln>
        </p:spPr>
        <p:txBody>
          <a:bodyPr spcFirstLastPara="1" wrap="square" lIns="102854" tIns="102854" rIns="102854" bIns="102854" anchor="t" anchorCtr="0">
            <a:spAutoFit/>
          </a:bodyPr>
          <a:lstStyle/>
          <a:p>
            <a:pPr algn="just">
              <a:buSzPts val="1400"/>
            </a:pPr>
            <a:r>
              <a:rPr lang="en-GB" sz="2400" dirty="0">
                <a:latin typeface="Calibri" panose="020F0502020204030204" pitchFamily="34" charset="0"/>
                <a:ea typeface="Corbel"/>
                <a:cs typeface="Calibri" panose="020F0502020204030204" pitchFamily="34" charset="0"/>
                <a:sym typeface="Corbel"/>
              </a:rPr>
              <a:t>The </a:t>
            </a:r>
            <a:r>
              <a:rPr lang="en-GB" sz="2400" b="1" dirty="0">
                <a:latin typeface="Calibri" panose="020F0502020204030204" pitchFamily="34" charset="0"/>
                <a:ea typeface="Corbel"/>
                <a:cs typeface="Calibri" panose="020F0502020204030204" pitchFamily="34" charset="0"/>
                <a:sym typeface="Corbel"/>
              </a:rPr>
              <a:t>Italian Node of ELIXIR (ELIXIR-IT) </a:t>
            </a:r>
            <a:r>
              <a:rPr lang="en-GB" sz="2400" dirty="0">
                <a:latin typeface="Calibri" panose="020F0502020204030204" pitchFamily="34" charset="0"/>
                <a:ea typeface="Corbel"/>
                <a:cs typeface="Calibri" panose="020F0502020204030204" pitchFamily="34" charset="0"/>
                <a:sym typeface="Corbel"/>
              </a:rPr>
              <a:t>is formally established as as a </a:t>
            </a:r>
            <a:r>
              <a:rPr lang="en-GB" sz="2400" b="1" dirty="0">
                <a:latin typeface="Calibri" panose="020F0502020204030204" pitchFamily="34" charset="0"/>
                <a:ea typeface="Corbel"/>
                <a:cs typeface="Calibri" panose="020F0502020204030204" pitchFamily="34" charset="0"/>
                <a:sym typeface="Corbel"/>
              </a:rPr>
              <a:t>Joint Research Unit (JRU) </a:t>
            </a:r>
            <a:r>
              <a:rPr lang="en-GB" sz="2400" dirty="0">
                <a:latin typeface="Calibri" panose="020F0502020204030204" pitchFamily="34" charset="0"/>
                <a:ea typeface="Corbel"/>
                <a:cs typeface="Calibri" panose="020F0502020204030204" pitchFamily="34" charset="0"/>
                <a:sym typeface="Corbel"/>
              </a:rPr>
              <a:t>through a specific agreement among the coordinating organization (National Research Council, CNR) and the other 30 members. Apart from the CNR, the largest public research institution in Italy, the other members are composed  of Universities, and scientific and technological institutes that, in most cases are leaders in the country in their respective fields of expertise (e.g. CINECA and INFN in supercomputing, ISS in public health, GARR in IT infrastructure for research, TIGEM for rare diseases).</a:t>
            </a:r>
          </a:p>
          <a:p>
            <a:pPr algn="just">
              <a:buSzPts val="1400"/>
            </a:pPr>
            <a:endParaRPr lang="en-GB" sz="2400" dirty="0">
              <a:latin typeface="Calibri" panose="020F0502020204030204" pitchFamily="34" charset="0"/>
              <a:ea typeface="Corbel"/>
              <a:cs typeface="Calibri" panose="020F0502020204030204" pitchFamily="34" charset="0"/>
              <a:sym typeface="Corbel"/>
            </a:endParaRPr>
          </a:p>
          <a:p>
            <a:pPr algn="just">
              <a:buSzPts val="1400"/>
            </a:pPr>
            <a:r>
              <a:rPr lang="en-GB" sz="2400" dirty="0">
                <a:latin typeface="Calibri" panose="020F0502020204030204" pitchFamily="34" charset="0"/>
                <a:ea typeface="Corbel"/>
                <a:cs typeface="Calibri" panose="020F0502020204030204" pitchFamily="34" charset="0"/>
                <a:sym typeface="Corbel"/>
              </a:rPr>
              <a:t>The </a:t>
            </a:r>
            <a:r>
              <a:rPr lang="en-GB" sz="2400" b="1" dirty="0">
                <a:latin typeface="Calibri" panose="020F0502020204030204" pitchFamily="34" charset="0"/>
                <a:ea typeface="Corbel"/>
                <a:cs typeface="Calibri" panose="020F0502020204030204" pitchFamily="34" charset="0"/>
                <a:sym typeface="Corbel"/>
              </a:rPr>
              <a:t>leading Institution </a:t>
            </a:r>
            <a:r>
              <a:rPr lang="en-GB" sz="2400" dirty="0">
                <a:latin typeface="Calibri" panose="020F0502020204030204" pitchFamily="34" charset="0"/>
                <a:ea typeface="Corbel"/>
                <a:cs typeface="Calibri" panose="020F0502020204030204" pitchFamily="34" charset="0"/>
                <a:sym typeface="Corbel"/>
              </a:rPr>
              <a:t>(</a:t>
            </a:r>
            <a:r>
              <a:rPr lang="en-GB" sz="2400" b="1" dirty="0">
                <a:latin typeface="Calibri" panose="020F0502020204030204" pitchFamily="34" charset="0"/>
                <a:ea typeface="Corbel"/>
                <a:cs typeface="Calibri" panose="020F0502020204030204" pitchFamily="34" charset="0"/>
                <a:sym typeface="Corbel"/>
              </a:rPr>
              <a:t>CNR</a:t>
            </a:r>
            <a:r>
              <a:rPr lang="en-GB" sz="2400" dirty="0">
                <a:latin typeface="Calibri" panose="020F0502020204030204" pitchFamily="34" charset="0"/>
                <a:ea typeface="Corbel"/>
                <a:cs typeface="Calibri" panose="020F0502020204030204" pitchFamily="34" charset="0"/>
                <a:sym typeface="Corbel"/>
              </a:rPr>
              <a:t>) has been designed by the Ministry of University and Research.  </a:t>
            </a:r>
          </a:p>
          <a:p>
            <a:pPr algn="just">
              <a:buSzPts val="1400"/>
            </a:pPr>
            <a:endParaRPr lang="en-GB" sz="2400" dirty="0">
              <a:latin typeface="Calibri" panose="020F0502020204030204" pitchFamily="34" charset="0"/>
              <a:ea typeface="Corbel"/>
              <a:cs typeface="Calibri" panose="020F0502020204030204" pitchFamily="34" charset="0"/>
              <a:sym typeface="Corbel"/>
            </a:endParaRPr>
          </a:p>
          <a:p>
            <a:pPr algn="just">
              <a:buSzPts val="1400"/>
            </a:pPr>
            <a:r>
              <a:rPr lang="en-GB" sz="2400" dirty="0">
                <a:latin typeface="Calibri" panose="020F0502020204030204" pitchFamily="34" charset="0"/>
                <a:ea typeface="Corbel"/>
                <a:cs typeface="Calibri" panose="020F0502020204030204" pitchFamily="34" charset="0"/>
                <a:sym typeface="Corbel"/>
              </a:rPr>
              <a:t>The </a:t>
            </a:r>
            <a:r>
              <a:rPr lang="en-GB" sz="2400" b="1" dirty="0">
                <a:latin typeface="Calibri" panose="020F0502020204030204" pitchFamily="34" charset="0"/>
                <a:ea typeface="Corbel"/>
                <a:cs typeface="Calibri" panose="020F0502020204030204" pitchFamily="34" charset="0"/>
                <a:sym typeface="Corbel"/>
              </a:rPr>
              <a:t>organisational layout </a:t>
            </a:r>
            <a:r>
              <a:rPr lang="en-GB" sz="2400" dirty="0">
                <a:latin typeface="Calibri" panose="020F0502020204030204" pitchFamily="34" charset="0"/>
                <a:ea typeface="Corbel"/>
                <a:cs typeface="Calibri" panose="020F0502020204030204" pitchFamily="34" charset="0"/>
                <a:sym typeface="Corbel"/>
              </a:rPr>
              <a:t>of the node has three layers: 1) policy and oversight; 2) coordination; and 3) operational. The General Assembly (GA), advised by an international SAB, is the main body of the Node, leaded by the </a:t>
            </a:r>
            <a:r>
              <a:rPr lang="en-GB" sz="2400" dirty="0" err="1">
                <a:latin typeface="Calibri" panose="020F0502020204030204" pitchFamily="34" charset="0"/>
                <a:ea typeface="Corbel"/>
                <a:cs typeface="Calibri" panose="020F0502020204030204" pitchFamily="34" charset="0"/>
                <a:sym typeface="Corbel"/>
              </a:rPr>
              <a:t>HoN</a:t>
            </a:r>
            <a:r>
              <a:rPr lang="en-GB" sz="2400" dirty="0">
                <a:latin typeface="Calibri" panose="020F0502020204030204" pitchFamily="34" charset="0"/>
                <a:ea typeface="Corbel"/>
                <a:cs typeface="Calibri" panose="020F0502020204030204" pitchFamily="34" charset="0"/>
                <a:sym typeface="Corbel"/>
              </a:rPr>
              <a:t> (designated by the President of CNR) and including delegates designated by the legal representatives of participating institutions. The coordination and operational layer, including the staff involved in all ELIXIR-IT activities includes both in-kind and full-time staff  (about 20 FTE in 2023). </a:t>
            </a:r>
          </a:p>
        </p:txBody>
      </p:sp>
      <p:sp>
        <p:nvSpPr>
          <p:cNvPr id="2" name="CasellaDiTesto 1">
            <a:extLst>
              <a:ext uri="{FF2B5EF4-FFF2-40B4-BE49-F238E27FC236}">
                <a16:creationId xmlns:a16="http://schemas.microsoft.com/office/drawing/2014/main" id="{64668543-B84A-04E6-5C85-A289217ACDC9}"/>
              </a:ext>
            </a:extLst>
          </p:cNvPr>
          <p:cNvSpPr txBox="1"/>
          <p:nvPr/>
        </p:nvSpPr>
        <p:spPr>
          <a:xfrm>
            <a:off x="1294113" y="8881638"/>
            <a:ext cx="3588524" cy="854080"/>
          </a:xfrm>
          <a:prstGeom prst="rect">
            <a:avLst/>
          </a:prstGeom>
          <a:solidFill>
            <a:schemeClr val="tx2"/>
          </a:solidFill>
        </p:spPr>
        <p:txBody>
          <a:bodyPr wrap="square" rtlCol="0">
            <a:spAutoFit/>
          </a:bodyPr>
          <a:lstStyle/>
          <a:p>
            <a:r>
              <a:rPr lang="en-GB" sz="4950" b="1" dirty="0">
                <a:solidFill>
                  <a:srgbClr val="FF0000"/>
                </a:solidFill>
                <a:latin typeface="Corbel" panose="020B0503020204020204" pitchFamily="34" charset="0"/>
              </a:rPr>
              <a:t>31 Members</a:t>
            </a:r>
          </a:p>
        </p:txBody>
      </p:sp>
      <p:pic>
        <p:nvPicPr>
          <p:cNvPr id="6" name="Immagine 5" descr="Immagine che contiene testo, schermata, cerchio, Carattere&#10;&#10;Il contenuto generato dall'IA potrebbe non essere corretto.">
            <a:extLst>
              <a:ext uri="{FF2B5EF4-FFF2-40B4-BE49-F238E27FC236}">
                <a16:creationId xmlns:a16="http://schemas.microsoft.com/office/drawing/2014/main" id="{ED03B9B4-4413-7150-BBEE-0117AC3760C4}"/>
              </a:ext>
            </a:extLst>
          </p:cNvPr>
          <p:cNvPicPr>
            <a:picLocks noChangeAspect="1"/>
          </p:cNvPicPr>
          <p:nvPr/>
        </p:nvPicPr>
        <p:blipFill>
          <a:blip r:embed="rId3"/>
          <a:stretch>
            <a:fillRect/>
          </a:stretch>
        </p:blipFill>
        <p:spPr>
          <a:xfrm>
            <a:off x="533400" y="551282"/>
            <a:ext cx="5577303" cy="813494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398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IT"/>
          </a:p>
        </p:txBody>
      </p:sp>
      <p:sp>
        <p:nvSpPr>
          <p:cNvPr id="3" name="Freeform 3"/>
          <p:cNvSpPr/>
          <p:nvPr/>
        </p:nvSpPr>
        <p:spPr>
          <a:xfrm>
            <a:off x="15396024" y="8221176"/>
            <a:ext cx="2728265" cy="2728265"/>
          </a:xfrm>
          <a:custGeom>
            <a:avLst/>
            <a:gdLst/>
            <a:ahLst/>
            <a:cxnLst/>
            <a:rect l="l" t="t" r="r" b="b"/>
            <a:pathLst>
              <a:path w="2728265" h="2728265">
                <a:moveTo>
                  <a:pt x="0" y="0"/>
                </a:moveTo>
                <a:lnTo>
                  <a:pt x="2728265" y="0"/>
                </a:lnTo>
                <a:lnTo>
                  <a:pt x="2728265" y="2728265"/>
                </a:lnTo>
                <a:lnTo>
                  <a:pt x="0" y="2728265"/>
                </a:lnTo>
                <a:lnTo>
                  <a:pt x="0" y="0"/>
                </a:lnTo>
                <a:close/>
              </a:path>
            </a:pathLst>
          </a:custGeom>
          <a:blipFill>
            <a:blip r:embed="rId4"/>
            <a:stretch>
              <a:fillRect/>
            </a:stretch>
          </a:blipFill>
        </p:spPr>
        <p:txBody>
          <a:bodyPr/>
          <a:lstStyle/>
          <a:p>
            <a:endParaRPr lang="en-IT"/>
          </a:p>
        </p:txBody>
      </p:sp>
      <p:sp>
        <p:nvSpPr>
          <p:cNvPr id="5" name="TextBox 5"/>
          <p:cNvSpPr txBox="1"/>
          <p:nvPr/>
        </p:nvSpPr>
        <p:spPr>
          <a:xfrm>
            <a:off x="4241700" y="1270680"/>
            <a:ext cx="9804600" cy="1047758"/>
          </a:xfrm>
          <a:prstGeom prst="rect">
            <a:avLst/>
          </a:prstGeom>
        </p:spPr>
        <p:txBody>
          <a:bodyPr lIns="0" tIns="0" rIns="0" bIns="0" rtlCol="0" anchor="t">
            <a:spAutoFit/>
          </a:bodyPr>
          <a:lstStyle/>
          <a:p>
            <a:pPr algn="ctr">
              <a:lnSpc>
                <a:spcPts val="7950"/>
              </a:lnSpc>
            </a:pPr>
            <a:r>
              <a:rPr lang="en-US" sz="7500">
                <a:solidFill>
                  <a:srgbClr val="000000"/>
                </a:solidFill>
                <a:latin typeface="Bebas Neue"/>
                <a:ea typeface="Bebas Neue"/>
                <a:cs typeface="Bebas Neue"/>
                <a:sym typeface="Bebas Neue"/>
              </a:rPr>
              <a:t>EU Legal Framework</a:t>
            </a:r>
          </a:p>
        </p:txBody>
      </p:sp>
      <p:sp>
        <p:nvSpPr>
          <p:cNvPr id="6" name="Freeform 6"/>
          <p:cNvSpPr/>
          <p:nvPr/>
        </p:nvSpPr>
        <p:spPr>
          <a:xfrm>
            <a:off x="1028700" y="9156728"/>
            <a:ext cx="1505260" cy="857162"/>
          </a:xfrm>
          <a:custGeom>
            <a:avLst/>
            <a:gdLst/>
            <a:ahLst/>
            <a:cxnLst/>
            <a:rect l="l" t="t" r="r" b="b"/>
            <a:pathLst>
              <a:path w="1505260" h="857162">
                <a:moveTo>
                  <a:pt x="0" y="0"/>
                </a:moveTo>
                <a:lnTo>
                  <a:pt x="1505260" y="0"/>
                </a:lnTo>
                <a:lnTo>
                  <a:pt x="1505260" y="857162"/>
                </a:lnTo>
                <a:lnTo>
                  <a:pt x="0" y="857162"/>
                </a:lnTo>
                <a:lnTo>
                  <a:pt x="0" y="0"/>
                </a:lnTo>
                <a:close/>
              </a:path>
            </a:pathLst>
          </a:custGeom>
          <a:blipFill>
            <a:blip r:embed="rId5"/>
            <a:stretch>
              <a:fillRect/>
            </a:stretch>
          </a:blipFill>
        </p:spPr>
        <p:txBody>
          <a:bodyPr/>
          <a:lstStyle/>
          <a:p>
            <a:endParaRPr lang="en-IT"/>
          </a:p>
        </p:txBody>
      </p:sp>
      <p:graphicFrame>
        <p:nvGraphicFramePr>
          <p:cNvPr id="8" name="Content Placeholder 3">
            <a:extLst>
              <a:ext uri="{FF2B5EF4-FFF2-40B4-BE49-F238E27FC236}">
                <a16:creationId xmlns:a16="http://schemas.microsoft.com/office/drawing/2014/main" id="{AAAD5FE1-C867-048C-1464-906C5E2A7A49}"/>
              </a:ext>
            </a:extLst>
          </p:cNvPr>
          <p:cNvGraphicFramePr>
            <a:graphicFrameLocks/>
          </p:cNvGraphicFramePr>
          <p:nvPr>
            <p:extLst>
              <p:ext uri="{D42A27DB-BD31-4B8C-83A1-F6EECF244321}">
                <p14:modId xmlns:p14="http://schemas.microsoft.com/office/powerpoint/2010/main" val="3349251826"/>
              </p:ext>
            </p:extLst>
          </p:nvPr>
        </p:nvGraphicFramePr>
        <p:xfrm>
          <a:off x="838200" y="2701925"/>
          <a:ext cx="15544800" cy="758507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5DE0E6">
                <a:alpha val="100000"/>
              </a:srgbClr>
            </a:gs>
            <a:gs pos="100000">
              <a:srgbClr val="004AAD">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7176756" y="543122"/>
            <a:ext cx="9666119" cy="7703184"/>
          </a:xfrm>
          <a:prstGeom prst="rect">
            <a:avLst/>
          </a:prstGeom>
        </p:spPr>
        <p:txBody>
          <a:bodyPr lIns="0" tIns="0" rIns="0" bIns="0" rtlCol="0" anchor="t">
            <a:spAutoFit/>
          </a:bodyPr>
          <a:lstStyle/>
          <a:p>
            <a:pPr algn="l">
              <a:lnSpc>
                <a:spcPts val="10069"/>
              </a:lnSpc>
            </a:pPr>
            <a:r>
              <a:rPr lang="en-US" sz="9499">
                <a:solidFill>
                  <a:srgbClr val="000000"/>
                </a:solidFill>
                <a:latin typeface="Bebas Neue"/>
                <a:ea typeface="Bebas Neue"/>
                <a:cs typeface="Bebas Neue"/>
                <a:sym typeface="Bebas Neue"/>
              </a:rPr>
              <a:t>Human Right and Open Science</a:t>
            </a:r>
          </a:p>
          <a:p>
            <a:pPr algn="l">
              <a:lnSpc>
                <a:spcPts val="10069"/>
              </a:lnSpc>
            </a:pPr>
            <a:endParaRPr lang="en-US" sz="9499">
              <a:solidFill>
                <a:srgbClr val="000000"/>
              </a:solidFill>
              <a:latin typeface="Bebas Neue"/>
              <a:ea typeface="Bebas Neue"/>
              <a:cs typeface="Bebas Neue"/>
              <a:sym typeface="Bebas Neue"/>
            </a:endParaRPr>
          </a:p>
          <a:p>
            <a:pPr algn="l">
              <a:lnSpc>
                <a:spcPts val="10069"/>
              </a:lnSpc>
            </a:pPr>
            <a:endParaRPr lang="en-US" sz="9499">
              <a:solidFill>
                <a:srgbClr val="000000"/>
              </a:solidFill>
              <a:latin typeface="Bebas Neue"/>
              <a:ea typeface="Bebas Neue"/>
              <a:cs typeface="Bebas Neue"/>
              <a:sym typeface="Bebas Neue"/>
            </a:endParaRPr>
          </a:p>
          <a:p>
            <a:pPr algn="l">
              <a:lnSpc>
                <a:spcPts val="10069"/>
              </a:lnSpc>
            </a:pPr>
            <a:endParaRPr lang="en-US" sz="9499">
              <a:solidFill>
                <a:srgbClr val="000000"/>
              </a:solidFill>
              <a:latin typeface="Bebas Neue"/>
              <a:ea typeface="Bebas Neue"/>
              <a:cs typeface="Bebas Neue"/>
              <a:sym typeface="Bebas Neue"/>
            </a:endParaRPr>
          </a:p>
          <a:p>
            <a:pPr algn="l">
              <a:lnSpc>
                <a:spcPts val="10069"/>
              </a:lnSpc>
            </a:pPr>
            <a:endParaRPr lang="en-US" sz="9499">
              <a:solidFill>
                <a:srgbClr val="000000"/>
              </a:solidFill>
              <a:latin typeface="Bebas Neue"/>
              <a:ea typeface="Bebas Neue"/>
              <a:cs typeface="Bebas Neue"/>
              <a:sym typeface="Bebas Neue"/>
            </a:endParaRPr>
          </a:p>
        </p:txBody>
      </p:sp>
      <p:sp>
        <p:nvSpPr>
          <p:cNvPr id="3" name="AutoShape 3"/>
          <p:cNvSpPr/>
          <p:nvPr/>
        </p:nvSpPr>
        <p:spPr>
          <a:xfrm>
            <a:off x="7176756" y="2952764"/>
            <a:ext cx="6365701" cy="0"/>
          </a:xfrm>
          <a:prstGeom prst="line">
            <a:avLst/>
          </a:prstGeom>
          <a:ln w="57150" cap="flat">
            <a:solidFill>
              <a:srgbClr val="000000"/>
            </a:solidFill>
            <a:prstDash val="solid"/>
            <a:headEnd type="none" w="sm" len="sm"/>
            <a:tailEnd type="none" w="sm" len="sm"/>
          </a:ln>
        </p:spPr>
        <p:txBody>
          <a:bodyPr/>
          <a:lstStyle/>
          <a:p>
            <a:endParaRPr lang="en-IT"/>
          </a:p>
        </p:txBody>
      </p:sp>
      <p:sp>
        <p:nvSpPr>
          <p:cNvPr id="4" name="Freeform 4"/>
          <p:cNvSpPr/>
          <p:nvPr/>
        </p:nvSpPr>
        <p:spPr>
          <a:xfrm>
            <a:off x="0" y="3162300"/>
            <a:ext cx="4202218" cy="3467026"/>
          </a:xfrm>
          <a:custGeom>
            <a:avLst/>
            <a:gdLst/>
            <a:ahLst/>
            <a:cxnLst/>
            <a:rect l="l" t="t" r="r" b="b"/>
            <a:pathLst>
              <a:path w="4202218" h="3467026">
                <a:moveTo>
                  <a:pt x="0" y="0"/>
                </a:moveTo>
                <a:lnTo>
                  <a:pt x="4202218" y="0"/>
                </a:lnTo>
                <a:lnTo>
                  <a:pt x="4202218" y="3467027"/>
                </a:lnTo>
                <a:lnTo>
                  <a:pt x="0" y="3467027"/>
                </a:lnTo>
                <a:lnTo>
                  <a:pt x="0" y="0"/>
                </a:lnTo>
                <a:close/>
              </a:path>
            </a:pathLst>
          </a:custGeom>
          <a:blipFill>
            <a:blip r:embed="rId3"/>
            <a:stretch>
              <a:fillRect l="-6717" r="-17117"/>
            </a:stretch>
          </a:blipFill>
        </p:spPr>
        <p:txBody>
          <a:bodyPr/>
          <a:lstStyle/>
          <a:p>
            <a:endParaRPr lang="en-IT"/>
          </a:p>
        </p:txBody>
      </p:sp>
      <p:sp>
        <p:nvSpPr>
          <p:cNvPr id="5" name="Freeform 5"/>
          <p:cNvSpPr/>
          <p:nvPr/>
        </p:nvSpPr>
        <p:spPr>
          <a:xfrm>
            <a:off x="15478742" y="7466246"/>
            <a:ext cx="2728265" cy="2728265"/>
          </a:xfrm>
          <a:custGeom>
            <a:avLst/>
            <a:gdLst/>
            <a:ahLst/>
            <a:cxnLst/>
            <a:rect l="l" t="t" r="r" b="b"/>
            <a:pathLst>
              <a:path w="2728265" h="2728265">
                <a:moveTo>
                  <a:pt x="0" y="0"/>
                </a:moveTo>
                <a:lnTo>
                  <a:pt x="2728265" y="0"/>
                </a:lnTo>
                <a:lnTo>
                  <a:pt x="2728265" y="2728264"/>
                </a:lnTo>
                <a:lnTo>
                  <a:pt x="0" y="2728264"/>
                </a:lnTo>
                <a:lnTo>
                  <a:pt x="0" y="0"/>
                </a:lnTo>
                <a:close/>
              </a:path>
            </a:pathLst>
          </a:custGeom>
          <a:blipFill>
            <a:blip r:embed="rId4"/>
            <a:stretch>
              <a:fillRect/>
            </a:stretch>
          </a:blipFill>
        </p:spPr>
        <p:txBody>
          <a:bodyPr/>
          <a:lstStyle/>
          <a:p>
            <a:endParaRPr lang="en-IT"/>
          </a:p>
        </p:txBody>
      </p:sp>
      <p:sp>
        <p:nvSpPr>
          <p:cNvPr id="6" name="Freeform 6"/>
          <p:cNvSpPr/>
          <p:nvPr/>
        </p:nvSpPr>
        <p:spPr>
          <a:xfrm>
            <a:off x="3919136" y="3467026"/>
            <a:ext cx="12923739" cy="5363352"/>
          </a:xfrm>
          <a:custGeom>
            <a:avLst/>
            <a:gdLst/>
            <a:ahLst/>
            <a:cxnLst/>
            <a:rect l="l" t="t" r="r" b="b"/>
            <a:pathLst>
              <a:path w="12923739" h="5363352">
                <a:moveTo>
                  <a:pt x="0" y="0"/>
                </a:moveTo>
                <a:lnTo>
                  <a:pt x="12923739" y="0"/>
                </a:lnTo>
                <a:lnTo>
                  <a:pt x="12923739" y="5363352"/>
                </a:lnTo>
                <a:lnTo>
                  <a:pt x="0" y="5363352"/>
                </a:lnTo>
                <a:lnTo>
                  <a:pt x="0" y="0"/>
                </a:lnTo>
                <a:close/>
              </a:path>
            </a:pathLst>
          </a:custGeom>
          <a:blipFill>
            <a:blip r:embed="rId5"/>
            <a:stretch>
              <a:fillRect/>
            </a:stretch>
          </a:blipFill>
        </p:spPr>
        <p:txBody>
          <a:bodyPr/>
          <a:lstStyle/>
          <a:p>
            <a:endParaRPr lang="en-IT"/>
          </a:p>
        </p:txBody>
      </p:sp>
      <p:sp>
        <p:nvSpPr>
          <p:cNvPr id="7" name="Freeform 7"/>
          <p:cNvSpPr/>
          <p:nvPr/>
        </p:nvSpPr>
        <p:spPr>
          <a:xfrm>
            <a:off x="1065397" y="8908767"/>
            <a:ext cx="1505260" cy="857162"/>
          </a:xfrm>
          <a:custGeom>
            <a:avLst/>
            <a:gdLst/>
            <a:ahLst/>
            <a:cxnLst/>
            <a:rect l="l" t="t" r="r" b="b"/>
            <a:pathLst>
              <a:path w="1505260" h="857162">
                <a:moveTo>
                  <a:pt x="0" y="0"/>
                </a:moveTo>
                <a:lnTo>
                  <a:pt x="1505260" y="0"/>
                </a:lnTo>
                <a:lnTo>
                  <a:pt x="1505260" y="857162"/>
                </a:lnTo>
                <a:lnTo>
                  <a:pt x="0" y="857162"/>
                </a:lnTo>
                <a:lnTo>
                  <a:pt x="0" y="0"/>
                </a:lnTo>
                <a:close/>
              </a:path>
            </a:pathLst>
          </a:custGeom>
          <a:blipFill>
            <a:blip r:embed="rId6"/>
            <a:stretch>
              <a:fillRect/>
            </a:stretch>
          </a:blipFill>
        </p:spPr>
        <p:txBody>
          <a:bodyPr/>
          <a:lstStyle/>
          <a:p>
            <a:endParaRPr lang="en-IT"/>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IT"/>
          </a:p>
        </p:txBody>
      </p:sp>
      <p:grpSp>
        <p:nvGrpSpPr>
          <p:cNvPr id="3" name="Group 3"/>
          <p:cNvGrpSpPr/>
          <p:nvPr/>
        </p:nvGrpSpPr>
        <p:grpSpPr>
          <a:xfrm rot="-5400000">
            <a:off x="9052277" y="-6604135"/>
            <a:ext cx="147638" cy="18323809"/>
            <a:chOff x="0" y="0"/>
            <a:chExt cx="12543" cy="5397391"/>
          </a:xfrm>
        </p:grpSpPr>
        <p:sp>
          <p:nvSpPr>
            <p:cNvPr id="4" name="Freeform 4"/>
            <p:cNvSpPr/>
            <p:nvPr/>
          </p:nvSpPr>
          <p:spPr>
            <a:xfrm>
              <a:off x="0" y="0"/>
              <a:ext cx="12543" cy="5397391"/>
            </a:xfrm>
            <a:custGeom>
              <a:avLst/>
              <a:gdLst/>
              <a:ahLst/>
              <a:cxnLst/>
              <a:rect l="l" t="t" r="r" b="b"/>
              <a:pathLst>
                <a:path w="12543" h="5397391">
                  <a:moveTo>
                    <a:pt x="0" y="0"/>
                  </a:moveTo>
                  <a:lnTo>
                    <a:pt x="12543" y="0"/>
                  </a:lnTo>
                  <a:lnTo>
                    <a:pt x="12543" y="5397391"/>
                  </a:lnTo>
                  <a:lnTo>
                    <a:pt x="0" y="5397391"/>
                  </a:lnTo>
                  <a:close/>
                </a:path>
              </a:pathLst>
            </a:custGeom>
            <a:solidFill>
              <a:srgbClr val="000000"/>
            </a:solidFill>
          </p:spPr>
          <p:txBody>
            <a:bodyPr/>
            <a:lstStyle/>
            <a:p>
              <a:endParaRPr lang="en-IT"/>
            </a:p>
          </p:txBody>
        </p:sp>
        <p:sp>
          <p:nvSpPr>
            <p:cNvPr id="5" name="TextBox 5"/>
            <p:cNvSpPr txBox="1"/>
            <p:nvPr/>
          </p:nvSpPr>
          <p:spPr>
            <a:xfrm>
              <a:off x="0" y="-38100"/>
              <a:ext cx="12543" cy="5435491"/>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1140"/>
            <a:ext cx="4275556" cy="2508905"/>
            <a:chOff x="0" y="0"/>
            <a:chExt cx="844409" cy="495501"/>
          </a:xfrm>
        </p:grpSpPr>
        <p:sp>
          <p:nvSpPr>
            <p:cNvPr id="7" name="Freeform 7"/>
            <p:cNvSpPr/>
            <p:nvPr/>
          </p:nvSpPr>
          <p:spPr>
            <a:xfrm>
              <a:off x="0" y="0"/>
              <a:ext cx="844409" cy="495501"/>
            </a:xfrm>
            <a:custGeom>
              <a:avLst/>
              <a:gdLst/>
              <a:ahLst/>
              <a:cxnLst/>
              <a:rect l="l" t="t" r="r" b="b"/>
              <a:pathLst>
                <a:path w="844409" h="495501">
                  <a:moveTo>
                    <a:pt x="0" y="0"/>
                  </a:moveTo>
                  <a:lnTo>
                    <a:pt x="844409" y="0"/>
                  </a:lnTo>
                  <a:lnTo>
                    <a:pt x="844409" y="495501"/>
                  </a:lnTo>
                  <a:lnTo>
                    <a:pt x="0" y="495501"/>
                  </a:lnTo>
                  <a:close/>
                </a:path>
              </a:pathLst>
            </a:custGeom>
            <a:blipFill>
              <a:blip r:embed="rId4"/>
              <a:stretch>
                <a:fillRect t="-13905" b="-13905"/>
              </a:stretch>
            </a:blipFill>
          </p:spPr>
          <p:txBody>
            <a:bodyPr/>
            <a:lstStyle/>
            <a:p>
              <a:endParaRPr lang="en-IT"/>
            </a:p>
          </p:txBody>
        </p:sp>
      </p:grpSp>
      <p:sp>
        <p:nvSpPr>
          <p:cNvPr id="8" name="TextBox 8"/>
          <p:cNvSpPr txBox="1"/>
          <p:nvPr/>
        </p:nvSpPr>
        <p:spPr>
          <a:xfrm>
            <a:off x="5971602" y="123825"/>
            <a:ext cx="11897818" cy="2597784"/>
          </a:xfrm>
          <a:prstGeom prst="rect">
            <a:avLst/>
          </a:prstGeom>
        </p:spPr>
        <p:txBody>
          <a:bodyPr lIns="0" tIns="0" rIns="0" bIns="0" rtlCol="0" anchor="t">
            <a:spAutoFit/>
          </a:bodyPr>
          <a:lstStyle/>
          <a:p>
            <a:pPr algn="l">
              <a:lnSpc>
                <a:spcPts val="10069"/>
              </a:lnSpc>
            </a:pPr>
            <a:r>
              <a:rPr lang="en-US" sz="9499">
                <a:solidFill>
                  <a:srgbClr val="000000"/>
                </a:solidFill>
                <a:latin typeface="Bebas Neue"/>
                <a:ea typeface="Bebas Neue"/>
                <a:cs typeface="Bebas Neue"/>
                <a:sym typeface="Bebas Neue"/>
              </a:rPr>
              <a:t>Principle of Data Altruism (DGA)</a:t>
            </a:r>
          </a:p>
        </p:txBody>
      </p:sp>
      <p:sp>
        <p:nvSpPr>
          <p:cNvPr id="9" name="Freeform 9"/>
          <p:cNvSpPr/>
          <p:nvPr/>
        </p:nvSpPr>
        <p:spPr>
          <a:xfrm>
            <a:off x="15559735" y="632517"/>
            <a:ext cx="2728265" cy="2728265"/>
          </a:xfrm>
          <a:custGeom>
            <a:avLst/>
            <a:gdLst/>
            <a:ahLst/>
            <a:cxnLst/>
            <a:rect l="l" t="t" r="r" b="b"/>
            <a:pathLst>
              <a:path w="2728265" h="2728265">
                <a:moveTo>
                  <a:pt x="0" y="0"/>
                </a:moveTo>
                <a:lnTo>
                  <a:pt x="2728265" y="0"/>
                </a:lnTo>
                <a:lnTo>
                  <a:pt x="2728265" y="2728265"/>
                </a:lnTo>
                <a:lnTo>
                  <a:pt x="0" y="2728265"/>
                </a:lnTo>
                <a:lnTo>
                  <a:pt x="0" y="0"/>
                </a:lnTo>
                <a:close/>
              </a:path>
            </a:pathLst>
          </a:custGeom>
          <a:blipFill>
            <a:blip r:embed="rId5"/>
            <a:stretch>
              <a:fillRect/>
            </a:stretch>
          </a:blipFill>
        </p:spPr>
        <p:txBody>
          <a:bodyPr/>
          <a:lstStyle/>
          <a:p>
            <a:endParaRPr lang="en-IT"/>
          </a:p>
        </p:txBody>
      </p:sp>
      <p:sp>
        <p:nvSpPr>
          <p:cNvPr id="10" name="TextBox 10"/>
          <p:cNvSpPr txBox="1"/>
          <p:nvPr/>
        </p:nvSpPr>
        <p:spPr>
          <a:xfrm>
            <a:off x="418580" y="2666827"/>
            <a:ext cx="17853948" cy="2622548"/>
          </a:xfrm>
          <a:prstGeom prst="rect">
            <a:avLst/>
          </a:prstGeom>
        </p:spPr>
        <p:txBody>
          <a:bodyPr lIns="0" tIns="0" rIns="0" bIns="0" rtlCol="0" anchor="t">
            <a:spAutoFit/>
          </a:bodyPr>
          <a:lstStyle/>
          <a:p>
            <a:pPr algn="l">
              <a:lnSpc>
                <a:spcPts val="3500"/>
              </a:lnSpc>
            </a:pPr>
            <a:r>
              <a:rPr lang="en-US" sz="2500" b="1" dirty="0">
                <a:solidFill>
                  <a:srgbClr val="000000"/>
                </a:solidFill>
                <a:latin typeface="Open Sans Bold"/>
                <a:ea typeface="Open Sans Bold"/>
                <a:cs typeface="Open Sans Bold"/>
                <a:sym typeface="Open Sans Bold"/>
              </a:rPr>
              <a:t>1. What it is</a:t>
            </a:r>
          </a:p>
          <a:p>
            <a:pPr marL="539764" lvl="1" indent="-269882" algn="l">
              <a:lnSpc>
                <a:spcPts val="3500"/>
              </a:lnSpc>
              <a:buFont typeface="Arial"/>
              <a:buChar char="•"/>
            </a:pPr>
            <a:r>
              <a:rPr lang="en-US" sz="2500" b="1" dirty="0">
                <a:solidFill>
                  <a:srgbClr val="000000"/>
                </a:solidFill>
                <a:latin typeface="Open Sans Bold"/>
                <a:ea typeface="Open Sans Bold"/>
                <a:cs typeface="Open Sans Bold"/>
                <a:sym typeface="Open Sans Bold"/>
              </a:rPr>
              <a:t>Voluntary sharing of data — without receiving any reward — by individuals or organizations for general interest purposes (research, health, environment, public services, etc.).</a:t>
            </a:r>
          </a:p>
          <a:p>
            <a:pPr marL="539764" lvl="1" indent="-269882" algn="l">
              <a:lnSpc>
                <a:spcPts val="3500"/>
              </a:lnSpc>
              <a:buFont typeface="Arial"/>
              <a:buChar char="•"/>
            </a:pPr>
            <a:r>
              <a:rPr lang="en-US" sz="2500" b="1" dirty="0">
                <a:solidFill>
                  <a:srgbClr val="000000"/>
                </a:solidFill>
                <a:latin typeface="Open Sans Bold"/>
                <a:ea typeface="Open Sans Bold"/>
                <a:cs typeface="Open Sans Bold"/>
                <a:sym typeface="Open Sans Bold"/>
              </a:rPr>
              <a:t>The DGA formalizes this practice, providing a legal and secure pathway for the reuse of personal or non-personal data.</a:t>
            </a:r>
          </a:p>
          <a:p>
            <a:pPr algn="l">
              <a:lnSpc>
                <a:spcPts val="3500"/>
              </a:lnSpc>
            </a:pPr>
            <a:endParaRPr lang="en-US" sz="2500" b="1" dirty="0">
              <a:solidFill>
                <a:srgbClr val="000000"/>
              </a:solidFill>
              <a:latin typeface="Open Sans Bold"/>
              <a:ea typeface="Open Sans Bold"/>
              <a:cs typeface="Open Sans Bold"/>
              <a:sym typeface="Open Sans Bold"/>
            </a:endParaRPr>
          </a:p>
        </p:txBody>
      </p:sp>
      <p:sp>
        <p:nvSpPr>
          <p:cNvPr id="11" name="TextBox 11"/>
          <p:cNvSpPr txBox="1"/>
          <p:nvPr/>
        </p:nvSpPr>
        <p:spPr>
          <a:xfrm>
            <a:off x="3366216" y="4707294"/>
            <a:ext cx="14921784" cy="3498848"/>
          </a:xfrm>
          <a:prstGeom prst="rect">
            <a:avLst/>
          </a:prstGeom>
        </p:spPr>
        <p:txBody>
          <a:bodyPr lIns="0" tIns="0" rIns="0" bIns="0" rtlCol="0" anchor="t">
            <a:spAutoFit/>
          </a:bodyPr>
          <a:lstStyle/>
          <a:p>
            <a:pPr algn="l">
              <a:lnSpc>
                <a:spcPts val="3500"/>
              </a:lnSpc>
            </a:pPr>
            <a:r>
              <a:rPr lang="en-US" sz="2500" b="1" dirty="0">
                <a:solidFill>
                  <a:srgbClr val="000000"/>
                </a:solidFill>
                <a:latin typeface="Open Sans Bold"/>
                <a:ea typeface="Open Sans Bold"/>
                <a:cs typeface="Open Sans Bold"/>
                <a:sym typeface="Open Sans Bold"/>
              </a:rPr>
              <a:t>How it works</a:t>
            </a:r>
          </a:p>
          <a:p>
            <a:pPr marL="539764" lvl="1" indent="-269882" algn="l">
              <a:lnSpc>
                <a:spcPts val="3500"/>
              </a:lnSpc>
              <a:buFont typeface="Arial"/>
              <a:buChar char="•"/>
            </a:pPr>
            <a:r>
              <a:rPr lang="en-US" sz="2500" b="1" dirty="0">
                <a:solidFill>
                  <a:srgbClr val="000000"/>
                </a:solidFill>
                <a:latin typeface="Open Sans Bold"/>
                <a:ea typeface="Open Sans Bold"/>
                <a:cs typeface="Open Sans Bold"/>
                <a:sym typeface="Open Sans Bold"/>
              </a:rPr>
              <a:t>Data altruism organizations: nonprofit entities, transparent, secure, respecting donors’ rights.</a:t>
            </a:r>
          </a:p>
          <a:p>
            <a:pPr marL="539764" lvl="1" indent="-269882" algn="l">
              <a:lnSpc>
                <a:spcPts val="3500"/>
              </a:lnSpc>
              <a:buFont typeface="Arial"/>
              <a:buChar char="•"/>
            </a:pPr>
            <a:r>
              <a:rPr lang="en-US" sz="2500" b="1" dirty="0">
                <a:solidFill>
                  <a:srgbClr val="000000"/>
                </a:solidFill>
                <a:latin typeface="Open Sans Bold"/>
                <a:ea typeface="Open Sans Bold"/>
                <a:cs typeface="Open Sans Bold"/>
                <a:sym typeface="Open Sans Bold"/>
              </a:rPr>
              <a:t>Consent / permission: data donors authorize reuse according to standardized European procedures.</a:t>
            </a:r>
          </a:p>
          <a:p>
            <a:pPr marL="539764" lvl="1" indent="-269882" algn="l">
              <a:lnSpc>
                <a:spcPts val="3500"/>
              </a:lnSpc>
              <a:buFont typeface="Arial"/>
              <a:buChar char="•"/>
            </a:pPr>
            <a:r>
              <a:rPr lang="en-US" sz="2500" b="1" dirty="0">
                <a:solidFill>
                  <a:srgbClr val="000000"/>
                </a:solidFill>
                <a:latin typeface="Open Sans Bold"/>
                <a:ea typeface="Open Sans Bold"/>
                <a:cs typeface="Open Sans Bold"/>
                <a:sym typeface="Open Sans Bold"/>
              </a:rPr>
              <a:t>Purpose: data used for general interest objectives, e.g., scientific research, healthcare, public policies.</a:t>
            </a:r>
          </a:p>
          <a:p>
            <a:pPr algn="l">
              <a:lnSpc>
                <a:spcPts val="3500"/>
              </a:lnSpc>
            </a:pPr>
            <a:endParaRPr lang="en-US" sz="2500" b="1" dirty="0">
              <a:solidFill>
                <a:srgbClr val="000000"/>
              </a:solidFill>
              <a:latin typeface="Open Sans Bold"/>
              <a:ea typeface="Open Sans Bold"/>
              <a:cs typeface="Open Sans Bold"/>
              <a:sym typeface="Open Sans Bold"/>
            </a:endParaRPr>
          </a:p>
        </p:txBody>
      </p:sp>
      <p:sp>
        <p:nvSpPr>
          <p:cNvPr id="12" name="TextBox 12"/>
          <p:cNvSpPr txBox="1"/>
          <p:nvPr/>
        </p:nvSpPr>
        <p:spPr>
          <a:xfrm>
            <a:off x="217026" y="7840272"/>
            <a:ext cx="18070974" cy="2491738"/>
          </a:xfrm>
          <a:prstGeom prst="rect">
            <a:avLst/>
          </a:prstGeom>
        </p:spPr>
        <p:txBody>
          <a:bodyPr lIns="0" tIns="0" rIns="0" bIns="0" rtlCol="0" anchor="t">
            <a:spAutoFit/>
          </a:bodyPr>
          <a:lstStyle/>
          <a:p>
            <a:pPr algn="l">
              <a:lnSpc>
                <a:spcPts val="3360"/>
              </a:lnSpc>
            </a:pPr>
            <a:r>
              <a:rPr lang="en-US" sz="2400" b="1" dirty="0">
                <a:solidFill>
                  <a:srgbClr val="000000"/>
                </a:solidFill>
                <a:latin typeface="Open Sans Bold"/>
                <a:ea typeface="Open Sans Bold"/>
                <a:cs typeface="Open Sans Bold"/>
                <a:sym typeface="Open Sans Bold"/>
              </a:rPr>
              <a:t>Importance for ELIXIR / data infrastructures</a:t>
            </a:r>
          </a:p>
          <a:p>
            <a:pPr marL="518175" lvl="1" indent="-259087" algn="l">
              <a:lnSpc>
                <a:spcPts val="3360"/>
              </a:lnSpc>
              <a:buFont typeface="Arial"/>
              <a:buChar char="•"/>
            </a:pPr>
            <a:r>
              <a:rPr lang="en-US" sz="2400" b="1" dirty="0">
                <a:solidFill>
                  <a:srgbClr val="000000"/>
                </a:solidFill>
                <a:latin typeface="Open Sans Bold"/>
                <a:ea typeface="Open Sans Bold"/>
                <a:cs typeface="Open Sans Bold"/>
                <a:sym typeface="Open Sans Bold"/>
              </a:rPr>
              <a:t>Provides a stable and transparent legal framework for sharing sensitive data while protecting privacy and rights.</a:t>
            </a:r>
          </a:p>
          <a:p>
            <a:pPr marL="518175" lvl="1" indent="-259087" algn="l">
              <a:lnSpc>
                <a:spcPts val="3360"/>
              </a:lnSpc>
              <a:buFont typeface="Arial"/>
              <a:buChar char="•"/>
            </a:pPr>
            <a:r>
              <a:rPr lang="en-US" sz="2400" b="1" dirty="0">
                <a:solidFill>
                  <a:srgbClr val="000000"/>
                </a:solidFill>
                <a:latin typeface="Open Sans Bold"/>
                <a:ea typeface="Open Sans Bold"/>
                <a:cs typeface="Open Sans Bold"/>
                <a:sym typeface="Open Sans Bold"/>
              </a:rPr>
              <a:t>Enables creation of large-scale data pools for genomic, epidemiological, and AI-driven analyses.</a:t>
            </a:r>
          </a:p>
          <a:p>
            <a:pPr marL="518175" lvl="1" indent="-259087" algn="l">
              <a:lnSpc>
                <a:spcPts val="3360"/>
              </a:lnSpc>
              <a:buFont typeface="Arial"/>
              <a:buChar char="•"/>
            </a:pPr>
            <a:r>
              <a:rPr lang="en-US" sz="2400" b="1" dirty="0">
                <a:solidFill>
                  <a:srgbClr val="000000"/>
                </a:solidFill>
                <a:latin typeface="Open Sans Bold"/>
                <a:ea typeface="Open Sans Bold"/>
                <a:cs typeface="Open Sans Bold"/>
                <a:sym typeface="Open Sans Bold"/>
              </a:rPr>
              <a:t>Supports a federated, responsible, and collaborative governance model, aligned with FAIR principles and ethical data reuse.</a:t>
            </a:r>
          </a:p>
          <a:p>
            <a:pPr algn="l">
              <a:lnSpc>
                <a:spcPts val="3360"/>
              </a:lnSpc>
            </a:pPr>
            <a:endParaRPr lang="en-US" sz="2400" b="1" dirty="0">
              <a:solidFill>
                <a:srgbClr val="000000"/>
              </a:solidFill>
              <a:latin typeface="Open Sans Bold"/>
              <a:ea typeface="Open Sans Bold"/>
              <a:cs typeface="Open Sans Bold"/>
              <a:sym typeface="Open Sans Bold"/>
            </a:endParaRPr>
          </a:p>
        </p:txBody>
      </p:sp>
      <p:sp>
        <p:nvSpPr>
          <p:cNvPr id="13" name="Freeform 13"/>
          <p:cNvSpPr/>
          <p:nvPr/>
        </p:nvSpPr>
        <p:spPr>
          <a:xfrm>
            <a:off x="15943760" y="9258300"/>
            <a:ext cx="1505260" cy="857162"/>
          </a:xfrm>
          <a:custGeom>
            <a:avLst/>
            <a:gdLst/>
            <a:ahLst/>
            <a:cxnLst/>
            <a:rect l="l" t="t" r="r" b="b"/>
            <a:pathLst>
              <a:path w="1505260" h="857162">
                <a:moveTo>
                  <a:pt x="0" y="0"/>
                </a:moveTo>
                <a:lnTo>
                  <a:pt x="1505259" y="0"/>
                </a:lnTo>
                <a:lnTo>
                  <a:pt x="1505259" y="857162"/>
                </a:lnTo>
                <a:lnTo>
                  <a:pt x="0" y="857162"/>
                </a:lnTo>
                <a:lnTo>
                  <a:pt x="0" y="0"/>
                </a:lnTo>
                <a:close/>
              </a:path>
            </a:pathLst>
          </a:custGeom>
          <a:blipFill>
            <a:blip r:embed="rId6"/>
            <a:stretch>
              <a:fillRect/>
            </a:stretch>
          </a:blipFill>
        </p:spPr>
        <p:txBody>
          <a:bodyPr/>
          <a:lstStyle/>
          <a:p>
            <a:endParaRPr lang="en-IT"/>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IT"/>
          </a:p>
        </p:txBody>
      </p:sp>
      <p:grpSp>
        <p:nvGrpSpPr>
          <p:cNvPr id="3" name="Group 3"/>
          <p:cNvGrpSpPr/>
          <p:nvPr/>
        </p:nvGrpSpPr>
        <p:grpSpPr>
          <a:xfrm rot="-5400000">
            <a:off x="9120188" y="-7473309"/>
            <a:ext cx="47625" cy="20493219"/>
            <a:chOff x="0" y="0"/>
            <a:chExt cx="12543" cy="5397391"/>
          </a:xfrm>
        </p:grpSpPr>
        <p:sp>
          <p:nvSpPr>
            <p:cNvPr id="4" name="Freeform 4"/>
            <p:cNvSpPr/>
            <p:nvPr/>
          </p:nvSpPr>
          <p:spPr>
            <a:xfrm>
              <a:off x="0" y="0"/>
              <a:ext cx="12543" cy="5397391"/>
            </a:xfrm>
            <a:custGeom>
              <a:avLst/>
              <a:gdLst/>
              <a:ahLst/>
              <a:cxnLst/>
              <a:rect l="l" t="t" r="r" b="b"/>
              <a:pathLst>
                <a:path w="12543" h="5397391">
                  <a:moveTo>
                    <a:pt x="0" y="0"/>
                  </a:moveTo>
                  <a:lnTo>
                    <a:pt x="12543" y="0"/>
                  </a:lnTo>
                  <a:lnTo>
                    <a:pt x="12543" y="5397391"/>
                  </a:lnTo>
                  <a:lnTo>
                    <a:pt x="0" y="5397391"/>
                  </a:lnTo>
                  <a:close/>
                </a:path>
              </a:pathLst>
            </a:custGeom>
            <a:solidFill>
              <a:srgbClr val="000000"/>
            </a:solidFill>
          </p:spPr>
          <p:txBody>
            <a:bodyPr/>
            <a:lstStyle/>
            <a:p>
              <a:endParaRPr lang="en-IT"/>
            </a:p>
          </p:txBody>
        </p:sp>
        <p:sp>
          <p:nvSpPr>
            <p:cNvPr id="5" name="TextBox 5"/>
            <p:cNvSpPr txBox="1"/>
            <p:nvPr/>
          </p:nvSpPr>
          <p:spPr>
            <a:xfrm>
              <a:off x="0" y="-38100"/>
              <a:ext cx="12543" cy="5435491"/>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3146509" y="-378748"/>
            <a:ext cx="47625" cy="11044497"/>
            <a:chOff x="0" y="0"/>
            <a:chExt cx="12543" cy="2908839"/>
          </a:xfrm>
        </p:grpSpPr>
        <p:sp>
          <p:nvSpPr>
            <p:cNvPr id="7" name="Freeform 7"/>
            <p:cNvSpPr/>
            <p:nvPr/>
          </p:nvSpPr>
          <p:spPr>
            <a:xfrm>
              <a:off x="0" y="0"/>
              <a:ext cx="12543" cy="2908839"/>
            </a:xfrm>
            <a:custGeom>
              <a:avLst/>
              <a:gdLst/>
              <a:ahLst/>
              <a:cxnLst/>
              <a:rect l="l" t="t" r="r" b="b"/>
              <a:pathLst>
                <a:path w="12543" h="2908839">
                  <a:moveTo>
                    <a:pt x="0" y="0"/>
                  </a:moveTo>
                  <a:lnTo>
                    <a:pt x="12543" y="0"/>
                  </a:lnTo>
                  <a:lnTo>
                    <a:pt x="12543" y="2908839"/>
                  </a:lnTo>
                  <a:lnTo>
                    <a:pt x="0" y="2908839"/>
                  </a:lnTo>
                  <a:close/>
                </a:path>
              </a:pathLst>
            </a:custGeom>
            <a:solidFill>
              <a:srgbClr val="000000"/>
            </a:solidFill>
          </p:spPr>
          <p:txBody>
            <a:bodyPr/>
            <a:lstStyle/>
            <a:p>
              <a:endParaRPr lang="en-IT"/>
            </a:p>
          </p:txBody>
        </p:sp>
        <p:sp>
          <p:nvSpPr>
            <p:cNvPr id="8" name="TextBox 8"/>
            <p:cNvSpPr txBox="1"/>
            <p:nvPr/>
          </p:nvSpPr>
          <p:spPr>
            <a:xfrm>
              <a:off x="0" y="-38100"/>
              <a:ext cx="12543" cy="2946939"/>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3194134" y="2797113"/>
            <a:ext cx="5093866" cy="7489887"/>
            <a:chOff x="0" y="0"/>
            <a:chExt cx="789173" cy="1160379"/>
          </a:xfrm>
        </p:grpSpPr>
        <p:sp>
          <p:nvSpPr>
            <p:cNvPr id="10" name="Freeform 10"/>
            <p:cNvSpPr/>
            <p:nvPr/>
          </p:nvSpPr>
          <p:spPr>
            <a:xfrm>
              <a:off x="0" y="0"/>
              <a:ext cx="789173" cy="1160379"/>
            </a:xfrm>
            <a:custGeom>
              <a:avLst/>
              <a:gdLst/>
              <a:ahLst/>
              <a:cxnLst/>
              <a:rect l="l" t="t" r="r" b="b"/>
              <a:pathLst>
                <a:path w="789173" h="1160379">
                  <a:moveTo>
                    <a:pt x="0" y="0"/>
                  </a:moveTo>
                  <a:lnTo>
                    <a:pt x="789173" y="0"/>
                  </a:lnTo>
                  <a:lnTo>
                    <a:pt x="789173" y="1160379"/>
                  </a:lnTo>
                  <a:lnTo>
                    <a:pt x="0" y="1160379"/>
                  </a:lnTo>
                  <a:close/>
                </a:path>
              </a:pathLst>
            </a:custGeom>
            <a:blipFill>
              <a:blip r:embed="rId4"/>
              <a:stretch>
                <a:fillRect t="-961" b="-961"/>
              </a:stretch>
            </a:blipFill>
          </p:spPr>
          <p:txBody>
            <a:bodyPr/>
            <a:lstStyle/>
            <a:p>
              <a:endParaRPr lang="en-IT"/>
            </a:p>
          </p:txBody>
        </p:sp>
      </p:grpSp>
      <p:sp>
        <p:nvSpPr>
          <p:cNvPr id="11" name="TextBox 11"/>
          <p:cNvSpPr txBox="1"/>
          <p:nvPr/>
        </p:nvSpPr>
        <p:spPr>
          <a:xfrm>
            <a:off x="889257" y="142411"/>
            <a:ext cx="12257251" cy="4804666"/>
          </a:xfrm>
          <a:prstGeom prst="rect">
            <a:avLst/>
          </a:prstGeom>
        </p:spPr>
        <p:txBody>
          <a:bodyPr lIns="0" tIns="0" rIns="0" bIns="0" rtlCol="0" anchor="t">
            <a:spAutoFit/>
          </a:bodyPr>
          <a:lstStyle/>
          <a:p>
            <a:pPr algn="l">
              <a:lnSpc>
                <a:spcPts val="8798"/>
              </a:lnSpc>
            </a:pPr>
            <a:r>
              <a:rPr lang="en-US" sz="8300">
                <a:solidFill>
                  <a:srgbClr val="000000"/>
                </a:solidFill>
                <a:latin typeface="Bebas Neue"/>
                <a:ea typeface="Bebas Neue"/>
                <a:cs typeface="Bebas Neue"/>
                <a:sym typeface="Bebas Neue"/>
              </a:rPr>
              <a:t>Data Sharing for Research &amp; Data Altruism: Key Challenges (EDPB)</a:t>
            </a:r>
          </a:p>
          <a:p>
            <a:pPr algn="l">
              <a:lnSpc>
                <a:spcPts val="10069"/>
              </a:lnSpc>
            </a:pPr>
            <a:endParaRPr lang="en-US" sz="8300">
              <a:solidFill>
                <a:srgbClr val="000000"/>
              </a:solidFill>
              <a:latin typeface="Bebas Neue"/>
              <a:ea typeface="Bebas Neue"/>
              <a:cs typeface="Bebas Neue"/>
              <a:sym typeface="Bebas Neue"/>
            </a:endParaRPr>
          </a:p>
          <a:p>
            <a:pPr algn="l">
              <a:lnSpc>
                <a:spcPts val="9858"/>
              </a:lnSpc>
            </a:pPr>
            <a:endParaRPr lang="en-US" sz="8300">
              <a:solidFill>
                <a:srgbClr val="000000"/>
              </a:solidFill>
              <a:latin typeface="Bebas Neue"/>
              <a:ea typeface="Bebas Neue"/>
              <a:cs typeface="Bebas Neue"/>
              <a:sym typeface="Bebas Neue"/>
            </a:endParaRPr>
          </a:p>
        </p:txBody>
      </p:sp>
      <p:sp>
        <p:nvSpPr>
          <p:cNvPr id="12" name="TextBox 12"/>
          <p:cNvSpPr txBox="1"/>
          <p:nvPr/>
        </p:nvSpPr>
        <p:spPr>
          <a:xfrm>
            <a:off x="597154" y="2739963"/>
            <a:ext cx="12167333" cy="7940668"/>
          </a:xfrm>
          <a:prstGeom prst="rect">
            <a:avLst/>
          </a:prstGeom>
        </p:spPr>
        <p:txBody>
          <a:bodyPr lIns="0" tIns="0" rIns="0" bIns="0" rtlCol="0" anchor="t">
            <a:spAutoFit/>
          </a:bodyPr>
          <a:lstStyle/>
          <a:p>
            <a:pPr algn="ctr">
              <a:lnSpc>
                <a:spcPts val="4235"/>
              </a:lnSpc>
              <a:spcBef>
                <a:spcPct val="0"/>
              </a:spcBef>
            </a:pPr>
            <a:r>
              <a:rPr lang="en-US" sz="3025" b="1">
                <a:solidFill>
                  <a:srgbClr val="000000"/>
                </a:solidFill>
                <a:latin typeface="Canva Sans Bold"/>
                <a:ea typeface="Canva Sans Bold"/>
                <a:cs typeface="Canva Sans Bold"/>
                <a:sym typeface="Canva Sans Bold"/>
              </a:rPr>
              <a:t>European Data Protection Board</a:t>
            </a:r>
          </a:p>
          <a:p>
            <a:pPr algn="l">
              <a:lnSpc>
                <a:spcPts val="4515"/>
              </a:lnSpc>
              <a:spcBef>
                <a:spcPct val="0"/>
              </a:spcBef>
            </a:pPr>
            <a:r>
              <a:rPr lang="en-US" sz="3225" b="1">
                <a:solidFill>
                  <a:srgbClr val="000000"/>
                </a:solidFill>
                <a:latin typeface="Canva Sans Bold"/>
                <a:ea typeface="Canva Sans Bold"/>
                <a:cs typeface="Canva Sans Bold"/>
                <a:sym typeface="Canva Sans Bold"/>
              </a:rPr>
              <a:t>1. “Anonymisation”</a:t>
            </a:r>
          </a:p>
          <a:p>
            <a:pPr algn="l">
              <a:lnSpc>
                <a:spcPts val="4515"/>
              </a:lnSpc>
              <a:spcBef>
                <a:spcPct val="0"/>
              </a:spcBef>
            </a:pPr>
            <a:r>
              <a:rPr lang="en-US" sz="3225">
                <a:solidFill>
                  <a:srgbClr val="000000"/>
                </a:solidFill>
                <a:latin typeface="Canva Sans"/>
                <a:ea typeface="Canva Sans"/>
                <a:cs typeface="Canva Sans"/>
                <a:sym typeface="Canva Sans"/>
              </a:rPr>
              <a:t> According to the EDPB, data can be considered truly anonymised only when re-identification of individuals becomes technically impossible in practice, even when combining multiple methods or datasets. This sets a very high threshold.</a:t>
            </a:r>
          </a:p>
          <a:p>
            <a:pPr algn="l">
              <a:lnSpc>
                <a:spcPts val="4515"/>
              </a:lnSpc>
              <a:spcBef>
                <a:spcPct val="0"/>
              </a:spcBef>
            </a:pPr>
            <a:r>
              <a:rPr lang="en-US" sz="3225" b="1">
                <a:solidFill>
                  <a:srgbClr val="000000"/>
                </a:solidFill>
                <a:latin typeface="Canva Sans Bold"/>
                <a:ea typeface="Canva Sans Bold"/>
                <a:cs typeface="Canva Sans Bold"/>
                <a:sym typeface="Canva Sans Bold"/>
              </a:rPr>
              <a:t>2. “Research purposes”</a:t>
            </a:r>
          </a:p>
          <a:p>
            <a:pPr algn="l">
              <a:lnSpc>
                <a:spcPts val="4515"/>
              </a:lnSpc>
              <a:spcBef>
                <a:spcPct val="0"/>
              </a:spcBef>
            </a:pPr>
            <a:r>
              <a:rPr lang="en-US" sz="3225">
                <a:solidFill>
                  <a:srgbClr val="000000"/>
                </a:solidFill>
                <a:latin typeface="Canva Sans"/>
                <a:ea typeface="Canva Sans"/>
                <a:cs typeface="Canva Sans"/>
                <a:sym typeface="Canva Sans"/>
              </a:rPr>
              <a:t> The EDPB often interprets “research purposes” as referring to a specific research project, meaning that the usual legal basis (typically consent) can only authorise the processing of personal data for that one clearly defined study, not for broad or future research uses.</a:t>
            </a:r>
          </a:p>
          <a:p>
            <a:pPr algn="ctr">
              <a:lnSpc>
                <a:spcPts val="4515"/>
              </a:lnSpc>
              <a:spcBef>
                <a:spcPct val="0"/>
              </a:spcBef>
            </a:pPr>
            <a:endParaRPr lang="en-US" sz="3225">
              <a:solidFill>
                <a:srgbClr val="000000"/>
              </a:solidFill>
              <a:latin typeface="Canva Sans"/>
              <a:ea typeface="Canva Sans"/>
              <a:cs typeface="Canva Sans"/>
              <a:sym typeface="Canva Sans"/>
            </a:endParaRPr>
          </a:p>
        </p:txBody>
      </p:sp>
      <p:sp>
        <p:nvSpPr>
          <p:cNvPr id="13" name="Freeform 13"/>
          <p:cNvSpPr/>
          <p:nvPr/>
        </p:nvSpPr>
        <p:spPr>
          <a:xfrm>
            <a:off x="15559735" y="0"/>
            <a:ext cx="2728265" cy="2728265"/>
          </a:xfrm>
          <a:custGeom>
            <a:avLst/>
            <a:gdLst/>
            <a:ahLst/>
            <a:cxnLst/>
            <a:rect l="l" t="t" r="r" b="b"/>
            <a:pathLst>
              <a:path w="2728265" h="2728265">
                <a:moveTo>
                  <a:pt x="0" y="0"/>
                </a:moveTo>
                <a:lnTo>
                  <a:pt x="2728265" y="0"/>
                </a:lnTo>
                <a:lnTo>
                  <a:pt x="2728265" y="2728265"/>
                </a:lnTo>
                <a:lnTo>
                  <a:pt x="0" y="2728265"/>
                </a:lnTo>
                <a:lnTo>
                  <a:pt x="0" y="0"/>
                </a:lnTo>
                <a:close/>
              </a:path>
            </a:pathLst>
          </a:custGeom>
          <a:blipFill>
            <a:blip r:embed="rId5"/>
            <a:stretch>
              <a:fillRect/>
            </a:stretch>
          </a:blipFill>
        </p:spPr>
        <p:txBody>
          <a:bodyPr/>
          <a:lstStyle/>
          <a:p>
            <a:endParaRPr lang="en-IT"/>
          </a:p>
        </p:txBody>
      </p:sp>
      <p:sp>
        <p:nvSpPr>
          <p:cNvPr id="14" name="Freeform 14"/>
          <p:cNvSpPr/>
          <p:nvPr/>
        </p:nvSpPr>
        <p:spPr>
          <a:xfrm>
            <a:off x="11453733" y="9258300"/>
            <a:ext cx="1505260" cy="857162"/>
          </a:xfrm>
          <a:custGeom>
            <a:avLst/>
            <a:gdLst/>
            <a:ahLst/>
            <a:cxnLst/>
            <a:rect l="l" t="t" r="r" b="b"/>
            <a:pathLst>
              <a:path w="1505260" h="857162">
                <a:moveTo>
                  <a:pt x="0" y="0"/>
                </a:moveTo>
                <a:lnTo>
                  <a:pt x="1505259" y="0"/>
                </a:lnTo>
                <a:lnTo>
                  <a:pt x="1505259" y="857162"/>
                </a:lnTo>
                <a:lnTo>
                  <a:pt x="0" y="857162"/>
                </a:lnTo>
                <a:lnTo>
                  <a:pt x="0" y="0"/>
                </a:lnTo>
                <a:close/>
              </a:path>
            </a:pathLst>
          </a:custGeom>
          <a:blipFill>
            <a:blip r:embed="rId6"/>
            <a:stretch>
              <a:fillRect/>
            </a:stretch>
          </a:blipFill>
        </p:spPr>
        <p:txBody>
          <a:bodyPr/>
          <a:lstStyle/>
          <a:p>
            <a:endParaRPr lang="en-IT"/>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IT"/>
          </a:p>
        </p:txBody>
      </p:sp>
      <p:sp>
        <p:nvSpPr>
          <p:cNvPr id="3" name="TextBox 3"/>
          <p:cNvSpPr txBox="1"/>
          <p:nvPr/>
        </p:nvSpPr>
        <p:spPr>
          <a:xfrm>
            <a:off x="3157403" y="2775586"/>
            <a:ext cx="14852863" cy="7964163"/>
          </a:xfrm>
          <a:prstGeom prst="rect">
            <a:avLst/>
          </a:prstGeom>
        </p:spPr>
        <p:txBody>
          <a:bodyPr lIns="0" tIns="0" rIns="0" bIns="0" rtlCol="0" anchor="t">
            <a:spAutoFit/>
          </a:bodyPr>
          <a:lstStyle/>
          <a:p>
            <a:pPr marL="761109" lvl="1" indent="-380555" algn="l">
              <a:lnSpc>
                <a:spcPts val="4935"/>
              </a:lnSpc>
              <a:spcBef>
                <a:spcPct val="0"/>
              </a:spcBef>
              <a:buFont typeface="Arial"/>
              <a:buChar char="•"/>
            </a:pPr>
            <a:r>
              <a:rPr lang="en-US" sz="3525" dirty="0">
                <a:solidFill>
                  <a:srgbClr val="000000"/>
                </a:solidFill>
                <a:latin typeface="Canva Sans"/>
                <a:ea typeface="Canva Sans"/>
                <a:cs typeface="Canva Sans"/>
                <a:sym typeface="Canva Sans"/>
              </a:rPr>
              <a:t>“D</a:t>
            </a:r>
            <a:r>
              <a:rPr lang="en-US" sz="3525" u="none" strike="noStrike" dirty="0">
                <a:solidFill>
                  <a:srgbClr val="000000"/>
                </a:solidFill>
                <a:latin typeface="Canva Sans"/>
                <a:ea typeface="Canva Sans"/>
                <a:cs typeface="Canva Sans"/>
                <a:sym typeface="Canva Sans"/>
              </a:rPr>
              <a:t>ata controller” vs. “controller” under the GDPR;</a:t>
            </a:r>
          </a:p>
          <a:p>
            <a:pPr marL="761109" lvl="1" indent="-380555" algn="l">
              <a:lnSpc>
                <a:spcPts val="4935"/>
              </a:lnSpc>
              <a:spcBef>
                <a:spcPct val="0"/>
              </a:spcBef>
              <a:buFont typeface="Arial"/>
              <a:buChar char="•"/>
            </a:pPr>
            <a:r>
              <a:rPr lang="en-US" sz="3525" u="none" strike="noStrike" dirty="0">
                <a:solidFill>
                  <a:srgbClr val="000000"/>
                </a:solidFill>
                <a:latin typeface="Canva Sans"/>
                <a:ea typeface="Canva Sans"/>
                <a:cs typeface="Canva Sans"/>
                <a:sym typeface="Canva Sans"/>
              </a:rPr>
              <a:t>The DGA adopts a “proprietary” conception of data, which is, however, foreign to the GDPR’s understanding of personal data;</a:t>
            </a:r>
          </a:p>
          <a:p>
            <a:pPr marL="761109" lvl="1" indent="-380555" algn="l">
              <a:lnSpc>
                <a:spcPts val="4935"/>
              </a:lnSpc>
              <a:spcBef>
                <a:spcPct val="0"/>
              </a:spcBef>
              <a:buFont typeface="Arial"/>
              <a:buChar char="•"/>
            </a:pPr>
            <a:r>
              <a:rPr lang="en-US" sz="3525" u="none" strike="noStrike" dirty="0">
                <a:solidFill>
                  <a:srgbClr val="000000"/>
                </a:solidFill>
                <a:latin typeface="Canva Sans"/>
                <a:ea typeface="Canva Sans"/>
                <a:cs typeface="Canva Sans"/>
                <a:sym typeface="Canva Sans"/>
              </a:rPr>
              <a:t>Lack of coordination with the GDPR;</a:t>
            </a:r>
          </a:p>
          <a:p>
            <a:pPr marL="761109" lvl="1" indent="-380555" algn="l">
              <a:lnSpc>
                <a:spcPts val="4935"/>
              </a:lnSpc>
              <a:spcBef>
                <a:spcPct val="0"/>
              </a:spcBef>
              <a:buFont typeface="Arial"/>
              <a:buChar char="•"/>
            </a:pPr>
            <a:r>
              <a:rPr lang="en-US" sz="3525" u="none" strike="noStrike" dirty="0">
                <a:solidFill>
                  <a:srgbClr val="000000"/>
                </a:solidFill>
                <a:latin typeface="Canva Sans"/>
                <a:ea typeface="Canva Sans"/>
                <a:cs typeface="Canva Sans"/>
                <a:sym typeface="Canva Sans"/>
              </a:rPr>
              <a:t>Uncertain equivalence between pseudonymized and anonymized data (only the latter are excluded from the GDPR regime: Deloitte Judgment C-413/23 P (EDPS v. SRB));</a:t>
            </a:r>
          </a:p>
          <a:p>
            <a:pPr marL="761109" lvl="1" indent="-380555" algn="l">
              <a:lnSpc>
                <a:spcPts val="4935"/>
              </a:lnSpc>
              <a:spcBef>
                <a:spcPct val="0"/>
              </a:spcBef>
              <a:buFont typeface="Arial"/>
              <a:buChar char="•"/>
            </a:pPr>
            <a:r>
              <a:rPr lang="en-US" sz="3525" u="none" strike="noStrike" dirty="0">
                <a:solidFill>
                  <a:srgbClr val="000000"/>
                </a:solidFill>
                <a:latin typeface="Canva Sans"/>
                <a:ea typeface="Canva Sans"/>
                <a:cs typeface="Canva Sans"/>
                <a:sym typeface="Canva Sans"/>
              </a:rPr>
              <a:t>The concept of “data sharing” and its compatibility with the principles of privacy by design and by default;</a:t>
            </a:r>
          </a:p>
          <a:p>
            <a:pPr marL="761109" lvl="1" indent="-380555" algn="l">
              <a:lnSpc>
                <a:spcPts val="4935"/>
              </a:lnSpc>
              <a:spcBef>
                <a:spcPct val="0"/>
              </a:spcBef>
              <a:buFont typeface="Arial"/>
              <a:buChar char="•"/>
            </a:pPr>
            <a:r>
              <a:rPr lang="en-US" sz="3525" u="none" strike="noStrike" dirty="0">
                <a:solidFill>
                  <a:srgbClr val="000000"/>
                </a:solidFill>
                <a:latin typeface="Canva Sans"/>
                <a:ea typeface="Canva Sans"/>
                <a:cs typeface="Canva Sans"/>
                <a:sym typeface="Canva Sans"/>
              </a:rPr>
              <a:t>The regulation of “data altruism”: need for greater clarity in consent collection and in defining purposes.</a:t>
            </a:r>
          </a:p>
          <a:p>
            <a:pPr marL="0" lvl="0" indent="0" algn="l">
              <a:lnSpc>
                <a:spcPts val="4935"/>
              </a:lnSpc>
              <a:spcBef>
                <a:spcPct val="0"/>
              </a:spcBef>
            </a:pPr>
            <a:r>
              <a:rPr lang="en-US" sz="3525" u="none" strike="noStrike" dirty="0">
                <a:solidFill>
                  <a:srgbClr val="000000"/>
                </a:solidFill>
                <a:latin typeface="Canva Sans"/>
                <a:ea typeface="Canva Sans"/>
                <a:cs typeface="Canva Sans"/>
                <a:sym typeface="Canva Sans"/>
              </a:rPr>
              <a:t> </a:t>
            </a:r>
          </a:p>
          <a:p>
            <a:pPr marL="0" lvl="0" indent="0" algn="l">
              <a:lnSpc>
                <a:spcPts val="4375"/>
              </a:lnSpc>
              <a:spcBef>
                <a:spcPct val="0"/>
              </a:spcBef>
            </a:pPr>
            <a:endParaRPr lang="en-US" sz="3525" u="none" strike="noStrike" dirty="0">
              <a:solidFill>
                <a:srgbClr val="000000"/>
              </a:solidFill>
              <a:latin typeface="Canva Sans"/>
              <a:ea typeface="Canva Sans"/>
              <a:cs typeface="Canva Sans"/>
              <a:sym typeface="Canva Sans"/>
            </a:endParaRPr>
          </a:p>
        </p:txBody>
      </p:sp>
      <p:sp>
        <p:nvSpPr>
          <p:cNvPr id="4" name="AutoShape 4"/>
          <p:cNvSpPr/>
          <p:nvPr/>
        </p:nvSpPr>
        <p:spPr>
          <a:xfrm>
            <a:off x="7198367" y="2015748"/>
            <a:ext cx="6365701" cy="0"/>
          </a:xfrm>
          <a:prstGeom prst="line">
            <a:avLst/>
          </a:prstGeom>
          <a:ln w="57150" cap="flat">
            <a:solidFill>
              <a:srgbClr val="000000"/>
            </a:solidFill>
            <a:prstDash val="solid"/>
            <a:headEnd type="none" w="sm" len="sm"/>
            <a:tailEnd type="none" w="sm" len="sm"/>
          </a:ln>
        </p:spPr>
        <p:txBody>
          <a:bodyPr/>
          <a:lstStyle/>
          <a:p>
            <a:endParaRPr lang="en-IT"/>
          </a:p>
        </p:txBody>
      </p:sp>
      <p:sp>
        <p:nvSpPr>
          <p:cNvPr id="5" name="Freeform 5"/>
          <p:cNvSpPr/>
          <p:nvPr/>
        </p:nvSpPr>
        <p:spPr>
          <a:xfrm>
            <a:off x="114040" y="2579097"/>
            <a:ext cx="3086212" cy="3426961"/>
          </a:xfrm>
          <a:custGeom>
            <a:avLst/>
            <a:gdLst/>
            <a:ahLst/>
            <a:cxnLst/>
            <a:rect l="l" t="t" r="r" b="b"/>
            <a:pathLst>
              <a:path w="3086212" h="3426961">
                <a:moveTo>
                  <a:pt x="0" y="0"/>
                </a:moveTo>
                <a:lnTo>
                  <a:pt x="3086212" y="0"/>
                </a:lnTo>
                <a:lnTo>
                  <a:pt x="3086212" y="3426961"/>
                </a:lnTo>
                <a:lnTo>
                  <a:pt x="0" y="3426961"/>
                </a:lnTo>
                <a:lnTo>
                  <a:pt x="0" y="0"/>
                </a:lnTo>
                <a:close/>
              </a:path>
            </a:pathLst>
          </a:custGeom>
          <a:blipFill>
            <a:blip r:embed="rId4"/>
            <a:stretch>
              <a:fillRect/>
            </a:stretch>
          </a:blipFill>
        </p:spPr>
        <p:txBody>
          <a:bodyPr/>
          <a:lstStyle/>
          <a:p>
            <a:endParaRPr lang="en-IT"/>
          </a:p>
        </p:txBody>
      </p:sp>
      <p:sp>
        <p:nvSpPr>
          <p:cNvPr id="6" name="TextBox 6"/>
          <p:cNvSpPr txBox="1"/>
          <p:nvPr/>
        </p:nvSpPr>
        <p:spPr>
          <a:xfrm>
            <a:off x="3200252" y="98802"/>
            <a:ext cx="10746691" cy="1945521"/>
          </a:xfrm>
          <a:prstGeom prst="rect">
            <a:avLst/>
          </a:prstGeom>
        </p:spPr>
        <p:txBody>
          <a:bodyPr lIns="0" tIns="0" rIns="0" bIns="0" rtlCol="0" anchor="t">
            <a:spAutoFit/>
          </a:bodyPr>
          <a:lstStyle/>
          <a:p>
            <a:pPr algn="l">
              <a:lnSpc>
                <a:spcPts val="7526"/>
              </a:lnSpc>
            </a:pPr>
            <a:r>
              <a:rPr lang="en-US" sz="7100">
                <a:solidFill>
                  <a:srgbClr val="000000"/>
                </a:solidFill>
                <a:latin typeface="Bebas Neue"/>
                <a:ea typeface="Bebas Neue"/>
                <a:cs typeface="Bebas Neue"/>
                <a:sym typeface="Bebas Neue"/>
              </a:rPr>
              <a:t>Not just lights: the shadows (and risks) for personal data protection</a:t>
            </a:r>
          </a:p>
        </p:txBody>
      </p:sp>
      <p:sp>
        <p:nvSpPr>
          <p:cNvPr id="7" name="Freeform 7"/>
          <p:cNvSpPr/>
          <p:nvPr/>
        </p:nvSpPr>
        <p:spPr>
          <a:xfrm>
            <a:off x="15559735" y="13077"/>
            <a:ext cx="2728265" cy="2728265"/>
          </a:xfrm>
          <a:custGeom>
            <a:avLst/>
            <a:gdLst/>
            <a:ahLst/>
            <a:cxnLst/>
            <a:rect l="l" t="t" r="r" b="b"/>
            <a:pathLst>
              <a:path w="2728265" h="2728265">
                <a:moveTo>
                  <a:pt x="0" y="0"/>
                </a:moveTo>
                <a:lnTo>
                  <a:pt x="2728265" y="0"/>
                </a:lnTo>
                <a:lnTo>
                  <a:pt x="2728265" y="2728265"/>
                </a:lnTo>
                <a:lnTo>
                  <a:pt x="0" y="2728265"/>
                </a:lnTo>
                <a:lnTo>
                  <a:pt x="0" y="0"/>
                </a:lnTo>
                <a:close/>
              </a:path>
            </a:pathLst>
          </a:custGeom>
          <a:blipFill>
            <a:blip r:embed="rId5"/>
            <a:stretch>
              <a:fillRect/>
            </a:stretch>
          </a:blipFill>
        </p:spPr>
        <p:txBody>
          <a:bodyPr/>
          <a:lstStyle/>
          <a:p>
            <a:endParaRPr lang="en-IT"/>
          </a:p>
        </p:txBody>
      </p:sp>
      <p:sp>
        <p:nvSpPr>
          <p:cNvPr id="8" name="Freeform 8"/>
          <p:cNvSpPr/>
          <p:nvPr/>
        </p:nvSpPr>
        <p:spPr>
          <a:xfrm>
            <a:off x="277734" y="9131820"/>
            <a:ext cx="1505260" cy="857162"/>
          </a:xfrm>
          <a:custGeom>
            <a:avLst/>
            <a:gdLst/>
            <a:ahLst/>
            <a:cxnLst/>
            <a:rect l="l" t="t" r="r" b="b"/>
            <a:pathLst>
              <a:path w="1505260" h="857162">
                <a:moveTo>
                  <a:pt x="0" y="0"/>
                </a:moveTo>
                <a:lnTo>
                  <a:pt x="1505259" y="0"/>
                </a:lnTo>
                <a:lnTo>
                  <a:pt x="1505259" y="857162"/>
                </a:lnTo>
                <a:lnTo>
                  <a:pt x="0" y="857162"/>
                </a:lnTo>
                <a:lnTo>
                  <a:pt x="0" y="0"/>
                </a:lnTo>
                <a:close/>
              </a:path>
            </a:pathLst>
          </a:custGeom>
          <a:blipFill>
            <a:blip r:embed="rId6"/>
            <a:stretch>
              <a:fillRect/>
            </a:stretch>
          </a:blipFill>
        </p:spPr>
        <p:txBody>
          <a:bodyPr/>
          <a:lstStyle/>
          <a:p>
            <a:endParaRPr lang="en-IT"/>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IT"/>
          </a:p>
        </p:txBody>
      </p:sp>
      <p:grpSp>
        <p:nvGrpSpPr>
          <p:cNvPr id="3" name="Group 3"/>
          <p:cNvGrpSpPr/>
          <p:nvPr/>
        </p:nvGrpSpPr>
        <p:grpSpPr>
          <a:xfrm rot="-5400000">
            <a:off x="9120188" y="-7473309"/>
            <a:ext cx="47625" cy="20493219"/>
            <a:chOff x="0" y="0"/>
            <a:chExt cx="12543" cy="5397391"/>
          </a:xfrm>
        </p:grpSpPr>
        <p:sp>
          <p:nvSpPr>
            <p:cNvPr id="4" name="Freeform 4"/>
            <p:cNvSpPr/>
            <p:nvPr/>
          </p:nvSpPr>
          <p:spPr>
            <a:xfrm>
              <a:off x="0" y="0"/>
              <a:ext cx="12543" cy="5397391"/>
            </a:xfrm>
            <a:custGeom>
              <a:avLst/>
              <a:gdLst/>
              <a:ahLst/>
              <a:cxnLst/>
              <a:rect l="l" t="t" r="r" b="b"/>
              <a:pathLst>
                <a:path w="12543" h="5397391">
                  <a:moveTo>
                    <a:pt x="0" y="0"/>
                  </a:moveTo>
                  <a:lnTo>
                    <a:pt x="12543" y="0"/>
                  </a:lnTo>
                  <a:lnTo>
                    <a:pt x="12543" y="5397391"/>
                  </a:lnTo>
                  <a:lnTo>
                    <a:pt x="0" y="5397391"/>
                  </a:lnTo>
                  <a:close/>
                </a:path>
              </a:pathLst>
            </a:custGeom>
            <a:solidFill>
              <a:srgbClr val="000000"/>
            </a:solidFill>
          </p:spPr>
          <p:txBody>
            <a:bodyPr/>
            <a:lstStyle/>
            <a:p>
              <a:endParaRPr lang="en-IT"/>
            </a:p>
          </p:txBody>
        </p:sp>
        <p:sp>
          <p:nvSpPr>
            <p:cNvPr id="5" name="TextBox 5"/>
            <p:cNvSpPr txBox="1"/>
            <p:nvPr/>
          </p:nvSpPr>
          <p:spPr>
            <a:xfrm>
              <a:off x="0" y="-38100"/>
              <a:ext cx="12543" cy="5435491"/>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578785" y="-378748"/>
            <a:ext cx="47900" cy="10665748"/>
            <a:chOff x="0" y="0"/>
            <a:chExt cx="12616" cy="2809086"/>
          </a:xfrm>
        </p:grpSpPr>
        <p:sp>
          <p:nvSpPr>
            <p:cNvPr id="7" name="Freeform 7"/>
            <p:cNvSpPr/>
            <p:nvPr/>
          </p:nvSpPr>
          <p:spPr>
            <a:xfrm>
              <a:off x="0" y="0"/>
              <a:ext cx="12616" cy="2809086"/>
            </a:xfrm>
            <a:custGeom>
              <a:avLst/>
              <a:gdLst/>
              <a:ahLst/>
              <a:cxnLst/>
              <a:rect l="l" t="t" r="r" b="b"/>
              <a:pathLst>
                <a:path w="12616" h="2809086">
                  <a:moveTo>
                    <a:pt x="0" y="0"/>
                  </a:moveTo>
                  <a:lnTo>
                    <a:pt x="12616" y="0"/>
                  </a:lnTo>
                  <a:lnTo>
                    <a:pt x="12616" y="2809086"/>
                  </a:lnTo>
                  <a:lnTo>
                    <a:pt x="0" y="2809086"/>
                  </a:lnTo>
                  <a:close/>
                </a:path>
              </a:pathLst>
            </a:custGeom>
            <a:solidFill>
              <a:srgbClr val="000000"/>
            </a:solidFill>
          </p:spPr>
          <p:txBody>
            <a:bodyPr/>
            <a:lstStyle/>
            <a:p>
              <a:endParaRPr lang="en-IT"/>
            </a:p>
          </p:txBody>
        </p:sp>
        <p:sp>
          <p:nvSpPr>
            <p:cNvPr id="8" name="TextBox 8"/>
            <p:cNvSpPr txBox="1"/>
            <p:nvPr/>
          </p:nvSpPr>
          <p:spPr>
            <a:xfrm>
              <a:off x="0" y="-38100"/>
              <a:ext cx="12616" cy="2847186"/>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889257" y="151936"/>
            <a:ext cx="12257251" cy="2546604"/>
          </a:xfrm>
          <a:prstGeom prst="rect">
            <a:avLst/>
          </a:prstGeom>
        </p:spPr>
        <p:txBody>
          <a:bodyPr lIns="0" tIns="0" rIns="0" bIns="0" rtlCol="0" anchor="t">
            <a:spAutoFit/>
          </a:bodyPr>
          <a:lstStyle/>
          <a:p>
            <a:pPr algn="l">
              <a:lnSpc>
                <a:spcPts val="9858"/>
              </a:lnSpc>
            </a:pPr>
            <a:r>
              <a:rPr lang="en-US" sz="9300">
                <a:solidFill>
                  <a:srgbClr val="000000"/>
                </a:solidFill>
                <a:latin typeface="Bebas Neue"/>
                <a:ea typeface="Bebas Neue"/>
                <a:cs typeface="Bebas Neue"/>
                <a:sym typeface="Bebas Neue"/>
              </a:rPr>
              <a:t>Sandboxes for Responsible Artificial Intelligence </a:t>
            </a:r>
          </a:p>
        </p:txBody>
      </p:sp>
      <p:sp>
        <p:nvSpPr>
          <p:cNvPr id="10" name="TextBox 10"/>
          <p:cNvSpPr txBox="1"/>
          <p:nvPr/>
        </p:nvSpPr>
        <p:spPr>
          <a:xfrm>
            <a:off x="652155" y="2778063"/>
            <a:ext cx="14907580" cy="7414253"/>
          </a:xfrm>
          <a:prstGeom prst="rect">
            <a:avLst/>
          </a:prstGeom>
        </p:spPr>
        <p:txBody>
          <a:bodyPr lIns="0" tIns="0" rIns="0" bIns="0" rtlCol="0" anchor="t">
            <a:spAutoFit/>
          </a:bodyPr>
          <a:lstStyle/>
          <a:p>
            <a:pPr algn="l">
              <a:lnSpc>
                <a:spcPts val="4515"/>
              </a:lnSpc>
              <a:spcBef>
                <a:spcPct val="0"/>
              </a:spcBef>
            </a:pPr>
            <a:r>
              <a:rPr lang="en-US" sz="3225" b="1">
                <a:solidFill>
                  <a:srgbClr val="000000"/>
                </a:solidFill>
                <a:latin typeface="Canva Sans Bold"/>
                <a:ea typeface="Canva Sans Bold"/>
                <a:cs typeface="Canva Sans Bold"/>
                <a:sym typeface="Canva Sans Bold"/>
              </a:rPr>
              <a:t>1. “Regulatory sandboxes ”</a:t>
            </a:r>
          </a:p>
          <a:p>
            <a:pPr algn="l">
              <a:lnSpc>
                <a:spcPts val="4515"/>
              </a:lnSpc>
              <a:spcBef>
                <a:spcPct val="0"/>
              </a:spcBef>
            </a:pPr>
            <a:r>
              <a:rPr lang="en-US" sz="3225">
                <a:solidFill>
                  <a:srgbClr val="000000"/>
                </a:solidFill>
                <a:latin typeface="Canva Sans"/>
                <a:ea typeface="Canva Sans"/>
                <a:cs typeface="Canva Sans"/>
                <a:sym typeface="Canva Sans"/>
              </a:rPr>
              <a:t> Article 54 states that AI Act regulatory sandboxes: ‘</a:t>
            </a:r>
            <a:r>
              <a:rPr lang="en-US" sz="3225" b="1" i="1">
                <a:solidFill>
                  <a:srgbClr val="000000"/>
                </a:solidFill>
                <a:latin typeface="Canva Sans Bold Italics"/>
                <a:ea typeface="Canva Sans Bold Italics"/>
                <a:cs typeface="Canva Sans Bold Italics"/>
                <a:sym typeface="Canva Sans Bold Italics"/>
              </a:rPr>
              <a:t>shall provide a controlled environment that facilitates the development, testing and validation of innovative AI systems for a limited time</a:t>
            </a:r>
            <a:r>
              <a:rPr lang="en-US" sz="3225">
                <a:solidFill>
                  <a:srgbClr val="000000"/>
                </a:solidFill>
                <a:latin typeface="Canva Sans"/>
                <a:ea typeface="Canva Sans"/>
                <a:cs typeface="Canva Sans"/>
                <a:sym typeface="Canva Sans"/>
              </a:rPr>
              <a:t>’</a:t>
            </a:r>
          </a:p>
          <a:p>
            <a:pPr algn="l">
              <a:lnSpc>
                <a:spcPts val="4515"/>
              </a:lnSpc>
              <a:spcBef>
                <a:spcPct val="0"/>
              </a:spcBef>
            </a:pPr>
            <a:endParaRPr lang="en-US" sz="3225">
              <a:solidFill>
                <a:srgbClr val="000000"/>
              </a:solidFill>
              <a:latin typeface="Canva Sans"/>
              <a:ea typeface="Canva Sans"/>
              <a:cs typeface="Canva Sans"/>
              <a:sym typeface="Canva Sans"/>
            </a:endParaRPr>
          </a:p>
          <a:p>
            <a:pPr algn="l">
              <a:lnSpc>
                <a:spcPts val="4515"/>
              </a:lnSpc>
              <a:spcBef>
                <a:spcPct val="0"/>
              </a:spcBef>
            </a:pPr>
            <a:r>
              <a:rPr lang="en-US" sz="3225" b="1">
                <a:solidFill>
                  <a:srgbClr val="000000"/>
                </a:solidFill>
                <a:latin typeface="Canva Sans Bold"/>
                <a:ea typeface="Canva Sans Bold"/>
                <a:cs typeface="Canva Sans Bold"/>
                <a:sym typeface="Canva Sans Bold"/>
              </a:rPr>
              <a:t>2. “What are the benefits and shortcomings of regulatory sandboxes? ”</a:t>
            </a:r>
          </a:p>
          <a:p>
            <a:pPr algn="l">
              <a:lnSpc>
                <a:spcPts val="4515"/>
              </a:lnSpc>
              <a:spcBef>
                <a:spcPct val="0"/>
              </a:spcBef>
            </a:pPr>
            <a:r>
              <a:rPr lang="en-US" sz="3225">
                <a:solidFill>
                  <a:srgbClr val="000000"/>
                </a:solidFill>
                <a:latin typeface="Canva Sans"/>
                <a:ea typeface="Canva Sans"/>
                <a:cs typeface="Canva Sans"/>
                <a:sym typeface="Canva Sans"/>
              </a:rPr>
              <a:t> Regulatory sandboxes make it possible to test new technologies transparently and contribute to evidence-based lawmaking. From a market actor perspective, one of the main benefits is the additional flexibility in terms of regulatory burden. In addition, the controlled environment of regulatory sandboxes is particularly accommodating to products and services that do not easily fit the traditional regulatory framework.</a:t>
            </a:r>
          </a:p>
          <a:p>
            <a:pPr algn="ctr">
              <a:lnSpc>
                <a:spcPts val="4515"/>
              </a:lnSpc>
              <a:spcBef>
                <a:spcPct val="0"/>
              </a:spcBef>
            </a:pPr>
            <a:endParaRPr lang="en-US" sz="3225">
              <a:solidFill>
                <a:srgbClr val="000000"/>
              </a:solidFill>
              <a:latin typeface="Canva Sans"/>
              <a:ea typeface="Canva Sans"/>
              <a:cs typeface="Canva Sans"/>
              <a:sym typeface="Canva Sans"/>
            </a:endParaRPr>
          </a:p>
        </p:txBody>
      </p:sp>
      <p:sp>
        <p:nvSpPr>
          <p:cNvPr id="11" name="Freeform 11"/>
          <p:cNvSpPr/>
          <p:nvPr/>
        </p:nvSpPr>
        <p:spPr>
          <a:xfrm>
            <a:off x="15559735" y="0"/>
            <a:ext cx="2728265" cy="2728265"/>
          </a:xfrm>
          <a:custGeom>
            <a:avLst/>
            <a:gdLst/>
            <a:ahLst/>
            <a:cxnLst/>
            <a:rect l="l" t="t" r="r" b="b"/>
            <a:pathLst>
              <a:path w="2728265" h="2728265">
                <a:moveTo>
                  <a:pt x="0" y="0"/>
                </a:moveTo>
                <a:lnTo>
                  <a:pt x="2728265" y="0"/>
                </a:lnTo>
                <a:lnTo>
                  <a:pt x="2728265" y="2728265"/>
                </a:lnTo>
                <a:lnTo>
                  <a:pt x="0" y="2728265"/>
                </a:lnTo>
                <a:lnTo>
                  <a:pt x="0" y="0"/>
                </a:lnTo>
                <a:close/>
              </a:path>
            </a:pathLst>
          </a:custGeom>
          <a:blipFill>
            <a:blip r:embed="rId4"/>
            <a:stretch>
              <a:fillRect/>
            </a:stretch>
          </a:blipFill>
        </p:spPr>
        <p:txBody>
          <a:bodyPr/>
          <a:lstStyle/>
          <a:p>
            <a:endParaRPr lang="en-IT"/>
          </a:p>
        </p:txBody>
      </p:sp>
      <p:sp>
        <p:nvSpPr>
          <p:cNvPr id="12" name="Freeform 12"/>
          <p:cNvSpPr/>
          <p:nvPr/>
        </p:nvSpPr>
        <p:spPr>
          <a:xfrm>
            <a:off x="16171238" y="8829719"/>
            <a:ext cx="1505260" cy="857162"/>
          </a:xfrm>
          <a:custGeom>
            <a:avLst/>
            <a:gdLst/>
            <a:ahLst/>
            <a:cxnLst/>
            <a:rect l="l" t="t" r="r" b="b"/>
            <a:pathLst>
              <a:path w="1505260" h="857162">
                <a:moveTo>
                  <a:pt x="0" y="0"/>
                </a:moveTo>
                <a:lnTo>
                  <a:pt x="1505260" y="0"/>
                </a:lnTo>
                <a:lnTo>
                  <a:pt x="1505260" y="857162"/>
                </a:lnTo>
                <a:lnTo>
                  <a:pt x="0" y="857162"/>
                </a:lnTo>
                <a:lnTo>
                  <a:pt x="0" y="0"/>
                </a:lnTo>
                <a:close/>
              </a:path>
            </a:pathLst>
          </a:custGeom>
          <a:blipFill>
            <a:blip r:embed="rId5"/>
            <a:stretch>
              <a:fillRect/>
            </a:stretch>
          </a:blipFill>
        </p:spPr>
        <p:txBody>
          <a:bodyPr/>
          <a:lstStyle/>
          <a:p>
            <a:endParaRPr lang="en-IT"/>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IT"/>
          </a:p>
        </p:txBody>
      </p:sp>
      <p:grpSp>
        <p:nvGrpSpPr>
          <p:cNvPr id="3" name="Group 3"/>
          <p:cNvGrpSpPr/>
          <p:nvPr/>
        </p:nvGrpSpPr>
        <p:grpSpPr>
          <a:xfrm rot="-5400000">
            <a:off x="9120188" y="-8319710"/>
            <a:ext cx="47625" cy="20493219"/>
            <a:chOff x="0" y="0"/>
            <a:chExt cx="12543" cy="5397391"/>
          </a:xfrm>
        </p:grpSpPr>
        <p:sp>
          <p:nvSpPr>
            <p:cNvPr id="4" name="Freeform 4"/>
            <p:cNvSpPr/>
            <p:nvPr/>
          </p:nvSpPr>
          <p:spPr>
            <a:xfrm>
              <a:off x="0" y="0"/>
              <a:ext cx="12543" cy="5397391"/>
            </a:xfrm>
            <a:custGeom>
              <a:avLst/>
              <a:gdLst/>
              <a:ahLst/>
              <a:cxnLst/>
              <a:rect l="l" t="t" r="r" b="b"/>
              <a:pathLst>
                <a:path w="12543" h="5397391">
                  <a:moveTo>
                    <a:pt x="0" y="0"/>
                  </a:moveTo>
                  <a:lnTo>
                    <a:pt x="12543" y="0"/>
                  </a:lnTo>
                  <a:lnTo>
                    <a:pt x="12543" y="5397391"/>
                  </a:lnTo>
                  <a:lnTo>
                    <a:pt x="0" y="5397391"/>
                  </a:lnTo>
                  <a:close/>
                </a:path>
              </a:pathLst>
            </a:custGeom>
            <a:solidFill>
              <a:srgbClr val="000000"/>
            </a:solidFill>
          </p:spPr>
          <p:txBody>
            <a:bodyPr/>
            <a:lstStyle/>
            <a:p>
              <a:endParaRPr lang="en-IT"/>
            </a:p>
          </p:txBody>
        </p:sp>
        <p:sp>
          <p:nvSpPr>
            <p:cNvPr id="5" name="TextBox 5"/>
            <p:cNvSpPr txBox="1"/>
            <p:nvPr/>
          </p:nvSpPr>
          <p:spPr>
            <a:xfrm>
              <a:off x="0" y="-38100"/>
              <a:ext cx="12543" cy="5435491"/>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578785" y="-378748"/>
            <a:ext cx="47900" cy="10665748"/>
            <a:chOff x="0" y="0"/>
            <a:chExt cx="12616" cy="2809086"/>
          </a:xfrm>
        </p:grpSpPr>
        <p:sp>
          <p:nvSpPr>
            <p:cNvPr id="7" name="Freeform 7"/>
            <p:cNvSpPr/>
            <p:nvPr/>
          </p:nvSpPr>
          <p:spPr>
            <a:xfrm>
              <a:off x="0" y="0"/>
              <a:ext cx="12616" cy="2809086"/>
            </a:xfrm>
            <a:custGeom>
              <a:avLst/>
              <a:gdLst/>
              <a:ahLst/>
              <a:cxnLst/>
              <a:rect l="l" t="t" r="r" b="b"/>
              <a:pathLst>
                <a:path w="12616" h="2809086">
                  <a:moveTo>
                    <a:pt x="0" y="0"/>
                  </a:moveTo>
                  <a:lnTo>
                    <a:pt x="12616" y="0"/>
                  </a:lnTo>
                  <a:lnTo>
                    <a:pt x="12616" y="2809086"/>
                  </a:lnTo>
                  <a:lnTo>
                    <a:pt x="0" y="2809086"/>
                  </a:lnTo>
                  <a:close/>
                </a:path>
              </a:pathLst>
            </a:custGeom>
            <a:solidFill>
              <a:srgbClr val="000000"/>
            </a:solidFill>
          </p:spPr>
          <p:txBody>
            <a:bodyPr/>
            <a:lstStyle/>
            <a:p>
              <a:endParaRPr lang="en-IT"/>
            </a:p>
          </p:txBody>
        </p:sp>
        <p:sp>
          <p:nvSpPr>
            <p:cNvPr id="8" name="TextBox 8"/>
            <p:cNvSpPr txBox="1"/>
            <p:nvPr/>
          </p:nvSpPr>
          <p:spPr>
            <a:xfrm>
              <a:off x="0" y="-38100"/>
              <a:ext cx="12616" cy="2847186"/>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652155" y="1884037"/>
            <a:ext cx="14907580" cy="7414253"/>
          </a:xfrm>
          <a:prstGeom prst="rect">
            <a:avLst/>
          </a:prstGeom>
        </p:spPr>
        <p:txBody>
          <a:bodyPr lIns="0" tIns="0" rIns="0" bIns="0" rtlCol="0" anchor="t">
            <a:spAutoFit/>
          </a:bodyPr>
          <a:lstStyle/>
          <a:p>
            <a:pPr algn="l">
              <a:lnSpc>
                <a:spcPts val="4515"/>
              </a:lnSpc>
              <a:spcBef>
                <a:spcPct val="0"/>
              </a:spcBef>
            </a:pPr>
            <a:r>
              <a:rPr lang="en-US" sz="3225" b="1">
                <a:solidFill>
                  <a:srgbClr val="000000"/>
                </a:solidFill>
                <a:latin typeface="Canva Sans Bold"/>
                <a:ea typeface="Canva Sans Bold"/>
                <a:cs typeface="Canva Sans Bold"/>
                <a:sym typeface="Canva Sans Bold"/>
              </a:rPr>
              <a:t>1. “Artice 54 of AI Act ”</a:t>
            </a:r>
          </a:p>
          <a:p>
            <a:pPr algn="l">
              <a:lnSpc>
                <a:spcPts val="4515"/>
              </a:lnSpc>
              <a:spcBef>
                <a:spcPct val="0"/>
              </a:spcBef>
            </a:pPr>
            <a:r>
              <a:rPr lang="en-US" sz="3225">
                <a:solidFill>
                  <a:srgbClr val="000000"/>
                </a:solidFill>
                <a:latin typeface="Canva Sans"/>
                <a:ea typeface="Canva Sans"/>
                <a:cs typeface="Canva Sans"/>
                <a:sym typeface="Canva Sans"/>
              </a:rPr>
              <a:t>Article 54 on the further processing of personal data provisions for developing certain AI systems in the public interest in the AI regulatory sandbox. Are these provisions intended to apply as lex specialis (and thus override the General Data Protection Regulation (GDPR)) or merely to complement the existing provisions in the data protection legislation? </a:t>
            </a:r>
          </a:p>
          <a:p>
            <a:pPr algn="l">
              <a:lnSpc>
                <a:spcPts val="4515"/>
              </a:lnSpc>
              <a:spcBef>
                <a:spcPct val="0"/>
              </a:spcBef>
            </a:pPr>
            <a:r>
              <a:rPr lang="en-US" sz="3225" b="1">
                <a:solidFill>
                  <a:srgbClr val="000000"/>
                </a:solidFill>
                <a:latin typeface="Canva Sans Bold"/>
                <a:ea typeface="Canva Sans Bold"/>
                <a:cs typeface="Canva Sans Bold"/>
                <a:sym typeface="Canva Sans Bold"/>
              </a:rPr>
              <a:t>2. “Digital Omnibus on AI  - Proposal 19/11/2025”</a:t>
            </a:r>
          </a:p>
          <a:p>
            <a:pPr algn="l">
              <a:lnSpc>
                <a:spcPts val="4515"/>
              </a:lnSpc>
              <a:spcBef>
                <a:spcPct val="0"/>
              </a:spcBef>
            </a:pPr>
            <a:r>
              <a:rPr lang="en-US" sz="3225">
                <a:solidFill>
                  <a:srgbClr val="000000"/>
                </a:solidFill>
                <a:latin typeface="Canva Sans"/>
                <a:ea typeface="Canva Sans"/>
                <a:cs typeface="Canva Sans"/>
                <a:sym typeface="Canva Sans"/>
              </a:rPr>
              <a:t>  the package includes a digital omnibus that streamlines rules on artificial intelligence (AI), cybersecurity and data, complemented by a Data Union Strategy to unlock high-quality data for AI and European Business Wallets that will offer companies a single digital identity to simplify paperwork and make it much easier to do business across EU Member States</a:t>
            </a:r>
          </a:p>
          <a:p>
            <a:pPr algn="ctr">
              <a:lnSpc>
                <a:spcPts val="4515"/>
              </a:lnSpc>
              <a:spcBef>
                <a:spcPct val="0"/>
              </a:spcBef>
            </a:pPr>
            <a:endParaRPr lang="en-US" sz="3225">
              <a:solidFill>
                <a:srgbClr val="000000"/>
              </a:solidFill>
              <a:latin typeface="Canva Sans"/>
              <a:ea typeface="Canva Sans"/>
              <a:cs typeface="Canva Sans"/>
              <a:sym typeface="Canva Sans"/>
            </a:endParaRPr>
          </a:p>
        </p:txBody>
      </p:sp>
      <p:sp>
        <p:nvSpPr>
          <p:cNvPr id="10" name="Freeform 10"/>
          <p:cNvSpPr/>
          <p:nvPr/>
        </p:nvSpPr>
        <p:spPr>
          <a:xfrm>
            <a:off x="15559735" y="0"/>
            <a:ext cx="2728265" cy="2728265"/>
          </a:xfrm>
          <a:custGeom>
            <a:avLst/>
            <a:gdLst/>
            <a:ahLst/>
            <a:cxnLst/>
            <a:rect l="l" t="t" r="r" b="b"/>
            <a:pathLst>
              <a:path w="2728265" h="2728265">
                <a:moveTo>
                  <a:pt x="0" y="0"/>
                </a:moveTo>
                <a:lnTo>
                  <a:pt x="2728265" y="0"/>
                </a:lnTo>
                <a:lnTo>
                  <a:pt x="2728265" y="2728265"/>
                </a:lnTo>
                <a:lnTo>
                  <a:pt x="0" y="2728265"/>
                </a:lnTo>
                <a:lnTo>
                  <a:pt x="0" y="0"/>
                </a:lnTo>
                <a:close/>
              </a:path>
            </a:pathLst>
          </a:custGeom>
          <a:blipFill>
            <a:blip r:embed="rId4"/>
            <a:stretch>
              <a:fillRect/>
            </a:stretch>
          </a:blipFill>
        </p:spPr>
        <p:txBody>
          <a:bodyPr/>
          <a:lstStyle/>
          <a:p>
            <a:endParaRPr lang="en-IT"/>
          </a:p>
        </p:txBody>
      </p:sp>
      <p:grpSp>
        <p:nvGrpSpPr>
          <p:cNvPr id="11" name="Group 11"/>
          <p:cNvGrpSpPr>
            <a:grpSpLocks noChangeAspect="1"/>
          </p:cNvGrpSpPr>
          <p:nvPr/>
        </p:nvGrpSpPr>
        <p:grpSpPr>
          <a:xfrm>
            <a:off x="15578785" y="3587286"/>
            <a:ext cx="2715521" cy="5246370"/>
            <a:chOff x="0" y="0"/>
            <a:chExt cx="3286760" cy="6350000"/>
          </a:xfrm>
        </p:grpSpPr>
        <p:sp>
          <p:nvSpPr>
            <p:cNvPr id="12" name="Freeform 12"/>
            <p:cNvSpPr/>
            <p:nvPr/>
          </p:nvSpPr>
          <p:spPr>
            <a:xfrm>
              <a:off x="7620" y="7620"/>
              <a:ext cx="3271520" cy="6334760"/>
            </a:xfrm>
            <a:custGeom>
              <a:avLst/>
              <a:gdLst/>
              <a:ahLst/>
              <a:cxnLst/>
              <a:rect l="l" t="t" r="r" b="b"/>
              <a:pathLst>
                <a:path w="3271520" h="6334760">
                  <a:moveTo>
                    <a:pt x="3271520" y="1236980"/>
                  </a:moveTo>
                  <a:lnTo>
                    <a:pt x="3271520" y="1846580"/>
                  </a:lnTo>
                  <a:moveTo>
                    <a:pt x="3271520" y="1846580"/>
                  </a:moveTo>
                  <a:lnTo>
                    <a:pt x="3271520" y="6334760"/>
                  </a:lnTo>
                  <a:lnTo>
                    <a:pt x="0" y="6334760"/>
                  </a:lnTo>
                  <a:lnTo>
                    <a:pt x="0" y="0"/>
                  </a:lnTo>
                  <a:lnTo>
                    <a:pt x="3271520" y="0"/>
                  </a:lnTo>
                  <a:lnTo>
                    <a:pt x="3271520" y="1236980"/>
                  </a:lnTo>
                </a:path>
              </a:pathLst>
            </a:custGeom>
            <a:blipFill>
              <a:blip r:embed="rId5"/>
              <a:stretch>
                <a:fillRect l="-122118" r="-122118"/>
              </a:stretch>
            </a:blipFill>
          </p:spPr>
          <p:txBody>
            <a:bodyPr/>
            <a:lstStyle/>
            <a:p>
              <a:endParaRPr lang="en-IT"/>
            </a:p>
          </p:txBody>
        </p:sp>
        <p:sp>
          <p:nvSpPr>
            <p:cNvPr id="13" name="Freeform 13"/>
            <p:cNvSpPr/>
            <p:nvPr/>
          </p:nvSpPr>
          <p:spPr>
            <a:xfrm>
              <a:off x="7620" y="7620"/>
              <a:ext cx="3271520" cy="6334760"/>
            </a:xfrm>
            <a:custGeom>
              <a:avLst/>
              <a:gdLst/>
              <a:ahLst/>
              <a:cxnLst/>
              <a:rect l="l" t="t" r="r" b="b"/>
              <a:pathLst>
                <a:path w="3271520" h="6334760">
                  <a:moveTo>
                    <a:pt x="3271520" y="6334760"/>
                  </a:moveTo>
                  <a:lnTo>
                    <a:pt x="0" y="6334760"/>
                  </a:lnTo>
                  <a:lnTo>
                    <a:pt x="0" y="6120130"/>
                  </a:lnTo>
                  <a:lnTo>
                    <a:pt x="3271520" y="6120130"/>
                  </a:lnTo>
                  <a:lnTo>
                    <a:pt x="3271520" y="6334760"/>
                  </a:lnTo>
                  <a:close/>
                  <a:moveTo>
                    <a:pt x="3271520" y="0"/>
                  </a:moveTo>
                  <a:lnTo>
                    <a:pt x="0" y="0"/>
                  </a:lnTo>
                  <a:lnTo>
                    <a:pt x="0" y="214630"/>
                  </a:lnTo>
                  <a:lnTo>
                    <a:pt x="3271520" y="214630"/>
                  </a:lnTo>
                  <a:lnTo>
                    <a:pt x="3271520" y="0"/>
                  </a:lnTo>
                  <a:close/>
                </a:path>
              </a:pathLst>
            </a:custGeom>
            <a:solidFill>
              <a:srgbClr val="D4C4E9"/>
            </a:solidFill>
          </p:spPr>
          <p:txBody>
            <a:bodyPr/>
            <a:lstStyle/>
            <a:p>
              <a:endParaRPr lang="en-IT"/>
            </a:p>
          </p:txBody>
        </p:sp>
        <p:sp>
          <p:nvSpPr>
            <p:cNvPr id="14" name="Freeform 14"/>
            <p:cNvSpPr/>
            <p:nvPr/>
          </p:nvSpPr>
          <p:spPr>
            <a:xfrm>
              <a:off x="7620" y="7620"/>
              <a:ext cx="645160" cy="214630"/>
            </a:xfrm>
            <a:custGeom>
              <a:avLst/>
              <a:gdLst/>
              <a:ahLst/>
              <a:cxnLst/>
              <a:rect l="l" t="t" r="r" b="b"/>
              <a:pathLst>
                <a:path w="645160" h="214630">
                  <a:moveTo>
                    <a:pt x="429260" y="214630"/>
                  </a:moveTo>
                  <a:lnTo>
                    <a:pt x="214630" y="214630"/>
                  </a:lnTo>
                  <a:lnTo>
                    <a:pt x="214630" y="0"/>
                  </a:lnTo>
                  <a:lnTo>
                    <a:pt x="429260" y="0"/>
                  </a:lnTo>
                  <a:lnTo>
                    <a:pt x="429260" y="214630"/>
                  </a:lnTo>
                  <a:close/>
                  <a:moveTo>
                    <a:pt x="645160" y="0"/>
                  </a:moveTo>
                  <a:lnTo>
                    <a:pt x="429260" y="0"/>
                  </a:lnTo>
                  <a:lnTo>
                    <a:pt x="429260" y="214630"/>
                  </a:lnTo>
                  <a:lnTo>
                    <a:pt x="643890" y="214630"/>
                  </a:lnTo>
                  <a:lnTo>
                    <a:pt x="645160" y="0"/>
                  </a:lnTo>
                  <a:lnTo>
                    <a:pt x="645160" y="0"/>
                  </a:lnTo>
                  <a:close/>
                  <a:moveTo>
                    <a:pt x="214630" y="0"/>
                  </a:moveTo>
                  <a:lnTo>
                    <a:pt x="0" y="0"/>
                  </a:lnTo>
                  <a:lnTo>
                    <a:pt x="0" y="214630"/>
                  </a:lnTo>
                  <a:lnTo>
                    <a:pt x="214630" y="214630"/>
                  </a:lnTo>
                  <a:lnTo>
                    <a:pt x="214630" y="0"/>
                  </a:lnTo>
                  <a:close/>
                </a:path>
              </a:pathLst>
            </a:custGeom>
            <a:solidFill>
              <a:srgbClr val="FDC6DB"/>
            </a:solidFill>
          </p:spPr>
          <p:txBody>
            <a:bodyPr/>
            <a:lstStyle/>
            <a:p>
              <a:endParaRPr lang="en-IT"/>
            </a:p>
          </p:txBody>
        </p:sp>
        <p:sp>
          <p:nvSpPr>
            <p:cNvPr id="15" name="Freeform 15"/>
            <p:cNvSpPr/>
            <p:nvPr/>
          </p:nvSpPr>
          <p:spPr>
            <a:xfrm>
              <a:off x="0" y="0"/>
              <a:ext cx="3286760" cy="6350000"/>
            </a:xfrm>
            <a:custGeom>
              <a:avLst/>
              <a:gdLst/>
              <a:ahLst/>
              <a:cxnLst/>
              <a:rect l="l" t="t" r="r" b="b"/>
              <a:pathLst>
                <a:path w="3286760" h="6350000">
                  <a:moveTo>
                    <a:pt x="3279140" y="0"/>
                  </a:moveTo>
                  <a:lnTo>
                    <a:pt x="652780" y="0"/>
                  </a:lnTo>
                  <a:lnTo>
                    <a:pt x="436880" y="0"/>
                  </a:lnTo>
                  <a:lnTo>
                    <a:pt x="222250" y="0"/>
                  </a:lnTo>
                  <a:lnTo>
                    <a:pt x="7620" y="0"/>
                  </a:lnTo>
                  <a:cubicBezTo>
                    <a:pt x="3810" y="0"/>
                    <a:pt x="0" y="3810"/>
                    <a:pt x="0" y="7620"/>
                  </a:cubicBezTo>
                  <a:lnTo>
                    <a:pt x="0" y="222250"/>
                  </a:lnTo>
                  <a:lnTo>
                    <a:pt x="0" y="6127750"/>
                  </a:lnTo>
                  <a:lnTo>
                    <a:pt x="0" y="6342380"/>
                  </a:lnTo>
                  <a:cubicBezTo>
                    <a:pt x="0" y="6346190"/>
                    <a:pt x="3810" y="6350000"/>
                    <a:pt x="7620" y="6350000"/>
                  </a:cubicBezTo>
                  <a:lnTo>
                    <a:pt x="3279140" y="6350000"/>
                  </a:lnTo>
                  <a:cubicBezTo>
                    <a:pt x="3282950" y="6350000"/>
                    <a:pt x="3286760" y="6346190"/>
                    <a:pt x="3286760" y="6342380"/>
                  </a:cubicBezTo>
                  <a:lnTo>
                    <a:pt x="3286760" y="6127750"/>
                  </a:lnTo>
                  <a:lnTo>
                    <a:pt x="3286760" y="222250"/>
                  </a:lnTo>
                  <a:lnTo>
                    <a:pt x="3286760" y="7620"/>
                  </a:lnTo>
                  <a:cubicBezTo>
                    <a:pt x="3286760" y="3810"/>
                    <a:pt x="3282950" y="0"/>
                    <a:pt x="3279140" y="0"/>
                  </a:cubicBezTo>
                  <a:close/>
                  <a:moveTo>
                    <a:pt x="222250" y="229870"/>
                  </a:moveTo>
                  <a:lnTo>
                    <a:pt x="436880" y="229870"/>
                  </a:lnTo>
                  <a:lnTo>
                    <a:pt x="651510" y="229870"/>
                  </a:lnTo>
                  <a:lnTo>
                    <a:pt x="3270250" y="229870"/>
                  </a:lnTo>
                  <a:lnTo>
                    <a:pt x="3270250" y="6120130"/>
                  </a:lnTo>
                  <a:lnTo>
                    <a:pt x="15240" y="6120130"/>
                  </a:lnTo>
                  <a:lnTo>
                    <a:pt x="15240" y="229870"/>
                  </a:lnTo>
                  <a:lnTo>
                    <a:pt x="222250" y="229870"/>
                  </a:lnTo>
                  <a:close/>
                  <a:moveTo>
                    <a:pt x="3271520" y="214630"/>
                  </a:moveTo>
                  <a:lnTo>
                    <a:pt x="659130" y="214630"/>
                  </a:lnTo>
                  <a:lnTo>
                    <a:pt x="659130" y="15240"/>
                  </a:lnTo>
                  <a:lnTo>
                    <a:pt x="3271520" y="15240"/>
                  </a:lnTo>
                  <a:lnTo>
                    <a:pt x="3271520" y="214630"/>
                  </a:lnTo>
                  <a:close/>
                  <a:moveTo>
                    <a:pt x="645160" y="214630"/>
                  </a:moveTo>
                  <a:lnTo>
                    <a:pt x="444500" y="214630"/>
                  </a:lnTo>
                  <a:lnTo>
                    <a:pt x="444500" y="15240"/>
                  </a:lnTo>
                  <a:lnTo>
                    <a:pt x="645160" y="15240"/>
                  </a:lnTo>
                  <a:lnTo>
                    <a:pt x="645160" y="214630"/>
                  </a:lnTo>
                  <a:close/>
                  <a:moveTo>
                    <a:pt x="429260" y="214630"/>
                  </a:moveTo>
                  <a:lnTo>
                    <a:pt x="229870" y="214630"/>
                  </a:lnTo>
                  <a:lnTo>
                    <a:pt x="229870" y="15240"/>
                  </a:lnTo>
                  <a:lnTo>
                    <a:pt x="430530" y="15240"/>
                  </a:lnTo>
                  <a:lnTo>
                    <a:pt x="430530" y="214630"/>
                  </a:lnTo>
                  <a:lnTo>
                    <a:pt x="429260" y="214630"/>
                  </a:lnTo>
                  <a:close/>
                  <a:moveTo>
                    <a:pt x="15240" y="15240"/>
                  </a:moveTo>
                  <a:lnTo>
                    <a:pt x="215900" y="15240"/>
                  </a:lnTo>
                  <a:lnTo>
                    <a:pt x="215900" y="215900"/>
                  </a:lnTo>
                  <a:lnTo>
                    <a:pt x="15240" y="215900"/>
                  </a:lnTo>
                  <a:lnTo>
                    <a:pt x="15240" y="15240"/>
                  </a:lnTo>
                  <a:close/>
                  <a:moveTo>
                    <a:pt x="3271520" y="6334760"/>
                  </a:moveTo>
                  <a:lnTo>
                    <a:pt x="15240" y="6334760"/>
                  </a:lnTo>
                  <a:lnTo>
                    <a:pt x="15240" y="6134100"/>
                  </a:lnTo>
                  <a:lnTo>
                    <a:pt x="3271520" y="6134100"/>
                  </a:lnTo>
                  <a:lnTo>
                    <a:pt x="3271520" y="6334760"/>
                  </a:lnTo>
                  <a:close/>
                  <a:moveTo>
                    <a:pt x="167640" y="72390"/>
                  </a:moveTo>
                  <a:lnTo>
                    <a:pt x="125730" y="114300"/>
                  </a:lnTo>
                  <a:lnTo>
                    <a:pt x="168910" y="157480"/>
                  </a:lnTo>
                  <a:cubicBezTo>
                    <a:pt x="171450" y="160020"/>
                    <a:pt x="171450" y="165100"/>
                    <a:pt x="168910" y="167640"/>
                  </a:cubicBezTo>
                  <a:cubicBezTo>
                    <a:pt x="167640" y="168910"/>
                    <a:pt x="165100" y="170180"/>
                    <a:pt x="163830" y="170180"/>
                  </a:cubicBezTo>
                  <a:cubicBezTo>
                    <a:pt x="162560" y="170180"/>
                    <a:pt x="160020" y="168910"/>
                    <a:pt x="158750" y="167640"/>
                  </a:cubicBezTo>
                  <a:lnTo>
                    <a:pt x="114300" y="125730"/>
                  </a:lnTo>
                  <a:lnTo>
                    <a:pt x="71120" y="168910"/>
                  </a:lnTo>
                  <a:cubicBezTo>
                    <a:pt x="69850" y="170180"/>
                    <a:pt x="67310" y="171450"/>
                    <a:pt x="66040" y="171450"/>
                  </a:cubicBezTo>
                  <a:cubicBezTo>
                    <a:pt x="64770" y="171450"/>
                    <a:pt x="63500" y="168910"/>
                    <a:pt x="62230" y="167640"/>
                  </a:cubicBezTo>
                  <a:cubicBezTo>
                    <a:pt x="59690" y="165100"/>
                    <a:pt x="59690" y="160020"/>
                    <a:pt x="62230" y="157480"/>
                  </a:cubicBezTo>
                  <a:lnTo>
                    <a:pt x="104140" y="114300"/>
                  </a:lnTo>
                  <a:lnTo>
                    <a:pt x="62230" y="72390"/>
                  </a:lnTo>
                  <a:cubicBezTo>
                    <a:pt x="59690" y="69850"/>
                    <a:pt x="59690" y="64770"/>
                    <a:pt x="62230" y="62230"/>
                  </a:cubicBezTo>
                  <a:cubicBezTo>
                    <a:pt x="64770" y="59690"/>
                    <a:pt x="69850" y="59690"/>
                    <a:pt x="72390" y="62230"/>
                  </a:cubicBezTo>
                  <a:lnTo>
                    <a:pt x="114300" y="104140"/>
                  </a:lnTo>
                  <a:lnTo>
                    <a:pt x="157480" y="60960"/>
                  </a:lnTo>
                  <a:cubicBezTo>
                    <a:pt x="160020" y="58420"/>
                    <a:pt x="165100" y="58420"/>
                    <a:pt x="167640" y="60960"/>
                  </a:cubicBezTo>
                  <a:cubicBezTo>
                    <a:pt x="171450" y="64770"/>
                    <a:pt x="171450" y="69850"/>
                    <a:pt x="167640" y="72390"/>
                  </a:cubicBezTo>
                  <a:close/>
                  <a:moveTo>
                    <a:pt x="281940" y="170180"/>
                  </a:moveTo>
                  <a:lnTo>
                    <a:pt x="377190" y="170180"/>
                  </a:lnTo>
                  <a:cubicBezTo>
                    <a:pt x="381000" y="170180"/>
                    <a:pt x="384810" y="166370"/>
                    <a:pt x="384810" y="162560"/>
                  </a:cubicBezTo>
                  <a:lnTo>
                    <a:pt x="384810" y="67310"/>
                  </a:lnTo>
                  <a:cubicBezTo>
                    <a:pt x="384810" y="63500"/>
                    <a:pt x="381000" y="59690"/>
                    <a:pt x="377190" y="59690"/>
                  </a:cubicBezTo>
                  <a:lnTo>
                    <a:pt x="281940" y="59690"/>
                  </a:lnTo>
                  <a:cubicBezTo>
                    <a:pt x="278130" y="59690"/>
                    <a:pt x="274320" y="63500"/>
                    <a:pt x="274320" y="67310"/>
                  </a:cubicBezTo>
                  <a:lnTo>
                    <a:pt x="274320" y="163830"/>
                  </a:lnTo>
                  <a:cubicBezTo>
                    <a:pt x="274320" y="166370"/>
                    <a:pt x="278130" y="170180"/>
                    <a:pt x="281940" y="170180"/>
                  </a:cubicBezTo>
                  <a:close/>
                  <a:moveTo>
                    <a:pt x="289560" y="73660"/>
                  </a:moveTo>
                  <a:lnTo>
                    <a:pt x="370840" y="73660"/>
                  </a:lnTo>
                  <a:lnTo>
                    <a:pt x="370840" y="154940"/>
                  </a:lnTo>
                  <a:lnTo>
                    <a:pt x="289560" y="154940"/>
                  </a:lnTo>
                  <a:lnTo>
                    <a:pt x="289560" y="73660"/>
                  </a:lnTo>
                  <a:close/>
                  <a:moveTo>
                    <a:pt x="482600" y="162560"/>
                  </a:moveTo>
                  <a:cubicBezTo>
                    <a:pt x="482600" y="158750"/>
                    <a:pt x="486410" y="154940"/>
                    <a:pt x="490220" y="154940"/>
                  </a:cubicBezTo>
                  <a:lnTo>
                    <a:pt x="600710" y="154940"/>
                  </a:lnTo>
                  <a:cubicBezTo>
                    <a:pt x="604520" y="154940"/>
                    <a:pt x="608330" y="158750"/>
                    <a:pt x="608330" y="162560"/>
                  </a:cubicBezTo>
                  <a:cubicBezTo>
                    <a:pt x="608330" y="166370"/>
                    <a:pt x="604520" y="170180"/>
                    <a:pt x="600710" y="170180"/>
                  </a:cubicBezTo>
                  <a:lnTo>
                    <a:pt x="490220" y="170180"/>
                  </a:lnTo>
                  <a:cubicBezTo>
                    <a:pt x="485140" y="170180"/>
                    <a:pt x="482600" y="166370"/>
                    <a:pt x="482600" y="162560"/>
                  </a:cubicBezTo>
                  <a:close/>
                </a:path>
              </a:pathLst>
            </a:custGeom>
            <a:solidFill>
              <a:srgbClr val="1B1464"/>
            </a:solidFill>
          </p:spPr>
          <p:txBody>
            <a:bodyPr/>
            <a:lstStyle/>
            <a:p>
              <a:endParaRPr lang="en-IT"/>
            </a:p>
          </p:txBody>
        </p:sp>
      </p:grpSp>
      <p:sp>
        <p:nvSpPr>
          <p:cNvPr id="16" name="TextBox 16"/>
          <p:cNvSpPr txBox="1"/>
          <p:nvPr/>
        </p:nvSpPr>
        <p:spPr>
          <a:xfrm>
            <a:off x="889257" y="151936"/>
            <a:ext cx="12257251" cy="1298829"/>
          </a:xfrm>
          <a:prstGeom prst="rect">
            <a:avLst/>
          </a:prstGeom>
        </p:spPr>
        <p:txBody>
          <a:bodyPr lIns="0" tIns="0" rIns="0" bIns="0" rtlCol="0" anchor="t">
            <a:spAutoFit/>
          </a:bodyPr>
          <a:lstStyle/>
          <a:p>
            <a:pPr algn="l">
              <a:lnSpc>
                <a:spcPts val="9858"/>
              </a:lnSpc>
            </a:pPr>
            <a:r>
              <a:rPr lang="en-US" sz="9300">
                <a:solidFill>
                  <a:srgbClr val="000000"/>
                </a:solidFill>
                <a:latin typeface="Bebas Neue"/>
                <a:ea typeface="Bebas Neue"/>
                <a:cs typeface="Bebas Neue"/>
                <a:sym typeface="Bebas Neue"/>
              </a:rPr>
              <a:t>possible points of conflict</a:t>
            </a:r>
          </a:p>
        </p:txBody>
      </p:sp>
      <p:sp>
        <p:nvSpPr>
          <p:cNvPr id="17" name="Freeform 17"/>
          <p:cNvSpPr/>
          <p:nvPr/>
        </p:nvSpPr>
        <p:spPr>
          <a:xfrm>
            <a:off x="889257" y="9124838"/>
            <a:ext cx="1505260" cy="857162"/>
          </a:xfrm>
          <a:custGeom>
            <a:avLst/>
            <a:gdLst/>
            <a:ahLst/>
            <a:cxnLst/>
            <a:rect l="l" t="t" r="r" b="b"/>
            <a:pathLst>
              <a:path w="1505260" h="857162">
                <a:moveTo>
                  <a:pt x="0" y="0"/>
                </a:moveTo>
                <a:lnTo>
                  <a:pt x="1505260" y="0"/>
                </a:lnTo>
                <a:lnTo>
                  <a:pt x="1505260" y="857162"/>
                </a:lnTo>
                <a:lnTo>
                  <a:pt x="0" y="857162"/>
                </a:lnTo>
                <a:lnTo>
                  <a:pt x="0" y="0"/>
                </a:lnTo>
                <a:close/>
              </a:path>
            </a:pathLst>
          </a:custGeom>
          <a:blipFill>
            <a:blip r:embed="rId6"/>
            <a:stretch>
              <a:fillRect/>
            </a:stretch>
          </a:blipFill>
        </p:spPr>
        <p:txBody>
          <a:bodyPr/>
          <a:lstStyle/>
          <a:p>
            <a:endParaRPr lang="en-IT"/>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1800</TotalTime>
  <Words>1263</Words>
  <Application>Microsoft Macintosh PowerPoint</Application>
  <PresentationFormat>Custom</PresentationFormat>
  <Paragraphs>131</Paragraphs>
  <Slides>17</Slides>
  <Notes>14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17</vt:i4>
      </vt:variant>
    </vt:vector>
  </HeadingPairs>
  <TitlesOfParts>
    <vt:vector size="31" baseType="lpstr">
      <vt:lpstr>Open Sans Bold</vt:lpstr>
      <vt:lpstr>Corbel</vt:lpstr>
      <vt:lpstr>Calibri</vt:lpstr>
      <vt:lpstr>Aptos</vt:lpstr>
      <vt:lpstr>Open Sauce Bold</vt:lpstr>
      <vt:lpstr>Canva Sans Bold</vt:lpstr>
      <vt:lpstr>DM Sans</vt:lpstr>
      <vt:lpstr>Bebas Neue</vt:lpstr>
      <vt:lpstr>Arial</vt:lpstr>
      <vt:lpstr>Canva Sans Bold Italics</vt:lpstr>
      <vt:lpstr>Futura Bold</vt:lpstr>
      <vt:lpstr>Open Sauce</vt:lpstr>
      <vt:lpstr>Canva Sans</vt:lpstr>
      <vt:lpstr>Office Theme</vt:lpstr>
      <vt:lpstr>PowerPoint Presentation</vt:lpstr>
      <vt:lpstr>ELIXIR-IT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Copia di Aggiungi un sottotitolo</dc:title>
  <cp:lastModifiedBy>NADINA FOGGETTI</cp:lastModifiedBy>
  <cp:revision>6</cp:revision>
  <cp:lastPrinted>2025-12-03T13:50:55Z</cp:lastPrinted>
  <dcterms:created xsi:type="dcterms:W3CDTF">2006-08-16T00:00:00Z</dcterms:created>
  <dcterms:modified xsi:type="dcterms:W3CDTF">2025-12-03T21:52:41Z</dcterms:modified>
  <dc:identifier>DAG5nYpuw_I</dc:identifier>
</cp:coreProperties>
</file>