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1.jpg" ContentType="image/jpg"/>
  <Override PartName="/ppt/media/image42.jpg" ContentType="image/jpg"/>
  <Override PartName="/ppt/media/image43.jpg" ContentType="image/jpg"/>
  <Override PartName="/ppt/media/image4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9" r:id="rId7"/>
    <p:sldMasterId id="2147483681" r:id="rId8"/>
    <p:sldMasterId id="2147483683" r:id="rId9"/>
  </p:sldMasterIdLst>
  <p:notesMasterIdLst>
    <p:notesMasterId r:id="rId29"/>
  </p:notesMasterIdLst>
  <p:sldIdLst>
    <p:sldId id="420" r:id="rId10"/>
    <p:sldId id="1089" r:id="rId11"/>
    <p:sldId id="1090" r:id="rId12"/>
    <p:sldId id="1091" r:id="rId13"/>
    <p:sldId id="1108" r:id="rId14"/>
    <p:sldId id="256" r:id="rId15"/>
    <p:sldId id="1092" r:id="rId16"/>
    <p:sldId id="1095" r:id="rId17"/>
    <p:sldId id="1099" r:id="rId18"/>
    <p:sldId id="261" r:id="rId19"/>
    <p:sldId id="1096" r:id="rId20"/>
    <p:sldId id="1106" r:id="rId21"/>
    <p:sldId id="1107" r:id="rId22"/>
    <p:sldId id="1101" r:id="rId23"/>
    <p:sldId id="1102" r:id="rId24"/>
    <p:sldId id="263" r:id="rId25"/>
    <p:sldId id="1103" r:id="rId26"/>
    <p:sldId id="1104" r:id="rId27"/>
    <p:sldId id="10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6D"/>
    <a:srgbClr val="004460"/>
    <a:srgbClr val="425E9C"/>
    <a:srgbClr val="30348E"/>
    <a:srgbClr val="000000"/>
    <a:srgbClr val="19AB89"/>
    <a:srgbClr val="0BBBC2"/>
    <a:srgbClr val="3B50A1"/>
    <a:srgbClr val="F5E200"/>
    <a:srgbClr val="C4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82" autoAdjust="0"/>
    <p:restoredTop sz="85189" autoAdjust="0"/>
  </p:normalViewPr>
  <p:slideViewPr>
    <p:cSldViewPr snapToGrid="0">
      <p:cViewPr varScale="1">
        <p:scale>
          <a:sx n="134" d="100"/>
          <a:sy n="134" d="100"/>
        </p:scale>
        <p:origin x="1720" y="176"/>
      </p:cViewPr>
      <p:guideLst/>
    </p:cSldViewPr>
  </p:slideViewPr>
  <p:outlineViewPr>
    <p:cViewPr>
      <p:scale>
        <a:sx n="33" d="100"/>
        <a:sy n="33" d="100"/>
      </p:scale>
      <p:origin x="0" y="-44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7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e2a003b95_1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e2a003b95_1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B391B9A2-A85E-2DFD-A486-5825BE47C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e2a003b95_1_374:notes">
            <a:extLst>
              <a:ext uri="{FF2B5EF4-FFF2-40B4-BE49-F238E27FC236}">
                <a16:creationId xmlns:a16="http://schemas.microsoft.com/office/drawing/2014/main" id="{32ABD12B-FB25-E8CB-B688-70C191167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e2a003b95_1_374:notes">
            <a:extLst>
              <a:ext uri="{FF2B5EF4-FFF2-40B4-BE49-F238E27FC236}">
                <a16:creationId xmlns:a16="http://schemas.microsoft.com/office/drawing/2014/main" id="{74D5D3C6-AE49-3C3F-494F-724843F27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2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46c79ad0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46c79ad0a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446c79ad0a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8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7DEC5C5-E0E5-1286-A933-44E553AAF3E2}"/>
              </a:ext>
            </a:extLst>
          </p:cNvPr>
          <p:cNvGrpSpPr/>
          <p:nvPr userDrawn="1"/>
        </p:nvGrpSpPr>
        <p:grpSpPr>
          <a:xfrm>
            <a:off x="7993294" y="3"/>
            <a:ext cx="2232837" cy="5314948"/>
            <a:chOff x="571811" y="3047490"/>
            <a:chExt cx="1199359" cy="2854901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55E9846-2473-80A6-1EC6-401B52B1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6544"/>
            <a:stretch>
              <a:fillRect/>
            </a:stretch>
          </p:blipFill>
          <p:spPr>
            <a:xfrm>
              <a:off x="989817" y="3047490"/>
              <a:ext cx="780592" cy="651448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0EF7F1F-1015-F8F4-C1B5-E56B4925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1811" y="3665552"/>
              <a:ext cx="780592" cy="780592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347813C7-0CC2-1F73-0CA1-83B4B816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21471"/>
            <a:stretch>
              <a:fillRect/>
            </a:stretch>
          </p:blipFill>
          <p:spPr>
            <a:xfrm>
              <a:off x="990578" y="5289405"/>
              <a:ext cx="780592" cy="612986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5D16E4CF-CA21-2691-742E-7CEDFD33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766" y="4514147"/>
              <a:ext cx="780592" cy="780592"/>
            </a:xfrm>
            <a:prstGeom prst="rect">
              <a:avLst/>
            </a:prstGeom>
          </p:spPr>
        </p:pic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6920167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5" y="2777636"/>
            <a:ext cx="6920166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F416D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13F7C-2AE5-BE42-D556-4A2905FDA772}"/>
              </a:ext>
            </a:extLst>
          </p:cNvPr>
          <p:cNvGrpSpPr/>
          <p:nvPr userDrawn="1"/>
        </p:nvGrpSpPr>
        <p:grpSpPr>
          <a:xfrm>
            <a:off x="8651978" y="181017"/>
            <a:ext cx="3540023" cy="4895114"/>
            <a:chOff x="571811" y="2918346"/>
            <a:chExt cx="2261785" cy="31275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EF65141-F98D-7FB8-2AAE-335777FB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817" y="2918346"/>
              <a:ext cx="780592" cy="78059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71AED6B-4537-DB4E-BF56-B400D51D6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1811" y="3665552"/>
              <a:ext cx="780592" cy="7805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26F5DF-A35D-C339-52CE-9693158FF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98493" y="5265330"/>
              <a:ext cx="780592" cy="78059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AFDD8EC-AB0A-ED3E-8A6D-B2E3365E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0766" y="4514147"/>
              <a:ext cx="780592" cy="780592"/>
            </a:xfrm>
            <a:prstGeom prst="rect">
              <a:avLst/>
            </a:prstGeom>
          </p:spPr>
        </p:pic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A0A2AE-36F8-6397-869C-F5325CC61293}"/>
                </a:ext>
              </a:extLst>
            </p:cNvPr>
            <p:cNvSpPr/>
            <p:nvPr/>
          </p:nvSpPr>
          <p:spPr>
            <a:xfrm>
              <a:off x="1495165" y="3645249"/>
              <a:ext cx="1338430" cy="783117"/>
            </a:xfrm>
            <a:custGeom>
              <a:avLst/>
              <a:gdLst>
                <a:gd name="connsiteX0" fmla="*/ 0 w 1124465"/>
                <a:gd name="connsiteY0" fmla="*/ 0 h 518984"/>
                <a:gd name="connsiteX1" fmla="*/ 358346 w 1124465"/>
                <a:gd name="connsiteY1" fmla="*/ 333632 h 518984"/>
                <a:gd name="connsiteX2" fmla="*/ 1124465 w 1124465"/>
                <a:gd name="connsiteY2" fmla="*/ 518984 h 5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465" h="518984">
                  <a:moveTo>
                    <a:pt x="0" y="0"/>
                  </a:moveTo>
                  <a:cubicBezTo>
                    <a:pt x="85467" y="123567"/>
                    <a:pt x="170935" y="247135"/>
                    <a:pt x="358346" y="333632"/>
                  </a:cubicBezTo>
                  <a:cubicBezTo>
                    <a:pt x="545757" y="420129"/>
                    <a:pt x="906162" y="483973"/>
                    <a:pt x="1124465" y="518984"/>
                  </a:cubicBezTo>
                </a:path>
              </a:pathLst>
            </a:custGeom>
            <a:noFill/>
            <a:ln w="38100">
              <a:solidFill>
                <a:srgbClr val="9F336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0365F00-C0C9-2D70-3824-F8F981840E7B}"/>
                </a:ext>
              </a:extLst>
            </p:cNvPr>
            <p:cNvSpPr/>
            <p:nvPr/>
          </p:nvSpPr>
          <p:spPr>
            <a:xfrm>
              <a:off x="1297457" y="4164232"/>
              <a:ext cx="1536138" cy="365738"/>
            </a:xfrm>
            <a:custGeom>
              <a:avLst/>
              <a:gdLst>
                <a:gd name="connsiteX0" fmla="*/ 0 w 1124465"/>
                <a:gd name="connsiteY0" fmla="*/ 0 h 518984"/>
                <a:gd name="connsiteX1" fmla="*/ 358346 w 1124465"/>
                <a:gd name="connsiteY1" fmla="*/ 333632 h 518984"/>
                <a:gd name="connsiteX2" fmla="*/ 1124465 w 1124465"/>
                <a:gd name="connsiteY2" fmla="*/ 518984 h 5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465" h="518984">
                  <a:moveTo>
                    <a:pt x="0" y="0"/>
                  </a:moveTo>
                  <a:cubicBezTo>
                    <a:pt x="85467" y="123567"/>
                    <a:pt x="170935" y="247135"/>
                    <a:pt x="358346" y="333632"/>
                  </a:cubicBezTo>
                  <a:cubicBezTo>
                    <a:pt x="545757" y="420129"/>
                    <a:pt x="906162" y="483973"/>
                    <a:pt x="1124465" y="518984"/>
                  </a:cubicBezTo>
                </a:path>
              </a:pathLst>
            </a:custGeom>
            <a:noFill/>
            <a:ln w="38100">
              <a:solidFill>
                <a:srgbClr val="517C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7FB2813-4589-B936-E413-9065B25DB04F}"/>
                </a:ext>
              </a:extLst>
            </p:cNvPr>
            <p:cNvSpPr/>
            <p:nvPr/>
          </p:nvSpPr>
          <p:spPr>
            <a:xfrm flipV="1">
              <a:off x="1397371" y="4707777"/>
              <a:ext cx="1436225" cy="769577"/>
            </a:xfrm>
            <a:custGeom>
              <a:avLst/>
              <a:gdLst>
                <a:gd name="connsiteX0" fmla="*/ 0 w 1124465"/>
                <a:gd name="connsiteY0" fmla="*/ 0 h 518984"/>
                <a:gd name="connsiteX1" fmla="*/ 358346 w 1124465"/>
                <a:gd name="connsiteY1" fmla="*/ 333632 h 518984"/>
                <a:gd name="connsiteX2" fmla="*/ 1124465 w 1124465"/>
                <a:gd name="connsiteY2" fmla="*/ 518984 h 5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465" h="518984">
                  <a:moveTo>
                    <a:pt x="0" y="0"/>
                  </a:moveTo>
                  <a:cubicBezTo>
                    <a:pt x="85467" y="123567"/>
                    <a:pt x="170935" y="247135"/>
                    <a:pt x="358346" y="333632"/>
                  </a:cubicBezTo>
                  <a:cubicBezTo>
                    <a:pt x="545757" y="420129"/>
                    <a:pt x="906162" y="483973"/>
                    <a:pt x="1124465" y="518984"/>
                  </a:cubicBezTo>
                </a:path>
              </a:pathLst>
            </a:custGeom>
            <a:noFill/>
            <a:ln w="38100">
              <a:solidFill>
                <a:srgbClr val="515EA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969D135-1670-0E2F-E418-2E6F112ADD1E}"/>
                </a:ext>
              </a:extLst>
            </p:cNvPr>
            <p:cNvSpPr/>
            <p:nvPr/>
          </p:nvSpPr>
          <p:spPr>
            <a:xfrm flipV="1">
              <a:off x="1309814" y="4623107"/>
              <a:ext cx="1523782" cy="315345"/>
            </a:xfrm>
            <a:custGeom>
              <a:avLst/>
              <a:gdLst>
                <a:gd name="connsiteX0" fmla="*/ 0 w 1124465"/>
                <a:gd name="connsiteY0" fmla="*/ 0 h 518984"/>
                <a:gd name="connsiteX1" fmla="*/ 358346 w 1124465"/>
                <a:gd name="connsiteY1" fmla="*/ 333632 h 518984"/>
                <a:gd name="connsiteX2" fmla="*/ 1124465 w 1124465"/>
                <a:gd name="connsiteY2" fmla="*/ 518984 h 5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465" h="518984">
                  <a:moveTo>
                    <a:pt x="0" y="0"/>
                  </a:moveTo>
                  <a:cubicBezTo>
                    <a:pt x="85467" y="123567"/>
                    <a:pt x="170935" y="247135"/>
                    <a:pt x="358346" y="333632"/>
                  </a:cubicBezTo>
                  <a:cubicBezTo>
                    <a:pt x="545757" y="420129"/>
                    <a:pt x="906162" y="483973"/>
                    <a:pt x="1124465" y="518984"/>
                  </a:cubicBezTo>
                </a:path>
              </a:pathLst>
            </a:custGeom>
            <a:noFill/>
            <a:ln w="38100">
              <a:solidFill>
                <a:srgbClr val="CA44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9390" y="1567629"/>
            <a:ext cx="9937784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91910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87"/>
            <a:ext cx="11360800" cy="2736778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911"/>
            <a:ext cx="11360800" cy="1056837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751"/>
            <a:ext cx="731600" cy="52471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nl" smtClean="0"/>
              <a:pPr algn="r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36151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19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Text Page 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7"/>
          <p:cNvSpPr txBox="1">
            <a:spLocks noGrp="1"/>
          </p:cNvSpPr>
          <p:nvPr>
            <p:ph type="body" idx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  <a:defRPr sz="15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body" idx="2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92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4D0E39C-1167-5BEF-AF26-A52B411739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9390" y="1567629"/>
            <a:ext cx="9937784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21AB0FE-EF1B-882A-88AB-B90CC6D6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91910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1A022-3191-C4B6-98E7-32FEDA76B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364108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0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5322013"/>
            <a:ext cx="12192000" cy="1558085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23DF3-447B-8C13-7C2C-570B97CE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364108"/>
            <a:ext cx="1432450" cy="689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C0899-5176-B602-2E66-3E89231F19D1}"/>
              </a:ext>
            </a:extLst>
          </p:cNvPr>
          <p:cNvSpPr txBox="1"/>
          <p:nvPr userDrawn="1"/>
        </p:nvSpPr>
        <p:spPr>
          <a:xfrm>
            <a:off x="2404153" y="606623"/>
            <a:ext cx="4818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26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en-US" sz="2600" b="0" dirty="0">
                <a:solidFill>
                  <a:srgbClr val="EF416D"/>
                </a:solidFill>
                <a:latin typeface="+mn-lt"/>
                <a:cs typeface="Arial" panose="020B0604020202020204" pitchFamily="34" charset="0"/>
              </a:rPr>
              <a:t>SIG-CISS workshop 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90" y="918524"/>
            <a:ext cx="9917236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99480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9735758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 dirty="0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0267122" y="139678"/>
            <a:ext cx="1924879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EF416D"/>
                </a:solidFill>
                <a:latin typeface="+mn-lt"/>
              </a:rPr>
              <a:t>SIG-CISS WORKSHOP 2025</a:t>
            </a:r>
            <a:endParaRPr lang="en-GB" sz="1200" b="1" dirty="0">
              <a:solidFill>
                <a:srgbClr val="EF41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F7888-ABC7-0198-F2E3-B1C149B9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90" y="918524"/>
            <a:ext cx="9917236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A8E1D-D40E-DB97-4149-04453714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99480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2091F-25BD-1EAF-E017-B36CCA262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364108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live.surfresearchcloud.nl/" TargetMode="External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jp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pplication_programming_interface" TargetMode="External"/><Relationship Id="rId13" Type="http://schemas.openxmlformats.org/officeDocument/2006/relationships/hyperlink" Target="https://en.wikipedia.org/wiki/SAML" TargetMode="External"/><Relationship Id="rId3" Type="http://schemas.openxmlformats.org/officeDocument/2006/relationships/hyperlink" Target="https://en.wikipedia.org/wiki/File_synchronization" TargetMode="External"/><Relationship Id="rId7" Type="http://schemas.openxmlformats.org/officeDocument/2006/relationships/hyperlink" Target="https://en.wikipedia.org/wiki/Enterprise_file_synchronization_and_sharing#cite_note-6" TargetMode="External"/><Relationship Id="rId12" Type="http://schemas.openxmlformats.org/officeDocument/2006/relationships/hyperlink" Target="https://en.wikipedia.org/wiki/Active_Directory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nterprise_file_synchronization_and_sharing#cite_note-5" TargetMode="External"/><Relationship Id="rId11" Type="http://schemas.openxmlformats.org/officeDocument/2006/relationships/hyperlink" Target="https://en.wikipedia.org/wiki/Data_loss_prevention_software" TargetMode="External"/><Relationship Id="rId5" Type="http://schemas.openxmlformats.org/officeDocument/2006/relationships/hyperlink" Target="https://en.wikipedia.org/wiki/Enterprise_file_synchronization_and_sharing#cite_note-4" TargetMode="External"/><Relationship Id="rId15" Type="http://schemas.openxmlformats.org/officeDocument/2006/relationships/hyperlink" Target="https://en.wikipedia.org/wiki/Enterprise_file_synchronization_and_sharing#cite_note-7" TargetMode="External"/><Relationship Id="rId10" Type="http://schemas.openxmlformats.org/officeDocument/2006/relationships/hyperlink" Target="https://en.wikipedia.org/wiki/Antivirus_software" TargetMode="External"/><Relationship Id="rId4" Type="http://schemas.openxmlformats.org/officeDocument/2006/relationships/hyperlink" Target="https://en.wikipedia.org/wiki/Enterprise_file_synchronization_and_sharing#cite_note-3" TargetMode="External"/><Relationship Id="rId9" Type="http://schemas.openxmlformats.org/officeDocument/2006/relationships/hyperlink" Target="https://en.wikipedia.org/wiki/Encryption" TargetMode="External"/><Relationship Id="rId14" Type="http://schemas.openxmlformats.org/officeDocument/2006/relationships/hyperlink" Target="https://en.wikipedia.org/wiki/Microsoft_Azur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github.com/cs3org/OCM-API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emesh.io/" TargetMode="External"/><Relationship Id="rId5" Type="http://schemas.openxmlformats.org/officeDocument/2006/relationships/hyperlink" Target="https://www.cs3community.org/" TargetMode="External"/><Relationship Id="rId4" Type="http://schemas.openxmlformats.org/officeDocument/2006/relationships/hyperlink" Target="https://datatracker.ietf.org/doc/charter-ietf-oc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vandesanden@geant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CCB0DA-D0FE-38AB-2E6B-0D79AC5FEAC8}"/>
              </a:ext>
            </a:extLst>
          </p:cNvPr>
          <p:cNvSpPr txBox="1">
            <a:spLocks/>
          </p:cNvSpPr>
          <p:nvPr/>
        </p:nvSpPr>
        <p:spPr>
          <a:xfrm>
            <a:off x="744354" y="3940600"/>
            <a:ext cx="7485589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7597CE-8B20-F5C5-04A9-D7C46491FCD8}"/>
              </a:ext>
            </a:extLst>
          </p:cNvPr>
          <p:cNvSpPr txBox="1">
            <a:spLocks/>
          </p:cNvSpPr>
          <p:nvPr/>
        </p:nvSpPr>
        <p:spPr>
          <a:xfrm>
            <a:off x="744354" y="6344021"/>
            <a:ext cx="6689792" cy="35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Public (PU) / Project Participants Sensitive (SEN)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E7EDA4-3067-4DC1-E658-1AB44EC4A9F6}"/>
              </a:ext>
            </a:extLst>
          </p:cNvPr>
          <p:cNvSpPr txBox="1">
            <a:spLocks/>
          </p:cNvSpPr>
          <p:nvPr/>
        </p:nvSpPr>
        <p:spPr>
          <a:xfrm>
            <a:off x="744355" y="5910470"/>
            <a:ext cx="6199690" cy="37818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27 November 2025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E757D6-C1A6-5F20-39AE-D5C4BC7D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11202113" cy="430909"/>
          </a:xfrm>
        </p:spPr>
        <p:txBody>
          <a:bodyPr/>
          <a:lstStyle/>
          <a:p>
            <a:r>
              <a:rPr lang="en-US" dirty="0"/>
              <a:t>EOSC4ALL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4C65C26-CF99-E236-2A5D-989BA89C0B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54" y="2777636"/>
            <a:ext cx="7782701" cy="479323"/>
          </a:xfrm>
        </p:spPr>
        <p:txBody>
          <a:bodyPr lIns="91440" tIns="45720" rIns="91440" bIns="45720" anchor="t"/>
          <a:lstStyle/>
          <a:p>
            <a:r>
              <a:rPr lang="en-US" dirty="0"/>
              <a:t>Providing a low barrier way to join the EOSC Federation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Mark van de Sanden, GÉANT/Data and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03886-BFF0-F94F-8270-C4B0EC4422CE}"/>
              </a:ext>
            </a:extLst>
          </p:cNvPr>
          <p:cNvSpPr txBox="1"/>
          <p:nvPr/>
        </p:nvSpPr>
        <p:spPr>
          <a:xfrm>
            <a:off x="-931817" y="1419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09549" y="0"/>
            <a:ext cx="9395459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pc="-260" dirty="0">
                <a:solidFill>
                  <a:schemeClr val="bg1"/>
                </a:solidFill>
              </a:rPr>
              <a:t>Example: </a:t>
            </a:r>
            <a:r>
              <a:rPr spc="-260" dirty="0">
                <a:solidFill>
                  <a:schemeClr val="bg1"/>
                </a:solidFill>
              </a:rPr>
              <a:t>Building</a:t>
            </a:r>
            <a:r>
              <a:rPr spc="-155" dirty="0">
                <a:solidFill>
                  <a:schemeClr val="bg1"/>
                </a:solidFill>
              </a:rPr>
              <a:t> </a:t>
            </a:r>
            <a:r>
              <a:rPr spc="-240" dirty="0">
                <a:solidFill>
                  <a:schemeClr val="bg1"/>
                </a:solidFill>
              </a:rPr>
              <a:t>up</a:t>
            </a:r>
            <a:r>
              <a:rPr lang="en-GB" spc="-210" dirty="0">
                <a:solidFill>
                  <a:schemeClr val="bg1"/>
                </a:solidFill>
              </a:rPr>
              <a:t> a</a:t>
            </a:r>
            <a:r>
              <a:rPr spc="-170" dirty="0">
                <a:solidFill>
                  <a:schemeClr val="bg1"/>
                </a:solidFill>
              </a:rPr>
              <a:t> National</a:t>
            </a:r>
            <a:r>
              <a:rPr spc="-160" dirty="0">
                <a:solidFill>
                  <a:schemeClr val="bg1"/>
                </a:solidFill>
              </a:rPr>
              <a:t> </a:t>
            </a:r>
            <a:r>
              <a:rPr spc="-130" dirty="0">
                <a:solidFill>
                  <a:schemeClr val="bg1"/>
                </a:solidFill>
              </a:rPr>
              <a:t>Node</a:t>
            </a:r>
          </a:p>
        </p:txBody>
      </p:sp>
      <p:grpSp>
        <p:nvGrpSpPr>
          <p:cNvPr id="3" name="object 3" descr="A screenshot of a website  Description automatically generated"/>
          <p:cNvGrpSpPr/>
          <p:nvPr/>
        </p:nvGrpSpPr>
        <p:grpSpPr>
          <a:xfrm>
            <a:off x="504825" y="2905125"/>
            <a:ext cx="2181225" cy="1457325"/>
            <a:chOff x="504825" y="2905125"/>
            <a:chExt cx="2181225" cy="1457325"/>
          </a:xfrm>
        </p:grpSpPr>
        <p:pic>
          <p:nvPicPr>
            <p:cNvPr id="4" name="object 4" descr="A screenshot of a websit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" y="2914650"/>
              <a:ext cx="2162175" cy="14382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825" y="2905125"/>
              <a:ext cx="2181225" cy="1457325"/>
            </a:xfrm>
            <a:custGeom>
              <a:avLst/>
              <a:gdLst/>
              <a:ahLst/>
              <a:cxnLst/>
              <a:rect l="l" t="t" r="r" b="b"/>
              <a:pathLst>
                <a:path w="2181225" h="1457325">
                  <a:moveTo>
                    <a:pt x="0" y="1457325"/>
                  </a:moveTo>
                  <a:lnTo>
                    <a:pt x="2181225" y="1457325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4825" y="4402708"/>
            <a:ext cx="2171699" cy="18274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" algn="ctr">
              <a:lnSpc>
                <a:spcPts val="1300"/>
              </a:lnSpc>
            </a:pPr>
            <a:r>
              <a:rPr lang="en-US" sz="1100" spc="-85" dirty="0" err="1">
                <a:latin typeface="Arial"/>
                <a:cs typeface="Arial"/>
              </a:rPr>
              <a:t>OpenAIRE</a:t>
            </a:r>
            <a:r>
              <a:rPr lang="en-US" sz="1100" spc="-85" dirty="0">
                <a:latin typeface="Arial"/>
                <a:cs typeface="Arial"/>
              </a:rPr>
              <a:t> Connect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5300" y="933450"/>
            <a:ext cx="2200275" cy="1485900"/>
            <a:chOff x="495300" y="933450"/>
            <a:chExt cx="2200275" cy="1485900"/>
          </a:xfrm>
        </p:grpSpPr>
        <p:pic>
          <p:nvPicPr>
            <p:cNvPr id="8" name="object 8" descr="A screenshot of a web page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930" y="973421"/>
              <a:ext cx="2120594" cy="14268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4825" y="942975"/>
              <a:ext cx="2181225" cy="1466850"/>
            </a:xfrm>
            <a:custGeom>
              <a:avLst/>
              <a:gdLst/>
              <a:ahLst/>
              <a:cxnLst/>
              <a:rect l="l" t="t" r="r" b="b"/>
              <a:pathLst>
                <a:path w="2181225" h="1466850">
                  <a:moveTo>
                    <a:pt x="0" y="1466850"/>
                  </a:moveTo>
                  <a:lnTo>
                    <a:pt x="2181225" y="1466850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14668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 descr="A screenshot of a computer  Description automatically generated"/>
          <p:cNvGrpSpPr/>
          <p:nvPr/>
        </p:nvGrpSpPr>
        <p:grpSpPr>
          <a:xfrm>
            <a:off x="504825" y="4857750"/>
            <a:ext cx="2181225" cy="1457325"/>
            <a:chOff x="504825" y="4857750"/>
            <a:chExt cx="2181225" cy="1457325"/>
          </a:xfrm>
        </p:grpSpPr>
        <p:pic>
          <p:nvPicPr>
            <p:cNvPr id="12" name="object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350" y="4889424"/>
              <a:ext cx="2162175" cy="13939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4825" y="4857750"/>
              <a:ext cx="2181225" cy="1457325"/>
            </a:xfrm>
            <a:custGeom>
              <a:avLst/>
              <a:gdLst/>
              <a:ahLst/>
              <a:cxnLst/>
              <a:rect l="l" t="t" r="r" b="b"/>
              <a:pathLst>
                <a:path w="2181225" h="1457325">
                  <a:moveTo>
                    <a:pt x="0" y="1457325"/>
                  </a:moveTo>
                  <a:lnTo>
                    <a:pt x="2181225" y="1457325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4825" y="6339914"/>
            <a:ext cx="217816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25"/>
              </a:spcBef>
            </a:pPr>
            <a:r>
              <a:rPr lang="en-US" sz="1100" spc="-90" dirty="0">
                <a:latin typeface="Arial"/>
                <a:cs typeface="Arial"/>
              </a:rPr>
              <a:t>EUDAT B2DROP</a:t>
            </a:r>
          </a:p>
          <a:p>
            <a:pPr algn="ctr">
              <a:lnSpc>
                <a:spcPts val="1300"/>
              </a:lnSpc>
              <a:spcBef>
                <a:spcPts val="125"/>
              </a:spcBef>
            </a:pPr>
            <a:r>
              <a:rPr lang="en-US" sz="1100" spc="-90" dirty="0">
                <a:latin typeface="Arial"/>
                <a:cs typeface="Arial"/>
              </a:rPr>
              <a:t>File </a:t>
            </a:r>
            <a:r>
              <a:rPr sz="1100" spc="-114" dirty="0">
                <a:latin typeface="Arial"/>
                <a:cs typeface="Arial"/>
              </a:rPr>
              <a:t>Sync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&amp;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Share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Service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95700" y="666750"/>
            <a:ext cx="4791075" cy="4086225"/>
            <a:chOff x="3695700" y="666750"/>
            <a:chExt cx="4791075" cy="4086225"/>
          </a:xfrm>
        </p:grpSpPr>
        <p:pic>
          <p:nvPicPr>
            <p:cNvPr id="16" name="object 16" descr="A screenshot of a computer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5700" y="666750"/>
              <a:ext cx="4791075" cy="4086225"/>
            </a:xfrm>
            <a:prstGeom prst="rect">
              <a:avLst/>
            </a:prstGeom>
          </p:spPr>
        </p:pic>
        <p:pic>
          <p:nvPicPr>
            <p:cNvPr id="17" name="object 17" descr="A screenshot of a computer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5250" y="876300"/>
              <a:ext cx="4191000" cy="34861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05250" y="876300"/>
              <a:ext cx="4191000" cy="3486150"/>
            </a:xfrm>
            <a:custGeom>
              <a:avLst/>
              <a:gdLst/>
              <a:ahLst/>
              <a:cxnLst/>
              <a:rect l="l" t="t" r="r" b="b"/>
              <a:pathLst>
                <a:path w="4191000" h="3486150">
                  <a:moveTo>
                    <a:pt x="0" y="3486150"/>
                  </a:moveTo>
                  <a:lnTo>
                    <a:pt x="4191000" y="348615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34861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 descr="A screenshot of a website  Description automatically generated"/>
          <p:cNvGrpSpPr/>
          <p:nvPr/>
        </p:nvGrpSpPr>
        <p:grpSpPr>
          <a:xfrm>
            <a:off x="6477000" y="4857750"/>
            <a:ext cx="2181225" cy="1457325"/>
            <a:chOff x="6477000" y="4857750"/>
            <a:chExt cx="2181225" cy="1457325"/>
          </a:xfrm>
        </p:grpSpPr>
        <p:pic>
          <p:nvPicPr>
            <p:cNvPr id="20" name="object 20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6525" y="4886335"/>
              <a:ext cx="2162175" cy="14001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77000" y="4857750"/>
              <a:ext cx="2181225" cy="1457325"/>
            </a:xfrm>
            <a:custGeom>
              <a:avLst/>
              <a:gdLst/>
              <a:ahLst/>
              <a:cxnLst/>
              <a:rect l="l" t="t" r="r" b="b"/>
              <a:pathLst>
                <a:path w="2181225" h="1457325">
                  <a:moveTo>
                    <a:pt x="0" y="1457325"/>
                  </a:moveTo>
                  <a:lnTo>
                    <a:pt x="2181225" y="1457325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86525" y="6328479"/>
            <a:ext cx="2168525" cy="18274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ctr">
              <a:lnSpc>
                <a:spcPts val="1300"/>
              </a:lnSpc>
              <a:spcBef>
                <a:spcPts val="125"/>
              </a:spcBef>
            </a:pPr>
            <a:r>
              <a:rPr lang="en-US" sz="1100" spc="-50" dirty="0">
                <a:latin typeface="Arial"/>
                <a:cs typeface="Arial"/>
              </a:rPr>
              <a:t>GÉANT e-Academy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61469" y="2360474"/>
            <a:ext cx="2187505" cy="192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52120" marR="5080" indent="-440055" algn="ctr">
              <a:lnSpc>
                <a:spcPts val="1280"/>
              </a:lnSpc>
              <a:spcBef>
                <a:spcPts val="200"/>
              </a:spcBef>
            </a:pPr>
            <a:r>
              <a:rPr sz="1100" spc="-10" dirty="0">
                <a:latin typeface="Arial"/>
                <a:cs typeface="Arial"/>
              </a:rPr>
              <a:t>Helpdesk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96426" y="4321553"/>
            <a:ext cx="2152548" cy="192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43815" algn="ctr">
              <a:lnSpc>
                <a:spcPts val="1280"/>
              </a:lnSpc>
              <a:spcBef>
                <a:spcPts val="200"/>
              </a:spcBef>
            </a:pPr>
            <a:r>
              <a:rPr sz="1100" spc="-100" dirty="0">
                <a:latin typeface="Arial"/>
                <a:cs typeface="Arial"/>
              </a:rPr>
              <a:t>Access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Management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44720" y="4402708"/>
            <a:ext cx="2524125" cy="359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4460">
              <a:lnSpc>
                <a:spcPts val="1280"/>
              </a:lnSpc>
              <a:spcBef>
                <a:spcPts val="200"/>
              </a:spcBef>
            </a:pPr>
            <a:r>
              <a:rPr sz="1100" u="sng" spc="-10" dirty="0">
                <a:solidFill>
                  <a:srgbClr val="0077C7"/>
                </a:solidFill>
                <a:uFill>
                  <a:solidFill>
                    <a:srgbClr val="0077C7"/>
                  </a:solidFill>
                </a:uFill>
                <a:latin typeface="Arial"/>
                <a:cs typeface="Arial"/>
                <a:hlinkClick r:id="rId8"/>
              </a:rPr>
              <a:t>https://portal.live.surfresearchcloud.nl/</a:t>
            </a:r>
            <a:r>
              <a:rPr sz="1100" spc="-10" dirty="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(Cloud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VMs,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Containers,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Jupyter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Notebooks)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2" name="object 32" descr="A screenshot of a computer  AI-generated content may be incorrect."/>
          <p:cNvGrpSpPr/>
          <p:nvPr/>
        </p:nvGrpSpPr>
        <p:grpSpPr>
          <a:xfrm>
            <a:off x="9486900" y="4848225"/>
            <a:ext cx="2171700" cy="1457325"/>
            <a:chOff x="9486900" y="4848225"/>
            <a:chExt cx="2171700" cy="1457325"/>
          </a:xfrm>
        </p:grpSpPr>
        <p:pic>
          <p:nvPicPr>
            <p:cNvPr id="33" name="object 33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96425" y="4886293"/>
              <a:ext cx="2152650" cy="13811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486900" y="4848225"/>
              <a:ext cx="2171700" cy="1457325"/>
            </a:xfrm>
            <a:custGeom>
              <a:avLst/>
              <a:gdLst/>
              <a:ahLst/>
              <a:cxnLst/>
              <a:rect l="l" t="t" r="r" b="b"/>
              <a:pathLst>
                <a:path w="2171700" h="1457325">
                  <a:moveTo>
                    <a:pt x="0" y="1457325"/>
                  </a:moveTo>
                  <a:lnTo>
                    <a:pt x="2171700" y="1457325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471095" y="6303961"/>
            <a:ext cx="2187505" cy="18274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25"/>
              </a:spcBef>
            </a:pPr>
            <a:r>
              <a:rPr sz="1100" spc="-70" dirty="0">
                <a:latin typeface="Arial"/>
                <a:cs typeface="Arial"/>
              </a:rPr>
              <a:t>Service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Monitoring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6" name="object 36" descr="A screenshot of a computer  AI-generated content may be incorrect."/>
          <p:cNvGrpSpPr/>
          <p:nvPr/>
        </p:nvGrpSpPr>
        <p:grpSpPr>
          <a:xfrm>
            <a:off x="3514725" y="4848225"/>
            <a:ext cx="2133600" cy="1476375"/>
            <a:chOff x="3514725" y="4848225"/>
            <a:chExt cx="2133600" cy="1476375"/>
          </a:xfrm>
        </p:grpSpPr>
        <p:pic>
          <p:nvPicPr>
            <p:cNvPr id="37" name="object 37" descr="A screenshot of a computer  AI-generated content may be incorrect.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3775" y="4867275"/>
              <a:ext cx="2095500" cy="14382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524250" y="4857750"/>
              <a:ext cx="2114550" cy="1457325"/>
            </a:xfrm>
            <a:custGeom>
              <a:avLst/>
              <a:gdLst/>
              <a:ahLst/>
              <a:cxnLst/>
              <a:rect l="l" t="t" r="r" b="b"/>
              <a:pathLst>
                <a:path w="2114550" h="1457325">
                  <a:moveTo>
                    <a:pt x="0" y="1457325"/>
                  </a:moveTo>
                  <a:lnTo>
                    <a:pt x="2114550" y="14573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Google Shape;335;p16">
            <a:extLst>
              <a:ext uri="{FF2B5EF4-FFF2-40B4-BE49-F238E27FC236}">
                <a16:creationId xmlns:a16="http://schemas.microsoft.com/office/drawing/2014/main" id="{419D5634-2177-9A07-B030-A8668EFF5BDB}"/>
              </a:ext>
            </a:extLst>
          </p:cNvPr>
          <p:cNvSpPr/>
          <p:nvPr/>
        </p:nvSpPr>
        <p:spPr>
          <a:xfrm>
            <a:off x="9477274" y="2930189"/>
            <a:ext cx="2171701" cy="138349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425" tIns="82425" rIns="82425" bIns="8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0"/>
          </a:p>
        </p:txBody>
      </p:sp>
      <p:pic>
        <p:nvPicPr>
          <p:cNvPr id="41" name="Google Shape;343;p16">
            <a:extLst>
              <a:ext uri="{FF2B5EF4-FFF2-40B4-BE49-F238E27FC236}">
                <a16:creationId xmlns:a16="http://schemas.microsoft.com/office/drawing/2014/main" id="{2A50D1D0-ED07-5A00-FB11-4A878E13F3F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40991" y="3016246"/>
            <a:ext cx="1080024" cy="60325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344;p16">
            <a:extLst>
              <a:ext uri="{FF2B5EF4-FFF2-40B4-BE49-F238E27FC236}">
                <a16:creationId xmlns:a16="http://schemas.microsoft.com/office/drawing/2014/main" id="{02BB3A63-EBA3-0DF0-9700-4E1E9E6DB671}"/>
              </a:ext>
            </a:extLst>
          </p:cNvPr>
          <p:cNvSpPr txBox="1"/>
          <p:nvPr/>
        </p:nvSpPr>
        <p:spPr>
          <a:xfrm>
            <a:off x="9496425" y="3632243"/>
            <a:ext cx="2152550" cy="6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425" tIns="82425" rIns="82425" bIns="8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dirty="0">
                <a:solidFill>
                  <a:schemeClr val="dk2"/>
                </a:solidFill>
              </a:rPr>
              <a:t>Core AAI Platform </a:t>
            </a:r>
            <a:endParaRPr sz="2000" dirty="0">
              <a:solidFill>
                <a:schemeClr val="dk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F2DEE2-EE6C-491D-0E51-9343DE1362B9}"/>
              </a:ext>
            </a:extLst>
          </p:cNvPr>
          <p:cNvGrpSpPr/>
          <p:nvPr/>
        </p:nvGrpSpPr>
        <p:grpSpPr>
          <a:xfrm>
            <a:off x="9461469" y="959293"/>
            <a:ext cx="2187506" cy="1380744"/>
            <a:chOff x="9032943" y="759599"/>
            <a:chExt cx="2187506" cy="1380744"/>
          </a:xfrm>
        </p:grpSpPr>
        <p:sp>
          <p:nvSpPr>
            <p:cNvPr id="44" name="Google Shape;337;p16">
              <a:extLst>
                <a:ext uri="{FF2B5EF4-FFF2-40B4-BE49-F238E27FC236}">
                  <a16:creationId xmlns:a16="http://schemas.microsoft.com/office/drawing/2014/main" id="{5C6D45D5-9E90-EC6C-EF97-35FD42CF2CEA}"/>
                </a:ext>
              </a:extLst>
            </p:cNvPr>
            <p:cNvSpPr/>
            <p:nvPr/>
          </p:nvSpPr>
          <p:spPr>
            <a:xfrm>
              <a:off x="9032943" y="759599"/>
              <a:ext cx="2176272" cy="1380744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425" tIns="82425" rIns="82425" bIns="8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0"/>
            </a:p>
          </p:txBody>
        </p:sp>
        <p:sp>
          <p:nvSpPr>
            <p:cNvPr id="45" name="Google Shape;338;p16">
              <a:extLst>
                <a:ext uri="{FF2B5EF4-FFF2-40B4-BE49-F238E27FC236}">
                  <a16:creationId xmlns:a16="http://schemas.microsoft.com/office/drawing/2014/main" id="{EA6106E8-4918-ED85-8F49-F851F8D73214}"/>
                </a:ext>
              </a:extLst>
            </p:cNvPr>
            <p:cNvSpPr txBox="1"/>
            <p:nvPr/>
          </p:nvSpPr>
          <p:spPr>
            <a:xfrm>
              <a:off x="9044177" y="1619863"/>
              <a:ext cx="2176272" cy="33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425" tIns="82425" rIns="82425" bIns="82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2000" dirty="0">
                  <a:solidFill>
                    <a:schemeClr val="dk2"/>
                  </a:solidFill>
                </a:rPr>
                <a:t>Helpdesk</a:t>
              </a:r>
              <a:endParaRPr sz="1400" dirty="0">
                <a:solidFill>
                  <a:schemeClr val="dk2"/>
                </a:solidFill>
              </a:endParaRPr>
            </a:p>
          </p:txBody>
        </p:sp>
        <p:pic>
          <p:nvPicPr>
            <p:cNvPr id="46" name="Google Shape;370;p16">
              <a:extLst>
                <a:ext uri="{FF2B5EF4-FFF2-40B4-BE49-F238E27FC236}">
                  <a16:creationId xmlns:a16="http://schemas.microsoft.com/office/drawing/2014/main" id="{91EF14A3-6C9F-5AAD-543D-74718098515F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536154" y="903072"/>
              <a:ext cx="1169850" cy="5733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F1EBF5C-E011-0070-B921-D048227F4C81}"/>
              </a:ext>
            </a:extLst>
          </p:cNvPr>
          <p:cNvSpPr txBox="1"/>
          <p:nvPr/>
        </p:nvSpPr>
        <p:spPr>
          <a:xfrm>
            <a:off x="3514725" y="6324600"/>
            <a:ext cx="2114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SURF Research Cloud Wallets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8810A-EDAA-939A-E190-7B753AF2D99B}"/>
              </a:ext>
            </a:extLst>
          </p:cNvPr>
          <p:cNvSpPr txBox="1"/>
          <p:nvPr/>
        </p:nvSpPr>
        <p:spPr>
          <a:xfrm>
            <a:off x="536632" y="2405390"/>
            <a:ext cx="2114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NREN Service Catalogue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CD0D-E10F-AA66-9F18-637FFD61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7B63586-6D78-834B-3230-4C8B268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8" y="0"/>
            <a:ext cx="9894723" cy="51779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GÉANT DRE – Node Generic Capabilities</a:t>
            </a:r>
          </a:p>
        </p:txBody>
      </p:sp>
      <p:pic>
        <p:nvPicPr>
          <p:cNvPr id="5" name="Picture 4" descr="A diagram of a software company&#10;&#10;AI-generated content may be incorrect.">
            <a:extLst>
              <a:ext uri="{FF2B5EF4-FFF2-40B4-BE49-F238E27FC236}">
                <a16:creationId xmlns:a16="http://schemas.microsoft.com/office/drawing/2014/main" id="{A334CAAD-7340-557C-F24A-A2409710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85" y="651510"/>
            <a:ext cx="9405112" cy="60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E4648-FB34-1780-34DC-4E2EBCD3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DAF57C-3327-0162-9660-D23DE37CF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962025"/>
            <a:ext cx="11123485" cy="56959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Delivery of the AAI EOSC Federating Capability </a:t>
            </a:r>
            <a:r>
              <a:rPr lang="en-US" dirty="0"/>
              <a:t>– Provide the central hub using </a:t>
            </a:r>
            <a:r>
              <a:rPr lang="en-US" dirty="0" err="1"/>
              <a:t>MyAccessID</a:t>
            </a:r>
            <a:r>
              <a:rPr lang="en-US" dirty="0"/>
              <a:t> to deliver the Trust and Identity Layer across the EOSC AAI Federation, deliver the EOSC AAI Federation Registry and support OAuth 2.0 and OpenID Connect protocols</a:t>
            </a:r>
          </a:p>
          <a:p>
            <a:r>
              <a:rPr lang="en-US" b="1" dirty="0"/>
              <a:t>Delivery of the AAI Node Core capability </a:t>
            </a:r>
            <a:r>
              <a:rPr lang="en-US" dirty="0"/>
              <a:t>– Implement and deliver as a service the AAI capability that a Node requires in order to participate in the EOSC AAI Federation, support for </a:t>
            </a:r>
            <a:r>
              <a:rPr lang="en-US" b="1" dirty="0"/>
              <a:t>Infrastructure Proxy </a:t>
            </a:r>
            <a:r>
              <a:rPr lang="en-US" dirty="0"/>
              <a:t>and </a:t>
            </a:r>
            <a:r>
              <a:rPr lang="en-US" b="1" dirty="0"/>
              <a:t>Community AAI</a:t>
            </a:r>
            <a:r>
              <a:rPr lang="en-US" dirty="0"/>
              <a:t>, compliance with EOSC AAI Federation requirements, including support for AARC guidelines (G069, G061, G083) and security frameworks (</a:t>
            </a:r>
            <a:r>
              <a:rPr lang="en-US" dirty="0" err="1"/>
              <a:t>Sirtfi</a:t>
            </a:r>
            <a:r>
              <a:rPr lang="en-US" dirty="0"/>
              <a:t>, REFEDS </a:t>
            </a:r>
            <a:r>
              <a:rPr lang="en-US" dirty="0" err="1"/>
              <a:t>DPCoCo</a:t>
            </a:r>
            <a:r>
              <a:rPr lang="en-US" dirty="0"/>
              <a:t>)</a:t>
            </a:r>
          </a:p>
          <a:p>
            <a:r>
              <a:rPr lang="en-US" b="1" dirty="0"/>
              <a:t>Node onboarding and Support Services </a:t>
            </a:r>
            <a:r>
              <a:rPr lang="en-US" dirty="0"/>
              <a:t>– Develop onboarding processes and documentation for EOSC Nodes joining the AAI Federation, provide technical support and guidance and establish monitoring and operational procedures for federation health and performance</a:t>
            </a:r>
          </a:p>
          <a:p>
            <a:r>
              <a:rPr lang="en-US" b="1" dirty="0"/>
              <a:t>Evolution towards advanced Federation Models </a:t>
            </a:r>
            <a:r>
              <a:rPr lang="en-US" dirty="0"/>
              <a:t>– Research and pilot OpenID Federation for full-mesh topologies, investigate EUDI Wallet integration, collaborate with the AARC WGs and plan migration strategies from the initial hub-and-spoke and advanced federation technologies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CFBCA4D-8DA4-0C43-9CA6-91C11E7A844A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EOSC4ALL EOSC AAI Delivery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393636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2ED35B8-83F6-D482-24C9-070485008FDE}"/>
              </a:ext>
            </a:extLst>
          </p:cNvPr>
          <p:cNvSpPr/>
          <p:nvPr/>
        </p:nvSpPr>
        <p:spPr>
          <a:xfrm>
            <a:off x="10423133" y="1963745"/>
            <a:ext cx="1690098" cy="3455874"/>
          </a:xfrm>
          <a:prstGeom prst="roundRect">
            <a:avLst>
              <a:gd name="adj" fmla="val 967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CEB71-3BD1-85C4-06AD-FD90A526D8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" smtClean="0"/>
              <a:pPr algn="r"/>
              <a:t>13</a:t>
            </a:fld>
            <a:endParaRPr lang="nl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AFEB20D-1BCF-1B07-2991-1A4CBF08BA6E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EOSC4ALL EOSC AAI Delivery and Evolution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C575DC-39C8-8817-B605-B46969F981C4}"/>
              </a:ext>
            </a:extLst>
          </p:cNvPr>
          <p:cNvGrpSpPr/>
          <p:nvPr/>
        </p:nvGrpSpPr>
        <p:grpSpPr>
          <a:xfrm>
            <a:off x="288840" y="698642"/>
            <a:ext cx="10057237" cy="5959663"/>
            <a:chOff x="966933" y="693505"/>
            <a:chExt cx="10057237" cy="5959663"/>
          </a:xfrm>
        </p:grpSpPr>
        <p:pic>
          <p:nvPicPr>
            <p:cNvPr id="9" name="Picture 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551EDED-FD4A-3911-04AB-265CD101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33" y="693505"/>
              <a:ext cx="10057237" cy="595966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9F4D36-D9CD-02E6-0DA7-907EAA4E6671}"/>
                </a:ext>
              </a:extLst>
            </p:cNvPr>
            <p:cNvSpPr/>
            <p:nvPr/>
          </p:nvSpPr>
          <p:spPr>
            <a:xfrm>
              <a:off x="1325365" y="2799708"/>
              <a:ext cx="9349483" cy="6780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E561CE-ABE2-E33F-197A-83113084089B}"/>
                </a:ext>
              </a:extLst>
            </p:cNvPr>
            <p:cNvSpPr/>
            <p:nvPr/>
          </p:nvSpPr>
          <p:spPr>
            <a:xfrm>
              <a:off x="1325365" y="4346619"/>
              <a:ext cx="9349483" cy="6780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BC67EB9-FCCD-BAAE-BE42-AE12A3A8D3FD}"/>
              </a:ext>
            </a:extLst>
          </p:cNvPr>
          <p:cNvSpPr/>
          <p:nvPr/>
        </p:nvSpPr>
        <p:spPr>
          <a:xfrm>
            <a:off x="10541286" y="2571108"/>
            <a:ext cx="1443519" cy="114556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Deliver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AAI EOSC Node Core Capability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DA3F37-7B1B-A1B8-F838-2C4A6BCABC9B}"/>
              </a:ext>
            </a:extLst>
          </p:cNvPr>
          <p:cNvCxnSpPr>
            <a:stCxn id="13" idx="1"/>
            <a:endCxn id="10" idx="3"/>
          </p:cNvCxnSpPr>
          <p:nvPr/>
        </p:nvCxnSpPr>
        <p:spPr>
          <a:xfrm flipH="1">
            <a:off x="9996755" y="3143892"/>
            <a:ext cx="54453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87348A6-0C39-F146-4717-5D8F64B2179C}"/>
              </a:ext>
            </a:extLst>
          </p:cNvPr>
          <p:cNvSpPr/>
          <p:nvPr/>
        </p:nvSpPr>
        <p:spPr>
          <a:xfrm>
            <a:off x="10541285" y="4118019"/>
            <a:ext cx="1443519" cy="114556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Deliver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AAI EOSC Federating Capability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84961-F192-B14F-2BB4-6DEFB8BC6ACF}"/>
              </a:ext>
            </a:extLst>
          </p:cNvPr>
          <p:cNvCxnSpPr>
            <a:cxnSpLocks/>
            <a:stCxn id="18" idx="1"/>
            <a:endCxn id="11" idx="3"/>
          </p:cNvCxnSpPr>
          <p:nvPr/>
        </p:nvCxnSpPr>
        <p:spPr>
          <a:xfrm flipH="1">
            <a:off x="9996755" y="4690803"/>
            <a:ext cx="5445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0F607A8-01AF-2706-A527-D72A54AE06DC}"/>
              </a:ext>
            </a:extLst>
          </p:cNvPr>
          <p:cNvSpPr txBox="1"/>
          <p:nvPr/>
        </p:nvSpPr>
        <p:spPr>
          <a:xfrm>
            <a:off x="10417995" y="1969043"/>
            <a:ext cx="169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Support onboarding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0BD34-10CF-A47B-976A-E8A996903589}"/>
              </a:ext>
            </a:extLst>
          </p:cNvPr>
          <p:cNvSpPr txBox="1"/>
          <p:nvPr/>
        </p:nvSpPr>
        <p:spPr>
          <a:xfrm>
            <a:off x="10417995" y="1594413"/>
            <a:ext cx="169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EOSC4ALL</a:t>
            </a:r>
          </a:p>
        </p:txBody>
      </p:sp>
    </p:spTree>
    <p:extLst>
      <p:ext uri="{BB962C8B-B14F-4D97-AF65-F5344CB8AC3E}">
        <p14:creationId xmlns:p14="http://schemas.microsoft.com/office/powerpoint/2010/main" val="58169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C597C52-F74A-6F88-C36E-591407478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56A9E-B76C-5111-3518-EDF3394A42EA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Enterprise File Sync &amp; Share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2980A-37CC-8A52-5263-0C40180799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847725"/>
            <a:ext cx="10532935" cy="57245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Enterprise file synchronization and sharing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(also known as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EFSS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enterprise file sync and share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 refers to software services that enable organizations to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securely</a:t>
            </a:r>
            <a:r>
              <a:rPr lang="en-GB" b="1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GB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synchronize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 and share documents, photos, videos and files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multiple devices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employees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external customers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partners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Organizations often adopt these technologies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to prevent employees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from using </a:t>
            </a: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consumer-based file sharing apps to store, access and manage corporate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data that is outside of the IT department's control and visibility.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characteristics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EFSS applications are often characterized by having most or all of the following features and capabilities:</a:t>
            </a:r>
            <a:r>
              <a:rPr lang="en-GB" u="sng" baseline="300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[3]</a:t>
            </a:r>
            <a:r>
              <a:rPr lang="en-GB" u="sng" baseline="300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[4]</a:t>
            </a:r>
            <a:r>
              <a:rPr lang="en-GB" u="sng" baseline="300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[5]</a:t>
            </a:r>
            <a:r>
              <a:rPr lang="en-GB" u="sng" baseline="300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[6]</a:t>
            </a:r>
            <a:endParaRPr lang="en-GB" u="sng" baseline="300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lnSpc>
                <a:spcPct val="115000"/>
              </a:lnSpc>
              <a:spcBef>
                <a:spcPts val="120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Sync files stored in corporate storage to user desktops and devices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Send links to large files with support for multiple file extensions and protocols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Integration to existing business applications via</a:t>
            </a:r>
            <a:r>
              <a:rPr lang="en-GB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APIs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plugins and mobile apps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Built-in file creation, editing and previewing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User access permissions to files and folders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Protection of files stored and transferred by</a:t>
            </a:r>
            <a:r>
              <a:rPr lang="en-GB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encryption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GB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antivirus scanning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and DLP (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data loss prevention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Publish links to files with the ability to set a login requirement to access data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Authentication options for</a:t>
            </a:r>
            <a:r>
              <a:rPr lang="en-GB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Active Directory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GB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SAML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GB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Azure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Active Directory, etc.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Schedule and automate file transfers from automated systems and repositories</a:t>
            </a:r>
            <a:r>
              <a:rPr lang="en-GB" u="sng" baseline="300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[7]</a:t>
            </a:r>
            <a:endParaRPr lang="en-GB" u="sng" baseline="300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Audit and report file activities and system actions</a:t>
            </a:r>
          </a:p>
          <a:p>
            <a:endParaRPr lang="en-US" dirty="0"/>
          </a:p>
        </p:txBody>
      </p:sp>
      <p:pic>
        <p:nvPicPr>
          <p:cNvPr id="6" name="Google Shape;118;g3446c79ad0a_0_0">
            <a:extLst>
              <a:ext uri="{FF2B5EF4-FFF2-40B4-BE49-F238E27FC236}">
                <a16:creationId xmlns:a16="http://schemas.microsoft.com/office/drawing/2014/main" id="{F1F75314-B044-94CC-DA8D-BDABF68D5491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191736" y="5219687"/>
            <a:ext cx="1581175" cy="158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16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730FA28-5FDB-B629-06D5-C20E1B5D8C2D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EFSS Examples</a:t>
            </a:r>
          </a:p>
        </p:txBody>
      </p:sp>
      <p:pic>
        <p:nvPicPr>
          <p:cNvPr id="11" name="Google Shape;126;g3446c79ad0a_0_13" title="Screenshot 2025-03-21 at 11.04.00.png">
            <a:extLst>
              <a:ext uri="{FF2B5EF4-FFF2-40B4-BE49-F238E27FC236}">
                <a16:creationId xmlns:a16="http://schemas.microsoft.com/office/drawing/2014/main" id="{20EA9F2F-C103-7BEE-F2DC-1CCE6E4E0C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296729"/>
            <a:ext cx="5760000" cy="208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27;g3446c79ad0a_0_13">
            <a:extLst>
              <a:ext uri="{FF2B5EF4-FFF2-40B4-BE49-F238E27FC236}">
                <a16:creationId xmlns:a16="http://schemas.microsoft.com/office/drawing/2014/main" id="{D980EE6A-F4C3-9CB1-A750-1273022294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5477"/>
            <a:ext cx="1732623" cy="36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8;g3446c79ad0a_0_13" title="Screenshot 2025-03-21 at 11.25.51.png">
            <a:extLst>
              <a:ext uri="{FF2B5EF4-FFF2-40B4-BE49-F238E27FC236}">
                <a16:creationId xmlns:a16="http://schemas.microsoft.com/office/drawing/2014/main" id="{2AFD15DE-3C5B-6B2F-E5F7-413A0881F7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436" y="1296725"/>
            <a:ext cx="5760002" cy="20879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129;g3446c79ad0a_0_13">
            <a:extLst>
              <a:ext uri="{FF2B5EF4-FFF2-40B4-BE49-F238E27FC236}">
                <a16:creationId xmlns:a16="http://schemas.microsoft.com/office/drawing/2014/main" id="{99166B0B-70EA-FCD4-9D32-187FAA8B852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37800" y="889200"/>
            <a:ext cx="1732624" cy="4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0;g3446c79ad0a_0_13" title="Screenshot 2025-03-21 at 11.29.31.png">
            <a:extLst>
              <a:ext uri="{FF2B5EF4-FFF2-40B4-BE49-F238E27FC236}">
                <a16:creationId xmlns:a16="http://schemas.microsoft.com/office/drawing/2014/main" id="{9C9F23B0-EED8-2C6A-71A5-D8B046F6855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0424" y="4178801"/>
            <a:ext cx="5760000" cy="2088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" name="Google Shape;131;g3446c79ad0a_0_13">
            <a:extLst>
              <a:ext uri="{FF2B5EF4-FFF2-40B4-BE49-F238E27FC236}">
                <a16:creationId xmlns:a16="http://schemas.microsoft.com/office/drawing/2014/main" id="{AB682CA2-6637-CAD6-337F-2B7A1CFE7B1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34475" y="3771988"/>
            <a:ext cx="735938" cy="4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2;g3446c79ad0a_0_13" title="Screenshot 2025-03-21 at 11.36.06.png">
            <a:extLst>
              <a:ext uri="{FF2B5EF4-FFF2-40B4-BE49-F238E27FC236}">
                <a16:creationId xmlns:a16="http://schemas.microsoft.com/office/drawing/2014/main" id="{CFE131AA-3AFC-E776-E17A-5088D54A1F5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88" y="4178800"/>
            <a:ext cx="5760000" cy="2088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Google Shape;133;g3446c79ad0a_0_13">
            <a:extLst>
              <a:ext uri="{FF2B5EF4-FFF2-40B4-BE49-F238E27FC236}">
                <a16:creationId xmlns:a16="http://schemas.microsoft.com/office/drawing/2014/main" id="{3B5217A4-5E34-331E-C3A3-C82FF94E345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3818788"/>
            <a:ext cx="1012629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58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46c79ad0a_0_59"/>
          <p:cNvSpPr txBox="1">
            <a:spLocks noGrp="1"/>
          </p:cNvSpPr>
          <p:nvPr>
            <p:ph sz="quarter" idx="10"/>
          </p:nvPr>
        </p:nvSpPr>
        <p:spPr>
          <a:xfrm>
            <a:off x="449389" y="740665"/>
            <a:ext cx="6097714" cy="59710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Mid-2010s many organisations started with setting up private clouds 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To offer a secure private cloud storage solution  for researchers and/or employees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1000"/>
              </a:spcAft>
              <a:buSzPts val="1500"/>
              <a:buChar char="●"/>
            </a:pPr>
            <a:r>
              <a:rPr lang="en-GB" dirty="0"/>
              <a:t>With more control on the data and data location independent from Big Tech</a:t>
            </a:r>
            <a:endParaRPr dirty="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Initial concept of the Open Cloud Mesh was first distributed on 23 July 2015 by Christian Schmitz (ownCloud)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This led to the Open Cloud Mesh project on 22 October 2015, project was co-managed by </a:t>
            </a:r>
            <a:r>
              <a:rPr lang="en-GB" b="1" dirty="0"/>
              <a:t>Peter Szegedi</a:t>
            </a:r>
            <a:r>
              <a:rPr lang="en-GB" dirty="0"/>
              <a:t> (GÉANT), Jakub Moscicki (CERN) and Christian Schmitz (ownCloud)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This resulted in the standardisation of the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OpenCloudMesh API</a:t>
            </a:r>
            <a:r>
              <a:rPr lang="en-GB" dirty="0"/>
              <a:t>, supported in ownCloud, </a:t>
            </a:r>
            <a:r>
              <a:rPr lang="en-GB" dirty="0" err="1"/>
              <a:t>Nextcloud</a:t>
            </a:r>
            <a:r>
              <a:rPr lang="en-GB" dirty="0"/>
              <a:t>, </a:t>
            </a:r>
            <a:r>
              <a:rPr lang="en-GB" dirty="0" err="1"/>
              <a:t>Seafile</a:t>
            </a:r>
            <a:r>
              <a:rPr lang="en-GB" dirty="0"/>
              <a:t>, OCIS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>
                <a:hlinkClick r:id="rId4"/>
              </a:rPr>
              <a:t>IETF OCM working group </a:t>
            </a:r>
            <a:r>
              <a:rPr lang="en-US" dirty="0"/>
              <a:t>to standardize OCM as an RFC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dirty="0"/>
              <a:t>And the forming of the 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CS</a:t>
            </a:r>
            <a:r>
              <a:rPr lang="en-GB" u="sng" baseline="30000" dirty="0">
                <a:solidFill>
                  <a:schemeClr val="hlink"/>
                </a:solidFill>
                <a:hlinkClick r:id="rId5"/>
              </a:rPr>
              <a:t>3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 community</a:t>
            </a:r>
            <a:r>
              <a:rPr lang="en-GB" dirty="0"/>
              <a:t> and the idea of the </a:t>
            </a:r>
            <a:r>
              <a:rPr lang="en-GB" u="sng" dirty="0">
                <a:solidFill>
                  <a:schemeClr val="hlink"/>
                </a:solidFill>
                <a:hlinkClick r:id="rId6"/>
              </a:rPr>
              <a:t>ScienceMesh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204" name="Google Shape;204;g3446c79ad0a_0_59" title="Screenshot 2025-03-21 at 12.07.37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7950" y="853444"/>
            <a:ext cx="5178802" cy="251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446c79ad0a_0_59" title="Screenshot 2025-03-21 at 12.24.27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7938" y="3633514"/>
            <a:ext cx="5178824" cy="27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DE72114-A0C5-ADDF-7D50-BD1BC28EF59B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Open Cloud Mesh – Federating EFSS services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077880-8553-271F-AC36-8D2D42F0C0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962025"/>
            <a:ext cx="11123485" cy="5695950"/>
          </a:xfrm>
        </p:spPr>
        <p:txBody>
          <a:bodyPr>
            <a:normAutofit/>
          </a:bodyPr>
          <a:lstStyle/>
          <a:p>
            <a:r>
              <a:rPr lang="en-US" b="1" dirty="0"/>
              <a:t>Building EOSC EFSS federation </a:t>
            </a:r>
            <a:r>
              <a:rPr lang="en-US" dirty="0"/>
              <a:t>– Enabling site discovery and registry and invitation workflow federating capabilities and establish the EFSS federation among the EOSC4ALL nodes</a:t>
            </a:r>
          </a:p>
          <a:p>
            <a:r>
              <a:rPr lang="en-US" b="1" dirty="0"/>
              <a:t>Enabling data federation capabilities for EOSC Nodes </a:t>
            </a:r>
            <a:r>
              <a:rPr lang="en-US" dirty="0"/>
              <a:t>– Provide a ”ready-to-use” EFSS-in-the-Box bundle, including EFSS engines (e.g. </a:t>
            </a:r>
            <a:r>
              <a:rPr lang="en-US" dirty="0" err="1"/>
              <a:t>Nextcloud</a:t>
            </a:r>
            <a:r>
              <a:rPr lang="en-US" dirty="0"/>
              <a:t>, </a:t>
            </a:r>
            <a:r>
              <a:rPr lang="en-US" dirty="0" err="1"/>
              <a:t>OpenCloud</a:t>
            </a:r>
            <a:r>
              <a:rPr lang="en-US" dirty="0"/>
              <a:t>, </a:t>
            </a:r>
            <a:r>
              <a:rPr lang="en-US" dirty="0" err="1"/>
              <a:t>CERNbox</a:t>
            </a:r>
            <a:r>
              <a:rPr lang="en-US" dirty="0"/>
              <a:t>), OCM support, support for various storage backends, and tools for monitoring and accounting</a:t>
            </a:r>
          </a:p>
          <a:p>
            <a:r>
              <a:rPr lang="en-US" b="1" dirty="0"/>
              <a:t>EFSS Groups and AAI integration </a:t>
            </a:r>
            <a:r>
              <a:rPr lang="en-US" dirty="0"/>
              <a:t>– Integrates and </a:t>
            </a:r>
            <a:r>
              <a:rPr lang="en-US" dirty="0" err="1"/>
              <a:t>harmonises</a:t>
            </a:r>
            <a:r>
              <a:rPr lang="en-US" dirty="0"/>
              <a:t> the existing EFSS Group functionality with the EOSC Federation Group mechanism based on the EOSC AAI</a:t>
            </a:r>
          </a:p>
          <a:p>
            <a:r>
              <a:rPr lang="en-US" b="1" dirty="0"/>
              <a:t>Support for FAIR data and knowledge systems </a:t>
            </a:r>
            <a:r>
              <a:rPr lang="en-US" dirty="0"/>
              <a:t>– facilitate bi-directional, seamless data flow among EFSS services and data repositories which are indexed, findable and made discoverable again through knowledge systems</a:t>
            </a:r>
          </a:p>
          <a:p>
            <a:r>
              <a:rPr lang="en-US" b="1" dirty="0"/>
              <a:t>Data security in federated EFSS </a:t>
            </a:r>
            <a:r>
              <a:rPr lang="en-US" dirty="0"/>
              <a:t>– define security requirements, perform audits and assessments (penetration testing, configuration and code reviews), and verify compliance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E889087-D86F-1D19-1680-82678AE080EB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EOSC4ALL Enterprise File Sync &amp; Share</a:t>
            </a:r>
          </a:p>
        </p:txBody>
      </p:sp>
    </p:spTree>
    <p:extLst>
      <p:ext uri="{BB962C8B-B14F-4D97-AF65-F5344CB8AC3E}">
        <p14:creationId xmlns:p14="http://schemas.microsoft.com/office/powerpoint/2010/main" val="107266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2D63BB-BE85-2246-8C42-6B02DFB1486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28362968"/>
              </p:ext>
            </p:extLst>
          </p:nvPr>
        </p:nvGraphicFramePr>
        <p:xfrm>
          <a:off x="300038" y="695577"/>
          <a:ext cx="11591924" cy="5490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33512">
                  <a:extLst>
                    <a:ext uri="{9D8B030D-6E8A-4147-A177-3AD203B41FA5}">
                      <a16:colId xmlns:a16="http://schemas.microsoft.com/office/drawing/2014/main" val="2804402076"/>
                    </a:ext>
                  </a:extLst>
                </a:gridCol>
                <a:gridCol w="4010025">
                  <a:extLst>
                    <a:ext uri="{9D8B030D-6E8A-4147-A177-3AD203B41FA5}">
                      <a16:colId xmlns:a16="http://schemas.microsoft.com/office/drawing/2014/main" val="4200728646"/>
                    </a:ext>
                  </a:extLst>
                </a:gridCol>
                <a:gridCol w="6148387">
                  <a:extLst>
                    <a:ext uri="{9D8B030D-6E8A-4147-A177-3AD203B41FA5}">
                      <a16:colId xmlns:a16="http://schemas.microsoft.com/office/drawing/2014/main" val="2111774990"/>
                    </a:ext>
                  </a:extLst>
                </a:gridCol>
              </a:tblGrid>
              <a:tr h="286328">
                <a:tc>
                  <a:txBody>
                    <a:bodyPr/>
                    <a:lstStyle/>
                    <a:p>
                      <a:pPr marL="67945" marR="0">
                        <a:spcBef>
                          <a:spcPts val="20"/>
                        </a:spcBef>
                        <a:buNone/>
                      </a:pP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</a:rPr>
                        <a:t>Prospective</a:t>
                      </a:r>
                      <a:r>
                        <a:rPr lang="en-US" sz="1400" b="1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20" dirty="0">
                          <a:solidFill>
                            <a:schemeClr val="bg1"/>
                          </a:solidFill>
                          <a:effectLst/>
                        </a:rPr>
                        <a:t>Node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spcBef>
                          <a:spcPts val="20"/>
                        </a:spcBef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Resource</a:t>
                      </a:r>
                      <a:r>
                        <a:rPr lang="en-US" sz="1400" b="1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Added</a:t>
                      </a:r>
                      <a:r>
                        <a:rPr lang="en-US" sz="1400" b="1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on</a:t>
                      </a:r>
                      <a:r>
                        <a:rPr lang="en-US" sz="1400" b="1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en-US" sz="1400" b="1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</a:rPr>
                        <a:t>Tenant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spcBef>
                          <a:spcPts val="20"/>
                        </a:spcBef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Scientific</a:t>
                      </a:r>
                      <a:r>
                        <a:rPr lang="en-US" sz="1400" b="1" spc="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Use-Case</a:t>
                      </a:r>
                      <a:r>
                        <a:rPr lang="en-US" sz="1400" b="1" spc="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bg1"/>
                          </a:solidFill>
                          <a:effectLst/>
                        </a:rPr>
                        <a:t>addressed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58523"/>
                  </a:ext>
                </a:extLst>
              </a:tr>
              <a:tr h="653070">
                <a:tc>
                  <a:txBody>
                    <a:bodyPr/>
                    <a:lstStyle/>
                    <a:p>
                      <a:pPr marL="67945" marR="0">
                        <a:spcBef>
                          <a:spcPts val="510"/>
                        </a:spcBef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ct val="106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Data Sources: 8 Repositories, </a:t>
                      </a:r>
                      <a:r>
                        <a:rPr lang="en-US" sz="1100" b="0" dirty="0" err="1">
                          <a:effectLst/>
                        </a:rPr>
                        <a:t>Data.gov.cy</a:t>
                      </a:r>
                      <a:r>
                        <a:rPr lang="en-US" sz="1100" b="0" dirty="0">
                          <a:effectLst/>
                        </a:rPr>
                        <a:t> </a:t>
                      </a:r>
                      <a:br>
                        <a:rPr lang="en-US" sz="1100" b="0" dirty="0">
                          <a:effectLst/>
                        </a:rPr>
                      </a:br>
                      <a:r>
                        <a:rPr lang="en-US" sz="1100" b="0" dirty="0">
                          <a:effectLst/>
                        </a:rPr>
                        <a:t>Services: Sensitive Data Service </a:t>
                      </a:r>
                    </a:p>
                    <a:p>
                      <a:pPr marL="68580" marR="28575">
                        <a:lnSpc>
                          <a:spcPct val="106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spc="-10" dirty="0">
                          <a:effectLst/>
                        </a:rPr>
                        <a:t>Infrastructure: National HPC, Institutional HPC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Contributing to the creation of the National EOSC Node by </a:t>
                      </a:r>
                      <a:r>
                        <a:rPr lang="en-US" sz="1100" b="0" spc="-20" dirty="0">
                          <a:effectLst/>
                        </a:rPr>
                        <a:t>integrating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community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and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central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resources,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enabling </a:t>
                      </a:r>
                      <a:r>
                        <a:rPr lang="en-US" sz="1100" b="0" dirty="0">
                          <a:effectLst/>
                        </a:rPr>
                        <a:t>seamless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access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to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research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infrastructures,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and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creating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 </a:t>
                      </a:r>
                      <a:r>
                        <a:rPr lang="en-US" sz="1100" b="0" spc="-20" dirty="0">
                          <a:effectLst/>
                        </a:rPr>
                        <a:t>sustainable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framework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that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enhances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national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research </a:t>
                      </a:r>
                      <a:r>
                        <a:rPr lang="en-US" sz="1100" b="0" spc="-30" dirty="0">
                          <a:effectLst/>
                        </a:rPr>
                        <a:t>excellence and accelerates academia–industry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0">
                        <a:lnSpc>
                          <a:spcPts val="11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00" b="0" spc="-10" dirty="0">
                          <a:effectLst/>
                        </a:rPr>
                        <a:t>collaboration.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9961995"/>
                  </a:ext>
                </a:extLst>
              </a:tr>
              <a:tr h="1267715">
                <a:tc>
                  <a:txBody>
                    <a:bodyPr/>
                    <a:lstStyle/>
                    <a:p>
                      <a:pPr marL="67945" marR="0">
                        <a:spcBef>
                          <a:spcPts val="525"/>
                        </a:spcBef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Data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Sources: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DeIC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Dataverse,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Datavejviser</a:t>
                      </a:r>
                      <a:r>
                        <a:rPr lang="en-US" sz="1100" b="0" spc="-6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, Earth System Science Data, Bioimaging, social science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data.</a:t>
                      </a:r>
                    </a:p>
                    <a:p>
                      <a:pPr marL="68580" marR="0">
                        <a:spcBef>
                          <a:spcPts val="15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Infrastructure:</a:t>
                      </a:r>
                      <a:r>
                        <a:rPr lang="en-US" sz="1100" b="0" spc="15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effectLst/>
                        </a:rPr>
                        <a:t>DeIC</a:t>
                      </a:r>
                      <a:r>
                        <a:rPr lang="en-US" sz="1100" b="0" spc="2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OpenStack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spc="-10" dirty="0">
                          <a:effectLst/>
                        </a:rPr>
                        <a:t>Three scientific use-cases applying EOSC4ALL DRE data </a:t>
                      </a:r>
                      <a:r>
                        <a:rPr lang="en-US" sz="1100" b="0" spc="-30" dirty="0">
                          <a:effectLst/>
                        </a:rPr>
                        <a:t>management, repositories and data storage, which will </a:t>
                      </a:r>
                      <a:r>
                        <a:rPr lang="en-US" sz="1100" b="0" dirty="0">
                          <a:effectLst/>
                        </a:rPr>
                        <a:t>contribute to the creation of the National EOSC Node by </a:t>
                      </a:r>
                      <a:r>
                        <a:rPr lang="en-US" sz="1100" b="0" spc="-10" dirty="0">
                          <a:effectLst/>
                        </a:rPr>
                        <a:t>integrating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community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and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central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resources.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34290">
                        <a:lnSpc>
                          <a:spcPct val="105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b="0" dirty="0" err="1">
                          <a:effectLst/>
                        </a:rPr>
                        <a:t>DeiC</a:t>
                      </a:r>
                      <a:r>
                        <a:rPr lang="en-US" sz="1100" b="0" spc="-2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sees</a:t>
                      </a:r>
                      <a:r>
                        <a:rPr lang="en-US" sz="1100" b="0" spc="-1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data</a:t>
                      </a:r>
                      <a:r>
                        <a:rPr lang="en-US" sz="1100" b="0" spc="-1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management, repositories,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and</a:t>
                      </a:r>
                      <a:r>
                        <a:rPr lang="en-US" sz="1100" b="0" spc="-1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data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storage </a:t>
                      </a:r>
                      <a:r>
                        <a:rPr lang="en-US" sz="1100" b="0" spc="-30" dirty="0">
                          <a:effectLst/>
                        </a:rPr>
                        <a:t>as fundamental to the EOSC vision of a federated digital </a:t>
                      </a:r>
                      <a:r>
                        <a:rPr lang="en-US" sz="1100" b="0" spc="-20" dirty="0">
                          <a:effectLst/>
                        </a:rPr>
                        <a:t>environment.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 err="1">
                          <a:effectLst/>
                        </a:rPr>
                        <a:t>DeiC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has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singled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out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its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national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data repository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(</a:t>
                      </a:r>
                      <a:r>
                        <a:rPr lang="en-US" sz="1100" b="0" spc="-20" dirty="0" err="1">
                          <a:effectLst/>
                        </a:rPr>
                        <a:t>DeiC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Dataverse) with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the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clear</a:t>
                      </a:r>
                      <a:r>
                        <a:rPr lang="en-US" sz="1100" b="0" spc="-3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ambition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of </a:t>
                      </a:r>
                      <a:r>
                        <a:rPr lang="en-US" sz="1100" b="0" spc="-30" dirty="0">
                          <a:effectLst/>
                        </a:rPr>
                        <a:t>aligning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it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completely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with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the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EOSC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vision.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30" dirty="0" err="1">
                          <a:effectLst/>
                        </a:rPr>
                        <a:t>DeiC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aims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to promote convergence on common metadata schemas, </a:t>
                      </a:r>
                      <a:r>
                        <a:rPr lang="en-US" sz="1100" b="0" dirty="0">
                          <a:effectLst/>
                        </a:rPr>
                        <a:t>ontologies, and controlled vocabularies to ensure machine-</a:t>
                      </a:r>
                      <a:r>
                        <a:rPr lang="en-US" sz="1100" b="0" spc="-20" dirty="0">
                          <a:effectLst/>
                        </a:rPr>
                        <a:t>actionability as well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as global</a:t>
                      </a:r>
                      <a:r>
                        <a:rPr lang="en-US" sz="1100" b="0" spc="-2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interoperable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machine-</a:t>
                      </a:r>
                      <a:r>
                        <a:rPr lang="en-US" sz="1100" b="0" spc="-10" dirty="0">
                          <a:effectLst/>
                        </a:rPr>
                        <a:t>accessibility.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96173"/>
                  </a:ext>
                </a:extLst>
              </a:tr>
              <a:tr h="764268">
                <a:tc>
                  <a:txBody>
                    <a:bodyPr/>
                    <a:lstStyle/>
                    <a:p>
                      <a:pPr marL="67945" marR="0">
                        <a:spcBef>
                          <a:spcPts val="510"/>
                        </a:spcBef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1940">
                        <a:lnSpc>
                          <a:spcPct val="11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The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GÉANT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Node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will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deliver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the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AAI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and EFFS</a:t>
                      </a:r>
                      <a:r>
                        <a:rPr lang="en-US" sz="1100" b="0" spc="20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EOSC Federating capabilities, along with Node Core and Generic Capabilities (</a:t>
                      </a:r>
                      <a:r>
                        <a:rPr lang="en-US" sz="1100" b="0" dirty="0" err="1">
                          <a:effectLst/>
                        </a:rPr>
                        <a:t>i.e</a:t>
                      </a:r>
                      <a:r>
                        <a:rPr lang="en-US" sz="1100" b="0" dirty="0">
                          <a:effectLst/>
                        </a:rPr>
                        <a:t> AAI service, EFFS in a </a:t>
                      </a:r>
                      <a:r>
                        <a:rPr lang="en-US" sz="1100" b="0" dirty="0" err="1">
                          <a:effectLst/>
                        </a:rPr>
                        <a:t>box,etc</a:t>
                      </a:r>
                      <a:r>
                        <a:rPr lang="en-US" sz="1100" b="0" dirty="0">
                          <a:effectLst/>
                        </a:rPr>
                        <a:t>. as a starting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point.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6797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As the GÉANT Node will be providing the AAI and EFSS </a:t>
                      </a:r>
                      <a:r>
                        <a:rPr lang="en-US" sz="1100" b="0" spc="-10" dirty="0">
                          <a:effectLst/>
                        </a:rPr>
                        <a:t>Federating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Capabilities,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it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will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support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all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the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scientific </a:t>
                      </a:r>
                      <a:r>
                        <a:rPr lang="en-US" sz="1100" b="0" dirty="0">
                          <a:effectLst/>
                        </a:rPr>
                        <a:t>use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cases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across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the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EOSC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Federation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that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require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these federating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capabilities.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In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addition,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it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will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directly </a:t>
                      </a:r>
                      <a:r>
                        <a:rPr lang="en-US" sz="1100" b="0" spc="-20" dirty="0">
                          <a:effectLst/>
                        </a:rPr>
                        <a:t>contribute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the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cross-node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use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cases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described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in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this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0">
                        <a:lnSpc>
                          <a:spcPts val="1100"/>
                        </a:lnSpc>
                        <a:spcBef>
                          <a:spcPts val="15"/>
                        </a:spcBef>
                        <a:buNone/>
                      </a:pPr>
                      <a:r>
                        <a:rPr lang="en-US" sz="1100" b="0" spc="-10" dirty="0">
                          <a:effectLst/>
                        </a:rPr>
                        <a:t>proposal.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7892382"/>
                  </a:ext>
                </a:extLst>
              </a:tr>
              <a:tr h="721632">
                <a:tc>
                  <a:txBody>
                    <a:bodyPr/>
                    <a:lstStyle/>
                    <a:p>
                      <a:pPr marL="67945" marR="0">
                        <a:spcBef>
                          <a:spcPts val="510"/>
                        </a:spcBef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Service:</a:t>
                      </a:r>
                      <a:r>
                        <a:rPr lang="en-US" sz="1100" b="0" spc="70" dirty="0">
                          <a:effectLst/>
                        </a:rPr>
                        <a:t> </a:t>
                      </a:r>
                      <a:r>
                        <a:rPr lang="en-US" sz="1100" b="0" spc="-10" dirty="0" err="1">
                          <a:effectLst/>
                        </a:rPr>
                        <a:t>NextCloud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281940">
                        <a:lnSpc>
                          <a:spcPct val="105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Infrastructure: OpenShift Platform Kubernetes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(Dublin</a:t>
                      </a:r>
                      <a:r>
                        <a:rPr lang="en-US" sz="1100" b="0" spc="-1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City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University)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6035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 err="1">
                          <a:effectLst/>
                        </a:rPr>
                        <a:t>QuarryLink</a:t>
                      </a:r>
                      <a:r>
                        <a:rPr lang="en-US" sz="1100" b="0" dirty="0">
                          <a:effectLst/>
                        </a:rPr>
                        <a:t>: A federated edge-to-cloud data pathway for industrial-academic collaboration. The </a:t>
                      </a:r>
                      <a:r>
                        <a:rPr lang="en-US" sz="1100" b="0" dirty="0" err="1">
                          <a:effectLst/>
                        </a:rPr>
                        <a:t>QuarryLink</a:t>
                      </a:r>
                      <a:r>
                        <a:rPr lang="en-US" sz="1100" b="0" dirty="0">
                          <a:effectLst/>
                        </a:rPr>
                        <a:t> Use </a:t>
                      </a:r>
                      <a:r>
                        <a:rPr lang="en-US" sz="1100" b="0" spc="-10" dirty="0">
                          <a:effectLst/>
                        </a:rPr>
                        <a:t>Case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offers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a</a:t>
                      </a:r>
                      <a:r>
                        <a:rPr lang="en-US" sz="1100" b="0" spc="-6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real-world</a:t>
                      </a:r>
                      <a:r>
                        <a:rPr lang="en-US" sz="1100" b="0" spc="-8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demonstration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of</a:t>
                      </a:r>
                      <a:r>
                        <a:rPr lang="en-US" sz="1100" b="0" spc="-6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how </a:t>
                      </a:r>
                      <a:r>
                        <a:rPr lang="en-US" sz="1100" b="0" spc="-20" dirty="0">
                          <a:effectLst/>
                        </a:rPr>
                        <a:t>federated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research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infrastructures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can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effectively bridge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the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gap</a:t>
                      </a:r>
                      <a:r>
                        <a:rPr lang="en-US" sz="1100" b="0" spc="-6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between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academic</a:t>
                      </a:r>
                      <a:r>
                        <a:rPr lang="en-US" sz="1100" b="0" spc="-7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research,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0">
                        <a:lnSpc>
                          <a:spcPts val="123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industrial</a:t>
                      </a:r>
                      <a:r>
                        <a:rPr lang="en-US" sz="1100" b="0" spc="2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needs,</a:t>
                      </a:r>
                      <a:r>
                        <a:rPr lang="en-US" sz="1100" b="0" spc="2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and</a:t>
                      </a:r>
                      <a:r>
                        <a:rPr lang="en-US" sz="1100" b="0" spc="1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public</a:t>
                      </a:r>
                      <a:r>
                        <a:rPr lang="en-US" sz="1100" b="0" spc="2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digital</a:t>
                      </a:r>
                      <a:r>
                        <a:rPr lang="en-US" sz="1100" b="0" spc="2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services.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06345"/>
                  </a:ext>
                </a:extLst>
              </a:tr>
              <a:tr h="906984">
                <a:tc>
                  <a:txBody>
                    <a:bodyPr/>
                    <a:lstStyle/>
                    <a:p>
                      <a:pPr marL="67945" marR="0">
                        <a:spcBef>
                          <a:spcPts val="510"/>
                        </a:spcBef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Data Sources:</a:t>
                      </a:r>
                      <a:r>
                        <a:rPr lang="en-US" sz="1100" b="0" spc="-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ARP</a:t>
                      </a:r>
                      <a:r>
                        <a:rPr lang="en-US" sz="1100" b="0" spc="-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(HUN-REN), Hungarian Language Corpus (ELTE);</a:t>
                      </a:r>
                    </a:p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spc="-30" dirty="0">
                          <a:effectLst/>
                        </a:rPr>
                        <a:t>Services: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Pro-M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Drive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(</a:t>
                      </a:r>
                      <a:r>
                        <a:rPr lang="en-US" sz="1100" b="0" spc="-30" dirty="0" err="1">
                          <a:effectLst/>
                        </a:rPr>
                        <a:t>NextCloud</a:t>
                      </a:r>
                      <a:r>
                        <a:rPr lang="en-US" sz="1100" b="0" spc="-30" dirty="0">
                          <a:effectLst/>
                        </a:rPr>
                        <a:t>), </a:t>
                      </a:r>
                    </a:p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Infrastructure: National HPC (DKF), C4E </a:t>
                      </a:r>
                      <a:r>
                        <a:rPr lang="en-US" sz="1100" b="0" spc="-20" dirty="0">
                          <a:effectLst/>
                        </a:rPr>
                        <a:t>OpenStack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</a:p>
                    <a:p>
                      <a:pPr marL="68580" marR="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spc="-20" dirty="0">
                          <a:effectLst/>
                        </a:rPr>
                        <a:t>Platform: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National</a:t>
                      </a:r>
                      <a:r>
                        <a:rPr lang="en-US" sz="1100" b="0" spc="-6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AAI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0">
                        <a:lnSpc>
                          <a:spcPts val="1100"/>
                        </a:lnSpc>
                        <a:spcBef>
                          <a:spcPts val="15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Training:</a:t>
                      </a:r>
                      <a:r>
                        <a:rPr lang="en-US" sz="1100" b="0" spc="-10" dirty="0">
                          <a:effectLst/>
                        </a:rPr>
                        <a:t> </a:t>
                      </a:r>
                      <a:r>
                        <a:rPr lang="en-US" sz="1100" b="0" spc="-10" dirty="0" err="1">
                          <a:effectLst/>
                        </a:rPr>
                        <a:t>Videotorium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67970">
                        <a:lnSpc>
                          <a:spcPct val="105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en-US" sz="1100" b="0" spc="-10" dirty="0">
                          <a:effectLst/>
                        </a:rPr>
                        <a:t>Contributing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to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the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development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of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the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Hungarian </a:t>
                      </a:r>
                      <a:r>
                        <a:rPr lang="en-US" sz="1100" b="0" spc="-30" dirty="0">
                          <a:effectLst/>
                        </a:rPr>
                        <a:t>National EOSC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Node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by integrating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community and </a:t>
                      </a:r>
                      <a:r>
                        <a:rPr lang="en-US" sz="1100" b="0" dirty="0">
                          <a:effectLst/>
                        </a:rPr>
                        <a:t>central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resources,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enabling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seamless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access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to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research </a:t>
                      </a:r>
                      <a:r>
                        <a:rPr lang="en-US" sz="1100" b="0" spc="-20" dirty="0">
                          <a:effectLst/>
                        </a:rPr>
                        <a:t>infrastructures,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and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creating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sustainable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framework that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enhances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national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research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excellence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effectLst/>
                        </a:rPr>
                        <a:t>and</a:t>
                      </a:r>
                      <a:endParaRPr lang="en-US" sz="1100" b="0" dirty="0">
                        <a:effectLst/>
                      </a:endParaRPr>
                    </a:p>
                    <a:p>
                      <a:pPr marL="68580" marR="0">
                        <a:lnSpc>
                          <a:spcPts val="1100"/>
                        </a:lnSpc>
                        <a:spcBef>
                          <a:spcPts val="15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accelerates</a:t>
                      </a:r>
                      <a:r>
                        <a:rPr lang="en-US" sz="1100" b="0" spc="-2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academia–industry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collaboration.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5567862"/>
                  </a:ext>
                </a:extLst>
              </a:tr>
              <a:tr h="875465">
                <a:tc>
                  <a:txBody>
                    <a:bodyPr/>
                    <a:lstStyle/>
                    <a:p>
                      <a:pPr marL="67945" marR="0">
                        <a:spcBef>
                          <a:spcPts val="510"/>
                        </a:spcBef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81940">
                        <a:lnSpc>
                          <a:spcPct val="105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Data Sources: </a:t>
                      </a:r>
                      <a:r>
                        <a:rPr lang="en-US" sz="1100" b="0" dirty="0" err="1">
                          <a:effectLst/>
                        </a:rPr>
                        <a:t>DaSCH</a:t>
                      </a:r>
                      <a:r>
                        <a:rPr lang="en-US" sz="1100" b="0" dirty="0">
                          <a:effectLst/>
                        </a:rPr>
                        <a:t> Service Platform (</a:t>
                      </a:r>
                      <a:r>
                        <a:rPr lang="en-US" sz="1100" b="0" dirty="0" err="1">
                          <a:effectLst/>
                        </a:rPr>
                        <a:t>DaSCH</a:t>
                      </a:r>
                      <a:r>
                        <a:rPr lang="en-US" sz="1100" b="0" dirty="0">
                          <a:effectLst/>
                        </a:rPr>
                        <a:t>), </a:t>
                      </a:r>
                      <a:r>
                        <a:rPr lang="en-US" sz="1100" b="0" dirty="0" err="1">
                          <a:effectLst/>
                        </a:rPr>
                        <a:t>SWISSUbase</a:t>
                      </a:r>
                      <a:r>
                        <a:rPr lang="en-US" sz="1100" b="0" dirty="0">
                          <a:effectLst/>
                        </a:rPr>
                        <a:t> (FORS), Open Data </a:t>
                      </a:r>
                      <a:r>
                        <a:rPr lang="en-US" sz="1100" b="0" spc="-10" dirty="0">
                          <a:effectLst/>
                        </a:rPr>
                        <a:t>Navigator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(catalogue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of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metadata) </a:t>
                      </a:r>
                    </a:p>
                    <a:p>
                      <a:pPr marL="68580" marR="281940">
                        <a:lnSpc>
                          <a:spcPct val="105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b="0" dirty="0">
                          <a:effectLst/>
                        </a:rPr>
                        <a:t>Services: </a:t>
                      </a:r>
                      <a:r>
                        <a:rPr lang="en-US" sz="1100" b="0" dirty="0" err="1">
                          <a:effectLst/>
                        </a:rPr>
                        <a:t>Renku</a:t>
                      </a:r>
                      <a:r>
                        <a:rPr lang="en-US" sz="1100" b="0" dirty="0">
                          <a:effectLst/>
                        </a:rPr>
                        <a:t> 2.0 (ETHZ/SDSC), CHORUS (CHUV),</a:t>
                      </a:r>
                      <a:r>
                        <a:rPr lang="en-US" sz="1100" b="0" spc="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Living</a:t>
                      </a:r>
                      <a:r>
                        <a:rPr lang="en-US" sz="1100" b="0" spc="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Earth</a:t>
                      </a:r>
                      <a:r>
                        <a:rPr lang="en-US" sz="1100" b="0" spc="3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in</a:t>
                      </a:r>
                      <a:r>
                        <a:rPr lang="en-US" sz="1100" b="0" spc="3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a</a:t>
                      </a:r>
                      <a:r>
                        <a:rPr lang="en-US" sz="1100" b="0" spc="3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Box</a:t>
                      </a:r>
                      <a:r>
                        <a:rPr lang="en-US" sz="1100" b="0" spc="3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(University</a:t>
                      </a:r>
                      <a:r>
                        <a:rPr lang="en-US" sz="1100" b="0" spc="35" dirty="0">
                          <a:effectLst/>
                        </a:rPr>
                        <a:t> </a:t>
                      </a:r>
                      <a:r>
                        <a:rPr lang="en-US" sz="1100" b="0" spc="-25" dirty="0">
                          <a:effectLst/>
                        </a:rPr>
                        <a:t>of </a:t>
                      </a:r>
                      <a:r>
                        <a:rPr lang="en-US" sz="1100" b="0" dirty="0">
                          <a:effectLst/>
                        </a:rPr>
                        <a:t>Geneva),</a:t>
                      </a:r>
                      <a:r>
                        <a:rPr lang="en-US" sz="1100" b="0" spc="-2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ZHAW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Swiss-AL</a:t>
                      </a:r>
                      <a:r>
                        <a:rPr lang="en-US" sz="1100" b="0" spc="-20" dirty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Corpus</a:t>
                      </a:r>
                      <a:r>
                        <a:rPr lang="en-US" sz="1100" b="0" spc="-1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Platform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4290">
                        <a:lnSpc>
                          <a:spcPct val="105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b="0" spc="-30" dirty="0">
                          <a:effectLst/>
                        </a:rPr>
                        <a:t>Building on Switch’ contribution to the national project “Swiss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EOSC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Node</a:t>
                      </a:r>
                      <a:r>
                        <a:rPr lang="en-US" sz="1100" b="0" spc="-5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Prototype”,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Switch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aims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to</a:t>
                      </a:r>
                      <a:r>
                        <a:rPr lang="en-US" sz="1100" b="0" spc="-50" dirty="0">
                          <a:effectLst/>
                        </a:rPr>
                        <a:t> </a:t>
                      </a:r>
                      <a:r>
                        <a:rPr lang="en-US" sz="1100" b="0" spc="-30" dirty="0">
                          <a:effectLst/>
                        </a:rPr>
                        <a:t>enroll </a:t>
                      </a:r>
                      <a:r>
                        <a:rPr lang="en-US" sz="1100" b="0" spc="-10" dirty="0">
                          <a:effectLst/>
                        </a:rPr>
                        <a:t>relevant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community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resources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for</a:t>
                      </a:r>
                      <a:r>
                        <a:rPr lang="en-US" sz="1100" b="0" spc="-3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the</a:t>
                      </a:r>
                      <a:r>
                        <a:rPr lang="en-US" sz="1100" b="0" spc="-45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long-tail</a:t>
                      </a:r>
                      <a:r>
                        <a:rPr lang="en-US" sz="1100" b="0" spc="-4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of researchers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in</a:t>
                      </a:r>
                      <a:r>
                        <a:rPr lang="en-US" sz="1100" b="0" spc="-60" dirty="0">
                          <a:effectLst/>
                        </a:rPr>
                        <a:t> </a:t>
                      </a:r>
                      <a:r>
                        <a:rPr lang="en-US" sz="1100" b="0" spc="-10" dirty="0">
                          <a:effectLst/>
                        </a:rPr>
                        <a:t>Switzerland.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68863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BA1AD6A4-883A-F6AD-66EB-DE4EC35B078D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Planned EOSC Ready Nodes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6EE1C9-425F-BB7E-BA7B-07CAC02C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4" y="5512666"/>
            <a:ext cx="995363" cy="297583"/>
          </a:xfrm>
          <a:prstGeom prst="rect">
            <a:avLst/>
          </a:prstGeom>
        </p:spPr>
      </p:pic>
      <p:pic>
        <p:nvPicPr>
          <p:cNvPr id="14" name="Google Shape;678;p19">
            <a:extLst>
              <a:ext uri="{FF2B5EF4-FFF2-40B4-BE49-F238E27FC236}">
                <a16:creationId xmlns:a16="http://schemas.microsoft.com/office/drawing/2014/main" id="{7A4C33CE-9163-7B12-E32C-B5A89AAA229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4" y="4736929"/>
            <a:ext cx="1323772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660;p19">
            <a:extLst>
              <a:ext uri="{FF2B5EF4-FFF2-40B4-BE49-F238E27FC236}">
                <a16:creationId xmlns:a16="http://schemas.microsoft.com/office/drawing/2014/main" id="{F769C885-BD2C-E083-CA69-55ED794549D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75" y="3844709"/>
            <a:ext cx="995363" cy="33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1;p19">
            <a:extLst>
              <a:ext uri="{FF2B5EF4-FFF2-40B4-BE49-F238E27FC236}">
                <a16:creationId xmlns:a16="http://schemas.microsoft.com/office/drawing/2014/main" id="{166BC2F2-57E2-30DF-2BA4-BD2F9B28EA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74" y="3133725"/>
            <a:ext cx="995364" cy="4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79;p19">
            <a:extLst>
              <a:ext uri="{FF2B5EF4-FFF2-40B4-BE49-F238E27FC236}">
                <a16:creationId xmlns:a16="http://schemas.microsoft.com/office/drawing/2014/main" id="{0EA31416-2A9C-9FB7-032C-0E3039AE500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775" y="2133912"/>
            <a:ext cx="995362" cy="3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62;p19">
            <a:extLst>
              <a:ext uri="{FF2B5EF4-FFF2-40B4-BE49-F238E27FC236}">
                <a16:creationId xmlns:a16="http://schemas.microsoft.com/office/drawing/2014/main" id="{774062E9-C6A0-0EA8-B46F-3071A11CB50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774" y="1147239"/>
            <a:ext cx="995362" cy="371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06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957C4-33F6-A01F-C64A-191BBE10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85AD4-B8CA-B394-1C43-87B9A9914272}"/>
              </a:ext>
            </a:extLst>
          </p:cNvPr>
          <p:cNvSpPr txBox="1"/>
          <p:nvPr/>
        </p:nvSpPr>
        <p:spPr>
          <a:xfrm>
            <a:off x="744354" y="3654907"/>
            <a:ext cx="535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linkClick r:id="rId3"/>
              </a:rPr>
              <a:t>mark.vandesanden@geant.org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1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334995-CFA8-C6CE-5F9A-22406BC9D5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i="1" dirty="0"/>
              <a:t>The </a:t>
            </a:r>
            <a:r>
              <a:rPr lang="en-US" b="1" i="1" dirty="0"/>
              <a:t>EOSC4ALL</a:t>
            </a:r>
            <a:r>
              <a:rPr lang="en-US" i="1" dirty="0"/>
              <a:t> project </a:t>
            </a:r>
            <a:r>
              <a:rPr lang="en-US" b="1" i="1" dirty="0"/>
              <a:t>envisions</a:t>
            </a:r>
            <a:r>
              <a:rPr lang="en-US" i="1" dirty="0"/>
              <a:t> a truly inclusive EOSC Federation, where </a:t>
            </a:r>
            <a:r>
              <a:rPr lang="en-US" b="1" i="1" dirty="0"/>
              <a:t>deploying</a:t>
            </a:r>
            <a:r>
              <a:rPr lang="en-US" i="1" dirty="0"/>
              <a:t> an </a:t>
            </a:r>
            <a:r>
              <a:rPr lang="en-US" b="1" i="1" dirty="0"/>
              <a:t>EOSC Node </a:t>
            </a:r>
            <a:r>
              <a:rPr lang="en-US" i="1" dirty="0"/>
              <a:t>is </a:t>
            </a:r>
            <a:r>
              <a:rPr lang="en-US" b="1" i="1" dirty="0"/>
              <a:t>simple</a:t>
            </a:r>
            <a:r>
              <a:rPr lang="en-US" i="1" dirty="0"/>
              <a:t>, </a:t>
            </a:r>
            <a:r>
              <a:rPr lang="en-US" b="1" i="1" dirty="0"/>
              <a:t>fast</a:t>
            </a:r>
            <a:r>
              <a:rPr lang="en-US" i="1" dirty="0"/>
              <a:t>, and </a:t>
            </a:r>
            <a:r>
              <a:rPr lang="en-US" b="1" i="1" dirty="0"/>
              <a:t>accessible</a:t>
            </a:r>
            <a:r>
              <a:rPr lang="en-US" i="1" dirty="0"/>
              <a:t> to </a:t>
            </a:r>
            <a:r>
              <a:rPr lang="en-US" b="1" i="1" dirty="0"/>
              <a:t>all eligible </a:t>
            </a:r>
            <a:r>
              <a:rPr lang="en-US" b="1" i="1" dirty="0" err="1"/>
              <a:t>organisations</a:t>
            </a:r>
            <a:r>
              <a:rPr lang="en-US" i="1" dirty="0"/>
              <a:t>. By </a:t>
            </a:r>
            <a:r>
              <a:rPr lang="en-US" b="1" i="1" dirty="0"/>
              <a:t>lowering entry barriers</a:t>
            </a:r>
            <a:r>
              <a:rPr lang="en-US" i="1" dirty="0"/>
              <a:t>, EOSC4ALL aims to </a:t>
            </a:r>
            <a:r>
              <a:rPr lang="en-US" b="1" i="1" dirty="0"/>
              <a:t>empower</a:t>
            </a:r>
            <a:r>
              <a:rPr lang="en-US" i="1" dirty="0"/>
              <a:t> </a:t>
            </a:r>
            <a:r>
              <a:rPr lang="en-US" b="1" i="1" dirty="0"/>
              <a:t>researchers and institutions </a:t>
            </a:r>
            <a:r>
              <a:rPr lang="en-US" i="1" dirty="0"/>
              <a:t>to </a:t>
            </a:r>
            <a:r>
              <a:rPr lang="en-US" b="1" i="1" dirty="0"/>
              <a:t>access, share, </a:t>
            </a:r>
            <a:r>
              <a:rPr lang="en-US" i="1" dirty="0"/>
              <a:t>and </a:t>
            </a:r>
            <a:r>
              <a:rPr lang="en-US" b="1" i="1" dirty="0"/>
              <a:t>discover services </a:t>
            </a:r>
            <a:r>
              <a:rPr lang="en-US" i="1" dirty="0"/>
              <a:t>and </a:t>
            </a:r>
            <a:r>
              <a:rPr lang="en-US" b="1" i="1" dirty="0"/>
              <a:t>research outputs </a:t>
            </a:r>
            <a:r>
              <a:rPr lang="en-US" i="1" dirty="0"/>
              <a:t>seamlessly and securely </a:t>
            </a:r>
            <a:r>
              <a:rPr lang="en-US" b="1" i="1" dirty="0"/>
              <a:t>across institutional, national, and disciplinary boundaries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C9BFF-B5E6-CBEB-3580-4BB11BE6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EOSC4ALL Vision</a:t>
            </a:r>
          </a:p>
        </p:txBody>
      </p:sp>
    </p:spTree>
    <p:extLst>
      <p:ext uri="{BB962C8B-B14F-4D97-AF65-F5344CB8AC3E}">
        <p14:creationId xmlns:p14="http://schemas.microsoft.com/office/powerpoint/2010/main" val="78670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CB6B2-791D-B5CA-BB8F-C098A83AFA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1272557" cy="4899272"/>
          </a:xfrm>
        </p:spPr>
        <p:txBody>
          <a:bodyPr>
            <a:noAutofit/>
          </a:bodyPr>
          <a:lstStyle/>
          <a:p>
            <a:r>
              <a:rPr lang="en-US" sz="2200" b="1" dirty="0"/>
              <a:t>C1: Implementation</a:t>
            </a:r>
            <a:r>
              <a:rPr lang="en-US" sz="2200" dirty="0"/>
              <a:t>:</a:t>
            </a:r>
            <a:r>
              <a:rPr lang="en-US" sz="2200" b="1" dirty="0"/>
              <a:t> </a:t>
            </a:r>
            <a:r>
              <a:rPr lang="en-US" sz="2200" dirty="0"/>
              <a:t>Implementing and operating an EOSC Node poses technical, financial and operational challenges </a:t>
            </a:r>
          </a:p>
          <a:p>
            <a:r>
              <a:rPr lang="en-US" sz="2200" b="1" dirty="0"/>
              <a:t>C2 Interoperability</a:t>
            </a:r>
            <a:r>
              <a:rPr lang="en-US" sz="2200" dirty="0"/>
              <a:t>: EOSC Federation members must commit to common standards and protocols to ensure their systems work together to provide a seamless user experience </a:t>
            </a:r>
          </a:p>
          <a:p>
            <a:r>
              <a:rPr lang="en-US" sz="2200" b="1" dirty="0"/>
              <a:t>C3 Trust framework</a:t>
            </a:r>
            <a:r>
              <a:rPr lang="en-US" sz="2200" dirty="0"/>
              <a:t>: Trust is a cornerstone in any federated infrastructure. In a federated infrastructure such as the EOSC Federation, establishing trust requires robust frameworks to securely authenticate and </a:t>
            </a:r>
            <a:r>
              <a:rPr lang="en-US" sz="2200" dirty="0" err="1"/>
              <a:t>authorise</a:t>
            </a:r>
            <a:r>
              <a:rPr lang="en-US" sz="2200" dirty="0"/>
              <a:t> users.</a:t>
            </a:r>
          </a:p>
          <a:p>
            <a:r>
              <a:rPr lang="en-US" sz="2200" b="1" dirty="0"/>
              <a:t>C4 Sustainability </a:t>
            </a:r>
            <a:r>
              <a:rPr lang="en-US" sz="2200" dirty="0"/>
              <a:t>of EOSC Nodes and the federated capabilities: Sustaining an EOSC Node and other federated capabilities requires significant effort, skills, and long-term commitment and funding. </a:t>
            </a:r>
          </a:p>
          <a:p>
            <a:r>
              <a:rPr lang="en-US" sz="2200" b="1" dirty="0"/>
              <a:t>C5 Governance</a:t>
            </a:r>
            <a:r>
              <a:rPr lang="en-US" sz="2200" dirty="0"/>
              <a:t>: The transition from a prototype EOSC Federation to a production EOSC Federation requires agreements on sustainability, governance, cybersecurity, and quality assurance, whilst ensuring that each member (e.g. countries, research infrastructures) retains control of its own resources and local governance.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AEA62-1D70-0C08-DC38-ECB9FF01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challenges</a:t>
            </a:r>
          </a:p>
        </p:txBody>
      </p:sp>
    </p:spTree>
    <p:extLst>
      <p:ext uri="{BB962C8B-B14F-4D97-AF65-F5344CB8AC3E}">
        <p14:creationId xmlns:p14="http://schemas.microsoft.com/office/powerpoint/2010/main" val="126796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149D-30E9-DCC6-E998-8B1E4F361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A7212-7134-35EB-1BDA-CCBC1FCFAA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1272557" cy="4899272"/>
          </a:xfrm>
        </p:spPr>
        <p:txBody>
          <a:bodyPr>
            <a:noAutofit/>
          </a:bodyPr>
          <a:lstStyle/>
          <a:p>
            <a:r>
              <a:rPr lang="en-US" dirty="0"/>
              <a:t>PO1: </a:t>
            </a:r>
            <a:r>
              <a:rPr lang="en-US" b="1" dirty="0"/>
              <a:t>Lower the barrier </a:t>
            </a:r>
            <a:r>
              <a:rPr lang="en-US" dirty="0"/>
              <a:t>for entry into the EOSC Federation through the </a:t>
            </a:r>
            <a:r>
              <a:rPr lang="en-US" b="1" dirty="0"/>
              <a:t>GÉANT Digital Research Environment</a:t>
            </a:r>
            <a:r>
              <a:rPr lang="en-US" dirty="0"/>
              <a:t> (GDRE), a </a:t>
            </a:r>
            <a:r>
              <a:rPr lang="en-US" b="1" dirty="0"/>
              <a:t>multitenant managed platform </a:t>
            </a:r>
            <a:r>
              <a:rPr lang="en-US" dirty="0"/>
              <a:t>(WP2, WP5).</a:t>
            </a:r>
          </a:p>
          <a:p>
            <a:r>
              <a:rPr lang="en-US" dirty="0"/>
              <a:t>PO2: </a:t>
            </a:r>
            <a:r>
              <a:rPr lang="en-US" b="1" dirty="0"/>
              <a:t>Take over</a:t>
            </a:r>
            <a:r>
              <a:rPr lang="en-US" dirty="0"/>
              <a:t>, </a:t>
            </a:r>
            <a:r>
              <a:rPr lang="en-US" b="1" dirty="0"/>
              <a:t>maintain</a:t>
            </a:r>
            <a:r>
              <a:rPr lang="en-US" dirty="0"/>
              <a:t>, </a:t>
            </a:r>
            <a:r>
              <a:rPr lang="en-US" b="1" dirty="0"/>
              <a:t>enhance</a:t>
            </a:r>
            <a:r>
              <a:rPr lang="en-US" dirty="0"/>
              <a:t> and </a:t>
            </a:r>
            <a:r>
              <a:rPr lang="en-US" b="1" dirty="0"/>
              <a:t>scale up </a:t>
            </a:r>
            <a:r>
              <a:rPr lang="en-US" dirty="0"/>
              <a:t>the </a:t>
            </a:r>
            <a:r>
              <a:rPr lang="en-US" b="1" dirty="0"/>
              <a:t>EOSC Authentication and </a:t>
            </a:r>
            <a:r>
              <a:rPr lang="en-US" b="1" dirty="0" err="1"/>
              <a:t>Authorisation</a:t>
            </a:r>
            <a:r>
              <a:rPr lang="en-US" b="1" dirty="0"/>
              <a:t> Infrastructure (AAI) Federating Capability </a:t>
            </a:r>
            <a:r>
              <a:rPr lang="en-US" dirty="0"/>
              <a:t>and deliver a </a:t>
            </a:r>
            <a:r>
              <a:rPr lang="en-US" b="1" dirty="0"/>
              <a:t>managed solution</a:t>
            </a:r>
            <a:r>
              <a:rPr lang="en-US" dirty="0"/>
              <a:t> for the </a:t>
            </a:r>
            <a:r>
              <a:rPr lang="en-US" b="1" dirty="0"/>
              <a:t>AAI Node Core Capability </a:t>
            </a:r>
            <a:r>
              <a:rPr lang="en-US" dirty="0"/>
              <a:t>(WP3).</a:t>
            </a:r>
          </a:p>
          <a:p>
            <a:r>
              <a:rPr lang="en-US" dirty="0"/>
              <a:t>PO3: </a:t>
            </a:r>
            <a:r>
              <a:rPr lang="en-US" b="1" dirty="0"/>
              <a:t>Create a cross-node, cross-border, interdisciplinary collaborative space </a:t>
            </a:r>
            <a:r>
              <a:rPr lang="en-US" dirty="0"/>
              <a:t>by </a:t>
            </a:r>
            <a:r>
              <a:rPr lang="en-US" b="1" dirty="0"/>
              <a:t>extending</a:t>
            </a:r>
            <a:r>
              <a:rPr lang="en-US" dirty="0"/>
              <a:t> the initial </a:t>
            </a:r>
            <a:r>
              <a:rPr lang="en-US" b="1" dirty="0"/>
              <a:t>EOSC EU Node File Sync &amp; Share </a:t>
            </a:r>
            <a:r>
              <a:rPr lang="en-US" dirty="0"/>
              <a:t>(EFFS) </a:t>
            </a:r>
            <a:r>
              <a:rPr lang="en-US" b="1" dirty="0"/>
              <a:t>solution</a:t>
            </a:r>
            <a:r>
              <a:rPr lang="en-US" dirty="0"/>
              <a:t> to an </a:t>
            </a:r>
            <a:r>
              <a:rPr lang="en-US" b="1" dirty="0"/>
              <a:t>EFSS generic Node capability</a:t>
            </a:r>
            <a:r>
              <a:rPr lang="en-US" dirty="0"/>
              <a:t> available in the GDRE and by offering a </a:t>
            </a:r>
            <a:r>
              <a:rPr lang="en-US" b="1" dirty="0"/>
              <a:t>new EOSC Federating Capability </a:t>
            </a:r>
            <a:r>
              <a:rPr lang="en-US" dirty="0"/>
              <a:t>to enable interoperability of </a:t>
            </a:r>
            <a:r>
              <a:rPr lang="en-US" b="1" dirty="0"/>
              <a:t>EFSS services </a:t>
            </a:r>
            <a:r>
              <a:rPr lang="en-US" dirty="0"/>
              <a:t>across nodes (WP4).</a:t>
            </a:r>
          </a:p>
          <a:p>
            <a:r>
              <a:rPr lang="en-US" dirty="0"/>
              <a:t>PO4: Define a </a:t>
            </a:r>
            <a:r>
              <a:rPr lang="en-US" b="1" dirty="0"/>
              <a:t>sustainability plan </a:t>
            </a:r>
            <a:r>
              <a:rPr lang="en-US" dirty="0"/>
              <a:t>for the </a:t>
            </a:r>
            <a:r>
              <a:rPr lang="en-US" b="1" dirty="0"/>
              <a:t>EOSC4ALL key exploitable results </a:t>
            </a:r>
            <a:r>
              <a:rPr lang="en-US" dirty="0"/>
              <a:t>(KERs) to ensure continuity (WP6).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E61BF-D421-CB5C-67D7-DF3AD34B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348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E869-A659-7C1E-3A82-F4644692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EEC3F-A1CE-73F3-7537-41243C85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pic>
        <p:nvPicPr>
          <p:cNvPr id="4" name="Google Shape;662;p19">
            <a:extLst>
              <a:ext uri="{FF2B5EF4-FFF2-40B4-BE49-F238E27FC236}">
                <a16:creationId xmlns:a16="http://schemas.microsoft.com/office/drawing/2014/main" id="{3880C0C8-8904-B0F8-C79B-1D3258078C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0627" y="2144820"/>
            <a:ext cx="1927936" cy="71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9;p19">
            <a:extLst>
              <a:ext uri="{FF2B5EF4-FFF2-40B4-BE49-F238E27FC236}">
                <a16:creationId xmlns:a16="http://schemas.microsoft.com/office/drawing/2014/main" id="{BECE3FE9-F799-789B-C7F9-57D5A431362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89" y="3489821"/>
            <a:ext cx="1553970" cy="57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1;p19">
            <a:extLst>
              <a:ext uri="{FF2B5EF4-FFF2-40B4-BE49-F238E27FC236}">
                <a16:creationId xmlns:a16="http://schemas.microsoft.com/office/drawing/2014/main" id="{2E205D82-A697-2F80-FFE7-37CCE1BE383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447" y="1035279"/>
            <a:ext cx="2068290" cy="87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8;p19">
            <a:extLst>
              <a:ext uri="{FF2B5EF4-FFF2-40B4-BE49-F238E27FC236}">
                <a16:creationId xmlns:a16="http://schemas.microsoft.com/office/drawing/2014/main" id="{5304F516-A60E-78BE-8D31-B9DB03C56D3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807" y="4469107"/>
            <a:ext cx="2967388" cy="48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NORDUnet Strategy 2015-2020 - NORDUnet">
            <a:extLst>
              <a:ext uri="{FF2B5EF4-FFF2-40B4-BE49-F238E27FC236}">
                <a16:creationId xmlns:a16="http://schemas.microsoft.com/office/drawing/2014/main" id="{9B188463-80E7-AF8A-275E-91AB7EC1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80" y="4013800"/>
            <a:ext cx="2807041" cy="6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logo with blue letters and a yellow light&#10;&#10;AI-generated content may be incorrect.">
            <a:extLst>
              <a:ext uri="{FF2B5EF4-FFF2-40B4-BE49-F238E27FC236}">
                <a16:creationId xmlns:a16="http://schemas.microsoft.com/office/drawing/2014/main" id="{0BE43521-C276-DD67-BB4A-E53EC4706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88" y="2693540"/>
            <a:ext cx="2232351" cy="964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D601F9-E995-7D4E-276B-BA8008E31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5577" y="5087454"/>
            <a:ext cx="2720098" cy="1009792"/>
          </a:xfrm>
          <a:prstGeom prst="rect">
            <a:avLst/>
          </a:prstGeom>
        </p:spPr>
      </p:pic>
      <p:pic>
        <p:nvPicPr>
          <p:cNvPr id="1036" name="Picture 12" descr="logo surf - Stichting Academisch Erfgoed">
            <a:extLst>
              <a:ext uri="{FF2B5EF4-FFF2-40B4-BE49-F238E27FC236}">
                <a16:creationId xmlns:a16="http://schemas.microsoft.com/office/drawing/2014/main" id="{7C912DC4-6299-760D-B74A-A015B8C1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72" y="3329612"/>
            <a:ext cx="1571983" cy="8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et EUDAT at DI4R! | EUDAT">
            <a:extLst>
              <a:ext uri="{FF2B5EF4-FFF2-40B4-BE49-F238E27FC236}">
                <a16:creationId xmlns:a16="http://schemas.microsoft.com/office/drawing/2014/main" id="{C9622DE4-289A-2330-7FD9-B55438AD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39" y="4723641"/>
            <a:ext cx="1452277" cy="8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D964C-EA9C-E795-6359-94D9D72F76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0764" y="4992679"/>
            <a:ext cx="2001715" cy="502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B5FD7F-419E-DE01-AE68-D73078B087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8135" y="6057960"/>
            <a:ext cx="2067169" cy="601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5DCE8-2752-3997-3DD3-AD8DCA5C85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2666" y="6097246"/>
            <a:ext cx="2209096" cy="65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3293EB-66FA-058C-7190-A00D21F5B5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5686" y="1527193"/>
            <a:ext cx="1323772" cy="589749"/>
          </a:xfrm>
          <a:prstGeom prst="rect">
            <a:avLst/>
          </a:prstGeom>
        </p:spPr>
      </p:pic>
      <p:pic>
        <p:nvPicPr>
          <p:cNvPr id="1042" name="Picture 18" descr="CERN Logo and symbol, meaning, history, PNG, brand">
            <a:extLst>
              <a:ext uri="{FF2B5EF4-FFF2-40B4-BE49-F238E27FC236}">
                <a16:creationId xmlns:a16="http://schemas.microsoft.com/office/drawing/2014/main" id="{09D3FC31-D7E6-6131-454B-13B232BD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66" y="2705395"/>
            <a:ext cx="1640911" cy="13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7A19A004-7450-400A-4221-1D51F0D6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14" y="1396423"/>
            <a:ext cx="1323772" cy="7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penAIRE | Find and Share research">
            <a:extLst>
              <a:ext uri="{FF2B5EF4-FFF2-40B4-BE49-F238E27FC236}">
                <a16:creationId xmlns:a16="http://schemas.microsoft.com/office/drawing/2014/main" id="{42A49042-5EDD-5B9F-21A4-11208BBA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60" y="1275392"/>
            <a:ext cx="1934919" cy="6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ty of Warsaw">
            <a:extLst>
              <a:ext uri="{FF2B5EF4-FFF2-40B4-BE49-F238E27FC236}">
                <a16:creationId xmlns:a16="http://schemas.microsoft.com/office/drawing/2014/main" id="{2742280A-BF09-1719-F27F-4A85D404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29" y="2167449"/>
            <a:ext cx="1734291" cy="6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17A2A2-9516-41D3-5E8A-075ABB36DA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323" y="5522891"/>
            <a:ext cx="2456609" cy="7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37644"/>
          <a:stretch/>
        </p:blipFill>
        <p:spPr>
          <a:xfrm>
            <a:off x="290996" y="986165"/>
            <a:ext cx="5687040" cy="549538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916799" y="3141815"/>
            <a:ext cx="1061236" cy="57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60941" rIns="60941" bIns="60941" anchor="t" anchorCtr="0">
            <a:spAutoFit/>
          </a:bodyPr>
          <a:lstStyle/>
          <a:p>
            <a:pPr algn="ctr"/>
            <a:r>
              <a:rPr lang="nl" sz="1467">
                <a:solidFill>
                  <a:schemeClr val="dk2"/>
                </a:solidFill>
              </a:rPr>
              <a:t>EOSC </a:t>
            </a:r>
            <a:endParaRPr sz="1467">
              <a:solidFill>
                <a:schemeClr val="dk2"/>
              </a:solidFill>
            </a:endParaRPr>
          </a:p>
          <a:p>
            <a:pPr algn="ctr"/>
            <a:r>
              <a:rPr lang="nl" sz="1467">
                <a:solidFill>
                  <a:schemeClr val="dk2"/>
                </a:solidFill>
              </a:rPr>
              <a:t>Federation</a:t>
            </a:r>
            <a:endParaRPr sz="1467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437531" y="1279961"/>
            <a:ext cx="5402566" cy="436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60941" rIns="60941" bIns="60941" anchor="t" anchorCtr="0">
            <a:spAutoFit/>
          </a:bodyPr>
          <a:lstStyle/>
          <a:p>
            <a:pPr marL="304770" indent="-237043">
              <a:lnSpc>
                <a:spcPct val="115000"/>
              </a:lnSpc>
              <a:buClr>
                <a:schemeClr val="dk2"/>
              </a:buClr>
              <a:buSzPts val="2000"/>
              <a:buChar char="●"/>
            </a:pPr>
            <a:r>
              <a:rPr lang="nl" sz="1333" b="1">
                <a:solidFill>
                  <a:schemeClr val="dk2"/>
                </a:solidFill>
              </a:rPr>
              <a:t>Node Core capabilities</a:t>
            </a:r>
            <a:r>
              <a:rPr lang="nl" sz="1333">
                <a:solidFill>
                  <a:schemeClr val="dk2"/>
                </a:solidFill>
              </a:rPr>
              <a:t> that enable the operations of the Node (e.g. AAI, Helpdesk, Monitoring, etc.).</a:t>
            </a:r>
            <a:endParaRPr sz="1333">
              <a:solidFill>
                <a:schemeClr val="dk2"/>
              </a:solidFill>
            </a:endParaRPr>
          </a:p>
          <a:p>
            <a:pPr marL="304770" indent="-237043">
              <a:lnSpc>
                <a:spcPct val="115000"/>
              </a:lnSpc>
              <a:buClr>
                <a:schemeClr val="dk2"/>
              </a:buClr>
              <a:buSzPts val="2000"/>
              <a:buChar char="●"/>
            </a:pPr>
            <a:r>
              <a:rPr lang="nl" sz="1333" b="1">
                <a:solidFill>
                  <a:schemeClr val="dk2"/>
                </a:solidFill>
              </a:rPr>
              <a:t>Node Resources</a:t>
            </a:r>
            <a:r>
              <a:rPr lang="nl" sz="1333">
                <a:solidFill>
                  <a:schemeClr val="dk2"/>
                </a:solidFill>
              </a:rPr>
              <a:t>: services, data and other research products, usually listed in a catalogue, that end-users of this Node can access directly. These are split into three categories:</a:t>
            </a:r>
            <a:endParaRPr sz="1333">
              <a:solidFill>
                <a:schemeClr val="dk2"/>
              </a:solidFill>
            </a:endParaRPr>
          </a:p>
          <a:p>
            <a:pPr marL="609539" lvl="1" indent="-237043">
              <a:lnSpc>
                <a:spcPct val="115000"/>
              </a:lnSpc>
              <a:buClr>
                <a:schemeClr val="dk2"/>
              </a:buClr>
              <a:buSzPts val="2000"/>
              <a:buChar char="○"/>
            </a:pPr>
            <a:r>
              <a:rPr lang="nl" sz="1333" b="1">
                <a:solidFill>
                  <a:schemeClr val="dk2"/>
                </a:solidFill>
              </a:rPr>
              <a:t>Node Generic Capabilities</a:t>
            </a:r>
            <a:r>
              <a:rPr lang="nl" sz="1333">
                <a:solidFill>
                  <a:schemeClr val="dk2"/>
                </a:solidFill>
              </a:rPr>
              <a:t>: employed in the vast majority of scientific disciplines (and therefore relevant to all EOSC Nodes) to perform everyday tasks related to research data management (e.g. a data transfer service or a cloud infrastructure).</a:t>
            </a:r>
            <a:endParaRPr sz="1333">
              <a:solidFill>
                <a:schemeClr val="dk2"/>
              </a:solidFill>
            </a:endParaRPr>
          </a:p>
          <a:p>
            <a:pPr marL="609539" lvl="1" indent="-237043">
              <a:lnSpc>
                <a:spcPct val="115000"/>
              </a:lnSpc>
              <a:buClr>
                <a:schemeClr val="dk2"/>
              </a:buClr>
              <a:buSzPts val="2000"/>
              <a:buChar char="○"/>
            </a:pPr>
            <a:r>
              <a:rPr lang="nl" sz="1333" b="1">
                <a:solidFill>
                  <a:schemeClr val="dk2"/>
                </a:solidFill>
              </a:rPr>
              <a:t>Node Research Resources</a:t>
            </a:r>
            <a:r>
              <a:rPr lang="nl" sz="1333">
                <a:solidFill>
                  <a:schemeClr val="dk2"/>
                </a:solidFill>
              </a:rPr>
              <a:t>: domain specific services, datasets and other research products ready-to-use only for researchers of the Node (e.g. domain-specific datasets or an application to process thematic datasets). See Chapter 5 for a description of Research Resources to be provided by EOSC Nodes.</a:t>
            </a:r>
            <a:endParaRPr sz="1333">
              <a:solidFill>
                <a:schemeClr val="dk2"/>
              </a:solidFill>
            </a:endParaRPr>
          </a:p>
          <a:p>
            <a:pPr marL="609539" lvl="1" indent="-237043">
              <a:lnSpc>
                <a:spcPct val="115000"/>
              </a:lnSpc>
              <a:buClr>
                <a:schemeClr val="dk2"/>
              </a:buClr>
              <a:buSzPts val="2000"/>
              <a:buChar char="○"/>
            </a:pPr>
            <a:r>
              <a:rPr lang="nl" sz="1333" b="1">
                <a:solidFill>
                  <a:schemeClr val="dk2"/>
                </a:solidFill>
              </a:rPr>
              <a:t>Node Exchange</a:t>
            </a:r>
            <a:r>
              <a:rPr lang="nl" sz="1333">
                <a:solidFill>
                  <a:schemeClr val="dk2"/>
                </a:solidFill>
              </a:rPr>
              <a:t>: subsets of the generic capabilities and Research Resources a Node makes available to the EOSC Federation. They contribute to the collective EOSC Exchange.</a:t>
            </a:r>
            <a:endParaRPr sz="1333">
              <a:solidFill>
                <a:schemeClr val="dk2"/>
              </a:solidFill>
            </a:endParaRPr>
          </a:p>
          <a:p>
            <a:pPr marL="304770" indent="-237043">
              <a:lnSpc>
                <a:spcPct val="115000"/>
              </a:lnSpc>
              <a:buClr>
                <a:schemeClr val="dk2"/>
              </a:buClr>
              <a:buSzPts val="2000"/>
              <a:buChar char="●"/>
            </a:pPr>
            <a:r>
              <a:rPr lang="nl" sz="1333" b="1">
                <a:solidFill>
                  <a:schemeClr val="dk2"/>
                </a:solidFill>
              </a:rPr>
              <a:t>Services enabling or participating in Federating Capabilities</a:t>
            </a:r>
            <a:r>
              <a:rPr lang="nl" sz="1333">
                <a:solidFill>
                  <a:schemeClr val="dk2"/>
                </a:solidFill>
              </a:rPr>
              <a:t>.</a:t>
            </a:r>
            <a:endParaRPr sz="1333">
              <a:solidFill>
                <a:schemeClr val="dk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32752-15FE-D6C3-C41A-10DBD1857CA4}"/>
              </a:ext>
            </a:extLst>
          </p:cNvPr>
          <p:cNvSpPr txBox="1">
            <a:spLocks/>
          </p:cNvSpPr>
          <p:nvPr/>
        </p:nvSpPr>
        <p:spPr>
          <a:xfrm>
            <a:off x="207018" y="0"/>
            <a:ext cx="9894723" cy="51779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EOSC Node Reference Architecture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53DB2-D031-F3D2-10B9-8280E00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80" y="517793"/>
            <a:ext cx="7902040" cy="627855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7634C55-BFDE-5A27-3627-299E24E4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8" y="0"/>
            <a:ext cx="9894723" cy="51779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High-level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1364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38D9-7199-A58B-116B-7A67F9B0B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ADE15FC-3D66-9655-6054-0EAF8ED1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8" y="0"/>
            <a:ext cx="9894723" cy="51779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GÉANT DRE – Node Core Capabilities</a:t>
            </a:r>
          </a:p>
        </p:txBody>
      </p:sp>
      <p:pic>
        <p:nvPicPr>
          <p:cNvPr id="3" name="Picture 2" descr="A diagram of a cloud computing system&#10;&#10;AI-generated content may be incorrect.">
            <a:extLst>
              <a:ext uri="{FF2B5EF4-FFF2-40B4-BE49-F238E27FC236}">
                <a16:creationId xmlns:a16="http://schemas.microsoft.com/office/drawing/2014/main" id="{7C325588-9C5C-88CA-E43E-686D0371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65" y="653000"/>
            <a:ext cx="8774469" cy="59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C4030-8D6A-A204-6CDA-1E5ED74136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70000" lnSpcReduction="20000"/>
          </a:bodyPr>
          <a:lstStyle/>
          <a:p>
            <a:pPr algn="r"/>
            <a:fld id="{00000000-1234-1234-1234-123412341234}" type="slidenum">
              <a:rPr lang="nl" smtClean="0"/>
              <a:pPr algn="r"/>
              <a:t>9</a:t>
            </a:fld>
            <a:endParaRPr lang="nl"/>
          </a:p>
        </p:txBody>
      </p:sp>
      <p:sp>
        <p:nvSpPr>
          <p:cNvPr id="9" name="object 2" descr="$PPTXTitle">
            <a:extLst>
              <a:ext uri="{FF2B5EF4-FFF2-40B4-BE49-F238E27FC236}">
                <a16:creationId xmlns:a16="http://schemas.microsoft.com/office/drawing/2014/main" id="{293DBC1A-5E62-5EC9-9B45-471CFD1912DF}"/>
              </a:ext>
            </a:extLst>
          </p:cNvPr>
          <p:cNvSpPr txBox="1">
            <a:spLocks/>
          </p:cNvSpPr>
          <p:nvPr/>
        </p:nvSpPr>
        <p:spPr>
          <a:xfrm>
            <a:off x="209549" y="-3772"/>
            <a:ext cx="9395459" cy="521297"/>
          </a:xfrm>
          <a:prstGeom prst="rect">
            <a:avLst/>
          </a:prstGeom>
        </p:spPr>
        <p:txBody>
          <a:bodyPr spcFirstLastPara="1" vert="horz" wrap="square" lIns="0" tIns="15875" rIns="0" bIns="0" rtlCol="0" anchor="b" anchorCtr="0">
            <a:sp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lang="en-GB" sz="6933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6933"/>
            </a:lvl9pPr>
          </a:lstStyle>
          <a:p>
            <a:pPr marL="12700" algn="l">
              <a:lnSpc>
                <a:spcPct val="100000"/>
              </a:lnSpc>
              <a:spcBef>
                <a:spcPts val="125"/>
              </a:spcBef>
            </a:pPr>
            <a:r>
              <a:rPr lang="en-US" sz="3200" spc="-2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Building</a:t>
            </a:r>
            <a:r>
              <a:rPr lang="en-US" sz="3200" spc="-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3200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3200" spc="-1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</a:t>
            </a:r>
            <a:r>
              <a:rPr lang="en-US" sz="3200" spc="-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</a:p>
        </p:txBody>
      </p:sp>
      <p:pic>
        <p:nvPicPr>
          <p:cNvPr id="10" name="object 17" descr="A screenshot of a computer  Description automatically generated">
            <a:extLst>
              <a:ext uri="{FF2B5EF4-FFF2-40B4-BE49-F238E27FC236}">
                <a16:creationId xmlns:a16="http://schemas.microsoft.com/office/drawing/2014/main" id="{412A005F-D2B0-A8FA-ADB1-2E9E879BC9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787" y="752475"/>
            <a:ext cx="7210425" cy="5791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110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O Workshops-Presentation-Template" id="{AB47BFF5-ECB1-ED4D-B6D0-C03D26BE1EF7}" vid="{35E03CE6-CEB1-EF4C-BAC1-17323B625BCB}"/>
    </a:ext>
  </a:extLst>
</a:theme>
</file>

<file path=ppt/theme/theme2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O Workshops-Presentation-Template" id="{AB47BFF5-ECB1-ED4D-B6D0-C03D26BE1EF7}" vid="{F549EF5E-BC56-1244-B210-BBC0D88D67F7}"/>
    </a:ext>
  </a:extLst>
</a:theme>
</file>

<file path=ppt/theme/theme3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O Workshops-Presentation-Template" id="{AB47BFF5-ECB1-ED4D-B6D0-C03D26BE1EF7}" vid="{0495B56D-6B09-D041-A6F9-93581213C26A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O Workshops-Presentation-Template" id="{AB47BFF5-ECB1-ED4D-B6D0-C03D26BE1EF7}" vid="{4AA5E5A9-BC5E-4045-92ED-A28E6BBDC41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N Assoc Document Template" ma:contentTypeID="0x0101009843AFB38A7E1F44B837FA499A2BB7E90600E85187E97FB8004A8164E9D9CCB57A31" ma:contentTypeVersion="2" ma:contentTypeDescription=" - Republished 2025-01-29 16:50:34 - Republished 2025-02-03 20:32:55" ma:contentTypeScope="" ma:versionID="012ee8a1b1cdd64e89361f1ef6e80058">
  <xsd:schema xmlns:xsd="http://www.w3.org/2001/XMLSchema" xmlns:xs="http://www.w3.org/2001/XMLSchema" xmlns:p="http://schemas.microsoft.com/office/2006/metadata/properties" xmlns:ns2="5f7fb2c2-3e19-4c09-8c9a-fec4e3a7f868" xmlns:ns3="3372cebe-76cd-4c61-8298-d208c9d18c8f" targetNamespace="http://schemas.microsoft.com/office/2006/metadata/properties" ma:root="true" ma:fieldsID="c4a817dfd7ffbef1f901d306634f0da7" ns2:_="" ns3:_="">
    <xsd:import namespace="5f7fb2c2-3e19-4c09-8c9a-fec4e3a7f868"/>
    <xsd:import namespace="3372cebe-76cd-4c61-8298-d208c9d18c8f"/>
    <xsd:element name="properties">
      <xsd:complexType>
        <xsd:sequence>
          <xsd:element name="documentManagement">
            <xsd:complexType>
              <xsd:all>
                <xsd:element ref="ns2:ibac434d51174fa9b37a8e366692a1f1" minOccurs="0"/>
                <xsd:element ref="ns2:TaxCatchAll" minOccurs="0"/>
                <xsd:element ref="ns2:TaxCatchAllLabel" minOccurs="0"/>
                <xsd:element ref="ns2:n9341720759048cb9826351032da65d8" minOccurs="0"/>
                <xsd:element ref="ns2:TaxKeywordTaxHTField" minOccurs="0"/>
                <xsd:element ref="ns2:Documentsharing" minOccurs="0"/>
                <xsd:element ref="ns2:g529532d8e6844859967afe105bbd6f1" minOccurs="0"/>
                <xsd:element ref="ns2:e1962f1dc6df4c3fa345e5cc03eaac01" minOccurs="0"/>
                <xsd:element ref="ns2:Standard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b2c2-3e19-4c09-8c9a-fec4e3a7f868" elementFormDefault="qualified">
    <xsd:import namespace="http://schemas.microsoft.com/office/2006/documentManagement/types"/>
    <xsd:import namespace="http://schemas.microsoft.com/office/infopath/2007/PartnerControls"/>
    <xsd:element name="ibac434d51174fa9b37a8e366692a1f1" ma:index="8" nillable="true" ma:taxonomy="true" ma:internalName="ibac434d51174fa9b37a8e366692a1f1" ma:taxonomyFieldName="FunctionalTeam" ma:displayName="Functional Team" ma:indexed="true" ma:readOnly="false" ma:default="" ma:fieldId="{2bac434d-5117-4fa9-b37a-8e366692a1f1}" ma:sspId="3aa016d8-8629-4718-83e1-77943a6a4e71" ma:termSetId="7707336b-8ddb-45bf-a823-428042e0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3bf26d0-ef39-440c-a4f4-78a06003d1fe}" ma:internalName="TaxCatchAll" ma:showField="CatchAllData" ma:web="3372cebe-76cd-4c61-8298-d208c9d18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3bf26d0-ef39-440c-a4f4-78a06003d1fe}" ma:internalName="TaxCatchAllLabel" ma:readOnly="true" ma:showField="CatchAllDataLabel" ma:web="3372cebe-76cd-4c61-8298-d208c9d18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9341720759048cb9826351032da65d8" ma:index="12" nillable="true" ma:taxonomy="true" ma:internalName="n9341720759048cb9826351032da65d8" ma:taxonomyFieldName="DocumentType" ma:displayName="Document Type" ma:indexed="true" ma:readOnly="false" ma:fieldId="{79341720-7590-48cb-9826-351032da65d8}" ma:sspId="3aa016d8-8629-4718-83e1-77943a6a4e71" ma:termSetId="0a54c3c8-7cab-48ff-a684-a3cb90177a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4" nillable="true" ma:taxonomy="true" ma:internalName="TaxKeywordTaxHTField" ma:taxonomyFieldName="TaxKeyword" ma:displayName="Hash Tags" ma:fieldId="{23f27201-bee3-471e-b2e7-b64fd8b7ca38}" ma:taxonomyMulti="true" ma:sspId="3aa016d8-8629-4718-83e1-77943a6a4e7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ocumentsharing" ma:index="16" nillable="true" ma:displayName="Sharing" ma:default="Team internal" ma:description="metadata to enable document viewing company wide or team internal" ma:format="Dropdown" ma:indexed="true" ma:internalName="Documentsharing">
      <xsd:simpleType>
        <xsd:restriction base="dms:Choice">
          <xsd:enumeration value="Company-wide"/>
          <xsd:enumeration value="Team internal"/>
        </xsd:restriction>
      </xsd:simpleType>
    </xsd:element>
    <xsd:element name="g529532d8e6844859967afe105bbd6f1" ma:index="17" nillable="true" ma:taxonomy="true" ma:internalName="g529532d8e6844859967afe105bbd6f1" ma:taxonomyFieldName="AutoTag" ma:displayName="Auto Tag" ma:indexed="true" ma:fieldId="{0529532d-8e68-4485-9967-afe105bbd6f1}" ma:sspId="3aa016d8-8629-4718-83e1-77943a6a4e71" ma:termSetId="e7947016-6a3d-4135-b330-a3e5a4df32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62f1dc6df4c3fa345e5cc03eaac01" ma:index="19" nillable="true" ma:taxonomy="true" ma:internalName="e1962f1dc6df4c3fa345e5cc03eaac01" ma:taxonomyFieldName="FolderTag" ma:displayName="Folder Tag" ma:fieldId="{e1962f1d-c6df-4c3f-a345-e5cc03eaac01}" ma:taxonomyMulti="true" ma:sspId="3aa016d8-8629-4718-83e1-77943a6a4e71" ma:termSetId="e7947016-6a3d-4135-b330-a3e5a4df32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ndards" ma:index="21" nillable="true" ma:displayName="Standards" ma:default="" ma:internalName="Standa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C Audits"/>
                    <xsd:enumeration value="Fin Audit"/>
                    <xsd:enumeration value="ISO 27001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2cebe-76cd-4c61-8298-d208c9d18c8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3aa016d8-8629-4718-83e1-77943a6a4e71" ContentTypeId="0x0101009843AFB38A7E1F44B837FA499A2BB7E906" PreviousValue="false" LastSyncTimeStamp="2025-08-21T11:06:30.75Z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3372cebe-76cd-4c61-8298-d208c9d18c8f" xsi:nil="true"/>
    <_dlc_DocId xmlns="3372cebe-76cd-4c61-8298-d208c9d18c8f">PARL-852320447-8539</_dlc_DocId>
    <_dlc_DocIdUrl xmlns="3372cebe-76cd-4c61-8298-d208c9d18c8f">
      <Url>https://geantonline.sharepoint.com/sites/Intranet-PARL-Teams/_layouts/15/DocIdRedir.aspx?ID=PARL-852320447-8539</Url>
      <Description>PARL-852320447-8539</Description>
    </_dlc_DocIdUrl>
    <TaxCatchAll xmlns="5f7fb2c2-3e19-4c09-8c9a-fec4e3a7f868">
      <Value>1</Value>
      <Value>182</Value>
    </TaxCatchAll>
    <Documentsharing xmlns="5f7fb2c2-3e19-4c09-8c9a-fec4e3a7f868">Team internal</Documentsharing>
    <e1962f1dc6df4c3fa345e5cc03eaac01 xmlns="5f7fb2c2-3e19-4c09-8c9a-fec4e3a7f868">
      <Terms xmlns="http://schemas.microsoft.com/office/infopath/2007/PartnerControls"/>
    </e1962f1dc6df4c3fa345e5cc03eaac01>
    <TaxKeywordTaxHTField xmlns="5f7fb2c2-3e19-4c09-8c9a-fec4e3a7f8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GN5-2</TermName>
          <TermId xmlns="http://schemas.microsoft.com/office/infopath/2007/PartnerControls">af7fa549-aa0d-4e9a-98a7-fa859153fc1c</TermId>
        </TermInfo>
      </Terms>
    </TaxKeywordTaxHTField>
    <n9341720759048cb9826351032da65d8 xmlns="5f7fb2c2-3e19-4c09-8c9a-fec4e3a7f868">
      <Terms xmlns="http://schemas.microsoft.com/office/infopath/2007/PartnerControls"/>
    </n9341720759048cb9826351032da65d8>
    <g529532d8e6844859967afe105bbd6f1 xmlns="5f7fb2c2-3e19-4c09-8c9a-fec4e3a7f868">
      <Terms xmlns="http://schemas.microsoft.com/office/infopath/2007/PartnerControls"/>
    </g529532d8e6844859967afe105bbd6f1>
    <Standards xmlns="5f7fb2c2-3e19-4c09-8c9a-fec4e3a7f868" xsi:nil="true"/>
    <ibac434d51174fa9b37a8e366692a1f1 xmlns="5f7fb2c2-3e19-4c09-8c9a-fec4e3a7f8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PARL</TermName>
          <TermId xmlns="http://schemas.microsoft.com/office/infopath/2007/PartnerControls">78671538-7c60-4681-b5c9-df8afaa235c6</TermId>
        </TermInfo>
      </Terms>
    </ibac434d51174fa9b37a8e366692a1f1>
  </documentManagement>
</p:properties>
</file>

<file path=customXml/itemProps1.xml><?xml version="1.0" encoding="utf-8"?>
<ds:datastoreItem xmlns:ds="http://schemas.openxmlformats.org/officeDocument/2006/customXml" ds:itemID="{6D09F2EC-E1B1-4F1F-B8F6-262CCEA3E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fb2c2-3e19-4c09-8c9a-fec4e3a7f868"/>
    <ds:schemaRef ds:uri="3372cebe-76cd-4c61-8298-d208c9d18c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E4430-30B3-4A4D-B7DD-BE6627F61C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3856E6C-5945-4142-8542-AFAA0A88B15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1142297-D27D-4CF8-893C-69C47FAFB1BB}">
  <ds:schemaRefs>
    <ds:schemaRef ds:uri="http://schemas.microsoft.com/office/2006/metadata/properties"/>
    <ds:schemaRef ds:uri="http://schemas.microsoft.com/office/infopath/2007/PartnerControls"/>
    <ds:schemaRef ds:uri="caeb1846-cdfb-4597-893b-2ae440ff70d1"/>
    <ds:schemaRef ds:uri="http://schemas.microsoft.com/sharepoint/v3"/>
    <ds:schemaRef ds:uri="c02d189a-470e-4a9f-94cc-a52c046988c1"/>
    <ds:schemaRef ds:uri="8228d8e9-cc2d-4be2-9152-6eed6b2f3705"/>
    <ds:schemaRef ds:uri="4086992a-fa1a-49f4-8081-ca4aa2240a9e"/>
    <ds:schemaRef ds:uri="3372cebe-76cd-4c61-8298-d208c9d18c8f"/>
    <ds:schemaRef ds:uri="5f7fb2c2-3e19-4c09-8c9a-fec4e3a7f8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16250</TotalTime>
  <Words>1922</Words>
  <Application>Microsoft Macintosh PowerPoint</Application>
  <PresentationFormat>Widescreen</PresentationFormat>
  <Paragraphs>127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Roboto</vt:lpstr>
      <vt:lpstr>Roboto Light</vt:lpstr>
      <vt:lpstr>Cover</vt:lpstr>
      <vt:lpstr>Standard layout</vt:lpstr>
      <vt:lpstr>blank</vt:lpstr>
      <vt:lpstr>End Slide</vt:lpstr>
      <vt:lpstr>EOSC4ALL</vt:lpstr>
      <vt:lpstr>EOSC4ALL Vision</vt:lpstr>
      <vt:lpstr>Identified challenges</vt:lpstr>
      <vt:lpstr>Objectives</vt:lpstr>
      <vt:lpstr>Partners</vt:lpstr>
      <vt:lpstr>PowerPoint Presentation</vt:lpstr>
      <vt:lpstr>High-level architecture</vt:lpstr>
      <vt:lpstr>GÉANT DRE – Node Core Capabilities</vt:lpstr>
      <vt:lpstr>PowerPoint Presentation</vt:lpstr>
      <vt:lpstr>Example: Building up a National Node</vt:lpstr>
      <vt:lpstr>GÉANT DRE – Node Generic Capabilities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Heyns</dc:creator>
  <cp:keywords>GN5-2</cp:keywords>
  <cp:lastModifiedBy>Mark van de Sanden</cp:lastModifiedBy>
  <cp:revision>102</cp:revision>
  <dcterms:created xsi:type="dcterms:W3CDTF">2025-10-27T11:31:33Z</dcterms:created>
  <dcterms:modified xsi:type="dcterms:W3CDTF">2025-12-03T08:36:50Z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0x0101009843AFB38A7E1F44B837FA499A2BB7E90600E85187E97FB8004A8164E9D9CCB57A31</vt:lpwstr>
  </property>
  <property fmtid="{D5CDD505-2E9C-101B-9397-08002B2CF9AE}" pid="3" name="_dlc_DocIdItemGuid">
    <vt:lpwstr>3f80167f-2f21-4bd8-8902-e6952b6a7e93</vt:lpwstr>
  </property>
  <property fmtid="{D5CDD505-2E9C-101B-9397-08002B2CF9AE}" pid="4" name="TaxKeyword">
    <vt:lpwstr>182;#GN5-2|af7fa549-aa0d-4e9a-98a7-fa859153fc1c</vt:lpwstr>
  </property>
  <property fmtid="{D5CDD505-2E9C-101B-9397-08002B2CF9AE}" pid="5" name="FunctionalTeam">
    <vt:lpwstr>1;#PARL|78671538-7c60-4681-b5c9-df8afaa235c6</vt:lpwstr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AutoTag">
    <vt:lpwstr/>
  </property>
  <property fmtid="{D5CDD505-2E9C-101B-9397-08002B2CF9AE}" pid="9" name="FolderTag">
    <vt:lpwstr/>
  </property>
  <property fmtid="{D5CDD505-2E9C-101B-9397-08002B2CF9AE}" pid="10" name="DocumentType">
    <vt:lpwstr/>
  </property>
</Properties>
</file>