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aveat"/>
      <p:regular r:id="rId18"/>
      <p:bold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bold.fntdata"/><Relationship Id="rId6" Type="http://schemas.openxmlformats.org/officeDocument/2006/relationships/slide" Target="slides/slide1.xml"/><Relationship Id="rId18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8f769cee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3a8f769cee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8f769cee5_0_1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8f769cee5_0_1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8f769cee5_0_1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8f769cee5_0_1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8f769cee5_0_8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a8f769cee5_0_8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3a8f769cee5_0_8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8f769cee5_0_1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8f769cee5_0_1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ab0958697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aab0958697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aab0958697_0_2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8f769cee5_0_14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a8f769cee5_0_1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a8f769cee5_0_14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ab0958697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aab0958697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aab0958697_0_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ab0958697_0_5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aab0958697_0_5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ab0958697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3aab0958697_0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8f769cee5_0_1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a8f769cee5_0_1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a8f769cee5_0_14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8f769cee5_0_1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a8f769cee5_0_1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a8f769cee5_0_14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" type="body"/>
          </p:nvPr>
        </p:nvSpPr>
        <p:spPr>
          <a:xfrm>
            <a:off x="334543" y="112795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s">
  <p:cSld name="Conclusio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435286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3784869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7141632" y="4897683"/>
            <a:ext cx="10071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2113721" y="4897683"/>
            <a:ext cx="1000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345524" y="112717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200"/>
              <a:buChar char="•"/>
              <a:defRPr/>
            </a:lvl1pPr>
            <a:lvl2pPr indent="-3683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200"/>
              <a:buChar char="•"/>
              <a:defRPr/>
            </a:lvl2pPr>
            <a:lvl3pPr indent="-3683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200"/>
              <a:buChar char="•"/>
              <a:defRPr/>
            </a:lvl3pPr>
            <a:lvl4pPr indent="-3683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200"/>
              <a:buChar char="•"/>
              <a:defRPr/>
            </a:lvl4pPr>
            <a:lvl5pPr indent="-3683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1"/>
          <p:cNvSpPr/>
          <p:nvPr/>
        </p:nvSpPr>
        <p:spPr>
          <a:xfrm>
            <a:off x="5619569" y="4896106"/>
            <a:ext cx="1054800" cy="24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5627280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900"/>
              <a:buFont typeface="Calibri"/>
              <a:buNone/>
            </a:pPr>
            <a:r>
              <a:rPr b="1" i="0" lang="en-GB" sz="900" u="none" cap="none" strike="noStrik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046517" y="4814602"/>
            <a:ext cx="169500" cy="104700"/>
          </a:xfrm>
          <a:prstGeom prst="downArrow">
            <a:avLst>
              <a:gd fmla="val 50000" name="adj1"/>
              <a:gd fmla="val 10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chievements">
  <p:cSld name="1_Achievemen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435286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5463250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7141632" y="4897683"/>
            <a:ext cx="10071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081124" y="4900613"/>
            <a:ext cx="1000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380280" y="1158214"/>
            <a:ext cx="6888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3"/>
          <p:cNvSpPr/>
          <p:nvPr/>
        </p:nvSpPr>
        <p:spPr>
          <a:xfrm>
            <a:off x="3940318" y="4896106"/>
            <a:ext cx="1054800" cy="24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3967289" y="4897683"/>
            <a:ext cx="1000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900"/>
              <a:buFont typeface="Calibri"/>
              <a:buNone/>
            </a:pPr>
            <a:r>
              <a:rPr b="1" i="0" lang="en-GB" sz="900" u="none" cap="none" strike="noStrik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 rot="10800000">
            <a:off x="4382907" y="4814602"/>
            <a:ext cx="169500" cy="104700"/>
          </a:xfrm>
          <a:prstGeom prst="downArrow">
            <a:avLst>
              <a:gd fmla="val 50000" name="adj1"/>
              <a:gd fmla="val 10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2305" y="2836286"/>
            <a:ext cx="34470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52305" y="2836286"/>
            <a:ext cx="34470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5539" y="0"/>
            <a:ext cx="2148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172240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172240" y="1031514"/>
            <a:ext cx="6475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6588893" y="4738170"/>
            <a:ext cx="1149900" cy="2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b="0" i="0" sz="900" u="none" cap="none" strike="noStrike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6373883" y="4738169"/>
            <a:ext cx="502800" cy="2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   |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chievements">
  <p:cSld name="3_Achievemen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49" y="0"/>
            <a:ext cx="9155048" cy="100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435286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5463250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7141632" y="4897683"/>
            <a:ext cx="10071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81124" y="4900613"/>
            <a:ext cx="1000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9804" y="1120448"/>
            <a:ext cx="8471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7"/>
          <p:cNvSpPr/>
          <p:nvPr/>
        </p:nvSpPr>
        <p:spPr>
          <a:xfrm>
            <a:off x="3940318" y="4896106"/>
            <a:ext cx="1054800" cy="24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3967289" y="4897683"/>
            <a:ext cx="1000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900"/>
              <a:buFont typeface="Calibri"/>
              <a:buNone/>
            </a:pPr>
            <a:r>
              <a:rPr b="1" i="0" lang="en-GB" sz="900" u="none" cap="none" strike="noStrik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40894" y="153281"/>
            <a:ext cx="78867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1643" l="1484" r="1494" t="1633"/>
          <a:stretch/>
        </p:blipFill>
        <p:spPr>
          <a:xfrm>
            <a:off x="6640746" y="17254"/>
            <a:ext cx="1002300" cy="990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8698" y="165198"/>
            <a:ext cx="1175237" cy="66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5539" y="0"/>
            <a:ext cx="2148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49171" y="1071038"/>
            <a:ext cx="6475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/>
        </p:nvSpPr>
        <p:spPr>
          <a:xfrm>
            <a:off x="6588893" y="4738169"/>
            <a:ext cx="11499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b="0" i="0" sz="900" u="none" cap="none" strike="noStrike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34543" y="112795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18334" l="0" r="0" t="0"/>
          <a:stretch/>
        </p:blipFill>
        <p:spPr>
          <a:xfrm>
            <a:off x="8090390" y="4553525"/>
            <a:ext cx="824270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type="title"/>
          </p:nvPr>
        </p:nvSpPr>
        <p:spPr>
          <a:xfrm>
            <a:off x="749171" y="68889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749171" y="1175722"/>
            <a:ext cx="7421100" cy="3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1_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ooter">
  <p:cSld name="Blank Foo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41267" y="112718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  <a:defRPr>
                <a:solidFill>
                  <a:srgbClr val="FFC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52305" y="2836286"/>
            <a:ext cx="34470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/>
        </p:nvSpPr>
        <p:spPr>
          <a:xfrm>
            <a:off x="3784869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/>
          <p:nvPr/>
        </p:nvSpPr>
        <p:spPr>
          <a:xfrm>
            <a:off x="5463250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/>
          <p:nvPr/>
        </p:nvSpPr>
        <p:spPr>
          <a:xfrm>
            <a:off x="7141632" y="4897683"/>
            <a:ext cx="10071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38992" y="1121025"/>
            <a:ext cx="8406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2143597" y="4908557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388633" y="4896106"/>
            <a:ext cx="1054800" cy="24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388627" y="4897683"/>
            <a:ext cx="1054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900"/>
              <a:buFont typeface="Calibri"/>
              <a:buNone/>
            </a:pPr>
            <a:r>
              <a:rPr b="1" i="0" lang="en-GB" sz="900" u="none" cap="none" strike="noStrik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8"/>
          <p:cNvSpPr/>
          <p:nvPr/>
        </p:nvSpPr>
        <p:spPr>
          <a:xfrm rot="10800000">
            <a:off x="831221" y="4814602"/>
            <a:ext cx="169500" cy="104700"/>
          </a:xfrm>
          <a:prstGeom prst="downArrow">
            <a:avLst>
              <a:gd fmla="val 50000" name="adj1"/>
              <a:gd fmla="val 10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llenges">
  <p:cSld name="Challenge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35286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3784869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5463250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7141632" y="4897683"/>
            <a:ext cx="10071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39186" y="112736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9"/>
          <p:cNvSpPr/>
          <p:nvPr/>
        </p:nvSpPr>
        <p:spPr>
          <a:xfrm>
            <a:off x="2018048" y="4896106"/>
            <a:ext cx="1054800" cy="24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2032974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900"/>
              <a:buFont typeface="Calibri"/>
              <a:buNone/>
            </a:pPr>
            <a:r>
              <a:rPr b="1" i="0" lang="en-GB" sz="900" u="none" cap="none" strike="noStrik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>
            <a:off x="2481381" y="4814602"/>
            <a:ext cx="169500" cy="104700"/>
          </a:xfrm>
          <a:prstGeom prst="downArrow">
            <a:avLst>
              <a:gd fmla="val 50000" name="adj1"/>
              <a:gd fmla="val 10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hievements">
  <p:cSld name="Achievemen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435286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5463250" y="4897683"/>
            <a:ext cx="10080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7141632" y="4897683"/>
            <a:ext cx="10071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2081124" y="4900613"/>
            <a:ext cx="1000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29804" y="1120448"/>
            <a:ext cx="8471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10"/>
          <p:cNvSpPr/>
          <p:nvPr/>
        </p:nvSpPr>
        <p:spPr>
          <a:xfrm>
            <a:off x="3940318" y="4896106"/>
            <a:ext cx="1054800" cy="24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0"/>
          <p:cNvSpPr/>
          <p:nvPr/>
        </p:nvSpPr>
        <p:spPr>
          <a:xfrm>
            <a:off x="3967289" y="4897683"/>
            <a:ext cx="1000800" cy="2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360"/>
              </a:buClr>
              <a:buSzPts val="900"/>
              <a:buFont typeface="Calibri"/>
              <a:buNone/>
            </a:pPr>
            <a:r>
              <a:rPr b="1" i="0" lang="en-GB" sz="900" u="none" cap="none" strike="noStrik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 rot="10800000">
            <a:off x="4395951" y="4814602"/>
            <a:ext cx="169500" cy="104700"/>
          </a:xfrm>
          <a:prstGeom prst="downArrow">
            <a:avLst>
              <a:gd fmla="val 50000" name="adj1"/>
              <a:gd fmla="val 100000" name="adj2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23" Type="http://schemas.openxmlformats.org/officeDocument/2006/relationships/theme" Target="../theme/theme2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toy, snow, skiing&#10;&#10;Description automatically generated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9144000" cy="9898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" type="body"/>
          </p:nvPr>
        </p:nvSpPr>
        <p:spPr>
          <a:xfrm>
            <a:off x="334543" y="112795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F5E"/>
              </a:buClr>
              <a:buSzPts val="2200"/>
              <a:buFont typeface="Arial"/>
              <a:buChar char="•"/>
              <a:defRPr b="0" i="0" sz="1800" u="none" cap="none" strike="noStrik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F5E"/>
              </a:buClr>
              <a:buSzPts val="2200"/>
              <a:buFont typeface="Arial"/>
              <a:buChar char="•"/>
              <a:defRPr b="0" i="0" sz="1800" u="none" cap="none" strike="noStrik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F5E"/>
              </a:buClr>
              <a:buSzPts val="2200"/>
              <a:buFont typeface="Arial"/>
              <a:buChar char="•"/>
              <a:defRPr b="0" i="0" sz="1800" u="none" cap="none" strike="noStrik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F5E"/>
              </a:buClr>
              <a:buSzPts val="2200"/>
              <a:buFont typeface="Arial"/>
              <a:buChar char="•"/>
              <a:defRPr b="0" i="0" sz="1800" u="none" cap="none" strike="noStrik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F5E"/>
              </a:buClr>
              <a:buSzPts val="2200"/>
              <a:buFont typeface="Arial"/>
              <a:buChar char="•"/>
              <a:defRPr b="0" i="0" sz="1800" u="none" cap="none" strike="noStrike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-1" y="4896106"/>
            <a:ext cx="9144000" cy="247500"/>
          </a:xfrm>
          <a:prstGeom prst="rect">
            <a:avLst/>
          </a:prstGeom>
          <a:solidFill>
            <a:srgbClr val="034F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79645" y="4892926"/>
            <a:ext cx="4272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340894" y="153281"/>
            <a:ext cx="7042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607" y="221806"/>
            <a:ext cx="986499" cy="56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6746" y="2878828"/>
            <a:ext cx="986499" cy="5612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46">
          <p15:clr>
            <a:srgbClr val="F26B43"/>
          </p15:clr>
        </p15:guide>
        <p15:guide id="2" pos="260">
          <p15:clr>
            <a:srgbClr val="F26B43"/>
          </p15:clr>
        </p15:guide>
        <p15:guide id="3" orient="horz" pos="854">
          <p15:clr>
            <a:srgbClr val="F26B43"/>
          </p15:clr>
        </p15:guide>
        <p15:guide id="4" orient="horz" pos="2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man&#10;&#10;Description automatically generated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5142"/>
            <a:ext cx="9144000" cy="515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486300" y="1482206"/>
            <a:ext cx="51585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Building the EOSC AAI:</a:t>
            </a:r>
            <a:endParaRPr b="1" i="0" sz="2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MyAccessID and Cross-Node Interaction</a:t>
            </a:r>
            <a:endParaRPr i="0" sz="2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541564" y="2680105"/>
            <a:ext cx="35202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Irina Sidorova</a:t>
            </a:r>
            <a:b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Delivery Manager 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AAI,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Trust &amp; Identity</a:t>
            </a:r>
            <a:b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GÉANT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6607" y="221806"/>
            <a:ext cx="986499" cy="56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/>
          <p:nvPr/>
        </p:nvSpPr>
        <p:spPr>
          <a:xfrm>
            <a:off x="0" y="3958542"/>
            <a:ext cx="9144000" cy="1184700"/>
          </a:xfrm>
          <a:prstGeom prst="rect">
            <a:avLst/>
          </a:prstGeom>
          <a:gradFill>
            <a:gsLst>
              <a:gs pos="0">
                <a:srgbClr val="1F4270">
                  <a:alpha val="0"/>
                </a:srgbClr>
              </a:gs>
              <a:gs pos="99000">
                <a:srgbClr val="1F4270"/>
              </a:gs>
              <a:gs pos="100000">
                <a:srgbClr val="1F4270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852" y="4618166"/>
            <a:ext cx="426503" cy="27219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22"/>
          <p:cNvSpPr txBox="1"/>
          <p:nvPr/>
        </p:nvSpPr>
        <p:spPr>
          <a:xfrm>
            <a:off x="1184354" y="4581137"/>
            <a:ext cx="1963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Calibri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Co-funded </a:t>
            </a:r>
            <a:endParaRPr b="0" i="0" sz="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Calibri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European Union</a:t>
            </a:r>
            <a:br>
              <a:rPr b="0" i="0" lang="en-GB" sz="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Calibri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GÉANT Association </a:t>
            </a:r>
            <a:endParaRPr b="0" i="0" sz="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How to join the EOSC AAI Federation</a:t>
            </a:r>
            <a:endParaRPr sz="2000"/>
          </a:p>
        </p:txBody>
      </p:sp>
      <p:sp>
        <p:nvSpPr>
          <p:cNvPr id="206" name="Google Shape;206;p31"/>
          <p:cNvSpPr txBox="1"/>
          <p:nvPr/>
        </p:nvSpPr>
        <p:spPr>
          <a:xfrm>
            <a:off x="311700" y="1202225"/>
            <a:ext cx="72747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Services </a:t>
            </a:r>
            <a:r>
              <a:rPr b="1" lang="en-GB" sz="1800">
                <a:solidFill>
                  <a:schemeClr val="dk2"/>
                </a:solidFill>
              </a:rPr>
              <a:t>do not connect directly </a:t>
            </a:r>
            <a:r>
              <a:rPr lang="en-GB" sz="1800">
                <a:solidFill>
                  <a:schemeClr val="dk2"/>
                </a:solidFill>
              </a:rPr>
              <a:t>to the Federation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Services are </a:t>
            </a:r>
            <a:r>
              <a:rPr b="1" lang="en-GB" sz="1800">
                <a:solidFill>
                  <a:schemeClr val="dk2"/>
                </a:solidFill>
              </a:rPr>
              <a:t>onboarded to EOSC Nodes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Nodes handle integration, policy, and access enforcement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Authentication via MyAccessID → Node’s Infrastructure Proxy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EOSC AAI Federation-ready Infrastructure Proxy </a:t>
            </a:r>
            <a:endParaRPr sz="2000"/>
          </a:p>
        </p:txBody>
      </p:sp>
      <p:sp>
        <p:nvSpPr>
          <p:cNvPr id="212" name="Google Shape;212;p32"/>
          <p:cNvSpPr txBox="1"/>
          <p:nvPr/>
        </p:nvSpPr>
        <p:spPr>
          <a:xfrm>
            <a:off x="311700" y="1133650"/>
            <a:ext cx="7274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Connect to MyAccessID as an OIDC Relying Party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OIDC Discovery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OAuth2 Token Introspection endpoint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Proxied Token Introspection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EOSC AAI claims &amp; scopes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Process groups &amp; roles → AARC-G069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Security baselines:</a:t>
            </a:r>
            <a:endParaRPr sz="18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-GB" sz="1500">
                <a:solidFill>
                  <a:schemeClr val="dk2"/>
                </a:solidFill>
              </a:rPr>
              <a:t>REFEDS Sirtfi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-GB" sz="1500">
                <a:solidFill>
                  <a:schemeClr val="dk2"/>
                </a:solidFill>
              </a:rPr>
              <a:t>AARC-G084 Security Baseline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-GB" sz="1500">
                <a:solidFill>
                  <a:schemeClr val="dk2"/>
                </a:solidFill>
              </a:rPr>
              <a:t>REFEDS CoCo v2 (GDPR-aligned)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8000" y="1907375"/>
            <a:ext cx="1328750" cy="13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6145225" y="3104900"/>
            <a:ext cx="25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EOSC AAI Architecture 2025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/>
          <p:nvPr/>
        </p:nvSpPr>
        <p:spPr>
          <a:xfrm>
            <a:off x="0" y="152468"/>
            <a:ext cx="9144000" cy="5132100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99" y="262980"/>
            <a:ext cx="8610601" cy="43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/>
          <p:nvPr/>
        </p:nvSpPr>
        <p:spPr>
          <a:xfrm>
            <a:off x="0" y="3630224"/>
            <a:ext cx="9144000" cy="1654200"/>
          </a:xfrm>
          <a:prstGeom prst="rect">
            <a:avLst/>
          </a:prstGeom>
          <a:solidFill>
            <a:srgbClr val="425E9B">
              <a:alpha val="702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941621" y="1475057"/>
            <a:ext cx="4544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72" y="511619"/>
            <a:ext cx="1074337" cy="51727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/>
          <p:nvPr/>
        </p:nvSpPr>
        <p:spPr>
          <a:xfrm>
            <a:off x="968840" y="3977659"/>
            <a:ext cx="4101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1441274" y="4345686"/>
            <a:ext cx="2128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Co-funded  by the European Union</a:t>
            </a:r>
            <a:endParaRPr b="0" i="0" sz="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br>
              <a:rPr b="0" i="0" lang="en-GB" sz="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GÉANT Association </a:t>
            </a:r>
            <a:endParaRPr b="0" i="0" sz="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72" y="4382715"/>
            <a:ext cx="426503" cy="272190"/>
          </a:xfrm>
          <a:prstGeom prst="rect">
            <a:avLst/>
          </a:prstGeom>
          <a:noFill/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8" name="Google Shape;228;p33"/>
          <p:cNvSpPr txBox="1"/>
          <p:nvPr/>
        </p:nvSpPr>
        <p:spPr>
          <a:xfrm>
            <a:off x="6601968" y="832660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¿Preguntas?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7130643" y="1946193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Questões?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5486400" y="2027321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Vragen?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3214010" y="3089208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Domande?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3906734" y="2372237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Maswali?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3180637" y="820423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2273808" y="2160313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Ebibuuzo?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7130643" y="3059726"/>
            <a:ext cx="14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Fragen?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5036629" y="942451"/>
            <a:ext cx="1298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Вопросы?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5204322" y="3175424"/>
            <a:ext cx="464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Ερωτήσεις?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1584144" y="2912879"/>
            <a:ext cx="4939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有問題嗎？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3873476" y="1565451"/>
            <a:ext cx="4939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კითხვები?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4204252" y="304130"/>
            <a:ext cx="4939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 tanong?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6517478" y="2607872"/>
            <a:ext cx="492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Frågor?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8133632" y="1301933"/>
            <a:ext cx="938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سوالات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6343350" y="1550012"/>
            <a:ext cx="709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प्रशन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7615813" y="2619990"/>
            <a:ext cx="1364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Kysymyksiä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968831" y="3705395"/>
            <a:ext cx="5720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irina.sidorova</a:t>
            </a: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@geant.org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4466500" y="1182100"/>
            <a:ext cx="45090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For researchers:</a:t>
            </a:r>
            <a:endParaRPr b="1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Secure access with their own IdP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2"/>
                </a:solidFill>
              </a:rPr>
              <a:t>For service providers:</a:t>
            </a:r>
            <a:endParaRPr b="1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Consistent way to authenticate users and authorise access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334544" y="239006"/>
            <a:ext cx="7042800" cy="704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EOSC Authentication &amp; Authorisation Infrastructure</a:t>
            </a:r>
            <a:endParaRPr sz="2000"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550" y="1182112"/>
            <a:ext cx="3808276" cy="34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272820" y="380685"/>
            <a:ext cx="5282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/>
              <a:t>EOSC AAI Nodes</a:t>
            </a:r>
            <a:endParaRPr sz="2000"/>
          </a:p>
        </p:txBody>
      </p:sp>
      <p:sp>
        <p:nvSpPr>
          <p:cNvPr id="155" name="Google Shape;155;p24"/>
          <p:cNvSpPr txBox="1"/>
          <p:nvPr/>
        </p:nvSpPr>
        <p:spPr>
          <a:xfrm>
            <a:off x="5109225" y="1461375"/>
            <a:ext cx="39861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Federated Authentication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SSO across Nodes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Cross-Node Collaboration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Persistent</a:t>
            </a:r>
            <a:r>
              <a:rPr lang="en-GB" sz="1800">
                <a:solidFill>
                  <a:schemeClr val="dk2"/>
                </a:solidFill>
              </a:rPr>
              <a:t> Identity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50" y="1461375"/>
            <a:ext cx="4533650" cy="26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550" y="1579000"/>
            <a:ext cx="5364900" cy="27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GB" sz="2000"/>
              <a:t>EOSC AAI Federation model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229945" y="361010"/>
            <a:ext cx="5282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/>
              <a:t>EOSC AAI Federation</a:t>
            </a:r>
            <a:endParaRPr sz="2000"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0597" y="993413"/>
            <a:ext cx="4422807" cy="3837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6929438" y="1911281"/>
            <a:ext cx="240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Identity Layer</a:t>
            </a:r>
            <a:endParaRPr b="1" i="0" sz="1800" u="none" cap="none" strike="noStrik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172" name="Google Shape;172;p26"/>
          <p:cNvCxnSpPr/>
          <p:nvPr/>
        </p:nvCxnSpPr>
        <p:spPr>
          <a:xfrm flipH="1">
            <a:off x="4957463" y="2280844"/>
            <a:ext cx="2686800" cy="248100"/>
          </a:xfrm>
          <a:prstGeom prst="curved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656" y="980413"/>
            <a:ext cx="5258680" cy="389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>
            <p:ph type="title"/>
          </p:nvPr>
        </p:nvSpPr>
        <p:spPr>
          <a:xfrm>
            <a:off x="255676" y="346425"/>
            <a:ext cx="6036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</a:pPr>
            <a:r>
              <a:rPr lang="en-GB" sz="2000"/>
              <a:t>MyAccessID: A common Identity Layer for Science</a:t>
            </a:r>
            <a:endParaRPr sz="2000"/>
          </a:p>
        </p:txBody>
      </p:sp>
      <p:sp>
        <p:nvSpPr>
          <p:cNvPr id="179" name="Google Shape;179;p27"/>
          <p:cNvSpPr txBox="1"/>
          <p:nvPr/>
        </p:nvSpPr>
        <p:spPr>
          <a:xfrm>
            <a:off x="7743838" y="1859756"/>
            <a:ext cx="240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Identity Layer</a:t>
            </a:r>
            <a:endParaRPr b="1" i="0" sz="1800" u="none" cap="none" strike="noStrik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180" name="Google Shape;180;p27"/>
          <p:cNvCxnSpPr/>
          <p:nvPr/>
        </p:nvCxnSpPr>
        <p:spPr>
          <a:xfrm flipH="1">
            <a:off x="5771863" y="2229319"/>
            <a:ext cx="2686800" cy="248100"/>
          </a:xfrm>
          <a:prstGeom prst="curved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255670" y="354985"/>
            <a:ext cx="5282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None/>
            </a:pPr>
            <a:r>
              <a:rPr lang="en-GB" sz="2000"/>
              <a:t>MyAccessID in the </a:t>
            </a:r>
            <a:r>
              <a:rPr lang="en-GB" sz="2000"/>
              <a:t>EOSC AAI Federation model</a:t>
            </a:r>
            <a:endParaRPr sz="2000"/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-3054" l="-10152" r="-8036" t="-3362"/>
          <a:stretch/>
        </p:blipFill>
        <p:spPr>
          <a:xfrm>
            <a:off x="1454888" y="957488"/>
            <a:ext cx="5925806" cy="392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5158088" y="1540256"/>
            <a:ext cx="240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The Hub</a:t>
            </a:r>
            <a:endParaRPr b="1" i="0" sz="1800" u="none" cap="none" strike="noStrike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188" name="Google Shape;188;p28"/>
          <p:cNvCxnSpPr>
            <a:stCxn id="187" idx="1"/>
          </p:cNvCxnSpPr>
          <p:nvPr/>
        </p:nvCxnSpPr>
        <p:spPr>
          <a:xfrm flipH="1">
            <a:off x="4957388" y="1748006"/>
            <a:ext cx="200700" cy="780900"/>
          </a:xfrm>
          <a:prstGeom prst="curved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066" y="193238"/>
            <a:ext cx="5405865" cy="491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066" y="222656"/>
            <a:ext cx="5405865" cy="491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ANT EC Review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