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1.jpg" ContentType="image/jpg"/>
  <Override PartName="/ppt/media/image43.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media/image59.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65" r:id="rId3"/>
    <p:sldId id="497" r:id="rId4"/>
    <p:sldId id="681" r:id="rId5"/>
    <p:sldId id="510" r:id="rId6"/>
    <p:sldId id="259" r:id="rId7"/>
    <p:sldId id="683" r:id="rId8"/>
    <p:sldId id="695" r:id="rId9"/>
    <p:sldId id="684" r:id="rId10"/>
    <p:sldId id="666" r:id="rId11"/>
    <p:sldId id="690" r:id="rId12"/>
    <p:sldId id="264" r:id="rId13"/>
    <p:sldId id="262" r:id="rId14"/>
    <p:sldId id="638" r:id="rId15"/>
    <p:sldId id="267" r:id="rId16"/>
    <p:sldId id="275" r:id="rId17"/>
    <p:sldId id="278" r:id="rId18"/>
    <p:sldId id="266" r:id="rId19"/>
    <p:sldId id="691" r:id="rId20"/>
    <p:sldId id="261" r:id="rId21"/>
    <p:sldId id="697" r:id="rId22"/>
    <p:sldId id="296" r:id="rId23"/>
    <p:sldId id="692" r:id="rId24"/>
    <p:sldId id="693" r:id="rId25"/>
    <p:sldId id="689" r:id="rId26"/>
    <p:sldId id="881" r:id="rId27"/>
    <p:sldId id="687" r:id="rId28"/>
    <p:sldId id="694" r:id="rId29"/>
    <p:sldId id="2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B1"/>
    <a:srgbClr val="00BDEF"/>
    <a:srgbClr val="388CD5"/>
    <a:srgbClr val="76D6FF"/>
    <a:srgbClr val="009BDD"/>
    <a:srgbClr val="AF4409"/>
    <a:srgbClr val="052274"/>
    <a:srgbClr val="000000"/>
    <a:srgbClr val="725F4B"/>
    <a:srgbClr val="72A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6" autoAdjust="0"/>
    <p:restoredTop sz="95432" autoAdjust="0"/>
  </p:normalViewPr>
  <p:slideViewPr>
    <p:cSldViewPr snapToGrid="0">
      <p:cViewPr varScale="1">
        <p:scale>
          <a:sx n="93" d="100"/>
          <a:sy n="93" d="100"/>
        </p:scale>
        <p:origin x="38" y="23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58528-ED26-9541-853F-8BB71FF5DA45}" type="doc">
      <dgm:prSet loTypeId="urn:microsoft.com/office/officeart/2005/8/layout/hList7" loCatId="list" qsTypeId="urn:microsoft.com/office/officeart/2005/8/quickstyle/simple5" qsCatId="simple" csTypeId="urn:microsoft.com/office/officeart/2005/8/colors/accent5_4" csCatId="accent5" phldr="1"/>
      <dgm:spPr/>
      <dgm:t>
        <a:bodyPr/>
        <a:lstStyle/>
        <a:p>
          <a:endParaRPr lang="en-US"/>
        </a:p>
      </dgm:t>
    </dgm:pt>
    <dgm:pt modelId="{506F3833-421C-1847-87FC-51767628C061}">
      <dgm:prSet/>
      <dgm:spPr/>
      <dgm:t>
        <a:bodyPr/>
        <a:lstStyle/>
        <a:p>
          <a:r>
            <a:rPr lang="en-GB" dirty="0"/>
            <a:t>Collaboration</a:t>
          </a:r>
          <a:endParaRPr lang="en-IT" dirty="0"/>
        </a:p>
      </dgm:t>
    </dgm:pt>
    <dgm:pt modelId="{61C6B30E-EF88-6340-A3C9-A0CC5DD5EED7}" type="parTrans" cxnId="{A5319835-8B74-8D47-998B-59875D72F54D}">
      <dgm:prSet/>
      <dgm:spPr/>
      <dgm:t>
        <a:bodyPr/>
        <a:lstStyle/>
        <a:p>
          <a:endParaRPr lang="en-US"/>
        </a:p>
      </dgm:t>
    </dgm:pt>
    <dgm:pt modelId="{FFDD2B68-EE9C-FF4F-9299-BE018326EF22}" type="sibTrans" cxnId="{A5319835-8B74-8D47-998B-59875D72F54D}">
      <dgm:prSet/>
      <dgm:spPr/>
      <dgm:t>
        <a:bodyPr/>
        <a:lstStyle/>
        <a:p>
          <a:endParaRPr lang="en-US"/>
        </a:p>
      </dgm:t>
    </dgm:pt>
    <dgm:pt modelId="{BACD1ADA-6D75-7141-BE4E-B2F5205F3CF5}">
      <dgm:prSet/>
      <dgm:spPr/>
      <dgm:t>
        <a:bodyPr/>
        <a:lstStyle/>
        <a:p>
          <a:r>
            <a:rPr lang="en-GB" dirty="0"/>
            <a:t>Sharing </a:t>
          </a:r>
          <a:endParaRPr lang="en-IT" dirty="0"/>
        </a:p>
      </dgm:t>
    </dgm:pt>
    <dgm:pt modelId="{D98A3A08-54E7-A645-AE3A-463AF6A38FD8}" type="parTrans" cxnId="{681AF014-6123-C84E-A10C-41109CA0BBF2}">
      <dgm:prSet/>
      <dgm:spPr/>
      <dgm:t>
        <a:bodyPr/>
        <a:lstStyle/>
        <a:p>
          <a:endParaRPr lang="en-US"/>
        </a:p>
      </dgm:t>
    </dgm:pt>
    <dgm:pt modelId="{3E3B3F5D-948D-6E4C-A3C1-77E3FED89CD0}" type="sibTrans" cxnId="{681AF014-6123-C84E-A10C-41109CA0BBF2}">
      <dgm:prSet/>
      <dgm:spPr/>
      <dgm:t>
        <a:bodyPr/>
        <a:lstStyle/>
        <a:p>
          <a:endParaRPr lang="en-US"/>
        </a:p>
      </dgm:t>
    </dgm:pt>
    <dgm:pt modelId="{119AA25E-293E-EB44-BCCB-77C786A44FA5}">
      <dgm:prSet/>
      <dgm:spPr/>
      <dgm:t>
        <a:bodyPr/>
        <a:lstStyle/>
        <a:p>
          <a:r>
            <a:rPr lang="en-GB" dirty="0"/>
            <a:t>Reuse</a:t>
          </a:r>
          <a:endParaRPr lang="en-IT" dirty="0"/>
        </a:p>
      </dgm:t>
    </dgm:pt>
    <dgm:pt modelId="{4983B2F0-99ED-554A-A167-34C2033EE7A8}" type="parTrans" cxnId="{7A6BBCF9-DA07-9B4C-8DB5-B5F9071607F8}">
      <dgm:prSet/>
      <dgm:spPr/>
      <dgm:t>
        <a:bodyPr/>
        <a:lstStyle/>
        <a:p>
          <a:endParaRPr lang="en-US"/>
        </a:p>
      </dgm:t>
    </dgm:pt>
    <dgm:pt modelId="{79F50EFC-B28A-044C-A766-514E472D803A}" type="sibTrans" cxnId="{7A6BBCF9-DA07-9B4C-8DB5-B5F9071607F8}">
      <dgm:prSet/>
      <dgm:spPr/>
      <dgm:t>
        <a:bodyPr/>
        <a:lstStyle/>
        <a:p>
          <a:endParaRPr lang="en-US"/>
        </a:p>
      </dgm:t>
    </dgm:pt>
    <dgm:pt modelId="{BB36D343-4EAF-B542-9DDC-64D7DDA16A5C}">
      <dgm:prSet/>
      <dgm:spPr/>
      <dgm:t>
        <a:bodyPr/>
        <a:lstStyle/>
        <a:p>
          <a:r>
            <a:rPr lang="en-GB" dirty="0"/>
            <a:t>Reproducibility  </a:t>
          </a:r>
          <a:endParaRPr lang="en-IT" dirty="0"/>
        </a:p>
      </dgm:t>
    </dgm:pt>
    <dgm:pt modelId="{F1F41EFD-6546-5949-B32F-BA84F0F4ACAA}" type="parTrans" cxnId="{C1B5F721-093B-EB4B-A64E-554811603FAD}">
      <dgm:prSet/>
      <dgm:spPr/>
      <dgm:t>
        <a:bodyPr/>
        <a:lstStyle/>
        <a:p>
          <a:endParaRPr lang="en-US"/>
        </a:p>
      </dgm:t>
    </dgm:pt>
    <dgm:pt modelId="{0AFB4573-4BF9-124B-91C8-86961CF96716}" type="sibTrans" cxnId="{C1B5F721-093B-EB4B-A64E-554811603FAD}">
      <dgm:prSet/>
      <dgm:spPr/>
      <dgm:t>
        <a:bodyPr/>
        <a:lstStyle/>
        <a:p>
          <a:endParaRPr lang="en-US"/>
        </a:p>
      </dgm:t>
    </dgm:pt>
    <dgm:pt modelId="{28ED7C52-33D6-774B-B0FF-1641027CE9ED}" type="pres">
      <dgm:prSet presAssocID="{23058528-ED26-9541-853F-8BB71FF5DA45}" presName="Name0" presStyleCnt="0">
        <dgm:presLayoutVars>
          <dgm:dir/>
          <dgm:resizeHandles val="exact"/>
        </dgm:presLayoutVars>
      </dgm:prSet>
      <dgm:spPr/>
    </dgm:pt>
    <dgm:pt modelId="{2F3E8206-6B91-F649-9CB8-29DD32138C20}" type="pres">
      <dgm:prSet presAssocID="{23058528-ED26-9541-853F-8BB71FF5DA45}" presName="fgShape" presStyleLbl="fgShp" presStyleIdx="0" presStyleCnt="1"/>
      <dgm:spPr/>
    </dgm:pt>
    <dgm:pt modelId="{D46AB0E8-41E2-4E4E-A8DC-28A950AEEEB9}" type="pres">
      <dgm:prSet presAssocID="{23058528-ED26-9541-853F-8BB71FF5DA45}" presName="linComp" presStyleCnt="0"/>
      <dgm:spPr/>
    </dgm:pt>
    <dgm:pt modelId="{7F620E30-114E-AE40-9308-CD958DC83EEB}" type="pres">
      <dgm:prSet presAssocID="{506F3833-421C-1847-87FC-51767628C061}" presName="compNode" presStyleCnt="0"/>
      <dgm:spPr/>
    </dgm:pt>
    <dgm:pt modelId="{048465F6-ECC4-4C4F-9B9A-E91739271C15}" type="pres">
      <dgm:prSet presAssocID="{506F3833-421C-1847-87FC-51767628C061}" presName="bkgdShape" presStyleLbl="node1" presStyleIdx="0" presStyleCnt="4"/>
      <dgm:spPr/>
    </dgm:pt>
    <dgm:pt modelId="{5AF18E33-9C40-E94C-BE6F-A444427D3AA8}" type="pres">
      <dgm:prSet presAssocID="{506F3833-421C-1847-87FC-51767628C061}" presName="nodeTx" presStyleLbl="node1" presStyleIdx="0" presStyleCnt="4">
        <dgm:presLayoutVars>
          <dgm:bulletEnabled val="1"/>
        </dgm:presLayoutVars>
      </dgm:prSet>
      <dgm:spPr/>
    </dgm:pt>
    <dgm:pt modelId="{EF7579D9-971B-7C4E-81DB-2DCAF2A85A5B}" type="pres">
      <dgm:prSet presAssocID="{506F3833-421C-1847-87FC-51767628C061}" presName="invisiNode" presStyleLbl="node1" presStyleIdx="0" presStyleCnt="4"/>
      <dgm:spPr/>
    </dgm:pt>
    <dgm:pt modelId="{FCE08F76-61CB-184D-BE02-564A85329653}" type="pres">
      <dgm:prSet presAssocID="{506F3833-421C-1847-87FC-51767628C061}"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C0D979EB-8AA6-5A4B-8113-4618C0CBBCF7}" type="pres">
      <dgm:prSet presAssocID="{FFDD2B68-EE9C-FF4F-9299-BE018326EF22}" presName="sibTrans" presStyleLbl="sibTrans2D1" presStyleIdx="0" presStyleCnt="0"/>
      <dgm:spPr/>
    </dgm:pt>
    <dgm:pt modelId="{C6BFAC41-F166-4E4D-9BFA-DD36A3D3AE4E}" type="pres">
      <dgm:prSet presAssocID="{BACD1ADA-6D75-7141-BE4E-B2F5205F3CF5}" presName="compNode" presStyleCnt="0"/>
      <dgm:spPr/>
    </dgm:pt>
    <dgm:pt modelId="{0F7BE8D8-B879-1141-8D2B-8CE2AF8F0540}" type="pres">
      <dgm:prSet presAssocID="{BACD1ADA-6D75-7141-BE4E-B2F5205F3CF5}" presName="bkgdShape" presStyleLbl="node1" presStyleIdx="1" presStyleCnt="4"/>
      <dgm:spPr/>
    </dgm:pt>
    <dgm:pt modelId="{FF3166C1-1FEA-C946-A53D-025572B37FF7}" type="pres">
      <dgm:prSet presAssocID="{BACD1ADA-6D75-7141-BE4E-B2F5205F3CF5}" presName="nodeTx" presStyleLbl="node1" presStyleIdx="1" presStyleCnt="4">
        <dgm:presLayoutVars>
          <dgm:bulletEnabled val="1"/>
        </dgm:presLayoutVars>
      </dgm:prSet>
      <dgm:spPr/>
    </dgm:pt>
    <dgm:pt modelId="{6A43848D-2D52-6E42-8EE8-7D859E27AA8C}" type="pres">
      <dgm:prSet presAssocID="{BACD1ADA-6D75-7141-BE4E-B2F5205F3CF5}" presName="invisiNode" presStyleLbl="node1" presStyleIdx="1" presStyleCnt="4"/>
      <dgm:spPr/>
    </dgm:pt>
    <dgm:pt modelId="{FDDB666D-C606-C041-A1F8-C93EE2E5F4BB}" type="pres">
      <dgm:prSet presAssocID="{BACD1ADA-6D75-7141-BE4E-B2F5205F3CF5}"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DFC92DF-6EAF-7A4B-8A6A-32EA71079229}" type="pres">
      <dgm:prSet presAssocID="{3E3B3F5D-948D-6E4C-A3C1-77E3FED89CD0}" presName="sibTrans" presStyleLbl="sibTrans2D1" presStyleIdx="0" presStyleCnt="0"/>
      <dgm:spPr/>
    </dgm:pt>
    <dgm:pt modelId="{38BDCBA4-6D97-5048-BC52-03A7E2417DD5}" type="pres">
      <dgm:prSet presAssocID="{119AA25E-293E-EB44-BCCB-77C786A44FA5}" presName="compNode" presStyleCnt="0"/>
      <dgm:spPr/>
    </dgm:pt>
    <dgm:pt modelId="{A8B2FF69-B684-0A4D-B36F-D2D34F49009C}" type="pres">
      <dgm:prSet presAssocID="{119AA25E-293E-EB44-BCCB-77C786A44FA5}" presName="bkgdShape" presStyleLbl="node1" presStyleIdx="2" presStyleCnt="4"/>
      <dgm:spPr/>
    </dgm:pt>
    <dgm:pt modelId="{DEDB8ABC-0D30-EF4E-9275-BC42E053EF2B}" type="pres">
      <dgm:prSet presAssocID="{119AA25E-293E-EB44-BCCB-77C786A44FA5}" presName="nodeTx" presStyleLbl="node1" presStyleIdx="2" presStyleCnt="4">
        <dgm:presLayoutVars>
          <dgm:bulletEnabled val="1"/>
        </dgm:presLayoutVars>
      </dgm:prSet>
      <dgm:spPr/>
    </dgm:pt>
    <dgm:pt modelId="{741338BF-5466-2543-B555-F4DEEF8BE15B}" type="pres">
      <dgm:prSet presAssocID="{119AA25E-293E-EB44-BCCB-77C786A44FA5}" presName="invisiNode" presStyleLbl="node1" presStyleIdx="2" presStyleCnt="4"/>
      <dgm:spPr/>
    </dgm:pt>
    <dgm:pt modelId="{45D3CEA5-3ED6-D745-9F1B-63BD5544520C}" type="pres">
      <dgm:prSet presAssocID="{119AA25E-293E-EB44-BCCB-77C786A44FA5}" presName="imagNode" presStyleLbl="fgImgPlace1" presStyleIdx="2" presStyleCnt="4"/>
      <dgm:spPr>
        <a:prstGeom prst="ellipse">
          <a:avLst/>
        </a:prstGeom>
        <a:blipFill dpi="0" rotWithShape="1">
          <a:blip xmlns:r="http://schemas.openxmlformats.org/officeDocument/2006/relationships" r:embed="rId3"/>
          <a:srcRect/>
          <a:stretch>
            <a:fillRect t="28666" b="28666"/>
          </a:stretch>
        </a:blipFill>
      </dgm:spPr>
    </dgm:pt>
    <dgm:pt modelId="{652F3A9E-F5D9-F84B-B9D9-1D87B0DDFBEA}" type="pres">
      <dgm:prSet presAssocID="{79F50EFC-B28A-044C-A766-514E472D803A}" presName="sibTrans" presStyleLbl="sibTrans2D1" presStyleIdx="0" presStyleCnt="0"/>
      <dgm:spPr/>
    </dgm:pt>
    <dgm:pt modelId="{3EA652E3-F97B-5243-924C-0305825DA9AF}" type="pres">
      <dgm:prSet presAssocID="{BB36D343-4EAF-B542-9DDC-64D7DDA16A5C}" presName="compNode" presStyleCnt="0"/>
      <dgm:spPr/>
    </dgm:pt>
    <dgm:pt modelId="{B81730BF-1A78-1548-8D4F-0BB35BD146D0}" type="pres">
      <dgm:prSet presAssocID="{BB36D343-4EAF-B542-9DDC-64D7DDA16A5C}" presName="bkgdShape" presStyleLbl="node1" presStyleIdx="3" presStyleCnt="4"/>
      <dgm:spPr/>
    </dgm:pt>
    <dgm:pt modelId="{470D339C-4D81-F64F-A21B-3EDC189839CF}" type="pres">
      <dgm:prSet presAssocID="{BB36D343-4EAF-B542-9DDC-64D7DDA16A5C}" presName="nodeTx" presStyleLbl="node1" presStyleIdx="3" presStyleCnt="4">
        <dgm:presLayoutVars>
          <dgm:bulletEnabled val="1"/>
        </dgm:presLayoutVars>
      </dgm:prSet>
      <dgm:spPr/>
    </dgm:pt>
    <dgm:pt modelId="{8A9C7C7F-E0EB-794A-84ED-831437562D61}" type="pres">
      <dgm:prSet presAssocID="{BB36D343-4EAF-B542-9DDC-64D7DDA16A5C}" presName="invisiNode" presStyleLbl="node1" presStyleIdx="3" presStyleCnt="4"/>
      <dgm:spPr/>
    </dgm:pt>
    <dgm:pt modelId="{4642A049-7C65-9449-A482-F0352B2D6D00}" type="pres">
      <dgm:prSet presAssocID="{BB36D343-4EAF-B542-9DDC-64D7DDA16A5C}"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Lst>
  <dgm:cxnLst>
    <dgm:cxn modelId="{681AF014-6123-C84E-A10C-41109CA0BBF2}" srcId="{23058528-ED26-9541-853F-8BB71FF5DA45}" destId="{BACD1ADA-6D75-7141-BE4E-B2F5205F3CF5}" srcOrd="1" destOrd="0" parTransId="{D98A3A08-54E7-A645-AE3A-463AF6A38FD8}" sibTransId="{3E3B3F5D-948D-6E4C-A3C1-77E3FED89CD0}"/>
    <dgm:cxn modelId="{C1B5F721-093B-EB4B-A64E-554811603FAD}" srcId="{23058528-ED26-9541-853F-8BB71FF5DA45}" destId="{BB36D343-4EAF-B542-9DDC-64D7DDA16A5C}" srcOrd="3" destOrd="0" parTransId="{F1F41EFD-6546-5949-B32F-BA84F0F4ACAA}" sibTransId="{0AFB4573-4BF9-124B-91C8-86961CF96716}"/>
    <dgm:cxn modelId="{A5319835-8B74-8D47-998B-59875D72F54D}" srcId="{23058528-ED26-9541-853F-8BB71FF5DA45}" destId="{506F3833-421C-1847-87FC-51767628C061}" srcOrd="0" destOrd="0" parTransId="{61C6B30E-EF88-6340-A3C9-A0CC5DD5EED7}" sibTransId="{FFDD2B68-EE9C-FF4F-9299-BE018326EF22}"/>
    <dgm:cxn modelId="{C7FC423D-08DC-1045-8A89-F74770DAB74C}" type="presOf" srcId="{506F3833-421C-1847-87FC-51767628C061}" destId="{048465F6-ECC4-4C4F-9B9A-E91739271C15}" srcOrd="0" destOrd="0" presId="urn:microsoft.com/office/officeart/2005/8/layout/hList7"/>
    <dgm:cxn modelId="{52755D3F-C6EA-BF42-8296-AB94F0B2BFC4}" type="presOf" srcId="{BB36D343-4EAF-B542-9DDC-64D7DDA16A5C}" destId="{B81730BF-1A78-1548-8D4F-0BB35BD146D0}" srcOrd="0" destOrd="0" presId="urn:microsoft.com/office/officeart/2005/8/layout/hList7"/>
    <dgm:cxn modelId="{6BDC0F62-BE7A-B64B-A128-9A1A4EE5697F}" type="presOf" srcId="{FFDD2B68-EE9C-FF4F-9299-BE018326EF22}" destId="{C0D979EB-8AA6-5A4B-8113-4618C0CBBCF7}" srcOrd="0" destOrd="0" presId="urn:microsoft.com/office/officeart/2005/8/layout/hList7"/>
    <dgm:cxn modelId="{B3AC3F6C-0C56-3140-9113-1991F23C99BE}" type="presOf" srcId="{79F50EFC-B28A-044C-A766-514E472D803A}" destId="{652F3A9E-F5D9-F84B-B9D9-1D87B0DDFBEA}" srcOrd="0" destOrd="0" presId="urn:microsoft.com/office/officeart/2005/8/layout/hList7"/>
    <dgm:cxn modelId="{AA404393-E9A9-8149-97CE-7D48FFD458CB}" type="presOf" srcId="{119AA25E-293E-EB44-BCCB-77C786A44FA5}" destId="{A8B2FF69-B684-0A4D-B36F-D2D34F49009C}" srcOrd="0" destOrd="0" presId="urn:microsoft.com/office/officeart/2005/8/layout/hList7"/>
    <dgm:cxn modelId="{B45FDF99-AAB7-8641-8A33-3E741FFFBF09}" type="presOf" srcId="{3E3B3F5D-948D-6E4C-A3C1-77E3FED89CD0}" destId="{2DFC92DF-6EAF-7A4B-8A6A-32EA71079229}" srcOrd="0" destOrd="0" presId="urn:microsoft.com/office/officeart/2005/8/layout/hList7"/>
    <dgm:cxn modelId="{B2EB36CF-A3BE-1F4A-9678-487A2264B5D5}" type="presOf" srcId="{BACD1ADA-6D75-7141-BE4E-B2F5205F3CF5}" destId="{0F7BE8D8-B879-1141-8D2B-8CE2AF8F0540}" srcOrd="0" destOrd="0" presId="urn:microsoft.com/office/officeart/2005/8/layout/hList7"/>
    <dgm:cxn modelId="{D28C78DD-1064-A747-A2BC-7832D143FB55}" type="presOf" srcId="{23058528-ED26-9541-853F-8BB71FF5DA45}" destId="{28ED7C52-33D6-774B-B0FF-1641027CE9ED}" srcOrd="0" destOrd="0" presId="urn:microsoft.com/office/officeart/2005/8/layout/hList7"/>
    <dgm:cxn modelId="{35179AE2-4734-AC46-A776-57EAFD9AC349}" type="presOf" srcId="{506F3833-421C-1847-87FC-51767628C061}" destId="{5AF18E33-9C40-E94C-BE6F-A444427D3AA8}" srcOrd="1" destOrd="0" presId="urn:microsoft.com/office/officeart/2005/8/layout/hList7"/>
    <dgm:cxn modelId="{CA3DF1EA-16F3-874D-8C69-298AA4BD370B}" type="presOf" srcId="{119AA25E-293E-EB44-BCCB-77C786A44FA5}" destId="{DEDB8ABC-0D30-EF4E-9275-BC42E053EF2B}" srcOrd="1" destOrd="0" presId="urn:microsoft.com/office/officeart/2005/8/layout/hList7"/>
    <dgm:cxn modelId="{A1AE7BEB-FF4F-0441-B02A-8AB4FF075884}" type="presOf" srcId="{BACD1ADA-6D75-7141-BE4E-B2F5205F3CF5}" destId="{FF3166C1-1FEA-C946-A53D-025572B37FF7}" srcOrd="1" destOrd="0" presId="urn:microsoft.com/office/officeart/2005/8/layout/hList7"/>
    <dgm:cxn modelId="{2FA492F5-CCF9-D946-916E-68292C4D368C}" type="presOf" srcId="{BB36D343-4EAF-B542-9DDC-64D7DDA16A5C}" destId="{470D339C-4D81-F64F-A21B-3EDC189839CF}" srcOrd="1" destOrd="0" presId="urn:microsoft.com/office/officeart/2005/8/layout/hList7"/>
    <dgm:cxn modelId="{7A6BBCF9-DA07-9B4C-8DB5-B5F9071607F8}" srcId="{23058528-ED26-9541-853F-8BB71FF5DA45}" destId="{119AA25E-293E-EB44-BCCB-77C786A44FA5}" srcOrd="2" destOrd="0" parTransId="{4983B2F0-99ED-554A-A167-34C2033EE7A8}" sibTransId="{79F50EFC-B28A-044C-A766-514E472D803A}"/>
    <dgm:cxn modelId="{FC5824DA-1DBF-AD4E-BE19-F5050CBECC59}" type="presParOf" srcId="{28ED7C52-33D6-774B-B0FF-1641027CE9ED}" destId="{2F3E8206-6B91-F649-9CB8-29DD32138C20}" srcOrd="0" destOrd="0" presId="urn:microsoft.com/office/officeart/2005/8/layout/hList7"/>
    <dgm:cxn modelId="{EB11A310-AC73-EE47-B6A4-B814E69AD43E}" type="presParOf" srcId="{28ED7C52-33D6-774B-B0FF-1641027CE9ED}" destId="{D46AB0E8-41E2-4E4E-A8DC-28A950AEEEB9}" srcOrd="1" destOrd="0" presId="urn:microsoft.com/office/officeart/2005/8/layout/hList7"/>
    <dgm:cxn modelId="{A90D8FCA-3310-E641-A421-DA14BAC72ABC}" type="presParOf" srcId="{D46AB0E8-41E2-4E4E-A8DC-28A950AEEEB9}" destId="{7F620E30-114E-AE40-9308-CD958DC83EEB}" srcOrd="0" destOrd="0" presId="urn:microsoft.com/office/officeart/2005/8/layout/hList7"/>
    <dgm:cxn modelId="{710CEE56-9366-7D46-A34E-9C732980236C}" type="presParOf" srcId="{7F620E30-114E-AE40-9308-CD958DC83EEB}" destId="{048465F6-ECC4-4C4F-9B9A-E91739271C15}" srcOrd="0" destOrd="0" presId="urn:microsoft.com/office/officeart/2005/8/layout/hList7"/>
    <dgm:cxn modelId="{489A5D47-0269-E648-AE7A-E265D0846D30}" type="presParOf" srcId="{7F620E30-114E-AE40-9308-CD958DC83EEB}" destId="{5AF18E33-9C40-E94C-BE6F-A444427D3AA8}" srcOrd="1" destOrd="0" presId="urn:microsoft.com/office/officeart/2005/8/layout/hList7"/>
    <dgm:cxn modelId="{D7EB613D-3304-5C4E-894F-B45C76856B0E}" type="presParOf" srcId="{7F620E30-114E-AE40-9308-CD958DC83EEB}" destId="{EF7579D9-971B-7C4E-81DB-2DCAF2A85A5B}" srcOrd="2" destOrd="0" presId="urn:microsoft.com/office/officeart/2005/8/layout/hList7"/>
    <dgm:cxn modelId="{0B50DD29-753A-2746-BCA3-FC80B10B3295}" type="presParOf" srcId="{7F620E30-114E-AE40-9308-CD958DC83EEB}" destId="{FCE08F76-61CB-184D-BE02-564A85329653}" srcOrd="3" destOrd="0" presId="urn:microsoft.com/office/officeart/2005/8/layout/hList7"/>
    <dgm:cxn modelId="{406F4E93-1711-FF4C-B63A-AD6CE073AE85}" type="presParOf" srcId="{D46AB0E8-41E2-4E4E-A8DC-28A950AEEEB9}" destId="{C0D979EB-8AA6-5A4B-8113-4618C0CBBCF7}" srcOrd="1" destOrd="0" presId="urn:microsoft.com/office/officeart/2005/8/layout/hList7"/>
    <dgm:cxn modelId="{37887293-7594-C44E-84BD-D5E9D646BA34}" type="presParOf" srcId="{D46AB0E8-41E2-4E4E-A8DC-28A950AEEEB9}" destId="{C6BFAC41-F166-4E4D-9BFA-DD36A3D3AE4E}" srcOrd="2" destOrd="0" presId="urn:microsoft.com/office/officeart/2005/8/layout/hList7"/>
    <dgm:cxn modelId="{7629C927-C993-1441-A4C7-D6AE2680AC85}" type="presParOf" srcId="{C6BFAC41-F166-4E4D-9BFA-DD36A3D3AE4E}" destId="{0F7BE8D8-B879-1141-8D2B-8CE2AF8F0540}" srcOrd="0" destOrd="0" presId="urn:microsoft.com/office/officeart/2005/8/layout/hList7"/>
    <dgm:cxn modelId="{F7D44B29-F944-5E4D-B022-ACC577DA82CB}" type="presParOf" srcId="{C6BFAC41-F166-4E4D-9BFA-DD36A3D3AE4E}" destId="{FF3166C1-1FEA-C946-A53D-025572B37FF7}" srcOrd="1" destOrd="0" presId="urn:microsoft.com/office/officeart/2005/8/layout/hList7"/>
    <dgm:cxn modelId="{00DE7ACA-7288-7547-9A15-B61D6E67D817}" type="presParOf" srcId="{C6BFAC41-F166-4E4D-9BFA-DD36A3D3AE4E}" destId="{6A43848D-2D52-6E42-8EE8-7D859E27AA8C}" srcOrd="2" destOrd="0" presId="urn:microsoft.com/office/officeart/2005/8/layout/hList7"/>
    <dgm:cxn modelId="{42D3FE2D-12C7-5C41-92F1-2F036169299B}" type="presParOf" srcId="{C6BFAC41-F166-4E4D-9BFA-DD36A3D3AE4E}" destId="{FDDB666D-C606-C041-A1F8-C93EE2E5F4BB}" srcOrd="3" destOrd="0" presId="urn:microsoft.com/office/officeart/2005/8/layout/hList7"/>
    <dgm:cxn modelId="{2F8C29D5-B1F2-D44B-BB73-E7EDE682F183}" type="presParOf" srcId="{D46AB0E8-41E2-4E4E-A8DC-28A950AEEEB9}" destId="{2DFC92DF-6EAF-7A4B-8A6A-32EA71079229}" srcOrd="3" destOrd="0" presId="urn:microsoft.com/office/officeart/2005/8/layout/hList7"/>
    <dgm:cxn modelId="{9FD2B1A2-0E5E-C847-A516-EB079D4893D4}" type="presParOf" srcId="{D46AB0E8-41E2-4E4E-A8DC-28A950AEEEB9}" destId="{38BDCBA4-6D97-5048-BC52-03A7E2417DD5}" srcOrd="4" destOrd="0" presId="urn:microsoft.com/office/officeart/2005/8/layout/hList7"/>
    <dgm:cxn modelId="{ED04470C-303C-124D-9CB9-0350836E9FE4}" type="presParOf" srcId="{38BDCBA4-6D97-5048-BC52-03A7E2417DD5}" destId="{A8B2FF69-B684-0A4D-B36F-D2D34F49009C}" srcOrd="0" destOrd="0" presId="urn:microsoft.com/office/officeart/2005/8/layout/hList7"/>
    <dgm:cxn modelId="{D99143E9-EA20-5848-915F-F15C42AC8348}" type="presParOf" srcId="{38BDCBA4-6D97-5048-BC52-03A7E2417DD5}" destId="{DEDB8ABC-0D30-EF4E-9275-BC42E053EF2B}" srcOrd="1" destOrd="0" presId="urn:microsoft.com/office/officeart/2005/8/layout/hList7"/>
    <dgm:cxn modelId="{29444646-3AEB-8D4E-BDC5-0893292448B6}" type="presParOf" srcId="{38BDCBA4-6D97-5048-BC52-03A7E2417DD5}" destId="{741338BF-5466-2543-B555-F4DEEF8BE15B}" srcOrd="2" destOrd="0" presId="urn:microsoft.com/office/officeart/2005/8/layout/hList7"/>
    <dgm:cxn modelId="{CBCC55DC-91C1-AE4C-86C0-FDB6E40C22E9}" type="presParOf" srcId="{38BDCBA4-6D97-5048-BC52-03A7E2417DD5}" destId="{45D3CEA5-3ED6-D745-9F1B-63BD5544520C}" srcOrd="3" destOrd="0" presId="urn:microsoft.com/office/officeart/2005/8/layout/hList7"/>
    <dgm:cxn modelId="{5EDBE75E-F073-C548-8CB8-C99A2C05E9FF}" type="presParOf" srcId="{D46AB0E8-41E2-4E4E-A8DC-28A950AEEEB9}" destId="{652F3A9E-F5D9-F84B-B9D9-1D87B0DDFBEA}" srcOrd="5" destOrd="0" presId="urn:microsoft.com/office/officeart/2005/8/layout/hList7"/>
    <dgm:cxn modelId="{3E216CA7-28FD-1B42-81C1-0E2EA4DC500B}" type="presParOf" srcId="{D46AB0E8-41E2-4E4E-A8DC-28A950AEEEB9}" destId="{3EA652E3-F97B-5243-924C-0305825DA9AF}" srcOrd="6" destOrd="0" presId="urn:microsoft.com/office/officeart/2005/8/layout/hList7"/>
    <dgm:cxn modelId="{898D3E69-5F9A-C847-9561-8C3A276DB734}" type="presParOf" srcId="{3EA652E3-F97B-5243-924C-0305825DA9AF}" destId="{B81730BF-1A78-1548-8D4F-0BB35BD146D0}" srcOrd="0" destOrd="0" presId="urn:microsoft.com/office/officeart/2005/8/layout/hList7"/>
    <dgm:cxn modelId="{D42F0914-75FE-524D-94F2-8DF0D90F2B3A}" type="presParOf" srcId="{3EA652E3-F97B-5243-924C-0305825DA9AF}" destId="{470D339C-4D81-F64F-A21B-3EDC189839CF}" srcOrd="1" destOrd="0" presId="urn:microsoft.com/office/officeart/2005/8/layout/hList7"/>
    <dgm:cxn modelId="{DB8DBF99-36C8-394F-BEB7-4C7E15C96B3C}" type="presParOf" srcId="{3EA652E3-F97B-5243-924C-0305825DA9AF}" destId="{8A9C7C7F-E0EB-794A-84ED-831437562D61}" srcOrd="2" destOrd="0" presId="urn:microsoft.com/office/officeart/2005/8/layout/hList7"/>
    <dgm:cxn modelId="{D940C89C-D2B3-F649-A2C2-2EA9EFCDD138}" type="presParOf" srcId="{3EA652E3-F97B-5243-924C-0305825DA9AF}" destId="{4642A049-7C65-9449-A482-F0352B2D6D0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465F6-ECC4-4C4F-9B9A-E91739271C15}">
      <dsp:nvSpPr>
        <dsp:cNvPr id="0" name=""/>
        <dsp:cNvSpPr/>
      </dsp:nvSpPr>
      <dsp:spPr>
        <a:xfrm>
          <a:off x="2451" y="0"/>
          <a:ext cx="2569852" cy="4600575"/>
        </a:xfrm>
        <a:prstGeom prst="roundRect">
          <a:avLst>
            <a:gd name="adj" fmla="val 10000"/>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t>Collaboration</a:t>
          </a:r>
          <a:endParaRPr lang="en-IT" sz="2700" kern="1200" dirty="0"/>
        </a:p>
      </dsp:txBody>
      <dsp:txXfrm>
        <a:off x="2451" y="1840230"/>
        <a:ext cx="2569852" cy="1840230"/>
      </dsp:txXfrm>
    </dsp:sp>
    <dsp:sp modelId="{FCE08F76-61CB-184D-BE02-564A85329653}">
      <dsp:nvSpPr>
        <dsp:cNvPr id="0" name=""/>
        <dsp:cNvSpPr/>
      </dsp:nvSpPr>
      <dsp:spPr>
        <a:xfrm>
          <a:off x="521382" y="276034"/>
          <a:ext cx="1531991" cy="153199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F7BE8D8-B879-1141-8D2B-8CE2AF8F0540}">
      <dsp:nvSpPr>
        <dsp:cNvPr id="0" name=""/>
        <dsp:cNvSpPr/>
      </dsp:nvSpPr>
      <dsp:spPr>
        <a:xfrm>
          <a:off x="2649399" y="0"/>
          <a:ext cx="2569852" cy="4600575"/>
        </a:xfrm>
        <a:prstGeom prst="roundRect">
          <a:avLst>
            <a:gd name="adj" fmla="val 10000"/>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t>Sharing </a:t>
          </a:r>
          <a:endParaRPr lang="en-IT" sz="2700" kern="1200" dirty="0"/>
        </a:p>
      </dsp:txBody>
      <dsp:txXfrm>
        <a:off x="2649399" y="1840230"/>
        <a:ext cx="2569852" cy="1840230"/>
      </dsp:txXfrm>
    </dsp:sp>
    <dsp:sp modelId="{FDDB666D-C606-C041-A1F8-C93EE2E5F4BB}">
      <dsp:nvSpPr>
        <dsp:cNvPr id="0" name=""/>
        <dsp:cNvSpPr/>
      </dsp:nvSpPr>
      <dsp:spPr>
        <a:xfrm>
          <a:off x="3168330" y="276034"/>
          <a:ext cx="1531991" cy="153199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8B2FF69-B684-0A4D-B36F-D2D34F49009C}">
      <dsp:nvSpPr>
        <dsp:cNvPr id="0" name=""/>
        <dsp:cNvSpPr/>
      </dsp:nvSpPr>
      <dsp:spPr>
        <a:xfrm>
          <a:off x="5296347" y="0"/>
          <a:ext cx="2569852" cy="4600575"/>
        </a:xfrm>
        <a:prstGeom prst="roundRect">
          <a:avLst>
            <a:gd name="adj" fmla="val 10000"/>
          </a:avLst>
        </a:prstGeom>
        <a:gradFill rotWithShape="0">
          <a:gsLst>
            <a:gs pos="0">
              <a:schemeClr val="accent5">
                <a:shade val="50000"/>
                <a:hueOff val="334258"/>
                <a:satOff val="8955"/>
                <a:lumOff val="39453"/>
                <a:alphaOff val="0"/>
                <a:satMod val="103000"/>
                <a:lumMod val="102000"/>
                <a:tint val="94000"/>
              </a:schemeClr>
            </a:gs>
            <a:gs pos="50000">
              <a:schemeClr val="accent5">
                <a:shade val="50000"/>
                <a:hueOff val="334258"/>
                <a:satOff val="8955"/>
                <a:lumOff val="39453"/>
                <a:alphaOff val="0"/>
                <a:satMod val="110000"/>
                <a:lumMod val="100000"/>
                <a:shade val="100000"/>
              </a:schemeClr>
            </a:gs>
            <a:gs pos="100000">
              <a:schemeClr val="accent5">
                <a:shade val="50000"/>
                <a:hueOff val="334258"/>
                <a:satOff val="8955"/>
                <a:lumOff val="394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t>Reuse</a:t>
          </a:r>
          <a:endParaRPr lang="en-IT" sz="2700" kern="1200" dirty="0"/>
        </a:p>
      </dsp:txBody>
      <dsp:txXfrm>
        <a:off x="5296347" y="1840230"/>
        <a:ext cx="2569852" cy="1840230"/>
      </dsp:txXfrm>
    </dsp:sp>
    <dsp:sp modelId="{45D3CEA5-3ED6-D745-9F1B-63BD5544520C}">
      <dsp:nvSpPr>
        <dsp:cNvPr id="0" name=""/>
        <dsp:cNvSpPr/>
      </dsp:nvSpPr>
      <dsp:spPr>
        <a:xfrm>
          <a:off x="5815278" y="276034"/>
          <a:ext cx="1531991" cy="1531991"/>
        </a:xfrm>
        <a:prstGeom prst="ellipse">
          <a:avLst/>
        </a:prstGeom>
        <a:blipFill dpi="0" rotWithShape="1">
          <a:blip xmlns:r="http://schemas.openxmlformats.org/officeDocument/2006/relationships" r:embed="rId3"/>
          <a:srcRect/>
          <a:stretch>
            <a:fillRect t="28666" b="2866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81730BF-1A78-1548-8D4F-0BB35BD146D0}">
      <dsp:nvSpPr>
        <dsp:cNvPr id="0" name=""/>
        <dsp:cNvSpPr/>
      </dsp:nvSpPr>
      <dsp:spPr>
        <a:xfrm>
          <a:off x="7943295" y="0"/>
          <a:ext cx="2569852" cy="4600575"/>
        </a:xfrm>
        <a:prstGeom prst="roundRect">
          <a:avLst>
            <a:gd name="adj" fmla="val 10000"/>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t>Reproducibility  </a:t>
          </a:r>
          <a:endParaRPr lang="en-IT" sz="2700" kern="1200" dirty="0"/>
        </a:p>
      </dsp:txBody>
      <dsp:txXfrm>
        <a:off x="7943295" y="1840230"/>
        <a:ext cx="2569852" cy="1840230"/>
      </dsp:txXfrm>
    </dsp:sp>
    <dsp:sp modelId="{4642A049-7C65-9449-A482-F0352B2D6D00}">
      <dsp:nvSpPr>
        <dsp:cNvPr id="0" name=""/>
        <dsp:cNvSpPr/>
      </dsp:nvSpPr>
      <dsp:spPr>
        <a:xfrm>
          <a:off x="8462226" y="276034"/>
          <a:ext cx="1531991" cy="153199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F3E8206-6B91-F649-9CB8-29DD32138C20}">
      <dsp:nvSpPr>
        <dsp:cNvPr id="0" name=""/>
        <dsp:cNvSpPr/>
      </dsp:nvSpPr>
      <dsp:spPr>
        <a:xfrm>
          <a:off x="420623" y="3680460"/>
          <a:ext cx="9674352" cy="690086"/>
        </a:xfrm>
        <a:prstGeom prst="leftRightArrow">
          <a:avLst/>
        </a:prstGeom>
        <a:gradFill rotWithShape="0">
          <a:gsLst>
            <a:gs pos="0">
              <a:schemeClr val="accent5">
                <a:tint val="55000"/>
                <a:hueOff val="0"/>
                <a:satOff val="0"/>
                <a:lumOff val="0"/>
                <a:alphaOff val="0"/>
                <a:satMod val="103000"/>
                <a:lumMod val="102000"/>
                <a:tint val="94000"/>
              </a:schemeClr>
            </a:gs>
            <a:gs pos="50000">
              <a:schemeClr val="accent5">
                <a:tint val="55000"/>
                <a:hueOff val="0"/>
                <a:satOff val="0"/>
                <a:lumOff val="0"/>
                <a:alphaOff val="0"/>
                <a:satMod val="110000"/>
                <a:lumMod val="100000"/>
                <a:shade val="100000"/>
              </a:schemeClr>
            </a:gs>
            <a:gs pos="100000">
              <a:schemeClr val="accent5">
                <a:tint val="55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C9E-EFD9-DA45-A0F1-182BF8100923}" type="datetimeFigureOut">
              <a:rPr lang="en-GB" smtClean="0"/>
              <a:t>02/12/2025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1E9C2-7412-5F49-9F2D-9BF016F34907}" type="slidenum">
              <a:rPr lang="en-GB" smtClean="0"/>
              <a:t>‹#›</a:t>
            </a:fld>
            <a:endParaRPr lang="en-GB"/>
          </a:p>
        </p:txBody>
      </p:sp>
    </p:spTree>
    <p:extLst>
      <p:ext uri="{BB962C8B-B14F-4D97-AF65-F5344CB8AC3E}">
        <p14:creationId xmlns:p14="http://schemas.microsoft.com/office/powerpoint/2010/main" val="329531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C8DED24-8889-4C17-B180-67308CCDB6E8}" type="slidenum">
              <a:rPr lang="it-IT" smtClean="0"/>
              <a:t>3</a:t>
            </a:fld>
            <a:endParaRPr lang="it-IT"/>
          </a:p>
        </p:txBody>
      </p:sp>
    </p:spTree>
    <p:extLst>
      <p:ext uri="{BB962C8B-B14F-4D97-AF65-F5344CB8AC3E}">
        <p14:creationId xmlns:p14="http://schemas.microsoft.com/office/powerpoint/2010/main" val="93473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073f5285b2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073f5285b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727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9B49E0EC-82DF-050D-EDEA-B0C3851AE09E}"/>
            </a:ext>
          </a:extLst>
        </p:cNvPr>
        <p:cNvGrpSpPr/>
        <p:nvPr/>
      </p:nvGrpSpPr>
      <p:grpSpPr>
        <a:xfrm>
          <a:off x="0" y="0"/>
          <a:ext cx="0" cy="0"/>
          <a:chOff x="0" y="0"/>
          <a:chExt cx="0" cy="0"/>
        </a:xfrm>
      </p:grpSpPr>
      <p:sp>
        <p:nvSpPr>
          <p:cNvPr id="146" name="Google Shape;146;g2073f5285b2_0_81:notes">
            <a:extLst>
              <a:ext uri="{FF2B5EF4-FFF2-40B4-BE49-F238E27FC236}">
                <a16:creationId xmlns:a16="http://schemas.microsoft.com/office/drawing/2014/main" id="{8D3D3697-E5DE-3B67-856F-0DBE1F01E8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073f5285b2_0_81:notes">
            <a:extLst>
              <a:ext uri="{FF2B5EF4-FFF2-40B4-BE49-F238E27FC236}">
                <a16:creationId xmlns:a16="http://schemas.microsoft.com/office/drawing/2014/main" id="{25B7F725-3C67-6A8E-242A-4F96BA8845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274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1F315F78-D23E-0B5F-1A83-E2CC4BDC055E}"/>
            </a:ext>
          </a:extLst>
        </p:cNvPr>
        <p:cNvGrpSpPr/>
        <p:nvPr/>
      </p:nvGrpSpPr>
      <p:grpSpPr>
        <a:xfrm>
          <a:off x="0" y="0"/>
          <a:ext cx="0" cy="0"/>
          <a:chOff x="0" y="0"/>
          <a:chExt cx="0" cy="0"/>
        </a:xfrm>
      </p:grpSpPr>
      <p:sp>
        <p:nvSpPr>
          <p:cNvPr id="339" name="Google Shape;339;g207a6166fab_0_394:notes">
            <a:extLst>
              <a:ext uri="{FF2B5EF4-FFF2-40B4-BE49-F238E27FC236}">
                <a16:creationId xmlns:a16="http://schemas.microsoft.com/office/drawing/2014/main" id="{D766D444-FBC1-3EB4-7314-79EBDF0AB4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7a6166fab_0_394:notes">
            <a:extLst>
              <a:ext uri="{FF2B5EF4-FFF2-40B4-BE49-F238E27FC236}">
                <a16:creationId xmlns:a16="http://schemas.microsoft.com/office/drawing/2014/main" id="{C8B7FC2C-1C1C-5683-BC51-3823EE111D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226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922F049D-33E8-BC05-A02B-C1FF3DFB4596}"/>
            </a:ext>
          </a:extLst>
        </p:cNvPr>
        <p:cNvGrpSpPr/>
        <p:nvPr/>
      </p:nvGrpSpPr>
      <p:grpSpPr>
        <a:xfrm>
          <a:off x="0" y="0"/>
          <a:ext cx="0" cy="0"/>
          <a:chOff x="0" y="0"/>
          <a:chExt cx="0" cy="0"/>
        </a:xfrm>
      </p:grpSpPr>
      <p:sp>
        <p:nvSpPr>
          <p:cNvPr id="339" name="Google Shape;339;g207a6166fab_0_394:notes">
            <a:extLst>
              <a:ext uri="{FF2B5EF4-FFF2-40B4-BE49-F238E27FC236}">
                <a16:creationId xmlns:a16="http://schemas.microsoft.com/office/drawing/2014/main" id="{3597541B-E82F-29BC-1CCA-3411E766F6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7a6166fab_0_394:notes">
            <a:extLst>
              <a:ext uri="{FF2B5EF4-FFF2-40B4-BE49-F238E27FC236}">
                <a16:creationId xmlns:a16="http://schemas.microsoft.com/office/drawing/2014/main" id="{64A970E0-5779-270C-55A7-B8C45DFD59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38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F56892D6-EF7A-7546-C122-9EC1D817715C}"/>
            </a:ext>
          </a:extLst>
        </p:cNvPr>
        <p:cNvGrpSpPr/>
        <p:nvPr/>
      </p:nvGrpSpPr>
      <p:grpSpPr>
        <a:xfrm>
          <a:off x="0" y="0"/>
          <a:ext cx="0" cy="0"/>
          <a:chOff x="0" y="0"/>
          <a:chExt cx="0" cy="0"/>
        </a:xfrm>
      </p:grpSpPr>
      <p:sp>
        <p:nvSpPr>
          <p:cNvPr id="72" name="Google Shape;72;g1aa1f5e89fc_0_10:notes">
            <a:extLst>
              <a:ext uri="{FF2B5EF4-FFF2-40B4-BE49-F238E27FC236}">
                <a16:creationId xmlns:a16="http://schemas.microsoft.com/office/drawing/2014/main" id="{A8DB323F-3B70-18AA-2836-696BB4D96618}"/>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1aa1f5e89fc_0_10:notes">
            <a:extLst>
              <a:ext uri="{FF2B5EF4-FFF2-40B4-BE49-F238E27FC236}">
                <a16:creationId xmlns:a16="http://schemas.microsoft.com/office/drawing/2014/main" id="{5D25D436-02E9-30E1-AC0C-7AAAAC415561}"/>
              </a:ext>
            </a:extLst>
          </p:cNvPr>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91139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B51177A6-6E37-D9A1-391D-A717E382DAD5}"/>
            </a:ext>
          </a:extLst>
        </p:cNvPr>
        <p:cNvGrpSpPr/>
        <p:nvPr/>
      </p:nvGrpSpPr>
      <p:grpSpPr>
        <a:xfrm>
          <a:off x="0" y="0"/>
          <a:ext cx="0" cy="0"/>
          <a:chOff x="0" y="0"/>
          <a:chExt cx="0" cy="0"/>
        </a:xfrm>
      </p:grpSpPr>
      <p:sp>
        <p:nvSpPr>
          <p:cNvPr id="339" name="Google Shape;339;g207a6166fab_0_394:notes">
            <a:extLst>
              <a:ext uri="{FF2B5EF4-FFF2-40B4-BE49-F238E27FC236}">
                <a16:creationId xmlns:a16="http://schemas.microsoft.com/office/drawing/2014/main" id="{95F0A05A-5FEE-2DC0-B358-80EA2B6130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7a6166fab_0_394:notes">
            <a:extLst>
              <a:ext uri="{FF2B5EF4-FFF2-40B4-BE49-F238E27FC236}">
                <a16:creationId xmlns:a16="http://schemas.microsoft.com/office/drawing/2014/main" id="{A4A6674B-33E9-DA6E-9971-5E5DD93C55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167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C143B16C-B960-463D-8A99-0E40D9A98A7F}"/>
            </a:ext>
          </a:extLst>
        </p:cNvPr>
        <p:cNvGrpSpPr/>
        <p:nvPr/>
      </p:nvGrpSpPr>
      <p:grpSpPr>
        <a:xfrm>
          <a:off x="0" y="0"/>
          <a:ext cx="0" cy="0"/>
          <a:chOff x="0" y="0"/>
          <a:chExt cx="0" cy="0"/>
        </a:xfrm>
      </p:grpSpPr>
      <p:sp>
        <p:nvSpPr>
          <p:cNvPr id="339" name="Google Shape;339;g207a6166fab_0_394:notes">
            <a:extLst>
              <a:ext uri="{FF2B5EF4-FFF2-40B4-BE49-F238E27FC236}">
                <a16:creationId xmlns:a16="http://schemas.microsoft.com/office/drawing/2014/main" id="{B672E107-92B9-A014-66E4-C07B1C26B5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7a6166fab_0_394:notes">
            <a:extLst>
              <a:ext uri="{FF2B5EF4-FFF2-40B4-BE49-F238E27FC236}">
                <a16:creationId xmlns:a16="http://schemas.microsoft.com/office/drawing/2014/main" id="{1F4B5873-0FB6-D8C9-F44B-30D432F669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69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C8DED24-8889-4C17-B180-67308CCDB6E8}" type="slidenum">
              <a:rPr lang="it-IT" smtClean="0"/>
              <a:t>5</a:t>
            </a:fld>
            <a:endParaRPr lang="it-IT"/>
          </a:p>
        </p:txBody>
      </p:sp>
    </p:spTree>
    <p:extLst>
      <p:ext uri="{BB962C8B-B14F-4D97-AF65-F5344CB8AC3E}">
        <p14:creationId xmlns:p14="http://schemas.microsoft.com/office/powerpoint/2010/main" val="141136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a0ca0809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2a0ca08095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872AF000-0BE4-D8A3-B580-CB55CF92CA20}"/>
            </a:ext>
          </a:extLst>
        </p:cNvPr>
        <p:cNvGrpSpPr/>
        <p:nvPr/>
      </p:nvGrpSpPr>
      <p:grpSpPr>
        <a:xfrm>
          <a:off x="0" y="0"/>
          <a:ext cx="0" cy="0"/>
          <a:chOff x="0" y="0"/>
          <a:chExt cx="0" cy="0"/>
        </a:xfrm>
      </p:grpSpPr>
      <p:sp>
        <p:nvSpPr>
          <p:cNvPr id="174" name="Google Shape;174;p10:notes">
            <a:extLst>
              <a:ext uri="{FF2B5EF4-FFF2-40B4-BE49-F238E27FC236}">
                <a16:creationId xmlns:a16="http://schemas.microsoft.com/office/drawing/2014/main" id="{4525F7C7-0987-F4B1-77C4-7C7A3165637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0:notes">
            <a:extLst>
              <a:ext uri="{FF2B5EF4-FFF2-40B4-BE49-F238E27FC236}">
                <a16:creationId xmlns:a16="http://schemas.microsoft.com/office/drawing/2014/main" id="{7F02B092-CF7A-B83F-24A8-21DCB874A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584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4D1E9C2-7412-5F49-9F2D-9BF016F34907}" type="slidenum">
              <a:rPr lang="en-GB" smtClean="0"/>
              <a:t>14</a:t>
            </a:fld>
            <a:endParaRPr lang="en-GB"/>
          </a:p>
        </p:txBody>
      </p:sp>
    </p:spTree>
    <p:extLst>
      <p:ext uri="{BB962C8B-B14F-4D97-AF65-F5344CB8AC3E}">
        <p14:creationId xmlns:p14="http://schemas.microsoft.com/office/powerpoint/2010/main" val="481123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B4AB508B-9BEB-4243-B5AD-6A84860F4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4" y="1388"/>
            <a:ext cx="12182132" cy="6855224"/>
          </a:xfrm>
          <a:prstGeom prst="rect">
            <a:avLst/>
          </a:prstGeom>
        </p:spPr>
      </p:pic>
      <p:sp>
        <p:nvSpPr>
          <p:cNvPr id="2" name="Titolo 1">
            <a:extLst>
              <a:ext uri="{FF2B5EF4-FFF2-40B4-BE49-F238E27FC236}">
                <a16:creationId xmlns:a16="http://schemas.microsoft.com/office/drawing/2014/main" id="{56498495-69EF-43AD-BE25-DC27442E28F9}"/>
              </a:ext>
            </a:extLst>
          </p:cNvPr>
          <p:cNvSpPr>
            <a:spLocks noGrp="1"/>
          </p:cNvSpPr>
          <p:nvPr>
            <p:ph type="ctrTitle" hasCustomPrompt="1"/>
          </p:nvPr>
        </p:nvSpPr>
        <p:spPr>
          <a:xfrm>
            <a:off x="5372101" y="2736056"/>
            <a:ext cx="5874216" cy="1883302"/>
          </a:xfrm>
          <a:prstGeom prst="rect">
            <a:avLst/>
          </a:prstGeom>
        </p:spPr>
        <p:txBody>
          <a:bodyPr anchor="t">
            <a:noAutofit/>
          </a:bodyPr>
          <a:lstStyle>
            <a:lvl1pPr algn="l">
              <a:defRPr sz="4800">
                <a:solidFill>
                  <a:srgbClr val="0032B1"/>
                </a:solidFill>
              </a:defRPr>
            </a:lvl1pPr>
          </a:lstStyle>
          <a:p>
            <a:r>
              <a:rPr lang="it-IT" dirty="0"/>
              <a:t>Title </a:t>
            </a:r>
            <a:r>
              <a:rPr lang="it-IT" dirty="0" err="1"/>
              <a:t>here</a:t>
            </a:r>
            <a:endParaRPr lang="en-GB" dirty="0"/>
          </a:p>
        </p:txBody>
      </p:sp>
      <p:sp>
        <p:nvSpPr>
          <p:cNvPr id="3" name="Sottotitolo 2">
            <a:extLst>
              <a:ext uri="{FF2B5EF4-FFF2-40B4-BE49-F238E27FC236}">
                <a16:creationId xmlns:a16="http://schemas.microsoft.com/office/drawing/2014/main" id="{442421EF-A588-4D8E-837A-BE9E34CAE85B}"/>
              </a:ext>
            </a:extLst>
          </p:cNvPr>
          <p:cNvSpPr>
            <a:spLocks noGrp="1"/>
          </p:cNvSpPr>
          <p:nvPr>
            <p:ph type="subTitle" idx="1" hasCustomPrompt="1"/>
          </p:nvPr>
        </p:nvSpPr>
        <p:spPr>
          <a:xfrm>
            <a:off x="5372101" y="4810336"/>
            <a:ext cx="5874215" cy="668920"/>
          </a:xfrm>
          <a:prstGeom prst="rect">
            <a:avLst/>
          </a:prstGeom>
        </p:spPr>
        <p:txBody>
          <a:bodyPr anchor="t"/>
          <a:lstStyle>
            <a:lvl1pPr marL="0" indent="0" algn="l">
              <a:buNone/>
              <a:defRPr sz="2400">
                <a:solidFill>
                  <a:srgbClr val="009BD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err="1"/>
              <a:t>Subtitle</a:t>
            </a:r>
            <a:r>
              <a:rPr lang="it-IT" dirty="0"/>
              <a:t> </a:t>
            </a:r>
            <a:r>
              <a:rPr lang="it-IT" dirty="0" err="1"/>
              <a:t>here</a:t>
            </a:r>
            <a:endParaRPr lang="en-GB" dirty="0"/>
          </a:p>
        </p:txBody>
      </p:sp>
    </p:spTree>
    <p:extLst>
      <p:ext uri="{BB962C8B-B14F-4D97-AF65-F5344CB8AC3E}">
        <p14:creationId xmlns:p14="http://schemas.microsoft.com/office/powerpoint/2010/main" val="236349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E7E6E6"/>
                </a:solidFill>
                <a:latin typeface="Calibri"/>
                <a:cs typeface="Calibri"/>
              </a:defRPr>
            </a:lvl1pPr>
          </a:lstStyle>
          <a:p>
            <a:pPr marL="12700">
              <a:lnSpc>
                <a:spcPts val="1240"/>
              </a:lnSpc>
            </a:pPr>
            <a:r>
              <a:rPr spc="-5" dirty="0"/>
              <a:t>S</a:t>
            </a:r>
            <a:r>
              <a:rPr dirty="0"/>
              <a:t>eptem</a:t>
            </a:r>
            <a:r>
              <a:rPr spc="5" dirty="0"/>
              <a:t>b</a:t>
            </a:r>
            <a:r>
              <a:rPr dirty="0"/>
              <a:t>er</a:t>
            </a:r>
            <a:r>
              <a:rPr spc="-30" dirty="0"/>
              <a:t> </a:t>
            </a:r>
            <a:r>
              <a:rPr dirty="0"/>
              <a:t>2</a:t>
            </a:r>
            <a:r>
              <a:rPr spc="5" dirty="0"/>
              <a:t>0</a:t>
            </a:r>
            <a:r>
              <a:rPr dirty="0"/>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12/2/2025</a:t>
            </a:fld>
            <a:endParaRPr lang="en-US"/>
          </a:p>
        </p:txBody>
      </p:sp>
      <p:sp>
        <p:nvSpPr>
          <p:cNvPr id="4" name="Holder 4"/>
          <p:cNvSpPr>
            <a:spLocks noGrp="1"/>
          </p:cNvSpPr>
          <p:nvPr>
            <p:ph type="sldNum" sz="quarter" idx="7"/>
          </p:nvPr>
        </p:nvSpPr>
        <p:spPr/>
        <p:txBody>
          <a:bodyPr lIns="0" tIns="0" rIns="0" bIns="0"/>
          <a:lstStyle>
            <a:lvl1pPr>
              <a:defRPr sz="1200" b="0" i="0">
                <a:solidFill>
                  <a:srgbClr val="E7E6E6"/>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93992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rnal-6">
  <p:cSld name="1_Internal-6">
    <p:spTree>
      <p:nvGrpSpPr>
        <p:cNvPr id="1" name="Shape 22"/>
        <p:cNvGrpSpPr/>
        <p:nvPr/>
      </p:nvGrpSpPr>
      <p:grpSpPr>
        <a:xfrm>
          <a:off x="0" y="0"/>
          <a:ext cx="0" cy="0"/>
          <a:chOff x="0" y="0"/>
          <a:chExt cx="0" cy="0"/>
        </a:xfrm>
      </p:grpSpPr>
      <p:sp>
        <p:nvSpPr>
          <p:cNvPr id="23" name="Google Shape;23;p6"/>
          <p:cNvSpPr>
            <a:spLocks noGrp="1"/>
          </p:cNvSpPr>
          <p:nvPr>
            <p:ph type="pic" idx="2"/>
          </p:nvPr>
        </p:nvSpPr>
        <p:spPr>
          <a:xfrm>
            <a:off x="5183188" y="1396674"/>
            <a:ext cx="6172200" cy="4614394"/>
          </a:xfrm>
          <a:prstGeom prst="rect">
            <a:avLst/>
          </a:prstGeom>
          <a:noFill/>
          <a:ln>
            <a:noFill/>
          </a:ln>
        </p:spPr>
      </p:sp>
      <p:sp>
        <p:nvSpPr>
          <p:cNvPr id="24" name="Google Shape;24;p6"/>
          <p:cNvSpPr txBox="1">
            <a:spLocks noGrp="1"/>
          </p:cNvSpPr>
          <p:nvPr>
            <p:ph type="body" idx="1"/>
          </p:nvPr>
        </p:nvSpPr>
        <p:spPr>
          <a:xfrm>
            <a:off x="839788" y="1396674"/>
            <a:ext cx="3932237" cy="46223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5" name="Google Shape;25;p6"/>
          <p:cNvSpPr txBox="1">
            <a:spLocks noGrp="1"/>
          </p:cNvSpPr>
          <p:nvPr>
            <p:ph type="title"/>
          </p:nvPr>
        </p:nvSpPr>
        <p:spPr>
          <a:xfrm>
            <a:off x="3639741" y="315120"/>
            <a:ext cx="8281901" cy="2921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sldNum" idx="12"/>
          </p:nvPr>
        </p:nvSpPr>
        <p:spPr>
          <a:xfrm>
            <a:off x="9427283" y="647196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03803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ternal-5">
  <p:cSld name="1_Internal-5">
    <p:spTree>
      <p:nvGrpSpPr>
        <p:cNvPr id="1" name="Shape 20"/>
        <p:cNvGrpSpPr/>
        <p:nvPr/>
      </p:nvGrpSpPr>
      <p:grpSpPr>
        <a:xfrm>
          <a:off x="0" y="0"/>
          <a:ext cx="0" cy="0"/>
          <a:chOff x="0" y="0"/>
          <a:chExt cx="0" cy="0"/>
        </a:xfrm>
      </p:grpSpPr>
      <p:sp>
        <p:nvSpPr>
          <p:cNvPr id="21" name="Google Shape;21;p32"/>
          <p:cNvSpPr txBox="1">
            <a:spLocks noGrp="1"/>
          </p:cNvSpPr>
          <p:nvPr>
            <p:ph type="body" idx="1"/>
          </p:nvPr>
        </p:nvSpPr>
        <p:spPr>
          <a:xfrm>
            <a:off x="5204620" y="1251743"/>
            <a:ext cx="6172200" cy="4873625"/>
          </a:xfrm>
          <a:prstGeom prst="rect">
            <a:avLst/>
          </a:prstGeom>
          <a:noFill/>
          <a:ln>
            <a:noFill/>
          </a:ln>
        </p:spPr>
        <p:txBody>
          <a:bodyPr spcFirstLastPara="1" wrap="square" lIns="91425" tIns="45700" rIns="91425" bIns="45700" anchor="t" anchorCtr="0">
            <a:noAutofit/>
          </a:bodyPr>
          <a:lstStyle>
            <a:lvl1pPr marL="457200" marR="0" lvl="0" indent="-409447" algn="l" rtl="0">
              <a:lnSpc>
                <a:spcPct val="90000"/>
              </a:lnSpc>
              <a:spcBef>
                <a:spcPts val="1000"/>
              </a:spcBef>
              <a:spcAft>
                <a:spcPts val="0"/>
              </a:spcAft>
              <a:buClr>
                <a:srgbClr val="171616"/>
              </a:buClr>
              <a:buSzPts val="2848"/>
              <a:buFont typeface="Calibri"/>
              <a:buChar char="•"/>
              <a:defRPr sz="3200" b="0" i="0" u="none" strike="noStrike" cap="none">
                <a:solidFill>
                  <a:srgbClr val="171616"/>
                </a:solidFill>
                <a:latin typeface="Calibri"/>
                <a:ea typeface="Calibri"/>
                <a:cs typeface="Calibri"/>
                <a:sym typeface="Calibri"/>
              </a:defRPr>
            </a:lvl1pPr>
            <a:lvl2pPr marL="914400" marR="0" lvl="1" indent="-386842" algn="l" rtl="0">
              <a:lnSpc>
                <a:spcPct val="90000"/>
              </a:lnSpc>
              <a:spcBef>
                <a:spcPts val="5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2pPr>
            <a:lvl3pPr marL="1371600" marR="0" lvl="2"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3pPr>
            <a:lvl4pPr marL="1828800" marR="0" lvl="3"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4pPr>
            <a:lvl5pPr marL="2286000" marR="0" lvl="4" indent="-341629"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2"/>
          <p:cNvSpPr txBox="1">
            <a:spLocks noGrp="1"/>
          </p:cNvSpPr>
          <p:nvPr>
            <p:ph type="body" idx="2"/>
          </p:nvPr>
        </p:nvSpPr>
        <p:spPr>
          <a:xfrm>
            <a:off x="861220" y="1251744"/>
            <a:ext cx="3932237" cy="48815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3" name="Google Shape;23;p32"/>
          <p:cNvSpPr txBox="1">
            <a:spLocks noGrp="1"/>
          </p:cNvSpPr>
          <p:nvPr>
            <p:ph type="dt" idx="10"/>
          </p:nvPr>
        </p:nvSpPr>
        <p:spPr>
          <a:xfrm>
            <a:off x="4848" y="64928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ftr" idx="11"/>
          </p:nvPr>
        </p:nvSpPr>
        <p:spPr>
          <a:xfrm>
            <a:off x="4036218" y="649669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2"/>
          <p:cNvSpPr txBox="1">
            <a:spLocks noGrp="1"/>
          </p:cNvSpPr>
          <p:nvPr>
            <p:ph type="sldNum" idx="12"/>
          </p:nvPr>
        </p:nvSpPr>
        <p:spPr>
          <a:xfrm>
            <a:off x="9439189" y="646177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2"/>
          <p:cNvSpPr txBox="1">
            <a:spLocks noGrp="1"/>
          </p:cNvSpPr>
          <p:nvPr>
            <p:ph type="title"/>
          </p:nvPr>
        </p:nvSpPr>
        <p:spPr>
          <a:xfrm>
            <a:off x="3639741" y="315120"/>
            <a:ext cx="8281901" cy="2921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4415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838200" y="156481"/>
            <a:ext cx="11191240" cy="10843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8"/>
          <p:cNvSpPr txBox="1">
            <a:spLocks noGrp="1"/>
          </p:cNvSpPr>
          <p:nvPr>
            <p:ph type="body" idx="1"/>
          </p:nvPr>
        </p:nvSpPr>
        <p:spPr>
          <a:xfrm>
            <a:off x="838200" y="1251247"/>
            <a:ext cx="11191240" cy="50041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2"/>
              </a:buClr>
              <a:buSzPts val="2800"/>
              <a:buFont typeface="Corbel"/>
              <a:buAutoNum type="arabicPeriod"/>
              <a:defRPr sz="2800" b="0" i="0" u="none" strike="noStrike" cap="none">
                <a:solidFill>
                  <a:schemeClr val="dk2"/>
                </a:solidFill>
                <a:latin typeface="Calibri"/>
                <a:ea typeface="Calibri"/>
                <a:cs typeface="Calibri"/>
                <a:sym typeface="Calibri"/>
              </a:defRPr>
            </a:lvl1pPr>
            <a:lvl2pPr marL="914400" marR="0" lvl="1" indent="-342900" algn="l" rtl="0">
              <a:lnSpc>
                <a:spcPct val="100000"/>
              </a:lnSpc>
              <a:spcBef>
                <a:spcPts val="500"/>
              </a:spcBef>
              <a:spcAft>
                <a:spcPts val="0"/>
              </a:spcAft>
              <a:buClr>
                <a:schemeClr val="accent2"/>
              </a:buClr>
              <a:buSzPts val="1800"/>
              <a:buFont typeface="Corbel"/>
              <a:buAutoNum type="alphaLcPeriod"/>
              <a:defRPr sz="2400" b="0" i="0" u="none" strike="noStrike" cap="none">
                <a:solidFill>
                  <a:schemeClr val="dk2"/>
                </a:solidFill>
                <a:latin typeface="Calibri"/>
                <a:ea typeface="Calibri"/>
                <a:cs typeface="Calibri"/>
                <a:sym typeface="Calibri"/>
              </a:defRPr>
            </a:lvl2pPr>
            <a:lvl3pPr marL="1371600" marR="0" lvl="2" indent="-355600" algn="l" rtl="0">
              <a:lnSpc>
                <a:spcPct val="100000"/>
              </a:lnSpc>
              <a:spcBef>
                <a:spcPts val="500"/>
              </a:spcBef>
              <a:spcAft>
                <a:spcPts val="0"/>
              </a:spcAft>
              <a:buClr>
                <a:schemeClr val="accent3"/>
              </a:buClr>
              <a:buSzPts val="2000"/>
              <a:buFont typeface="Corbel"/>
              <a:buAutoNum type="romanLcPeriod"/>
              <a:defRPr sz="2000" b="0" i="0" u="none" strike="noStrike" cap="none">
                <a:solidFill>
                  <a:schemeClr val="dk2"/>
                </a:solidFill>
                <a:latin typeface="Calibri"/>
                <a:ea typeface="Calibri"/>
                <a:cs typeface="Calibri"/>
                <a:sym typeface="Calibri"/>
              </a:defRPr>
            </a:lvl3pPr>
            <a:lvl4pPr marL="1828800" marR="0" lvl="3" indent="-331469" algn="l" rtl="0">
              <a:lnSpc>
                <a:spcPct val="100000"/>
              </a:lnSpc>
              <a:spcBef>
                <a:spcPts val="500"/>
              </a:spcBef>
              <a:spcAft>
                <a:spcPts val="0"/>
              </a:spcAft>
              <a:buClr>
                <a:schemeClr val="dk2"/>
              </a:buClr>
              <a:buSzPts val="1620"/>
              <a:buFont typeface="Corbel"/>
              <a:buAutoNum type="arabicPeriod"/>
              <a:defRPr sz="1800" b="0" i="0" u="none" strike="noStrike" cap="none">
                <a:solidFill>
                  <a:schemeClr val="dk2"/>
                </a:solidFill>
                <a:latin typeface="Calibri"/>
                <a:ea typeface="Calibri"/>
                <a:cs typeface="Calibri"/>
                <a:sym typeface="Calibri"/>
              </a:defRPr>
            </a:lvl4pPr>
            <a:lvl5pPr marL="2286000" marR="0" lvl="4" indent="-285750" algn="l" rtl="0">
              <a:lnSpc>
                <a:spcPct val="100000"/>
              </a:lnSpc>
              <a:spcBef>
                <a:spcPts val="500"/>
              </a:spcBef>
              <a:spcAft>
                <a:spcPts val="0"/>
              </a:spcAft>
              <a:buClr>
                <a:schemeClr val="accent2"/>
              </a:buClr>
              <a:buSzPts val="900"/>
              <a:buFont typeface="Corbel"/>
              <a:buAutoNum type="alphaLcPeriod"/>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38"/>
          <p:cNvSpPr txBox="1">
            <a:spLocks noGrp="1"/>
          </p:cNvSpPr>
          <p:nvPr>
            <p:ph type="dt" idx="10"/>
          </p:nvPr>
        </p:nvSpPr>
        <p:spPr>
          <a:xfrm>
            <a:off x="838200" y="6356351"/>
            <a:ext cx="939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5" name="Google Shape;65;p38"/>
          <p:cNvSpPr txBox="1">
            <a:spLocks noGrp="1"/>
          </p:cNvSpPr>
          <p:nvPr>
            <p:ph type="sldNum" idx="12"/>
          </p:nvPr>
        </p:nvSpPr>
        <p:spPr>
          <a:xfrm>
            <a:off x="5851882" y="6356351"/>
            <a:ext cx="480391"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Clr>
                <a:schemeClr val="lt2"/>
              </a:buClr>
              <a:buSzPts val="1200"/>
              <a:buFont typeface="Calibri"/>
              <a:buNone/>
              <a:defRPr sz="1200">
                <a:solidFill>
                  <a:schemeClr val="lt2"/>
                </a:solidFill>
                <a:latin typeface="Calibri"/>
                <a:ea typeface="Calibri"/>
                <a:cs typeface="Calibri"/>
                <a:sym typeface="Calibri"/>
              </a:defRPr>
            </a:lvl1pPr>
            <a:lvl2pPr marL="0" lvl="1" indent="0" algn="ctr">
              <a:spcBef>
                <a:spcPts val="0"/>
              </a:spcBef>
              <a:buClr>
                <a:schemeClr val="lt2"/>
              </a:buClr>
              <a:buSzPts val="1200"/>
              <a:buFont typeface="Calibri"/>
              <a:buNone/>
              <a:defRPr sz="1200">
                <a:solidFill>
                  <a:schemeClr val="lt2"/>
                </a:solidFill>
                <a:latin typeface="Calibri"/>
                <a:ea typeface="Calibri"/>
                <a:cs typeface="Calibri"/>
                <a:sym typeface="Calibri"/>
              </a:defRPr>
            </a:lvl2pPr>
            <a:lvl3pPr marL="0" lvl="2" indent="0" algn="ctr">
              <a:spcBef>
                <a:spcPts val="0"/>
              </a:spcBef>
              <a:buClr>
                <a:schemeClr val="lt2"/>
              </a:buClr>
              <a:buSzPts val="1200"/>
              <a:buFont typeface="Calibri"/>
              <a:buNone/>
              <a:defRPr sz="1200">
                <a:solidFill>
                  <a:schemeClr val="lt2"/>
                </a:solidFill>
                <a:latin typeface="Calibri"/>
                <a:ea typeface="Calibri"/>
                <a:cs typeface="Calibri"/>
                <a:sym typeface="Calibri"/>
              </a:defRPr>
            </a:lvl3pPr>
            <a:lvl4pPr marL="0" lvl="3" indent="0" algn="ctr">
              <a:spcBef>
                <a:spcPts val="0"/>
              </a:spcBef>
              <a:buClr>
                <a:schemeClr val="lt2"/>
              </a:buClr>
              <a:buSzPts val="1200"/>
              <a:buFont typeface="Calibri"/>
              <a:buNone/>
              <a:defRPr sz="1200">
                <a:solidFill>
                  <a:schemeClr val="lt2"/>
                </a:solidFill>
                <a:latin typeface="Calibri"/>
                <a:ea typeface="Calibri"/>
                <a:cs typeface="Calibri"/>
                <a:sym typeface="Calibri"/>
              </a:defRPr>
            </a:lvl4pPr>
            <a:lvl5pPr marL="0" lvl="4" indent="0" algn="ctr">
              <a:spcBef>
                <a:spcPts val="0"/>
              </a:spcBef>
              <a:buClr>
                <a:schemeClr val="lt2"/>
              </a:buClr>
              <a:buSzPts val="1200"/>
              <a:buFont typeface="Calibri"/>
              <a:buNone/>
              <a:defRPr sz="1200">
                <a:solidFill>
                  <a:schemeClr val="lt2"/>
                </a:solidFill>
                <a:latin typeface="Calibri"/>
                <a:ea typeface="Calibri"/>
                <a:cs typeface="Calibri"/>
                <a:sym typeface="Calibri"/>
              </a:defRPr>
            </a:lvl5pPr>
            <a:lvl6pPr marL="0" lvl="5" indent="0" algn="ctr">
              <a:spcBef>
                <a:spcPts val="0"/>
              </a:spcBef>
              <a:buClr>
                <a:schemeClr val="lt2"/>
              </a:buClr>
              <a:buSzPts val="1200"/>
              <a:buFont typeface="Calibri"/>
              <a:buNone/>
              <a:defRPr sz="1200">
                <a:solidFill>
                  <a:schemeClr val="lt2"/>
                </a:solidFill>
                <a:latin typeface="Calibri"/>
                <a:ea typeface="Calibri"/>
                <a:cs typeface="Calibri"/>
                <a:sym typeface="Calibri"/>
              </a:defRPr>
            </a:lvl6pPr>
            <a:lvl7pPr marL="0" lvl="6" indent="0" algn="ctr">
              <a:spcBef>
                <a:spcPts val="0"/>
              </a:spcBef>
              <a:buClr>
                <a:schemeClr val="lt2"/>
              </a:buClr>
              <a:buSzPts val="1200"/>
              <a:buFont typeface="Calibri"/>
              <a:buNone/>
              <a:defRPr sz="1200">
                <a:solidFill>
                  <a:schemeClr val="lt2"/>
                </a:solidFill>
                <a:latin typeface="Calibri"/>
                <a:ea typeface="Calibri"/>
                <a:cs typeface="Calibri"/>
                <a:sym typeface="Calibri"/>
              </a:defRPr>
            </a:lvl7pPr>
            <a:lvl8pPr marL="0" lvl="7" indent="0" algn="ctr">
              <a:spcBef>
                <a:spcPts val="0"/>
              </a:spcBef>
              <a:buClr>
                <a:schemeClr val="lt2"/>
              </a:buClr>
              <a:buSzPts val="1200"/>
              <a:buFont typeface="Calibri"/>
              <a:buNone/>
              <a:defRPr sz="1200">
                <a:solidFill>
                  <a:schemeClr val="lt2"/>
                </a:solidFill>
                <a:latin typeface="Calibri"/>
                <a:ea typeface="Calibri"/>
                <a:cs typeface="Calibri"/>
                <a:sym typeface="Calibri"/>
              </a:defRPr>
            </a:lvl8pPr>
            <a:lvl9pPr marL="0" lvl="8" indent="0" algn="ctr">
              <a:spcBef>
                <a:spcPts val="0"/>
              </a:spcBef>
              <a:buClr>
                <a:schemeClr val="lt2"/>
              </a:buClr>
              <a:buSzPts val="1200"/>
              <a:buFont typeface="Calibri"/>
              <a:buNone/>
              <a:defRPr sz="1200">
                <a:solidFill>
                  <a:schemeClr val="lt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574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nal_Blank">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34F1006-386D-4673-A820-E3062DD5F701}"/>
              </a:ext>
            </a:extLst>
          </p:cNvPr>
          <p:cNvSpPr>
            <a:spLocks noGrp="1"/>
          </p:cNvSpPr>
          <p:nvPr>
            <p:ph type="dt" sz="half" idx="10"/>
          </p:nvPr>
        </p:nvSpPr>
        <p:spPr/>
        <p:txBody>
          <a:bodyPr/>
          <a:lstStyle/>
          <a:p>
            <a:r>
              <a:rPr lang="it-IT"/>
              <a:t>13/02/2023</a:t>
            </a:r>
            <a:endParaRPr lang="en-GB"/>
          </a:p>
        </p:txBody>
      </p:sp>
      <p:sp>
        <p:nvSpPr>
          <p:cNvPr id="3" name="Segnaposto piè di pagina 2">
            <a:extLst>
              <a:ext uri="{FF2B5EF4-FFF2-40B4-BE49-F238E27FC236}">
                <a16:creationId xmlns:a16="http://schemas.microsoft.com/office/drawing/2014/main" id="{17D1AA6A-8921-4BD8-8AA2-C2A6D985D7EC}"/>
              </a:ext>
            </a:extLst>
          </p:cNvPr>
          <p:cNvSpPr>
            <a:spLocks noGrp="1"/>
          </p:cNvSpPr>
          <p:nvPr>
            <p:ph type="ftr" sz="quarter" idx="11"/>
          </p:nvPr>
        </p:nvSpPr>
        <p:spPr/>
        <p:txBody>
          <a:bodyPr/>
          <a:lstStyle/>
          <a:p>
            <a:r>
              <a:rPr lang="en-GB"/>
              <a:t>Blue-Cloud Kick-Off Meeting</a:t>
            </a:r>
          </a:p>
        </p:txBody>
      </p:sp>
      <p:sp>
        <p:nvSpPr>
          <p:cNvPr id="4" name="Segnaposto numero diapositiva 3">
            <a:extLst>
              <a:ext uri="{FF2B5EF4-FFF2-40B4-BE49-F238E27FC236}">
                <a16:creationId xmlns:a16="http://schemas.microsoft.com/office/drawing/2014/main" id="{FA426D19-9A37-40F5-B2CB-F0D8BE382FCE}"/>
              </a:ext>
            </a:extLst>
          </p:cNvPr>
          <p:cNvSpPr>
            <a:spLocks noGrp="1"/>
          </p:cNvSpPr>
          <p:nvPr>
            <p:ph type="sldNum" sz="quarter" idx="12"/>
          </p:nvPr>
        </p:nvSpPr>
        <p:spPr/>
        <p:txBody>
          <a:bodyPr/>
          <a:lstStyle/>
          <a:p>
            <a:fld id="{11CC2F43-96B8-4E30-91A6-FFF03D73E021}" type="slidenum">
              <a:rPr lang="en-GB" smtClean="0"/>
              <a:t>‹#›</a:t>
            </a:fld>
            <a:endParaRPr lang="en-GB"/>
          </a:p>
        </p:txBody>
      </p:sp>
      <p:sp>
        <p:nvSpPr>
          <p:cNvPr id="8" name="Titolo 7">
            <a:extLst>
              <a:ext uri="{FF2B5EF4-FFF2-40B4-BE49-F238E27FC236}">
                <a16:creationId xmlns:a16="http://schemas.microsoft.com/office/drawing/2014/main" id="{1A19E111-061F-D74D-A959-FB0B3265B223}"/>
              </a:ext>
            </a:extLst>
          </p:cNvPr>
          <p:cNvSpPr>
            <a:spLocks noGrp="1"/>
          </p:cNvSpPr>
          <p:nvPr>
            <p:ph type="title"/>
          </p:nvPr>
        </p:nvSpPr>
        <p:spPr>
          <a:xfrm>
            <a:off x="3793331" y="315120"/>
            <a:ext cx="8128311" cy="292100"/>
          </a:xfrm>
        </p:spPr>
        <p:txBody>
          <a:bodyPr/>
          <a:lstStyle/>
          <a:p>
            <a:r>
              <a:rPr lang="it-IT"/>
              <a:t>Fare clic per modificare lo stile del titolo dello schema</a:t>
            </a:r>
          </a:p>
        </p:txBody>
      </p:sp>
    </p:spTree>
    <p:extLst>
      <p:ext uri="{BB962C8B-B14F-4D97-AF65-F5344CB8AC3E}">
        <p14:creationId xmlns:p14="http://schemas.microsoft.com/office/powerpoint/2010/main" val="163028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nal-3">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FCE9356-BAA5-4AFF-BD30-58DFF299C9A1}"/>
              </a:ext>
            </a:extLst>
          </p:cNvPr>
          <p:cNvSpPr>
            <a:spLocks noGrp="1"/>
          </p:cNvSpPr>
          <p:nvPr>
            <p:ph idx="1"/>
          </p:nvPr>
        </p:nvSpPr>
        <p:spPr>
          <a:xfrm>
            <a:off x="838200" y="2754312"/>
            <a:ext cx="10515600" cy="3375026"/>
          </a:xfrm>
          <a:prstGeom prst="rect">
            <a:avLst/>
          </a:prstGeom>
        </p:spPr>
        <p:txBody>
          <a:bodyPr/>
          <a:lstStyle>
            <a:lvl1pPr marL="228600" indent="-228600">
              <a:buFontTx/>
              <a:buBlip>
                <a:blip r:embed="rId2"/>
              </a:buBlip>
              <a:defRPr>
                <a:solidFill>
                  <a:schemeClr val="bg2">
                    <a:lumMod val="10000"/>
                  </a:schemeClr>
                </a:solidFill>
              </a:defRPr>
            </a:lvl1pPr>
            <a:lvl2pPr marL="685800" indent="-228600">
              <a:buFontTx/>
              <a:buBlip>
                <a:blip r:embed="rId2"/>
              </a:buBlip>
              <a:defRPr>
                <a:solidFill>
                  <a:schemeClr val="bg2">
                    <a:lumMod val="10000"/>
                  </a:schemeClr>
                </a:solidFill>
              </a:defRPr>
            </a:lvl2pPr>
            <a:lvl3pPr marL="1143000" indent="-228600">
              <a:buFontTx/>
              <a:buBlip>
                <a:blip r:embed="rId2"/>
              </a:buBlip>
              <a:defRPr>
                <a:solidFill>
                  <a:schemeClr val="bg2">
                    <a:lumMod val="10000"/>
                  </a:schemeClr>
                </a:solidFill>
              </a:defRPr>
            </a:lvl3pPr>
            <a:lvl4pPr marL="1600200" indent="-228600">
              <a:buFontTx/>
              <a:buBlip>
                <a:blip r:embed="rId2"/>
              </a:buBlip>
              <a:defRPr>
                <a:solidFill>
                  <a:schemeClr val="bg2">
                    <a:lumMod val="10000"/>
                  </a:schemeClr>
                </a:solidFill>
              </a:defRPr>
            </a:lvl4pPr>
            <a:lvl5pPr marL="2057400" indent="-228600">
              <a:buFontTx/>
              <a:buBlip>
                <a:blip r:embed="rId2"/>
              </a:buBlip>
              <a:defRPr>
                <a:solidFill>
                  <a:schemeClr val="bg2">
                    <a:lumMod val="10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4" name="Segnaposto data 3">
            <a:extLst>
              <a:ext uri="{FF2B5EF4-FFF2-40B4-BE49-F238E27FC236}">
                <a16:creationId xmlns:a16="http://schemas.microsoft.com/office/drawing/2014/main" id="{329FEA30-C232-4E90-8270-7DB476413A2B}"/>
              </a:ext>
            </a:extLst>
          </p:cNvPr>
          <p:cNvSpPr>
            <a:spLocks noGrp="1"/>
          </p:cNvSpPr>
          <p:nvPr>
            <p:ph type="dt" sz="half" idx="10"/>
          </p:nvPr>
        </p:nvSpPr>
        <p:spPr>
          <a:xfrm>
            <a:off x="2467" y="6471960"/>
            <a:ext cx="2743200" cy="365125"/>
          </a:xfrm>
        </p:spPr>
        <p:txBody>
          <a:bodyPr/>
          <a:lstStyle/>
          <a:p>
            <a:r>
              <a:rPr lang="it-IT"/>
              <a:t>13/02/2023</a:t>
            </a:r>
            <a:endParaRPr lang="en-GB" dirty="0"/>
          </a:p>
        </p:txBody>
      </p:sp>
      <p:sp>
        <p:nvSpPr>
          <p:cNvPr id="5" name="Segnaposto piè di pagina 4">
            <a:extLst>
              <a:ext uri="{FF2B5EF4-FFF2-40B4-BE49-F238E27FC236}">
                <a16:creationId xmlns:a16="http://schemas.microsoft.com/office/drawing/2014/main" id="{3D30AF43-0404-40D9-917A-5F05E8DC007A}"/>
              </a:ext>
            </a:extLst>
          </p:cNvPr>
          <p:cNvSpPr>
            <a:spLocks noGrp="1"/>
          </p:cNvSpPr>
          <p:nvPr>
            <p:ph type="ftr" sz="quarter" idx="11"/>
          </p:nvPr>
        </p:nvSpPr>
        <p:spPr>
          <a:xfrm>
            <a:off x="4038600" y="6471960"/>
            <a:ext cx="4114800" cy="365125"/>
          </a:xfrm>
        </p:spPr>
        <p:txBody>
          <a:bodyPr/>
          <a:lstStyle/>
          <a:p>
            <a:r>
              <a:rPr lang="en-GB"/>
              <a:t>Blue-Cloud Kick-Off Meeting</a:t>
            </a:r>
          </a:p>
        </p:txBody>
      </p:sp>
      <p:sp>
        <p:nvSpPr>
          <p:cNvPr id="6" name="Segnaposto numero diapositiva 5">
            <a:extLst>
              <a:ext uri="{FF2B5EF4-FFF2-40B4-BE49-F238E27FC236}">
                <a16:creationId xmlns:a16="http://schemas.microsoft.com/office/drawing/2014/main" id="{EAB40B85-0EA7-4CD4-9B82-FE7C4E167B98}"/>
              </a:ext>
            </a:extLst>
          </p:cNvPr>
          <p:cNvSpPr>
            <a:spLocks noGrp="1"/>
          </p:cNvSpPr>
          <p:nvPr>
            <p:ph type="sldNum" sz="quarter" idx="12"/>
          </p:nvPr>
        </p:nvSpPr>
        <p:spPr>
          <a:xfrm>
            <a:off x="9427283" y="6471960"/>
            <a:ext cx="2743200" cy="365125"/>
          </a:xfrm>
        </p:spPr>
        <p:txBody>
          <a:bodyPr/>
          <a:lstStyle/>
          <a:p>
            <a:fld id="{11CC2F43-96B8-4E30-91A6-FFF03D73E021}" type="slidenum">
              <a:rPr lang="en-GB" smtClean="0"/>
              <a:t>‹#›</a:t>
            </a:fld>
            <a:endParaRPr lang="en-GB"/>
          </a:p>
        </p:txBody>
      </p:sp>
      <p:sp>
        <p:nvSpPr>
          <p:cNvPr id="12" name="Titolo 11">
            <a:extLst>
              <a:ext uri="{FF2B5EF4-FFF2-40B4-BE49-F238E27FC236}">
                <a16:creationId xmlns:a16="http://schemas.microsoft.com/office/drawing/2014/main" id="{74E752C9-4910-D449-9A36-922BE6AC5BC2}"/>
              </a:ext>
            </a:extLst>
          </p:cNvPr>
          <p:cNvSpPr>
            <a:spLocks noGrp="1"/>
          </p:cNvSpPr>
          <p:nvPr>
            <p:ph type="title"/>
          </p:nvPr>
        </p:nvSpPr>
        <p:spPr>
          <a:xfrm>
            <a:off x="3964780" y="236539"/>
            <a:ext cx="8074819" cy="477838"/>
          </a:xfrm>
          <a:prstGeom prst="rect">
            <a:avLst/>
          </a:prstGeom>
        </p:spPr>
        <p:txBody>
          <a:bodyPr/>
          <a:lstStyle/>
          <a:p>
            <a:r>
              <a:rPr lang="it-IT"/>
              <a:t>Fare clic per modificare lo stile del titolo dello schema</a:t>
            </a:r>
          </a:p>
        </p:txBody>
      </p:sp>
      <p:sp>
        <p:nvSpPr>
          <p:cNvPr id="8" name="Segnaposto contenuto 2">
            <a:extLst>
              <a:ext uri="{FF2B5EF4-FFF2-40B4-BE49-F238E27FC236}">
                <a16:creationId xmlns:a16="http://schemas.microsoft.com/office/drawing/2014/main" id="{E126208A-1F73-C748-A5A1-87C19ABDBD17}"/>
              </a:ext>
            </a:extLst>
          </p:cNvPr>
          <p:cNvSpPr>
            <a:spLocks noGrp="1"/>
          </p:cNvSpPr>
          <p:nvPr>
            <p:ph idx="13" hasCustomPrompt="1"/>
          </p:nvPr>
        </p:nvSpPr>
        <p:spPr>
          <a:xfrm>
            <a:off x="838200" y="1340919"/>
            <a:ext cx="10515600" cy="1067595"/>
          </a:xfrm>
          <a:prstGeom prst="rect">
            <a:avLst/>
          </a:prstGeom>
        </p:spPr>
        <p:txBody>
          <a:bodyPr/>
          <a:lstStyle>
            <a:lvl1pPr marL="0" indent="0">
              <a:buFontTx/>
              <a:buNone/>
              <a:defRPr>
                <a:solidFill>
                  <a:srgbClr val="0032B1"/>
                </a:solidFill>
              </a:defRPr>
            </a:lvl1pPr>
            <a:lvl2pPr marL="457200" indent="0">
              <a:buFontTx/>
              <a:buNone/>
              <a:defRPr>
                <a:solidFill>
                  <a:schemeClr val="bg2">
                    <a:lumMod val="10000"/>
                  </a:schemeClr>
                </a:solidFill>
              </a:defRPr>
            </a:lvl2pPr>
            <a:lvl3pPr marL="914400" indent="0">
              <a:buFontTx/>
              <a:buNone/>
              <a:defRPr>
                <a:solidFill>
                  <a:schemeClr val="bg2">
                    <a:lumMod val="10000"/>
                  </a:schemeClr>
                </a:solidFill>
              </a:defRPr>
            </a:lvl3pPr>
            <a:lvl4pPr marL="1371600" indent="0">
              <a:buFontTx/>
              <a:buNone/>
              <a:defRPr>
                <a:solidFill>
                  <a:schemeClr val="bg2">
                    <a:lumMod val="10000"/>
                  </a:schemeClr>
                </a:solidFill>
              </a:defRPr>
            </a:lvl4pPr>
            <a:lvl5pPr marL="1828800" indent="0">
              <a:buFontTx/>
              <a:buNone/>
              <a:defRPr>
                <a:solidFill>
                  <a:schemeClr val="bg2">
                    <a:lumMod val="10000"/>
                  </a:schemeClr>
                </a:solidFill>
              </a:defRPr>
            </a:lvl5pPr>
          </a:lstStyle>
          <a:p>
            <a:pPr lvl="0"/>
            <a:r>
              <a:rPr lang="it-IT" dirty="0"/>
              <a:t>Fare clic per modificare gli stili del testo dello schema</a:t>
            </a:r>
          </a:p>
        </p:txBody>
      </p:sp>
    </p:spTree>
    <p:extLst>
      <p:ext uri="{BB962C8B-B14F-4D97-AF65-F5344CB8AC3E}">
        <p14:creationId xmlns:p14="http://schemas.microsoft.com/office/powerpoint/2010/main" val="329817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rnal-3">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FCE9356-BAA5-4AFF-BD30-58DFF299C9A1}"/>
              </a:ext>
            </a:extLst>
          </p:cNvPr>
          <p:cNvSpPr>
            <a:spLocks noGrp="1"/>
          </p:cNvSpPr>
          <p:nvPr>
            <p:ph idx="1"/>
          </p:nvPr>
        </p:nvSpPr>
        <p:spPr>
          <a:xfrm>
            <a:off x="838200" y="1528763"/>
            <a:ext cx="10515600" cy="4600575"/>
          </a:xfrm>
          <a:prstGeom prst="rect">
            <a:avLst/>
          </a:prstGeom>
        </p:spPr>
        <p:txBody>
          <a:bodyPr/>
          <a:lstStyle>
            <a:lvl1pPr marL="228600" indent="-228600">
              <a:buFontTx/>
              <a:buBlip>
                <a:blip r:embed="rId2"/>
              </a:buBlip>
              <a:defRPr>
                <a:solidFill>
                  <a:schemeClr val="bg2">
                    <a:lumMod val="10000"/>
                  </a:schemeClr>
                </a:solidFill>
              </a:defRPr>
            </a:lvl1pPr>
            <a:lvl2pPr marL="685800" indent="-228600">
              <a:buFontTx/>
              <a:buBlip>
                <a:blip r:embed="rId2"/>
              </a:buBlip>
              <a:defRPr>
                <a:solidFill>
                  <a:schemeClr val="bg2">
                    <a:lumMod val="10000"/>
                  </a:schemeClr>
                </a:solidFill>
              </a:defRPr>
            </a:lvl2pPr>
            <a:lvl3pPr marL="1143000" indent="-228600">
              <a:buFontTx/>
              <a:buBlip>
                <a:blip r:embed="rId2"/>
              </a:buBlip>
              <a:defRPr>
                <a:solidFill>
                  <a:schemeClr val="bg2">
                    <a:lumMod val="10000"/>
                  </a:schemeClr>
                </a:solidFill>
              </a:defRPr>
            </a:lvl3pPr>
            <a:lvl4pPr marL="1600200" indent="-228600">
              <a:buFontTx/>
              <a:buBlip>
                <a:blip r:embed="rId2"/>
              </a:buBlip>
              <a:defRPr>
                <a:solidFill>
                  <a:schemeClr val="bg2">
                    <a:lumMod val="10000"/>
                  </a:schemeClr>
                </a:solidFill>
              </a:defRPr>
            </a:lvl4pPr>
            <a:lvl5pPr marL="2057400" indent="-228600">
              <a:buFontTx/>
              <a:buBlip>
                <a:blip r:embed="rId2"/>
              </a:buBlip>
              <a:defRPr>
                <a:solidFill>
                  <a:schemeClr val="bg2">
                    <a:lumMod val="10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4" name="Segnaposto data 3">
            <a:extLst>
              <a:ext uri="{FF2B5EF4-FFF2-40B4-BE49-F238E27FC236}">
                <a16:creationId xmlns:a16="http://schemas.microsoft.com/office/drawing/2014/main" id="{329FEA30-C232-4E90-8270-7DB476413A2B}"/>
              </a:ext>
            </a:extLst>
          </p:cNvPr>
          <p:cNvSpPr>
            <a:spLocks noGrp="1"/>
          </p:cNvSpPr>
          <p:nvPr>
            <p:ph type="dt" sz="half" idx="10"/>
          </p:nvPr>
        </p:nvSpPr>
        <p:spPr>
          <a:xfrm>
            <a:off x="2467" y="6471960"/>
            <a:ext cx="2743200" cy="365125"/>
          </a:xfrm>
        </p:spPr>
        <p:txBody>
          <a:bodyPr/>
          <a:lstStyle/>
          <a:p>
            <a:r>
              <a:rPr lang="it-IT"/>
              <a:t>13/02/2023</a:t>
            </a:r>
            <a:endParaRPr lang="en-GB" dirty="0"/>
          </a:p>
        </p:txBody>
      </p:sp>
      <p:sp>
        <p:nvSpPr>
          <p:cNvPr id="5" name="Segnaposto piè di pagina 4">
            <a:extLst>
              <a:ext uri="{FF2B5EF4-FFF2-40B4-BE49-F238E27FC236}">
                <a16:creationId xmlns:a16="http://schemas.microsoft.com/office/drawing/2014/main" id="{3D30AF43-0404-40D9-917A-5F05E8DC007A}"/>
              </a:ext>
            </a:extLst>
          </p:cNvPr>
          <p:cNvSpPr>
            <a:spLocks noGrp="1"/>
          </p:cNvSpPr>
          <p:nvPr>
            <p:ph type="ftr" sz="quarter" idx="11"/>
          </p:nvPr>
        </p:nvSpPr>
        <p:spPr>
          <a:xfrm>
            <a:off x="4038600" y="6471960"/>
            <a:ext cx="4114800" cy="365125"/>
          </a:xfrm>
        </p:spPr>
        <p:txBody>
          <a:bodyPr/>
          <a:lstStyle/>
          <a:p>
            <a:r>
              <a:rPr lang="en-GB"/>
              <a:t>Blue-Cloud Kick-Off Meeting</a:t>
            </a:r>
          </a:p>
        </p:txBody>
      </p:sp>
      <p:sp>
        <p:nvSpPr>
          <p:cNvPr id="6" name="Segnaposto numero diapositiva 5">
            <a:extLst>
              <a:ext uri="{FF2B5EF4-FFF2-40B4-BE49-F238E27FC236}">
                <a16:creationId xmlns:a16="http://schemas.microsoft.com/office/drawing/2014/main" id="{EAB40B85-0EA7-4CD4-9B82-FE7C4E167B98}"/>
              </a:ext>
            </a:extLst>
          </p:cNvPr>
          <p:cNvSpPr>
            <a:spLocks noGrp="1"/>
          </p:cNvSpPr>
          <p:nvPr>
            <p:ph type="sldNum" sz="quarter" idx="12"/>
          </p:nvPr>
        </p:nvSpPr>
        <p:spPr>
          <a:xfrm>
            <a:off x="9427283" y="6471960"/>
            <a:ext cx="2743200" cy="365125"/>
          </a:xfrm>
        </p:spPr>
        <p:txBody>
          <a:bodyPr/>
          <a:lstStyle/>
          <a:p>
            <a:fld id="{11CC2F43-96B8-4E30-91A6-FFF03D73E021}" type="slidenum">
              <a:rPr lang="en-GB" smtClean="0"/>
              <a:t>‹#›</a:t>
            </a:fld>
            <a:endParaRPr lang="en-GB"/>
          </a:p>
        </p:txBody>
      </p:sp>
      <p:sp>
        <p:nvSpPr>
          <p:cNvPr id="12" name="Titolo 11">
            <a:extLst>
              <a:ext uri="{FF2B5EF4-FFF2-40B4-BE49-F238E27FC236}">
                <a16:creationId xmlns:a16="http://schemas.microsoft.com/office/drawing/2014/main" id="{74E752C9-4910-D449-9A36-922BE6AC5BC2}"/>
              </a:ext>
            </a:extLst>
          </p:cNvPr>
          <p:cNvSpPr>
            <a:spLocks noGrp="1"/>
          </p:cNvSpPr>
          <p:nvPr>
            <p:ph type="title"/>
          </p:nvPr>
        </p:nvSpPr>
        <p:spPr>
          <a:xfrm>
            <a:off x="4038600" y="236539"/>
            <a:ext cx="8001000" cy="477838"/>
          </a:xfrm>
          <a:prstGeom prst="rect">
            <a:avLst/>
          </a:prstGeom>
        </p:spPr>
        <p:txBody>
          <a:bodyPr/>
          <a:lstStyle/>
          <a:p>
            <a:r>
              <a:rPr lang="it-IT"/>
              <a:t>Fare clic per modificare lo stile del titolo dello schema</a:t>
            </a:r>
          </a:p>
        </p:txBody>
      </p:sp>
    </p:spTree>
    <p:extLst>
      <p:ext uri="{BB962C8B-B14F-4D97-AF65-F5344CB8AC3E}">
        <p14:creationId xmlns:p14="http://schemas.microsoft.com/office/powerpoint/2010/main" val="354449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nal-5">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BF1270D-9F1A-48E0-A7B4-C3595BAEA15F}"/>
              </a:ext>
            </a:extLst>
          </p:cNvPr>
          <p:cNvSpPr>
            <a:spLocks noGrp="1"/>
          </p:cNvSpPr>
          <p:nvPr>
            <p:ph idx="1"/>
          </p:nvPr>
        </p:nvSpPr>
        <p:spPr>
          <a:xfrm>
            <a:off x="5204620" y="1251743"/>
            <a:ext cx="6172200" cy="4873625"/>
          </a:xfrm>
          <a:prstGeom prst="rect">
            <a:avLst/>
          </a:prstGeom>
        </p:spPr>
        <p:txBody>
          <a:bodyPr/>
          <a:lstStyle>
            <a:lvl1pPr marL="228600" indent="-228600">
              <a:buFontTx/>
              <a:buBlip>
                <a:blip r:embed="rId2"/>
              </a:buBlip>
              <a:defRPr sz="3200">
                <a:solidFill>
                  <a:schemeClr val="bg2">
                    <a:lumMod val="10000"/>
                  </a:schemeClr>
                </a:solidFill>
              </a:defRPr>
            </a:lvl1pPr>
            <a:lvl2pPr marL="685800" indent="-228600">
              <a:buFontTx/>
              <a:buBlip>
                <a:blip r:embed="rId2"/>
              </a:buBlip>
              <a:defRPr sz="2800">
                <a:solidFill>
                  <a:schemeClr val="bg2">
                    <a:lumMod val="10000"/>
                  </a:schemeClr>
                </a:solidFill>
              </a:defRPr>
            </a:lvl2pPr>
            <a:lvl3pPr marL="1143000" indent="-228600">
              <a:buFontTx/>
              <a:buBlip>
                <a:blip r:embed="rId2"/>
              </a:buBlip>
              <a:defRPr sz="2400">
                <a:solidFill>
                  <a:schemeClr val="bg2">
                    <a:lumMod val="10000"/>
                  </a:schemeClr>
                </a:solidFill>
              </a:defRPr>
            </a:lvl3pPr>
            <a:lvl4pPr marL="1600200" indent="-228600">
              <a:buFontTx/>
              <a:buBlip>
                <a:blip r:embed="rId2"/>
              </a:buBlip>
              <a:defRPr sz="2000">
                <a:solidFill>
                  <a:schemeClr val="bg2">
                    <a:lumMod val="10000"/>
                  </a:schemeClr>
                </a:solidFill>
              </a:defRPr>
            </a:lvl4pPr>
            <a:lvl5pPr marL="2057400" indent="-228600">
              <a:buFontTx/>
              <a:buBlip>
                <a:blip r:embed="rId2"/>
              </a:buBlip>
              <a:defRPr sz="2000">
                <a:solidFill>
                  <a:schemeClr val="bg2">
                    <a:lumMod val="10000"/>
                  </a:schemeClr>
                </a:solidFill>
              </a:defRPr>
            </a:lvl5pPr>
            <a:lvl6pPr>
              <a:defRPr sz="2000"/>
            </a:lvl6pPr>
            <a:lvl7pPr>
              <a:defRPr sz="2000"/>
            </a:lvl7pPr>
            <a:lvl8pPr>
              <a:defRPr sz="2000"/>
            </a:lvl8pPr>
            <a:lvl9pPr>
              <a:defRPr sz="20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4" name="Segnaposto testo 3">
            <a:extLst>
              <a:ext uri="{FF2B5EF4-FFF2-40B4-BE49-F238E27FC236}">
                <a16:creationId xmlns:a16="http://schemas.microsoft.com/office/drawing/2014/main" id="{C7F794E3-A3BB-4347-B61F-6D85136BA26D}"/>
              </a:ext>
            </a:extLst>
          </p:cNvPr>
          <p:cNvSpPr>
            <a:spLocks noGrp="1"/>
          </p:cNvSpPr>
          <p:nvPr>
            <p:ph type="body" sz="half" idx="2"/>
          </p:nvPr>
        </p:nvSpPr>
        <p:spPr>
          <a:xfrm>
            <a:off x="861220" y="1251744"/>
            <a:ext cx="3932237" cy="4881562"/>
          </a:xfrm>
          <a:prstGeom prst="rect">
            <a:avLst/>
          </a:prstGeom>
        </p:spPr>
        <p:txBody>
          <a:bodyPr/>
          <a:lstStyle>
            <a:lvl1pPr marL="0" indent="0">
              <a:buNone/>
              <a:defRPr sz="1600">
                <a:solidFill>
                  <a:schemeClr val="bg2">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D7F27506-59FA-468D-8B2B-2145FFBED470}"/>
              </a:ext>
            </a:extLst>
          </p:cNvPr>
          <p:cNvSpPr>
            <a:spLocks noGrp="1"/>
          </p:cNvSpPr>
          <p:nvPr>
            <p:ph type="dt" sz="half" idx="10"/>
          </p:nvPr>
        </p:nvSpPr>
        <p:spPr/>
        <p:txBody>
          <a:bodyPr/>
          <a:lstStyle/>
          <a:p>
            <a:r>
              <a:rPr lang="it-IT"/>
              <a:t>13/02/2023</a:t>
            </a:r>
            <a:endParaRPr lang="en-GB"/>
          </a:p>
        </p:txBody>
      </p:sp>
      <p:sp>
        <p:nvSpPr>
          <p:cNvPr id="6" name="Segnaposto piè di pagina 5">
            <a:extLst>
              <a:ext uri="{FF2B5EF4-FFF2-40B4-BE49-F238E27FC236}">
                <a16:creationId xmlns:a16="http://schemas.microsoft.com/office/drawing/2014/main" id="{3A49DA7F-0D25-4030-B98A-42B94E850E0F}"/>
              </a:ext>
            </a:extLst>
          </p:cNvPr>
          <p:cNvSpPr>
            <a:spLocks noGrp="1"/>
          </p:cNvSpPr>
          <p:nvPr>
            <p:ph type="ftr" sz="quarter" idx="11"/>
          </p:nvPr>
        </p:nvSpPr>
        <p:spPr/>
        <p:txBody>
          <a:bodyPr/>
          <a:lstStyle/>
          <a:p>
            <a:r>
              <a:rPr lang="en-GB"/>
              <a:t>Blue-Cloud Kick-Off Meeting</a:t>
            </a:r>
          </a:p>
        </p:txBody>
      </p:sp>
      <p:sp>
        <p:nvSpPr>
          <p:cNvPr id="7" name="Segnaposto numero diapositiva 6">
            <a:extLst>
              <a:ext uri="{FF2B5EF4-FFF2-40B4-BE49-F238E27FC236}">
                <a16:creationId xmlns:a16="http://schemas.microsoft.com/office/drawing/2014/main" id="{D4CB6A11-5D45-493C-850B-B589471F781F}"/>
              </a:ext>
            </a:extLst>
          </p:cNvPr>
          <p:cNvSpPr>
            <a:spLocks noGrp="1"/>
          </p:cNvSpPr>
          <p:nvPr>
            <p:ph type="sldNum" sz="quarter" idx="12"/>
          </p:nvPr>
        </p:nvSpPr>
        <p:spPr/>
        <p:txBody>
          <a:bodyPr/>
          <a:lstStyle/>
          <a:p>
            <a:fld id="{11CC2F43-96B8-4E30-91A6-FFF03D73E021}" type="slidenum">
              <a:rPr lang="en-GB" smtClean="0"/>
              <a:t>‹#›</a:t>
            </a:fld>
            <a:endParaRPr lang="en-GB"/>
          </a:p>
        </p:txBody>
      </p:sp>
      <p:sp>
        <p:nvSpPr>
          <p:cNvPr id="9" name="Titolo 8">
            <a:extLst>
              <a:ext uri="{FF2B5EF4-FFF2-40B4-BE49-F238E27FC236}">
                <a16:creationId xmlns:a16="http://schemas.microsoft.com/office/drawing/2014/main" id="{42F2A7C2-7048-B444-B5D1-13FAFE496A4B}"/>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113719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nal-6">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9F56201F-70E1-4E01-BC82-2472776C078A}"/>
              </a:ext>
            </a:extLst>
          </p:cNvPr>
          <p:cNvSpPr>
            <a:spLocks noGrp="1"/>
          </p:cNvSpPr>
          <p:nvPr>
            <p:ph type="pic" idx="1"/>
          </p:nvPr>
        </p:nvSpPr>
        <p:spPr>
          <a:xfrm>
            <a:off x="5183188" y="1396674"/>
            <a:ext cx="6172200" cy="4614394"/>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Segnaposto testo 3">
            <a:extLst>
              <a:ext uri="{FF2B5EF4-FFF2-40B4-BE49-F238E27FC236}">
                <a16:creationId xmlns:a16="http://schemas.microsoft.com/office/drawing/2014/main" id="{2578AFBA-E67C-4DDD-A17E-0C3ABE21C489}"/>
              </a:ext>
            </a:extLst>
          </p:cNvPr>
          <p:cNvSpPr>
            <a:spLocks noGrp="1"/>
          </p:cNvSpPr>
          <p:nvPr>
            <p:ph type="body" sz="half" idx="2"/>
          </p:nvPr>
        </p:nvSpPr>
        <p:spPr>
          <a:xfrm>
            <a:off x="839788" y="1396674"/>
            <a:ext cx="3932237" cy="4622331"/>
          </a:xfrm>
          <a:prstGeom prst="rect">
            <a:avLst/>
          </a:prstGeom>
        </p:spPr>
        <p:txBody>
          <a:bodyPr/>
          <a:lstStyle>
            <a:lvl1pPr marL="0" indent="0">
              <a:buNone/>
              <a:defRPr sz="1600">
                <a:solidFill>
                  <a:schemeClr val="bg2">
                    <a:lumMod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77F25D9C-392F-4D60-8BCA-5188F8F6AF65}"/>
              </a:ext>
            </a:extLst>
          </p:cNvPr>
          <p:cNvSpPr>
            <a:spLocks noGrp="1"/>
          </p:cNvSpPr>
          <p:nvPr>
            <p:ph type="dt" sz="half" idx="10"/>
          </p:nvPr>
        </p:nvSpPr>
        <p:spPr/>
        <p:txBody>
          <a:bodyPr/>
          <a:lstStyle/>
          <a:p>
            <a:r>
              <a:rPr lang="it-IT"/>
              <a:t>13/02/2023</a:t>
            </a:r>
            <a:endParaRPr lang="en-GB"/>
          </a:p>
        </p:txBody>
      </p:sp>
      <p:sp>
        <p:nvSpPr>
          <p:cNvPr id="6" name="Segnaposto piè di pagina 5">
            <a:extLst>
              <a:ext uri="{FF2B5EF4-FFF2-40B4-BE49-F238E27FC236}">
                <a16:creationId xmlns:a16="http://schemas.microsoft.com/office/drawing/2014/main" id="{B1AB83C0-C02C-43DC-A695-2366B2415D06}"/>
              </a:ext>
            </a:extLst>
          </p:cNvPr>
          <p:cNvSpPr>
            <a:spLocks noGrp="1"/>
          </p:cNvSpPr>
          <p:nvPr>
            <p:ph type="ftr" sz="quarter" idx="11"/>
          </p:nvPr>
        </p:nvSpPr>
        <p:spPr/>
        <p:txBody>
          <a:bodyPr/>
          <a:lstStyle/>
          <a:p>
            <a:r>
              <a:rPr lang="en-GB"/>
              <a:t>Blue-Cloud Kick-Off Meeting</a:t>
            </a:r>
          </a:p>
        </p:txBody>
      </p:sp>
      <p:sp>
        <p:nvSpPr>
          <p:cNvPr id="7" name="Segnaposto numero diapositiva 6">
            <a:extLst>
              <a:ext uri="{FF2B5EF4-FFF2-40B4-BE49-F238E27FC236}">
                <a16:creationId xmlns:a16="http://schemas.microsoft.com/office/drawing/2014/main" id="{BF1FEEDA-6292-42E0-850A-AB7A041E930E}"/>
              </a:ext>
            </a:extLst>
          </p:cNvPr>
          <p:cNvSpPr>
            <a:spLocks noGrp="1"/>
          </p:cNvSpPr>
          <p:nvPr>
            <p:ph type="sldNum" sz="quarter" idx="12"/>
          </p:nvPr>
        </p:nvSpPr>
        <p:spPr/>
        <p:txBody>
          <a:bodyPr/>
          <a:lstStyle/>
          <a:p>
            <a:fld id="{11CC2F43-96B8-4E30-91A6-FFF03D73E021}" type="slidenum">
              <a:rPr lang="en-GB" smtClean="0"/>
              <a:t>‹#›</a:t>
            </a:fld>
            <a:endParaRPr lang="en-GB"/>
          </a:p>
        </p:txBody>
      </p:sp>
      <p:sp>
        <p:nvSpPr>
          <p:cNvPr id="9" name="Titolo 8">
            <a:extLst>
              <a:ext uri="{FF2B5EF4-FFF2-40B4-BE49-F238E27FC236}">
                <a16:creationId xmlns:a16="http://schemas.microsoft.com/office/drawing/2014/main" id="{6337AFA1-FCBE-874F-B752-3CE7EDB36A26}"/>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15427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34F1006-386D-4673-A820-E3062DD5F701}"/>
              </a:ext>
            </a:extLst>
          </p:cNvPr>
          <p:cNvSpPr>
            <a:spLocks noGrp="1"/>
          </p:cNvSpPr>
          <p:nvPr>
            <p:ph type="dt" sz="half" idx="10"/>
          </p:nvPr>
        </p:nvSpPr>
        <p:spPr/>
        <p:txBody>
          <a:bodyPr/>
          <a:lstStyle/>
          <a:p>
            <a:r>
              <a:rPr lang="it-IT"/>
              <a:t>13/02/2023</a:t>
            </a:r>
            <a:endParaRPr lang="en-GB"/>
          </a:p>
        </p:txBody>
      </p:sp>
      <p:sp>
        <p:nvSpPr>
          <p:cNvPr id="3" name="Segnaposto piè di pagina 2">
            <a:extLst>
              <a:ext uri="{FF2B5EF4-FFF2-40B4-BE49-F238E27FC236}">
                <a16:creationId xmlns:a16="http://schemas.microsoft.com/office/drawing/2014/main" id="{17D1AA6A-8921-4BD8-8AA2-C2A6D985D7EC}"/>
              </a:ext>
            </a:extLst>
          </p:cNvPr>
          <p:cNvSpPr>
            <a:spLocks noGrp="1"/>
          </p:cNvSpPr>
          <p:nvPr>
            <p:ph type="ftr" sz="quarter" idx="11"/>
          </p:nvPr>
        </p:nvSpPr>
        <p:spPr/>
        <p:txBody>
          <a:bodyPr/>
          <a:lstStyle/>
          <a:p>
            <a:r>
              <a:rPr lang="en-GB"/>
              <a:t>Blue-Cloud Kick-Off Meeting</a:t>
            </a:r>
          </a:p>
        </p:txBody>
      </p:sp>
      <p:sp>
        <p:nvSpPr>
          <p:cNvPr id="4" name="Segnaposto numero diapositiva 3">
            <a:extLst>
              <a:ext uri="{FF2B5EF4-FFF2-40B4-BE49-F238E27FC236}">
                <a16:creationId xmlns:a16="http://schemas.microsoft.com/office/drawing/2014/main" id="{FA426D19-9A37-40F5-B2CB-F0D8BE382FCE}"/>
              </a:ext>
            </a:extLst>
          </p:cNvPr>
          <p:cNvSpPr>
            <a:spLocks noGrp="1"/>
          </p:cNvSpPr>
          <p:nvPr>
            <p:ph type="sldNum" sz="quarter" idx="12"/>
          </p:nvPr>
        </p:nvSpPr>
        <p:spPr/>
        <p:txBody>
          <a:bodyPr/>
          <a:lstStyle/>
          <a:p>
            <a:fld id="{11CC2F43-96B8-4E30-91A6-FFF03D73E021}" type="slidenum">
              <a:rPr lang="en-GB" smtClean="0"/>
              <a:t>‹#›</a:t>
            </a:fld>
            <a:endParaRPr lang="en-GB"/>
          </a:p>
        </p:txBody>
      </p:sp>
      <p:pic>
        <p:nvPicPr>
          <p:cNvPr id="10" name="Immagine 9">
            <a:extLst>
              <a:ext uri="{FF2B5EF4-FFF2-40B4-BE49-F238E27FC236}">
                <a16:creationId xmlns:a16="http://schemas.microsoft.com/office/drawing/2014/main" id="{FEAAA94B-8263-9F4D-91AF-685F72CB47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7" y="0"/>
            <a:ext cx="12187065" cy="6858000"/>
          </a:xfrm>
          <a:prstGeom prst="rect">
            <a:avLst/>
          </a:prstGeom>
        </p:spPr>
      </p:pic>
    </p:spTree>
    <p:extLst>
      <p:ext uri="{BB962C8B-B14F-4D97-AF65-F5344CB8AC3E}">
        <p14:creationId xmlns:p14="http://schemas.microsoft.com/office/powerpoint/2010/main" val="165765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D6AD-8E30-4C9E-AE4D-E1B9BBE82461}"/>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F32B5F0B-6263-48D9-B92A-877F4E7805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F823D78-BF99-42EC-A84D-4FCA1F750FC7}"/>
              </a:ext>
            </a:extLst>
          </p:cNvPr>
          <p:cNvSpPr>
            <a:spLocks noGrp="1"/>
          </p:cNvSpPr>
          <p:nvPr>
            <p:ph type="dt" sz="half" idx="10"/>
          </p:nvPr>
        </p:nvSpPr>
        <p:spPr/>
        <p:txBody>
          <a:bodyPr/>
          <a:lstStyle/>
          <a:p>
            <a:fld id="{A74D52C9-6D67-4332-A9B9-B4ECE355EEBC}" type="datetimeFigureOut">
              <a:rPr lang="en-NL" smtClean="0"/>
              <a:t>02/12/2025</a:t>
            </a:fld>
            <a:endParaRPr lang="en-NL"/>
          </a:p>
        </p:txBody>
      </p:sp>
      <p:sp>
        <p:nvSpPr>
          <p:cNvPr id="5" name="Footer Placeholder 4">
            <a:extLst>
              <a:ext uri="{FF2B5EF4-FFF2-40B4-BE49-F238E27FC236}">
                <a16:creationId xmlns:a16="http://schemas.microsoft.com/office/drawing/2014/main" id="{A5157F08-04C4-4F16-9235-77B31C23E6F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19289B8-36C3-45A4-9B49-F24E7F85266D}"/>
              </a:ext>
            </a:extLst>
          </p:cNvPr>
          <p:cNvSpPr>
            <a:spLocks noGrp="1"/>
          </p:cNvSpPr>
          <p:nvPr>
            <p:ph type="sldNum" sz="quarter" idx="12"/>
          </p:nvPr>
        </p:nvSpPr>
        <p:spPr/>
        <p:txBody>
          <a:bodyPr/>
          <a:lstStyle/>
          <a:p>
            <a:fld id="{60A9F125-6604-4597-8C6D-5C085B4FF0C8}" type="slidenum">
              <a:rPr lang="en-NL" smtClean="0"/>
              <a:t>‹#›</a:t>
            </a:fld>
            <a:endParaRPr lang="en-NL"/>
          </a:p>
        </p:txBody>
      </p:sp>
    </p:spTree>
    <p:extLst>
      <p:ext uri="{BB962C8B-B14F-4D97-AF65-F5344CB8AC3E}">
        <p14:creationId xmlns:p14="http://schemas.microsoft.com/office/powerpoint/2010/main" val="171020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ernal-3">
  <p:cSld name="2_Internal-3">
    <p:spTree>
      <p:nvGrpSpPr>
        <p:cNvPr id="1" name="Shape 17"/>
        <p:cNvGrpSpPr/>
        <p:nvPr/>
      </p:nvGrpSpPr>
      <p:grpSpPr>
        <a:xfrm>
          <a:off x="0" y="0"/>
          <a:ext cx="0" cy="0"/>
          <a:chOff x="0" y="0"/>
          <a:chExt cx="0" cy="0"/>
        </a:xfrm>
      </p:grpSpPr>
      <p:sp>
        <p:nvSpPr>
          <p:cNvPr id="18" name="Google Shape;18;p6"/>
          <p:cNvSpPr txBox="1">
            <a:spLocks noGrp="1"/>
          </p:cNvSpPr>
          <p:nvPr>
            <p:ph type="body" idx="1"/>
          </p:nvPr>
        </p:nvSpPr>
        <p:spPr>
          <a:xfrm>
            <a:off x="838200" y="2754312"/>
            <a:ext cx="10515600" cy="3375026"/>
          </a:xfrm>
          <a:prstGeom prst="rect">
            <a:avLst/>
          </a:prstGeom>
          <a:noFill/>
          <a:ln>
            <a:noFill/>
          </a:ln>
        </p:spPr>
        <p:txBody>
          <a:bodyPr spcFirstLastPara="1" wrap="square" lIns="91425" tIns="45700" rIns="91425" bIns="45700" anchor="t" anchorCtr="0">
            <a:noAutofit/>
          </a:bodyPr>
          <a:lstStyle>
            <a:lvl1pPr marL="457200" marR="0" lvl="0" indent="-386842" algn="l" rtl="0">
              <a:lnSpc>
                <a:spcPct val="90000"/>
              </a:lnSpc>
              <a:spcBef>
                <a:spcPts val="10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1pPr>
            <a:lvl2pPr marL="914400" marR="0" lvl="1"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6"/>
          <p:cNvSpPr txBox="1">
            <a:spLocks noGrp="1"/>
          </p:cNvSpPr>
          <p:nvPr>
            <p:ph type="sldNum" idx="12"/>
          </p:nvPr>
        </p:nvSpPr>
        <p:spPr>
          <a:xfrm>
            <a:off x="9427283" y="64719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0" name="Google Shape;20;p6"/>
          <p:cNvSpPr txBox="1">
            <a:spLocks noGrp="1"/>
          </p:cNvSpPr>
          <p:nvPr>
            <p:ph type="title"/>
          </p:nvPr>
        </p:nvSpPr>
        <p:spPr>
          <a:xfrm>
            <a:off x="3964780" y="236539"/>
            <a:ext cx="8074819" cy="4778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
          <p:cNvSpPr txBox="1">
            <a:spLocks noGrp="1"/>
          </p:cNvSpPr>
          <p:nvPr>
            <p:ph type="body" idx="2"/>
          </p:nvPr>
        </p:nvSpPr>
        <p:spPr>
          <a:xfrm>
            <a:off x="838200" y="1340919"/>
            <a:ext cx="10515600" cy="10675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32B1"/>
              </a:buClr>
              <a:buSzPts val="2492"/>
              <a:buFont typeface="Calibri"/>
              <a:buNone/>
              <a:defRPr sz="2800" b="0" i="0" u="none" strike="noStrike" cap="none">
                <a:solidFill>
                  <a:srgbClr val="0032B1"/>
                </a:solidFill>
                <a:latin typeface="Calibri"/>
                <a:ea typeface="Calibri"/>
                <a:cs typeface="Calibri"/>
                <a:sym typeface="Calibri"/>
              </a:defRPr>
            </a:lvl1pPr>
            <a:lvl2pPr marL="914400" marR="0" lvl="1" indent="-228600" algn="l" rtl="0">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sym typeface="Calibri"/>
              </a:defRPr>
            </a:lvl2pPr>
            <a:lvl3pPr marL="1371600" marR="0" lvl="2" indent="-228600" algn="l" rtl="0">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sym typeface="Calibri"/>
              </a:defRPr>
            </a:lvl3pPr>
            <a:lvl4pPr marL="1828800" marR="0" lvl="3"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4pPr>
            <a:lvl5pPr marL="2286000" marR="0" lvl="4"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6"/>
          <p:cNvSpPr txBox="1"/>
          <p:nvPr/>
        </p:nvSpPr>
        <p:spPr>
          <a:xfrm>
            <a:off x="2467" y="647196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200" dirty="0">
                <a:solidFill>
                  <a:srgbClr val="E7E6E6"/>
                </a:solidFill>
                <a:latin typeface="Calibri"/>
                <a:ea typeface="Calibri"/>
                <a:cs typeface="Calibri"/>
                <a:sym typeface="Calibri"/>
              </a:rPr>
              <a:t>HE Technology Group</a:t>
            </a:r>
            <a:endParaRPr sz="1200" dirty="0">
              <a:solidFill>
                <a:srgbClr val="E7E6E6"/>
              </a:solidFill>
              <a:latin typeface="Calibri"/>
              <a:ea typeface="Calibri"/>
              <a:cs typeface="Calibri"/>
              <a:sym typeface="Calibri"/>
            </a:endParaRPr>
          </a:p>
        </p:txBody>
      </p:sp>
      <p:sp>
        <p:nvSpPr>
          <p:cNvPr id="23" name="Google Shape;23;p6"/>
          <p:cNvSpPr txBox="1"/>
          <p:nvPr/>
        </p:nvSpPr>
        <p:spPr>
          <a:xfrm>
            <a:off x="4038600" y="647196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1200" dirty="0">
                <a:solidFill>
                  <a:srgbClr val="E7E6E6"/>
                </a:solidFill>
                <a:latin typeface="Calibri"/>
                <a:ea typeface="Calibri"/>
                <a:cs typeface="Calibri"/>
                <a:sym typeface="Calibri"/>
              </a:rPr>
              <a:t>10 May 2023</a:t>
            </a:r>
            <a:endParaRPr sz="1200" dirty="0">
              <a:solidFill>
                <a:srgbClr val="E7E6E6"/>
              </a:solidFill>
              <a:latin typeface="Calibri"/>
              <a:ea typeface="Calibri"/>
              <a:cs typeface="Calibri"/>
              <a:sym typeface="Calibri"/>
            </a:endParaRPr>
          </a:p>
        </p:txBody>
      </p:sp>
    </p:spTree>
    <p:extLst>
      <p:ext uri="{BB962C8B-B14F-4D97-AF65-F5344CB8AC3E}">
        <p14:creationId xmlns:p14="http://schemas.microsoft.com/office/powerpoint/2010/main" val="32738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64FD194-A1DA-47B7-B4BF-DFA584637EA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01" y="2776"/>
            <a:ext cx="12182132" cy="6855224"/>
          </a:xfrm>
          <a:prstGeom prst="rect">
            <a:avLst/>
          </a:prstGeom>
        </p:spPr>
      </p:pic>
      <p:sp>
        <p:nvSpPr>
          <p:cNvPr id="4" name="Segnaposto data 3">
            <a:extLst>
              <a:ext uri="{FF2B5EF4-FFF2-40B4-BE49-F238E27FC236}">
                <a16:creationId xmlns:a16="http://schemas.microsoft.com/office/drawing/2014/main" id="{B2751975-F7EE-4B02-BFE8-237729FCB232}"/>
              </a:ext>
            </a:extLst>
          </p:cNvPr>
          <p:cNvSpPr>
            <a:spLocks noGrp="1"/>
          </p:cNvSpPr>
          <p:nvPr>
            <p:ph type="dt" sz="half" idx="2"/>
          </p:nvPr>
        </p:nvSpPr>
        <p:spPr>
          <a:xfrm>
            <a:off x="4848" y="6492875"/>
            <a:ext cx="2743200" cy="365125"/>
          </a:xfrm>
          <a:prstGeom prst="rect">
            <a:avLst/>
          </a:prstGeom>
        </p:spPr>
        <p:txBody>
          <a:bodyPr vert="horz" lIns="91440" tIns="45720" rIns="91440" bIns="45720" rtlCol="0" anchor="ctr"/>
          <a:lstStyle>
            <a:lvl1pPr algn="l">
              <a:defRPr sz="1200">
                <a:solidFill>
                  <a:schemeClr val="bg2"/>
                </a:solidFill>
              </a:defRPr>
            </a:lvl1pPr>
          </a:lstStyle>
          <a:p>
            <a:r>
              <a:rPr lang="it-IT"/>
              <a:t>13/02/2023</a:t>
            </a:r>
            <a:endParaRPr lang="en-GB" dirty="0"/>
          </a:p>
        </p:txBody>
      </p:sp>
      <p:sp>
        <p:nvSpPr>
          <p:cNvPr id="5" name="Segnaposto piè di pagina 4">
            <a:extLst>
              <a:ext uri="{FF2B5EF4-FFF2-40B4-BE49-F238E27FC236}">
                <a16:creationId xmlns:a16="http://schemas.microsoft.com/office/drawing/2014/main" id="{F9598502-EC29-4ADE-9B4E-15005D82CEFA}"/>
              </a:ext>
            </a:extLst>
          </p:cNvPr>
          <p:cNvSpPr>
            <a:spLocks noGrp="1"/>
          </p:cNvSpPr>
          <p:nvPr>
            <p:ph type="ftr" sz="quarter" idx="3"/>
          </p:nvPr>
        </p:nvSpPr>
        <p:spPr>
          <a:xfrm>
            <a:off x="4036218" y="6496699"/>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en-GB"/>
              <a:t>Blue-Cloud Kick-Off Meeting</a:t>
            </a:r>
            <a:endParaRPr lang="en-GB" dirty="0"/>
          </a:p>
        </p:txBody>
      </p:sp>
      <p:sp>
        <p:nvSpPr>
          <p:cNvPr id="6" name="Segnaposto numero diapositiva 5">
            <a:extLst>
              <a:ext uri="{FF2B5EF4-FFF2-40B4-BE49-F238E27FC236}">
                <a16:creationId xmlns:a16="http://schemas.microsoft.com/office/drawing/2014/main" id="{E3DD5890-8A0C-461A-8AFA-C238D2F275F9}"/>
              </a:ext>
            </a:extLst>
          </p:cNvPr>
          <p:cNvSpPr>
            <a:spLocks noGrp="1"/>
          </p:cNvSpPr>
          <p:nvPr>
            <p:ph type="sldNum" sz="quarter" idx="4"/>
          </p:nvPr>
        </p:nvSpPr>
        <p:spPr>
          <a:xfrm>
            <a:off x="9439189" y="6461774"/>
            <a:ext cx="2743200" cy="365125"/>
          </a:xfrm>
          <a:prstGeom prst="rect">
            <a:avLst/>
          </a:prstGeom>
        </p:spPr>
        <p:txBody>
          <a:bodyPr vert="horz" lIns="91440" tIns="45720" rIns="91440" bIns="45720" rtlCol="0" anchor="ctr"/>
          <a:lstStyle>
            <a:lvl1pPr algn="r">
              <a:defRPr sz="1200">
                <a:solidFill>
                  <a:schemeClr val="bg2"/>
                </a:solidFill>
              </a:defRPr>
            </a:lvl1pPr>
          </a:lstStyle>
          <a:p>
            <a:fld id="{11CC2F43-96B8-4E30-91A6-FFF03D73E021}" type="slidenum">
              <a:rPr lang="en-GB" smtClean="0"/>
              <a:pPr/>
              <a:t>‹#›</a:t>
            </a:fld>
            <a:endParaRPr lang="en-GB"/>
          </a:p>
        </p:txBody>
      </p:sp>
      <p:sp>
        <p:nvSpPr>
          <p:cNvPr id="7" name="Segnaposto titolo 6">
            <a:extLst>
              <a:ext uri="{FF2B5EF4-FFF2-40B4-BE49-F238E27FC236}">
                <a16:creationId xmlns:a16="http://schemas.microsoft.com/office/drawing/2014/main" id="{FDD60C5E-B098-014A-91E0-6D836EBD197C}"/>
              </a:ext>
            </a:extLst>
          </p:cNvPr>
          <p:cNvSpPr>
            <a:spLocks noGrp="1"/>
          </p:cNvSpPr>
          <p:nvPr>
            <p:ph type="title"/>
          </p:nvPr>
        </p:nvSpPr>
        <p:spPr>
          <a:xfrm>
            <a:off x="3639741" y="315120"/>
            <a:ext cx="8281901" cy="292100"/>
          </a:xfrm>
          <a:prstGeom prst="rect">
            <a:avLst/>
          </a:prstGeom>
        </p:spPr>
        <p:txBody>
          <a:bodyPr vert="horz" lIns="91440" tIns="45720" rIns="91440" bIns="45720" rtlCol="0" anchor="ctr">
            <a:normAutofit/>
          </a:bodyPr>
          <a:lstStyle/>
          <a:p>
            <a:r>
              <a:rPr lang="it-IT" dirty="0"/>
              <a:t>Slide </a:t>
            </a:r>
            <a:r>
              <a:rPr lang="it-IT" dirty="0" err="1"/>
              <a:t>title</a:t>
            </a:r>
            <a:r>
              <a:rPr lang="it-IT" dirty="0"/>
              <a:t> </a:t>
            </a:r>
            <a:r>
              <a:rPr lang="it-IT" dirty="0" err="1"/>
              <a:t>here</a:t>
            </a:r>
            <a:endParaRPr lang="it-IT" dirty="0"/>
          </a:p>
        </p:txBody>
      </p:sp>
      <p:pic>
        <p:nvPicPr>
          <p:cNvPr id="9" name="Immagine 8">
            <a:extLst>
              <a:ext uri="{FF2B5EF4-FFF2-40B4-BE49-F238E27FC236}">
                <a16:creationId xmlns:a16="http://schemas.microsoft.com/office/drawing/2014/main" id="{4DC796FD-CB4B-7D47-8595-C45A1C526CFF}"/>
              </a:ext>
            </a:extLst>
          </p:cNvPr>
          <p:cNvPicPr>
            <a:picLocks noChangeAspect="1"/>
          </p:cNvPicPr>
          <p:nvPr userDrawn="1"/>
        </p:nvPicPr>
        <p:blipFill>
          <a:blip r:embed="rId16"/>
          <a:stretch>
            <a:fillRect/>
          </a:stretch>
        </p:blipFill>
        <p:spPr>
          <a:xfrm>
            <a:off x="250031" y="301627"/>
            <a:ext cx="3121819" cy="371645"/>
          </a:xfrm>
          <a:prstGeom prst="rect">
            <a:avLst/>
          </a:prstGeom>
        </p:spPr>
      </p:pic>
    </p:spTree>
    <p:extLst>
      <p:ext uri="{BB962C8B-B14F-4D97-AF65-F5344CB8AC3E}">
        <p14:creationId xmlns:p14="http://schemas.microsoft.com/office/powerpoint/2010/main" val="127610138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61" r:id="rId4"/>
    <p:sldLayoutId id="2147483656" r:id="rId5"/>
    <p:sldLayoutId id="2147483657" r:id="rId6"/>
    <p:sldLayoutId id="2147483660" r:id="rId7"/>
    <p:sldLayoutId id="2147483665" r:id="rId8"/>
    <p:sldLayoutId id="2147483668" r:id="rId9"/>
    <p:sldLayoutId id="2147483669" r:id="rId10"/>
    <p:sldLayoutId id="2147483673" r:id="rId11"/>
    <p:sldLayoutId id="2147483674" r:id="rId12"/>
    <p:sldLayoutId id="2147483675" r:id="rId13"/>
  </p:sldLayoutIdLst>
  <p:hf hdr="0"/>
  <p:txStyles>
    <p:titleStyle>
      <a:lvl1pPr algn="r" defTabSz="914400" rtl="0" eaLnBrk="1" latinLnBrk="0" hangingPunct="1">
        <a:lnSpc>
          <a:spcPct val="90000"/>
        </a:lnSpc>
        <a:spcBef>
          <a:spcPct val="0"/>
        </a:spcBef>
        <a:buNone/>
        <a:defRPr lang="en-GB" sz="2400" b="1" kern="1200" dirty="0" smtClean="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SzPct val="89000"/>
        <a:buFontTx/>
        <a:buBlip>
          <a:blip r:embed="rId17"/>
        </a:buBlip>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89000"/>
        <a:buFontTx/>
        <a:buBlip>
          <a:blip r:embed="rId17"/>
        </a:buBlip>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SzPct val="89000"/>
        <a:buFontTx/>
        <a:buBlip>
          <a:blip r:embed="rId17"/>
        </a:buBlip>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SzPct val="89000"/>
        <a:buFontTx/>
        <a:buBlip>
          <a:blip r:embed="rId17"/>
        </a:buBlip>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89000"/>
        <a:buFontTx/>
        <a:buBlip>
          <a:blip r:embed="rId17"/>
        </a:buBlip>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0.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jpg"/><Relationship Id="rId1" Type="http://schemas.openxmlformats.org/officeDocument/2006/relationships/slideLayout" Target="../slideLayouts/slideLayout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maris-development.github.io/beacon/" TargetMode="External"/><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beacon.maris.nl/" TargetMode="External"/><Relationship Id="rId5" Type="http://schemas.openxmlformats.org/officeDocument/2006/relationships/hyperlink" Target="https://github.com/maris-development/beacon-example" TargetMode="External"/><Relationship Id="rId4" Type="http://schemas.openxmlformats.org/officeDocument/2006/relationships/hyperlink" Target="https://github.com/maris-development/beac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4.jpg"/><Relationship Id="rId1" Type="http://schemas.openxmlformats.org/officeDocument/2006/relationships/slideLayout" Target="../slideLayouts/slideLayout12.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2.jp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700933-4075-4E51-B5D2-E6906F1D966A}"/>
              </a:ext>
            </a:extLst>
          </p:cNvPr>
          <p:cNvSpPr>
            <a:spLocks noGrp="1"/>
          </p:cNvSpPr>
          <p:nvPr>
            <p:ph type="ctrTitle"/>
          </p:nvPr>
        </p:nvSpPr>
        <p:spPr>
          <a:xfrm>
            <a:off x="4319954" y="2116015"/>
            <a:ext cx="7684377" cy="4421147"/>
          </a:xfrm>
        </p:spPr>
        <p:txBody>
          <a:bodyPr>
            <a:noAutofit/>
          </a:bodyPr>
          <a:lstStyle/>
          <a:p>
            <a:r>
              <a:rPr lang="en-US" sz="4000" dirty="0">
                <a:effectLst/>
                <a:latin typeface="+mn-lt"/>
                <a:ea typeface="SimSun" panose="02010600030101010101" pitchFamily="2" charset="-122"/>
              </a:rPr>
              <a:t>Blue-Cloud 2026 project – </a:t>
            </a:r>
            <a:r>
              <a:rPr lang="en-US" sz="4000" dirty="0">
                <a:latin typeface="+mn-lt"/>
              </a:rPr>
              <a:t>establishing the Marine thematic EOSC node</a:t>
            </a:r>
            <a:br>
              <a:rPr lang="en-NL" dirty="0"/>
            </a:br>
            <a:br>
              <a:rPr lang="en-US" sz="4000" dirty="0">
                <a:effectLst/>
                <a:latin typeface="+mn-lt"/>
                <a:ea typeface="SimSun" panose="02010600030101010101" pitchFamily="2" charset="-122"/>
              </a:rPr>
            </a:br>
            <a:r>
              <a:rPr lang="en-US" sz="2800" b="0" dirty="0">
                <a:effectLst/>
                <a:latin typeface="+mn-lt"/>
                <a:ea typeface="SimSun" panose="02010600030101010101" pitchFamily="2" charset="-122"/>
              </a:rPr>
              <a:t>Dick M.A. Schaap – MARIS (NL)</a:t>
            </a:r>
            <a:br>
              <a:rPr lang="en-US" sz="2800" b="0" dirty="0">
                <a:effectLst/>
                <a:latin typeface="+mn-lt"/>
                <a:ea typeface="SimSun" panose="02010600030101010101" pitchFamily="2" charset="-122"/>
              </a:rPr>
            </a:br>
            <a:r>
              <a:rPr lang="en-US" sz="2800" b="0" dirty="0">
                <a:effectLst/>
                <a:latin typeface="+mn-lt"/>
                <a:ea typeface="SimSun" panose="02010600030101010101" pitchFamily="2" charset="-122"/>
              </a:rPr>
              <a:t>Blue-Cloud Technical Coordinator </a:t>
            </a:r>
            <a:br>
              <a:rPr lang="en-US" sz="2800" b="0" dirty="0">
                <a:effectLst/>
                <a:latin typeface="+mn-lt"/>
                <a:ea typeface="SimSun" panose="02010600030101010101" pitchFamily="2" charset="-122"/>
              </a:rPr>
            </a:br>
            <a:br>
              <a:rPr lang="en-US" sz="2800" b="0" dirty="0">
                <a:effectLst/>
                <a:latin typeface="+mn-lt"/>
                <a:ea typeface="SimSun" panose="02010600030101010101" pitchFamily="2" charset="-122"/>
              </a:rPr>
            </a:br>
            <a:r>
              <a:rPr lang="en-GB" sz="2400" dirty="0">
                <a:solidFill>
                  <a:srgbClr val="00BDEF"/>
                </a:solidFill>
              </a:rPr>
              <a:t>16th SIG-</a:t>
            </a:r>
            <a:r>
              <a:rPr lang="en-GB" sz="2400" dirty="0" err="1">
                <a:solidFill>
                  <a:srgbClr val="00BDEF"/>
                </a:solidFill>
              </a:rPr>
              <a:t>CiSS</a:t>
            </a:r>
            <a:r>
              <a:rPr lang="en-GB" sz="2400" dirty="0">
                <a:solidFill>
                  <a:srgbClr val="00BDEF"/>
                </a:solidFill>
              </a:rPr>
              <a:t> Agenda -  ICSC  </a:t>
            </a:r>
            <a:br>
              <a:rPr lang="en-GB" sz="2400" dirty="0">
                <a:solidFill>
                  <a:srgbClr val="00BDEF"/>
                </a:solidFill>
              </a:rPr>
            </a:br>
            <a:r>
              <a:rPr lang="en-GB" sz="2400" dirty="0">
                <a:solidFill>
                  <a:srgbClr val="00BDEF"/>
                </a:solidFill>
              </a:rPr>
              <a:t>Bologna, Italy, 3 – 4 December 2025</a:t>
            </a:r>
            <a:endParaRPr lang="en-GB" sz="2800" b="0" i="1" dirty="0"/>
          </a:p>
        </p:txBody>
      </p:sp>
    </p:spTree>
    <p:extLst>
      <p:ext uri="{BB962C8B-B14F-4D97-AF65-F5344CB8AC3E}">
        <p14:creationId xmlns:p14="http://schemas.microsoft.com/office/powerpoint/2010/main" val="3518747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a:spLocks noGrp="1"/>
          </p:cNvSpPr>
          <p:nvPr>
            <p:ph type="pic" idx="2"/>
          </p:nvPr>
        </p:nvSpPr>
        <p:spPr>
          <a:xfrm>
            <a:off x="5183188" y="1396674"/>
            <a:ext cx="6172200" cy="4614300"/>
          </a:xfrm>
          <a:prstGeom prst="rect">
            <a:avLst/>
          </a:prstGeom>
          <a:noFill/>
          <a:ln>
            <a:noFill/>
          </a:ln>
        </p:spPr>
      </p:sp>
      <p:sp>
        <p:nvSpPr>
          <p:cNvPr id="175" name="Google Shape;175;p19"/>
          <p:cNvSpPr txBox="1">
            <a:spLocks noGrp="1"/>
          </p:cNvSpPr>
          <p:nvPr>
            <p:ph type="body" idx="1"/>
          </p:nvPr>
        </p:nvSpPr>
        <p:spPr>
          <a:xfrm>
            <a:off x="253425" y="1136000"/>
            <a:ext cx="4312200" cy="52041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1424"/>
              <a:buFont typeface="Arial"/>
              <a:buChar char="•"/>
            </a:pPr>
            <a:r>
              <a:rPr lang="en-US" sz="2600" dirty="0">
                <a:solidFill>
                  <a:schemeClr val="accent5">
                    <a:lumMod val="75000"/>
                  </a:schemeClr>
                </a:solidFill>
              </a:rPr>
              <a:t>Developed for the FAIR-EASE project</a:t>
            </a:r>
            <a:endParaRPr dirty="0">
              <a:solidFill>
                <a:schemeClr val="accent5">
                  <a:lumMod val="75000"/>
                </a:schemeClr>
              </a:solidFill>
            </a:endParaRPr>
          </a:p>
          <a:p>
            <a:pPr marL="457200" lvl="0" indent="-457200" algn="l" rtl="0">
              <a:lnSpc>
                <a:spcPct val="90000"/>
              </a:lnSpc>
              <a:spcBef>
                <a:spcPts val="1000"/>
              </a:spcBef>
              <a:spcAft>
                <a:spcPts val="0"/>
              </a:spcAft>
              <a:buSzPts val="1424"/>
              <a:buFont typeface="Arial"/>
              <a:buChar char="•"/>
            </a:pPr>
            <a:r>
              <a:rPr lang="en-US" sz="2600" dirty="0">
                <a:solidFill>
                  <a:schemeClr val="accent5">
                    <a:lumMod val="75000"/>
                  </a:schemeClr>
                </a:solidFill>
              </a:rPr>
              <a:t>Tool to </a:t>
            </a:r>
            <a:r>
              <a:rPr lang="en-US" sz="2600" dirty="0" err="1">
                <a:solidFill>
                  <a:schemeClr val="accent5">
                    <a:lumMod val="75000"/>
                  </a:schemeClr>
                </a:solidFill>
              </a:rPr>
              <a:t>analyse</a:t>
            </a:r>
            <a:r>
              <a:rPr lang="en-US" sz="2600" dirty="0">
                <a:solidFill>
                  <a:schemeClr val="accent5">
                    <a:lumMod val="75000"/>
                  </a:schemeClr>
                </a:solidFill>
              </a:rPr>
              <a:t> the semantics of metadata and data files</a:t>
            </a:r>
            <a:endParaRPr dirty="0">
              <a:solidFill>
                <a:schemeClr val="accent5">
                  <a:lumMod val="75000"/>
                </a:schemeClr>
              </a:solidFill>
            </a:endParaRPr>
          </a:p>
          <a:p>
            <a:pPr marL="457200" lvl="0" indent="-457200" algn="l" rtl="0">
              <a:lnSpc>
                <a:spcPct val="90000"/>
              </a:lnSpc>
              <a:spcBef>
                <a:spcPts val="1000"/>
              </a:spcBef>
              <a:spcAft>
                <a:spcPts val="0"/>
              </a:spcAft>
              <a:buSzPts val="1424"/>
              <a:buFont typeface="Arial"/>
              <a:buChar char="•"/>
            </a:pPr>
            <a:r>
              <a:rPr lang="en-US" sz="2600" dirty="0">
                <a:solidFill>
                  <a:schemeClr val="accent5">
                    <a:lumMod val="75000"/>
                  </a:schemeClr>
                </a:solidFill>
              </a:rPr>
              <a:t>Mappings across multiple domains (atmospheric, marine, terrestrial)</a:t>
            </a:r>
            <a:endParaRPr dirty="0">
              <a:solidFill>
                <a:schemeClr val="accent5">
                  <a:lumMod val="75000"/>
                </a:schemeClr>
              </a:solidFill>
            </a:endParaRPr>
          </a:p>
          <a:p>
            <a:pPr marL="457200" lvl="0" indent="-457200" algn="l" rtl="0">
              <a:lnSpc>
                <a:spcPct val="90000"/>
              </a:lnSpc>
              <a:spcBef>
                <a:spcPts val="1000"/>
              </a:spcBef>
              <a:spcAft>
                <a:spcPts val="0"/>
              </a:spcAft>
              <a:buSzPts val="1424"/>
              <a:buFont typeface="Arial"/>
              <a:buChar char="•"/>
            </a:pPr>
            <a:r>
              <a:rPr lang="en-US" sz="2600" dirty="0">
                <a:solidFill>
                  <a:schemeClr val="accent5">
                    <a:lumMod val="75000"/>
                  </a:schemeClr>
                </a:solidFill>
              </a:rPr>
              <a:t>Has been adapted to BC-2026 requirements</a:t>
            </a:r>
            <a:endParaRPr sz="2600" dirty="0">
              <a:solidFill>
                <a:schemeClr val="accent5">
                  <a:lumMod val="75000"/>
                </a:schemeClr>
              </a:solidFill>
            </a:endParaRPr>
          </a:p>
        </p:txBody>
      </p:sp>
      <p:sp>
        <p:nvSpPr>
          <p:cNvPr id="176" name="Google Shape;176;p19"/>
          <p:cNvSpPr txBox="1">
            <a:spLocks noGrp="1"/>
          </p:cNvSpPr>
          <p:nvPr>
            <p:ph type="title"/>
          </p:nvPr>
        </p:nvSpPr>
        <p:spPr>
          <a:xfrm>
            <a:off x="3639741" y="315120"/>
            <a:ext cx="8281800" cy="2922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990"/>
              <a:buNone/>
            </a:pPr>
            <a:r>
              <a:rPr lang="en-US" sz="2460"/>
              <a:t>BODC’s Semantic Analyser</a:t>
            </a:r>
            <a:endParaRPr sz="2460"/>
          </a:p>
        </p:txBody>
      </p:sp>
      <p:pic>
        <p:nvPicPr>
          <p:cNvPr id="177" name="Google Shape;177;p19"/>
          <p:cNvPicPr preferRelativeResize="0"/>
          <p:nvPr/>
        </p:nvPicPr>
        <p:blipFill rotWithShape="1">
          <a:blip r:embed="rId3">
            <a:alphaModFix/>
          </a:blip>
          <a:srcRect/>
          <a:stretch/>
        </p:blipFill>
        <p:spPr>
          <a:xfrm>
            <a:off x="4959775" y="1186925"/>
            <a:ext cx="6961775" cy="4912350"/>
          </a:xfrm>
          <a:prstGeom prst="rect">
            <a:avLst/>
          </a:prstGeom>
          <a:noFill/>
          <a:ln>
            <a:noFill/>
          </a:ln>
        </p:spPr>
      </p:pic>
      <p:cxnSp>
        <p:nvCxnSpPr>
          <p:cNvPr id="178" name="Google Shape;178;p19"/>
          <p:cNvCxnSpPr/>
          <p:nvPr/>
        </p:nvCxnSpPr>
        <p:spPr>
          <a:xfrm flipH="1">
            <a:off x="6694530" y="2540000"/>
            <a:ext cx="651150" cy="414642"/>
          </a:xfrm>
          <a:prstGeom prst="straightConnector1">
            <a:avLst/>
          </a:prstGeom>
          <a:noFill/>
          <a:ln w="38100" cap="flat" cmpd="sng">
            <a:solidFill>
              <a:schemeClr val="dk2"/>
            </a:solidFill>
            <a:prstDash val="solid"/>
            <a:round/>
            <a:headEnd type="none" w="sm" len="sm"/>
            <a:tailEnd type="triangle" w="med" len="med"/>
          </a:ln>
        </p:spPr>
      </p:cxnSp>
      <p:cxnSp>
        <p:nvCxnSpPr>
          <p:cNvPr id="179" name="Google Shape;179;p19"/>
          <p:cNvCxnSpPr/>
          <p:nvPr/>
        </p:nvCxnSpPr>
        <p:spPr>
          <a:xfrm rot="10800000">
            <a:off x="9769450" y="3108300"/>
            <a:ext cx="970800" cy="616200"/>
          </a:xfrm>
          <a:prstGeom prst="straightConnector1">
            <a:avLst/>
          </a:prstGeom>
          <a:noFill/>
          <a:ln w="38100" cap="flat" cmpd="sng">
            <a:solidFill>
              <a:schemeClr val="dk2"/>
            </a:solidFill>
            <a:prstDash val="solid"/>
            <a:round/>
            <a:headEnd type="none" w="sm" len="sm"/>
            <a:tailEnd type="triangle" w="med" len="med"/>
          </a:ln>
        </p:spPr>
      </p:cxnSp>
      <p:sp>
        <p:nvSpPr>
          <p:cNvPr id="180" name="Google Shape;180;p19"/>
          <p:cNvSpPr/>
          <p:nvPr/>
        </p:nvSpPr>
        <p:spPr>
          <a:xfrm>
            <a:off x="4959775" y="1940375"/>
            <a:ext cx="1494300" cy="404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4B8DA57E-7998-1C51-D1AD-1D0DD48E5F05}"/>
            </a:ext>
          </a:extLst>
        </p:cNvPr>
        <p:cNvGrpSpPr/>
        <p:nvPr/>
      </p:nvGrpSpPr>
      <p:grpSpPr>
        <a:xfrm>
          <a:off x="0" y="0"/>
          <a:ext cx="0" cy="0"/>
          <a:chOff x="0" y="0"/>
          <a:chExt cx="0" cy="0"/>
        </a:xfrm>
      </p:grpSpPr>
      <p:sp>
        <p:nvSpPr>
          <p:cNvPr id="178" name="Google Shape;178;p10">
            <a:extLst>
              <a:ext uri="{FF2B5EF4-FFF2-40B4-BE49-F238E27FC236}">
                <a16:creationId xmlns:a16="http://schemas.microsoft.com/office/drawing/2014/main" id="{A6A2AA87-1A97-621E-B843-847079C7EBED}"/>
              </a:ext>
            </a:extLst>
          </p:cNvPr>
          <p:cNvSpPr txBox="1">
            <a:spLocks noGrp="1"/>
          </p:cNvSpPr>
          <p:nvPr>
            <p:ph type="title"/>
          </p:nvPr>
        </p:nvSpPr>
        <p:spPr>
          <a:xfrm>
            <a:off x="3639741" y="315120"/>
            <a:ext cx="8281901" cy="2921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ct val="100000"/>
              <a:buFont typeface="Calibri"/>
              <a:buNone/>
            </a:pPr>
            <a:r>
              <a:rPr lang="en-US" dirty="0"/>
              <a:t>Blue-Cloud Data Discovery &amp; Access Service</a:t>
            </a:r>
            <a:endParaRPr dirty="0"/>
          </a:p>
        </p:txBody>
      </p:sp>
      <p:pic>
        <p:nvPicPr>
          <p:cNvPr id="8" name="Picture 7">
            <a:extLst>
              <a:ext uri="{FF2B5EF4-FFF2-40B4-BE49-F238E27FC236}">
                <a16:creationId xmlns:a16="http://schemas.microsoft.com/office/drawing/2014/main" id="{F327F403-5AEF-1387-CC0C-22B39C15BFE2}"/>
              </a:ext>
            </a:extLst>
          </p:cNvPr>
          <p:cNvPicPr>
            <a:picLocks noChangeAspect="1"/>
          </p:cNvPicPr>
          <p:nvPr/>
        </p:nvPicPr>
        <p:blipFill>
          <a:blip r:embed="rId3"/>
          <a:stretch>
            <a:fillRect/>
          </a:stretch>
        </p:blipFill>
        <p:spPr>
          <a:xfrm>
            <a:off x="521677" y="839603"/>
            <a:ext cx="11148646" cy="5752296"/>
          </a:xfrm>
          <a:prstGeom prst="rect">
            <a:avLst/>
          </a:prstGeom>
        </p:spPr>
      </p:pic>
    </p:spTree>
    <p:extLst>
      <p:ext uri="{BB962C8B-B14F-4D97-AF65-F5344CB8AC3E}">
        <p14:creationId xmlns:p14="http://schemas.microsoft.com/office/powerpoint/2010/main" val="361719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10580" y="320801"/>
            <a:ext cx="6439535" cy="351378"/>
          </a:xfrm>
          <a:prstGeom prst="rect">
            <a:avLst/>
          </a:prstGeom>
        </p:spPr>
        <p:txBody>
          <a:bodyPr vert="horz" wrap="square" lIns="0" tIns="12700" rIns="0" bIns="0" rtlCol="0">
            <a:spAutoFit/>
          </a:bodyPr>
          <a:lstStyle/>
          <a:p>
            <a:pPr marL="12700" algn="r">
              <a:lnSpc>
                <a:spcPct val="100000"/>
              </a:lnSpc>
              <a:spcBef>
                <a:spcPts val="100"/>
              </a:spcBef>
            </a:pPr>
            <a:r>
              <a:rPr sz="2200" b="1" spc="-5" dirty="0">
                <a:solidFill>
                  <a:srgbClr val="FFFFFF"/>
                </a:solidFill>
                <a:latin typeface="+mj-lt"/>
                <a:cs typeface="Arial"/>
              </a:rPr>
              <a:t>Blue-Cloud</a:t>
            </a:r>
            <a:r>
              <a:rPr sz="2200" b="1" spc="-40" dirty="0">
                <a:solidFill>
                  <a:srgbClr val="FFFFFF"/>
                </a:solidFill>
                <a:latin typeface="+mj-lt"/>
                <a:cs typeface="Arial"/>
              </a:rPr>
              <a:t> </a:t>
            </a:r>
            <a:r>
              <a:rPr sz="2200" b="1" dirty="0">
                <a:solidFill>
                  <a:srgbClr val="FFFFFF"/>
                </a:solidFill>
                <a:latin typeface="+mj-lt"/>
                <a:cs typeface="Arial"/>
              </a:rPr>
              <a:t>Virtual</a:t>
            </a:r>
            <a:r>
              <a:rPr sz="2200" b="1" spc="-30" dirty="0">
                <a:solidFill>
                  <a:srgbClr val="FFFFFF"/>
                </a:solidFill>
                <a:latin typeface="+mj-lt"/>
                <a:cs typeface="Arial"/>
              </a:rPr>
              <a:t> </a:t>
            </a:r>
            <a:r>
              <a:rPr sz="2200" b="1" dirty="0">
                <a:solidFill>
                  <a:srgbClr val="FFFFFF"/>
                </a:solidFill>
                <a:latin typeface="+mj-lt"/>
                <a:cs typeface="Arial"/>
              </a:rPr>
              <a:t>Research</a:t>
            </a:r>
            <a:r>
              <a:rPr sz="2200" b="1" spc="-30" dirty="0">
                <a:solidFill>
                  <a:srgbClr val="FFFFFF"/>
                </a:solidFill>
                <a:latin typeface="+mj-lt"/>
                <a:cs typeface="Arial"/>
              </a:rPr>
              <a:t> </a:t>
            </a:r>
            <a:r>
              <a:rPr sz="2200" b="1" spc="-5" dirty="0">
                <a:solidFill>
                  <a:srgbClr val="FFFFFF"/>
                </a:solidFill>
                <a:latin typeface="+mj-lt"/>
                <a:cs typeface="Arial"/>
              </a:rPr>
              <a:t>Environment</a:t>
            </a:r>
            <a:endParaRPr sz="2200" dirty="0">
              <a:latin typeface="+mj-lt"/>
              <a:cs typeface="Arial"/>
            </a:endParaRPr>
          </a:p>
        </p:txBody>
      </p:sp>
      <p:grpSp>
        <p:nvGrpSpPr>
          <p:cNvPr id="3" name="object 3"/>
          <p:cNvGrpSpPr/>
          <p:nvPr/>
        </p:nvGrpSpPr>
        <p:grpSpPr>
          <a:xfrm>
            <a:off x="112835" y="1165021"/>
            <a:ext cx="11080799" cy="4838836"/>
            <a:chOff x="114300" y="943355"/>
            <a:chExt cx="12056745" cy="5454650"/>
          </a:xfrm>
        </p:grpSpPr>
        <p:pic>
          <p:nvPicPr>
            <p:cNvPr id="4" name="object 4"/>
            <p:cNvPicPr/>
            <p:nvPr/>
          </p:nvPicPr>
          <p:blipFill>
            <a:blip r:embed="rId2" cstate="print"/>
            <a:stretch>
              <a:fillRect/>
            </a:stretch>
          </p:blipFill>
          <p:spPr>
            <a:xfrm>
              <a:off x="449579" y="949451"/>
              <a:ext cx="4945380" cy="2272284"/>
            </a:xfrm>
            <a:prstGeom prst="rect">
              <a:avLst/>
            </a:prstGeom>
          </p:spPr>
        </p:pic>
        <p:pic>
          <p:nvPicPr>
            <p:cNvPr id="5" name="object 5"/>
            <p:cNvPicPr/>
            <p:nvPr/>
          </p:nvPicPr>
          <p:blipFill>
            <a:blip r:embed="rId3" cstate="print"/>
            <a:stretch>
              <a:fillRect/>
            </a:stretch>
          </p:blipFill>
          <p:spPr>
            <a:xfrm>
              <a:off x="114300" y="3944137"/>
              <a:ext cx="10768584" cy="2453386"/>
            </a:xfrm>
            <a:prstGeom prst="rect">
              <a:avLst/>
            </a:prstGeom>
          </p:spPr>
        </p:pic>
        <p:pic>
          <p:nvPicPr>
            <p:cNvPr id="6" name="object 6"/>
            <p:cNvPicPr/>
            <p:nvPr/>
          </p:nvPicPr>
          <p:blipFill>
            <a:blip r:embed="rId4" cstate="print"/>
            <a:stretch>
              <a:fillRect/>
            </a:stretch>
          </p:blipFill>
          <p:spPr>
            <a:xfrm>
              <a:off x="5992367" y="943355"/>
              <a:ext cx="6178295" cy="2662936"/>
            </a:xfrm>
            <a:prstGeom prst="rect">
              <a:avLst/>
            </a:prstGeom>
          </p:spPr>
        </p:pic>
        <p:sp>
          <p:nvSpPr>
            <p:cNvPr id="7" name="object 7"/>
            <p:cNvSpPr/>
            <p:nvPr/>
          </p:nvSpPr>
          <p:spPr>
            <a:xfrm>
              <a:off x="213360" y="3464051"/>
              <a:ext cx="10625455" cy="480059"/>
            </a:xfrm>
            <a:custGeom>
              <a:avLst/>
              <a:gdLst/>
              <a:ahLst/>
              <a:cxnLst/>
              <a:rect l="l" t="t" r="r" b="b"/>
              <a:pathLst>
                <a:path w="10625455" h="480060">
                  <a:moveTo>
                    <a:pt x="10545318" y="0"/>
                  </a:moveTo>
                  <a:lnTo>
                    <a:pt x="80010" y="0"/>
                  </a:lnTo>
                  <a:lnTo>
                    <a:pt x="48868" y="6286"/>
                  </a:lnTo>
                  <a:lnTo>
                    <a:pt x="23436" y="23431"/>
                  </a:lnTo>
                  <a:lnTo>
                    <a:pt x="6288" y="48863"/>
                  </a:lnTo>
                  <a:lnTo>
                    <a:pt x="0" y="80010"/>
                  </a:lnTo>
                  <a:lnTo>
                    <a:pt x="0" y="480060"/>
                  </a:lnTo>
                  <a:lnTo>
                    <a:pt x="10625328" y="480060"/>
                  </a:lnTo>
                  <a:lnTo>
                    <a:pt x="10625328" y="80010"/>
                  </a:lnTo>
                  <a:lnTo>
                    <a:pt x="10619041" y="48863"/>
                  </a:lnTo>
                  <a:lnTo>
                    <a:pt x="10601896" y="23431"/>
                  </a:lnTo>
                  <a:lnTo>
                    <a:pt x="10576464" y="6286"/>
                  </a:lnTo>
                  <a:lnTo>
                    <a:pt x="10545318" y="0"/>
                  </a:lnTo>
                  <a:close/>
                </a:path>
              </a:pathLst>
            </a:custGeom>
            <a:solidFill>
              <a:srgbClr val="009BDD"/>
            </a:solidFill>
          </p:spPr>
          <p:txBody>
            <a:bodyPr wrap="square" lIns="0" tIns="0" rIns="0" bIns="0" rtlCol="0"/>
            <a:lstStyle/>
            <a:p>
              <a:endParaRPr/>
            </a:p>
          </p:txBody>
        </p:sp>
        <p:sp>
          <p:nvSpPr>
            <p:cNvPr id="8" name="object 8"/>
            <p:cNvSpPr/>
            <p:nvPr/>
          </p:nvSpPr>
          <p:spPr>
            <a:xfrm>
              <a:off x="213360" y="3464051"/>
              <a:ext cx="10625455" cy="480059"/>
            </a:xfrm>
            <a:custGeom>
              <a:avLst/>
              <a:gdLst/>
              <a:ahLst/>
              <a:cxnLst/>
              <a:rect l="l" t="t" r="r" b="b"/>
              <a:pathLst>
                <a:path w="10625455" h="480060">
                  <a:moveTo>
                    <a:pt x="80010" y="0"/>
                  </a:moveTo>
                  <a:lnTo>
                    <a:pt x="10545318" y="0"/>
                  </a:lnTo>
                  <a:lnTo>
                    <a:pt x="10576464" y="6286"/>
                  </a:lnTo>
                  <a:lnTo>
                    <a:pt x="10601896" y="23431"/>
                  </a:lnTo>
                  <a:lnTo>
                    <a:pt x="10619041" y="48863"/>
                  </a:lnTo>
                  <a:lnTo>
                    <a:pt x="10625328" y="80010"/>
                  </a:lnTo>
                  <a:lnTo>
                    <a:pt x="10625328" y="480060"/>
                  </a:lnTo>
                  <a:lnTo>
                    <a:pt x="0" y="480060"/>
                  </a:lnTo>
                  <a:lnTo>
                    <a:pt x="0" y="80010"/>
                  </a:lnTo>
                  <a:lnTo>
                    <a:pt x="6288" y="48863"/>
                  </a:lnTo>
                  <a:lnTo>
                    <a:pt x="23436" y="23431"/>
                  </a:lnTo>
                  <a:lnTo>
                    <a:pt x="48868" y="6286"/>
                  </a:lnTo>
                  <a:lnTo>
                    <a:pt x="80010" y="0"/>
                  </a:lnTo>
                  <a:close/>
                </a:path>
              </a:pathLst>
            </a:custGeom>
            <a:ln w="9525">
              <a:solidFill>
                <a:srgbClr val="434745"/>
              </a:solidFill>
            </a:ln>
          </p:spPr>
          <p:txBody>
            <a:bodyPr wrap="square" lIns="0" tIns="0" rIns="0" bIns="0" rtlCol="0"/>
            <a:lstStyle/>
            <a:p>
              <a:endParaRPr/>
            </a:p>
          </p:txBody>
        </p:sp>
      </p:grpSp>
      <p:sp>
        <p:nvSpPr>
          <p:cNvPr id="9" name="object 9"/>
          <p:cNvSpPr txBox="1"/>
          <p:nvPr/>
        </p:nvSpPr>
        <p:spPr>
          <a:xfrm>
            <a:off x="3951223" y="3496436"/>
            <a:ext cx="3149600"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FFFF"/>
                </a:solidFill>
                <a:latin typeface="Arial"/>
                <a:cs typeface="Arial"/>
              </a:rPr>
              <a:t>Virtual</a:t>
            </a:r>
            <a:r>
              <a:rPr sz="2600" b="1" spc="-70" dirty="0">
                <a:solidFill>
                  <a:srgbClr val="FFFFFF"/>
                </a:solidFill>
                <a:latin typeface="Arial"/>
                <a:cs typeface="Arial"/>
              </a:rPr>
              <a:t> </a:t>
            </a:r>
            <a:r>
              <a:rPr sz="2600" b="1" dirty="0">
                <a:solidFill>
                  <a:srgbClr val="FFFFFF"/>
                </a:solidFill>
                <a:latin typeface="Arial"/>
                <a:cs typeface="Arial"/>
              </a:rPr>
              <a:t>Laboratories</a:t>
            </a:r>
            <a:endParaRPr sz="2600" dirty="0">
              <a:latin typeface="Arial"/>
              <a:cs typeface="Arial"/>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240"/>
              </a:lnSpc>
            </a:pPr>
            <a:r>
              <a:rPr spc="-5" dirty="0"/>
              <a:t>S</a:t>
            </a:r>
            <a:r>
              <a:rPr dirty="0"/>
              <a:t>eptem</a:t>
            </a:r>
            <a:r>
              <a:rPr spc="5" dirty="0"/>
              <a:t>b</a:t>
            </a:r>
            <a:r>
              <a:rPr dirty="0"/>
              <a:t>er</a:t>
            </a:r>
            <a:r>
              <a:rPr spc="-30" dirty="0"/>
              <a:t> </a:t>
            </a:r>
            <a:r>
              <a:rPr dirty="0"/>
              <a:t>2</a:t>
            </a:r>
            <a:r>
              <a:rPr spc="5" dirty="0"/>
              <a:t>0</a:t>
            </a:r>
            <a:r>
              <a:rPr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12</a:t>
            </a:fld>
            <a:endParaRPr dirty="0"/>
          </a:p>
        </p:txBody>
      </p:sp>
      <p:pic>
        <p:nvPicPr>
          <p:cNvPr id="12" name="Picture 11">
            <a:extLst>
              <a:ext uri="{FF2B5EF4-FFF2-40B4-BE49-F238E27FC236}">
                <a16:creationId xmlns:a16="http://schemas.microsoft.com/office/drawing/2014/main" id="{2D0B4A7C-076B-0E21-7616-A020489608E1}"/>
              </a:ext>
            </a:extLst>
          </p:cNvPr>
          <p:cNvPicPr>
            <a:picLocks noChangeAspect="1"/>
          </p:cNvPicPr>
          <p:nvPr/>
        </p:nvPicPr>
        <p:blipFill>
          <a:blip r:embed="rId5"/>
          <a:stretch>
            <a:fillRect/>
          </a:stretch>
        </p:blipFill>
        <p:spPr>
          <a:xfrm>
            <a:off x="10752894" y="3059735"/>
            <a:ext cx="1097221" cy="1423340"/>
          </a:xfrm>
          <a:prstGeom prst="rect">
            <a:avLst/>
          </a:prstGeom>
        </p:spPr>
      </p:pic>
      <p:pic>
        <p:nvPicPr>
          <p:cNvPr id="13" name="Picture 12">
            <a:extLst>
              <a:ext uri="{FF2B5EF4-FFF2-40B4-BE49-F238E27FC236}">
                <a16:creationId xmlns:a16="http://schemas.microsoft.com/office/drawing/2014/main" id="{E2B1387A-95DB-E179-8E64-B672B7A79CCE}"/>
              </a:ext>
            </a:extLst>
          </p:cNvPr>
          <p:cNvPicPr>
            <a:picLocks noChangeAspect="1"/>
          </p:cNvPicPr>
          <p:nvPr/>
        </p:nvPicPr>
        <p:blipFill>
          <a:blip r:embed="rId6"/>
          <a:stretch>
            <a:fillRect/>
          </a:stretch>
        </p:blipFill>
        <p:spPr>
          <a:xfrm>
            <a:off x="10090146" y="4609636"/>
            <a:ext cx="2004211" cy="13388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89B33967-67CB-324B-9C8B-229A4BA74CB7}"/>
              </a:ext>
            </a:extLst>
          </p:cNvPr>
          <p:cNvGraphicFramePr>
            <a:graphicFrameLocks noGrp="1"/>
          </p:cNvGraphicFramePr>
          <p:nvPr>
            <p:ph idx="1"/>
          </p:nvPr>
        </p:nvGraphicFramePr>
        <p:xfrm>
          <a:off x="838200" y="1528763"/>
          <a:ext cx="10515600" cy="460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9">
            <a:extLst>
              <a:ext uri="{FF2B5EF4-FFF2-40B4-BE49-F238E27FC236}">
                <a16:creationId xmlns:a16="http://schemas.microsoft.com/office/drawing/2014/main" id="{CABC7A26-AFF3-3240-B114-8B359D2522CA}"/>
              </a:ext>
            </a:extLst>
          </p:cNvPr>
          <p:cNvSpPr>
            <a:spLocks noGrp="1"/>
          </p:cNvSpPr>
          <p:nvPr>
            <p:ph type="title"/>
          </p:nvPr>
        </p:nvSpPr>
        <p:spPr/>
        <p:txBody>
          <a:bodyPr/>
          <a:lstStyle/>
          <a:p>
            <a:r>
              <a:rPr lang="en-GB" dirty="0"/>
              <a:t>Blue-Cloud VRE</a:t>
            </a:r>
          </a:p>
        </p:txBody>
      </p:sp>
      <p:sp>
        <p:nvSpPr>
          <p:cNvPr id="13" name="TextBox 12">
            <a:extLst>
              <a:ext uri="{FF2B5EF4-FFF2-40B4-BE49-F238E27FC236}">
                <a16:creationId xmlns:a16="http://schemas.microsoft.com/office/drawing/2014/main" id="{D59A2761-4558-5A42-9439-A93F68D19401}"/>
              </a:ext>
            </a:extLst>
          </p:cNvPr>
          <p:cNvSpPr txBox="1"/>
          <p:nvPr/>
        </p:nvSpPr>
        <p:spPr>
          <a:xfrm>
            <a:off x="1415480" y="5445224"/>
            <a:ext cx="9361040" cy="508088"/>
          </a:xfrm>
          <a:prstGeom prst="rect">
            <a:avLst/>
          </a:prstGeom>
          <a:noFill/>
        </p:spPr>
        <p:txBody>
          <a:bodyPr wrap="square" rtlCol="0">
            <a:spAutoFit/>
          </a:bodyPr>
          <a:lstStyle/>
          <a:p>
            <a:pPr algn="ctr"/>
            <a:r>
              <a:rPr lang="en-GB" sz="1351" b="1" dirty="0">
                <a:solidFill>
                  <a:srgbClr val="0032B1"/>
                </a:solidFill>
              </a:rPr>
              <a:t>Blue Cloud VRE promotes Open Science</a:t>
            </a:r>
            <a:endParaRPr lang="en-IT" sz="1351" b="1" dirty="0">
              <a:solidFill>
                <a:srgbClr val="0032B1"/>
              </a:solidFill>
            </a:endParaRPr>
          </a:p>
          <a:p>
            <a:pPr algn="ctr"/>
            <a:endParaRPr lang="en-GB" sz="1351" b="1" dirty="0">
              <a:solidFill>
                <a:srgbClr val="FFFF00"/>
              </a:solidFill>
            </a:endParaRPr>
          </a:p>
        </p:txBody>
      </p:sp>
    </p:spTree>
    <p:extLst>
      <p:ext uri="{BB962C8B-B14F-4D97-AF65-F5344CB8AC3E}">
        <p14:creationId xmlns:p14="http://schemas.microsoft.com/office/powerpoint/2010/main" val="179655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769EA3-84E5-3947-AB7A-0EB001313A2A}"/>
              </a:ext>
            </a:extLst>
          </p:cNvPr>
          <p:cNvSpPr>
            <a:spLocks noGrp="1"/>
          </p:cNvSpPr>
          <p:nvPr>
            <p:ph type="dt" sz="half" idx="10"/>
          </p:nvPr>
        </p:nvSpPr>
        <p:spPr/>
        <p:txBody>
          <a:bodyPr/>
          <a:lstStyle/>
          <a:p>
            <a:r>
              <a:rPr lang="it-IT" dirty="0"/>
              <a:t>10/05/2023</a:t>
            </a:r>
          </a:p>
        </p:txBody>
      </p:sp>
      <p:sp>
        <p:nvSpPr>
          <p:cNvPr id="5" name="Footer Placeholder 4">
            <a:extLst>
              <a:ext uri="{FF2B5EF4-FFF2-40B4-BE49-F238E27FC236}">
                <a16:creationId xmlns:a16="http://schemas.microsoft.com/office/drawing/2014/main" id="{BEC15806-7D27-7E49-B9CF-C0963B4B467E}"/>
              </a:ext>
            </a:extLst>
          </p:cNvPr>
          <p:cNvSpPr>
            <a:spLocks noGrp="1"/>
          </p:cNvSpPr>
          <p:nvPr>
            <p:ph type="ftr" sz="quarter" idx="11"/>
          </p:nvPr>
        </p:nvSpPr>
        <p:spPr/>
        <p:txBody>
          <a:bodyPr/>
          <a:lstStyle/>
          <a:p>
            <a:r>
              <a:rPr lang="it-IT"/>
              <a:t>Blue-Cloud Kick-Off Meeting</a:t>
            </a:r>
            <a:endParaRPr lang="it-IT" dirty="0"/>
          </a:p>
        </p:txBody>
      </p:sp>
      <p:sp>
        <p:nvSpPr>
          <p:cNvPr id="6" name="Slide Number Placeholder 5">
            <a:extLst>
              <a:ext uri="{FF2B5EF4-FFF2-40B4-BE49-F238E27FC236}">
                <a16:creationId xmlns:a16="http://schemas.microsoft.com/office/drawing/2014/main" id="{76C20F17-B842-3544-96DF-436891D0C41D}"/>
              </a:ext>
            </a:extLst>
          </p:cNvPr>
          <p:cNvSpPr>
            <a:spLocks noGrp="1"/>
          </p:cNvSpPr>
          <p:nvPr>
            <p:ph type="sldNum" sz="quarter" idx="12"/>
          </p:nvPr>
        </p:nvSpPr>
        <p:spPr/>
        <p:txBody>
          <a:bodyPr/>
          <a:lstStyle/>
          <a:p>
            <a:fld id="{415BB6C1-B3E2-4F53-A978-6773EBF9531B}" type="slidenum">
              <a:rPr lang="it-IT" smtClean="0"/>
              <a:pPr/>
              <a:t>14</a:t>
            </a:fld>
            <a:endParaRPr lang="it-IT" dirty="0"/>
          </a:p>
        </p:txBody>
      </p:sp>
      <p:sp>
        <p:nvSpPr>
          <p:cNvPr id="10" name="Title 9">
            <a:extLst>
              <a:ext uri="{FF2B5EF4-FFF2-40B4-BE49-F238E27FC236}">
                <a16:creationId xmlns:a16="http://schemas.microsoft.com/office/drawing/2014/main" id="{CABC7A26-AFF3-3240-B114-8B359D2522CA}"/>
              </a:ext>
            </a:extLst>
          </p:cNvPr>
          <p:cNvSpPr>
            <a:spLocks noGrp="1"/>
          </p:cNvSpPr>
          <p:nvPr>
            <p:ph type="title"/>
          </p:nvPr>
        </p:nvSpPr>
        <p:spPr/>
        <p:txBody>
          <a:bodyPr>
            <a:normAutofit/>
          </a:bodyPr>
          <a:lstStyle/>
          <a:p>
            <a:r>
              <a:rPr lang="en-GB" sz="2200" dirty="0"/>
              <a:t>Blue-Cloud </a:t>
            </a:r>
            <a:r>
              <a:rPr lang="en-GB" sz="2200" b="1" dirty="0"/>
              <a:t>Virtual Labs at the VRE</a:t>
            </a:r>
            <a:endParaRPr lang="en-GB" sz="2200" dirty="0"/>
          </a:p>
        </p:txBody>
      </p:sp>
      <p:sp>
        <p:nvSpPr>
          <p:cNvPr id="2" name="Rectangle 1">
            <a:extLst>
              <a:ext uri="{FF2B5EF4-FFF2-40B4-BE49-F238E27FC236}">
                <a16:creationId xmlns:a16="http://schemas.microsoft.com/office/drawing/2014/main" id="{EFFA8654-50A7-D00A-D644-1B443E24DE7D}"/>
              </a:ext>
            </a:extLst>
          </p:cNvPr>
          <p:cNvSpPr/>
          <p:nvPr/>
        </p:nvSpPr>
        <p:spPr>
          <a:xfrm>
            <a:off x="4603128" y="6503531"/>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Rectangle 3">
            <a:extLst>
              <a:ext uri="{FF2B5EF4-FFF2-40B4-BE49-F238E27FC236}">
                <a16:creationId xmlns:a16="http://schemas.microsoft.com/office/drawing/2014/main" id="{27C5DB76-43C7-FD60-10BB-D2C6970671C4}"/>
              </a:ext>
            </a:extLst>
          </p:cNvPr>
          <p:cNvSpPr/>
          <p:nvPr/>
        </p:nvSpPr>
        <p:spPr>
          <a:xfrm>
            <a:off x="36803" y="6503531"/>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6" name="Picture 15">
            <a:extLst>
              <a:ext uri="{FF2B5EF4-FFF2-40B4-BE49-F238E27FC236}">
                <a16:creationId xmlns:a16="http://schemas.microsoft.com/office/drawing/2014/main" id="{5BCFFB7B-A196-5604-E07D-7C68ABC5BB34}"/>
              </a:ext>
            </a:extLst>
          </p:cNvPr>
          <p:cNvPicPr>
            <a:picLocks noChangeAspect="1"/>
          </p:cNvPicPr>
          <p:nvPr/>
        </p:nvPicPr>
        <p:blipFill>
          <a:blip r:embed="rId3"/>
          <a:stretch>
            <a:fillRect/>
          </a:stretch>
        </p:blipFill>
        <p:spPr>
          <a:xfrm>
            <a:off x="82020" y="836266"/>
            <a:ext cx="2098471" cy="2641825"/>
          </a:xfrm>
          <a:prstGeom prst="rect">
            <a:avLst/>
          </a:prstGeom>
        </p:spPr>
      </p:pic>
      <p:pic>
        <p:nvPicPr>
          <p:cNvPr id="18" name="Picture 17">
            <a:extLst>
              <a:ext uri="{FF2B5EF4-FFF2-40B4-BE49-F238E27FC236}">
                <a16:creationId xmlns:a16="http://schemas.microsoft.com/office/drawing/2014/main" id="{38771997-AAE7-D949-F7B7-5F89101B46DF}"/>
              </a:ext>
            </a:extLst>
          </p:cNvPr>
          <p:cNvPicPr>
            <a:picLocks noChangeAspect="1"/>
          </p:cNvPicPr>
          <p:nvPr/>
        </p:nvPicPr>
        <p:blipFill>
          <a:blip r:embed="rId4"/>
          <a:stretch>
            <a:fillRect/>
          </a:stretch>
        </p:blipFill>
        <p:spPr>
          <a:xfrm>
            <a:off x="2354048" y="836266"/>
            <a:ext cx="2249912" cy="2483872"/>
          </a:xfrm>
          <a:prstGeom prst="rect">
            <a:avLst/>
          </a:prstGeom>
        </p:spPr>
      </p:pic>
      <p:pic>
        <p:nvPicPr>
          <p:cNvPr id="20" name="Picture 19">
            <a:extLst>
              <a:ext uri="{FF2B5EF4-FFF2-40B4-BE49-F238E27FC236}">
                <a16:creationId xmlns:a16="http://schemas.microsoft.com/office/drawing/2014/main" id="{19E42BF1-9CEA-384D-19F5-61998D41C813}"/>
              </a:ext>
            </a:extLst>
          </p:cNvPr>
          <p:cNvPicPr>
            <a:picLocks noChangeAspect="1"/>
          </p:cNvPicPr>
          <p:nvPr/>
        </p:nvPicPr>
        <p:blipFill>
          <a:blip r:embed="rId5"/>
          <a:stretch>
            <a:fillRect/>
          </a:stretch>
        </p:blipFill>
        <p:spPr>
          <a:xfrm>
            <a:off x="4965181" y="862351"/>
            <a:ext cx="2131934" cy="2641825"/>
          </a:xfrm>
          <a:prstGeom prst="rect">
            <a:avLst/>
          </a:prstGeom>
        </p:spPr>
      </p:pic>
      <p:pic>
        <p:nvPicPr>
          <p:cNvPr id="22" name="Picture 21">
            <a:extLst>
              <a:ext uri="{FF2B5EF4-FFF2-40B4-BE49-F238E27FC236}">
                <a16:creationId xmlns:a16="http://schemas.microsoft.com/office/drawing/2014/main" id="{05FB369B-655A-0ED9-72B1-4192AFFE580D}"/>
              </a:ext>
            </a:extLst>
          </p:cNvPr>
          <p:cNvPicPr>
            <a:picLocks noChangeAspect="1"/>
          </p:cNvPicPr>
          <p:nvPr/>
        </p:nvPicPr>
        <p:blipFill>
          <a:blip r:embed="rId6"/>
          <a:stretch>
            <a:fillRect/>
          </a:stretch>
        </p:blipFill>
        <p:spPr>
          <a:xfrm>
            <a:off x="7255865" y="886576"/>
            <a:ext cx="2222242" cy="2905715"/>
          </a:xfrm>
          <a:prstGeom prst="rect">
            <a:avLst/>
          </a:prstGeom>
        </p:spPr>
      </p:pic>
      <p:pic>
        <p:nvPicPr>
          <p:cNvPr id="24" name="Picture 23">
            <a:extLst>
              <a:ext uri="{FF2B5EF4-FFF2-40B4-BE49-F238E27FC236}">
                <a16:creationId xmlns:a16="http://schemas.microsoft.com/office/drawing/2014/main" id="{B5E1DE1F-DE6A-8267-78AF-B6D0DF346185}"/>
              </a:ext>
            </a:extLst>
          </p:cNvPr>
          <p:cNvPicPr>
            <a:picLocks noChangeAspect="1"/>
          </p:cNvPicPr>
          <p:nvPr/>
        </p:nvPicPr>
        <p:blipFill>
          <a:blip r:embed="rId7"/>
          <a:stretch>
            <a:fillRect/>
          </a:stretch>
        </p:blipFill>
        <p:spPr>
          <a:xfrm>
            <a:off x="9781486" y="886576"/>
            <a:ext cx="2156936" cy="2433562"/>
          </a:xfrm>
          <a:prstGeom prst="rect">
            <a:avLst/>
          </a:prstGeom>
        </p:spPr>
      </p:pic>
      <p:pic>
        <p:nvPicPr>
          <p:cNvPr id="26" name="Picture 25">
            <a:extLst>
              <a:ext uri="{FF2B5EF4-FFF2-40B4-BE49-F238E27FC236}">
                <a16:creationId xmlns:a16="http://schemas.microsoft.com/office/drawing/2014/main" id="{9C00F8BC-ED22-4228-6094-DDB6A21F395A}"/>
              </a:ext>
            </a:extLst>
          </p:cNvPr>
          <p:cNvPicPr>
            <a:picLocks noChangeAspect="1"/>
          </p:cNvPicPr>
          <p:nvPr/>
        </p:nvPicPr>
        <p:blipFill>
          <a:blip r:embed="rId8"/>
          <a:stretch>
            <a:fillRect/>
          </a:stretch>
        </p:blipFill>
        <p:spPr>
          <a:xfrm>
            <a:off x="1123225" y="3935973"/>
            <a:ext cx="2078954" cy="2412699"/>
          </a:xfrm>
          <a:prstGeom prst="rect">
            <a:avLst/>
          </a:prstGeom>
        </p:spPr>
      </p:pic>
      <p:pic>
        <p:nvPicPr>
          <p:cNvPr id="28" name="Picture 27">
            <a:extLst>
              <a:ext uri="{FF2B5EF4-FFF2-40B4-BE49-F238E27FC236}">
                <a16:creationId xmlns:a16="http://schemas.microsoft.com/office/drawing/2014/main" id="{462C427E-9C5A-899C-7F50-56233171AB3B}"/>
              </a:ext>
            </a:extLst>
          </p:cNvPr>
          <p:cNvPicPr>
            <a:picLocks noChangeAspect="1"/>
          </p:cNvPicPr>
          <p:nvPr/>
        </p:nvPicPr>
        <p:blipFill>
          <a:blip r:embed="rId9"/>
          <a:stretch>
            <a:fillRect/>
          </a:stretch>
        </p:blipFill>
        <p:spPr>
          <a:xfrm>
            <a:off x="3650061" y="3864800"/>
            <a:ext cx="2167161" cy="2483872"/>
          </a:xfrm>
          <a:prstGeom prst="rect">
            <a:avLst/>
          </a:prstGeom>
        </p:spPr>
      </p:pic>
      <p:pic>
        <p:nvPicPr>
          <p:cNvPr id="30" name="Picture 29">
            <a:extLst>
              <a:ext uri="{FF2B5EF4-FFF2-40B4-BE49-F238E27FC236}">
                <a16:creationId xmlns:a16="http://schemas.microsoft.com/office/drawing/2014/main" id="{94C8EC77-9270-AEFF-17E5-4D83F62F99E6}"/>
              </a:ext>
            </a:extLst>
          </p:cNvPr>
          <p:cNvPicPr>
            <a:picLocks noChangeAspect="1"/>
          </p:cNvPicPr>
          <p:nvPr/>
        </p:nvPicPr>
        <p:blipFill>
          <a:blip r:embed="rId10"/>
          <a:stretch>
            <a:fillRect/>
          </a:stretch>
        </p:blipFill>
        <p:spPr>
          <a:xfrm>
            <a:off x="6374780" y="3935973"/>
            <a:ext cx="2167178" cy="2248624"/>
          </a:xfrm>
          <a:prstGeom prst="rect">
            <a:avLst/>
          </a:prstGeom>
        </p:spPr>
      </p:pic>
      <p:pic>
        <p:nvPicPr>
          <p:cNvPr id="32" name="Picture 31">
            <a:extLst>
              <a:ext uri="{FF2B5EF4-FFF2-40B4-BE49-F238E27FC236}">
                <a16:creationId xmlns:a16="http://schemas.microsoft.com/office/drawing/2014/main" id="{8089256A-41A4-531B-E592-908C46D69435}"/>
              </a:ext>
            </a:extLst>
          </p:cNvPr>
          <p:cNvPicPr>
            <a:picLocks noChangeAspect="1"/>
          </p:cNvPicPr>
          <p:nvPr/>
        </p:nvPicPr>
        <p:blipFill>
          <a:blip r:embed="rId11"/>
          <a:stretch>
            <a:fillRect/>
          </a:stretch>
        </p:blipFill>
        <p:spPr>
          <a:xfrm>
            <a:off x="8989823" y="3935973"/>
            <a:ext cx="2118876" cy="2295756"/>
          </a:xfrm>
          <a:prstGeom prst="rect">
            <a:avLst/>
          </a:prstGeom>
        </p:spPr>
      </p:pic>
    </p:spTree>
    <p:extLst>
      <p:ext uri="{BB962C8B-B14F-4D97-AF65-F5344CB8AC3E}">
        <p14:creationId xmlns:p14="http://schemas.microsoft.com/office/powerpoint/2010/main" val="156083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39051" y="324358"/>
            <a:ext cx="5204080" cy="386644"/>
          </a:xfrm>
          <a:prstGeom prst="rect">
            <a:avLst/>
          </a:prstGeom>
        </p:spPr>
        <p:txBody>
          <a:bodyPr vert="horz" wrap="square" lIns="0" tIns="17145" rIns="0" bIns="0" rtlCol="0">
            <a:spAutoFit/>
          </a:bodyPr>
          <a:lstStyle/>
          <a:p>
            <a:pPr marL="12700">
              <a:lnSpc>
                <a:spcPct val="100000"/>
              </a:lnSpc>
              <a:spcBef>
                <a:spcPts val="135"/>
              </a:spcBef>
            </a:pPr>
            <a:r>
              <a:rPr sz="2400" b="1" spc="15" dirty="0">
                <a:solidFill>
                  <a:srgbClr val="FFFFFF"/>
                </a:solidFill>
                <a:cs typeface="Arial"/>
              </a:rPr>
              <a:t>Blue-Cloud</a:t>
            </a:r>
            <a:r>
              <a:rPr sz="2400" b="1" dirty="0">
                <a:solidFill>
                  <a:srgbClr val="FFFFFF"/>
                </a:solidFill>
                <a:cs typeface="Arial"/>
              </a:rPr>
              <a:t> </a:t>
            </a:r>
            <a:r>
              <a:rPr sz="2400" b="1" spc="20" dirty="0">
                <a:solidFill>
                  <a:srgbClr val="FFFFFF"/>
                </a:solidFill>
                <a:cs typeface="Arial"/>
              </a:rPr>
              <a:t>2026</a:t>
            </a:r>
            <a:r>
              <a:rPr sz="2400" b="1" spc="-20" dirty="0">
                <a:solidFill>
                  <a:srgbClr val="FFFFFF"/>
                </a:solidFill>
                <a:cs typeface="Arial"/>
              </a:rPr>
              <a:t> </a:t>
            </a:r>
            <a:r>
              <a:rPr sz="2400" b="1" spc="20" dirty="0" err="1">
                <a:solidFill>
                  <a:srgbClr val="FFFFFF"/>
                </a:solidFill>
                <a:cs typeface="Arial"/>
              </a:rPr>
              <a:t>WorkBenches</a:t>
            </a:r>
            <a:endParaRPr sz="2400" dirty="0">
              <a:cs typeface="Arial"/>
            </a:endParaRPr>
          </a:p>
        </p:txBody>
      </p:sp>
      <p:pic>
        <p:nvPicPr>
          <p:cNvPr id="3" name="object 3"/>
          <p:cNvPicPr/>
          <p:nvPr/>
        </p:nvPicPr>
        <p:blipFill>
          <a:blip r:embed="rId2" cstate="print"/>
          <a:stretch>
            <a:fillRect/>
          </a:stretch>
        </p:blipFill>
        <p:spPr>
          <a:xfrm>
            <a:off x="228600" y="1522475"/>
            <a:ext cx="4782312" cy="4314444"/>
          </a:xfrm>
          <a:prstGeom prst="rect">
            <a:avLst/>
          </a:prstGeom>
        </p:spPr>
      </p:pic>
      <p:sp>
        <p:nvSpPr>
          <p:cNvPr id="4" name="object 4"/>
          <p:cNvSpPr txBox="1">
            <a:spLocks noGrp="1"/>
          </p:cNvSpPr>
          <p:nvPr>
            <p:ph type="title"/>
          </p:nvPr>
        </p:nvSpPr>
        <p:spPr>
          <a:xfrm>
            <a:off x="5260283" y="677627"/>
            <a:ext cx="6318250" cy="5245667"/>
          </a:xfrm>
          <a:prstGeom prst="rect">
            <a:avLst/>
          </a:prstGeom>
        </p:spPr>
        <p:txBody>
          <a:bodyPr vert="horz" wrap="square" lIns="0" tIns="13335" rIns="0" bIns="0" rtlCol="0">
            <a:spAutoFit/>
          </a:bodyPr>
          <a:lstStyle/>
          <a:p>
            <a:pPr marL="355600" marR="5080" indent="-342900" algn="l">
              <a:lnSpc>
                <a:spcPct val="100000"/>
              </a:lnSpc>
              <a:spcBef>
                <a:spcPts val="105"/>
              </a:spcBef>
              <a:buFont typeface="Arial" panose="020B0604020202020204" pitchFamily="34" charset="0"/>
              <a:buChar char="•"/>
            </a:pPr>
            <a:r>
              <a:rPr lang="en-US" sz="2000" b="0" dirty="0">
                <a:solidFill>
                  <a:schemeClr val="dk1"/>
                </a:solidFill>
                <a:latin typeface="Calibri"/>
                <a:ea typeface="Calibri"/>
                <a:cs typeface="Calibri"/>
                <a:sym typeface="Calibri"/>
              </a:rPr>
              <a:t>Implement cloud-based workflow or analytical pipelines to generate </a:t>
            </a:r>
            <a:r>
              <a:rPr lang="en-US" sz="2000" b="0" dirty="0" err="1">
                <a:solidFill>
                  <a:schemeClr val="dk1"/>
                </a:solidFill>
                <a:latin typeface="Calibri"/>
                <a:ea typeface="Calibri"/>
                <a:cs typeface="Calibri"/>
                <a:sym typeface="Calibri"/>
              </a:rPr>
              <a:t>harmonised</a:t>
            </a:r>
            <a:r>
              <a:rPr lang="en-US" sz="2000" b="0" dirty="0">
                <a:solidFill>
                  <a:schemeClr val="dk1"/>
                </a:solidFill>
                <a:latin typeface="Calibri"/>
                <a:ea typeface="Calibri"/>
                <a:cs typeface="Calibri"/>
                <a:sym typeface="Calibri"/>
              </a:rPr>
              <a:t>, validated and high-quality EOV, ECV and EBV data collections with data from multiple sources</a:t>
            </a:r>
            <a:br>
              <a:rPr lang="en-US" sz="2000" b="0" dirty="0">
                <a:solidFill>
                  <a:schemeClr val="dk1"/>
                </a:solidFill>
                <a:latin typeface="Calibri"/>
                <a:ea typeface="Calibri"/>
                <a:cs typeface="Calibri"/>
                <a:sym typeface="Calibri"/>
              </a:rPr>
            </a:br>
            <a:br>
              <a:rPr lang="en-US" sz="2000" b="0" dirty="0">
                <a:solidFill>
                  <a:schemeClr val="dk1"/>
                </a:solidFill>
                <a:latin typeface="Calibri"/>
                <a:ea typeface="Calibri"/>
                <a:cs typeface="Calibri"/>
                <a:sym typeface="Calibri"/>
              </a:rPr>
            </a:br>
            <a:r>
              <a:rPr lang="en-US" sz="2000" b="0" dirty="0">
                <a:solidFill>
                  <a:schemeClr val="dk1"/>
                </a:solidFill>
                <a:latin typeface="Calibri"/>
                <a:ea typeface="Calibri"/>
                <a:cs typeface="Calibri"/>
                <a:sym typeface="Calibri"/>
              </a:rPr>
              <a:t>These pipelines can be adopted, when proven, in </a:t>
            </a:r>
            <a:r>
              <a:rPr lang="en-US" sz="2000" b="0" dirty="0" err="1">
                <a:solidFill>
                  <a:schemeClr val="dk1"/>
                </a:solidFill>
                <a:latin typeface="Calibri"/>
                <a:ea typeface="Calibri"/>
                <a:cs typeface="Calibri"/>
                <a:sym typeface="Calibri"/>
              </a:rPr>
              <a:t>EMODnet</a:t>
            </a:r>
            <a:r>
              <a:rPr lang="en-US" sz="2000" b="0" dirty="0">
                <a:solidFill>
                  <a:schemeClr val="dk1"/>
                </a:solidFill>
                <a:latin typeface="Calibri"/>
                <a:ea typeface="Calibri"/>
                <a:cs typeface="Calibri"/>
                <a:sym typeface="Calibri"/>
              </a:rPr>
              <a:t> and Copernicus Marine Service</a:t>
            </a:r>
            <a:br>
              <a:rPr lang="en-US" sz="2000" b="0" dirty="0">
                <a:solidFill>
                  <a:schemeClr val="dk1"/>
                </a:solidFill>
                <a:latin typeface="Calibri"/>
                <a:ea typeface="Calibri"/>
                <a:cs typeface="Calibri"/>
                <a:sym typeface="Calibri"/>
              </a:rPr>
            </a:br>
            <a:br>
              <a:rPr lang="en-US" sz="2000" b="0" dirty="0">
                <a:solidFill>
                  <a:schemeClr val="dk1"/>
                </a:solidFill>
                <a:latin typeface="Calibri"/>
                <a:ea typeface="Calibri"/>
                <a:cs typeface="Calibri"/>
                <a:sym typeface="Calibri"/>
              </a:rPr>
            </a:br>
            <a:r>
              <a:rPr lang="en-US" sz="2000" b="0" dirty="0">
                <a:solidFill>
                  <a:schemeClr val="dk1"/>
                </a:solidFill>
                <a:latin typeface="Calibri"/>
                <a:ea typeface="Calibri"/>
                <a:cs typeface="Calibri"/>
                <a:sym typeface="Calibri"/>
              </a:rPr>
              <a:t>Experts from </a:t>
            </a:r>
            <a:r>
              <a:rPr lang="en-US" sz="2000" b="0" dirty="0" err="1">
                <a:solidFill>
                  <a:schemeClr val="dk1"/>
                </a:solidFill>
                <a:latin typeface="Calibri"/>
                <a:ea typeface="Calibri"/>
                <a:cs typeface="Calibri"/>
                <a:sym typeface="Calibri"/>
              </a:rPr>
              <a:t>EMODnet</a:t>
            </a:r>
            <a:r>
              <a:rPr lang="en-US" sz="2000" b="0" dirty="0">
                <a:solidFill>
                  <a:schemeClr val="dk1"/>
                </a:solidFill>
                <a:latin typeface="Calibri"/>
                <a:ea typeface="Calibri"/>
                <a:cs typeface="Calibri"/>
                <a:sym typeface="Calibri"/>
              </a:rPr>
              <a:t>, Copernicus Marine and from the biological community working together</a:t>
            </a:r>
            <a:br>
              <a:rPr lang="en-US" sz="2000" b="0" dirty="0">
                <a:solidFill>
                  <a:schemeClr val="dk1"/>
                </a:solidFill>
                <a:latin typeface="Calibri"/>
                <a:ea typeface="Calibri"/>
                <a:cs typeface="Calibri"/>
                <a:sym typeface="Calibri"/>
              </a:rPr>
            </a:br>
            <a:br>
              <a:rPr lang="en-US" sz="2000" b="0" dirty="0">
                <a:solidFill>
                  <a:schemeClr val="dk1"/>
                </a:solidFill>
                <a:latin typeface="Calibri"/>
                <a:ea typeface="Calibri"/>
                <a:cs typeface="Calibri"/>
                <a:sym typeface="Calibri"/>
              </a:rPr>
            </a:br>
            <a:r>
              <a:rPr lang="en-US" sz="2000" b="0" dirty="0">
                <a:solidFill>
                  <a:schemeClr val="dk1"/>
                </a:solidFill>
                <a:latin typeface="Calibri"/>
                <a:ea typeface="Calibri"/>
                <a:cs typeface="Calibri"/>
                <a:sym typeface="Calibri"/>
              </a:rPr>
              <a:t>Data from:</a:t>
            </a:r>
            <a:br>
              <a:rPr lang="en-US" sz="2000" b="0" dirty="0">
                <a:solidFill>
                  <a:schemeClr val="dk1"/>
                </a:solidFill>
                <a:latin typeface="Calibri"/>
                <a:ea typeface="Calibri"/>
                <a:cs typeface="Calibri"/>
                <a:sym typeface="Calibri"/>
              </a:rPr>
            </a:br>
            <a:r>
              <a:rPr lang="en-US" sz="2000" b="0" dirty="0">
                <a:solidFill>
                  <a:schemeClr val="dk1"/>
                </a:solidFill>
                <a:latin typeface="Calibri"/>
                <a:ea typeface="Calibri"/>
                <a:cs typeface="Calibri"/>
                <a:sym typeface="Calibri"/>
              </a:rPr>
              <a:t> </a:t>
            </a:r>
            <a:br>
              <a:rPr lang="en-US" sz="2000" b="0" dirty="0">
                <a:solidFill>
                  <a:schemeClr val="dk1"/>
                </a:solidFill>
                <a:latin typeface="Calibri"/>
                <a:ea typeface="Calibri"/>
                <a:cs typeface="Calibri"/>
                <a:sym typeface="Calibri"/>
              </a:rPr>
            </a:br>
            <a:br>
              <a:rPr lang="en-US" sz="2000" b="0" dirty="0">
                <a:solidFill>
                  <a:schemeClr val="dk1"/>
                </a:solidFill>
                <a:latin typeface="Calibri"/>
                <a:ea typeface="Calibri"/>
                <a:cs typeface="Calibri"/>
                <a:sym typeface="Calibri"/>
              </a:rPr>
            </a:br>
            <a:br>
              <a:rPr lang="en-US" sz="2000" b="0" dirty="0">
                <a:solidFill>
                  <a:schemeClr val="dk1"/>
                </a:solidFill>
                <a:latin typeface="Calibri"/>
                <a:ea typeface="Calibri"/>
                <a:cs typeface="Calibri"/>
                <a:sym typeface="Calibri"/>
              </a:rPr>
            </a:br>
            <a:br>
              <a:rPr lang="en-US" sz="2000" b="0" dirty="0">
                <a:solidFill>
                  <a:schemeClr val="dk1"/>
                </a:solidFill>
                <a:latin typeface="Calibri"/>
                <a:ea typeface="Calibri"/>
                <a:cs typeface="Calibri"/>
                <a:sym typeface="Calibri"/>
              </a:rPr>
            </a:br>
            <a:endParaRPr sz="2000" b="0" dirty="0">
              <a:latin typeface="Calibri"/>
              <a:cs typeface="Calibri"/>
            </a:endParaRPr>
          </a:p>
        </p:txBody>
      </p:sp>
      <p:sp>
        <p:nvSpPr>
          <p:cNvPr id="7" name="object 7"/>
          <p:cNvSpPr txBox="1">
            <a:spLocks noGrp="1"/>
          </p:cNvSpPr>
          <p:nvPr>
            <p:ph type="sldNum" sz="quarter" idx="7"/>
          </p:nvPr>
        </p:nvSpPr>
        <p:spPr>
          <a:xfrm>
            <a:off x="11885421" y="6580733"/>
            <a:ext cx="231775" cy="177800"/>
          </a:xfrm>
          <a:prstGeom prst="rect">
            <a:avLst/>
          </a:prstGeom>
        </p:spPr>
        <p:txBody>
          <a:bodyPr vert="horz" wrap="square" lIns="0" tIns="0" rIns="0" bIns="0" rtlCol="0">
            <a:spAutoFit/>
          </a:bodyPr>
          <a:lstStyle>
            <a:defPPr>
              <a:defRPr lang="it-IT"/>
            </a:defPPr>
            <a:lvl1pPr marL="0" algn="l" defTabSz="914400" rtl="0" eaLnBrk="1" latinLnBrk="0" hangingPunct="1">
              <a:defRPr sz="1200" b="0" i="0" kern="1200">
                <a:solidFill>
                  <a:srgbClr val="E7E6E6"/>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NL" smtClean="0"/>
              <a:pPr marL="38100">
                <a:lnSpc>
                  <a:spcPts val="1240"/>
                </a:lnSpc>
              </a:pPr>
              <a:t>15</a:t>
            </a:fld>
            <a:endParaRPr dirty="0"/>
          </a:p>
        </p:txBody>
      </p:sp>
      <p:pic>
        <p:nvPicPr>
          <p:cNvPr id="8" name="Google Shape;265;p16">
            <a:extLst>
              <a:ext uri="{FF2B5EF4-FFF2-40B4-BE49-F238E27FC236}">
                <a16:creationId xmlns:a16="http://schemas.microsoft.com/office/drawing/2014/main" id="{7AE6227D-A668-0C9B-23D1-B6675838630E}"/>
              </a:ext>
            </a:extLst>
          </p:cNvPr>
          <p:cNvPicPr preferRelativeResize="0"/>
          <p:nvPr/>
        </p:nvPicPr>
        <p:blipFill rotWithShape="1">
          <a:blip r:embed="rId3">
            <a:alphaModFix/>
          </a:blip>
          <a:srcRect/>
          <a:stretch/>
        </p:blipFill>
        <p:spPr>
          <a:xfrm>
            <a:off x="6813343" y="3658457"/>
            <a:ext cx="1411419" cy="969034"/>
          </a:xfrm>
          <a:prstGeom prst="rect">
            <a:avLst/>
          </a:prstGeom>
          <a:noFill/>
          <a:ln>
            <a:noFill/>
          </a:ln>
        </p:spPr>
      </p:pic>
      <p:pic>
        <p:nvPicPr>
          <p:cNvPr id="9" name="Google Shape;271;p16">
            <a:extLst>
              <a:ext uri="{FF2B5EF4-FFF2-40B4-BE49-F238E27FC236}">
                <a16:creationId xmlns:a16="http://schemas.microsoft.com/office/drawing/2014/main" id="{B13AF7CB-C61C-C6F9-26DB-4C3A5BBA58AD}"/>
              </a:ext>
            </a:extLst>
          </p:cNvPr>
          <p:cNvPicPr preferRelativeResize="0"/>
          <p:nvPr/>
        </p:nvPicPr>
        <p:blipFill rotWithShape="1">
          <a:blip r:embed="rId4">
            <a:alphaModFix/>
          </a:blip>
          <a:srcRect/>
          <a:stretch/>
        </p:blipFill>
        <p:spPr>
          <a:xfrm>
            <a:off x="7955343" y="3630820"/>
            <a:ext cx="1603410" cy="1067871"/>
          </a:xfrm>
          <a:prstGeom prst="rect">
            <a:avLst/>
          </a:prstGeom>
          <a:noFill/>
          <a:ln>
            <a:noFill/>
          </a:ln>
        </p:spPr>
      </p:pic>
      <p:pic>
        <p:nvPicPr>
          <p:cNvPr id="10" name="Google Shape;266;p16">
            <a:extLst>
              <a:ext uri="{FF2B5EF4-FFF2-40B4-BE49-F238E27FC236}">
                <a16:creationId xmlns:a16="http://schemas.microsoft.com/office/drawing/2014/main" id="{53ED42AE-3880-029D-9AF8-15DFD32D4A05}"/>
              </a:ext>
            </a:extLst>
          </p:cNvPr>
          <p:cNvPicPr preferRelativeResize="0"/>
          <p:nvPr/>
        </p:nvPicPr>
        <p:blipFill rotWithShape="1">
          <a:blip r:embed="rId5">
            <a:alphaModFix/>
          </a:blip>
          <a:srcRect/>
          <a:stretch/>
        </p:blipFill>
        <p:spPr>
          <a:xfrm>
            <a:off x="9541848" y="3862744"/>
            <a:ext cx="1377974" cy="480657"/>
          </a:xfrm>
          <a:prstGeom prst="rect">
            <a:avLst/>
          </a:prstGeom>
          <a:noFill/>
          <a:ln>
            <a:noFill/>
          </a:ln>
        </p:spPr>
      </p:pic>
      <p:pic>
        <p:nvPicPr>
          <p:cNvPr id="11" name="Google Shape;269;p16">
            <a:extLst>
              <a:ext uri="{FF2B5EF4-FFF2-40B4-BE49-F238E27FC236}">
                <a16:creationId xmlns:a16="http://schemas.microsoft.com/office/drawing/2014/main" id="{DFD8C03B-F037-4B9A-4527-F17599B51C79}"/>
              </a:ext>
            </a:extLst>
          </p:cNvPr>
          <p:cNvPicPr preferRelativeResize="0"/>
          <p:nvPr/>
        </p:nvPicPr>
        <p:blipFill rotWithShape="1">
          <a:blip r:embed="rId6">
            <a:alphaModFix/>
          </a:blip>
          <a:srcRect/>
          <a:stretch/>
        </p:blipFill>
        <p:spPr>
          <a:xfrm>
            <a:off x="5650536" y="4530531"/>
            <a:ext cx="707509" cy="707509"/>
          </a:xfrm>
          <a:prstGeom prst="rect">
            <a:avLst/>
          </a:prstGeom>
          <a:noFill/>
          <a:ln>
            <a:noFill/>
          </a:ln>
        </p:spPr>
      </p:pic>
      <p:pic>
        <p:nvPicPr>
          <p:cNvPr id="12" name="Google Shape;267;p16">
            <a:extLst>
              <a:ext uri="{FF2B5EF4-FFF2-40B4-BE49-F238E27FC236}">
                <a16:creationId xmlns:a16="http://schemas.microsoft.com/office/drawing/2014/main" id="{7BF86E03-65AD-6DA9-290F-5E39890383CD}"/>
              </a:ext>
            </a:extLst>
          </p:cNvPr>
          <p:cNvPicPr preferRelativeResize="0"/>
          <p:nvPr/>
        </p:nvPicPr>
        <p:blipFill rotWithShape="1">
          <a:blip r:embed="rId7">
            <a:alphaModFix/>
          </a:blip>
          <a:srcRect/>
          <a:stretch/>
        </p:blipFill>
        <p:spPr>
          <a:xfrm>
            <a:off x="6267686" y="4583756"/>
            <a:ext cx="1353469" cy="901410"/>
          </a:xfrm>
          <a:prstGeom prst="rect">
            <a:avLst/>
          </a:prstGeom>
          <a:noFill/>
          <a:ln>
            <a:noFill/>
          </a:ln>
        </p:spPr>
      </p:pic>
      <p:pic>
        <p:nvPicPr>
          <p:cNvPr id="13" name="Google Shape;260;p16">
            <a:extLst>
              <a:ext uri="{FF2B5EF4-FFF2-40B4-BE49-F238E27FC236}">
                <a16:creationId xmlns:a16="http://schemas.microsoft.com/office/drawing/2014/main" id="{2B086F1B-4305-328D-9507-23B65A1798DC}"/>
              </a:ext>
            </a:extLst>
          </p:cNvPr>
          <p:cNvPicPr preferRelativeResize="0"/>
          <p:nvPr/>
        </p:nvPicPr>
        <p:blipFill rotWithShape="1">
          <a:blip r:embed="rId8">
            <a:alphaModFix/>
          </a:blip>
          <a:srcRect/>
          <a:stretch/>
        </p:blipFill>
        <p:spPr>
          <a:xfrm>
            <a:off x="7668885" y="4767431"/>
            <a:ext cx="1572206" cy="233707"/>
          </a:xfrm>
          <a:prstGeom prst="rect">
            <a:avLst/>
          </a:prstGeom>
          <a:noFill/>
          <a:ln>
            <a:noFill/>
          </a:ln>
        </p:spPr>
      </p:pic>
      <p:pic>
        <p:nvPicPr>
          <p:cNvPr id="14" name="Google Shape;261;p16">
            <a:extLst>
              <a:ext uri="{FF2B5EF4-FFF2-40B4-BE49-F238E27FC236}">
                <a16:creationId xmlns:a16="http://schemas.microsoft.com/office/drawing/2014/main" id="{2C6F4E9B-3E49-AA86-3BE4-7DDBBBF09900}"/>
              </a:ext>
            </a:extLst>
          </p:cNvPr>
          <p:cNvPicPr preferRelativeResize="0"/>
          <p:nvPr/>
        </p:nvPicPr>
        <p:blipFill rotWithShape="1">
          <a:blip r:embed="rId9">
            <a:alphaModFix/>
          </a:blip>
          <a:srcRect/>
          <a:stretch/>
        </p:blipFill>
        <p:spPr>
          <a:xfrm>
            <a:off x="7970945" y="5141078"/>
            <a:ext cx="1572206" cy="323035"/>
          </a:xfrm>
          <a:prstGeom prst="rect">
            <a:avLst/>
          </a:prstGeom>
          <a:noFill/>
          <a:ln>
            <a:noFill/>
          </a:ln>
        </p:spPr>
      </p:pic>
      <p:pic>
        <p:nvPicPr>
          <p:cNvPr id="15" name="Google Shape;262;p16">
            <a:extLst>
              <a:ext uri="{FF2B5EF4-FFF2-40B4-BE49-F238E27FC236}">
                <a16:creationId xmlns:a16="http://schemas.microsoft.com/office/drawing/2014/main" id="{AB7E14D0-D90B-7F9D-72ED-5617F71C4810}"/>
              </a:ext>
            </a:extLst>
          </p:cNvPr>
          <p:cNvPicPr preferRelativeResize="0"/>
          <p:nvPr/>
        </p:nvPicPr>
        <p:blipFill rotWithShape="1">
          <a:blip r:embed="rId10">
            <a:alphaModFix/>
          </a:blip>
          <a:srcRect/>
          <a:stretch/>
        </p:blipFill>
        <p:spPr>
          <a:xfrm>
            <a:off x="9604560" y="4530531"/>
            <a:ext cx="1610503" cy="634871"/>
          </a:xfrm>
          <a:prstGeom prst="rect">
            <a:avLst/>
          </a:prstGeom>
          <a:noFill/>
          <a:ln>
            <a:noFill/>
          </a:ln>
        </p:spPr>
      </p:pic>
      <p:pic>
        <p:nvPicPr>
          <p:cNvPr id="16" name="Google Shape;263;p16">
            <a:extLst>
              <a:ext uri="{FF2B5EF4-FFF2-40B4-BE49-F238E27FC236}">
                <a16:creationId xmlns:a16="http://schemas.microsoft.com/office/drawing/2014/main" id="{B41C1F11-D4CA-851B-49EB-24EAFC742F08}"/>
              </a:ext>
            </a:extLst>
          </p:cNvPr>
          <p:cNvPicPr preferRelativeResize="0"/>
          <p:nvPr/>
        </p:nvPicPr>
        <p:blipFill rotWithShape="1">
          <a:blip r:embed="rId11">
            <a:alphaModFix/>
          </a:blip>
          <a:srcRect/>
          <a:stretch/>
        </p:blipFill>
        <p:spPr>
          <a:xfrm>
            <a:off x="10286382" y="4698691"/>
            <a:ext cx="1811323" cy="1292449"/>
          </a:xfrm>
          <a:prstGeom prst="rect">
            <a:avLst/>
          </a:prstGeom>
          <a:noFill/>
          <a:ln>
            <a:noFill/>
          </a:ln>
        </p:spPr>
      </p:pic>
      <p:pic>
        <p:nvPicPr>
          <p:cNvPr id="17" name="Google Shape;264;p16">
            <a:extLst>
              <a:ext uri="{FF2B5EF4-FFF2-40B4-BE49-F238E27FC236}">
                <a16:creationId xmlns:a16="http://schemas.microsoft.com/office/drawing/2014/main" id="{816B803F-941A-50EA-02AF-53FF6956D586}"/>
              </a:ext>
            </a:extLst>
          </p:cNvPr>
          <p:cNvPicPr preferRelativeResize="0"/>
          <p:nvPr/>
        </p:nvPicPr>
        <p:blipFill rotWithShape="1">
          <a:blip r:embed="rId12">
            <a:alphaModFix/>
          </a:blip>
          <a:srcRect/>
          <a:stretch/>
        </p:blipFill>
        <p:spPr>
          <a:xfrm>
            <a:off x="9843886" y="5396914"/>
            <a:ext cx="762173" cy="262109"/>
          </a:xfrm>
          <a:prstGeom prst="rect">
            <a:avLst/>
          </a:prstGeom>
          <a:noFill/>
          <a:ln>
            <a:noFill/>
          </a:ln>
        </p:spPr>
      </p:pic>
      <p:sp>
        <p:nvSpPr>
          <p:cNvPr id="19" name="Rectangle: Rounded Corners 18">
            <a:extLst>
              <a:ext uri="{FF2B5EF4-FFF2-40B4-BE49-F238E27FC236}">
                <a16:creationId xmlns:a16="http://schemas.microsoft.com/office/drawing/2014/main" id="{DBE308DE-F706-B94A-BDA4-2F927ED83A8C}"/>
              </a:ext>
            </a:extLst>
          </p:cNvPr>
          <p:cNvSpPr/>
          <p:nvPr/>
        </p:nvSpPr>
        <p:spPr>
          <a:xfrm>
            <a:off x="105508" y="1127533"/>
            <a:ext cx="2121877" cy="51382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0" name="Google Shape;253;p16">
            <a:extLst>
              <a:ext uri="{FF2B5EF4-FFF2-40B4-BE49-F238E27FC236}">
                <a16:creationId xmlns:a16="http://schemas.microsoft.com/office/drawing/2014/main" id="{9E6DC104-2DB5-3D35-8CDC-47F10532A01A}"/>
              </a:ext>
            </a:extLst>
          </p:cNvPr>
          <p:cNvPicPr preferRelativeResize="0"/>
          <p:nvPr/>
        </p:nvPicPr>
        <p:blipFill rotWithShape="1">
          <a:blip r:embed="rId13">
            <a:alphaModFix/>
          </a:blip>
          <a:srcRect/>
          <a:stretch/>
        </p:blipFill>
        <p:spPr>
          <a:xfrm>
            <a:off x="354879" y="801356"/>
            <a:ext cx="1799303" cy="1727992"/>
          </a:xfrm>
          <a:prstGeom prst="rect">
            <a:avLst/>
          </a:prstGeom>
          <a:noFill/>
          <a:ln>
            <a:noFill/>
          </a:ln>
        </p:spPr>
      </p:pic>
      <p:pic>
        <p:nvPicPr>
          <p:cNvPr id="21" name="Google Shape;252;p16">
            <a:extLst>
              <a:ext uri="{FF2B5EF4-FFF2-40B4-BE49-F238E27FC236}">
                <a16:creationId xmlns:a16="http://schemas.microsoft.com/office/drawing/2014/main" id="{84E5FBB3-A789-13A4-FFDE-789BCA7A3FFB}"/>
              </a:ext>
            </a:extLst>
          </p:cNvPr>
          <p:cNvPicPr preferRelativeResize="0"/>
          <p:nvPr/>
        </p:nvPicPr>
        <p:blipFill rotWithShape="1">
          <a:blip r:embed="rId14">
            <a:alphaModFix/>
          </a:blip>
          <a:srcRect/>
          <a:stretch/>
        </p:blipFill>
        <p:spPr>
          <a:xfrm>
            <a:off x="399454" y="2677047"/>
            <a:ext cx="1710151" cy="1666354"/>
          </a:xfrm>
          <a:prstGeom prst="rect">
            <a:avLst/>
          </a:prstGeom>
          <a:noFill/>
          <a:ln>
            <a:noFill/>
          </a:ln>
        </p:spPr>
      </p:pic>
      <p:pic>
        <p:nvPicPr>
          <p:cNvPr id="22" name="Google Shape;251;p16">
            <a:extLst>
              <a:ext uri="{FF2B5EF4-FFF2-40B4-BE49-F238E27FC236}">
                <a16:creationId xmlns:a16="http://schemas.microsoft.com/office/drawing/2014/main" id="{307D4EA6-6203-CB60-35C1-1EF3CECEB742}"/>
              </a:ext>
            </a:extLst>
          </p:cNvPr>
          <p:cNvPicPr preferRelativeResize="0"/>
          <p:nvPr/>
        </p:nvPicPr>
        <p:blipFill rotWithShape="1">
          <a:blip r:embed="rId15">
            <a:alphaModFix/>
          </a:blip>
          <a:srcRect/>
          <a:stretch/>
        </p:blipFill>
        <p:spPr>
          <a:xfrm>
            <a:off x="421352" y="4560192"/>
            <a:ext cx="1666354" cy="1666354"/>
          </a:xfrm>
          <a:prstGeom prst="rect">
            <a:avLst/>
          </a:prstGeom>
          <a:noFill/>
          <a:ln>
            <a:noFill/>
          </a:ln>
        </p:spPr>
      </p:pic>
      <p:sp>
        <p:nvSpPr>
          <p:cNvPr id="23" name="Rectangle: Rounded Corners 22">
            <a:extLst>
              <a:ext uri="{FF2B5EF4-FFF2-40B4-BE49-F238E27FC236}">
                <a16:creationId xmlns:a16="http://schemas.microsoft.com/office/drawing/2014/main" id="{DE8A7CC8-5879-9B42-FC78-406A7109D9DE}"/>
              </a:ext>
            </a:extLst>
          </p:cNvPr>
          <p:cNvSpPr/>
          <p:nvPr/>
        </p:nvSpPr>
        <p:spPr>
          <a:xfrm>
            <a:off x="2984157" y="5807814"/>
            <a:ext cx="7621902" cy="90141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2B1"/>
                </a:solidFill>
              </a:rPr>
              <a:t>One of the challenges: how to have fast and unified access to the various data sources per </a:t>
            </a:r>
            <a:r>
              <a:rPr lang="en-US" sz="2000" b="1" dirty="0" err="1">
                <a:solidFill>
                  <a:srgbClr val="0032B1"/>
                </a:solidFill>
              </a:rPr>
              <a:t>WorkBench</a:t>
            </a:r>
            <a:r>
              <a:rPr lang="en-US" sz="2000" b="1" dirty="0">
                <a:solidFill>
                  <a:srgbClr val="0032B1"/>
                </a:solidFill>
              </a:rPr>
              <a:t> =&gt; set up of Data Lakes</a:t>
            </a:r>
            <a:endParaRPr lang="en-NL" sz="2000" b="1" dirty="0">
              <a:solidFill>
                <a:srgbClr val="0032B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0"/>
          <p:cNvSpPr txBox="1">
            <a:spLocks noGrp="1"/>
          </p:cNvSpPr>
          <p:nvPr>
            <p:ph type="ftr" idx="11"/>
          </p:nvPr>
        </p:nvSpPr>
        <p:spPr>
          <a:xfrm>
            <a:off x="5586221" y="6580733"/>
            <a:ext cx="1052829"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0" i="0">
                <a:solidFill>
                  <a:srgbClr val="E7E6E6"/>
                </a:solidFill>
                <a:latin typeface="Calibri"/>
                <a:ea typeface="Calibri"/>
                <a:cs typeface="Calibri"/>
                <a:sym typeface="Calibri"/>
              </a:rPr>
              <a:t>September 2023</a:t>
            </a:r>
            <a:endParaRPr sz="1200" b="0" i="0">
              <a:solidFill>
                <a:srgbClr val="E7E6E6"/>
              </a:solidFill>
              <a:latin typeface="Calibri"/>
              <a:ea typeface="Calibri"/>
              <a:cs typeface="Calibri"/>
              <a:sym typeface="Calibri"/>
            </a:endParaRPr>
          </a:p>
        </p:txBody>
      </p:sp>
      <p:sp>
        <p:nvSpPr>
          <p:cNvPr id="306" name="Google Shape;306;p20"/>
          <p:cNvSpPr txBox="1"/>
          <p:nvPr/>
        </p:nvSpPr>
        <p:spPr>
          <a:xfrm>
            <a:off x="11963145" y="6580733"/>
            <a:ext cx="15367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a:solidFill>
                  <a:srgbClr val="E7E6E6"/>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
        <p:nvSpPr>
          <p:cNvPr id="307" name="Google Shape;307;p20"/>
          <p:cNvSpPr txBox="1"/>
          <p:nvPr/>
        </p:nvSpPr>
        <p:spPr>
          <a:xfrm>
            <a:off x="243055" y="973182"/>
            <a:ext cx="6743899" cy="4401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dirty="0">
                <a:solidFill>
                  <a:schemeClr val="dk1"/>
                </a:solidFill>
                <a:ea typeface="Calibri"/>
                <a:cs typeface="Calibri"/>
                <a:sym typeface="Calibri"/>
              </a:rPr>
              <a:t>Challenge:</a:t>
            </a:r>
            <a:endParaRPr sz="2000" dirty="0"/>
          </a:p>
          <a:p>
            <a:pPr marL="171450" marR="0" lvl="0" indent="-171450" algn="l" rtl="0">
              <a:spcBef>
                <a:spcPts val="0"/>
              </a:spcBef>
              <a:spcAft>
                <a:spcPts val="0"/>
              </a:spcAft>
              <a:buClr>
                <a:schemeClr val="dk1"/>
              </a:buClr>
              <a:buSzPts val="2200"/>
              <a:buFont typeface="Arial"/>
              <a:buChar char="•"/>
            </a:pPr>
            <a:r>
              <a:rPr lang="en-US" sz="2000" dirty="0">
                <a:solidFill>
                  <a:schemeClr val="dk1"/>
                </a:solidFill>
                <a:ea typeface="Calibri"/>
                <a:cs typeface="Calibri"/>
                <a:sym typeface="Calibri"/>
              </a:rPr>
              <a:t>Repositories can contain millions of data files</a:t>
            </a:r>
            <a:endParaRPr sz="2000" dirty="0"/>
          </a:p>
          <a:p>
            <a:pPr marL="171450" marR="0" lvl="0" indent="-171450" algn="l" rtl="0">
              <a:spcBef>
                <a:spcPts val="0"/>
              </a:spcBef>
              <a:spcAft>
                <a:spcPts val="0"/>
              </a:spcAft>
              <a:buClr>
                <a:schemeClr val="dk1"/>
              </a:buClr>
              <a:buSzPts val="2200"/>
              <a:buFont typeface="Arial"/>
              <a:buChar char="•"/>
            </a:pPr>
            <a:r>
              <a:rPr lang="en-US" sz="2000" dirty="0">
                <a:solidFill>
                  <a:schemeClr val="dk1"/>
                </a:solidFill>
                <a:ea typeface="Calibri"/>
                <a:cs typeface="Calibri"/>
                <a:sym typeface="Calibri"/>
              </a:rPr>
              <a:t>How to optimize </a:t>
            </a:r>
            <a:r>
              <a:rPr lang="en-US" sz="2000" b="1" dirty="0">
                <a:solidFill>
                  <a:schemeClr val="dk1"/>
                </a:solidFill>
                <a:ea typeface="Calibri"/>
                <a:cs typeface="Calibri"/>
                <a:sym typeface="Calibri"/>
              </a:rPr>
              <a:t>Machine2Machine access to subsets</a:t>
            </a:r>
            <a:r>
              <a:rPr lang="en-US" sz="2000" dirty="0">
                <a:solidFill>
                  <a:schemeClr val="dk1"/>
                </a:solidFill>
                <a:ea typeface="Calibri"/>
                <a:cs typeface="Calibri"/>
                <a:sym typeface="Calibri"/>
              </a:rPr>
              <a:t>, enabling easy access to </a:t>
            </a:r>
            <a:r>
              <a:rPr lang="en-US" sz="2000" dirty="0" err="1">
                <a:solidFill>
                  <a:schemeClr val="dk1"/>
                </a:solidFill>
                <a:ea typeface="Calibri"/>
                <a:cs typeface="Calibri"/>
                <a:sym typeface="Calibri"/>
              </a:rPr>
              <a:t>Jupyter</a:t>
            </a:r>
            <a:r>
              <a:rPr lang="en-US" sz="2000" dirty="0">
                <a:solidFill>
                  <a:schemeClr val="dk1"/>
                </a:solidFill>
                <a:ea typeface="Calibri"/>
                <a:cs typeface="Calibri"/>
                <a:sym typeface="Calibri"/>
              </a:rPr>
              <a:t> Notebooks and other applications.</a:t>
            </a:r>
            <a:endParaRPr sz="2000" dirty="0"/>
          </a:p>
          <a:p>
            <a:pPr marL="171450" marR="0" lvl="0" indent="-171450" algn="l" rtl="0">
              <a:spcBef>
                <a:spcPts val="0"/>
              </a:spcBef>
              <a:spcAft>
                <a:spcPts val="0"/>
              </a:spcAft>
              <a:buClr>
                <a:schemeClr val="dk1"/>
              </a:buClr>
              <a:buSzPts val="2200"/>
              <a:buFont typeface="Arial"/>
              <a:buChar char="•"/>
            </a:pPr>
            <a:r>
              <a:rPr lang="en-US" sz="2000" b="1" dirty="0">
                <a:solidFill>
                  <a:schemeClr val="dk1"/>
                </a:solidFill>
                <a:ea typeface="Calibri"/>
                <a:cs typeface="Calibri"/>
                <a:sym typeface="Calibri"/>
              </a:rPr>
              <a:t>How to go from files to serving applications as an actual “Data Lake”?</a:t>
            </a:r>
            <a:endParaRPr sz="2000" b="1" dirty="0">
              <a:solidFill>
                <a:schemeClr val="dk1"/>
              </a:solidFill>
              <a:ea typeface="Calibri"/>
              <a:cs typeface="Calibri"/>
              <a:sym typeface="Calibri"/>
            </a:endParaRPr>
          </a:p>
          <a:p>
            <a:pPr marL="171450" marR="0" lvl="0" indent="-31750" algn="l" rtl="0">
              <a:spcBef>
                <a:spcPts val="0"/>
              </a:spcBef>
              <a:spcAft>
                <a:spcPts val="0"/>
              </a:spcAft>
              <a:buClr>
                <a:schemeClr val="dk1"/>
              </a:buClr>
              <a:buSzPts val="2200"/>
              <a:buFont typeface="Arial"/>
              <a:buNone/>
            </a:pPr>
            <a:endParaRPr sz="2000" b="1" dirty="0">
              <a:solidFill>
                <a:schemeClr val="dk1"/>
              </a:solidFill>
              <a:ea typeface="Calibri"/>
              <a:cs typeface="Calibri"/>
              <a:sym typeface="Calibri"/>
            </a:endParaRPr>
          </a:p>
          <a:p>
            <a:pPr marL="0" marR="0" lvl="0" indent="0" algn="l" rtl="0">
              <a:spcBef>
                <a:spcPts val="0"/>
              </a:spcBef>
              <a:spcAft>
                <a:spcPts val="0"/>
              </a:spcAft>
              <a:buNone/>
            </a:pPr>
            <a:r>
              <a:rPr lang="en-US" sz="2000" b="1" u="sng" dirty="0">
                <a:solidFill>
                  <a:schemeClr val="dk1"/>
                </a:solidFill>
                <a:ea typeface="Calibri"/>
                <a:cs typeface="Calibri"/>
                <a:sym typeface="Calibri"/>
              </a:rPr>
              <a:t>Example:</a:t>
            </a:r>
            <a:endParaRPr sz="2000" dirty="0"/>
          </a:p>
          <a:p>
            <a:pPr marL="171450" marR="0" lvl="0" indent="-171450" algn="l" rtl="0">
              <a:spcBef>
                <a:spcPts val="0"/>
              </a:spcBef>
              <a:spcAft>
                <a:spcPts val="0"/>
              </a:spcAft>
              <a:buClr>
                <a:schemeClr val="dk1"/>
              </a:buClr>
              <a:buSzPts val="2200"/>
              <a:buFont typeface="Arial"/>
              <a:buChar char="•"/>
            </a:pPr>
            <a:r>
              <a:rPr lang="en-US" sz="2000" dirty="0">
                <a:solidFill>
                  <a:schemeClr val="dk1"/>
                </a:solidFill>
                <a:ea typeface="Calibri"/>
                <a:cs typeface="Calibri"/>
                <a:sym typeface="Calibri"/>
              </a:rPr>
              <a:t>Request: ‘Give me all the temperature data in the North Sea, from 2010-2020, in degrees Celsius, at a depth of 0-50 m’.</a:t>
            </a:r>
            <a:endParaRPr sz="2000" dirty="0"/>
          </a:p>
          <a:p>
            <a:pPr marL="171450" marR="0" lvl="0" indent="-171450" algn="l" rtl="0">
              <a:spcBef>
                <a:spcPts val="0"/>
              </a:spcBef>
              <a:spcAft>
                <a:spcPts val="0"/>
              </a:spcAft>
              <a:buClr>
                <a:schemeClr val="dk1"/>
              </a:buClr>
              <a:buSzPts val="2200"/>
              <a:buFont typeface="Arial"/>
              <a:buChar char="•"/>
            </a:pPr>
            <a:r>
              <a:rPr lang="en-US" sz="2000" dirty="0">
                <a:solidFill>
                  <a:schemeClr val="dk1"/>
                </a:solidFill>
                <a:ea typeface="Calibri"/>
                <a:cs typeface="Calibri"/>
                <a:sym typeface="Calibri"/>
              </a:rPr>
              <a:t>Response: One </a:t>
            </a:r>
            <a:r>
              <a:rPr lang="en-US" sz="2000" dirty="0" err="1">
                <a:solidFill>
                  <a:schemeClr val="dk1"/>
                </a:solidFill>
                <a:ea typeface="Calibri"/>
                <a:cs typeface="Calibri"/>
                <a:sym typeface="Calibri"/>
              </a:rPr>
              <a:t>NetCDF</a:t>
            </a:r>
            <a:r>
              <a:rPr lang="en-US" sz="2000" dirty="0">
                <a:solidFill>
                  <a:schemeClr val="dk1"/>
                </a:solidFill>
                <a:ea typeface="Calibri"/>
                <a:cs typeface="Calibri"/>
                <a:sym typeface="Calibri"/>
              </a:rPr>
              <a:t> file containing exactly this data, which is then on the fly, directly usable in a </a:t>
            </a:r>
            <a:r>
              <a:rPr lang="en-US" sz="2000" dirty="0" err="1">
                <a:solidFill>
                  <a:schemeClr val="dk1"/>
                </a:solidFill>
                <a:ea typeface="Calibri"/>
                <a:cs typeface="Calibri"/>
                <a:sym typeface="Calibri"/>
              </a:rPr>
              <a:t>Jupyter</a:t>
            </a:r>
            <a:r>
              <a:rPr lang="en-US" sz="2000" dirty="0">
                <a:solidFill>
                  <a:schemeClr val="dk1"/>
                </a:solidFill>
                <a:ea typeface="Calibri"/>
                <a:cs typeface="Calibri"/>
                <a:sym typeface="Calibri"/>
              </a:rPr>
              <a:t> notebooks and for HPC.</a:t>
            </a:r>
            <a:endParaRPr sz="2000" dirty="0">
              <a:solidFill>
                <a:schemeClr val="dk1"/>
              </a:solidFill>
              <a:ea typeface="Calibri"/>
              <a:cs typeface="Calibri"/>
              <a:sym typeface="Calibri"/>
            </a:endParaRPr>
          </a:p>
        </p:txBody>
      </p:sp>
      <p:sp>
        <p:nvSpPr>
          <p:cNvPr id="310" name="Google Shape;310;p20"/>
          <p:cNvSpPr txBox="1">
            <a:spLocks noGrp="1"/>
          </p:cNvSpPr>
          <p:nvPr>
            <p:ph type="title"/>
          </p:nvPr>
        </p:nvSpPr>
        <p:spPr>
          <a:xfrm>
            <a:off x="3973923" y="236539"/>
            <a:ext cx="8074819" cy="477838"/>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2200"/>
              <a:buFont typeface="Calibri"/>
              <a:buNone/>
            </a:pPr>
            <a:r>
              <a:rPr lang="en-US" dirty="0">
                <a:latin typeface="+mn-lt"/>
              </a:rPr>
              <a:t>BEACON technology for data lakes </a:t>
            </a:r>
            <a:endParaRPr dirty="0">
              <a:latin typeface="+mn-lt"/>
            </a:endParaRPr>
          </a:p>
        </p:txBody>
      </p:sp>
      <p:pic>
        <p:nvPicPr>
          <p:cNvPr id="311" name="Google Shape;311;p20"/>
          <p:cNvPicPr preferRelativeResize="0"/>
          <p:nvPr/>
        </p:nvPicPr>
        <p:blipFill rotWithShape="1">
          <a:blip r:embed="rId3">
            <a:alphaModFix/>
          </a:blip>
          <a:srcRect/>
          <a:stretch/>
        </p:blipFill>
        <p:spPr>
          <a:xfrm>
            <a:off x="11724" y="6385022"/>
            <a:ext cx="12180276" cy="477838"/>
          </a:xfrm>
          <a:prstGeom prst="rect">
            <a:avLst/>
          </a:prstGeom>
          <a:noFill/>
          <a:ln>
            <a:noFill/>
          </a:ln>
        </p:spPr>
      </p:pic>
      <p:sp>
        <p:nvSpPr>
          <p:cNvPr id="312" name="Google Shape;312;p20"/>
          <p:cNvSpPr/>
          <p:nvPr/>
        </p:nvSpPr>
        <p:spPr>
          <a:xfrm>
            <a:off x="592015" y="5711238"/>
            <a:ext cx="11269157" cy="919363"/>
          </a:xfrm>
          <a:prstGeom prst="roundRect">
            <a:avLst>
              <a:gd name="adj" fmla="val 16667"/>
            </a:avLst>
          </a:prstGeom>
          <a:solidFill>
            <a:srgbClr val="FFC000"/>
          </a:solidFill>
          <a:ln w="12700" cap="flat" cmpd="sng">
            <a:solidFill>
              <a:srgbClr val="2F43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0032B1"/>
                </a:solidFill>
                <a:ea typeface="Calibri"/>
                <a:cs typeface="Calibri"/>
                <a:sym typeface="Calibri"/>
              </a:rPr>
              <a:t>BEACON is developed to provide an easy-to-use, fast, reliable, and scalable solution for storing, processing, and retrieving data from large amounts of data files</a:t>
            </a:r>
            <a:endParaRPr sz="1800" dirty="0">
              <a:solidFill>
                <a:schemeClr val="lt1"/>
              </a:solidFill>
              <a:latin typeface="Calibri"/>
              <a:ea typeface="Calibri"/>
              <a:cs typeface="Calibri"/>
              <a:sym typeface="Calibri"/>
            </a:endParaRPr>
          </a:p>
        </p:txBody>
      </p:sp>
      <p:sp>
        <p:nvSpPr>
          <p:cNvPr id="3" name="Google Shape;320;p21">
            <a:extLst>
              <a:ext uri="{FF2B5EF4-FFF2-40B4-BE49-F238E27FC236}">
                <a16:creationId xmlns:a16="http://schemas.microsoft.com/office/drawing/2014/main" id="{BCF1D7F9-FDA8-A2FA-35F3-B67EFCECE631}"/>
              </a:ext>
            </a:extLst>
          </p:cNvPr>
          <p:cNvSpPr txBox="1"/>
          <p:nvPr/>
        </p:nvSpPr>
        <p:spPr>
          <a:xfrm>
            <a:off x="9553932" y="1090245"/>
            <a:ext cx="2562883" cy="4066627"/>
          </a:xfrm>
          <a:prstGeom prst="rect">
            <a:avLst/>
          </a:prstGeom>
          <a:noFill/>
          <a:ln>
            <a:noFill/>
          </a:ln>
        </p:spPr>
        <p:txBody>
          <a:bodyPr spcFirstLastPara="1" wrap="square" lIns="0" tIns="0" rIns="0" bIns="0" anchor="t" anchorCtr="0">
            <a:normAutofit fontScale="77500" lnSpcReduction="20000"/>
          </a:bodyPr>
          <a:lstStyle/>
          <a:p>
            <a:pPr marL="285750" marR="0" lvl="0" indent="-285750" algn="l" rtl="0">
              <a:spcBef>
                <a:spcPts val="0"/>
              </a:spcBef>
              <a:spcAft>
                <a:spcPts val="0"/>
              </a:spcAft>
              <a:buClr>
                <a:srgbClr val="171616"/>
              </a:buClr>
              <a:buSzPct val="100000"/>
              <a:buFont typeface="Arial"/>
              <a:buChar char="•"/>
            </a:pPr>
            <a:r>
              <a:rPr lang="en-US" sz="1800" b="1" i="0" dirty="0">
                <a:solidFill>
                  <a:srgbClr val="171616"/>
                </a:solidFill>
                <a:latin typeface="Calibri"/>
                <a:ea typeface="Calibri"/>
                <a:cs typeface="Calibri"/>
                <a:sym typeface="Calibri"/>
              </a:rPr>
              <a:t>Written in Rust + C</a:t>
            </a:r>
            <a:endParaRPr dirty="0"/>
          </a:p>
          <a:p>
            <a:pPr marL="285750" marR="0" lvl="0" indent="-285750" algn="l" rtl="0">
              <a:spcBef>
                <a:spcPts val="0"/>
              </a:spcBef>
              <a:spcAft>
                <a:spcPts val="0"/>
              </a:spcAft>
              <a:buClr>
                <a:srgbClr val="171616"/>
              </a:buClr>
              <a:buSzPct val="100000"/>
              <a:buFont typeface="Arial"/>
              <a:buChar char="•"/>
            </a:pPr>
            <a:r>
              <a:rPr lang="en-US" sz="1800" b="1" i="0" dirty="0">
                <a:solidFill>
                  <a:srgbClr val="171616"/>
                </a:solidFill>
                <a:latin typeface="Calibri"/>
                <a:ea typeface="Calibri"/>
                <a:cs typeface="Calibri"/>
                <a:sym typeface="Calibri"/>
              </a:rPr>
              <a:t>High Performance Data Lake</a:t>
            </a:r>
            <a:endParaRPr dirty="0"/>
          </a:p>
          <a:p>
            <a:pPr marL="285750" marR="0" lvl="0" indent="-285750" algn="l" rtl="0">
              <a:spcBef>
                <a:spcPts val="0"/>
              </a:spcBef>
              <a:spcAft>
                <a:spcPts val="0"/>
              </a:spcAft>
              <a:buClr>
                <a:srgbClr val="171616"/>
              </a:buClr>
              <a:buSzPct val="100000"/>
              <a:buFont typeface="Arial"/>
              <a:buChar char="•"/>
            </a:pPr>
            <a:r>
              <a:rPr lang="en-US" sz="1800" b="1" i="0" dirty="0">
                <a:solidFill>
                  <a:srgbClr val="171616"/>
                </a:solidFill>
                <a:latin typeface="Calibri"/>
                <a:ea typeface="Calibri"/>
                <a:cs typeface="Calibri"/>
                <a:sym typeface="Calibri"/>
              </a:rPr>
              <a:t>Runs on: </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Linux</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Windows</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MacOS</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Docker Containers</a:t>
            </a:r>
            <a:endParaRPr dirty="0"/>
          </a:p>
          <a:p>
            <a:pPr marL="285750" marR="0" lvl="0" indent="-285750" algn="l" rtl="0">
              <a:spcBef>
                <a:spcPts val="0"/>
              </a:spcBef>
              <a:spcAft>
                <a:spcPts val="0"/>
              </a:spcAft>
              <a:buClr>
                <a:srgbClr val="171616"/>
              </a:buClr>
              <a:buSzPct val="100000"/>
              <a:buFont typeface="Arial"/>
              <a:buChar char="•"/>
            </a:pPr>
            <a:r>
              <a:rPr lang="en-US" sz="1800" b="1" i="0" dirty="0">
                <a:solidFill>
                  <a:srgbClr val="171616"/>
                </a:solidFill>
                <a:latin typeface="Calibri"/>
                <a:ea typeface="Calibri"/>
                <a:cs typeface="Calibri"/>
                <a:sym typeface="Calibri"/>
              </a:rPr>
              <a:t>Consists of:</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Rest API</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Core Libraries</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Real-Time sub-setting</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Data harmonization (single output file)</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Dynamic Chunking</a:t>
            </a:r>
            <a:endParaRPr dirty="0"/>
          </a:p>
          <a:p>
            <a:pPr marL="285750" marR="0" lvl="0" indent="-285750" algn="l" rtl="0">
              <a:spcBef>
                <a:spcPts val="0"/>
              </a:spcBef>
              <a:spcAft>
                <a:spcPts val="0"/>
              </a:spcAft>
              <a:buClr>
                <a:srgbClr val="171616"/>
              </a:buClr>
              <a:buSzPct val="100000"/>
              <a:buFont typeface="Arial"/>
              <a:buChar char="•"/>
            </a:pPr>
            <a:r>
              <a:rPr lang="en-US" sz="1800" b="1" i="0" dirty="0">
                <a:solidFill>
                  <a:srgbClr val="171616"/>
                </a:solidFill>
                <a:latin typeface="Calibri"/>
                <a:ea typeface="Calibri"/>
                <a:cs typeface="Calibri"/>
                <a:sym typeface="Calibri"/>
              </a:rPr>
              <a:t>Produces different output formats:</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NetCDF</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CSV</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JSON</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GeoJSON</a:t>
            </a:r>
            <a:endParaRPr sz="18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IPC (Apache Arrow)</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Parquet</a:t>
            </a:r>
            <a:endParaRPr dirty="0"/>
          </a:p>
          <a:p>
            <a:pPr marL="742950" marR="0" lvl="1" indent="-285750" algn="l" rtl="0">
              <a:spcBef>
                <a:spcPts val="0"/>
              </a:spcBef>
              <a:spcAft>
                <a:spcPts val="0"/>
              </a:spcAft>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WebODV</a:t>
            </a:r>
            <a:r>
              <a:rPr lang="en-US" sz="1800" b="0" i="0" u="none" strike="noStrike" cap="none" dirty="0">
                <a:solidFill>
                  <a:schemeClr val="dk1"/>
                </a:solidFill>
                <a:latin typeface="Calibri"/>
                <a:ea typeface="Calibri"/>
                <a:cs typeface="Calibri"/>
                <a:sym typeface="Calibri"/>
              </a:rPr>
              <a:t> ASCII</a:t>
            </a:r>
            <a:endParaRPr dirty="0"/>
          </a:p>
          <a:p>
            <a:pPr marL="628650" marR="0" lvl="1" indent="-180022" algn="l" rtl="0">
              <a:spcBef>
                <a:spcPts val="0"/>
              </a:spcBef>
              <a:spcAft>
                <a:spcPts val="0"/>
              </a:spcAft>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628650" marR="0" lvl="1" indent="-180022" algn="l" rtl="0">
              <a:spcBef>
                <a:spcPts val="0"/>
              </a:spcBef>
              <a:spcAft>
                <a:spcPts val="0"/>
              </a:spcAft>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628650" marR="0" lvl="1" indent="-180022" algn="l" rtl="0">
              <a:spcBef>
                <a:spcPts val="0"/>
              </a:spcBef>
              <a:spcAft>
                <a:spcPts val="0"/>
              </a:spcAft>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285750" marR="0" lvl="0" indent="-180022" algn="l" rtl="0">
              <a:spcBef>
                <a:spcPts val="0"/>
              </a:spcBef>
              <a:spcAft>
                <a:spcPts val="0"/>
              </a:spcAft>
              <a:buClr>
                <a:srgbClr val="171616"/>
              </a:buClr>
              <a:buSzPct val="100000"/>
              <a:buFont typeface="Arial"/>
              <a:buNone/>
            </a:pPr>
            <a:endParaRPr sz="1800" b="1" i="0" dirty="0">
              <a:solidFill>
                <a:srgbClr val="171616"/>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04B9747-3116-9D28-ADCE-3E9485C0EBB1}"/>
              </a:ext>
            </a:extLst>
          </p:cNvPr>
          <p:cNvPicPr>
            <a:picLocks noChangeAspect="1"/>
          </p:cNvPicPr>
          <p:nvPr/>
        </p:nvPicPr>
        <p:blipFill>
          <a:blip r:embed="rId4"/>
          <a:stretch>
            <a:fillRect/>
          </a:stretch>
        </p:blipFill>
        <p:spPr>
          <a:xfrm>
            <a:off x="7183177" y="1090245"/>
            <a:ext cx="2280039" cy="34445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3"/>
          <p:cNvSpPr/>
          <p:nvPr/>
        </p:nvSpPr>
        <p:spPr>
          <a:xfrm>
            <a:off x="655321" y="1496451"/>
            <a:ext cx="4236027" cy="483885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350" name="Google Shape;350;p23"/>
          <p:cNvSpPr/>
          <p:nvPr/>
        </p:nvSpPr>
        <p:spPr>
          <a:xfrm>
            <a:off x="5889191" y="1581149"/>
            <a:ext cx="6207445" cy="3571875"/>
          </a:xfrm>
          <a:prstGeom prst="rect">
            <a:avLst/>
          </a:prstGeom>
          <a:solidFill>
            <a:srgbClr val="5787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351" name="Google Shape;351;p23"/>
          <p:cNvPicPr preferRelativeResize="0"/>
          <p:nvPr/>
        </p:nvPicPr>
        <p:blipFill rotWithShape="1">
          <a:blip r:embed="rId3">
            <a:alphaModFix/>
          </a:blip>
          <a:srcRect t="8317" b="4000"/>
          <a:stretch/>
        </p:blipFill>
        <p:spPr>
          <a:xfrm>
            <a:off x="6056229" y="2077682"/>
            <a:ext cx="5878287" cy="2899255"/>
          </a:xfrm>
          <a:prstGeom prst="rect">
            <a:avLst/>
          </a:prstGeom>
          <a:noFill/>
          <a:ln>
            <a:noFill/>
          </a:ln>
        </p:spPr>
      </p:pic>
      <p:sp>
        <p:nvSpPr>
          <p:cNvPr id="352" name="Google Shape;352;p23"/>
          <p:cNvSpPr txBox="1">
            <a:spLocks noGrp="1"/>
          </p:cNvSpPr>
          <p:nvPr>
            <p:ph type="body" idx="1"/>
          </p:nvPr>
        </p:nvSpPr>
        <p:spPr>
          <a:xfrm>
            <a:off x="655321" y="1444845"/>
            <a:ext cx="2884713" cy="699473"/>
          </a:xfrm>
          <a:prstGeom prst="rect">
            <a:avLst/>
          </a:prstGeom>
          <a:noFill/>
          <a:ln>
            <a:noFill/>
          </a:ln>
        </p:spPr>
        <p:txBody>
          <a:bodyPr spcFirstLastPara="1" wrap="square" lIns="91425" tIns="45700" rIns="91425" bIns="45700" anchor="t" anchorCtr="0">
            <a:normAutofit/>
          </a:bodyPr>
          <a:lstStyle/>
          <a:p>
            <a:pPr marL="50799" lvl="0" indent="0" algn="l" rtl="0">
              <a:lnSpc>
                <a:spcPct val="100000"/>
              </a:lnSpc>
              <a:spcBef>
                <a:spcPts val="1000"/>
              </a:spcBef>
              <a:spcAft>
                <a:spcPts val="0"/>
              </a:spcAft>
              <a:buSzPts val="2800"/>
              <a:buNone/>
            </a:pPr>
            <a:r>
              <a:rPr lang="en-US" sz="2000" b="1"/>
              <a:t>Level 1: Ocean indicators</a:t>
            </a:r>
            <a:endParaRPr/>
          </a:p>
        </p:txBody>
      </p:sp>
      <p:sp>
        <p:nvSpPr>
          <p:cNvPr id="353" name="Google Shape;353;p23"/>
          <p:cNvSpPr txBox="1"/>
          <p:nvPr/>
        </p:nvSpPr>
        <p:spPr>
          <a:xfrm>
            <a:off x="5821079" y="1444845"/>
            <a:ext cx="5452167" cy="699473"/>
          </a:xfrm>
          <a:prstGeom prst="rect">
            <a:avLst/>
          </a:prstGeom>
          <a:noFill/>
          <a:ln>
            <a:noFill/>
          </a:ln>
        </p:spPr>
        <p:txBody>
          <a:bodyPr spcFirstLastPara="1" wrap="square" lIns="91425" tIns="45700" rIns="91425" bIns="45700" anchor="t" anchorCtr="0">
            <a:normAutofit fontScale="92500"/>
          </a:bodyPr>
          <a:lstStyle/>
          <a:p>
            <a:pPr marL="50799" marR="0" lvl="0" indent="0" algn="l" rtl="0">
              <a:lnSpc>
                <a:spcPct val="100000"/>
              </a:lnSpc>
              <a:spcBef>
                <a:spcPts val="1000"/>
              </a:spcBef>
              <a:spcAft>
                <a:spcPts val="0"/>
              </a:spcAft>
              <a:buClr>
                <a:schemeClr val="dk2"/>
              </a:buClr>
              <a:buSzPct val="151351"/>
              <a:buFont typeface="Corbel"/>
              <a:buNone/>
            </a:pPr>
            <a:r>
              <a:rPr lang="en-US" sz="2000" b="1" i="0" u="none" strike="noStrike" cap="none">
                <a:solidFill>
                  <a:schemeClr val="lt1"/>
                </a:solidFill>
                <a:latin typeface="Corbel"/>
                <a:ea typeface="Corbel"/>
                <a:cs typeface="Corbel"/>
                <a:sym typeface="Corbel"/>
              </a:rPr>
              <a:t>Level 2: Co-location data values as-is Map Viewer</a:t>
            </a:r>
            <a:endParaRPr/>
          </a:p>
        </p:txBody>
      </p:sp>
      <p:pic>
        <p:nvPicPr>
          <p:cNvPr id="354" name="Google Shape;354;p23"/>
          <p:cNvPicPr preferRelativeResize="0"/>
          <p:nvPr/>
        </p:nvPicPr>
        <p:blipFill rotWithShape="1">
          <a:blip r:embed="rId4">
            <a:alphaModFix/>
          </a:blip>
          <a:srcRect l="1362" t="24618" r="67146" b="1447"/>
          <a:stretch/>
        </p:blipFill>
        <p:spPr>
          <a:xfrm>
            <a:off x="904359" y="2157983"/>
            <a:ext cx="3839375" cy="4203032"/>
          </a:xfrm>
          <a:prstGeom prst="rect">
            <a:avLst/>
          </a:prstGeom>
          <a:noFill/>
          <a:ln>
            <a:noFill/>
          </a:ln>
        </p:spPr>
      </p:pic>
      <p:sp>
        <p:nvSpPr>
          <p:cNvPr id="355" name="Google Shape;355;p23"/>
          <p:cNvSpPr/>
          <p:nvPr/>
        </p:nvSpPr>
        <p:spPr>
          <a:xfrm>
            <a:off x="904360" y="3816066"/>
            <a:ext cx="3589077" cy="195909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356" name="Google Shape;356;p23"/>
          <p:cNvPicPr preferRelativeResize="0"/>
          <p:nvPr/>
        </p:nvPicPr>
        <p:blipFill rotWithShape="1">
          <a:blip r:embed="rId5">
            <a:alphaModFix/>
          </a:blip>
          <a:srcRect/>
          <a:stretch/>
        </p:blipFill>
        <p:spPr>
          <a:xfrm>
            <a:off x="975185" y="3743296"/>
            <a:ext cx="3331683" cy="2088011"/>
          </a:xfrm>
          <a:prstGeom prst="rect">
            <a:avLst/>
          </a:prstGeom>
          <a:noFill/>
          <a:ln>
            <a:noFill/>
          </a:ln>
        </p:spPr>
      </p:pic>
      <p:sp>
        <p:nvSpPr>
          <p:cNvPr id="357" name="Google Shape;357;p23"/>
          <p:cNvSpPr/>
          <p:nvPr/>
        </p:nvSpPr>
        <p:spPr>
          <a:xfrm>
            <a:off x="2211213" y="5870019"/>
            <a:ext cx="1276887" cy="389492"/>
          </a:xfrm>
          <a:prstGeom prst="rect">
            <a:avLst/>
          </a:prstGeom>
          <a:solidFill>
            <a:srgbClr val="FAF9F9"/>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358" name="Google Shape;358;p23"/>
          <p:cNvSpPr txBox="1"/>
          <p:nvPr/>
        </p:nvSpPr>
        <p:spPr>
          <a:xfrm>
            <a:off x="2259600" y="5792595"/>
            <a:ext cx="1178936" cy="497429"/>
          </a:xfrm>
          <a:prstGeom prst="rect">
            <a:avLst/>
          </a:prstGeom>
          <a:noFill/>
          <a:ln>
            <a:noFill/>
          </a:ln>
        </p:spPr>
        <p:txBody>
          <a:bodyPr spcFirstLastPara="1" wrap="square" lIns="91425" tIns="45700" rIns="91425" bIns="45700" anchor="t" anchorCtr="0">
            <a:normAutofit/>
          </a:bodyPr>
          <a:lstStyle/>
          <a:p>
            <a:pPr marL="50799" marR="0" lvl="0" indent="0" algn="l" rtl="0">
              <a:lnSpc>
                <a:spcPct val="100000"/>
              </a:lnSpc>
              <a:spcBef>
                <a:spcPts val="1000"/>
              </a:spcBef>
              <a:spcAft>
                <a:spcPts val="0"/>
              </a:spcAft>
              <a:buClr>
                <a:schemeClr val="dk2"/>
              </a:buClr>
              <a:buSzPts val="2800"/>
              <a:buFont typeface="Corbel"/>
              <a:buNone/>
            </a:pPr>
            <a:r>
              <a:rPr lang="en-US" sz="1400" b="1" i="0" u="none" strike="noStrike" cap="none">
                <a:solidFill>
                  <a:schemeClr val="dk1"/>
                </a:solidFill>
                <a:latin typeface="Corbel"/>
                <a:ea typeface="Corbel"/>
                <a:cs typeface="Corbel"/>
                <a:sym typeface="Corbel"/>
              </a:rPr>
              <a:t>Map Viewer</a:t>
            </a:r>
            <a:endParaRPr/>
          </a:p>
        </p:txBody>
      </p:sp>
      <p:pic>
        <p:nvPicPr>
          <p:cNvPr id="359" name="Google Shape;359;p23"/>
          <p:cNvPicPr preferRelativeResize="0"/>
          <p:nvPr/>
        </p:nvPicPr>
        <p:blipFill rotWithShape="1">
          <a:blip r:embed="rId6">
            <a:alphaModFix/>
          </a:blip>
          <a:srcRect l="62029" t="-746"/>
          <a:stretch/>
        </p:blipFill>
        <p:spPr>
          <a:xfrm>
            <a:off x="778685" y="2042881"/>
            <a:ext cx="824451" cy="432939"/>
          </a:xfrm>
          <a:prstGeom prst="rect">
            <a:avLst/>
          </a:prstGeom>
          <a:noFill/>
          <a:ln>
            <a:noFill/>
          </a:ln>
        </p:spPr>
      </p:pic>
      <p:cxnSp>
        <p:nvCxnSpPr>
          <p:cNvPr id="360" name="Google Shape;360;p23"/>
          <p:cNvCxnSpPr>
            <a:stCxn id="357" idx="3"/>
            <a:endCxn id="350" idx="2"/>
          </p:cNvCxnSpPr>
          <p:nvPr/>
        </p:nvCxnSpPr>
        <p:spPr>
          <a:xfrm rot="10800000" flipH="1">
            <a:off x="3488100" y="5153065"/>
            <a:ext cx="5504700" cy="911700"/>
          </a:xfrm>
          <a:prstGeom prst="bentConnector2">
            <a:avLst/>
          </a:prstGeom>
          <a:noFill/>
          <a:ln w="28575" cap="flat" cmpd="sng">
            <a:solidFill>
              <a:schemeClr val="dk1"/>
            </a:solidFill>
            <a:prstDash val="solid"/>
            <a:miter lim="800000"/>
            <a:headEnd type="none" w="sm" len="sm"/>
            <a:tailEnd type="stealth" w="med" len="med"/>
          </a:ln>
        </p:spPr>
      </p:cxnSp>
      <p:sp>
        <p:nvSpPr>
          <p:cNvPr id="361" name="Google Shape;361;p23"/>
          <p:cNvSpPr txBox="1">
            <a:spLocks noGrp="1"/>
          </p:cNvSpPr>
          <p:nvPr>
            <p:ph type="title"/>
          </p:nvPr>
        </p:nvSpPr>
        <p:spPr>
          <a:xfrm>
            <a:off x="6951785" y="181534"/>
            <a:ext cx="4440637" cy="5461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ct val="83333"/>
              <a:buFont typeface="Calibri"/>
              <a:buNone/>
            </a:pPr>
            <a:r>
              <a:rPr lang="en-US" dirty="0">
                <a:latin typeface="+mn-lt"/>
              </a:rPr>
              <a:t>EOSC-Future science case </a:t>
            </a:r>
            <a:endParaRPr dirty="0">
              <a:latin typeface="+mn-lt"/>
            </a:endParaRPr>
          </a:p>
        </p:txBody>
      </p:sp>
      <p:sp>
        <p:nvSpPr>
          <p:cNvPr id="362" name="Google Shape;362;p23"/>
          <p:cNvSpPr txBox="1"/>
          <p:nvPr/>
        </p:nvSpPr>
        <p:spPr>
          <a:xfrm>
            <a:off x="6128411" y="5291602"/>
            <a:ext cx="577763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Sliding by depth, time period, parameters, and geo location</a:t>
            </a:r>
            <a:endParaRPr sz="2000" b="1">
              <a:solidFill>
                <a:schemeClr val="dk1"/>
              </a:solidFill>
              <a:latin typeface="Calibri"/>
              <a:ea typeface="Calibri"/>
              <a:cs typeface="Calibri"/>
              <a:sym typeface="Calibri"/>
            </a:endParaRPr>
          </a:p>
        </p:txBody>
      </p:sp>
      <p:sp>
        <p:nvSpPr>
          <p:cNvPr id="363" name="Google Shape;363;p23"/>
          <p:cNvSpPr txBox="1"/>
          <p:nvPr/>
        </p:nvSpPr>
        <p:spPr>
          <a:xfrm>
            <a:off x="1252015" y="702635"/>
            <a:ext cx="997698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alibri"/>
                <a:ea typeface="Calibri"/>
                <a:cs typeface="Calibri"/>
                <a:sym typeface="Calibri"/>
              </a:rPr>
              <a:t>Beacon</a:t>
            </a:r>
            <a:r>
              <a:rPr lang="en-US" sz="2000">
                <a:solidFill>
                  <a:schemeClr val="dk1"/>
                </a:solidFill>
                <a:latin typeface="Calibri"/>
                <a:ea typeface="Calibri"/>
                <a:cs typeface="Calibri"/>
                <a:sym typeface="Calibri"/>
              </a:rPr>
              <a:t> as data lake and engine, giving instantaneous access to data values from </a:t>
            </a:r>
            <a:r>
              <a:rPr lang="en-US" sz="2000" b="1">
                <a:solidFill>
                  <a:schemeClr val="dk1"/>
                </a:solidFill>
                <a:latin typeface="Calibri"/>
                <a:ea typeface="Calibri"/>
                <a:cs typeface="Calibri"/>
                <a:sym typeface="Calibri"/>
              </a:rPr>
              <a:t>EuroArgo-Argo</a:t>
            </a:r>
            <a:r>
              <a:rPr lang="en-US" sz="2000">
                <a:solidFill>
                  <a:schemeClr val="dk1"/>
                </a:solidFill>
                <a:latin typeface="Calibri"/>
                <a:ea typeface="Calibri"/>
                <a:cs typeface="Calibri"/>
                <a:sym typeface="Calibri"/>
              </a:rPr>
              <a:t> and </a:t>
            </a:r>
            <a:r>
              <a:rPr lang="en-US" sz="2000" b="1">
                <a:solidFill>
                  <a:schemeClr val="dk1"/>
                </a:solidFill>
                <a:latin typeface="Calibri"/>
                <a:ea typeface="Calibri"/>
                <a:cs typeface="Calibri"/>
                <a:sym typeface="Calibri"/>
              </a:rPr>
              <a:t>SeaDataNet</a:t>
            </a:r>
            <a:r>
              <a:rPr lang="en-US" sz="2000">
                <a:solidFill>
                  <a:schemeClr val="dk1"/>
                </a:solidFill>
                <a:latin typeface="Calibri"/>
                <a:ea typeface="Calibri"/>
                <a:cs typeface="Calibri"/>
                <a:sym typeface="Calibri"/>
              </a:rPr>
              <a:t>, co-located with </a:t>
            </a:r>
            <a:r>
              <a:rPr lang="en-US" sz="2000" b="1">
                <a:solidFill>
                  <a:schemeClr val="dk1"/>
                </a:solidFill>
                <a:latin typeface="Calibri"/>
                <a:ea typeface="Calibri"/>
                <a:cs typeface="Calibri"/>
                <a:sym typeface="Calibri"/>
              </a:rPr>
              <a:t>Copernicus Marine </a:t>
            </a:r>
            <a:r>
              <a:rPr lang="en-US" sz="2000">
                <a:solidFill>
                  <a:schemeClr val="dk1"/>
                </a:solidFill>
                <a:latin typeface="Calibri"/>
                <a:ea typeface="Calibri"/>
                <a:cs typeface="Calibri"/>
                <a:sym typeface="Calibri"/>
              </a:rPr>
              <a:t>data products</a:t>
            </a:r>
            <a:endParaRPr sz="20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1"/>
          <p:cNvSpPr txBox="1">
            <a:spLocks noGrp="1"/>
          </p:cNvSpPr>
          <p:nvPr>
            <p:ph type="ftr" idx="11"/>
          </p:nvPr>
        </p:nvSpPr>
        <p:spPr>
          <a:xfrm>
            <a:off x="5586221" y="6580733"/>
            <a:ext cx="1052829" cy="177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E7E6E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3333"/>
              </a:lnSpc>
              <a:spcBef>
                <a:spcPts val="0"/>
              </a:spcBef>
              <a:spcAft>
                <a:spcPts val="0"/>
              </a:spcAft>
              <a:buNone/>
            </a:pPr>
            <a:endParaRPr/>
          </a:p>
        </p:txBody>
      </p:sp>
      <p:sp>
        <p:nvSpPr>
          <p:cNvPr id="176" name="Google Shape;176;p11"/>
          <p:cNvSpPr txBox="1"/>
          <p:nvPr/>
        </p:nvSpPr>
        <p:spPr>
          <a:xfrm>
            <a:off x="11963145" y="6580733"/>
            <a:ext cx="15367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a:solidFill>
                  <a:srgbClr val="E7E6E6"/>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
        <p:nvSpPr>
          <p:cNvPr id="179" name="Google Shape;179;p11"/>
          <p:cNvSpPr txBox="1"/>
          <p:nvPr/>
        </p:nvSpPr>
        <p:spPr>
          <a:xfrm>
            <a:off x="4891595" y="6507731"/>
            <a:ext cx="2574165" cy="289823"/>
          </a:xfrm>
          <a:prstGeom prst="rect">
            <a:avLst/>
          </a:prstGeom>
          <a:solidFill>
            <a:srgbClr val="388CD5"/>
          </a:solid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11"/>
          <p:cNvSpPr txBox="1"/>
          <p:nvPr/>
        </p:nvSpPr>
        <p:spPr>
          <a:xfrm>
            <a:off x="509350" y="1594338"/>
            <a:ext cx="4913400" cy="4654062"/>
          </a:xfrm>
          <a:prstGeom prst="rect">
            <a:avLst/>
          </a:prstGeom>
          <a:noFill/>
          <a:ln>
            <a:noFill/>
          </a:ln>
        </p:spPr>
        <p:txBody>
          <a:bodyPr spcFirstLastPara="1" wrap="square" lIns="91425" tIns="45700" rIns="91425" bIns="45700" anchor="t" anchorCtr="0">
            <a:normAutofit fontScale="92500" lnSpcReduction="10000"/>
          </a:bodyPr>
          <a:lstStyle/>
          <a:p>
            <a:pPr marL="285750" marR="0" lvl="0" indent="-285750" algn="l" rtl="0">
              <a:spcBef>
                <a:spcPts val="0"/>
              </a:spcBef>
              <a:spcAft>
                <a:spcPts val="0"/>
              </a:spcAft>
              <a:buClr>
                <a:srgbClr val="171616"/>
              </a:buClr>
              <a:buSzPts val="1600"/>
              <a:buFont typeface="Arial"/>
              <a:buChar char="•"/>
            </a:pPr>
            <a:r>
              <a:rPr lang="en-US" sz="2000" b="0" i="0" dirty="0">
                <a:solidFill>
                  <a:srgbClr val="171616"/>
                </a:solidFill>
                <a:latin typeface="Calibri"/>
                <a:ea typeface="Calibri"/>
                <a:cs typeface="Calibri"/>
                <a:sym typeface="Calibri"/>
              </a:rPr>
              <a:t>Beacon available at :</a:t>
            </a:r>
            <a:endParaRPr sz="2000" dirty="0"/>
          </a:p>
          <a:p>
            <a:pPr marL="742950" marR="0" lvl="1" indent="-285750" algn="l" rtl="0">
              <a:spcBef>
                <a:spcPts val="0"/>
              </a:spcBef>
              <a:spcAft>
                <a:spcPts val="0"/>
              </a:spcAft>
              <a:buClr>
                <a:schemeClr val="dk1"/>
              </a:buClr>
              <a:buSzPts val="1600"/>
              <a:buFont typeface="Arial"/>
              <a:buChar char="•"/>
            </a:pPr>
            <a:r>
              <a:rPr lang="en-US" sz="2000" b="0" i="0" u="none" strike="noStrike" cap="none" dirty="0">
                <a:solidFill>
                  <a:schemeClr val="dk1"/>
                </a:solidFill>
                <a:latin typeface="Calibri"/>
                <a:ea typeface="Calibri"/>
                <a:cs typeface="Calibri"/>
                <a:sym typeface="Calibri"/>
              </a:rPr>
              <a:t>Docs:  </a:t>
            </a:r>
            <a:r>
              <a:rPr lang="en-US" sz="20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https://maris-development.github.io/beacon/</a:t>
            </a:r>
            <a:r>
              <a:rPr lang="en-US" sz="2000" b="0" i="0" u="none" strike="noStrike" cap="none" dirty="0">
                <a:solidFill>
                  <a:schemeClr val="dk1"/>
                </a:solidFill>
                <a:latin typeface="Calibri"/>
                <a:ea typeface="Calibri"/>
                <a:cs typeface="Calibri"/>
                <a:sym typeface="Calibri"/>
              </a:rPr>
              <a:t> </a:t>
            </a:r>
            <a:endParaRPr sz="2000" dirty="0"/>
          </a:p>
          <a:p>
            <a:pPr marL="742950" marR="0" lvl="1" indent="-285750" algn="l" rtl="0">
              <a:spcBef>
                <a:spcPts val="0"/>
              </a:spcBef>
              <a:spcAft>
                <a:spcPts val="0"/>
              </a:spcAft>
              <a:buClr>
                <a:schemeClr val="dk1"/>
              </a:buClr>
              <a:buSzPts val="1600"/>
              <a:buFont typeface="Arial"/>
              <a:buChar char="•"/>
            </a:pPr>
            <a:r>
              <a:rPr lang="en-US" sz="2000" b="0" i="0" u="none" strike="noStrike" cap="none" dirty="0">
                <a:solidFill>
                  <a:schemeClr val="dk1"/>
                </a:solidFill>
                <a:latin typeface="Calibri"/>
                <a:ea typeface="Calibri"/>
                <a:cs typeface="Calibri"/>
                <a:sym typeface="Calibri"/>
              </a:rPr>
              <a:t>GitHub Repository: </a:t>
            </a:r>
            <a:r>
              <a:rPr lang="en-US" sz="20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https://github.com/maris-development/beacon</a:t>
            </a:r>
            <a:endParaRPr sz="2000" b="0" i="0" u="none" strike="noStrike" cap="none" dirty="0">
              <a:solidFill>
                <a:schemeClr val="dk1"/>
              </a:solidFill>
              <a:latin typeface="Calibri"/>
              <a:ea typeface="Calibri"/>
              <a:cs typeface="Calibri"/>
              <a:sym typeface="Calibri"/>
            </a:endParaRPr>
          </a:p>
          <a:p>
            <a:pPr marL="742950" marR="0" lvl="1" indent="-184150" algn="l" rtl="0">
              <a:spcBef>
                <a:spcPts val="0"/>
              </a:spcBef>
              <a:spcAft>
                <a:spcPts val="0"/>
              </a:spcAft>
              <a:buClr>
                <a:schemeClr val="dk1"/>
              </a:buClr>
              <a:buSzPts val="1600"/>
              <a:buFont typeface="Arial"/>
              <a:buNone/>
            </a:pPr>
            <a:endParaRPr sz="2000" b="0" i="0" u="none" strike="noStrike" cap="none"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600"/>
              <a:buFont typeface="Arial"/>
              <a:buChar char="•"/>
            </a:pPr>
            <a:r>
              <a:rPr lang="en-US" sz="2000" b="0" i="0" dirty="0">
                <a:solidFill>
                  <a:srgbClr val="000000"/>
                </a:solidFill>
                <a:latin typeface="Calibri"/>
                <a:ea typeface="Calibri"/>
                <a:cs typeface="Calibri"/>
                <a:sym typeface="Calibri"/>
              </a:rPr>
              <a:t>Example setup:</a:t>
            </a:r>
            <a:endParaRPr sz="2000" dirty="0"/>
          </a:p>
          <a:p>
            <a:pPr marL="742950" marR="0" lvl="1" indent="-285750" algn="l" rtl="0">
              <a:spcBef>
                <a:spcPts val="0"/>
              </a:spcBef>
              <a:spcAft>
                <a:spcPts val="0"/>
              </a:spcAft>
              <a:buClr>
                <a:srgbClr val="000000"/>
              </a:buClr>
              <a:buSzPts val="1600"/>
              <a:buFont typeface="Arial"/>
              <a:buChar char="•"/>
            </a:pPr>
            <a:r>
              <a:rPr lang="en-US" sz="2000" b="0" i="0" u="none" strike="noStrike" cap="none" dirty="0">
                <a:solidFill>
                  <a:srgbClr val="000000"/>
                </a:solidFill>
                <a:latin typeface="Calibri"/>
                <a:ea typeface="Calibri"/>
                <a:cs typeface="Calibri"/>
                <a:sym typeface="Calibri"/>
              </a:rPr>
              <a:t>A guide for setting up a Beacon instance</a:t>
            </a:r>
            <a:endParaRPr sz="2000" dirty="0"/>
          </a:p>
          <a:p>
            <a:pPr marL="742950" marR="0" lvl="1" indent="-285750" algn="l" rtl="0">
              <a:spcBef>
                <a:spcPts val="0"/>
              </a:spcBef>
              <a:spcAft>
                <a:spcPts val="0"/>
              </a:spcAft>
              <a:buClr>
                <a:srgbClr val="000000"/>
              </a:buClr>
              <a:buSzPts val="1600"/>
              <a:buFont typeface="Arial"/>
              <a:buChar char="•"/>
            </a:pPr>
            <a:r>
              <a:rPr lang="en-US" sz="2000" b="0" i="0"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https://github.com/maris-development/beacon-example</a:t>
            </a:r>
            <a:r>
              <a:rPr lang="en-US"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742950" marR="0" lvl="1" indent="-184150" algn="l" rtl="0">
              <a:spcBef>
                <a:spcPts val="0"/>
              </a:spcBef>
              <a:spcAft>
                <a:spcPts val="0"/>
              </a:spcAft>
              <a:buClr>
                <a:schemeClr val="dk1"/>
              </a:buClr>
              <a:buSzPts val="1600"/>
              <a:buFont typeface="Arial"/>
              <a:buNone/>
            </a:pPr>
            <a:endParaRPr sz="2000" b="0" i="0" u="none" strike="noStrike" cap="none" dirty="0">
              <a:solidFill>
                <a:srgbClr val="000000"/>
              </a:solidFill>
              <a:latin typeface="Calibri"/>
              <a:ea typeface="Calibri"/>
              <a:cs typeface="Calibri"/>
              <a:sym typeface="Calibri"/>
            </a:endParaRPr>
          </a:p>
          <a:p>
            <a:pPr marL="285750" marR="0" lvl="0" indent="-285750" algn="l" rtl="0">
              <a:spcBef>
                <a:spcPts val="0"/>
              </a:spcBef>
              <a:spcAft>
                <a:spcPts val="0"/>
              </a:spcAft>
              <a:buClr>
                <a:srgbClr val="171616"/>
              </a:buClr>
              <a:buSzPts val="1600"/>
              <a:buFont typeface="Arial"/>
              <a:buChar char="•"/>
            </a:pPr>
            <a:r>
              <a:rPr lang="en-US" sz="2000" b="0" i="0" dirty="0">
                <a:solidFill>
                  <a:srgbClr val="171616"/>
                </a:solidFill>
                <a:latin typeface="Calibri"/>
                <a:ea typeface="Calibri"/>
                <a:cs typeface="Calibri"/>
                <a:sym typeface="Calibri"/>
              </a:rPr>
              <a:t>Set-up multiple Beacon instances</a:t>
            </a:r>
            <a:endParaRPr sz="2000" dirty="0"/>
          </a:p>
          <a:p>
            <a:pPr marL="742950" marR="0" lvl="1" indent="-285750" algn="l" rtl="0">
              <a:spcBef>
                <a:spcPts val="0"/>
              </a:spcBef>
              <a:spcAft>
                <a:spcPts val="0"/>
              </a:spcAft>
              <a:buClr>
                <a:schemeClr val="dk1"/>
              </a:buClr>
              <a:buSzPts val="1600"/>
              <a:buFont typeface="Arial"/>
              <a:buChar char="•"/>
            </a:pPr>
            <a:r>
              <a:rPr lang="en-US" sz="2000" b="0" i="0" u="none" strike="noStrike" cap="none" dirty="0">
                <a:solidFill>
                  <a:schemeClr val="dk1"/>
                </a:solidFill>
                <a:latin typeface="Calibri"/>
                <a:ea typeface="Calibri"/>
                <a:cs typeface="Calibri"/>
                <a:sym typeface="Calibri"/>
              </a:rPr>
              <a:t>With example notebooks</a:t>
            </a:r>
          </a:p>
          <a:p>
            <a:pPr marL="742950" marR="0" lvl="1" indent="-285750" algn="l" rtl="0">
              <a:spcBef>
                <a:spcPts val="0"/>
              </a:spcBef>
              <a:spcAft>
                <a:spcPts val="0"/>
              </a:spcAft>
              <a:buClr>
                <a:schemeClr val="dk1"/>
              </a:buClr>
              <a:buSzPts val="1600"/>
              <a:buFont typeface="Arial"/>
              <a:buChar char="•"/>
            </a:pPr>
            <a:endParaRPr lang="en-US" sz="2000" dirty="0">
              <a:solidFill>
                <a:schemeClr val="dk1"/>
              </a:solidFill>
              <a:latin typeface="Calibri"/>
              <a:ea typeface="Calibri"/>
              <a:cs typeface="Calibri"/>
              <a:sym typeface="Calibri"/>
            </a:endParaRPr>
          </a:p>
          <a:p>
            <a:pPr marL="285750" indent="-285750">
              <a:buClr>
                <a:schemeClr val="dk1"/>
              </a:buClr>
              <a:buSzPts val="1600"/>
              <a:buFont typeface="Arial"/>
              <a:buChar char="•"/>
            </a:pPr>
            <a:r>
              <a:rPr lang="en-US" sz="2000" dirty="0">
                <a:solidFill>
                  <a:schemeClr val="dk1"/>
                </a:solidFill>
                <a:latin typeface="Calibri"/>
                <a:ea typeface="Calibri"/>
                <a:cs typeface="Calibri"/>
                <a:sym typeface="Calibri"/>
              </a:rPr>
              <a:t>See also: </a:t>
            </a:r>
            <a:r>
              <a:rPr lang="en-US" sz="2000" dirty="0">
                <a:solidFill>
                  <a:schemeClr val="dk1"/>
                </a:solidFill>
                <a:latin typeface="Calibri"/>
                <a:ea typeface="Calibri"/>
                <a:cs typeface="Calibri"/>
                <a:sym typeface="Calibri"/>
                <a:hlinkClick r:id="rId6"/>
              </a:rPr>
              <a:t>https://beacon.maris.nl</a:t>
            </a:r>
            <a:endParaRPr lang="en-US" sz="2000" dirty="0">
              <a:solidFill>
                <a:schemeClr val="dk1"/>
              </a:solidFill>
              <a:latin typeface="Calibri"/>
              <a:ea typeface="Calibri"/>
              <a:cs typeface="Calibri"/>
              <a:sym typeface="Calibri"/>
            </a:endParaRPr>
          </a:p>
          <a:p>
            <a:pPr>
              <a:buClr>
                <a:schemeClr val="dk1"/>
              </a:buClr>
              <a:buSzPts val="1600"/>
            </a:pPr>
            <a:r>
              <a:rPr lang="en-US" dirty="0">
                <a:solidFill>
                  <a:schemeClr val="dk1"/>
                </a:solidFill>
                <a:latin typeface="Calibri"/>
                <a:ea typeface="Calibri"/>
                <a:cs typeface="Calibri"/>
                <a:sym typeface="Calibri"/>
              </a:rPr>
              <a:t> </a:t>
            </a:r>
            <a:endParaRPr dirty="0"/>
          </a:p>
        </p:txBody>
      </p:sp>
      <p:sp>
        <p:nvSpPr>
          <p:cNvPr id="181" name="Google Shape;181;p11"/>
          <p:cNvSpPr txBox="1"/>
          <p:nvPr/>
        </p:nvSpPr>
        <p:spPr>
          <a:xfrm>
            <a:off x="516082" y="1066800"/>
            <a:ext cx="4665518" cy="4764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700" b="1">
                <a:solidFill>
                  <a:schemeClr val="dk2"/>
                </a:solidFill>
                <a:latin typeface="Calibri"/>
                <a:ea typeface="Calibri"/>
                <a:cs typeface="Calibri"/>
                <a:sym typeface="Calibri"/>
              </a:rPr>
              <a:t>Available Open Source </a:t>
            </a:r>
            <a:r>
              <a:rPr lang="en-US" sz="2800">
                <a:solidFill>
                  <a:schemeClr val="dk1"/>
                </a:solidFill>
                <a:latin typeface="Corbel"/>
                <a:ea typeface="Corbel"/>
                <a:cs typeface="Corbel"/>
                <a:sym typeface="Corbel"/>
              </a:rPr>
              <a:t>🔓💻</a:t>
            </a:r>
            <a:endParaRPr sz="2700" b="1">
              <a:solidFill>
                <a:schemeClr val="dk2"/>
              </a:solidFill>
              <a:latin typeface="Calibri"/>
              <a:ea typeface="Calibri"/>
              <a:cs typeface="Calibri"/>
              <a:sym typeface="Calibri"/>
            </a:endParaRPr>
          </a:p>
        </p:txBody>
      </p:sp>
      <p:pic>
        <p:nvPicPr>
          <p:cNvPr id="182" name="Google Shape;182;p11"/>
          <p:cNvPicPr preferRelativeResize="0"/>
          <p:nvPr/>
        </p:nvPicPr>
        <p:blipFill rotWithShape="1">
          <a:blip r:embed="rId7">
            <a:alphaModFix/>
          </a:blip>
          <a:srcRect/>
          <a:stretch/>
        </p:blipFill>
        <p:spPr>
          <a:xfrm>
            <a:off x="5686489" y="1371600"/>
            <a:ext cx="5559968" cy="4316339"/>
          </a:xfrm>
          <a:prstGeom prst="rect">
            <a:avLst/>
          </a:prstGeom>
          <a:noFill/>
          <a:ln>
            <a:noFill/>
          </a:ln>
        </p:spPr>
      </p:pic>
      <p:pic>
        <p:nvPicPr>
          <p:cNvPr id="183" name="Google Shape;183;p11" descr=":octocat:"/>
          <p:cNvPicPr preferRelativeResize="0"/>
          <p:nvPr/>
        </p:nvPicPr>
        <p:blipFill rotWithShape="1">
          <a:blip r:embed="rId8">
            <a:alphaModFix/>
          </a:blip>
          <a:srcRect/>
          <a:stretch/>
        </p:blipFill>
        <p:spPr>
          <a:xfrm>
            <a:off x="873075" y="2576625"/>
            <a:ext cx="190500" cy="190500"/>
          </a:xfrm>
          <a:prstGeom prst="rect">
            <a:avLst/>
          </a:prstGeom>
          <a:noFill/>
          <a:ln>
            <a:noFill/>
          </a:ln>
        </p:spPr>
      </p:pic>
      <p:sp>
        <p:nvSpPr>
          <p:cNvPr id="2" name="Google Shape;393;p26">
            <a:extLst>
              <a:ext uri="{FF2B5EF4-FFF2-40B4-BE49-F238E27FC236}">
                <a16:creationId xmlns:a16="http://schemas.microsoft.com/office/drawing/2014/main" id="{99B9C2A0-E4E3-E6ED-EF8C-0400B81D09FA}"/>
              </a:ext>
            </a:extLst>
          </p:cNvPr>
          <p:cNvSpPr txBox="1">
            <a:spLocks noGrp="1"/>
          </p:cNvSpPr>
          <p:nvPr>
            <p:ph type="title"/>
          </p:nvPr>
        </p:nvSpPr>
        <p:spPr>
          <a:xfrm>
            <a:off x="3639741" y="315120"/>
            <a:ext cx="8281901" cy="2921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ct val="100000"/>
              <a:buFont typeface="Calibri"/>
              <a:buNone/>
            </a:pPr>
            <a:r>
              <a:rPr lang="en-US" dirty="0"/>
              <a:t>Beacon software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6"/>
          <p:cNvSpPr txBox="1">
            <a:spLocks noGrp="1"/>
          </p:cNvSpPr>
          <p:nvPr>
            <p:ph type="ftr" idx="11"/>
          </p:nvPr>
        </p:nvSpPr>
        <p:spPr>
          <a:xfrm>
            <a:off x="5586221" y="6580733"/>
            <a:ext cx="1052829"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None/>
            </a:pPr>
            <a:r>
              <a:rPr lang="en-US" sz="1200" b="0" i="0">
                <a:solidFill>
                  <a:srgbClr val="E7E6E6"/>
                </a:solidFill>
                <a:latin typeface="Calibri"/>
                <a:ea typeface="Calibri"/>
                <a:cs typeface="Calibri"/>
                <a:sym typeface="Calibri"/>
              </a:rPr>
              <a:t>September 2023</a:t>
            </a:r>
            <a:endParaRPr sz="1200" b="0" i="0">
              <a:solidFill>
                <a:srgbClr val="E7E6E6"/>
              </a:solidFill>
              <a:latin typeface="Calibri"/>
              <a:ea typeface="Calibri"/>
              <a:cs typeface="Calibri"/>
              <a:sym typeface="Calibri"/>
            </a:endParaRPr>
          </a:p>
        </p:txBody>
      </p:sp>
      <p:sp>
        <p:nvSpPr>
          <p:cNvPr id="391" name="Google Shape;391;p26"/>
          <p:cNvSpPr txBox="1"/>
          <p:nvPr/>
        </p:nvSpPr>
        <p:spPr>
          <a:xfrm>
            <a:off x="11963145" y="6580733"/>
            <a:ext cx="15367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a:solidFill>
                  <a:srgbClr val="E7E6E6"/>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
        <p:nvSpPr>
          <p:cNvPr id="392" name="Google Shape;392;p26"/>
          <p:cNvSpPr txBox="1"/>
          <p:nvPr/>
        </p:nvSpPr>
        <p:spPr>
          <a:xfrm>
            <a:off x="6494585" y="1247321"/>
            <a:ext cx="5210907" cy="4989207"/>
          </a:xfrm>
          <a:prstGeom prst="rect">
            <a:avLst/>
          </a:prstGeom>
          <a:noFill/>
          <a:ln>
            <a:noFill/>
          </a:ln>
        </p:spPr>
        <p:txBody>
          <a:bodyPr spcFirstLastPara="1" wrap="square" lIns="0" tIns="0" rIns="0" bIns="0" anchor="t" anchorCtr="0">
            <a:normAutofit/>
          </a:bodyPr>
          <a:lstStyle/>
          <a:p>
            <a:pPr marL="285750" marR="0" lvl="0" indent="-285750" algn="l" rtl="0">
              <a:spcBef>
                <a:spcPts val="0"/>
              </a:spcBef>
              <a:spcAft>
                <a:spcPts val="0"/>
              </a:spcAft>
              <a:buClr>
                <a:srgbClr val="171616"/>
              </a:buClr>
              <a:buSzPts val="2000"/>
              <a:buFont typeface="Arial"/>
              <a:buChar char="•"/>
            </a:pPr>
            <a:r>
              <a:rPr lang="en-US" sz="2000" b="0" i="0" dirty="0">
                <a:solidFill>
                  <a:srgbClr val="388CD5"/>
                </a:solidFill>
                <a:latin typeface="Calibri"/>
                <a:ea typeface="Calibri"/>
                <a:cs typeface="Calibri"/>
                <a:sym typeface="Calibri"/>
              </a:rPr>
              <a:t>Euro-Argo data</a:t>
            </a:r>
            <a:endParaRPr dirty="0">
              <a:solidFill>
                <a:srgbClr val="388CD5"/>
              </a:solidFill>
            </a:endParaRPr>
          </a:p>
          <a:p>
            <a:pPr marL="285750" marR="0" lvl="0" indent="-285750" algn="l" rtl="0">
              <a:spcBef>
                <a:spcPts val="0"/>
              </a:spcBef>
              <a:spcAft>
                <a:spcPts val="0"/>
              </a:spcAft>
              <a:buClr>
                <a:srgbClr val="171616"/>
              </a:buClr>
              <a:buSzPts val="2000"/>
              <a:buFont typeface="Arial"/>
              <a:buChar char="•"/>
            </a:pPr>
            <a:r>
              <a:rPr lang="en-US" sz="2000" b="0" i="0" dirty="0">
                <a:solidFill>
                  <a:srgbClr val="388CD5"/>
                </a:solidFill>
                <a:latin typeface="Calibri"/>
                <a:ea typeface="Calibri"/>
                <a:cs typeface="Calibri"/>
                <a:sym typeface="Calibri"/>
              </a:rPr>
              <a:t>Copernicus Marine - CORA Profile data</a:t>
            </a:r>
            <a:endParaRPr dirty="0">
              <a:solidFill>
                <a:srgbClr val="388CD5"/>
              </a:solidFill>
            </a:endParaRPr>
          </a:p>
          <a:p>
            <a:pPr marL="285750" marR="0" lvl="0" indent="-285750" algn="l" rtl="0">
              <a:spcBef>
                <a:spcPts val="0"/>
              </a:spcBef>
              <a:spcAft>
                <a:spcPts val="0"/>
              </a:spcAft>
              <a:buClr>
                <a:srgbClr val="171616"/>
              </a:buClr>
              <a:buSzPts val="2000"/>
              <a:buFont typeface="Arial"/>
              <a:buChar char="•"/>
            </a:pPr>
            <a:r>
              <a:rPr lang="en-US" sz="2000" b="0" i="0" dirty="0">
                <a:solidFill>
                  <a:srgbClr val="388CD5"/>
                </a:solidFill>
                <a:latin typeface="Calibri"/>
                <a:ea typeface="Calibri"/>
                <a:cs typeface="Calibri"/>
                <a:sym typeface="Calibri"/>
              </a:rPr>
              <a:t>Copernicus Marine - CORA Timeseries data</a:t>
            </a:r>
            <a:endParaRPr dirty="0">
              <a:solidFill>
                <a:srgbClr val="388CD5"/>
              </a:solidFill>
            </a:endParaRPr>
          </a:p>
          <a:p>
            <a:pPr marL="285750" marR="0" lvl="0" indent="-285750" algn="l" rtl="0">
              <a:spcBef>
                <a:spcPts val="0"/>
              </a:spcBef>
              <a:spcAft>
                <a:spcPts val="0"/>
              </a:spcAft>
              <a:buClr>
                <a:srgbClr val="171616"/>
              </a:buClr>
              <a:buSzPts val="2000"/>
              <a:buFont typeface="Arial"/>
              <a:buChar char="•"/>
            </a:pPr>
            <a:r>
              <a:rPr lang="en-US" sz="2000" b="0" i="0" dirty="0" err="1">
                <a:solidFill>
                  <a:srgbClr val="388CD5"/>
                </a:solidFill>
                <a:latin typeface="Calibri"/>
                <a:ea typeface="Calibri"/>
                <a:cs typeface="Calibri"/>
                <a:sym typeface="Calibri"/>
              </a:rPr>
              <a:t>EMODnet</a:t>
            </a:r>
            <a:r>
              <a:rPr lang="en-US" sz="2000" b="0" i="0" dirty="0">
                <a:solidFill>
                  <a:srgbClr val="388CD5"/>
                </a:solidFill>
                <a:latin typeface="Calibri"/>
                <a:ea typeface="Calibri"/>
                <a:cs typeface="Calibri"/>
                <a:sym typeface="Calibri"/>
              </a:rPr>
              <a:t> Chemistry data</a:t>
            </a:r>
            <a:endParaRPr dirty="0">
              <a:solidFill>
                <a:srgbClr val="388CD5"/>
              </a:solidFill>
            </a:endParaRPr>
          </a:p>
          <a:p>
            <a:pPr marL="285750" marR="0" lvl="0" indent="-285750" algn="l" rtl="0">
              <a:spcBef>
                <a:spcPts val="0"/>
              </a:spcBef>
              <a:spcAft>
                <a:spcPts val="0"/>
              </a:spcAft>
              <a:buClr>
                <a:srgbClr val="171616"/>
              </a:buClr>
              <a:buSzPts val="2000"/>
              <a:buFont typeface="Arial"/>
              <a:buChar char="•"/>
            </a:pPr>
            <a:r>
              <a:rPr lang="en-US" sz="2000" b="0" i="0" dirty="0" err="1">
                <a:solidFill>
                  <a:srgbClr val="388CD5"/>
                </a:solidFill>
                <a:latin typeface="Calibri"/>
                <a:ea typeface="Calibri"/>
                <a:cs typeface="Calibri"/>
                <a:sym typeface="Calibri"/>
              </a:rPr>
              <a:t>SeaDataNet</a:t>
            </a:r>
            <a:r>
              <a:rPr lang="en-US" sz="2000" b="0" i="0" dirty="0">
                <a:solidFill>
                  <a:srgbClr val="388CD5"/>
                </a:solidFill>
                <a:latin typeface="Calibri"/>
                <a:ea typeface="Calibri"/>
                <a:cs typeface="Calibri"/>
                <a:sym typeface="Calibri"/>
              </a:rPr>
              <a:t> CDI TS data</a:t>
            </a:r>
          </a:p>
          <a:p>
            <a:pPr marL="285750" indent="-285750">
              <a:buClr>
                <a:srgbClr val="171616"/>
              </a:buClr>
              <a:buSzPts val="2000"/>
              <a:buFont typeface="Arial"/>
              <a:buChar char="•"/>
            </a:pPr>
            <a:r>
              <a:rPr lang="en-US" sz="1800" b="0" i="0" dirty="0" err="1">
                <a:solidFill>
                  <a:srgbClr val="388CD5"/>
                </a:solidFill>
                <a:latin typeface="Calibri"/>
                <a:ea typeface="Calibri"/>
                <a:cs typeface="Calibri"/>
                <a:sym typeface="Calibri"/>
              </a:rPr>
              <a:t>EMODnet</a:t>
            </a:r>
            <a:r>
              <a:rPr lang="en-US" sz="1800" b="0" i="0" dirty="0">
                <a:solidFill>
                  <a:srgbClr val="388CD5"/>
                </a:solidFill>
                <a:latin typeface="Calibri"/>
                <a:ea typeface="Calibri"/>
                <a:cs typeface="Calibri"/>
                <a:sym typeface="Calibri"/>
              </a:rPr>
              <a:t> Chemistry data</a:t>
            </a:r>
            <a:endParaRPr lang="en-US" dirty="0">
              <a:solidFill>
                <a:srgbClr val="388CD5"/>
              </a:solidFill>
            </a:endParaRPr>
          </a:p>
          <a:p>
            <a:pPr marL="285750" marR="0" lvl="0" indent="-285750" algn="l" rtl="0">
              <a:spcBef>
                <a:spcPts val="0"/>
              </a:spcBef>
              <a:spcAft>
                <a:spcPts val="0"/>
              </a:spcAft>
              <a:buClr>
                <a:srgbClr val="171616"/>
              </a:buClr>
              <a:buSzPts val="2000"/>
              <a:buFont typeface="Arial"/>
              <a:buChar char="•"/>
            </a:pPr>
            <a:r>
              <a:rPr lang="en-US" sz="2000" b="0" i="0" dirty="0">
                <a:solidFill>
                  <a:srgbClr val="388CD5"/>
                </a:solidFill>
                <a:latin typeface="Calibri"/>
                <a:ea typeface="Calibri"/>
                <a:cs typeface="Calibri"/>
                <a:sym typeface="Calibri"/>
              </a:rPr>
              <a:t>Copernicus Marine - BGC data</a:t>
            </a:r>
          </a:p>
          <a:p>
            <a:pPr marL="285750" marR="0" lvl="0" indent="-285750" algn="l" rtl="0">
              <a:spcBef>
                <a:spcPts val="0"/>
              </a:spcBef>
              <a:spcAft>
                <a:spcPts val="0"/>
              </a:spcAft>
              <a:buClr>
                <a:srgbClr val="171616"/>
              </a:buClr>
              <a:buSzPts val="2000"/>
              <a:buFont typeface="Arial"/>
              <a:buChar char="•"/>
            </a:pPr>
            <a:r>
              <a:rPr lang="en-US" sz="2000" dirty="0">
                <a:solidFill>
                  <a:srgbClr val="388CD5"/>
                </a:solidFill>
                <a:latin typeface="Calibri"/>
                <a:ea typeface="Calibri"/>
                <a:cs typeface="Calibri"/>
                <a:sym typeface="Calibri"/>
              </a:rPr>
              <a:t>World Ocean Database (WOD) data</a:t>
            </a:r>
          </a:p>
          <a:p>
            <a:pPr marL="285750" marR="0" lvl="0" indent="-285750" algn="l" rtl="0">
              <a:spcBef>
                <a:spcPts val="0"/>
              </a:spcBef>
              <a:spcAft>
                <a:spcPts val="0"/>
              </a:spcAft>
              <a:buClr>
                <a:srgbClr val="171616"/>
              </a:buClr>
              <a:buSzPts val="2000"/>
              <a:buFont typeface="Arial"/>
              <a:buChar char="•"/>
            </a:pPr>
            <a:endParaRPr lang="en-US" sz="2000" dirty="0">
              <a:solidFill>
                <a:srgbClr val="171616"/>
              </a:solidFill>
              <a:latin typeface="Calibri"/>
              <a:ea typeface="Calibri"/>
              <a:cs typeface="Calibri"/>
              <a:sym typeface="Calibri"/>
            </a:endParaRPr>
          </a:p>
          <a:p>
            <a:pPr marL="285750" marR="0" lvl="0" indent="-285750" algn="l" rtl="0">
              <a:spcBef>
                <a:spcPts val="0"/>
              </a:spcBef>
              <a:spcAft>
                <a:spcPts val="0"/>
              </a:spcAft>
              <a:buClr>
                <a:srgbClr val="171616"/>
              </a:buClr>
              <a:buSzPts val="2000"/>
              <a:buFont typeface="Arial"/>
              <a:buChar char="•"/>
            </a:pPr>
            <a:r>
              <a:rPr lang="en-US" sz="2000" b="1" dirty="0">
                <a:solidFill>
                  <a:srgbClr val="0032B1"/>
                </a:solidFill>
                <a:latin typeface="Calibri"/>
                <a:ea typeface="Calibri"/>
                <a:cs typeface="Calibri"/>
                <a:sym typeface="Calibri"/>
              </a:rPr>
              <a:t>Merged Beacon instance for T&amp;S</a:t>
            </a:r>
          </a:p>
          <a:p>
            <a:pPr marL="285750" marR="0" lvl="0" indent="-285750" algn="l" rtl="0">
              <a:spcBef>
                <a:spcPts val="0"/>
              </a:spcBef>
              <a:spcAft>
                <a:spcPts val="0"/>
              </a:spcAft>
              <a:buClr>
                <a:srgbClr val="171616"/>
              </a:buClr>
              <a:buSzPts val="2000"/>
              <a:buFont typeface="Arial"/>
              <a:buChar char="•"/>
            </a:pPr>
            <a:r>
              <a:rPr lang="en-US" sz="2000" b="1" dirty="0">
                <a:solidFill>
                  <a:srgbClr val="0032B1"/>
                </a:solidFill>
                <a:latin typeface="Calibri"/>
                <a:ea typeface="Calibri"/>
                <a:cs typeface="Calibri"/>
                <a:sym typeface="Calibri"/>
              </a:rPr>
              <a:t>Merged Beacon instance for Eutrophication</a:t>
            </a:r>
          </a:p>
          <a:p>
            <a:pPr marL="285750" marR="0" lvl="0" indent="-285750" algn="l" rtl="0">
              <a:spcBef>
                <a:spcPts val="0"/>
              </a:spcBef>
              <a:spcAft>
                <a:spcPts val="0"/>
              </a:spcAft>
              <a:buClr>
                <a:srgbClr val="171616"/>
              </a:buClr>
              <a:buSzPts val="2000"/>
              <a:buFont typeface="Arial"/>
              <a:buChar char="•"/>
            </a:pPr>
            <a:endParaRPr lang="en-US" sz="2000" dirty="0">
              <a:solidFill>
                <a:srgbClr val="171616"/>
              </a:solidFill>
              <a:latin typeface="Calibri"/>
              <a:ea typeface="Calibri"/>
              <a:cs typeface="Calibri"/>
              <a:sym typeface="Calibri"/>
            </a:endParaRPr>
          </a:p>
          <a:p>
            <a:pPr marL="285750" marR="0" lvl="0" indent="-285750" algn="l" rtl="0">
              <a:spcBef>
                <a:spcPts val="0"/>
              </a:spcBef>
              <a:spcAft>
                <a:spcPts val="0"/>
              </a:spcAft>
              <a:buClr>
                <a:srgbClr val="171616"/>
              </a:buClr>
              <a:buSzPts val="2000"/>
              <a:buFont typeface="Arial"/>
              <a:buChar char="•"/>
            </a:pPr>
            <a:r>
              <a:rPr lang="en-US" sz="2000" dirty="0">
                <a:solidFill>
                  <a:srgbClr val="388CD5"/>
                </a:solidFill>
                <a:latin typeface="Calibri"/>
                <a:ea typeface="Calibri"/>
                <a:cs typeface="Calibri"/>
                <a:sym typeface="Calibri"/>
              </a:rPr>
              <a:t>Including harmonization of parameters, units, core metadata, making use of BODC semantic </a:t>
            </a:r>
            <a:r>
              <a:rPr lang="en-US" sz="2000" dirty="0" err="1">
                <a:solidFill>
                  <a:srgbClr val="388CD5"/>
                </a:solidFill>
                <a:latin typeface="Calibri"/>
                <a:ea typeface="Calibri"/>
                <a:cs typeface="Calibri"/>
                <a:sym typeface="Calibri"/>
              </a:rPr>
              <a:t>analyser</a:t>
            </a:r>
            <a:r>
              <a:rPr lang="en-US" sz="2000" dirty="0">
                <a:solidFill>
                  <a:srgbClr val="388CD5"/>
                </a:solidFill>
                <a:latin typeface="Calibri"/>
                <a:ea typeface="Calibri"/>
                <a:cs typeface="Calibri"/>
                <a:sym typeface="Calibri"/>
              </a:rPr>
              <a:t> and I-Adopt approach</a:t>
            </a:r>
            <a:endParaRPr sz="1800" b="1" i="0" dirty="0">
              <a:solidFill>
                <a:srgbClr val="388CD5"/>
              </a:solidFill>
              <a:latin typeface="Calibri"/>
              <a:ea typeface="Calibri"/>
              <a:cs typeface="Calibri"/>
              <a:sym typeface="Calibri"/>
            </a:endParaRPr>
          </a:p>
        </p:txBody>
      </p:sp>
      <p:sp>
        <p:nvSpPr>
          <p:cNvPr id="393" name="Google Shape;393;p26"/>
          <p:cNvSpPr txBox="1">
            <a:spLocks noGrp="1"/>
          </p:cNvSpPr>
          <p:nvPr>
            <p:ph type="title"/>
          </p:nvPr>
        </p:nvSpPr>
        <p:spPr>
          <a:xfrm>
            <a:off x="3639741" y="315120"/>
            <a:ext cx="8281901" cy="2921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US" dirty="0"/>
              <a:t>Monolithic and Merged BEACON Instances deployed</a:t>
            </a:r>
            <a:endParaRPr dirty="0"/>
          </a:p>
        </p:txBody>
      </p:sp>
      <p:pic>
        <p:nvPicPr>
          <p:cNvPr id="394" name="Google Shape;394;p26"/>
          <p:cNvPicPr preferRelativeResize="0"/>
          <p:nvPr/>
        </p:nvPicPr>
        <p:blipFill rotWithShape="1">
          <a:blip r:embed="rId3">
            <a:alphaModFix/>
          </a:blip>
          <a:srcRect/>
          <a:stretch/>
        </p:blipFill>
        <p:spPr>
          <a:xfrm>
            <a:off x="11724" y="6385022"/>
            <a:ext cx="12180276" cy="477838"/>
          </a:xfrm>
          <a:prstGeom prst="rect">
            <a:avLst/>
          </a:prstGeom>
          <a:noFill/>
          <a:ln>
            <a:noFill/>
          </a:ln>
        </p:spPr>
      </p:pic>
      <p:pic>
        <p:nvPicPr>
          <p:cNvPr id="395" name="Google Shape;395;p26"/>
          <p:cNvPicPr preferRelativeResize="0"/>
          <p:nvPr/>
        </p:nvPicPr>
        <p:blipFill rotWithShape="1">
          <a:blip r:embed="rId4">
            <a:alphaModFix/>
          </a:blip>
          <a:srcRect/>
          <a:stretch/>
        </p:blipFill>
        <p:spPr>
          <a:xfrm>
            <a:off x="228600" y="1455712"/>
            <a:ext cx="6096000" cy="3858079"/>
          </a:xfrm>
          <a:prstGeom prst="rect">
            <a:avLst/>
          </a:prstGeom>
          <a:noFill/>
          <a:ln>
            <a:noFill/>
          </a:ln>
        </p:spPr>
      </p:pic>
      <p:sp>
        <p:nvSpPr>
          <p:cNvPr id="2" name="TextBox 1">
            <a:extLst>
              <a:ext uri="{FF2B5EF4-FFF2-40B4-BE49-F238E27FC236}">
                <a16:creationId xmlns:a16="http://schemas.microsoft.com/office/drawing/2014/main" id="{5836222E-6C5B-FF36-832C-72E7A5E0AB4E}"/>
              </a:ext>
            </a:extLst>
          </p:cNvPr>
          <p:cNvSpPr txBox="1"/>
          <p:nvPr/>
        </p:nvSpPr>
        <p:spPr>
          <a:xfrm>
            <a:off x="1582616" y="5664740"/>
            <a:ext cx="3938953" cy="461665"/>
          </a:xfrm>
          <a:prstGeom prst="rect">
            <a:avLst/>
          </a:prstGeom>
          <a:noFill/>
        </p:spPr>
        <p:txBody>
          <a:bodyPr wrap="square" rtlCol="0">
            <a:spAutoFit/>
          </a:bodyPr>
          <a:lstStyle/>
          <a:p>
            <a:r>
              <a:rPr lang="en-US" sz="2400" b="1" dirty="0"/>
              <a:t>Deployed at Blue-Cloud VRE</a:t>
            </a:r>
            <a:endParaRPr lang="en-NL"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8DA24EDF-E1AE-9C85-0EA4-3407B22D620F}"/>
              </a:ext>
            </a:extLst>
          </p:cNvPr>
          <p:cNvSpPr>
            <a:spLocks noGrp="1"/>
          </p:cNvSpPr>
          <p:nvPr>
            <p:ph type="sldNum" sz="quarter" idx="12"/>
          </p:nvPr>
        </p:nvSpPr>
        <p:spPr/>
        <p:txBody>
          <a:bodyPr/>
          <a:lstStyle/>
          <a:p>
            <a:fld id="{415BB6C1-B3E2-4F53-A978-6773EBF9531B}" type="slidenum">
              <a:rPr lang="it-IT" smtClean="0"/>
              <a:t>2</a:t>
            </a:fld>
            <a:endParaRPr lang="it-IT" dirty="0"/>
          </a:p>
        </p:txBody>
      </p:sp>
      <p:sp>
        <p:nvSpPr>
          <p:cNvPr id="7" name="Titolo 1">
            <a:extLst>
              <a:ext uri="{FF2B5EF4-FFF2-40B4-BE49-F238E27FC236}">
                <a16:creationId xmlns:a16="http://schemas.microsoft.com/office/drawing/2014/main" id="{C91D1C26-E81C-071B-BB1D-EA6EA869187E}"/>
              </a:ext>
            </a:extLst>
          </p:cNvPr>
          <p:cNvSpPr>
            <a:spLocks noGrp="1"/>
          </p:cNvSpPr>
          <p:nvPr>
            <p:ph type="title"/>
          </p:nvPr>
        </p:nvSpPr>
        <p:spPr>
          <a:xfrm>
            <a:off x="2243248" y="-118719"/>
            <a:ext cx="9599084" cy="1143000"/>
          </a:xfrm>
        </p:spPr>
        <p:txBody>
          <a:bodyPr>
            <a:normAutofit/>
          </a:bodyPr>
          <a:lstStyle/>
          <a:p>
            <a:r>
              <a:rPr lang="it-IT" dirty="0"/>
              <a:t>Acquisition of marine and ocean data</a:t>
            </a:r>
          </a:p>
        </p:txBody>
      </p:sp>
      <p:sp>
        <p:nvSpPr>
          <p:cNvPr id="9" name="Segnaposto contenuto 6">
            <a:extLst>
              <a:ext uri="{FF2B5EF4-FFF2-40B4-BE49-F238E27FC236}">
                <a16:creationId xmlns:a16="http://schemas.microsoft.com/office/drawing/2014/main" id="{6FDFB372-E047-26B9-3211-FF989FB6366F}"/>
              </a:ext>
            </a:extLst>
          </p:cNvPr>
          <p:cNvSpPr txBox="1">
            <a:spLocks/>
          </p:cNvSpPr>
          <p:nvPr/>
        </p:nvSpPr>
        <p:spPr>
          <a:xfrm>
            <a:off x="8041999" y="1147862"/>
            <a:ext cx="3946369" cy="4929979"/>
          </a:xfrm>
          <a:prstGeom prst="rect">
            <a:avLst/>
          </a:prstGeom>
        </p:spPr>
        <p:txBody>
          <a:bodyPr>
            <a:normAutofit fontScale="55000" lnSpcReduction="20000"/>
          </a:bodyPr>
          <a:lstStyle>
            <a:lvl1pPr marL="257175" indent="-257175" algn="l" defTabSz="685800" rtl="0" eaLnBrk="1" latinLnBrk="0" hangingPunct="1">
              <a:spcBef>
                <a:spcPct val="20000"/>
              </a:spcBef>
              <a:buFontTx/>
              <a:buBlip>
                <a:blip r:embed="rId2"/>
              </a:buBlip>
              <a:defRPr sz="2400" kern="1200">
                <a:solidFill>
                  <a:srgbClr val="46688E"/>
                </a:solidFill>
                <a:latin typeface="+mn-lt"/>
                <a:ea typeface="+mn-ea"/>
                <a:cs typeface="+mn-cs"/>
              </a:defRPr>
            </a:lvl1pPr>
            <a:lvl2pPr marL="557213" indent="-214313" algn="l" defTabSz="685800" rtl="0" eaLnBrk="1" latinLnBrk="0" hangingPunct="1">
              <a:spcBef>
                <a:spcPct val="20000"/>
              </a:spcBef>
              <a:buFontTx/>
              <a:buBlip>
                <a:blip r:embed="rId2"/>
              </a:buBlip>
              <a:defRPr sz="2100" kern="1200">
                <a:solidFill>
                  <a:srgbClr val="46688E"/>
                </a:solidFill>
                <a:latin typeface="+mn-lt"/>
                <a:ea typeface="+mn-ea"/>
                <a:cs typeface="+mn-cs"/>
              </a:defRPr>
            </a:lvl2pPr>
            <a:lvl3pPr marL="857250" indent="-171450" algn="l" defTabSz="685800" rtl="0" eaLnBrk="1" latinLnBrk="0" hangingPunct="1">
              <a:spcBef>
                <a:spcPct val="20000"/>
              </a:spcBef>
              <a:buFontTx/>
              <a:buBlip>
                <a:blip r:embed="rId2"/>
              </a:buBlip>
              <a:defRPr sz="1800" kern="1200">
                <a:solidFill>
                  <a:srgbClr val="46688E"/>
                </a:solidFill>
                <a:latin typeface="+mn-lt"/>
                <a:ea typeface="+mn-ea"/>
                <a:cs typeface="+mn-cs"/>
              </a:defRPr>
            </a:lvl3pPr>
            <a:lvl4pPr marL="1200150" indent="-171450" algn="l" defTabSz="685800" rtl="0" eaLnBrk="1" latinLnBrk="0" hangingPunct="1">
              <a:spcBef>
                <a:spcPct val="20000"/>
              </a:spcBef>
              <a:buFontTx/>
              <a:buBlip>
                <a:blip r:embed="rId2"/>
              </a:buBlip>
              <a:defRPr sz="1500" kern="1200">
                <a:solidFill>
                  <a:srgbClr val="46688E"/>
                </a:solidFill>
                <a:latin typeface="+mn-lt"/>
                <a:ea typeface="+mn-ea"/>
                <a:cs typeface="+mn-cs"/>
              </a:defRPr>
            </a:lvl4pPr>
            <a:lvl5pPr marL="1543050" indent="-171450" algn="l" defTabSz="685800" rtl="0" eaLnBrk="1" latinLnBrk="0" hangingPunct="1">
              <a:spcBef>
                <a:spcPct val="20000"/>
              </a:spcBef>
              <a:buFontTx/>
              <a:buBlip>
                <a:blip r:embed="rId2"/>
              </a:buBlip>
              <a:defRPr sz="1500" kern="1200">
                <a:solidFill>
                  <a:srgbClr val="46688E"/>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3200" dirty="0"/>
              <a:t>Scientific Research to gain knowledge and insight </a:t>
            </a:r>
          </a:p>
          <a:p>
            <a:r>
              <a:rPr lang="en-GB" sz="3200" dirty="0"/>
              <a:t>Modelling (including hindcast, nowcast, forecast)</a:t>
            </a:r>
          </a:p>
          <a:p>
            <a:r>
              <a:rPr lang="en-GB" sz="3200" dirty="0"/>
              <a:t>Economic activities: shipping, offshore industry, dredging industry, fisheries, tourism, engineering .. </a:t>
            </a:r>
          </a:p>
          <a:p>
            <a:r>
              <a:rPr lang="en-GB" sz="3200" dirty="0"/>
              <a:t>Environmental Management: monitoring and assessment (water quality, climate status, stock assessment)</a:t>
            </a:r>
          </a:p>
          <a:p>
            <a:r>
              <a:rPr lang="en-GB" sz="3200" dirty="0"/>
              <a:t>Marine Conventions and Directives, in Europe: Water Framework Directive (WFD), Marine Strategy (MSFD), Marine Spatial Planning (MSP), Coastal Zone Management </a:t>
            </a:r>
          </a:p>
          <a:p>
            <a:r>
              <a:rPr lang="en-GB" sz="3200" dirty="0"/>
              <a:t>EU Strategies, such as Green Deal, Blue Environment, Blue Economy</a:t>
            </a:r>
          </a:p>
        </p:txBody>
      </p:sp>
      <p:pic>
        <p:nvPicPr>
          <p:cNvPr id="3" name="Google Shape;86;g2453b6d3fc2_0_15">
            <a:extLst>
              <a:ext uri="{FF2B5EF4-FFF2-40B4-BE49-F238E27FC236}">
                <a16:creationId xmlns:a16="http://schemas.microsoft.com/office/drawing/2014/main" id="{9BFC52EC-5B7B-454D-D7B5-0C030F2B450B}"/>
              </a:ext>
            </a:extLst>
          </p:cNvPr>
          <p:cNvPicPr preferRelativeResize="0"/>
          <p:nvPr/>
        </p:nvPicPr>
        <p:blipFill>
          <a:blip r:embed="rId3">
            <a:alphaModFix/>
          </a:blip>
          <a:stretch>
            <a:fillRect/>
          </a:stretch>
        </p:blipFill>
        <p:spPr>
          <a:xfrm>
            <a:off x="154071" y="811671"/>
            <a:ext cx="7526936" cy="4772506"/>
          </a:xfrm>
          <a:prstGeom prst="rect">
            <a:avLst/>
          </a:prstGeom>
          <a:noFill/>
          <a:ln>
            <a:noFill/>
          </a:ln>
        </p:spPr>
      </p:pic>
      <p:sp>
        <p:nvSpPr>
          <p:cNvPr id="5" name="Google Shape;532;p51">
            <a:extLst>
              <a:ext uri="{FF2B5EF4-FFF2-40B4-BE49-F238E27FC236}">
                <a16:creationId xmlns:a16="http://schemas.microsoft.com/office/drawing/2014/main" id="{91DC90F1-8639-0148-C711-A0F58ED3A2BE}"/>
              </a:ext>
            </a:extLst>
          </p:cNvPr>
          <p:cNvSpPr/>
          <p:nvPr/>
        </p:nvSpPr>
        <p:spPr>
          <a:xfrm>
            <a:off x="247844" y="5463385"/>
            <a:ext cx="7433163" cy="742462"/>
          </a:xfrm>
          <a:prstGeom prst="roundRect">
            <a:avLst>
              <a:gd name="adj" fmla="val 15091"/>
            </a:avLst>
          </a:prstGeom>
          <a:solidFill>
            <a:srgbClr val="FFC000"/>
          </a:solidFill>
          <a:ln w="25400" cap="flat" cmpd="sng">
            <a:solidFill>
              <a:srgbClr val="00467D"/>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NL" sz="1400" b="1" i="0" u="none" strike="noStrike" cap="none" dirty="0">
                <a:solidFill>
                  <a:srgbClr val="0070C0"/>
                </a:solidFill>
                <a:latin typeface="DM Sans"/>
                <a:ea typeface="DM Sans"/>
                <a:cs typeface="DM Sans"/>
                <a:sym typeface="DM Sans"/>
              </a:rPr>
              <a:t>In Europe, we spent circa 1.4 Billion Euro a year in marine data acquisition </a:t>
            </a:r>
            <a:r>
              <a:rPr lang="en-NL" sz="1400" i="0" u="none" strike="noStrike" cap="none" dirty="0">
                <a:solidFill>
                  <a:srgbClr val="0070C0"/>
                </a:solidFill>
                <a:latin typeface="DM Sans"/>
                <a:ea typeface="DM Sans"/>
                <a:cs typeface="DM Sans"/>
                <a:sym typeface="DM Sans"/>
              </a:rPr>
              <a:t>(1.0 BE in-situ; 0.4 BE remote sensing)  </a:t>
            </a:r>
            <a:endParaRPr sz="1400" i="0" u="none" strike="noStrike" cap="none" dirty="0">
              <a:solidFill>
                <a:schemeClr val="dk1"/>
              </a:solidFill>
              <a:latin typeface="DM Sans"/>
              <a:ea typeface="DM Sans"/>
              <a:cs typeface="DM Sans"/>
              <a:sym typeface="DM Sans"/>
            </a:endParaRPr>
          </a:p>
        </p:txBody>
      </p:sp>
    </p:spTree>
    <p:extLst>
      <p:ext uri="{BB962C8B-B14F-4D97-AF65-F5344CB8AC3E}">
        <p14:creationId xmlns:p14="http://schemas.microsoft.com/office/powerpoint/2010/main" val="2911217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8"/>
          <p:cNvSpPr txBox="1">
            <a:spLocks noGrp="1"/>
          </p:cNvSpPr>
          <p:nvPr>
            <p:ph type="ftr" idx="11"/>
          </p:nvPr>
        </p:nvSpPr>
        <p:spPr>
          <a:xfrm>
            <a:off x="5586221" y="6580733"/>
            <a:ext cx="1052829" cy="177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E7E6E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3333"/>
              </a:lnSpc>
              <a:spcBef>
                <a:spcPts val="0"/>
              </a:spcBef>
              <a:spcAft>
                <a:spcPts val="0"/>
              </a:spcAft>
              <a:buNone/>
            </a:pPr>
            <a:endParaRPr/>
          </a:p>
        </p:txBody>
      </p:sp>
      <p:sp>
        <p:nvSpPr>
          <p:cNvPr id="116" name="Google Shape;116;p8"/>
          <p:cNvSpPr txBox="1"/>
          <p:nvPr/>
        </p:nvSpPr>
        <p:spPr>
          <a:xfrm>
            <a:off x="11963145" y="6580733"/>
            <a:ext cx="15367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a:solidFill>
                  <a:srgbClr val="E7E6E6"/>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
        <p:nvSpPr>
          <p:cNvPr id="119" name="Google Shape;119;p8"/>
          <p:cNvSpPr txBox="1"/>
          <p:nvPr/>
        </p:nvSpPr>
        <p:spPr>
          <a:xfrm>
            <a:off x="4891595" y="6507731"/>
            <a:ext cx="2574165" cy="289823"/>
          </a:xfrm>
          <a:prstGeom prst="rect">
            <a:avLst/>
          </a:prstGeom>
          <a:solidFill>
            <a:srgbClr val="388CD5"/>
          </a:solid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endParaRPr sz="1800">
              <a:solidFill>
                <a:schemeClr val="lt1"/>
              </a:solidFill>
              <a:latin typeface="Calibri"/>
              <a:ea typeface="Calibri"/>
              <a:cs typeface="Calibri"/>
              <a:sym typeface="Calibri"/>
            </a:endParaRPr>
          </a:p>
        </p:txBody>
      </p:sp>
      <p:pic>
        <p:nvPicPr>
          <p:cNvPr id="121" name="Google Shape;121;p8"/>
          <p:cNvPicPr preferRelativeResize="0"/>
          <p:nvPr/>
        </p:nvPicPr>
        <p:blipFill rotWithShape="1">
          <a:blip r:embed="rId3">
            <a:alphaModFix/>
          </a:blip>
          <a:srcRect/>
          <a:stretch/>
        </p:blipFill>
        <p:spPr>
          <a:xfrm>
            <a:off x="5895750" y="785778"/>
            <a:ext cx="6170776" cy="3762851"/>
          </a:xfrm>
          <a:prstGeom prst="rect">
            <a:avLst/>
          </a:prstGeom>
          <a:noFill/>
          <a:ln>
            <a:noFill/>
          </a:ln>
        </p:spPr>
      </p:pic>
      <p:sp>
        <p:nvSpPr>
          <p:cNvPr id="122" name="Google Shape;122;p8"/>
          <p:cNvSpPr txBox="1"/>
          <p:nvPr/>
        </p:nvSpPr>
        <p:spPr>
          <a:xfrm>
            <a:off x="18750" y="821575"/>
            <a:ext cx="5877000" cy="4772100"/>
          </a:xfrm>
          <a:prstGeom prst="rect">
            <a:avLst/>
          </a:prstGeom>
          <a:noFill/>
          <a:ln>
            <a:noFill/>
          </a:ln>
        </p:spPr>
        <p:txBody>
          <a:bodyPr spcFirstLastPara="1" wrap="square" lIns="0" tIns="0" rIns="0" bIns="0" anchor="t" anchorCtr="0">
            <a:normAutofit/>
          </a:bodyPr>
          <a:lstStyle/>
          <a:p>
            <a:pPr marL="285750" marR="0" lvl="0" indent="-302895" algn="l" rtl="0">
              <a:spcBef>
                <a:spcPts val="0"/>
              </a:spcBef>
              <a:spcAft>
                <a:spcPts val="0"/>
              </a:spcAft>
              <a:buClr>
                <a:srgbClr val="171616"/>
              </a:buClr>
              <a:buSzPts val="1800"/>
              <a:buFont typeface="Arial"/>
              <a:buChar char="•"/>
            </a:pPr>
            <a:r>
              <a:rPr lang="en-US" b="1" dirty="0">
                <a:solidFill>
                  <a:srgbClr val="171616"/>
                </a:solidFill>
                <a:latin typeface="Calibri"/>
                <a:ea typeface="Calibri"/>
                <a:cs typeface="Calibri"/>
                <a:sym typeface="Calibri"/>
              </a:rPr>
              <a:t>World Ocean Database</a:t>
            </a:r>
            <a:endParaRPr b="1" dirty="0">
              <a:solidFill>
                <a:srgbClr val="171616"/>
              </a:solidFill>
              <a:latin typeface="Calibri"/>
              <a:ea typeface="Calibri"/>
              <a:cs typeface="Calibri"/>
              <a:sym typeface="Calibri"/>
            </a:endParaRPr>
          </a:p>
          <a:p>
            <a:pPr marL="914400" marR="0" lvl="1" indent="-311150" algn="l" rtl="0">
              <a:spcBef>
                <a:spcPts val="0"/>
              </a:spcBef>
              <a:spcAft>
                <a:spcPts val="0"/>
              </a:spcAft>
              <a:buClr>
                <a:srgbClr val="171616"/>
              </a:buClr>
              <a:buSzPts val="1300"/>
              <a:buFont typeface="Calibri"/>
              <a:buChar char="•"/>
            </a:pPr>
            <a:r>
              <a:rPr lang="en-US" dirty="0">
                <a:solidFill>
                  <a:srgbClr val="171616"/>
                </a:solidFill>
                <a:latin typeface="Calibri"/>
                <a:ea typeface="Calibri"/>
                <a:cs typeface="Calibri"/>
                <a:sym typeface="Calibri"/>
              </a:rPr>
              <a:t>~20 Million individual </a:t>
            </a:r>
            <a:r>
              <a:rPr lang="en-US" dirty="0" err="1">
                <a:solidFill>
                  <a:srgbClr val="171616"/>
                </a:solidFill>
                <a:latin typeface="Calibri"/>
                <a:ea typeface="Calibri"/>
                <a:cs typeface="Calibri"/>
                <a:sym typeface="Calibri"/>
              </a:rPr>
              <a:t>NetCDF</a:t>
            </a:r>
            <a:r>
              <a:rPr lang="en-US" dirty="0">
                <a:solidFill>
                  <a:srgbClr val="171616"/>
                </a:solidFill>
                <a:latin typeface="Calibri"/>
                <a:ea typeface="Calibri"/>
                <a:cs typeface="Calibri"/>
                <a:sym typeface="Calibri"/>
              </a:rPr>
              <a:t> Files</a:t>
            </a:r>
            <a:endParaRPr dirty="0">
              <a:solidFill>
                <a:srgbClr val="171616"/>
              </a:solidFill>
              <a:latin typeface="Calibri"/>
              <a:ea typeface="Calibri"/>
              <a:cs typeface="Calibri"/>
              <a:sym typeface="Calibri"/>
            </a:endParaRPr>
          </a:p>
          <a:p>
            <a:pPr marL="914400" marR="0" lvl="1" indent="-311150" algn="l" rtl="0">
              <a:spcBef>
                <a:spcPts val="0"/>
              </a:spcBef>
              <a:spcAft>
                <a:spcPts val="0"/>
              </a:spcAft>
              <a:buClr>
                <a:srgbClr val="171616"/>
              </a:buClr>
              <a:buSzPts val="1300"/>
              <a:buFont typeface="Calibri"/>
              <a:buChar char="•"/>
            </a:pPr>
            <a:r>
              <a:rPr lang="en-US" dirty="0">
                <a:solidFill>
                  <a:srgbClr val="171616"/>
                </a:solidFill>
                <a:latin typeface="Calibri"/>
                <a:ea typeface="Calibri"/>
                <a:cs typeface="Calibri"/>
                <a:sym typeface="Calibri"/>
              </a:rPr>
              <a:t>~600GB of data, compressed to 50GB BBF files inside a Cloud Bucket </a:t>
            </a:r>
            <a:endParaRPr dirty="0">
              <a:solidFill>
                <a:srgbClr val="171616"/>
              </a:solidFill>
              <a:latin typeface="Calibri"/>
              <a:ea typeface="Calibri"/>
              <a:cs typeface="Calibri"/>
              <a:sym typeface="Calibri"/>
            </a:endParaRPr>
          </a:p>
          <a:p>
            <a:pPr marL="285750" marR="0" lvl="0" indent="-302895" algn="l" rtl="0">
              <a:spcBef>
                <a:spcPts val="0"/>
              </a:spcBef>
              <a:spcAft>
                <a:spcPts val="0"/>
              </a:spcAft>
              <a:buClr>
                <a:srgbClr val="171616"/>
              </a:buClr>
              <a:buSzPts val="1800"/>
              <a:buFont typeface="Arial"/>
              <a:buChar char="•"/>
            </a:pPr>
            <a:r>
              <a:rPr lang="en-US" b="1" dirty="0">
                <a:solidFill>
                  <a:srgbClr val="171616"/>
                </a:solidFill>
                <a:latin typeface="Calibri"/>
                <a:ea typeface="Calibri"/>
                <a:cs typeface="Calibri"/>
                <a:sym typeface="Calibri"/>
              </a:rPr>
              <a:t>Benchmark Queries</a:t>
            </a:r>
            <a:endParaRPr b="1" dirty="0">
              <a:solidFill>
                <a:srgbClr val="171616"/>
              </a:solidFill>
              <a:latin typeface="Calibri"/>
              <a:ea typeface="Calibri"/>
              <a:cs typeface="Calibri"/>
              <a:sym typeface="Calibri"/>
            </a:endParaRPr>
          </a:p>
          <a:p>
            <a:pPr marL="914400" marR="0" lvl="1" indent="-323850" algn="l" rtl="0">
              <a:spcBef>
                <a:spcPts val="0"/>
              </a:spcBef>
              <a:spcAft>
                <a:spcPts val="0"/>
              </a:spcAft>
              <a:buClr>
                <a:srgbClr val="171616"/>
              </a:buClr>
              <a:buSzPts val="1500"/>
              <a:buFont typeface="Arial"/>
              <a:buChar char="•"/>
            </a:pPr>
            <a:r>
              <a:rPr lang="en-US" dirty="0">
                <a:solidFill>
                  <a:schemeClr val="dk1"/>
                </a:solidFill>
                <a:latin typeface="Calibri"/>
                <a:ea typeface="Calibri"/>
                <a:cs typeface="Calibri"/>
                <a:sym typeface="Calibri"/>
              </a:rPr>
              <a:t>Selected Columns:</a:t>
            </a:r>
            <a:endParaRPr dirty="0">
              <a:solidFill>
                <a:schemeClr val="dk1"/>
              </a:solidFill>
              <a:latin typeface="Calibri"/>
              <a:ea typeface="Calibri"/>
              <a:cs typeface="Calibri"/>
              <a:sym typeface="Calibri"/>
            </a:endParaRPr>
          </a:p>
          <a:p>
            <a:pPr marL="1371600" marR="0" lvl="2" indent="-304800" algn="l" rtl="0">
              <a:spcBef>
                <a:spcPts val="0"/>
              </a:spcBef>
              <a:spcAft>
                <a:spcPts val="0"/>
              </a:spcAft>
              <a:buClr>
                <a:schemeClr val="dk1"/>
              </a:buClr>
              <a:buSzPts val="1200"/>
              <a:buFont typeface="Calibri"/>
              <a:buChar char="•"/>
            </a:pPr>
            <a:r>
              <a:rPr lang="en-US" dirty="0">
                <a:solidFill>
                  <a:schemeClr val="dk1"/>
                </a:solidFill>
                <a:latin typeface="Calibri"/>
                <a:ea typeface="Calibri"/>
                <a:cs typeface="Calibri"/>
                <a:sym typeface="Calibri"/>
              </a:rPr>
              <a:t>Temperature + QC</a:t>
            </a:r>
            <a:endParaRPr dirty="0">
              <a:solidFill>
                <a:schemeClr val="dk1"/>
              </a:solidFill>
              <a:latin typeface="Calibri"/>
              <a:ea typeface="Calibri"/>
              <a:cs typeface="Calibri"/>
              <a:sym typeface="Calibri"/>
            </a:endParaRPr>
          </a:p>
          <a:p>
            <a:pPr marL="1371600" marR="0" lvl="2" indent="-304800" algn="l" rtl="0">
              <a:spcBef>
                <a:spcPts val="0"/>
              </a:spcBef>
              <a:spcAft>
                <a:spcPts val="0"/>
              </a:spcAft>
              <a:buClr>
                <a:schemeClr val="dk1"/>
              </a:buClr>
              <a:buSzPts val="1200"/>
              <a:buFont typeface="Calibri"/>
              <a:buChar char="•"/>
            </a:pPr>
            <a:r>
              <a:rPr lang="en-US" dirty="0">
                <a:solidFill>
                  <a:schemeClr val="dk1"/>
                </a:solidFill>
                <a:latin typeface="Calibri"/>
                <a:ea typeface="Calibri"/>
                <a:cs typeface="Calibri"/>
                <a:sym typeface="Calibri"/>
              </a:rPr>
              <a:t>Longitude</a:t>
            </a:r>
            <a:endParaRPr dirty="0">
              <a:solidFill>
                <a:schemeClr val="dk1"/>
              </a:solidFill>
              <a:latin typeface="Calibri"/>
              <a:ea typeface="Calibri"/>
              <a:cs typeface="Calibri"/>
              <a:sym typeface="Calibri"/>
            </a:endParaRPr>
          </a:p>
          <a:p>
            <a:pPr marL="1371600" marR="0" lvl="2" indent="-304800" algn="l" rtl="0">
              <a:spcBef>
                <a:spcPts val="0"/>
              </a:spcBef>
              <a:spcAft>
                <a:spcPts val="0"/>
              </a:spcAft>
              <a:buClr>
                <a:schemeClr val="dk1"/>
              </a:buClr>
              <a:buSzPts val="1200"/>
              <a:buFont typeface="Calibri"/>
              <a:buChar char="•"/>
            </a:pPr>
            <a:r>
              <a:rPr lang="en-US" dirty="0">
                <a:solidFill>
                  <a:schemeClr val="dk1"/>
                </a:solidFill>
                <a:latin typeface="Calibri"/>
                <a:ea typeface="Calibri"/>
                <a:cs typeface="Calibri"/>
                <a:sym typeface="Calibri"/>
              </a:rPr>
              <a:t>Latitude</a:t>
            </a:r>
            <a:endParaRPr dirty="0">
              <a:solidFill>
                <a:schemeClr val="dk1"/>
              </a:solidFill>
              <a:latin typeface="Calibri"/>
              <a:ea typeface="Calibri"/>
              <a:cs typeface="Calibri"/>
              <a:sym typeface="Calibri"/>
            </a:endParaRPr>
          </a:p>
          <a:p>
            <a:pPr marL="1371600" marR="0" lvl="2" indent="-304800" algn="l" rtl="0">
              <a:spcBef>
                <a:spcPts val="0"/>
              </a:spcBef>
              <a:spcAft>
                <a:spcPts val="0"/>
              </a:spcAft>
              <a:buClr>
                <a:schemeClr val="dk1"/>
              </a:buClr>
              <a:buSzPts val="1200"/>
              <a:buFont typeface="Calibri"/>
              <a:buChar char="•"/>
            </a:pPr>
            <a:r>
              <a:rPr lang="en-US" dirty="0">
                <a:solidFill>
                  <a:schemeClr val="dk1"/>
                </a:solidFill>
                <a:latin typeface="Calibri"/>
                <a:ea typeface="Calibri"/>
                <a:cs typeface="Calibri"/>
                <a:sym typeface="Calibri"/>
              </a:rPr>
              <a:t>Depth</a:t>
            </a:r>
            <a:endParaRPr dirty="0">
              <a:solidFill>
                <a:schemeClr val="dk1"/>
              </a:solidFill>
              <a:latin typeface="Calibri"/>
              <a:ea typeface="Calibri"/>
              <a:cs typeface="Calibri"/>
              <a:sym typeface="Calibri"/>
            </a:endParaRPr>
          </a:p>
          <a:p>
            <a:pPr marL="1371600" marR="0" lvl="2" indent="-304800" algn="l" rtl="0">
              <a:spcBef>
                <a:spcPts val="0"/>
              </a:spcBef>
              <a:spcAft>
                <a:spcPts val="0"/>
              </a:spcAft>
              <a:buClr>
                <a:schemeClr val="dk1"/>
              </a:buClr>
              <a:buSzPts val="1200"/>
              <a:buFont typeface="Calibri"/>
              <a:buChar char="•"/>
            </a:pPr>
            <a:r>
              <a:rPr lang="en-US" dirty="0">
                <a:solidFill>
                  <a:schemeClr val="dk1"/>
                </a:solidFill>
                <a:latin typeface="Calibri"/>
                <a:ea typeface="Calibri"/>
                <a:cs typeface="Calibri"/>
                <a:sym typeface="Calibri"/>
              </a:rPr>
              <a:t>Time</a:t>
            </a:r>
            <a:endParaRPr dirty="0">
              <a:solidFill>
                <a:schemeClr val="dk1"/>
              </a:solidFill>
              <a:latin typeface="Calibri"/>
              <a:ea typeface="Calibri"/>
              <a:cs typeface="Calibri"/>
              <a:sym typeface="Calibri"/>
            </a:endParaRPr>
          </a:p>
          <a:p>
            <a:pPr marL="1371600" marR="0" lvl="2" indent="-304800" algn="l" rtl="0">
              <a:spcBef>
                <a:spcPts val="0"/>
              </a:spcBef>
              <a:spcAft>
                <a:spcPts val="0"/>
              </a:spcAft>
              <a:buClr>
                <a:schemeClr val="dk1"/>
              </a:buClr>
              <a:buSzPts val="1200"/>
              <a:buFont typeface="Calibri"/>
              <a:buChar char="•"/>
            </a:pPr>
            <a:r>
              <a:rPr lang="en-US" dirty="0">
                <a:solidFill>
                  <a:schemeClr val="dk1"/>
                </a:solidFill>
                <a:latin typeface="Calibri"/>
                <a:ea typeface="Calibri"/>
                <a:cs typeface="Calibri"/>
                <a:sym typeface="Calibri"/>
              </a:rPr>
              <a:t>Platform</a:t>
            </a:r>
            <a:endParaRPr dirty="0">
              <a:solidFill>
                <a:schemeClr val="dk1"/>
              </a:solidFill>
              <a:latin typeface="Calibri"/>
              <a:ea typeface="Calibri"/>
              <a:cs typeface="Calibri"/>
              <a:sym typeface="Calibri"/>
            </a:endParaRPr>
          </a:p>
          <a:p>
            <a:pPr marL="1371600" marR="0" lvl="2" indent="-304800" algn="l" rtl="0">
              <a:spcBef>
                <a:spcPts val="0"/>
              </a:spcBef>
              <a:spcAft>
                <a:spcPts val="0"/>
              </a:spcAft>
              <a:buClr>
                <a:schemeClr val="dk1"/>
              </a:buClr>
              <a:buSzPts val="1200"/>
              <a:buFont typeface="Calibri"/>
              <a:buChar char="•"/>
            </a:pPr>
            <a:r>
              <a:rPr lang="en-US" dirty="0">
                <a:solidFill>
                  <a:schemeClr val="dk1"/>
                </a:solidFill>
                <a:latin typeface="Calibri"/>
                <a:ea typeface="Calibri"/>
                <a:cs typeface="Calibri"/>
                <a:sym typeface="Calibri"/>
              </a:rPr>
              <a:t>Institute</a:t>
            </a:r>
            <a:endParaRPr dirty="0">
              <a:solidFill>
                <a:schemeClr val="dk1"/>
              </a:solidFill>
              <a:latin typeface="Calibri"/>
              <a:ea typeface="Calibri"/>
              <a:cs typeface="Calibri"/>
              <a:sym typeface="Calibri"/>
            </a:endParaRPr>
          </a:p>
          <a:p>
            <a:pPr marL="914400" marR="0" lvl="1" indent="-323850" algn="l" rtl="0">
              <a:spcBef>
                <a:spcPts val="0"/>
              </a:spcBef>
              <a:spcAft>
                <a:spcPts val="0"/>
              </a:spcAft>
              <a:buClr>
                <a:srgbClr val="171616"/>
              </a:buClr>
              <a:buSzPts val="1500"/>
              <a:buFont typeface="Arial"/>
              <a:buChar char="•"/>
            </a:pPr>
            <a:r>
              <a:rPr lang="en-US" dirty="0">
                <a:solidFill>
                  <a:schemeClr val="dk1"/>
                </a:solidFill>
                <a:latin typeface="Calibri"/>
                <a:ea typeface="Calibri"/>
                <a:cs typeface="Calibri"/>
                <a:sym typeface="Calibri"/>
              </a:rPr>
              <a:t>Query #1 Range: North Sea, 1950 - 2025</a:t>
            </a:r>
            <a:endParaRPr dirty="0">
              <a:solidFill>
                <a:schemeClr val="dk1"/>
              </a:solidFill>
              <a:latin typeface="Calibri"/>
              <a:ea typeface="Calibri"/>
              <a:cs typeface="Calibri"/>
              <a:sym typeface="Calibri"/>
            </a:endParaRPr>
          </a:p>
          <a:p>
            <a:pPr marL="914400" marR="0" lvl="1" indent="-323850" algn="l" rtl="0">
              <a:spcBef>
                <a:spcPts val="0"/>
              </a:spcBef>
              <a:spcAft>
                <a:spcPts val="0"/>
              </a:spcAft>
              <a:buClr>
                <a:srgbClr val="171616"/>
              </a:buClr>
              <a:buSzPts val="1500"/>
              <a:buFont typeface="Arial"/>
              <a:buChar char="•"/>
            </a:pPr>
            <a:r>
              <a:rPr lang="en-US" dirty="0">
                <a:solidFill>
                  <a:schemeClr val="dk1"/>
                </a:solidFill>
                <a:latin typeface="Calibri"/>
                <a:ea typeface="Calibri"/>
                <a:cs typeface="Calibri"/>
                <a:sym typeface="Calibri"/>
              </a:rPr>
              <a:t>Query #2 Range: Global Surface Level (0-10m) </a:t>
            </a:r>
            <a:r>
              <a:rPr lang="en-US" b="0" i="0" u="none" strike="noStrike" cap="none" dirty="0">
                <a:solidFill>
                  <a:schemeClr val="dk1"/>
                </a:solidFill>
                <a:latin typeface="Calibri"/>
                <a:ea typeface="Calibri"/>
                <a:cs typeface="Calibri"/>
                <a:sym typeface="Calibri"/>
              </a:rPr>
              <a:t> </a:t>
            </a:r>
            <a:endParaRPr b="0" i="0" u="none" strike="noStrike" cap="none" dirty="0">
              <a:solidFill>
                <a:schemeClr val="dk1"/>
              </a:solidFill>
              <a:latin typeface="Calibri"/>
              <a:ea typeface="Calibri"/>
              <a:cs typeface="Calibri"/>
              <a:sym typeface="Calibri"/>
            </a:endParaRPr>
          </a:p>
          <a:p>
            <a:pPr marL="742950" marR="0" lvl="1" indent="-188594"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a:p>
            <a:pPr marL="742950" marR="0" lvl="1" indent="-188594"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23" name="Google Shape;123;p8"/>
          <p:cNvPicPr preferRelativeResize="0"/>
          <p:nvPr/>
        </p:nvPicPr>
        <p:blipFill>
          <a:blip r:embed="rId4">
            <a:alphaModFix/>
          </a:blip>
          <a:stretch>
            <a:fillRect/>
          </a:stretch>
        </p:blipFill>
        <p:spPr>
          <a:xfrm>
            <a:off x="5212124" y="4114801"/>
            <a:ext cx="6961126" cy="2052502"/>
          </a:xfrm>
          <a:prstGeom prst="rect">
            <a:avLst/>
          </a:prstGeom>
          <a:noFill/>
          <a:ln>
            <a:noFill/>
          </a:ln>
        </p:spPr>
      </p:pic>
      <p:sp>
        <p:nvSpPr>
          <p:cNvPr id="2" name="Google Shape;120;p8">
            <a:extLst>
              <a:ext uri="{FF2B5EF4-FFF2-40B4-BE49-F238E27FC236}">
                <a16:creationId xmlns:a16="http://schemas.microsoft.com/office/drawing/2014/main" id="{5E494E1D-280F-744E-D403-50C57C078157}"/>
              </a:ext>
            </a:extLst>
          </p:cNvPr>
          <p:cNvSpPr txBox="1"/>
          <p:nvPr/>
        </p:nvSpPr>
        <p:spPr>
          <a:xfrm>
            <a:off x="5950118" y="164850"/>
            <a:ext cx="4954800" cy="476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700" b="1" dirty="0">
                <a:solidFill>
                  <a:schemeClr val="bg1"/>
                </a:solidFill>
                <a:latin typeface="Calibri"/>
                <a:ea typeface="Calibri"/>
                <a:cs typeface="Calibri"/>
                <a:sym typeface="Calibri"/>
              </a:rPr>
              <a:t>Beacon In-Situ Performance </a:t>
            </a:r>
            <a:r>
              <a:rPr lang="en-US" sz="2800" dirty="0">
                <a:solidFill>
                  <a:schemeClr val="dk1"/>
                </a:solidFill>
                <a:latin typeface="Corbel"/>
                <a:ea typeface="Corbel"/>
                <a:cs typeface="Corbel"/>
                <a:sym typeface="Corbel"/>
              </a:rPr>
              <a:t>🚀</a:t>
            </a:r>
            <a:endParaRPr sz="2700" b="1" dirty="0">
              <a:solidFill>
                <a:schemeClr val="dk2"/>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9"/>
          <p:cNvSpPr txBox="1">
            <a:spLocks noGrp="1"/>
          </p:cNvSpPr>
          <p:nvPr>
            <p:ph type="ftr" idx="11"/>
          </p:nvPr>
        </p:nvSpPr>
        <p:spPr>
          <a:xfrm>
            <a:off x="5586221" y="6580733"/>
            <a:ext cx="1052829" cy="177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E7E6E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lvl="0" indent="0" algn="l" rtl="0">
              <a:lnSpc>
                <a:spcPct val="103333"/>
              </a:lnSpc>
              <a:spcBef>
                <a:spcPts val="0"/>
              </a:spcBef>
              <a:spcAft>
                <a:spcPts val="0"/>
              </a:spcAft>
              <a:buNone/>
            </a:pPr>
            <a:endParaRPr/>
          </a:p>
        </p:txBody>
      </p:sp>
      <p:sp>
        <p:nvSpPr>
          <p:cNvPr id="129" name="Google Shape;129;p9"/>
          <p:cNvSpPr txBox="1"/>
          <p:nvPr/>
        </p:nvSpPr>
        <p:spPr>
          <a:xfrm>
            <a:off x="11963145" y="6580733"/>
            <a:ext cx="15367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None/>
            </a:pPr>
            <a:fld id="{00000000-1234-1234-1234-123412341234}" type="slidenum">
              <a:rPr lang="en-US" sz="1200">
                <a:solidFill>
                  <a:srgbClr val="E7E6E6"/>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
        <p:nvSpPr>
          <p:cNvPr id="132" name="Google Shape;132;p9"/>
          <p:cNvSpPr txBox="1"/>
          <p:nvPr/>
        </p:nvSpPr>
        <p:spPr>
          <a:xfrm>
            <a:off x="4891595" y="6507731"/>
            <a:ext cx="2574165" cy="289823"/>
          </a:xfrm>
          <a:prstGeom prst="rect">
            <a:avLst/>
          </a:prstGeom>
          <a:solidFill>
            <a:srgbClr val="388CD5"/>
          </a:solid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9"/>
          <p:cNvSpPr txBox="1"/>
          <p:nvPr/>
        </p:nvSpPr>
        <p:spPr>
          <a:xfrm>
            <a:off x="5700100" y="190509"/>
            <a:ext cx="6757711" cy="4764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700" b="1" dirty="0">
                <a:solidFill>
                  <a:schemeClr val="bg1"/>
                </a:solidFill>
                <a:latin typeface="Calibri"/>
                <a:ea typeface="Calibri"/>
                <a:cs typeface="Calibri"/>
                <a:sym typeface="Calibri"/>
              </a:rPr>
              <a:t>Beacon 🤝 Zarr Performance </a:t>
            </a:r>
            <a:r>
              <a:rPr lang="en-US" sz="2700" b="1" dirty="0">
                <a:solidFill>
                  <a:schemeClr val="dk2"/>
                </a:solidFill>
                <a:latin typeface="Calibri"/>
                <a:ea typeface="Calibri"/>
                <a:cs typeface="Calibri"/>
                <a:sym typeface="Calibri"/>
              </a:rPr>
              <a:t>⚡</a:t>
            </a:r>
            <a:endParaRPr dirty="0"/>
          </a:p>
        </p:txBody>
      </p:sp>
      <p:sp>
        <p:nvSpPr>
          <p:cNvPr id="134" name="Google Shape;134;p9"/>
          <p:cNvSpPr txBox="1"/>
          <p:nvPr/>
        </p:nvSpPr>
        <p:spPr>
          <a:xfrm>
            <a:off x="4988985" y="2978231"/>
            <a:ext cx="5447448" cy="812800"/>
          </a:xfrm>
          <a:prstGeom prst="rect">
            <a:avLst/>
          </a:prstGeom>
          <a:noFill/>
          <a:ln>
            <a:noFill/>
          </a:ln>
        </p:spPr>
        <p:txBody>
          <a:bodyPr spcFirstLastPara="1" wrap="square" lIns="91425" tIns="45700" rIns="91425" bIns="45700" anchor="t" anchorCtr="0">
            <a:normAutofit/>
          </a:bodyPr>
          <a:lstStyle/>
          <a:p>
            <a:pPr marL="514337" marR="0" lvl="1" indent="-85721" algn="l" rtl="0">
              <a:lnSpc>
                <a:spcPct val="100000"/>
              </a:lnSpc>
              <a:spcBef>
                <a:spcPts val="0"/>
              </a:spcBef>
              <a:spcAft>
                <a:spcPts val="0"/>
              </a:spcAft>
              <a:buClr>
                <a:schemeClr val="accent2"/>
              </a:buClr>
              <a:buSzPts val="1350"/>
              <a:buFont typeface="Courier New"/>
              <a:buNone/>
            </a:pPr>
            <a:endParaRPr sz="1800" b="0" i="0" u="none" strike="noStrike" cap="none">
              <a:solidFill>
                <a:schemeClr val="dk1"/>
              </a:solidFill>
              <a:latin typeface="Calibri"/>
              <a:ea typeface="Calibri"/>
              <a:cs typeface="Calibri"/>
              <a:sym typeface="Calibri"/>
            </a:endParaRPr>
          </a:p>
        </p:txBody>
      </p:sp>
      <p:pic>
        <p:nvPicPr>
          <p:cNvPr id="135" name="Google Shape;135;p9"/>
          <p:cNvPicPr preferRelativeResize="0"/>
          <p:nvPr/>
        </p:nvPicPr>
        <p:blipFill rotWithShape="1">
          <a:blip r:embed="rId3">
            <a:alphaModFix/>
          </a:blip>
          <a:srcRect/>
          <a:stretch/>
        </p:blipFill>
        <p:spPr>
          <a:xfrm>
            <a:off x="6021099" y="739949"/>
            <a:ext cx="6108426" cy="3752826"/>
          </a:xfrm>
          <a:prstGeom prst="rect">
            <a:avLst/>
          </a:prstGeom>
          <a:noFill/>
          <a:ln>
            <a:noFill/>
          </a:ln>
        </p:spPr>
      </p:pic>
      <p:sp>
        <p:nvSpPr>
          <p:cNvPr id="136" name="Google Shape;136;p9"/>
          <p:cNvSpPr txBox="1"/>
          <p:nvPr/>
        </p:nvSpPr>
        <p:spPr>
          <a:xfrm>
            <a:off x="252700" y="996462"/>
            <a:ext cx="5447400" cy="5458488"/>
          </a:xfrm>
          <a:prstGeom prst="rect">
            <a:avLst/>
          </a:prstGeom>
          <a:noFill/>
          <a:ln>
            <a:noFill/>
          </a:ln>
        </p:spPr>
        <p:txBody>
          <a:bodyPr spcFirstLastPara="1" wrap="square" lIns="0" tIns="0" rIns="0" bIns="0" anchor="t" anchorCtr="0">
            <a:normAutofit/>
          </a:bodyPr>
          <a:lstStyle/>
          <a:p>
            <a:pPr marL="285750" marR="0" lvl="0" indent="-302895" algn="l" rtl="0">
              <a:spcBef>
                <a:spcPts val="0"/>
              </a:spcBef>
              <a:spcAft>
                <a:spcPts val="0"/>
              </a:spcAft>
              <a:buClr>
                <a:srgbClr val="171616"/>
              </a:buClr>
              <a:buSzPts val="1800"/>
              <a:buFont typeface="Arial"/>
              <a:buChar char="•"/>
            </a:pPr>
            <a:r>
              <a:rPr lang="en-US" b="1" dirty="0">
                <a:solidFill>
                  <a:srgbClr val="171616"/>
                </a:solidFill>
                <a:latin typeface="Calibri"/>
                <a:ea typeface="Calibri"/>
                <a:cs typeface="Calibri"/>
                <a:sym typeface="Calibri"/>
              </a:rPr>
              <a:t>ERA5 Daily Reanalysis</a:t>
            </a:r>
            <a:endParaRPr b="1" dirty="0">
              <a:solidFill>
                <a:srgbClr val="171616"/>
              </a:solidFill>
              <a:latin typeface="Calibri"/>
              <a:ea typeface="Calibri"/>
              <a:cs typeface="Calibri"/>
              <a:sym typeface="Calibri"/>
            </a:endParaRPr>
          </a:p>
          <a:p>
            <a:pPr marL="914400" marR="0" lvl="1" indent="-311150" algn="l" rtl="0">
              <a:spcBef>
                <a:spcPts val="0"/>
              </a:spcBef>
              <a:spcAft>
                <a:spcPts val="0"/>
              </a:spcAft>
              <a:buClr>
                <a:srgbClr val="171616"/>
              </a:buClr>
              <a:buSzPts val="1300"/>
              <a:buFont typeface="Calibri"/>
              <a:buChar char="•"/>
            </a:pPr>
            <a:r>
              <a:rPr lang="en-US" dirty="0">
                <a:solidFill>
                  <a:srgbClr val="171616"/>
                </a:solidFill>
                <a:latin typeface="Calibri"/>
                <a:ea typeface="Calibri"/>
                <a:cs typeface="Calibri"/>
                <a:sym typeface="Calibri"/>
              </a:rPr>
              <a:t>Stored as ZARR files inside a Cloud Bucket</a:t>
            </a:r>
            <a:endParaRPr dirty="0">
              <a:solidFill>
                <a:srgbClr val="171616"/>
              </a:solidFill>
              <a:latin typeface="Calibri"/>
              <a:ea typeface="Calibri"/>
              <a:cs typeface="Calibri"/>
              <a:sym typeface="Calibri"/>
            </a:endParaRPr>
          </a:p>
          <a:p>
            <a:pPr marL="914400" marR="0" lvl="1" indent="-311150" algn="l" rtl="0">
              <a:spcBef>
                <a:spcPts val="0"/>
              </a:spcBef>
              <a:spcAft>
                <a:spcPts val="0"/>
              </a:spcAft>
              <a:buClr>
                <a:srgbClr val="171616"/>
              </a:buClr>
              <a:buSzPts val="1300"/>
              <a:buFont typeface="Calibri"/>
              <a:buChar char="•"/>
            </a:pPr>
            <a:r>
              <a:rPr lang="en-US" dirty="0">
                <a:solidFill>
                  <a:srgbClr val="171616"/>
                </a:solidFill>
                <a:latin typeface="Calibri"/>
                <a:ea typeface="Calibri"/>
                <a:cs typeface="Calibri"/>
                <a:sym typeface="Calibri"/>
              </a:rPr>
              <a:t>Multiple TB’s (Global, 1950 - 2025)</a:t>
            </a:r>
            <a:endParaRPr dirty="0">
              <a:solidFill>
                <a:srgbClr val="171616"/>
              </a:solidFill>
              <a:latin typeface="Calibri"/>
              <a:ea typeface="Calibri"/>
              <a:cs typeface="Calibri"/>
              <a:sym typeface="Calibri"/>
            </a:endParaRPr>
          </a:p>
          <a:p>
            <a:pPr marL="285750" marR="0" lvl="0" indent="-302895" algn="l" rtl="0">
              <a:spcBef>
                <a:spcPts val="0"/>
              </a:spcBef>
              <a:spcAft>
                <a:spcPts val="0"/>
              </a:spcAft>
              <a:buClr>
                <a:srgbClr val="171616"/>
              </a:buClr>
              <a:buSzPts val="1800"/>
              <a:buFont typeface="Arial"/>
              <a:buChar char="•"/>
            </a:pPr>
            <a:r>
              <a:rPr lang="en-US" b="1" dirty="0">
                <a:solidFill>
                  <a:srgbClr val="171616"/>
                </a:solidFill>
                <a:latin typeface="Calibri"/>
                <a:ea typeface="Calibri"/>
                <a:cs typeface="Calibri"/>
                <a:sym typeface="Calibri"/>
              </a:rPr>
              <a:t>Benchmark Queries</a:t>
            </a:r>
            <a:endParaRPr b="1" dirty="0">
              <a:solidFill>
                <a:srgbClr val="171616"/>
              </a:solidFill>
              <a:latin typeface="Calibri"/>
              <a:ea typeface="Calibri"/>
              <a:cs typeface="Calibri"/>
              <a:sym typeface="Calibri"/>
            </a:endParaRPr>
          </a:p>
          <a:p>
            <a:pPr marL="914400" lvl="1" indent="-330200" algn="l" rtl="0">
              <a:spcBef>
                <a:spcPts val="0"/>
              </a:spcBef>
              <a:spcAft>
                <a:spcPts val="0"/>
              </a:spcAft>
              <a:buClr>
                <a:srgbClr val="171616"/>
              </a:buClr>
              <a:buSzPts val="1600"/>
              <a:buChar char="•"/>
            </a:pPr>
            <a:r>
              <a:rPr lang="en-US" dirty="0">
                <a:solidFill>
                  <a:schemeClr val="dk1"/>
                </a:solidFill>
                <a:latin typeface="Calibri"/>
                <a:ea typeface="Calibri"/>
                <a:cs typeface="Calibri"/>
                <a:sym typeface="Calibri"/>
              </a:rPr>
              <a:t>Selected Columns:</a:t>
            </a:r>
            <a:endParaRPr dirty="0">
              <a:solidFill>
                <a:schemeClr val="dk1"/>
              </a:solidFill>
              <a:latin typeface="Calibri"/>
              <a:ea typeface="Calibri"/>
              <a:cs typeface="Calibri"/>
              <a:sym typeface="Calibri"/>
            </a:endParaRPr>
          </a:p>
          <a:p>
            <a:pPr marL="1371600" lvl="2" indent="-311150" algn="l" rtl="0">
              <a:spcBef>
                <a:spcPts val="0"/>
              </a:spcBef>
              <a:spcAft>
                <a:spcPts val="0"/>
              </a:spcAft>
              <a:buClr>
                <a:schemeClr val="dk1"/>
              </a:buClr>
              <a:buSzPts val="1300"/>
              <a:buFont typeface="Calibri"/>
              <a:buChar char="•"/>
            </a:pPr>
            <a:r>
              <a:rPr lang="en-US" dirty="0">
                <a:solidFill>
                  <a:schemeClr val="dk1"/>
                </a:solidFill>
                <a:latin typeface="Calibri"/>
                <a:ea typeface="Calibri"/>
                <a:cs typeface="Calibri"/>
                <a:sym typeface="Calibri"/>
              </a:rPr>
              <a:t>Temperature</a:t>
            </a:r>
            <a:endParaRPr dirty="0">
              <a:solidFill>
                <a:schemeClr val="dk1"/>
              </a:solidFill>
              <a:latin typeface="Calibri"/>
              <a:ea typeface="Calibri"/>
              <a:cs typeface="Calibri"/>
              <a:sym typeface="Calibri"/>
            </a:endParaRPr>
          </a:p>
          <a:p>
            <a:pPr marL="1371600" lvl="2" indent="-311150" algn="l" rtl="0">
              <a:spcBef>
                <a:spcPts val="0"/>
              </a:spcBef>
              <a:spcAft>
                <a:spcPts val="0"/>
              </a:spcAft>
              <a:buClr>
                <a:schemeClr val="dk1"/>
              </a:buClr>
              <a:buSzPts val="1300"/>
              <a:buFont typeface="Calibri"/>
              <a:buChar char="•"/>
            </a:pPr>
            <a:r>
              <a:rPr lang="en-US" dirty="0">
                <a:solidFill>
                  <a:schemeClr val="dk1"/>
                </a:solidFill>
                <a:latin typeface="Calibri"/>
                <a:ea typeface="Calibri"/>
                <a:cs typeface="Calibri"/>
                <a:sym typeface="Calibri"/>
              </a:rPr>
              <a:t>Longitude</a:t>
            </a:r>
            <a:endParaRPr dirty="0">
              <a:solidFill>
                <a:schemeClr val="dk1"/>
              </a:solidFill>
              <a:latin typeface="Calibri"/>
              <a:ea typeface="Calibri"/>
              <a:cs typeface="Calibri"/>
              <a:sym typeface="Calibri"/>
            </a:endParaRPr>
          </a:p>
          <a:p>
            <a:pPr marL="1371600" lvl="2" indent="-311150" algn="l" rtl="0">
              <a:spcBef>
                <a:spcPts val="0"/>
              </a:spcBef>
              <a:spcAft>
                <a:spcPts val="0"/>
              </a:spcAft>
              <a:buClr>
                <a:schemeClr val="dk1"/>
              </a:buClr>
              <a:buSzPts val="1300"/>
              <a:buFont typeface="Calibri"/>
              <a:buChar char="•"/>
            </a:pPr>
            <a:r>
              <a:rPr lang="en-US" dirty="0">
                <a:solidFill>
                  <a:schemeClr val="dk1"/>
                </a:solidFill>
                <a:latin typeface="Calibri"/>
                <a:ea typeface="Calibri"/>
                <a:cs typeface="Calibri"/>
                <a:sym typeface="Calibri"/>
              </a:rPr>
              <a:t>Latitude</a:t>
            </a:r>
            <a:endParaRPr dirty="0">
              <a:solidFill>
                <a:schemeClr val="dk1"/>
              </a:solidFill>
              <a:latin typeface="Calibri"/>
              <a:ea typeface="Calibri"/>
              <a:cs typeface="Calibri"/>
              <a:sym typeface="Calibri"/>
            </a:endParaRPr>
          </a:p>
          <a:p>
            <a:pPr marL="1371600" lvl="2" indent="-311150" algn="l" rtl="0">
              <a:spcBef>
                <a:spcPts val="0"/>
              </a:spcBef>
              <a:spcAft>
                <a:spcPts val="0"/>
              </a:spcAft>
              <a:buClr>
                <a:schemeClr val="dk1"/>
              </a:buClr>
              <a:buSzPts val="1300"/>
              <a:buFont typeface="Calibri"/>
              <a:buChar char="•"/>
            </a:pPr>
            <a:r>
              <a:rPr lang="en-US" dirty="0">
                <a:solidFill>
                  <a:schemeClr val="dk1"/>
                </a:solidFill>
                <a:latin typeface="Calibri"/>
                <a:ea typeface="Calibri"/>
                <a:cs typeface="Calibri"/>
                <a:sym typeface="Calibri"/>
              </a:rPr>
              <a:t>Time</a:t>
            </a:r>
            <a:endParaRPr dirty="0">
              <a:solidFill>
                <a:schemeClr val="dk1"/>
              </a:solidFill>
              <a:latin typeface="Calibri"/>
              <a:ea typeface="Calibri"/>
              <a:cs typeface="Calibri"/>
              <a:sym typeface="Calibri"/>
            </a:endParaRPr>
          </a:p>
          <a:p>
            <a:pPr marL="914400" marR="0" lvl="1" indent="-330200" algn="l" rtl="0">
              <a:spcBef>
                <a:spcPts val="0"/>
              </a:spcBef>
              <a:spcAft>
                <a:spcPts val="0"/>
              </a:spcAft>
              <a:buClr>
                <a:srgbClr val="171616"/>
              </a:buClr>
              <a:buSzPts val="1600"/>
              <a:buFont typeface="Arial"/>
              <a:buChar char="•"/>
            </a:pPr>
            <a:r>
              <a:rPr lang="en-US" dirty="0">
                <a:solidFill>
                  <a:schemeClr val="dk1"/>
                </a:solidFill>
                <a:latin typeface="Calibri"/>
                <a:ea typeface="Calibri"/>
                <a:cs typeface="Calibri"/>
                <a:sym typeface="Calibri"/>
              </a:rPr>
              <a:t>Query #1 Range Belgium, 1950 - 2025</a:t>
            </a:r>
            <a:endParaRPr dirty="0">
              <a:solidFill>
                <a:schemeClr val="dk1"/>
              </a:solidFill>
              <a:latin typeface="Calibri"/>
              <a:ea typeface="Calibri"/>
              <a:cs typeface="Calibri"/>
              <a:sym typeface="Calibri"/>
            </a:endParaRPr>
          </a:p>
          <a:p>
            <a:pPr marL="914400" marR="0" lvl="1" indent="-330200" algn="l" rtl="0">
              <a:spcBef>
                <a:spcPts val="0"/>
              </a:spcBef>
              <a:spcAft>
                <a:spcPts val="0"/>
              </a:spcAft>
              <a:buClr>
                <a:srgbClr val="171616"/>
              </a:buClr>
              <a:buSzPts val="1600"/>
              <a:buFont typeface="Arial"/>
              <a:buChar char="•"/>
            </a:pPr>
            <a:r>
              <a:rPr lang="en-US" dirty="0">
                <a:solidFill>
                  <a:schemeClr val="dk1"/>
                </a:solidFill>
                <a:latin typeface="Calibri"/>
                <a:ea typeface="Calibri"/>
                <a:cs typeface="Calibri"/>
                <a:sym typeface="Calibri"/>
              </a:rPr>
              <a:t>Query #2 Range Global for a Single Day</a:t>
            </a:r>
            <a:endParaRPr b="0" i="0" u="none" strike="noStrike" cap="none" dirty="0">
              <a:solidFill>
                <a:schemeClr val="dk1"/>
              </a:solidFill>
              <a:latin typeface="Calibri"/>
              <a:ea typeface="Calibri"/>
              <a:cs typeface="Calibri"/>
              <a:sym typeface="Calibri"/>
            </a:endParaRPr>
          </a:p>
          <a:p>
            <a:pPr marL="742950" marR="0" lvl="1" indent="-188594"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a:p>
            <a:pPr marL="742950" marR="0" lvl="1" indent="-188594"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37" name="Google Shape;137;p9"/>
          <p:cNvPicPr preferRelativeResize="0"/>
          <p:nvPr/>
        </p:nvPicPr>
        <p:blipFill>
          <a:blip r:embed="rId4">
            <a:alphaModFix/>
          </a:blip>
          <a:stretch>
            <a:fillRect/>
          </a:stretch>
        </p:blipFill>
        <p:spPr>
          <a:xfrm>
            <a:off x="3628292" y="4267201"/>
            <a:ext cx="8501233" cy="19788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1963145" y="6580733"/>
            <a:ext cx="153670" cy="177800"/>
          </a:xfrm>
          <a:prstGeom prst="rect">
            <a:avLst/>
          </a:prstGeom>
        </p:spPr>
        <p:txBody>
          <a:bodyPr vert="horz" wrap="square" lIns="0" tIns="0" rIns="0" bIns="0" rtlCol="0">
            <a:spAutoFit/>
          </a:bodyPr>
          <a:lstStyle/>
          <a:p>
            <a:pPr marL="38100">
              <a:lnSpc>
                <a:spcPts val="1240"/>
              </a:lnSpc>
            </a:pPr>
            <a:fld id="{81D60167-4931-47E6-BA6A-407CBD079E47}" type="slidenum">
              <a:rPr sz="1200" dirty="0">
                <a:solidFill>
                  <a:srgbClr val="E7E6E6"/>
                </a:solidFill>
                <a:latin typeface="Calibri"/>
                <a:cs typeface="Calibri"/>
              </a:rPr>
              <a:t>22</a:t>
            </a:fld>
            <a:endParaRPr sz="1200">
              <a:latin typeface="Calibri"/>
              <a:cs typeface="Calibri"/>
            </a:endParaRPr>
          </a:p>
        </p:txBody>
      </p:sp>
      <p:pic>
        <p:nvPicPr>
          <p:cNvPr id="16386" name="Picture 2">
            <a:extLst>
              <a:ext uri="{FF2B5EF4-FFF2-40B4-BE49-F238E27FC236}">
                <a16:creationId xmlns:a16="http://schemas.microsoft.com/office/drawing/2014/main" id="{DE2D1CF2-DCC6-C0B0-6CB7-2B166A1BE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12192000" cy="463232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B58A669-8360-D02F-82B0-BB0DCEDDBBAE}"/>
              </a:ext>
            </a:extLst>
          </p:cNvPr>
          <p:cNvSpPr txBox="1"/>
          <p:nvPr/>
        </p:nvSpPr>
        <p:spPr>
          <a:xfrm>
            <a:off x="4299480" y="237945"/>
            <a:ext cx="7440460" cy="400110"/>
          </a:xfrm>
          <a:prstGeom prst="rect">
            <a:avLst/>
          </a:prstGeom>
          <a:noFill/>
        </p:spPr>
        <p:txBody>
          <a:bodyPr wrap="square">
            <a:spAutoFit/>
          </a:bodyPr>
          <a:lstStyle/>
          <a:p>
            <a:pPr rtl="0">
              <a:spcBef>
                <a:spcPts val="0"/>
              </a:spcBef>
              <a:spcAft>
                <a:spcPts val="0"/>
              </a:spcAft>
            </a:pPr>
            <a:r>
              <a:rPr lang="en-GB" sz="2000" b="1" i="0" u="none" strike="noStrike" dirty="0">
                <a:solidFill>
                  <a:schemeClr val="bg1"/>
                </a:solidFill>
                <a:effectLst/>
                <a:latin typeface="Calibri" panose="020F0502020204030204" pitchFamily="34" charset="0"/>
              </a:rPr>
              <a:t>Example: (drawing 20M temperature points from CMEMS CORA</a:t>
            </a:r>
            <a:r>
              <a:rPr lang="en-GB" sz="2000" b="1" i="0" u="none" strike="noStrike" dirty="0">
                <a:solidFill>
                  <a:srgbClr val="0032B1"/>
                </a:solidFill>
                <a:effectLst/>
                <a:latin typeface="Calibri" panose="020F0502020204030204" pitchFamily="34" charset="0"/>
              </a:rPr>
              <a:t>)</a:t>
            </a:r>
            <a:endParaRPr lang="en-US" sz="2000" b="1" dirty="0">
              <a:solidFill>
                <a:srgbClr val="0032B1"/>
              </a:solidFill>
            </a:endParaRPr>
          </a:p>
        </p:txBody>
      </p:sp>
    </p:spTree>
    <p:extLst>
      <p:ext uri="{BB962C8B-B14F-4D97-AF65-F5344CB8AC3E}">
        <p14:creationId xmlns:p14="http://schemas.microsoft.com/office/powerpoint/2010/main" val="1914443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073f5285b2_0_81"/>
          <p:cNvSpPr txBox="1">
            <a:spLocks noGrp="1"/>
          </p:cNvSpPr>
          <p:nvPr>
            <p:ph type="body" idx="1"/>
          </p:nvPr>
        </p:nvSpPr>
        <p:spPr>
          <a:xfrm>
            <a:off x="310662" y="1343415"/>
            <a:ext cx="8189538" cy="4446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200" dirty="0">
                <a:solidFill>
                  <a:srgbClr val="0032B1"/>
                </a:solidFill>
              </a:rPr>
              <a:t>Blue-Cloud evolves as a </a:t>
            </a:r>
            <a:r>
              <a:rPr lang="en-GB" sz="2200" b="1" dirty="0">
                <a:solidFill>
                  <a:srgbClr val="0032B1"/>
                </a:solidFill>
              </a:rPr>
              <a:t>key component of Europe’s FAIR marine digital knowledge ecosystem</a:t>
            </a:r>
            <a:r>
              <a:rPr lang="en-GB" sz="2200" dirty="0">
                <a:solidFill>
                  <a:srgbClr val="0032B1"/>
                </a:solidFill>
              </a:rPr>
              <a:t>, building and engaging a community of practice and being an incubator for data analysis and modelling methods in support of applied research of the ocean, European seas, coastal and inland waters. </a:t>
            </a:r>
            <a:endParaRPr sz="2200" dirty="0">
              <a:solidFill>
                <a:srgbClr val="0032B1"/>
              </a:solidFill>
            </a:endParaRPr>
          </a:p>
          <a:p>
            <a:pPr marL="0" lvl="0" indent="0" algn="l" rtl="0">
              <a:spcBef>
                <a:spcPts val="1000"/>
              </a:spcBef>
              <a:spcAft>
                <a:spcPts val="0"/>
              </a:spcAft>
              <a:buNone/>
            </a:pPr>
            <a:r>
              <a:rPr lang="en-GB" sz="2200" dirty="0">
                <a:solidFill>
                  <a:srgbClr val="0032B1"/>
                </a:solidFill>
              </a:rPr>
              <a:t>This supports the EU Green Deal, UN Agenda 2030, and the EU Mission Ocean:</a:t>
            </a:r>
            <a:endParaRPr sz="2200" dirty="0">
              <a:solidFill>
                <a:srgbClr val="0032B1"/>
              </a:solidFill>
            </a:endParaRPr>
          </a:p>
          <a:p>
            <a:pPr marL="457200" lvl="0" indent="-361950" algn="l" rtl="0">
              <a:spcBef>
                <a:spcPts val="1000"/>
              </a:spcBef>
              <a:spcAft>
                <a:spcPts val="0"/>
              </a:spcAft>
              <a:buSzPts val="2100"/>
              <a:buChar char="•"/>
            </a:pPr>
            <a:r>
              <a:rPr lang="en-GB" sz="2200" dirty="0">
                <a:solidFill>
                  <a:srgbClr val="0032B1"/>
                </a:solidFill>
              </a:rPr>
              <a:t>Making ocean &amp; freshwater digital commons accessible to the wider scientific community via </a:t>
            </a:r>
            <a:r>
              <a:rPr lang="en-GB" sz="2200" b="1" dirty="0">
                <a:solidFill>
                  <a:srgbClr val="0032B1"/>
                </a:solidFill>
              </a:rPr>
              <a:t>EOSC</a:t>
            </a:r>
            <a:endParaRPr sz="2200" b="1" dirty="0">
              <a:solidFill>
                <a:srgbClr val="0032B1"/>
              </a:solidFill>
            </a:endParaRPr>
          </a:p>
          <a:p>
            <a:pPr indent="-361950">
              <a:spcBef>
                <a:spcPts val="0"/>
              </a:spcBef>
              <a:buSzPts val="2100"/>
            </a:pPr>
            <a:r>
              <a:rPr lang="en-US" sz="2200" dirty="0">
                <a:solidFill>
                  <a:srgbClr val="0032B1"/>
                </a:solidFill>
              </a:rPr>
              <a:t>Supporting the development of analytical services and/or Digital Twins that add value to the core </a:t>
            </a:r>
            <a:r>
              <a:rPr lang="en-US" sz="2200" b="1" dirty="0">
                <a:solidFill>
                  <a:srgbClr val="0032B1"/>
                </a:solidFill>
              </a:rPr>
              <a:t>European Digital Twin of the Ocean (EDITO) </a:t>
            </a:r>
            <a:endParaRPr lang="en-US" sz="2200" dirty="0">
              <a:solidFill>
                <a:srgbClr val="0032B1"/>
              </a:solidFill>
            </a:endParaRPr>
          </a:p>
          <a:p>
            <a:pPr marL="95250" lvl="0" indent="0" algn="l" rtl="0">
              <a:spcBef>
                <a:spcPts val="0"/>
              </a:spcBef>
              <a:spcAft>
                <a:spcPts val="0"/>
              </a:spcAft>
              <a:buSzPts val="2100"/>
              <a:buNone/>
            </a:pPr>
            <a:endParaRPr sz="2200" dirty="0">
              <a:solidFill>
                <a:srgbClr val="0032B1"/>
              </a:solidFill>
            </a:endParaRPr>
          </a:p>
        </p:txBody>
      </p:sp>
      <p:sp>
        <p:nvSpPr>
          <p:cNvPr id="150" name="Google Shape;150;g2073f5285b2_0_81"/>
          <p:cNvSpPr txBox="1">
            <a:spLocks noGrp="1"/>
          </p:cNvSpPr>
          <p:nvPr>
            <p:ph type="sldNum" idx="12"/>
          </p:nvPr>
        </p:nvSpPr>
        <p:spPr>
          <a:xfrm>
            <a:off x="9427283" y="647196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
        <p:nvSpPr>
          <p:cNvPr id="151" name="Google Shape;151;g2073f5285b2_0_81"/>
          <p:cNvSpPr txBox="1">
            <a:spLocks noGrp="1"/>
          </p:cNvSpPr>
          <p:nvPr>
            <p:ph type="title"/>
          </p:nvPr>
        </p:nvSpPr>
        <p:spPr>
          <a:xfrm>
            <a:off x="3964780" y="236539"/>
            <a:ext cx="8074800" cy="4779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GB"/>
              <a:t>Blue-Cloud Strategic Roadmap</a:t>
            </a:r>
            <a:endParaRPr/>
          </a:p>
        </p:txBody>
      </p:sp>
      <p:sp>
        <p:nvSpPr>
          <p:cNvPr id="152" name="Google Shape;152;g2073f5285b2_0_81"/>
          <p:cNvSpPr txBox="1">
            <a:spLocks noGrp="1"/>
          </p:cNvSpPr>
          <p:nvPr>
            <p:ph type="body" idx="2"/>
          </p:nvPr>
        </p:nvSpPr>
        <p:spPr>
          <a:xfrm>
            <a:off x="838200" y="765677"/>
            <a:ext cx="10515600" cy="52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dirty="0"/>
              <a:t>Blue-Cloud Mission to 2030</a:t>
            </a:r>
            <a:endParaRPr dirty="0"/>
          </a:p>
        </p:txBody>
      </p:sp>
      <p:pic>
        <p:nvPicPr>
          <p:cNvPr id="153" name="Google Shape;153;g2073f5285b2_0_81"/>
          <p:cNvPicPr preferRelativeResize="0"/>
          <p:nvPr/>
        </p:nvPicPr>
        <p:blipFill>
          <a:blip r:embed="rId3">
            <a:alphaModFix/>
          </a:blip>
          <a:stretch>
            <a:fillRect/>
          </a:stretch>
        </p:blipFill>
        <p:spPr>
          <a:xfrm>
            <a:off x="8703513" y="1924082"/>
            <a:ext cx="2932391" cy="4144580"/>
          </a:xfrm>
          <a:prstGeom prst="rect">
            <a:avLst/>
          </a:prstGeom>
          <a:noFill/>
          <a:ln>
            <a:noFill/>
          </a:ln>
        </p:spPr>
      </p:pic>
      <p:sp>
        <p:nvSpPr>
          <p:cNvPr id="2" name="Rectangle 1">
            <a:extLst>
              <a:ext uri="{FF2B5EF4-FFF2-40B4-BE49-F238E27FC236}">
                <a16:creationId xmlns:a16="http://schemas.microsoft.com/office/drawing/2014/main" id="{D6EEB9F6-C5F0-6D82-BAE3-80E181298CA0}"/>
              </a:ext>
            </a:extLst>
          </p:cNvPr>
          <p:cNvSpPr/>
          <p:nvPr/>
        </p:nvSpPr>
        <p:spPr>
          <a:xfrm>
            <a:off x="51231" y="6521085"/>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5CC59391-B468-3D8C-4C26-4B2440C81F0D}"/>
              </a:ext>
            </a:extLst>
          </p:cNvPr>
          <p:cNvSpPr/>
          <p:nvPr/>
        </p:nvSpPr>
        <p:spPr>
          <a:xfrm>
            <a:off x="4561623" y="6535081"/>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5810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31335343-173D-520D-ACFE-8C9A2A35E69E}"/>
            </a:ext>
          </a:extLst>
        </p:cNvPr>
        <p:cNvGrpSpPr/>
        <p:nvPr/>
      </p:nvGrpSpPr>
      <p:grpSpPr>
        <a:xfrm>
          <a:off x="0" y="0"/>
          <a:ext cx="0" cy="0"/>
          <a:chOff x="0" y="0"/>
          <a:chExt cx="0" cy="0"/>
        </a:xfrm>
      </p:grpSpPr>
      <p:sp>
        <p:nvSpPr>
          <p:cNvPr id="150" name="Google Shape;150;g2073f5285b2_0_81">
            <a:extLst>
              <a:ext uri="{FF2B5EF4-FFF2-40B4-BE49-F238E27FC236}">
                <a16:creationId xmlns:a16="http://schemas.microsoft.com/office/drawing/2014/main" id="{BE46D296-8F56-1A42-DED2-8A876D1B48E7}"/>
              </a:ext>
            </a:extLst>
          </p:cNvPr>
          <p:cNvSpPr txBox="1">
            <a:spLocks noGrp="1"/>
          </p:cNvSpPr>
          <p:nvPr>
            <p:ph type="sldNum" idx="12"/>
          </p:nvPr>
        </p:nvSpPr>
        <p:spPr>
          <a:xfrm>
            <a:off x="9427283" y="647196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sp>
        <p:nvSpPr>
          <p:cNvPr id="151" name="Google Shape;151;g2073f5285b2_0_81">
            <a:extLst>
              <a:ext uri="{FF2B5EF4-FFF2-40B4-BE49-F238E27FC236}">
                <a16:creationId xmlns:a16="http://schemas.microsoft.com/office/drawing/2014/main" id="{8CDBA0EE-78B9-A97E-56A8-03171823DE1F}"/>
              </a:ext>
            </a:extLst>
          </p:cNvPr>
          <p:cNvSpPr txBox="1">
            <a:spLocks noGrp="1"/>
          </p:cNvSpPr>
          <p:nvPr>
            <p:ph type="title"/>
          </p:nvPr>
        </p:nvSpPr>
        <p:spPr>
          <a:xfrm>
            <a:off x="3964780" y="236539"/>
            <a:ext cx="8074800" cy="4779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GB" dirty="0"/>
              <a:t>Digital Twin of the Oceans (DTO) programme</a:t>
            </a:r>
            <a:endParaRPr dirty="0"/>
          </a:p>
        </p:txBody>
      </p:sp>
      <p:sp>
        <p:nvSpPr>
          <p:cNvPr id="2" name="Rectangle 1">
            <a:extLst>
              <a:ext uri="{FF2B5EF4-FFF2-40B4-BE49-F238E27FC236}">
                <a16:creationId xmlns:a16="http://schemas.microsoft.com/office/drawing/2014/main" id="{9220EE16-7E4D-349E-E3F7-2D957330A2A0}"/>
              </a:ext>
            </a:extLst>
          </p:cNvPr>
          <p:cNvSpPr/>
          <p:nvPr/>
        </p:nvSpPr>
        <p:spPr>
          <a:xfrm>
            <a:off x="51231" y="6521085"/>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7B7808E5-1776-60EF-1B9C-5748701E7DF6}"/>
              </a:ext>
            </a:extLst>
          </p:cNvPr>
          <p:cNvSpPr/>
          <p:nvPr/>
        </p:nvSpPr>
        <p:spPr>
          <a:xfrm>
            <a:off x="4561623" y="6535081"/>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7">
            <a:extLst>
              <a:ext uri="{FF2B5EF4-FFF2-40B4-BE49-F238E27FC236}">
                <a16:creationId xmlns:a16="http://schemas.microsoft.com/office/drawing/2014/main" id="{83858C62-AF0A-332B-0274-2213349C0C2E}"/>
              </a:ext>
            </a:extLst>
          </p:cNvPr>
          <p:cNvPicPr>
            <a:picLocks noChangeAspect="1"/>
          </p:cNvPicPr>
          <p:nvPr/>
        </p:nvPicPr>
        <p:blipFill>
          <a:blip r:embed="rId3"/>
          <a:stretch>
            <a:fillRect/>
          </a:stretch>
        </p:blipFill>
        <p:spPr>
          <a:xfrm>
            <a:off x="6141449" y="1016097"/>
            <a:ext cx="5970041" cy="5141580"/>
          </a:xfrm>
          <a:prstGeom prst="rect">
            <a:avLst/>
          </a:prstGeom>
        </p:spPr>
      </p:pic>
      <p:sp>
        <p:nvSpPr>
          <p:cNvPr id="9" name="Segnaposto contenuto 2">
            <a:extLst>
              <a:ext uri="{FF2B5EF4-FFF2-40B4-BE49-F238E27FC236}">
                <a16:creationId xmlns:a16="http://schemas.microsoft.com/office/drawing/2014/main" id="{1BC4B30E-7DCE-FA2D-D67B-CDF3CA05989D}"/>
              </a:ext>
            </a:extLst>
          </p:cNvPr>
          <p:cNvSpPr txBox="1">
            <a:spLocks/>
          </p:cNvSpPr>
          <p:nvPr/>
        </p:nvSpPr>
        <p:spPr>
          <a:xfrm>
            <a:off x="211015" y="1120180"/>
            <a:ext cx="6086451" cy="46176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0070C0"/>
                </a:solidFill>
                <a:latin typeface="Calibri" panose="020F0502020204030204" pitchFamily="34" charset="0"/>
                <a:cs typeface="Calibri" panose="020F0502020204030204" pitchFamily="34" charset="0"/>
              </a:rPr>
              <a:t>Connecting data and models in applications for scientists, marine experts, policymakers, citizens, and entrepreneurs to run and assess different scenarios.</a:t>
            </a:r>
          </a:p>
          <a:p>
            <a:pPr algn="l"/>
            <a:r>
              <a:rPr lang="en-US" sz="2000" dirty="0">
                <a:solidFill>
                  <a:srgbClr val="0070C0"/>
                </a:solidFill>
                <a:latin typeface="Calibri" panose="020F0502020204030204" pitchFamily="34" charset="0"/>
                <a:cs typeface="Calibri" panose="020F0502020204030204" pitchFamily="34" charset="0"/>
              </a:rPr>
              <a:t>In support of science and decision making</a:t>
            </a:r>
          </a:p>
          <a:p>
            <a:pPr algn="l"/>
            <a:r>
              <a:rPr lang="en-US" sz="2000" dirty="0">
                <a:solidFill>
                  <a:srgbClr val="0070C0"/>
                </a:solidFill>
                <a:latin typeface="Calibri" panose="020F0502020204030204" pitchFamily="34" charset="0"/>
                <a:cs typeface="Calibri" panose="020F0502020204030204" pitchFamily="34" charset="0"/>
              </a:rPr>
              <a:t>‘What-if’ models for instant answers and advice</a:t>
            </a:r>
          </a:p>
          <a:p>
            <a:pPr algn="l"/>
            <a:r>
              <a:rPr lang="en-US" sz="2000" dirty="0">
                <a:solidFill>
                  <a:srgbClr val="0070C0"/>
                </a:solidFill>
                <a:latin typeface="Calibri" panose="020F0502020204030204" pitchFamily="34" charset="0"/>
                <a:cs typeface="Calibri" panose="020F0502020204030204" pitchFamily="34" charset="0"/>
              </a:rPr>
              <a:t>DTO will be very ‘data hungry’ and for this rely on the European pyramid of data infrastructures from national to regional to European </a:t>
            </a:r>
          </a:p>
          <a:p>
            <a:pPr algn="l"/>
            <a:r>
              <a:rPr lang="en-US" sz="2000" dirty="0">
                <a:solidFill>
                  <a:srgbClr val="0070C0"/>
                </a:solidFill>
                <a:latin typeface="Calibri" panose="020F0502020204030204" pitchFamily="34" charset="0"/>
                <a:cs typeface="Calibri" panose="020F0502020204030204" pitchFamily="34" charset="0"/>
              </a:rPr>
              <a:t>Various EU RTD projects and global cooperation</a:t>
            </a:r>
          </a:p>
          <a:p>
            <a:pPr algn="l"/>
            <a:r>
              <a:rPr lang="en-US" sz="2800" b="1" dirty="0">
                <a:solidFill>
                  <a:srgbClr val="000099"/>
                </a:solidFill>
                <a:latin typeface="Calibri" panose="020F0502020204030204" pitchFamily="34" charset="0"/>
                <a:cs typeface="Calibri" panose="020F0502020204030204" pitchFamily="34" charset="0"/>
              </a:rPr>
              <a:t>EU initiative: EDITO </a:t>
            </a:r>
            <a:endParaRPr lang="en-US" sz="1800" dirty="0">
              <a:solidFill>
                <a:schemeClr val="accent5">
                  <a:lumMod val="50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AA4D46CA-01C3-3292-CAB3-0715D56ED4C0}"/>
              </a:ext>
            </a:extLst>
          </p:cNvPr>
          <p:cNvPicPr>
            <a:picLocks noChangeAspect="1"/>
          </p:cNvPicPr>
          <p:nvPr/>
        </p:nvPicPr>
        <p:blipFill>
          <a:blip r:embed="rId4"/>
          <a:stretch>
            <a:fillRect/>
          </a:stretch>
        </p:blipFill>
        <p:spPr>
          <a:xfrm>
            <a:off x="495242" y="4947249"/>
            <a:ext cx="1835236" cy="828984"/>
          </a:xfrm>
          <a:prstGeom prst="rect">
            <a:avLst/>
          </a:prstGeom>
        </p:spPr>
      </p:pic>
      <p:pic>
        <p:nvPicPr>
          <p:cNvPr id="11" name="Picture 10">
            <a:extLst>
              <a:ext uri="{FF2B5EF4-FFF2-40B4-BE49-F238E27FC236}">
                <a16:creationId xmlns:a16="http://schemas.microsoft.com/office/drawing/2014/main" id="{AF04D01A-40E0-FAA9-91FE-129FA48D28A2}"/>
              </a:ext>
            </a:extLst>
          </p:cNvPr>
          <p:cNvPicPr>
            <a:picLocks noChangeAspect="1"/>
          </p:cNvPicPr>
          <p:nvPr/>
        </p:nvPicPr>
        <p:blipFill>
          <a:blip r:embed="rId5"/>
          <a:stretch>
            <a:fillRect/>
          </a:stretch>
        </p:blipFill>
        <p:spPr>
          <a:xfrm>
            <a:off x="2614705" y="4947249"/>
            <a:ext cx="2924655" cy="744096"/>
          </a:xfrm>
          <a:prstGeom prst="rect">
            <a:avLst/>
          </a:prstGeom>
        </p:spPr>
      </p:pic>
    </p:spTree>
    <p:extLst>
      <p:ext uri="{BB962C8B-B14F-4D97-AF65-F5344CB8AC3E}">
        <p14:creationId xmlns:p14="http://schemas.microsoft.com/office/powerpoint/2010/main" val="2344781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377934B8-BC58-6C10-12FB-241700F383F8}"/>
            </a:ext>
          </a:extLst>
        </p:cNvPr>
        <p:cNvGrpSpPr/>
        <p:nvPr/>
      </p:nvGrpSpPr>
      <p:grpSpPr>
        <a:xfrm>
          <a:off x="0" y="0"/>
          <a:ext cx="0" cy="0"/>
          <a:chOff x="0" y="0"/>
          <a:chExt cx="0" cy="0"/>
        </a:xfrm>
      </p:grpSpPr>
      <p:sp>
        <p:nvSpPr>
          <p:cNvPr id="343" name="Google Shape;343;g207a6166fab_0_394">
            <a:extLst>
              <a:ext uri="{FF2B5EF4-FFF2-40B4-BE49-F238E27FC236}">
                <a16:creationId xmlns:a16="http://schemas.microsoft.com/office/drawing/2014/main" id="{752CAE2C-56A8-60A4-F665-2D2AD2AA821D}"/>
              </a:ext>
            </a:extLst>
          </p:cNvPr>
          <p:cNvSpPr txBox="1">
            <a:spLocks noGrp="1"/>
          </p:cNvSpPr>
          <p:nvPr>
            <p:ph type="sldNum" idx="12"/>
          </p:nvPr>
        </p:nvSpPr>
        <p:spPr>
          <a:xfrm>
            <a:off x="9427283" y="647196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sp>
        <p:nvSpPr>
          <p:cNvPr id="344" name="Google Shape;344;g207a6166fab_0_394">
            <a:extLst>
              <a:ext uri="{FF2B5EF4-FFF2-40B4-BE49-F238E27FC236}">
                <a16:creationId xmlns:a16="http://schemas.microsoft.com/office/drawing/2014/main" id="{514BEB74-693A-53EF-45C0-8BF08BD0FA01}"/>
              </a:ext>
            </a:extLst>
          </p:cNvPr>
          <p:cNvSpPr txBox="1">
            <a:spLocks noGrp="1"/>
          </p:cNvSpPr>
          <p:nvPr>
            <p:ph type="title"/>
          </p:nvPr>
        </p:nvSpPr>
        <p:spPr>
          <a:xfrm>
            <a:off x="3964780" y="236539"/>
            <a:ext cx="8074800" cy="4779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GB" dirty="0"/>
              <a:t>EDITO </a:t>
            </a:r>
            <a:endParaRPr dirty="0"/>
          </a:p>
        </p:txBody>
      </p:sp>
      <p:sp>
        <p:nvSpPr>
          <p:cNvPr id="5" name="Rectangle 4">
            <a:extLst>
              <a:ext uri="{FF2B5EF4-FFF2-40B4-BE49-F238E27FC236}">
                <a16:creationId xmlns:a16="http://schemas.microsoft.com/office/drawing/2014/main" id="{E8A9DE9C-97BC-9DDB-7F49-442F6702A660}"/>
              </a:ext>
            </a:extLst>
          </p:cNvPr>
          <p:cNvSpPr/>
          <p:nvPr/>
        </p:nvSpPr>
        <p:spPr>
          <a:xfrm>
            <a:off x="51231" y="6521085"/>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54290E35-E6C0-BD0D-FCC3-45767404EC70}"/>
              </a:ext>
            </a:extLst>
          </p:cNvPr>
          <p:cNvSpPr/>
          <p:nvPr/>
        </p:nvSpPr>
        <p:spPr>
          <a:xfrm>
            <a:off x="4021713" y="6485662"/>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C453C93F-0B23-B00F-4116-E81B45F30A4A}"/>
              </a:ext>
            </a:extLst>
          </p:cNvPr>
          <p:cNvSpPr txBox="1"/>
          <p:nvPr/>
        </p:nvSpPr>
        <p:spPr>
          <a:xfrm>
            <a:off x="1877570" y="5457175"/>
            <a:ext cx="8180830" cy="707886"/>
          </a:xfrm>
          <a:prstGeom prst="rect">
            <a:avLst/>
          </a:prstGeom>
          <a:noFill/>
        </p:spPr>
        <p:txBody>
          <a:bodyPr wrap="square" rtlCol="0">
            <a:spAutoFit/>
          </a:bodyPr>
          <a:lstStyle/>
          <a:p>
            <a:r>
              <a:rPr lang="en-US" sz="2000" b="1" dirty="0">
                <a:solidFill>
                  <a:schemeClr val="bg1"/>
                </a:solidFill>
              </a:rPr>
              <a:t>EDITO Infra Data lake is loaded initially with data products and collections from </a:t>
            </a:r>
            <a:r>
              <a:rPr lang="en-US" sz="2000" b="1" dirty="0" err="1">
                <a:solidFill>
                  <a:schemeClr val="bg1"/>
                </a:solidFill>
              </a:rPr>
              <a:t>EMODnet</a:t>
            </a:r>
            <a:r>
              <a:rPr lang="en-US" sz="2000" b="1" dirty="0">
                <a:solidFill>
                  <a:schemeClr val="bg1"/>
                </a:solidFill>
              </a:rPr>
              <a:t> and Copernicus Marine Service</a:t>
            </a:r>
            <a:endParaRPr lang="en-NL" sz="2000" b="1" dirty="0">
              <a:solidFill>
                <a:schemeClr val="bg1"/>
              </a:solidFill>
            </a:endParaRPr>
          </a:p>
        </p:txBody>
      </p:sp>
      <p:sp>
        <p:nvSpPr>
          <p:cNvPr id="12" name="TextBox 11">
            <a:extLst>
              <a:ext uri="{FF2B5EF4-FFF2-40B4-BE49-F238E27FC236}">
                <a16:creationId xmlns:a16="http://schemas.microsoft.com/office/drawing/2014/main" id="{8586A66D-E177-460D-3F37-6FEF89B345F7}"/>
              </a:ext>
            </a:extLst>
          </p:cNvPr>
          <p:cNvSpPr txBox="1"/>
          <p:nvPr/>
        </p:nvSpPr>
        <p:spPr>
          <a:xfrm>
            <a:off x="1877570" y="663007"/>
            <a:ext cx="9041842" cy="400110"/>
          </a:xfrm>
          <a:prstGeom prst="rect">
            <a:avLst/>
          </a:prstGeom>
          <a:noFill/>
        </p:spPr>
        <p:txBody>
          <a:bodyPr wrap="square" rtlCol="0">
            <a:spAutoFit/>
          </a:bodyPr>
          <a:lstStyle/>
          <a:p>
            <a:r>
              <a:rPr lang="en-US" sz="2000" b="1" dirty="0">
                <a:solidFill>
                  <a:schemeClr val="bg1"/>
                </a:solidFill>
              </a:rPr>
              <a:t>EDITO </a:t>
            </a:r>
            <a:r>
              <a:rPr lang="en-US" sz="2000" b="1" dirty="0" err="1">
                <a:solidFill>
                  <a:schemeClr val="bg1"/>
                </a:solidFill>
              </a:rPr>
              <a:t>Modellab</a:t>
            </a:r>
            <a:r>
              <a:rPr lang="en-US" sz="2000" b="1" dirty="0">
                <a:solidFill>
                  <a:schemeClr val="bg1"/>
                </a:solidFill>
              </a:rPr>
              <a:t> has launched a VRE and several analytical applications </a:t>
            </a:r>
            <a:endParaRPr lang="en-NL" sz="2000" b="1" dirty="0">
              <a:solidFill>
                <a:schemeClr val="bg1"/>
              </a:solidFill>
            </a:endParaRPr>
          </a:p>
        </p:txBody>
      </p:sp>
      <p:pic>
        <p:nvPicPr>
          <p:cNvPr id="3" name="Picture 2">
            <a:extLst>
              <a:ext uri="{FF2B5EF4-FFF2-40B4-BE49-F238E27FC236}">
                <a16:creationId xmlns:a16="http://schemas.microsoft.com/office/drawing/2014/main" id="{48E1DBD3-8685-AA6B-F39B-10084F3F5D9C}"/>
              </a:ext>
            </a:extLst>
          </p:cNvPr>
          <p:cNvPicPr>
            <a:picLocks noChangeAspect="1"/>
          </p:cNvPicPr>
          <p:nvPr/>
        </p:nvPicPr>
        <p:blipFill>
          <a:blip r:embed="rId3"/>
          <a:stretch>
            <a:fillRect/>
          </a:stretch>
        </p:blipFill>
        <p:spPr>
          <a:xfrm>
            <a:off x="589084" y="802213"/>
            <a:ext cx="11013831" cy="5819248"/>
          </a:xfrm>
          <a:prstGeom prst="rect">
            <a:avLst/>
          </a:prstGeom>
        </p:spPr>
      </p:pic>
    </p:spTree>
    <p:extLst>
      <p:ext uri="{BB962C8B-B14F-4D97-AF65-F5344CB8AC3E}">
        <p14:creationId xmlns:p14="http://schemas.microsoft.com/office/powerpoint/2010/main" val="1291338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141CE307-EB18-37CE-AAA2-B003FC3EA4B6}"/>
            </a:ext>
          </a:extLst>
        </p:cNvPr>
        <p:cNvGrpSpPr/>
        <p:nvPr/>
      </p:nvGrpSpPr>
      <p:grpSpPr>
        <a:xfrm>
          <a:off x="0" y="0"/>
          <a:ext cx="0" cy="0"/>
          <a:chOff x="0" y="0"/>
          <a:chExt cx="0" cy="0"/>
        </a:xfrm>
      </p:grpSpPr>
      <p:sp>
        <p:nvSpPr>
          <p:cNvPr id="343" name="Google Shape;343;g207a6166fab_0_394">
            <a:extLst>
              <a:ext uri="{FF2B5EF4-FFF2-40B4-BE49-F238E27FC236}">
                <a16:creationId xmlns:a16="http://schemas.microsoft.com/office/drawing/2014/main" id="{2750711F-3F08-A6D0-4355-5DE17127746A}"/>
              </a:ext>
            </a:extLst>
          </p:cNvPr>
          <p:cNvSpPr txBox="1">
            <a:spLocks noGrp="1"/>
          </p:cNvSpPr>
          <p:nvPr>
            <p:ph type="sldNum" idx="12"/>
          </p:nvPr>
        </p:nvSpPr>
        <p:spPr>
          <a:xfrm>
            <a:off x="9427283" y="647196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
        <p:nvSpPr>
          <p:cNvPr id="344" name="Google Shape;344;g207a6166fab_0_394">
            <a:extLst>
              <a:ext uri="{FF2B5EF4-FFF2-40B4-BE49-F238E27FC236}">
                <a16:creationId xmlns:a16="http://schemas.microsoft.com/office/drawing/2014/main" id="{6EB771C8-43D4-2AE6-4380-6CFAD21F2024}"/>
              </a:ext>
            </a:extLst>
          </p:cNvPr>
          <p:cNvSpPr txBox="1">
            <a:spLocks noGrp="1"/>
          </p:cNvSpPr>
          <p:nvPr>
            <p:ph type="title"/>
          </p:nvPr>
        </p:nvSpPr>
        <p:spPr>
          <a:xfrm>
            <a:off x="3964780" y="236539"/>
            <a:ext cx="8074800" cy="4779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GB" dirty="0"/>
              <a:t>EDITO planning </a:t>
            </a:r>
            <a:endParaRPr dirty="0"/>
          </a:p>
        </p:txBody>
      </p:sp>
      <p:sp>
        <p:nvSpPr>
          <p:cNvPr id="5" name="Rectangle 4">
            <a:extLst>
              <a:ext uri="{FF2B5EF4-FFF2-40B4-BE49-F238E27FC236}">
                <a16:creationId xmlns:a16="http://schemas.microsoft.com/office/drawing/2014/main" id="{C627DA74-FFBE-E42F-9AFE-8ED76EA5010F}"/>
              </a:ext>
            </a:extLst>
          </p:cNvPr>
          <p:cNvSpPr/>
          <p:nvPr/>
        </p:nvSpPr>
        <p:spPr>
          <a:xfrm>
            <a:off x="51231" y="6521085"/>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FB729ECA-9F6A-097C-93F0-443295772E4B}"/>
              </a:ext>
            </a:extLst>
          </p:cNvPr>
          <p:cNvSpPr/>
          <p:nvPr/>
        </p:nvSpPr>
        <p:spPr>
          <a:xfrm>
            <a:off x="4021713" y="6485662"/>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828EC31D-C96A-E24C-1E6D-D3F433E69274}"/>
              </a:ext>
            </a:extLst>
          </p:cNvPr>
          <p:cNvSpPr txBox="1"/>
          <p:nvPr/>
        </p:nvSpPr>
        <p:spPr>
          <a:xfrm>
            <a:off x="1877570" y="5457175"/>
            <a:ext cx="8180830" cy="707886"/>
          </a:xfrm>
          <a:prstGeom prst="rect">
            <a:avLst/>
          </a:prstGeom>
          <a:noFill/>
        </p:spPr>
        <p:txBody>
          <a:bodyPr wrap="square" rtlCol="0">
            <a:spAutoFit/>
          </a:bodyPr>
          <a:lstStyle/>
          <a:p>
            <a:r>
              <a:rPr lang="en-US" sz="2000" b="1" dirty="0">
                <a:solidFill>
                  <a:schemeClr val="bg1"/>
                </a:solidFill>
              </a:rPr>
              <a:t>EDITO Infra Data lake is loaded initially with data products and collections from </a:t>
            </a:r>
            <a:r>
              <a:rPr lang="en-US" sz="2000" b="1" dirty="0" err="1">
                <a:solidFill>
                  <a:schemeClr val="bg1"/>
                </a:solidFill>
              </a:rPr>
              <a:t>EMODnet</a:t>
            </a:r>
            <a:r>
              <a:rPr lang="en-US" sz="2000" b="1" dirty="0">
                <a:solidFill>
                  <a:schemeClr val="bg1"/>
                </a:solidFill>
              </a:rPr>
              <a:t> and Copernicus Marine Service</a:t>
            </a:r>
            <a:endParaRPr lang="en-NL" sz="2000" b="1" dirty="0">
              <a:solidFill>
                <a:schemeClr val="bg1"/>
              </a:solidFill>
            </a:endParaRPr>
          </a:p>
        </p:txBody>
      </p:sp>
      <p:sp>
        <p:nvSpPr>
          <p:cNvPr id="12" name="TextBox 11">
            <a:extLst>
              <a:ext uri="{FF2B5EF4-FFF2-40B4-BE49-F238E27FC236}">
                <a16:creationId xmlns:a16="http://schemas.microsoft.com/office/drawing/2014/main" id="{9C25F99F-46DB-9851-9EE1-5EBA658AA79C}"/>
              </a:ext>
            </a:extLst>
          </p:cNvPr>
          <p:cNvSpPr txBox="1"/>
          <p:nvPr/>
        </p:nvSpPr>
        <p:spPr>
          <a:xfrm>
            <a:off x="1877570" y="663007"/>
            <a:ext cx="9041842" cy="400110"/>
          </a:xfrm>
          <a:prstGeom prst="rect">
            <a:avLst/>
          </a:prstGeom>
          <a:noFill/>
        </p:spPr>
        <p:txBody>
          <a:bodyPr wrap="square" rtlCol="0">
            <a:spAutoFit/>
          </a:bodyPr>
          <a:lstStyle/>
          <a:p>
            <a:r>
              <a:rPr lang="en-US" sz="2000" b="1" dirty="0">
                <a:solidFill>
                  <a:schemeClr val="bg1"/>
                </a:solidFill>
              </a:rPr>
              <a:t>EDITO </a:t>
            </a:r>
            <a:r>
              <a:rPr lang="en-US" sz="2000" b="1" dirty="0" err="1">
                <a:solidFill>
                  <a:schemeClr val="bg1"/>
                </a:solidFill>
              </a:rPr>
              <a:t>Modellab</a:t>
            </a:r>
            <a:r>
              <a:rPr lang="en-US" sz="2000" b="1" dirty="0">
                <a:solidFill>
                  <a:schemeClr val="bg1"/>
                </a:solidFill>
              </a:rPr>
              <a:t> has launched a VRE and several analytical applications </a:t>
            </a:r>
            <a:endParaRPr lang="en-NL" sz="2000" b="1" dirty="0">
              <a:solidFill>
                <a:schemeClr val="bg1"/>
              </a:solidFill>
            </a:endParaRPr>
          </a:p>
        </p:txBody>
      </p:sp>
      <p:pic>
        <p:nvPicPr>
          <p:cNvPr id="4" name="Picture 3">
            <a:extLst>
              <a:ext uri="{FF2B5EF4-FFF2-40B4-BE49-F238E27FC236}">
                <a16:creationId xmlns:a16="http://schemas.microsoft.com/office/drawing/2014/main" id="{46DE245C-6CB3-E173-F096-5C152F4C3E3D}"/>
              </a:ext>
            </a:extLst>
          </p:cNvPr>
          <p:cNvPicPr>
            <a:picLocks noChangeAspect="1"/>
          </p:cNvPicPr>
          <p:nvPr/>
        </p:nvPicPr>
        <p:blipFill>
          <a:blip r:embed="rId3"/>
          <a:stretch>
            <a:fillRect/>
          </a:stretch>
        </p:blipFill>
        <p:spPr>
          <a:xfrm>
            <a:off x="613738" y="863062"/>
            <a:ext cx="10708493" cy="5715491"/>
          </a:xfrm>
          <a:prstGeom prst="rect">
            <a:avLst/>
          </a:prstGeom>
        </p:spPr>
      </p:pic>
    </p:spTree>
    <p:extLst>
      <p:ext uri="{BB962C8B-B14F-4D97-AF65-F5344CB8AC3E}">
        <p14:creationId xmlns:p14="http://schemas.microsoft.com/office/powerpoint/2010/main" val="3463929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F661D50D-9973-822A-8C24-D06FC71195C7}"/>
            </a:ext>
          </a:extLst>
        </p:cNvPr>
        <p:cNvGrpSpPr/>
        <p:nvPr/>
      </p:nvGrpSpPr>
      <p:grpSpPr>
        <a:xfrm>
          <a:off x="0" y="0"/>
          <a:ext cx="0" cy="0"/>
          <a:chOff x="0" y="0"/>
          <a:chExt cx="0" cy="0"/>
        </a:xfrm>
      </p:grpSpPr>
      <p:sp>
        <p:nvSpPr>
          <p:cNvPr id="342" name="Google Shape;342;g207a6166fab_0_394">
            <a:extLst>
              <a:ext uri="{FF2B5EF4-FFF2-40B4-BE49-F238E27FC236}">
                <a16:creationId xmlns:a16="http://schemas.microsoft.com/office/drawing/2014/main" id="{5A66FD63-9BC2-A52B-7CEE-70DB5966F22D}"/>
              </a:ext>
            </a:extLst>
          </p:cNvPr>
          <p:cNvSpPr txBox="1">
            <a:spLocks noGrp="1"/>
          </p:cNvSpPr>
          <p:nvPr>
            <p:ph type="body" idx="1"/>
          </p:nvPr>
        </p:nvSpPr>
        <p:spPr>
          <a:xfrm>
            <a:off x="407314" y="2829316"/>
            <a:ext cx="11271738" cy="3932814"/>
          </a:xfrm>
          <a:prstGeom prst="rect">
            <a:avLst/>
          </a:prstGeom>
        </p:spPr>
        <p:txBody>
          <a:bodyPr spcFirstLastPara="1" wrap="square" lIns="91425" tIns="45700" rIns="91425" bIns="45700" anchor="t" anchorCtr="0">
            <a:noAutofit/>
          </a:bodyPr>
          <a:lstStyle/>
          <a:p>
            <a:r>
              <a:rPr lang="en-US" sz="2200" b="0" i="0" u="none" strike="noStrike" baseline="0" dirty="0">
                <a:solidFill>
                  <a:srgbClr val="0032B1"/>
                </a:solidFill>
                <a:latin typeface="Calibri" panose="020F0502020204030204" pitchFamily="34" charset="0"/>
              </a:rPr>
              <a:t>The EOSC Federation </a:t>
            </a:r>
            <a:r>
              <a:rPr lang="en-US" sz="2200" b="1" i="0" u="none" strike="noStrike" baseline="0" dirty="0">
                <a:solidFill>
                  <a:srgbClr val="0032B1"/>
                </a:solidFill>
                <a:latin typeface="Calibri" panose="020F0502020204030204" pitchFamily="34" charset="0"/>
              </a:rPr>
              <a:t>will consist of multiple EOSC Nodes </a:t>
            </a:r>
            <a:r>
              <a:rPr lang="en-US" sz="2200" b="0" i="0" u="none" strike="noStrike" baseline="0" dirty="0">
                <a:solidFill>
                  <a:srgbClr val="0032B1"/>
                </a:solidFill>
                <a:latin typeface="Calibri" panose="020F0502020204030204" pitchFamily="34" charset="0"/>
              </a:rPr>
              <a:t>that are interconnected and can collaborate to share and manage scientific data, knowledge, and resources within and across thematic and geographical research communities.</a:t>
            </a:r>
          </a:p>
          <a:p>
            <a:r>
              <a:rPr lang="en-US" sz="2200" b="0" i="0" u="none" strike="noStrike" baseline="0" dirty="0">
                <a:solidFill>
                  <a:srgbClr val="0032B1"/>
                </a:solidFill>
                <a:latin typeface="Calibri" panose="020F0502020204030204" pitchFamily="34" charset="0"/>
              </a:rPr>
              <a:t>There is already the </a:t>
            </a:r>
            <a:r>
              <a:rPr lang="en-US" sz="2200" b="1" i="0" u="none" strike="noStrike" baseline="0" dirty="0">
                <a:solidFill>
                  <a:srgbClr val="0032B1"/>
                </a:solidFill>
                <a:latin typeface="Calibri" panose="020F0502020204030204" pitchFamily="34" charset="0"/>
              </a:rPr>
              <a:t>EU EOSC node</a:t>
            </a:r>
            <a:r>
              <a:rPr lang="en-US" sz="2200" b="0" i="0" u="none" strike="noStrike" baseline="0" dirty="0">
                <a:solidFill>
                  <a:srgbClr val="0032B1"/>
                </a:solidFill>
                <a:latin typeface="Calibri" panose="020F0502020204030204" pitchFamily="34" charset="0"/>
              </a:rPr>
              <a:t>.</a:t>
            </a:r>
          </a:p>
          <a:p>
            <a:r>
              <a:rPr lang="en-US" sz="2200" b="0" i="0" u="none" strike="noStrike" baseline="0" dirty="0">
                <a:solidFill>
                  <a:srgbClr val="0032B1"/>
                </a:solidFill>
                <a:latin typeface="Calibri" panose="020F0502020204030204" pitchFamily="34" charset="0"/>
              </a:rPr>
              <a:t>As the decision-making body for EOSC, </a:t>
            </a:r>
            <a:r>
              <a:rPr lang="en-US" sz="2200" i="0" u="none" strike="noStrike" baseline="0" dirty="0">
                <a:solidFill>
                  <a:srgbClr val="0032B1"/>
                </a:solidFill>
                <a:latin typeface="Calibri" panose="020F0502020204030204" pitchFamily="34" charset="0"/>
              </a:rPr>
              <a:t>the EOSC Tripartite Governance oversees the structure, governance and operations of the EOSC Federation.</a:t>
            </a:r>
          </a:p>
          <a:p>
            <a:r>
              <a:rPr lang="en-US" sz="2200" dirty="0">
                <a:solidFill>
                  <a:srgbClr val="0032B1"/>
                </a:solidFill>
                <a:latin typeface="Calibri" panose="020F0502020204030204" pitchFamily="34" charset="0"/>
              </a:rPr>
              <a:t>A process was started to select early adopters. </a:t>
            </a:r>
            <a:r>
              <a:rPr lang="en-US" sz="2200" b="1" dirty="0">
                <a:solidFill>
                  <a:srgbClr val="0032B1"/>
                </a:solidFill>
                <a:latin typeface="Calibri" panose="020F0502020204030204" pitchFamily="34" charset="0"/>
              </a:rPr>
              <a:t>B</a:t>
            </a:r>
            <a:r>
              <a:rPr lang="en-GB" sz="2200" b="1" dirty="0" err="1">
                <a:solidFill>
                  <a:srgbClr val="0032B1"/>
                </a:solidFill>
              </a:rPr>
              <a:t>lue</a:t>
            </a:r>
            <a:r>
              <a:rPr lang="en-GB" sz="2200" b="1" dirty="0">
                <a:solidFill>
                  <a:srgbClr val="0032B1"/>
                </a:solidFill>
              </a:rPr>
              <a:t> Cloud has successfully applied and is now </a:t>
            </a:r>
            <a:r>
              <a:rPr lang="en-GB" sz="2400" b="1" dirty="0">
                <a:solidFill>
                  <a:srgbClr val="0032B1"/>
                </a:solidFill>
              </a:rPr>
              <a:t> one of the 14 candidates of the 1</a:t>
            </a:r>
            <a:r>
              <a:rPr lang="en-GB" sz="2400" b="1" baseline="30000" dirty="0">
                <a:solidFill>
                  <a:srgbClr val="0032B1"/>
                </a:solidFill>
              </a:rPr>
              <a:t>st</a:t>
            </a:r>
            <a:r>
              <a:rPr lang="en-GB" sz="2400" b="1" dirty="0">
                <a:solidFill>
                  <a:srgbClr val="0032B1"/>
                </a:solidFill>
              </a:rPr>
              <a:t> wave</a:t>
            </a:r>
            <a:endParaRPr sz="2200" b="1" dirty="0">
              <a:solidFill>
                <a:srgbClr val="0032B1"/>
              </a:solidFill>
            </a:endParaRPr>
          </a:p>
        </p:txBody>
      </p:sp>
      <p:sp>
        <p:nvSpPr>
          <p:cNvPr id="343" name="Google Shape;343;g207a6166fab_0_394">
            <a:extLst>
              <a:ext uri="{FF2B5EF4-FFF2-40B4-BE49-F238E27FC236}">
                <a16:creationId xmlns:a16="http://schemas.microsoft.com/office/drawing/2014/main" id="{941FF6B7-FD1C-8B58-B5F8-05C207B8F26D}"/>
              </a:ext>
            </a:extLst>
          </p:cNvPr>
          <p:cNvSpPr txBox="1">
            <a:spLocks noGrp="1"/>
          </p:cNvSpPr>
          <p:nvPr>
            <p:ph type="sldNum" idx="12"/>
          </p:nvPr>
        </p:nvSpPr>
        <p:spPr>
          <a:xfrm>
            <a:off x="9427283" y="647196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sp>
        <p:nvSpPr>
          <p:cNvPr id="5" name="Rectangle 4">
            <a:extLst>
              <a:ext uri="{FF2B5EF4-FFF2-40B4-BE49-F238E27FC236}">
                <a16:creationId xmlns:a16="http://schemas.microsoft.com/office/drawing/2014/main" id="{5129501A-2090-0657-F06A-2CBB000B2EF7}"/>
              </a:ext>
            </a:extLst>
          </p:cNvPr>
          <p:cNvSpPr/>
          <p:nvPr/>
        </p:nvSpPr>
        <p:spPr>
          <a:xfrm>
            <a:off x="51231" y="6521085"/>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FB83E1FE-1185-208E-D021-FFF2CAC426A8}"/>
              </a:ext>
            </a:extLst>
          </p:cNvPr>
          <p:cNvSpPr/>
          <p:nvPr/>
        </p:nvSpPr>
        <p:spPr>
          <a:xfrm>
            <a:off x="4021713" y="6485662"/>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5D09B5C8-8972-376C-5505-CEF1A594C803}"/>
              </a:ext>
            </a:extLst>
          </p:cNvPr>
          <p:cNvSpPr txBox="1"/>
          <p:nvPr/>
        </p:nvSpPr>
        <p:spPr>
          <a:xfrm>
            <a:off x="4320651" y="229022"/>
            <a:ext cx="8170985" cy="430887"/>
          </a:xfrm>
          <a:prstGeom prst="rect">
            <a:avLst/>
          </a:prstGeom>
          <a:noFill/>
        </p:spPr>
        <p:txBody>
          <a:bodyPr wrap="square">
            <a:spAutoFit/>
          </a:bodyPr>
          <a:lstStyle/>
          <a:p>
            <a:r>
              <a:rPr lang="en-US" sz="2200" i="0" u="none" strike="noStrike" baseline="0" dirty="0">
                <a:solidFill>
                  <a:srgbClr val="FFFFFF"/>
                </a:solidFill>
                <a:latin typeface="Calibri" panose="020F0502020204030204" pitchFamily="34" charset="0"/>
              </a:rPr>
              <a:t>Blue-Cloud federation: towards an EOSC marine thematic node</a:t>
            </a:r>
            <a:endParaRPr lang="en-NL" sz="2400" dirty="0"/>
          </a:p>
        </p:txBody>
      </p:sp>
      <p:pic>
        <p:nvPicPr>
          <p:cNvPr id="10" name="Picture 9">
            <a:extLst>
              <a:ext uri="{FF2B5EF4-FFF2-40B4-BE49-F238E27FC236}">
                <a16:creationId xmlns:a16="http://schemas.microsoft.com/office/drawing/2014/main" id="{5DCE0A3C-CE32-7A34-E71A-C6CEFA51E799}"/>
              </a:ext>
            </a:extLst>
          </p:cNvPr>
          <p:cNvPicPr>
            <a:picLocks noChangeAspect="1"/>
          </p:cNvPicPr>
          <p:nvPr/>
        </p:nvPicPr>
        <p:blipFill>
          <a:blip r:embed="rId3"/>
          <a:stretch>
            <a:fillRect/>
          </a:stretch>
        </p:blipFill>
        <p:spPr>
          <a:xfrm>
            <a:off x="1802487" y="943648"/>
            <a:ext cx="8170985" cy="1973591"/>
          </a:xfrm>
          <a:prstGeom prst="rect">
            <a:avLst/>
          </a:prstGeom>
        </p:spPr>
      </p:pic>
    </p:spTree>
    <p:extLst>
      <p:ext uri="{BB962C8B-B14F-4D97-AF65-F5344CB8AC3E}">
        <p14:creationId xmlns:p14="http://schemas.microsoft.com/office/powerpoint/2010/main" val="245314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03681B47-1972-3FF7-E522-164D1B07E18A}"/>
            </a:ext>
          </a:extLst>
        </p:cNvPr>
        <p:cNvGrpSpPr/>
        <p:nvPr/>
      </p:nvGrpSpPr>
      <p:grpSpPr>
        <a:xfrm>
          <a:off x="0" y="0"/>
          <a:ext cx="0" cy="0"/>
          <a:chOff x="0" y="0"/>
          <a:chExt cx="0" cy="0"/>
        </a:xfrm>
      </p:grpSpPr>
      <p:sp>
        <p:nvSpPr>
          <p:cNvPr id="342" name="Google Shape;342;g207a6166fab_0_394">
            <a:extLst>
              <a:ext uri="{FF2B5EF4-FFF2-40B4-BE49-F238E27FC236}">
                <a16:creationId xmlns:a16="http://schemas.microsoft.com/office/drawing/2014/main" id="{07A54803-A237-97B0-23F5-905B083EDB1A}"/>
              </a:ext>
            </a:extLst>
          </p:cNvPr>
          <p:cNvSpPr txBox="1">
            <a:spLocks noGrp="1"/>
          </p:cNvSpPr>
          <p:nvPr>
            <p:ph type="body" idx="1"/>
          </p:nvPr>
        </p:nvSpPr>
        <p:spPr>
          <a:xfrm>
            <a:off x="319391" y="848115"/>
            <a:ext cx="11271738" cy="5457269"/>
          </a:xfrm>
          <a:prstGeom prst="rect">
            <a:avLst/>
          </a:prstGeom>
        </p:spPr>
        <p:txBody>
          <a:bodyPr spcFirstLastPara="1" wrap="square" lIns="91425" tIns="45700" rIns="91425" bIns="45700" anchor="t" anchorCtr="0">
            <a:noAutofit/>
          </a:bodyPr>
          <a:lstStyle/>
          <a:p>
            <a:r>
              <a:rPr lang="en-US" sz="2200" dirty="0">
                <a:solidFill>
                  <a:srgbClr val="0032B1"/>
                </a:solidFill>
                <a:latin typeface="Calibri" panose="020F0502020204030204" pitchFamily="34" charset="0"/>
              </a:rPr>
              <a:t>In the current European marine data landscape, there are now three EU funded long term initiatives: </a:t>
            </a:r>
            <a:r>
              <a:rPr lang="en-US" sz="2200" b="1" dirty="0" err="1">
                <a:solidFill>
                  <a:srgbClr val="0032B1"/>
                </a:solidFill>
                <a:latin typeface="Calibri" panose="020F0502020204030204" pitchFamily="34" charset="0"/>
              </a:rPr>
              <a:t>EMODnet</a:t>
            </a:r>
            <a:r>
              <a:rPr lang="en-US" sz="2200" dirty="0">
                <a:solidFill>
                  <a:srgbClr val="0032B1"/>
                </a:solidFill>
                <a:latin typeface="Calibri" panose="020F0502020204030204" pitchFamily="34" charset="0"/>
              </a:rPr>
              <a:t> (the in-situ data service), </a:t>
            </a:r>
            <a:r>
              <a:rPr lang="en-US" sz="2200" b="1" dirty="0">
                <a:solidFill>
                  <a:srgbClr val="0032B1"/>
                </a:solidFill>
                <a:latin typeface="Calibri" panose="020F0502020204030204" pitchFamily="34" charset="0"/>
              </a:rPr>
              <a:t>Copernicus Marine </a:t>
            </a:r>
            <a:r>
              <a:rPr lang="en-US" sz="2200" dirty="0">
                <a:solidFill>
                  <a:srgbClr val="0032B1"/>
                </a:solidFill>
                <a:latin typeface="Calibri" panose="020F0502020204030204" pitchFamily="34" charset="0"/>
              </a:rPr>
              <a:t>(combining satellite images and in-situ data in numeric models for forecasting and hindcasting), and </a:t>
            </a:r>
            <a:r>
              <a:rPr lang="en-US" sz="2200" b="1" dirty="0">
                <a:solidFill>
                  <a:srgbClr val="0032B1"/>
                </a:solidFill>
                <a:latin typeface="Calibri" panose="020F0502020204030204" pitchFamily="34" charset="0"/>
              </a:rPr>
              <a:t>EDITO</a:t>
            </a:r>
            <a:r>
              <a:rPr lang="en-US" sz="2200" dirty="0">
                <a:solidFill>
                  <a:srgbClr val="0032B1"/>
                </a:solidFill>
                <a:latin typeface="Calibri" panose="020F0502020204030204" pitchFamily="34" charset="0"/>
              </a:rPr>
              <a:t> on top of </a:t>
            </a:r>
            <a:r>
              <a:rPr lang="en-US" sz="2200" dirty="0" err="1">
                <a:solidFill>
                  <a:srgbClr val="0032B1"/>
                </a:solidFill>
                <a:latin typeface="Calibri" panose="020F0502020204030204" pitchFamily="34" charset="0"/>
              </a:rPr>
              <a:t>EMODnet</a:t>
            </a:r>
            <a:r>
              <a:rPr lang="en-US" sz="2200" dirty="0">
                <a:solidFill>
                  <a:srgbClr val="0032B1"/>
                </a:solidFill>
                <a:latin typeface="Calibri" panose="020F0502020204030204" pitchFamily="34" charset="0"/>
              </a:rPr>
              <a:t> and Copernicus Marine with on-demand capabilities for what-if questions. All are sheltering under the overarching DTO </a:t>
            </a:r>
            <a:r>
              <a:rPr lang="en-US" sz="2200" dirty="0" err="1">
                <a:solidFill>
                  <a:srgbClr val="0032B1"/>
                </a:solidFill>
                <a:latin typeface="Calibri" panose="020F0502020204030204" pitchFamily="34" charset="0"/>
              </a:rPr>
              <a:t>programme</a:t>
            </a:r>
            <a:r>
              <a:rPr lang="en-US" sz="2200" dirty="0">
                <a:solidFill>
                  <a:srgbClr val="0032B1"/>
                </a:solidFill>
                <a:latin typeface="Calibri" panose="020F0502020204030204" pitchFamily="34" charset="0"/>
              </a:rPr>
              <a:t> which is also horizontally connected to the Destination Earth (</a:t>
            </a:r>
            <a:r>
              <a:rPr lang="en-US" sz="2200" dirty="0" err="1">
                <a:solidFill>
                  <a:srgbClr val="0032B1"/>
                </a:solidFill>
                <a:latin typeface="Calibri" panose="020F0502020204030204" pitchFamily="34" charset="0"/>
              </a:rPr>
              <a:t>DestinE</a:t>
            </a:r>
            <a:r>
              <a:rPr lang="en-US" sz="2200" dirty="0">
                <a:solidFill>
                  <a:srgbClr val="0032B1"/>
                </a:solidFill>
                <a:latin typeface="Calibri" panose="020F0502020204030204" pitchFamily="34" charset="0"/>
              </a:rPr>
              <a:t>) </a:t>
            </a:r>
            <a:r>
              <a:rPr lang="en-US" sz="2200" dirty="0" err="1">
                <a:solidFill>
                  <a:srgbClr val="0032B1"/>
                </a:solidFill>
                <a:latin typeface="Calibri" panose="020F0502020204030204" pitchFamily="34" charset="0"/>
              </a:rPr>
              <a:t>programme</a:t>
            </a:r>
            <a:r>
              <a:rPr lang="en-US" sz="2200" dirty="0">
                <a:solidFill>
                  <a:srgbClr val="0032B1"/>
                </a:solidFill>
                <a:latin typeface="Calibri" panose="020F0502020204030204" pitchFamily="34" charset="0"/>
              </a:rPr>
              <a:t> </a:t>
            </a:r>
          </a:p>
          <a:p>
            <a:r>
              <a:rPr lang="en-US" sz="2200" dirty="0">
                <a:solidFill>
                  <a:srgbClr val="0032B1"/>
                </a:solidFill>
                <a:latin typeface="Calibri" panose="020F0502020204030204" pitchFamily="34" charset="0"/>
              </a:rPr>
              <a:t>The </a:t>
            </a:r>
            <a:r>
              <a:rPr lang="en-US" sz="2200" b="1" dirty="0">
                <a:solidFill>
                  <a:srgbClr val="0032B1"/>
                </a:solidFill>
                <a:latin typeface="Calibri" panose="020F0502020204030204" pitchFamily="34" charset="0"/>
              </a:rPr>
              <a:t>EOSC marine thematic node application of Blue-Cloud</a:t>
            </a:r>
            <a:r>
              <a:rPr lang="en-US" sz="2200" dirty="0">
                <a:solidFill>
                  <a:srgbClr val="0032B1"/>
                </a:solidFill>
                <a:latin typeface="Calibri" panose="020F0502020204030204" pitchFamily="34" charset="0"/>
              </a:rPr>
              <a:t> is supported by the EU stakeholders of </a:t>
            </a:r>
            <a:r>
              <a:rPr lang="en-US" sz="2200" dirty="0" err="1">
                <a:solidFill>
                  <a:srgbClr val="0032B1"/>
                </a:solidFill>
                <a:latin typeface="Calibri" panose="020F0502020204030204" pitchFamily="34" charset="0"/>
              </a:rPr>
              <a:t>EMODnet</a:t>
            </a:r>
            <a:r>
              <a:rPr lang="en-US" sz="2200" dirty="0">
                <a:solidFill>
                  <a:srgbClr val="0032B1"/>
                </a:solidFill>
                <a:latin typeface="Calibri" panose="020F0502020204030204" pitchFamily="34" charset="0"/>
              </a:rPr>
              <a:t>, Copernicus Marine, EDITO and EOSC (</a:t>
            </a:r>
            <a:r>
              <a:rPr lang="en-US" sz="2200" b="1" dirty="0">
                <a:solidFill>
                  <a:srgbClr val="0032B1"/>
                </a:solidFill>
                <a:latin typeface="Calibri" panose="020F0502020204030204" pitchFamily="34" charset="0"/>
              </a:rPr>
              <a:t>DG MARE, DG RTD and DG DEFIS</a:t>
            </a:r>
            <a:r>
              <a:rPr lang="en-US" sz="2200" dirty="0">
                <a:solidFill>
                  <a:srgbClr val="0032B1"/>
                </a:solidFill>
                <a:latin typeface="Calibri" panose="020F0502020204030204" pitchFamily="34" charset="0"/>
              </a:rPr>
              <a:t>)</a:t>
            </a:r>
          </a:p>
          <a:p>
            <a:r>
              <a:rPr lang="en-US" sz="2200" dirty="0">
                <a:solidFill>
                  <a:srgbClr val="0032B1"/>
                </a:solidFill>
                <a:latin typeface="Calibri" panose="020F0502020204030204" pitchFamily="34" charset="0"/>
              </a:rPr>
              <a:t>Serving the </a:t>
            </a:r>
            <a:r>
              <a:rPr lang="en-US" sz="2200" b="1" dirty="0">
                <a:solidFill>
                  <a:srgbClr val="0032B1"/>
                </a:solidFill>
                <a:latin typeface="Calibri" panose="020F0502020204030204" pitchFamily="34" charset="0"/>
              </a:rPr>
              <a:t>EOSC </a:t>
            </a:r>
            <a:r>
              <a:rPr lang="en-US" sz="2200" dirty="0">
                <a:solidFill>
                  <a:srgbClr val="0032B1"/>
                </a:solidFill>
                <a:latin typeface="Calibri" panose="020F0502020204030204" pitchFamily="34" charset="0"/>
              </a:rPr>
              <a:t>and </a:t>
            </a:r>
            <a:r>
              <a:rPr lang="en-US" sz="2200" b="1" dirty="0">
                <a:solidFill>
                  <a:srgbClr val="0032B1"/>
                </a:solidFill>
                <a:latin typeface="Calibri" panose="020F0502020204030204" pitchFamily="34" charset="0"/>
              </a:rPr>
              <a:t>DTO aims, </a:t>
            </a:r>
            <a:r>
              <a:rPr lang="en-US" sz="2200" dirty="0">
                <a:solidFill>
                  <a:srgbClr val="0032B1"/>
                </a:solidFill>
                <a:latin typeface="Calibri" panose="020F0502020204030204" pitchFamily="34" charset="0"/>
              </a:rPr>
              <a:t>Blue-Cloud is being transformed into the </a:t>
            </a:r>
            <a:r>
              <a:rPr lang="en-US" sz="2200" b="1" dirty="0">
                <a:solidFill>
                  <a:srgbClr val="0032B1"/>
                </a:solidFill>
                <a:latin typeface="Calibri" panose="020F0502020204030204" pitchFamily="34" charset="0"/>
              </a:rPr>
              <a:t>EOSC node | Digital Twin of the Ocean. </a:t>
            </a:r>
            <a:r>
              <a:rPr lang="en-US" sz="2200" dirty="0">
                <a:solidFill>
                  <a:srgbClr val="0032B1"/>
                </a:solidFill>
                <a:latin typeface="Calibri" panose="020F0502020204030204" pitchFamily="34" charset="0"/>
              </a:rPr>
              <a:t>It will be the DTO component representing EDITO in the EOSC Federation and interacting with EOSC communities and resources.</a:t>
            </a:r>
            <a:r>
              <a:rPr lang="en-US" sz="2200" b="1" dirty="0">
                <a:solidFill>
                  <a:srgbClr val="0032B1"/>
                </a:solidFill>
                <a:latin typeface="Calibri" panose="020F0502020204030204" pitchFamily="34" charset="0"/>
              </a:rPr>
              <a:t> </a:t>
            </a:r>
          </a:p>
          <a:p>
            <a:r>
              <a:rPr lang="en-US" sz="2200" dirty="0">
                <a:solidFill>
                  <a:srgbClr val="0032B1"/>
                </a:solidFill>
              </a:rPr>
              <a:t>The Node’s role is to ensure EDITO services are not only discoverable by EOSC users but </a:t>
            </a:r>
            <a:r>
              <a:rPr lang="en-US" sz="2200" b="1" dirty="0">
                <a:solidFill>
                  <a:srgbClr val="0032B1"/>
                </a:solidFill>
              </a:rPr>
              <a:t>fully EOSC-compliant</a:t>
            </a:r>
            <a:endParaRPr lang="en-NL" sz="2200" b="1" dirty="0">
              <a:solidFill>
                <a:srgbClr val="0032B1"/>
              </a:solidFill>
            </a:endParaRPr>
          </a:p>
          <a:p>
            <a:r>
              <a:rPr lang="en-US" sz="2200" dirty="0">
                <a:solidFill>
                  <a:srgbClr val="0032B1"/>
                </a:solidFill>
                <a:latin typeface="Calibri" panose="020F0502020204030204" pitchFamily="34" charset="0"/>
              </a:rPr>
              <a:t>A </a:t>
            </a:r>
            <a:r>
              <a:rPr lang="en-US" sz="2200" b="1" dirty="0">
                <a:solidFill>
                  <a:srgbClr val="0032B1"/>
                </a:solidFill>
                <a:latin typeface="Calibri" panose="020F0502020204030204" pitchFamily="34" charset="0"/>
              </a:rPr>
              <a:t>smart federation </a:t>
            </a:r>
            <a:r>
              <a:rPr lang="en-US" sz="2200" dirty="0">
                <a:solidFill>
                  <a:srgbClr val="0032B1"/>
                </a:solidFill>
                <a:latin typeface="Calibri" panose="020F0502020204030204" pitchFamily="34" charset="0"/>
              </a:rPr>
              <a:t>of EDITO and the EOSC node is currently underway at VRE level, while action is also planned at Data and Metadata level.</a:t>
            </a:r>
            <a:endParaRPr lang="en-US" sz="2400" dirty="0">
              <a:solidFill>
                <a:srgbClr val="0032B1"/>
              </a:solidFill>
              <a:latin typeface="Calibri" panose="020F0502020204030204" pitchFamily="34" charset="0"/>
            </a:endParaRPr>
          </a:p>
        </p:txBody>
      </p:sp>
      <p:sp>
        <p:nvSpPr>
          <p:cNvPr id="343" name="Google Shape;343;g207a6166fab_0_394">
            <a:extLst>
              <a:ext uri="{FF2B5EF4-FFF2-40B4-BE49-F238E27FC236}">
                <a16:creationId xmlns:a16="http://schemas.microsoft.com/office/drawing/2014/main" id="{74F9EF20-A385-8973-4673-910504BE38D2}"/>
              </a:ext>
            </a:extLst>
          </p:cNvPr>
          <p:cNvSpPr txBox="1">
            <a:spLocks noGrp="1"/>
          </p:cNvSpPr>
          <p:nvPr>
            <p:ph type="sldNum" idx="12"/>
          </p:nvPr>
        </p:nvSpPr>
        <p:spPr>
          <a:xfrm>
            <a:off x="9427283" y="647196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
        <p:nvSpPr>
          <p:cNvPr id="5" name="Rectangle 4">
            <a:extLst>
              <a:ext uri="{FF2B5EF4-FFF2-40B4-BE49-F238E27FC236}">
                <a16:creationId xmlns:a16="http://schemas.microsoft.com/office/drawing/2014/main" id="{817529CE-B9AF-10B9-A0CE-9471AC3D4BE8}"/>
              </a:ext>
            </a:extLst>
          </p:cNvPr>
          <p:cNvSpPr/>
          <p:nvPr/>
        </p:nvSpPr>
        <p:spPr>
          <a:xfrm>
            <a:off x="51231" y="6521085"/>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F68BAF7B-D95A-FBC3-E528-6F643DA43495}"/>
              </a:ext>
            </a:extLst>
          </p:cNvPr>
          <p:cNvSpPr/>
          <p:nvPr/>
        </p:nvSpPr>
        <p:spPr>
          <a:xfrm>
            <a:off x="4021713" y="6485662"/>
            <a:ext cx="2856041" cy="301979"/>
          </a:xfrm>
          <a:prstGeom prst="rect">
            <a:avLst/>
          </a:prstGeom>
          <a:solidFill>
            <a:srgbClr val="388C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DEB5BB83-D718-BD48-3044-C87FD3ED6C30}"/>
              </a:ext>
            </a:extLst>
          </p:cNvPr>
          <p:cNvSpPr txBox="1"/>
          <p:nvPr/>
        </p:nvSpPr>
        <p:spPr>
          <a:xfrm>
            <a:off x="4320651" y="229022"/>
            <a:ext cx="8170985" cy="430887"/>
          </a:xfrm>
          <a:prstGeom prst="rect">
            <a:avLst/>
          </a:prstGeom>
          <a:noFill/>
        </p:spPr>
        <p:txBody>
          <a:bodyPr wrap="square">
            <a:spAutoFit/>
          </a:bodyPr>
          <a:lstStyle/>
          <a:p>
            <a:r>
              <a:rPr lang="en-US" sz="2200" i="0" u="none" strike="noStrike" baseline="0" dirty="0">
                <a:solidFill>
                  <a:srgbClr val="FFFFFF"/>
                </a:solidFill>
                <a:latin typeface="Calibri" panose="020F0502020204030204" pitchFamily="34" charset="0"/>
              </a:rPr>
              <a:t>Towards EOSC node | Digital Twin of the Ocean</a:t>
            </a:r>
            <a:endParaRPr lang="en-NL" sz="2400" dirty="0"/>
          </a:p>
        </p:txBody>
      </p:sp>
    </p:spTree>
    <p:extLst>
      <p:ext uri="{BB962C8B-B14F-4D97-AF65-F5344CB8AC3E}">
        <p14:creationId xmlns:p14="http://schemas.microsoft.com/office/powerpoint/2010/main" val="3500609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57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467B8F-F2AC-1E47-9751-44763B19D3A4}"/>
              </a:ext>
            </a:extLst>
          </p:cNvPr>
          <p:cNvSpPr>
            <a:spLocks noGrp="1"/>
          </p:cNvSpPr>
          <p:nvPr>
            <p:ph type="title"/>
          </p:nvPr>
        </p:nvSpPr>
        <p:spPr>
          <a:xfrm>
            <a:off x="6291406" y="-110002"/>
            <a:ext cx="9601067" cy="1143000"/>
          </a:xfrm>
        </p:spPr>
        <p:txBody>
          <a:bodyPr>
            <a:normAutofit/>
          </a:bodyPr>
          <a:lstStyle/>
          <a:p>
            <a:pPr algn="l"/>
            <a:r>
              <a:rPr lang="it-IT" dirty="0"/>
              <a:t>Marine knowledge value chain</a:t>
            </a:r>
          </a:p>
        </p:txBody>
      </p:sp>
      <p:sp>
        <p:nvSpPr>
          <p:cNvPr id="6" name="Segnaposto numero diapositiva 5">
            <a:extLst>
              <a:ext uri="{FF2B5EF4-FFF2-40B4-BE49-F238E27FC236}">
                <a16:creationId xmlns:a16="http://schemas.microsoft.com/office/drawing/2014/main" id="{6976D460-3E42-5342-AF2C-5F1FCB985FB2}"/>
              </a:ext>
            </a:extLst>
          </p:cNvPr>
          <p:cNvSpPr>
            <a:spLocks noGrp="1"/>
          </p:cNvSpPr>
          <p:nvPr>
            <p:ph type="sldNum" sz="quarter" idx="12"/>
          </p:nvPr>
        </p:nvSpPr>
        <p:spPr/>
        <p:txBody>
          <a:bodyPr/>
          <a:lstStyle/>
          <a:p>
            <a:fld id="{415BB6C1-B3E2-4F53-A978-6773EBF9531B}" type="slidenum">
              <a:rPr lang="it-IT" smtClean="0"/>
              <a:t>3</a:t>
            </a:fld>
            <a:endParaRPr lang="it-IT" dirty="0"/>
          </a:p>
        </p:txBody>
      </p:sp>
      <p:pic>
        <p:nvPicPr>
          <p:cNvPr id="3" name="Google Shape;503;p13">
            <a:extLst>
              <a:ext uri="{FF2B5EF4-FFF2-40B4-BE49-F238E27FC236}">
                <a16:creationId xmlns:a16="http://schemas.microsoft.com/office/drawing/2014/main" id="{A73525CE-2A5E-7700-3954-207314197CAD}"/>
              </a:ext>
            </a:extLst>
          </p:cNvPr>
          <p:cNvPicPr preferRelativeResize="0"/>
          <p:nvPr/>
        </p:nvPicPr>
        <p:blipFill rotWithShape="1">
          <a:blip r:embed="rId3">
            <a:alphaModFix/>
          </a:blip>
          <a:srcRect/>
          <a:stretch/>
        </p:blipFill>
        <p:spPr>
          <a:xfrm>
            <a:off x="5369668" y="945743"/>
            <a:ext cx="6733136" cy="5184410"/>
          </a:xfrm>
          <a:prstGeom prst="rect">
            <a:avLst/>
          </a:prstGeom>
          <a:noFill/>
          <a:ln>
            <a:noFill/>
          </a:ln>
        </p:spPr>
      </p:pic>
      <p:sp>
        <p:nvSpPr>
          <p:cNvPr id="10" name="TextBox 9">
            <a:extLst>
              <a:ext uri="{FF2B5EF4-FFF2-40B4-BE49-F238E27FC236}">
                <a16:creationId xmlns:a16="http://schemas.microsoft.com/office/drawing/2014/main" id="{789E9EA3-32E3-0E44-CDFC-8655CD92991D}"/>
              </a:ext>
            </a:extLst>
          </p:cNvPr>
          <p:cNvSpPr txBox="1"/>
          <p:nvPr/>
        </p:nvSpPr>
        <p:spPr>
          <a:xfrm>
            <a:off x="176561" y="889843"/>
            <a:ext cx="5046070" cy="5078313"/>
          </a:xfrm>
          <a:prstGeom prst="rect">
            <a:avLst/>
          </a:prstGeom>
          <a:noFill/>
        </p:spPr>
        <p:txBody>
          <a:bodyPr wrap="square">
            <a:spAutoFit/>
          </a:bodyPr>
          <a:lstStyle/>
          <a:p>
            <a:pPr marL="285750" indent="-285750">
              <a:buFont typeface="Arial" panose="020B0604020202020204" pitchFamily="34" charset="0"/>
              <a:buChar char="•"/>
            </a:pPr>
            <a:r>
              <a:rPr lang="en-GB" sz="1800" b="1" dirty="0">
                <a:solidFill>
                  <a:srgbClr val="002060"/>
                </a:solidFill>
                <a:effectLst/>
                <a:latin typeface="Calibri" panose="020F0502020204030204" pitchFamily="34" charset="0"/>
                <a:cs typeface="Calibri" panose="020F0502020204030204" pitchFamily="34" charset="0"/>
              </a:rPr>
              <a:t>In situ: </a:t>
            </a:r>
            <a:r>
              <a:rPr lang="en-GB" sz="1800" dirty="0">
                <a:solidFill>
                  <a:srgbClr val="002060"/>
                </a:solidFill>
                <a:effectLst/>
                <a:latin typeface="Calibri" panose="020F0502020204030204" pitchFamily="34" charset="0"/>
                <a:cs typeface="Calibri" panose="020F0502020204030204" pitchFamily="34" charset="0"/>
              </a:rPr>
              <a:t>data and samples collected for atmosphere, water, seabed, fauna and flora, with diverse instruments and platforms. Samples are further analysed. In situ data are complemented by </a:t>
            </a:r>
            <a:r>
              <a:rPr lang="en-GB" sz="1800" b="1" dirty="0">
                <a:solidFill>
                  <a:srgbClr val="002060"/>
                </a:solidFill>
                <a:effectLst/>
                <a:latin typeface="Calibri" panose="020F0502020204030204" pitchFamily="34" charset="0"/>
                <a:cs typeface="Calibri" panose="020F0502020204030204" pitchFamily="34" charset="0"/>
              </a:rPr>
              <a:t>remote sensing </a:t>
            </a:r>
            <a:r>
              <a:rPr lang="en-GB" sz="1800" dirty="0">
                <a:solidFill>
                  <a:srgbClr val="002060"/>
                </a:solidFill>
                <a:effectLst/>
                <a:latin typeface="Calibri" panose="020F0502020204030204" pitchFamily="34" charset="0"/>
                <a:cs typeface="Calibri" panose="020F0502020204030204" pitchFamily="34" charset="0"/>
              </a:rPr>
              <a:t>observations. </a:t>
            </a:r>
          </a:p>
          <a:p>
            <a:pPr marL="285750" indent="-285750">
              <a:buFont typeface="Arial" panose="020B0604020202020204" pitchFamily="34" charset="0"/>
              <a:buChar char="•"/>
            </a:pPr>
            <a:endParaRPr lang="en-GB" sz="1800" dirty="0">
              <a:solidFill>
                <a:srgbClr val="00206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b="1" dirty="0">
                <a:solidFill>
                  <a:srgbClr val="002060"/>
                </a:solidFill>
                <a:effectLst/>
                <a:latin typeface="Calibri" panose="020F0502020204030204" pitchFamily="34" charset="0"/>
                <a:cs typeface="Calibri" panose="020F0502020204030204" pitchFamily="34" charset="0"/>
              </a:rPr>
              <a:t>Observations: </a:t>
            </a:r>
            <a:r>
              <a:rPr lang="en-GB" sz="1800" dirty="0">
                <a:solidFill>
                  <a:srgbClr val="002060"/>
                </a:solidFill>
                <a:effectLst/>
                <a:latin typeface="Calibri" panose="020F0502020204030204" pitchFamily="34" charset="0"/>
                <a:cs typeface="Calibri" panose="020F0502020204030204" pitchFamily="34" charset="0"/>
              </a:rPr>
              <a:t>ocean, seas, coastal waters, estuaries, river mouths; physics, chemistry, biology, bathymetry, geophysics, and geology </a:t>
            </a:r>
          </a:p>
          <a:p>
            <a:pPr marL="285750" indent="-285750">
              <a:buFont typeface="Arial" panose="020B0604020202020204" pitchFamily="34" charset="0"/>
              <a:buChar char="•"/>
            </a:pPr>
            <a:endParaRPr lang="en-GB" sz="1800" dirty="0">
              <a:solidFill>
                <a:srgbClr val="00206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b="1" dirty="0">
                <a:solidFill>
                  <a:srgbClr val="002060"/>
                </a:solidFill>
                <a:effectLst/>
                <a:highlight>
                  <a:srgbClr val="00FFFF"/>
                </a:highlight>
                <a:latin typeface="Calibri" panose="020F0502020204030204" pitchFamily="34" charset="0"/>
                <a:cs typeface="Calibri" panose="020F0502020204030204" pitchFamily="34" charset="0"/>
              </a:rPr>
              <a:t>Value chain: </a:t>
            </a:r>
            <a:r>
              <a:rPr lang="en-GB" sz="1800" dirty="0">
                <a:solidFill>
                  <a:srgbClr val="002060"/>
                </a:solidFill>
                <a:effectLst/>
                <a:highlight>
                  <a:srgbClr val="00FFFF"/>
                </a:highlight>
                <a:latin typeface="Calibri" panose="020F0502020204030204" pitchFamily="34" charset="0"/>
                <a:cs typeface="Calibri" panose="020F0502020204030204" pitchFamily="34" charset="0"/>
              </a:rPr>
              <a:t>steps from sensor data and samples to information to knowledge and  benefits - with feedback loops </a:t>
            </a:r>
          </a:p>
          <a:p>
            <a:pPr marL="285750" indent="-285750">
              <a:buFont typeface="Arial" panose="020B0604020202020204" pitchFamily="34" charset="0"/>
              <a:buChar char="•"/>
            </a:pPr>
            <a:endParaRPr lang="en-GB" sz="1800" dirty="0">
              <a:solidFill>
                <a:srgbClr val="00206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b="1" dirty="0">
                <a:solidFill>
                  <a:srgbClr val="002060"/>
                </a:solidFill>
                <a:effectLst/>
                <a:latin typeface="Calibri" panose="020F0502020204030204" pitchFamily="34" charset="0"/>
                <a:cs typeface="Calibri" panose="020F0502020204030204" pitchFamily="34" charset="0"/>
              </a:rPr>
              <a:t>Public Benefit: </a:t>
            </a:r>
            <a:r>
              <a:rPr lang="en-GB" sz="1800" dirty="0">
                <a:solidFill>
                  <a:srgbClr val="002060"/>
                </a:solidFill>
                <a:effectLst/>
                <a:latin typeface="Calibri" panose="020F0502020204030204" pitchFamily="34" charset="0"/>
                <a:cs typeface="Calibri" panose="020F0502020204030204" pitchFamily="34" charset="0"/>
              </a:rPr>
              <a:t>Accessible data, High Quality  data products, and Knowledge of use for Blue Economy, Resource Management, Ocean Health, Hazards, and Advancing Science </a:t>
            </a:r>
          </a:p>
        </p:txBody>
      </p:sp>
      <p:sp>
        <p:nvSpPr>
          <p:cNvPr id="11" name="TextBox 10">
            <a:extLst>
              <a:ext uri="{FF2B5EF4-FFF2-40B4-BE49-F238E27FC236}">
                <a16:creationId xmlns:a16="http://schemas.microsoft.com/office/drawing/2014/main" id="{CCDA18E6-D069-DBBB-0E06-07FD180EB177}"/>
              </a:ext>
            </a:extLst>
          </p:cNvPr>
          <p:cNvSpPr txBox="1"/>
          <p:nvPr/>
        </p:nvSpPr>
        <p:spPr>
          <a:xfrm>
            <a:off x="10291397" y="2066192"/>
            <a:ext cx="1309654" cy="369332"/>
          </a:xfrm>
          <a:prstGeom prst="rect">
            <a:avLst/>
          </a:prstGeom>
          <a:noFill/>
        </p:spPr>
        <p:txBody>
          <a:bodyPr wrap="none" rtlCol="0">
            <a:spAutoFit/>
          </a:bodyPr>
          <a:lstStyle/>
          <a:p>
            <a:r>
              <a:rPr lang="en-US" dirty="0"/>
              <a:t>Image: EMB</a:t>
            </a:r>
            <a:endParaRPr lang="en-NL" dirty="0"/>
          </a:p>
        </p:txBody>
      </p:sp>
    </p:spTree>
    <p:extLst>
      <p:ext uri="{BB962C8B-B14F-4D97-AF65-F5344CB8AC3E}">
        <p14:creationId xmlns:p14="http://schemas.microsoft.com/office/powerpoint/2010/main" val="58332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947D907C-9571-1E55-D492-0E95325B86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909839-EC39-BDA7-8DB7-724216191FDE}"/>
              </a:ext>
            </a:extLst>
          </p:cNvPr>
          <p:cNvSpPr>
            <a:spLocks noGrp="1"/>
          </p:cNvSpPr>
          <p:nvPr>
            <p:ph type="title"/>
          </p:nvPr>
        </p:nvSpPr>
        <p:spPr>
          <a:xfrm>
            <a:off x="1955049" y="296401"/>
            <a:ext cx="8281901" cy="292100"/>
          </a:xfrm>
        </p:spPr>
        <p:txBody>
          <a:bodyPr>
            <a:noAutofit/>
          </a:bodyPr>
          <a:lstStyle/>
          <a:p>
            <a:r>
              <a:rPr lang="en-US" dirty="0">
                <a:latin typeface="+mj-lt"/>
              </a:rPr>
              <a:t>Blue-Cloud – EOSC  developments</a:t>
            </a:r>
          </a:p>
        </p:txBody>
      </p:sp>
      <p:sp>
        <p:nvSpPr>
          <p:cNvPr id="2" name="Segnaposto contenuto 2">
            <a:extLst>
              <a:ext uri="{FF2B5EF4-FFF2-40B4-BE49-F238E27FC236}">
                <a16:creationId xmlns:a16="http://schemas.microsoft.com/office/drawing/2014/main" id="{E19FD2E6-5ED5-60A3-B618-A75E2DA3BE5A}"/>
              </a:ext>
            </a:extLst>
          </p:cNvPr>
          <p:cNvSpPr txBox="1">
            <a:spLocks/>
          </p:cNvSpPr>
          <p:nvPr/>
        </p:nvSpPr>
        <p:spPr>
          <a:xfrm>
            <a:off x="247202" y="2220640"/>
            <a:ext cx="8683298" cy="46176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200" dirty="0">
                <a:solidFill>
                  <a:srgbClr val="0070C0"/>
                </a:solidFill>
                <a:latin typeface="Calibri" panose="020F0502020204030204" pitchFamily="34" charset="0"/>
                <a:cs typeface="Calibri" panose="020F0502020204030204" pitchFamily="34" charset="0"/>
              </a:rPr>
              <a:t>To explore and demonstrate the potential of </a:t>
            </a:r>
            <a:r>
              <a:rPr lang="en-US" sz="2200" b="1" dirty="0">
                <a:solidFill>
                  <a:srgbClr val="0070C0"/>
                </a:solidFill>
                <a:latin typeface="Calibri" panose="020F0502020204030204" pitchFamily="34" charset="0"/>
                <a:cs typeface="Calibri" panose="020F0502020204030204" pitchFamily="34" charset="0"/>
              </a:rPr>
              <a:t>cloud based open science </a:t>
            </a:r>
            <a:r>
              <a:rPr lang="en-US" sz="2200" dirty="0">
                <a:solidFill>
                  <a:srgbClr val="0070C0"/>
                </a:solidFill>
                <a:latin typeface="Calibri" panose="020F0502020204030204" pitchFamily="34" charset="0"/>
                <a:cs typeface="Calibri" panose="020F0502020204030204" pitchFamily="34" charset="0"/>
              </a:rPr>
              <a:t>supporting research for ocean sustainability, and UN Decade of the Oceans and G7 Future of the Oceans</a:t>
            </a:r>
          </a:p>
          <a:p>
            <a:pPr marL="342900" indent="-342900" algn="l">
              <a:buFont typeface="Arial" panose="020B0604020202020204" pitchFamily="34" charset="0"/>
              <a:buChar char="•"/>
            </a:pPr>
            <a:r>
              <a:rPr lang="en-US" sz="2200" dirty="0">
                <a:solidFill>
                  <a:srgbClr val="0070C0"/>
                </a:solidFill>
                <a:latin typeface="Calibri" panose="020F0502020204030204" pitchFamily="34" charset="0"/>
                <a:cs typeface="Calibri" panose="020F0502020204030204" pitchFamily="34" charset="0"/>
              </a:rPr>
              <a:t>To deploy a </a:t>
            </a:r>
            <a:r>
              <a:rPr lang="en-US" sz="2200" b="1" dirty="0">
                <a:solidFill>
                  <a:srgbClr val="0070C0"/>
                </a:solidFill>
                <a:latin typeface="Calibri" panose="020F0502020204030204" pitchFamily="34" charset="0"/>
                <a:cs typeface="Calibri" panose="020F0502020204030204" pitchFamily="34" charset="0"/>
              </a:rPr>
              <a:t>cyber platform with smart federation </a:t>
            </a:r>
            <a:r>
              <a:rPr lang="en-US" sz="2200" dirty="0">
                <a:solidFill>
                  <a:srgbClr val="0070C0"/>
                </a:solidFill>
                <a:latin typeface="Calibri" panose="020F0502020204030204" pitchFamily="34" charset="0"/>
                <a:cs typeface="Calibri" panose="020F0502020204030204" pitchFamily="34" charset="0"/>
              </a:rPr>
              <a:t>of </a:t>
            </a:r>
            <a:r>
              <a:rPr lang="en-GB" sz="2200" dirty="0">
                <a:solidFill>
                  <a:srgbClr val="0070C0"/>
                </a:solidFill>
                <a:latin typeface="Calibri" panose="020F0502020204030204" pitchFamily="34" charset="0"/>
                <a:cs typeface="Calibri" panose="020F0502020204030204" pitchFamily="34" charset="0"/>
              </a:rPr>
              <a:t>multidisciplinary data repositories, analytical tools, and computing facilities </a:t>
            </a:r>
          </a:p>
          <a:p>
            <a:pPr marL="342900" indent="-342900" algn="l">
              <a:buFont typeface="Arial" panose="020B0604020202020204" pitchFamily="34" charset="0"/>
              <a:buChar char="•"/>
            </a:pPr>
            <a:r>
              <a:rPr lang="en-US" sz="2200" dirty="0">
                <a:solidFill>
                  <a:srgbClr val="0070C0"/>
                </a:solidFill>
                <a:latin typeface="Calibri" panose="020F0502020204030204" pitchFamily="34" charset="0"/>
                <a:cs typeface="Calibri" panose="020F0502020204030204" pitchFamily="34" charset="0"/>
              </a:rPr>
              <a:t>Successful </a:t>
            </a:r>
            <a:r>
              <a:rPr lang="en-US" sz="2200" b="1" dirty="0">
                <a:solidFill>
                  <a:srgbClr val="0070C0"/>
                </a:solidFill>
                <a:latin typeface="Calibri" panose="020F0502020204030204" pitchFamily="34" charset="0"/>
                <a:cs typeface="Calibri" panose="020F0502020204030204" pitchFamily="34" charset="0"/>
              </a:rPr>
              <a:t>Blue-Cloud pilot (2019-2023) </a:t>
            </a:r>
            <a:r>
              <a:rPr lang="en-US" sz="2200" dirty="0">
                <a:solidFill>
                  <a:srgbClr val="0070C0"/>
                </a:solidFill>
                <a:latin typeface="Calibri" panose="020F0502020204030204" pitchFamily="34" charset="0"/>
                <a:cs typeface="Calibri" panose="020F0502020204030204" pitchFamily="34" charset="0"/>
              </a:rPr>
              <a:t>and ongoing </a:t>
            </a:r>
            <a:r>
              <a:rPr lang="en-US" sz="2200" b="1" dirty="0">
                <a:solidFill>
                  <a:srgbClr val="0070C0"/>
                </a:solidFill>
                <a:latin typeface="Calibri" panose="020F0502020204030204" pitchFamily="34" charset="0"/>
                <a:cs typeface="Calibri" panose="020F0502020204030204" pitchFamily="34" charset="0"/>
              </a:rPr>
              <a:t>Blue-Cloud 2026 (2023-2026), </a:t>
            </a:r>
            <a:r>
              <a:rPr lang="en-US" sz="2200" dirty="0">
                <a:solidFill>
                  <a:srgbClr val="0070C0"/>
                </a:solidFill>
                <a:latin typeface="Calibri" panose="020F0502020204030204" pitchFamily="34" charset="0"/>
                <a:cs typeface="Calibri" panose="020F0502020204030204" pitchFamily="34" charset="0"/>
              </a:rPr>
              <a:t>delivering extensive and powerful  Virtual Research Environment with multiple </a:t>
            </a:r>
            <a:r>
              <a:rPr lang="en-US" sz="2200" dirty="0" err="1">
                <a:solidFill>
                  <a:srgbClr val="0070C0"/>
                </a:solidFill>
                <a:latin typeface="Calibri" panose="020F0502020204030204" pitchFamily="34" charset="0"/>
                <a:cs typeface="Calibri" panose="020F0502020204030204" pitchFamily="34" charset="0"/>
              </a:rPr>
              <a:t>Vlabs</a:t>
            </a:r>
            <a:r>
              <a:rPr lang="en-US" sz="2200" dirty="0">
                <a:solidFill>
                  <a:srgbClr val="0070C0"/>
                </a:solidFill>
                <a:latin typeface="Calibri" panose="020F0502020204030204" pitchFamily="34" charset="0"/>
                <a:cs typeface="Calibri" panose="020F0502020204030204" pitchFamily="34" charset="0"/>
              </a:rPr>
              <a:t> and </a:t>
            </a:r>
            <a:r>
              <a:rPr lang="en-US" sz="2200" dirty="0" err="1">
                <a:solidFill>
                  <a:srgbClr val="0070C0"/>
                </a:solidFill>
                <a:latin typeface="Calibri" panose="020F0502020204030204" pitchFamily="34" charset="0"/>
                <a:cs typeface="Calibri" panose="020F0502020204030204" pitchFamily="34" charset="0"/>
              </a:rPr>
              <a:t>WorkBenches</a:t>
            </a:r>
            <a:r>
              <a:rPr lang="en-US" sz="2200" dirty="0">
                <a:solidFill>
                  <a:srgbClr val="0070C0"/>
                </a:solidFill>
                <a:latin typeface="Calibri" panose="020F0502020204030204" pitchFamily="34" charset="0"/>
                <a:cs typeface="Calibri" panose="020F0502020204030204" pitchFamily="34" charset="0"/>
              </a:rPr>
              <a:t> and new ways for federating and accessing major data repositories  </a:t>
            </a:r>
          </a:p>
          <a:p>
            <a:pPr algn="l"/>
            <a:endParaRPr lang="en-US" sz="1800" dirty="0">
              <a:solidFill>
                <a:schemeClr val="accent5">
                  <a:lumMod val="50000"/>
                </a:schemeClr>
              </a:solidFill>
              <a:latin typeface="Calibri" panose="020F0502020204030204" pitchFamily="34" charset="0"/>
              <a:cs typeface="Calibri" panose="020F0502020204030204" pitchFamily="34" charset="0"/>
            </a:endParaRPr>
          </a:p>
          <a:p>
            <a:pPr algn="l"/>
            <a:r>
              <a:rPr lang="en-US" sz="1800" dirty="0">
                <a:solidFill>
                  <a:schemeClr val="accent5">
                    <a:lumMod val="50000"/>
                  </a:schemeClr>
                </a:solidFill>
                <a:latin typeface="Calibri" panose="020F0502020204030204" pitchFamily="34" charset="0"/>
                <a:cs typeface="Calibri" panose="020F0502020204030204" pitchFamily="34" charset="0"/>
              </a:rPr>
              <a:t> </a:t>
            </a:r>
          </a:p>
          <a:p>
            <a:pPr algn="l"/>
            <a:endParaRPr lang="en-US" sz="1800" dirty="0">
              <a:solidFill>
                <a:schemeClr val="accent5">
                  <a:lumMod val="50000"/>
                </a:schemeClr>
              </a:solidFill>
              <a:latin typeface="Calibri" panose="020F0502020204030204" pitchFamily="34" charset="0"/>
              <a:cs typeface="Calibri" panose="020F0502020204030204" pitchFamily="34" charset="0"/>
            </a:endParaRPr>
          </a:p>
          <a:p>
            <a:pPr algn="l"/>
            <a:endParaRPr lang="en-US" sz="1800" dirty="0">
              <a:solidFill>
                <a:schemeClr val="accent5">
                  <a:lumMod val="50000"/>
                </a:schemeClr>
              </a:solidFill>
              <a:latin typeface="Calibri" panose="020F0502020204030204" pitchFamily="34" charset="0"/>
              <a:cs typeface="Calibri" panose="020F0502020204030204" pitchFamily="34" charset="0"/>
            </a:endParaRPr>
          </a:p>
          <a:p>
            <a:pPr algn="l"/>
            <a:endParaRPr lang="en-US" sz="1800" dirty="0">
              <a:solidFill>
                <a:schemeClr val="accent5">
                  <a:lumMod val="50000"/>
                </a:schemeClr>
              </a:solidFill>
              <a:latin typeface="Calibri" panose="020F0502020204030204" pitchFamily="34" charset="0"/>
              <a:cs typeface="Calibri" panose="020F0502020204030204" pitchFamily="34" charset="0"/>
            </a:endParaRPr>
          </a:p>
          <a:p>
            <a:endParaRPr lang="en-GB" altLang="zh-CN" sz="2800" b="1" dirty="0">
              <a:ea typeface="宋体" panose="02010600030101010101" pitchFamily="2" charset="-122"/>
            </a:endParaRPr>
          </a:p>
        </p:txBody>
      </p:sp>
      <p:pic>
        <p:nvPicPr>
          <p:cNvPr id="4" name="Picture 3">
            <a:extLst>
              <a:ext uri="{FF2B5EF4-FFF2-40B4-BE49-F238E27FC236}">
                <a16:creationId xmlns:a16="http://schemas.microsoft.com/office/drawing/2014/main" id="{987239BC-BB93-E01E-A592-56AAB2FAEAAA}"/>
              </a:ext>
            </a:extLst>
          </p:cNvPr>
          <p:cNvPicPr>
            <a:picLocks noChangeAspect="1"/>
          </p:cNvPicPr>
          <p:nvPr/>
        </p:nvPicPr>
        <p:blipFill>
          <a:blip r:embed="rId3"/>
          <a:stretch>
            <a:fillRect/>
          </a:stretch>
        </p:blipFill>
        <p:spPr>
          <a:xfrm>
            <a:off x="8872119" y="1435475"/>
            <a:ext cx="1518849" cy="965250"/>
          </a:xfrm>
          <a:prstGeom prst="rect">
            <a:avLst/>
          </a:prstGeom>
        </p:spPr>
      </p:pic>
      <p:pic>
        <p:nvPicPr>
          <p:cNvPr id="5" name="Immagine 8">
            <a:extLst>
              <a:ext uri="{FF2B5EF4-FFF2-40B4-BE49-F238E27FC236}">
                <a16:creationId xmlns:a16="http://schemas.microsoft.com/office/drawing/2014/main" id="{F4D7D690-2410-8E5C-57BB-44F8F23DA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68" y="1146308"/>
            <a:ext cx="1649265" cy="1591396"/>
          </a:xfrm>
          <a:prstGeom prst="rect">
            <a:avLst/>
          </a:prstGeom>
        </p:spPr>
      </p:pic>
      <p:pic>
        <p:nvPicPr>
          <p:cNvPr id="7" name="Immagine 2">
            <a:extLst>
              <a:ext uri="{FF2B5EF4-FFF2-40B4-BE49-F238E27FC236}">
                <a16:creationId xmlns:a16="http://schemas.microsoft.com/office/drawing/2014/main" id="{D52D8CFC-1369-30ED-F33E-8C56B1B190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05" r="19238"/>
          <a:stretch/>
        </p:blipFill>
        <p:spPr>
          <a:xfrm>
            <a:off x="8988880" y="2402834"/>
            <a:ext cx="3275430" cy="4321442"/>
          </a:xfrm>
          <a:prstGeom prst="rect">
            <a:avLst/>
          </a:prstGeom>
        </p:spPr>
      </p:pic>
      <p:pic>
        <p:nvPicPr>
          <p:cNvPr id="8" name="Picture 7">
            <a:extLst>
              <a:ext uri="{FF2B5EF4-FFF2-40B4-BE49-F238E27FC236}">
                <a16:creationId xmlns:a16="http://schemas.microsoft.com/office/drawing/2014/main" id="{71A97678-7DAD-E6D5-A12D-84E8AABA84DC}"/>
              </a:ext>
            </a:extLst>
          </p:cNvPr>
          <p:cNvPicPr>
            <a:picLocks noChangeAspect="1"/>
          </p:cNvPicPr>
          <p:nvPr/>
        </p:nvPicPr>
        <p:blipFill>
          <a:blip r:embed="rId6"/>
          <a:stretch>
            <a:fillRect/>
          </a:stretch>
        </p:blipFill>
        <p:spPr>
          <a:xfrm>
            <a:off x="287160" y="5680636"/>
            <a:ext cx="1394021" cy="730369"/>
          </a:xfrm>
          <a:prstGeom prst="rect">
            <a:avLst/>
          </a:prstGeom>
        </p:spPr>
      </p:pic>
      <p:pic>
        <p:nvPicPr>
          <p:cNvPr id="9" name="Picture 8">
            <a:extLst>
              <a:ext uri="{FF2B5EF4-FFF2-40B4-BE49-F238E27FC236}">
                <a16:creationId xmlns:a16="http://schemas.microsoft.com/office/drawing/2014/main" id="{C28BB6A5-0038-B717-048E-D8320BD78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0858" y="1047564"/>
            <a:ext cx="2559182" cy="965250"/>
          </a:xfrm>
          <a:prstGeom prst="rect">
            <a:avLst/>
          </a:prstGeom>
        </p:spPr>
      </p:pic>
      <p:pic>
        <p:nvPicPr>
          <p:cNvPr id="10" name="Picture 9">
            <a:extLst>
              <a:ext uri="{FF2B5EF4-FFF2-40B4-BE49-F238E27FC236}">
                <a16:creationId xmlns:a16="http://schemas.microsoft.com/office/drawing/2014/main" id="{D5C57B70-2325-9BFD-FF31-B9DDAE9F6007}"/>
              </a:ext>
            </a:extLst>
          </p:cNvPr>
          <p:cNvPicPr>
            <a:picLocks noChangeAspect="1"/>
          </p:cNvPicPr>
          <p:nvPr/>
        </p:nvPicPr>
        <p:blipFill>
          <a:blip r:embed="rId8"/>
          <a:stretch>
            <a:fillRect/>
          </a:stretch>
        </p:blipFill>
        <p:spPr>
          <a:xfrm>
            <a:off x="4550323" y="1181749"/>
            <a:ext cx="4004164" cy="800833"/>
          </a:xfrm>
          <a:prstGeom prst="rect">
            <a:avLst/>
          </a:prstGeom>
        </p:spPr>
      </p:pic>
      <p:pic>
        <p:nvPicPr>
          <p:cNvPr id="11" name="Picture 4" descr="EMODnet_col_all_vert">
            <a:extLst>
              <a:ext uri="{FF2B5EF4-FFF2-40B4-BE49-F238E27FC236}">
                <a16:creationId xmlns:a16="http://schemas.microsoft.com/office/drawing/2014/main" id="{B7F88F19-B222-C188-FEB5-DF49688FD6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5049" y="5670504"/>
            <a:ext cx="2613473" cy="68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D95B925-B426-7114-C032-4FF33AA962E9}"/>
              </a:ext>
            </a:extLst>
          </p:cNvPr>
          <p:cNvPicPr>
            <a:picLocks noChangeAspect="1"/>
          </p:cNvPicPr>
          <p:nvPr/>
        </p:nvPicPr>
        <p:blipFill>
          <a:blip r:embed="rId10"/>
          <a:stretch>
            <a:fillRect/>
          </a:stretch>
        </p:blipFill>
        <p:spPr>
          <a:xfrm>
            <a:off x="4721452" y="5668121"/>
            <a:ext cx="3833035" cy="754506"/>
          </a:xfrm>
          <a:prstGeom prst="rect">
            <a:avLst/>
          </a:prstGeom>
        </p:spPr>
      </p:pic>
    </p:spTree>
    <p:extLst>
      <p:ext uri="{BB962C8B-B14F-4D97-AF65-F5344CB8AC3E}">
        <p14:creationId xmlns:p14="http://schemas.microsoft.com/office/powerpoint/2010/main" val="284181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467B8F-F2AC-1E47-9751-44763B19D3A4}"/>
              </a:ext>
            </a:extLst>
          </p:cNvPr>
          <p:cNvSpPr>
            <a:spLocks noGrp="1"/>
          </p:cNvSpPr>
          <p:nvPr>
            <p:ph type="title"/>
          </p:nvPr>
        </p:nvSpPr>
        <p:spPr>
          <a:xfrm>
            <a:off x="5246185" y="46035"/>
            <a:ext cx="5400600" cy="857250"/>
          </a:xfrm>
        </p:spPr>
        <p:txBody>
          <a:bodyPr>
            <a:normAutofit/>
          </a:bodyPr>
          <a:lstStyle/>
          <a:p>
            <a:pPr algn="l"/>
            <a:r>
              <a:rPr lang="en-US" altLang="en-US" dirty="0">
                <a:latin typeface="Calibri" panose="020F0502020204030204" pitchFamily="34" charset="0"/>
                <a:cs typeface="Calibri" panose="020F0502020204030204" pitchFamily="34" charset="0"/>
              </a:rPr>
              <a:t>Blue-Cloud overarching concept</a:t>
            </a:r>
            <a:endParaRPr lang="it-IT" dirty="0">
              <a:latin typeface="Calibri" panose="020F0502020204030204" pitchFamily="34" charset="0"/>
              <a:cs typeface="Calibri" panose="020F0502020204030204" pitchFamily="34" charset="0"/>
            </a:endParaRPr>
          </a:p>
        </p:txBody>
      </p:sp>
      <p:sp>
        <p:nvSpPr>
          <p:cNvPr id="6" name="Segnaposto numero diapositiva 5">
            <a:extLst>
              <a:ext uri="{FF2B5EF4-FFF2-40B4-BE49-F238E27FC236}">
                <a16:creationId xmlns:a16="http://schemas.microsoft.com/office/drawing/2014/main" id="{6976D460-3E42-5342-AF2C-5F1FCB985FB2}"/>
              </a:ext>
            </a:extLst>
          </p:cNvPr>
          <p:cNvSpPr>
            <a:spLocks noGrp="1"/>
          </p:cNvSpPr>
          <p:nvPr>
            <p:ph type="sldNum" sz="quarter" idx="12"/>
          </p:nvPr>
        </p:nvSpPr>
        <p:spPr>
          <a:xfrm>
            <a:off x="10308299" y="6381329"/>
            <a:ext cx="2844800" cy="365125"/>
          </a:xfrm>
          <a:prstGeom prst="rect">
            <a:avLst/>
          </a:prstGeom>
        </p:spPr>
        <p:txBody>
          <a:bodyPr/>
          <a:lstStyle>
            <a:defPPr>
              <a:defRPr lang="it-IT"/>
            </a:defPPr>
            <a:lvl1pPr marL="0" algn="r" defTabSz="914400" rtl="0" eaLnBrk="1" latinLnBrk="0" hangingPunct="1">
              <a:defRPr sz="1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5BB6C1-B3E2-4F53-A978-6773EBF9531B}" type="slidenum">
              <a:rPr lang="it-IT" smtClean="0"/>
              <a:pPr/>
              <a:t>5</a:t>
            </a:fld>
            <a:endParaRPr lang="it-IT" dirty="0"/>
          </a:p>
        </p:txBody>
      </p:sp>
      <p:pic>
        <p:nvPicPr>
          <p:cNvPr id="11" name="Immagine 10" descr="Immagine che contiene testo&#10;&#10;Descrizione generata automaticamente">
            <a:extLst>
              <a:ext uri="{FF2B5EF4-FFF2-40B4-BE49-F238E27FC236}">
                <a16:creationId xmlns:a16="http://schemas.microsoft.com/office/drawing/2014/main" id="{CA929E37-76AE-ACF2-1FE3-3292DC719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77" y="1166170"/>
            <a:ext cx="9683852" cy="4581215"/>
          </a:xfrm>
          <a:prstGeom prst="rect">
            <a:avLst/>
          </a:prstGeom>
        </p:spPr>
      </p:pic>
    </p:spTree>
    <p:extLst>
      <p:ext uri="{BB962C8B-B14F-4D97-AF65-F5344CB8AC3E}">
        <p14:creationId xmlns:p14="http://schemas.microsoft.com/office/powerpoint/2010/main" val="75907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2a0ca080959_0_0"/>
          <p:cNvSpPr txBox="1">
            <a:spLocks noGrp="1"/>
          </p:cNvSpPr>
          <p:nvPr>
            <p:ph type="title"/>
          </p:nvPr>
        </p:nvSpPr>
        <p:spPr>
          <a:xfrm>
            <a:off x="4038600" y="236539"/>
            <a:ext cx="8001000" cy="4779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800"/>
              <a:buNone/>
            </a:pPr>
            <a:r>
              <a:rPr lang="en-GB" dirty="0"/>
              <a:t>The Blue-Cloud Open Science Platform</a:t>
            </a:r>
            <a:endParaRPr dirty="0"/>
          </a:p>
        </p:txBody>
      </p:sp>
      <p:sp>
        <p:nvSpPr>
          <p:cNvPr id="73" name="Google Shape;73;g2a0ca080959_0_0"/>
          <p:cNvSpPr txBox="1">
            <a:spLocks noGrp="1"/>
          </p:cNvSpPr>
          <p:nvPr>
            <p:ph type="sldNum" idx="12"/>
          </p:nvPr>
        </p:nvSpPr>
        <p:spPr>
          <a:xfrm>
            <a:off x="9427283" y="647196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pic>
        <p:nvPicPr>
          <p:cNvPr id="74" name="Google Shape;74;g2a0ca080959_0_0"/>
          <p:cNvPicPr preferRelativeResize="0"/>
          <p:nvPr/>
        </p:nvPicPr>
        <p:blipFill rotWithShape="1">
          <a:blip r:embed="rId3">
            <a:alphaModFix/>
          </a:blip>
          <a:srcRect t="8833"/>
          <a:stretch/>
        </p:blipFill>
        <p:spPr>
          <a:xfrm>
            <a:off x="315350" y="871025"/>
            <a:ext cx="11394877" cy="584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dt" idx="10"/>
          </p:nvPr>
        </p:nvSpPr>
        <p:spPr>
          <a:xfrm>
            <a:off x="4848" y="6492875"/>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10/05/2023</a:t>
            </a:r>
            <a:endParaRPr/>
          </a:p>
        </p:txBody>
      </p:sp>
      <p:sp>
        <p:nvSpPr>
          <p:cNvPr id="88" name="Google Shape;88;p2"/>
          <p:cNvSpPr txBox="1">
            <a:spLocks noGrp="1"/>
          </p:cNvSpPr>
          <p:nvPr>
            <p:ph type="ftr" idx="11"/>
          </p:nvPr>
        </p:nvSpPr>
        <p:spPr>
          <a:xfrm>
            <a:off x="4036218" y="6496699"/>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Blue-Cloud Kick-Off Meeting</a:t>
            </a:r>
            <a:endParaRPr/>
          </a:p>
        </p:txBody>
      </p:sp>
      <p:sp>
        <p:nvSpPr>
          <p:cNvPr id="89" name="Google Shape;89;p2"/>
          <p:cNvSpPr txBox="1">
            <a:spLocks noGrp="1"/>
          </p:cNvSpPr>
          <p:nvPr>
            <p:ph type="sldNum" idx="12"/>
          </p:nvPr>
        </p:nvSpPr>
        <p:spPr>
          <a:xfrm>
            <a:off x="9439189" y="646177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90" name="Google Shape;90;p2"/>
          <p:cNvSpPr txBox="1">
            <a:spLocks noGrp="1"/>
          </p:cNvSpPr>
          <p:nvPr>
            <p:ph type="title"/>
          </p:nvPr>
        </p:nvSpPr>
        <p:spPr>
          <a:xfrm>
            <a:off x="3639741" y="315120"/>
            <a:ext cx="8281901" cy="2921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ct val="100000"/>
              <a:buFont typeface="Calibri"/>
              <a:buNone/>
            </a:pPr>
            <a:r>
              <a:rPr lang="en-US" b="1" dirty="0">
                <a:latin typeface="+mn-lt"/>
              </a:rPr>
              <a:t>Blue-Cloud federation of major infrastructures</a:t>
            </a:r>
            <a:endParaRPr dirty="0">
              <a:latin typeface="+mn-lt"/>
            </a:endParaRPr>
          </a:p>
        </p:txBody>
      </p:sp>
      <p:sp>
        <p:nvSpPr>
          <p:cNvPr id="91" name="Google Shape;91;p2"/>
          <p:cNvSpPr txBox="1"/>
          <p:nvPr/>
        </p:nvSpPr>
        <p:spPr>
          <a:xfrm>
            <a:off x="2983346" y="-526473"/>
            <a:ext cx="184731" cy="3002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1">
              <a:solidFill>
                <a:schemeClr val="dk1"/>
              </a:solidFill>
              <a:latin typeface="Calibri"/>
              <a:ea typeface="Calibri"/>
              <a:cs typeface="Calibri"/>
              <a:sym typeface="Calibri"/>
            </a:endParaRPr>
          </a:p>
        </p:txBody>
      </p:sp>
      <p:cxnSp>
        <p:nvCxnSpPr>
          <p:cNvPr id="92" name="Google Shape;92;p2"/>
          <p:cNvCxnSpPr/>
          <p:nvPr/>
        </p:nvCxnSpPr>
        <p:spPr>
          <a:xfrm>
            <a:off x="7080818" y="1129145"/>
            <a:ext cx="0" cy="4800600"/>
          </a:xfrm>
          <a:prstGeom prst="straightConnector1">
            <a:avLst/>
          </a:prstGeom>
          <a:noFill/>
          <a:ln w="57150" cap="flat" cmpd="sng">
            <a:solidFill>
              <a:srgbClr val="FFC000"/>
            </a:solidFill>
            <a:prstDash val="dash"/>
            <a:miter lim="800000"/>
            <a:headEnd type="none" w="sm" len="sm"/>
            <a:tailEnd type="none" w="sm" len="sm"/>
          </a:ln>
        </p:spPr>
      </p:cxnSp>
      <p:pic>
        <p:nvPicPr>
          <p:cNvPr id="93" name="Google Shape;93;p2" descr="Image result for d4science"/>
          <p:cNvPicPr preferRelativeResize="0"/>
          <p:nvPr/>
        </p:nvPicPr>
        <p:blipFill rotWithShape="1">
          <a:blip r:embed="rId3">
            <a:alphaModFix/>
          </a:blip>
          <a:srcRect/>
          <a:stretch/>
        </p:blipFill>
        <p:spPr>
          <a:xfrm>
            <a:off x="8241680" y="1549814"/>
            <a:ext cx="3001603" cy="1161750"/>
          </a:xfrm>
          <a:prstGeom prst="rect">
            <a:avLst/>
          </a:prstGeom>
          <a:noFill/>
          <a:ln>
            <a:noFill/>
          </a:ln>
        </p:spPr>
      </p:pic>
      <p:pic>
        <p:nvPicPr>
          <p:cNvPr id="95" name="Google Shape;95;p2" descr="Home"/>
          <p:cNvPicPr preferRelativeResize="0"/>
          <p:nvPr/>
        </p:nvPicPr>
        <p:blipFill rotWithShape="1">
          <a:blip r:embed="rId4">
            <a:alphaModFix/>
          </a:blip>
          <a:srcRect/>
          <a:stretch/>
        </p:blipFill>
        <p:spPr>
          <a:xfrm>
            <a:off x="9903295" y="4378979"/>
            <a:ext cx="1577595" cy="961948"/>
          </a:xfrm>
          <a:prstGeom prst="rect">
            <a:avLst/>
          </a:prstGeom>
          <a:noFill/>
          <a:ln>
            <a:noFill/>
          </a:ln>
        </p:spPr>
      </p:pic>
      <p:pic>
        <p:nvPicPr>
          <p:cNvPr id="96" name="Google Shape;96;p2" descr="Image result for seadatacloud"/>
          <p:cNvPicPr preferRelativeResize="0"/>
          <p:nvPr/>
        </p:nvPicPr>
        <p:blipFill rotWithShape="1">
          <a:blip r:embed="rId5">
            <a:alphaModFix/>
          </a:blip>
          <a:srcRect/>
          <a:stretch/>
        </p:blipFill>
        <p:spPr>
          <a:xfrm>
            <a:off x="2737720" y="974089"/>
            <a:ext cx="2275629" cy="1039531"/>
          </a:xfrm>
          <a:prstGeom prst="rect">
            <a:avLst/>
          </a:prstGeom>
          <a:noFill/>
          <a:ln>
            <a:noFill/>
          </a:ln>
        </p:spPr>
      </p:pic>
      <p:pic>
        <p:nvPicPr>
          <p:cNvPr id="97" name="Google Shape;97;p2" descr="Image result for euro argo"/>
          <p:cNvPicPr preferRelativeResize="0"/>
          <p:nvPr/>
        </p:nvPicPr>
        <p:blipFill rotWithShape="1">
          <a:blip r:embed="rId6">
            <a:alphaModFix/>
          </a:blip>
          <a:srcRect/>
          <a:stretch/>
        </p:blipFill>
        <p:spPr>
          <a:xfrm>
            <a:off x="5203656" y="1295720"/>
            <a:ext cx="1621577" cy="1123251"/>
          </a:xfrm>
          <a:prstGeom prst="rect">
            <a:avLst/>
          </a:prstGeom>
          <a:noFill/>
          <a:ln>
            <a:noFill/>
          </a:ln>
        </p:spPr>
      </p:pic>
      <p:pic>
        <p:nvPicPr>
          <p:cNvPr id="98" name="Google Shape;98;p2" descr="Image result for icos marine"/>
          <p:cNvPicPr preferRelativeResize="0"/>
          <p:nvPr/>
        </p:nvPicPr>
        <p:blipFill rotWithShape="1">
          <a:blip r:embed="rId7">
            <a:alphaModFix/>
          </a:blip>
          <a:srcRect/>
          <a:stretch/>
        </p:blipFill>
        <p:spPr>
          <a:xfrm>
            <a:off x="4200499" y="3860636"/>
            <a:ext cx="2430270" cy="682252"/>
          </a:xfrm>
          <a:prstGeom prst="rect">
            <a:avLst/>
          </a:prstGeom>
          <a:noFill/>
          <a:ln>
            <a:noFill/>
          </a:ln>
        </p:spPr>
      </p:pic>
      <p:pic>
        <p:nvPicPr>
          <p:cNvPr id="99" name="Google Shape;99;p2"/>
          <p:cNvPicPr preferRelativeResize="0"/>
          <p:nvPr/>
        </p:nvPicPr>
        <p:blipFill rotWithShape="1">
          <a:blip r:embed="rId8">
            <a:alphaModFix/>
          </a:blip>
          <a:srcRect/>
          <a:stretch/>
        </p:blipFill>
        <p:spPr>
          <a:xfrm>
            <a:off x="2517473" y="4369796"/>
            <a:ext cx="1740869" cy="739106"/>
          </a:xfrm>
          <a:prstGeom prst="rect">
            <a:avLst/>
          </a:prstGeom>
          <a:noFill/>
          <a:ln>
            <a:noFill/>
          </a:ln>
        </p:spPr>
      </p:pic>
      <p:pic>
        <p:nvPicPr>
          <p:cNvPr id="100" name="Google Shape;100;p2"/>
          <p:cNvPicPr preferRelativeResize="0"/>
          <p:nvPr/>
        </p:nvPicPr>
        <p:blipFill rotWithShape="1">
          <a:blip r:embed="rId9">
            <a:alphaModFix/>
          </a:blip>
          <a:srcRect/>
          <a:stretch/>
        </p:blipFill>
        <p:spPr>
          <a:xfrm>
            <a:off x="2807448" y="3151980"/>
            <a:ext cx="1814255" cy="711365"/>
          </a:xfrm>
          <a:prstGeom prst="rect">
            <a:avLst/>
          </a:prstGeom>
          <a:noFill/>
          <a:ln>
            <a:noFill/>
          </a:ln>
        </p:spPr>
      </p:pic>
      <p:pic>
        <p:nvPicPr>
          <p:cNvPr id="101" name="Google Shape;101;p2" descr="Image result for elixir logo"/>
          <p:cNvPicPr preferRelativeResize="0"/>
          <p:nvPr/>
        </p:nvPicPr>
        <p:blipFill rotWithShape="1">
          <a:blip r:embed="rId10">
            <a:alphaModFix/>
          </a:blip>
          <a:srcRect/>
          <a:stretch/>
        </p:blipFill>
        <p:spPr>
          <a:xfrm>
            <a:off x="3874483" y="2117312"/>
            <a:ext cx="1347384" cy="1016153"/>
          </a:xfrm>
          <a:prstGeom prst="rect">
            <a:avLst/>
          </a:prstGeom>
          <a:noFill/>
          <a:ln>
            <a:noFill/>
          </a:ln>
        </p:spPr>
      </p:pic>
      <p:pic>
        <p:nvPicPr>
          <p:cNvPr id="102" name="Google Shape;102;p2" descr="Image result for eurobis"/>
          <p:cNvPicPr preferRelativeResize="0"/>
          <p:nvPr/>
        </p:nvPicPr>
        <p:blipFill rotWithShape="1">
          <a:blip r:embed="rId11">
            <a:alphaModFix/>
          </a:blip>
          <a:srcRect/>
          <a:stretch/>
        </p:blipFill>
        <p:spPr>
          <a:xfrm>
            <a:off x="361533" y="1145455"/>
            <a:ext cx="2014396" cy="985234"/>
          </a:xfrm>
          <a:prstGeom prst="rect">
            <a:avLst/>
          </a:prstGeom>
          <a:noFill/>
          <a:ln>
            <a:noFill/>
          </a:ln>
        </p:spPr>
      </p:pic>
      <p:sp>
        <p:nvSpPr>
          <p:cNvPr id="103" name="Google Shape;103;p2"/>
          <p:cNvSpPr txBox="1"/>
          <p:nvPr/>
        </p:nvSpPr>
        <p:spPr>
          <a:xfrm>
            <a:off x="8462768" y="5915823"/>
            <a:ext cx="19528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AF4409"/>
                </a:solidFill>
                <a:latin typeface="Calibri"/>
                <a:ea typeface="Calibri"/>
                <a:cs typeface="Calibri"/>
                <a:sym typeface="Calibri"/>
              </a:rPr>
              <a:t>E-infrastructures</a:t>
            </a:r>
            <a:endParaRPr sz="2000" b="1">
              <a:solidFill>
                <a:srgbClr val="AF4409"/>
              </a:solidFill>
              <a:latin typeface="Calibri"/>
              <a:ea typeface="Calibri"/>
              <a:cs typeface="Calibri"/>
              <a:sym typeface="Calibri"/>
            </a:endParaRPr>
          </a:p>
        </p:txBody>
      </p:sp>
      <p:sp>
        <p:nvSpPr>
          <p:cNvPr id="104" name="Google Shape;104;p2"/>
          <p:cNvSpPr txBox="1"/>
          <p:nvPr/>
        </p:nvSpPr>
        <p:spPr>
          <a:xfrm>
            <a:off x="2623929" y="5915823"/>
            <a:ext cx="289534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AF4409"/>
                </a:solidFill>
                <a:latin typeface="Calibri"/>
                <a:ea typeface="Calibri"/>
                <a:cs typeface="Calibri"/>
                <a:sym typeface="Calibri"/>
              </a:rPr>
              <a:t>Blue Data infrastructures </a:t>
            </a:r>
            <a:endParaRPr sz="2000" b="1">
              <a:solidFill>
                <a:srgbClr val="AF4409"/>
              </a:solidFill>
              <a:latin typeface="Calibri"/>
              <a:ea typeface="Calibri"/>
              <a:cs typeface="Calibri"/>
              <a:sym typeface="Calibri"/>
            </a:endParaRPr>
          </a:p>
        </p:txBody>
      </p:sp>
      <p:sp>
        <p:nvSpPr>
          <p:cNvPr id="105" name="Google Shape;105;p2"/>
          <p:cNvSpPr/>
          <p:nvPr/>
        </p:nvSpPr>
        <p:spPr>
          <a:xfrm>
            <a:off x="4603128" y="6503531"/>
            <a:ext cx="2856041" cy="301979"/>
          </a:xfrm>
          <a:prstGeom prst="rect">
            <a:avLst/>
          </a:prstGeom>
          <a:solidFill>
            <a:srgbClr val="388CD5"/>
          </a:solidFill>
          <a:ln w="12700" cap="flat" cmpd="sng">
            <a:solidFill>
              <a:srgbClr val="5274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35612" y="6516261"/>
            <a:ext cx="2856041" cy="301979"/>
          </a:xfrm>
          <a:prstGeom prst="rect">
            <a:avLst/>
          </a:prstGeom>
          <a:solidFill>
            <a:srgbClr val="388CD5"/>
          </a:solidFill>
          <a:ln w="12700" cap="flat" cmpd="sng">
            <a:solidFill>
              <a:srgbClr val="52746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3637004" y="6459670"/>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Calibri"/>
                <a:ea typeface="Calibri"/>
                <a:cs typeface="Calibri"/>
                <a:sym typeface="Calibri"/>
              </a:rPr>
              <a:t>Blue-Cloud Data Discovery &amp; Access service</a:t>
            </a:r>
            <a:endParaRPr sz="1800" dirty="0">
              <a:solidFill>
                <a:schemeClr val="lt1"/>
              </a:solidFill>
              <a:latin typeface="Calibri"/>
              <a:ea typeface="Calibri"/>
              <a:cs typeface="Calibri"/>
              <a:sym typeface="Calibri"/>
            </a:endParaRPr>
          </a:p>
        </p:txBody>
      </p:sp>
      <p:pic>
        <p:nvPicPr>
          <p:cNvPr id="108" name="Google Shape;108;p2"/>
          <p:cNvPicPr preferRelativeResize="0"/>
          <p:nvPr/>
        </p:nvPicPr>
        <p:blipFill rotWithShape="1">
          <a:blip r:embed="rId12">
            <a:alphaModFix/>
          </a:blip>
          <a:srcRect/>
          <a:stretch/>
        </p:blipFill>
        <p:spPr>
          <a:xfrm>
            <a:off x="594765" y="3301499"/>
            <a:ext cx="2029164" cy="1351423"/>
          </a:xfrm>
          <a:prstGeom prst="rect">
            <a:avLst/>
          </a:prstGeom>
          <a:noFill/>
          <a:ln>
            <a:noFill/>
          </a:ln>
        </p:spPr>
      </p:pic>
      <p:pic>
        <p:nvPicPr>
          <p:cNvPr id="110" name="Google Shape;110;p2" descr="Image result for emodnet"/>
          <p:cNvPicPr preferRelativeResize="0"/>
          <p:nvPr/>
        </p:nvPicPr>
        <p:blipFill rotWithShape="1">
          <a:blip r:embed="rId13">
            <a:alphaModFix/>
          </a:blip>
          <a:srcRect/>
          <a:stretch/>
        </p:blipFill>
        <p:spPr>
          <a:xfrm>
            <a:off x="811651" y="2103671"/>
            <a:ext cx="1382744" cy="1382744"/>
          </a:xfrm>
          <a:prstGeom prst="rect">
            <a:avLst/>
          </a:prstGeom>
          <a:noFill/>
          <a:ln>
            <a:noFill/>
          </a:ln>
        </p:spPr>
      </p:pic>
      <p:pic>
        <p:nvPicPr>
          <p:cNvPr id="2" name="Google Shape;179;p10">
            <a:extLst>
              <a:ext uri="{FF2B5EF4-FFF2-40B4-BE49-F238E27FC236}">
                <a16:creationId xmlns:a16="http://schemas.microsoft.com/office/drawing/2014/main" id="{464C5D4E-942E-8C9A-AF32-83FDA100EEF5}"/>
              </a:ext>
            </a:extLst>
          </p:cNvPr>
          <p:cNvPicPr preferRelativeResize="0"/>
          <p:nvPr/>
        </p:nvPicPr>
        <p:blipFill rotWithShape="1">
          <a:blip r:embed="rId14">
            <a:alphaModFix/>
          </a:blip>
          <a:srcRect/>
          <a:stretch/>
        </p:blipFill>
        <p:spPr>
          <a:xfrm>
            <a:off x="4745059" y="4697728"/>
            <a:ext cx="1658112" cy="1095755"/>
          </a:xfrm>
          <a:prstGeom prst="rect">
            <a:avLst/>
          </a:prstGeom>
          <a:noFill/>
          <a:ln>
            <a:noFill/>
          </a:ln>
        </p:spPr>
      </p:pic>
      <p:pic>
        <p:nvPicPr>
          <p:cNvPr id="3" name="Google Shape;180;p10">
            <a:extLst>
              <a:ext uri="{FF2B5EF4-FFF2-40B4-BE49-F238E27FC236}">
                <a16:creationId xmlns:a16="http://schemas.microsoft.com/office/drawing/2014/main" id="{AE799E3B-2277-7809-D9B2-EE0C66CA2D34}"/>
              </a:ext>
            </a:extLst>
          </p:cNvPr>
          <p:cNvPicPr preferRelativeResize="0"/>
          <p:nvPr/>
        </p:nvPicPr>
        <p:blipFill rotWithShape="1">
          <a:blip r:embed="rId15">
            <a:alphaModFix/>
          </a:blip>
          <a:srcRect/>
          <a:stretch/>
        </p:blipFill>
        <p:spPr>
          <a:xfrm>
            <a:off x="413984" y="4930588"/>
            <a:ext cx="1508599" cy="985235"/>
          </a:xfrm>
          <a:prstGeom prst="rect">
            <a:avLst/>
          </a:prstGeom>
          <a:noFill/>
          <a:ln>
            <a:noFill/>
          </a:ln>
        </p:spPr>
      </p:pic>
      <p:pic>
        <p:nvPicPr>
          <p:cNvPr id="4" name="Google Shape;181;p10">
            <a:extLst>
              <a:ext uri="{FF2B5EF4-FFF2-40B4-BE49-F238E27FC236}">
                <a16:creationId xmlns:a16="http://schemas.microsoft.com/office/drawing/2014/main" id="{4ECA962A-6E28-185F-A6B6-F06CA7BAFCF3}"/>
              </a:ext>
            </a:extLst>
          </p:cNvPr>
          <p:cNvPicPr preferRelativeResize="0"/>
          <p:nvPr/>
        </p:nvPicPr>
        <p:blipFill rotWithShape="1">
          <a:blip r:embed="rId16">
            <a:alphaModFix/>
          </a:blip>
          <a:srcRect/>
          <a:stretch/>
        </p:blipFill>
        <p:spPr>
          <a:xfrm>
            <a:off x="4800494" y="2870648"/>
            <a:ext cx="1486328" cy="904923"/>
          </a:xfrm>
          <a:prstGeom prst="rect">
            <a:avLst/>
          </a:prstGeom>
          <a:noFill/>
          <a:ln>
            <a:noFill/>
          </a:ln>
        </p:spPr>
      </p:pic>
      <p:pic>
        <p:nvPicPr>
          <p:cNvPr id="6" name="Picture 5">
            <a:extLst>
              <a:ext uri="{FF2B5EF4-FFF2-40B4-BE49-F238E27FC236}">
                <a16:creationId xmlns:a16="http://schemas.microsoft.com/office/drawing/2014/main" id="{123CA14B-100E-22D7-7827-06CA96C13F17}"/>
              </a:ext>
            </a:extLst>
          </p:cNvPr>
          <p:cNvPicPr>
            <a:picLocks noChangeAspect="1"/>
          </p:cNvPicPr>
          <p:nvPr/>
        </p:nvPicPr>
        <p:blipFill>
          <a:blip r:embed="rId17"/>
          <a:stretch>
            <a:fillRect/>
          </a:stretch>
        </p:blipFill>
        <p:spPr>
          <a:xfrm>
            <a:off x="7877259" y="3151980"/>
            <a:ext cx="1561930" cy="13321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A24456F-E46A-C39D-ACF8-22701BD1EFD5}"/>
              </a:ext>
            </a:extLst>
          </p:cNvPr>
          <p:cNvSpPr>
            <a:spLocks noGrp="1"/>
          </p:cNvSpPr>
          <p:nvPr>
            <p:ph type="title"/>
          </p:nvPr>
        </p:nvSpPr>
        <p:spPr/>
        <p:txBody>
          <a:bodyPr>
            <a:normAutofit fontScale="90000"/>
          </a:bodyPr>
          <a:lstStyle/>
          <a:p>
            <a:r>
              <a:rPr lang="it-IT" sz="2400" b="1" dirty="0"/>
              <a:t>Illustrations of data coverage</a:t>
            </a:r>
            <a:endParaRPr lang="en-GB" dirty="0"/>
          </a:p>
        </p:txBody>
      </p:sp>
      <p:pic>
        <p:nvPicPr>
          <p:cNvPr id="4" name="Picture 3">
            <a:extLst>
              <a:ext uri="{FF2B5EF4-FFF2-40B4-BE49-F238E27FC236}">
                <a16:creationId xmlns:a16="http://schemas.microsoft.com/office/drawing/2014/main" id="{FE92F558-AD10-2EE9-83F0-10A6FD0F4F53}"/>
              </a:ext>
            </a:extLst>
          </p:cNvPr>
          <p:cNvPicPr>
            <a:picLocks noChangeAspect="1"/>
          </p:cNvPicPr>
          <p:nvPr/>
        </p:nvPicPr>
        <p:blipFill>
          <a:blip r:embed="rId2"/>
          <a:stretch>
            <a:fillRect/>
          </a:stretch>
        </p:blipFill>
        <p:spPr>
          <a:xfrm>
            <a:off x="534572" y="828993"/>
            <a:ext cx="11289323" cy="5483740"/>
          </a:xfrm>
          <a:prstGeom prst="rect">
            <a:avLst/>
          </a:prstGeom>
        </p:spPr>
      </p:pic>
    </p:spTree>
    <p:extLst>
      <p:ext uri="{BB962C8B-B14F-4D97-AF65-F5344CB8AC3E}">
        <p14:creationId xmlns:p14="http://schemas.microsoft.com/office/powerpoint/2010/main" val="9816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0"/>
          <p:cNvSpPr txBox="1">
            <a:spLocks noGrp="1"/>
          </p:cNvSpPr>
          <p:nvPr>
            <p:ph type="body" idx="1"/>
          </p:nvPr>
        </p:nvSpPr>
        <p:spPr>
          <a:xfrm>
            <a:off x="311618" y="838316"/>
            <a:ext cx="6303626" cy="518136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Clr>
                <a:srgbClr val="0070C0"/>
              </a:buClr>
              <a:buSzPts val="2136"/>
              <a:buFont typeface="Arial"/>
              <a:buChar char="•"/>
            </a:pPr>
            <a:r>
              <a:rPr lang="en-US" sz="2200" i="0" u="none" strike="noStrike" dirty="0">
                <a:solidFill>
                  <a:srgbClr val="0070C0"/>
                </a:solidFill>
                <a:latin typeface="Calibri"/>
                <a:ea typeface="Calibri"/>
                <a:cs typeface="Calibri"/>
                <a:sym typeface="Calibri"/>
              </a:rPr>
              <a:t>Providing an internal data gateway for the Blue-Cloud VRE users and developers</a:t>
            </a:r>
          </a:p>
          <a:p>
            <a:pPr marL="342900" indent="-342900">
              <a:buClr>
                <a:srgbClr val="0070C0"/>
              </a:buClr>
              <a:buSzPts val="2136"/>
              <a:buFont typeface="Arial"/>
              <a:buChar char="•"/>
            </a:pPr>
            <a:r>
              <a:rPr lang="en-US" sz="2200" b="1" dirty="0">
                <a:solidFill>
                  <a:srgbClr val="0070C0"/>
                </a:solidFill>
                <a:latin typeface="Calibri"/>
                <a:ea typeface="Calibri"/>
                <a:cs typeface="Calibri"/>
                <a:sym typeface="Calibri"/>
              </a:rPr>
              <a:t>Machine-to-Machine</a:t>
            </a:r>
            <a:r>
              <a:rPr lang="en-US" sz="2200" dirty="0">
                <a:solidFill>
                  <a:srgbClr val="0070C0"/>
                </a:solidFill>
                <a:latin typeface="Calibri"/>
                <a:ea typeface="Calibri"/>
                <a:cs typeface="Calibri"/>
                <a:sym typeface="Calibri"/>
              </a:rPr>
              <a:t> interaction with web services and APIs as provided and operated by the BDIs</a:t>
            </a:r>
          </a:p>
          <a:p>
            <a:pPr marL="342900" indent="-342900">
              <a:buClr>
                <a:srgbClr val="0070C0"/>
              </a:buClr>
              <a:buSzPts val="2136"/>
              <a:buFont typeface="Arial"/>
              <a:buChar char="•"/>
            </a:pPr>
            <a:r>
              <a:rPr lang="en-US" sz="2200" b="1" dirty="0">
                <a:solidFill>
                  <a:srgbClr val="0070C0"/>
                </a:solidFill>
              </a:rPr>
              <a:t>DAB service </a:t>
            </a:r>
            <a:r>
              <a:rPr lang="en-US" sz="2200" dirty="0">
                <a:solidFill>
                  <a:srgbClr val="0070C0"/>
                </a:solidFill>
              </a:rPr>
              <a:t>functions as Metadata Broker at common </a:t>
            </a:r>
            <a:r>
              <a:rPr lang="en-US" sz="2200" b="1" dirty="0">
                <a:solidFill>
                  <a:srgbClr val="0070C0"/>
                </a:solidFill>
              </a:rPr>
              <a:t>collection level; </a:t>
            </a:r>
            <a:r>
              <a:rPr lang="en-US" sz="2200" dirty="0">
                <a:solidFill>
                  <a:srgbClr val="0070C0"/>
                </a:solidFill>
              </a:rPr>
              <a:t>interaction with  individual BDI web services at </a:t>
            </a:r>
            <a:r>
              <a:rPr lang="en-US" sz="2200" b="1" dirty="0">
                <a:solidFill>
                  <a:srgbClr val="0070C0"/>
                </a:solidFill>
              </a:rPr>
              <a:t>granular data level </a:t>
            </a:r>
            <a:endParaRPr lang="en-US" sz="2200" b="1" dirty="0"/>
          </a:p>
          <a:p>
            <a:pPr marL="342900" lvl="0" indent="-342900" algn="l" rtl="0">
              <a:lnSpc>
                <a:spcPct val="90000"/>
              </a:lnSpc>
              <a:spcBef>
                <a:spcPts val="1000"/>
              </a:spcBef>
              <a:spcAft>
                <a:spcPts val="0"/>
              </a:spcAft>
              <a:buClr>
                <a:srgbClr val="0070C0"/>
              </a:buClr>
              <a:buSzPts val="2136"/>
              <a:buFont typeface="Arial"/>
              <a:buChar char="•"/>
            </a:pPr>
            <a:r>
              <a:rPr lang="en-US" sz="2200" i="0" u="none" strike="noStrike" dirty="0" err="1">
                <a:solidFill>
                  <a:srgbClr val="0070C0"/>
                </a:solidFill>
                <a:latin typeface="Calibri"/>
                <a:ea typeface="Calibri"/>
                <a:cs typeface="Calibri"/>
                <a:sym typeface="Calibri"/>
              </a:rPr>
              <a:t>Harmonising</a:t>
            </a:r>
            <a:r>
              <a:rPr lang="en-US" sz="2200" i="0" u="none" strike="noStrike" dirty="0">
                <a:solidFill>
                  <a:srgbClr val="0070C0"/>
                </a:solidFill>
                <a:latin typeface="Calibri"/>
                <a:ea typeface="Calibri"/>
                <a:cs typeface="Calibri"/>
                <a:sym typeface="Calibri"/>
              </a:rPr>
              <a:t> and expanding functionality </a:t>
            </a:r>
            <a:r>
              <a:rPr lang="en-US" sz="2200" b="0" i="0" u="none" strike="noStrike" dirty="0">
                <a:solidFill>
                  <a:srgbClr val="0070C0"/>
                </a:solidFill>
                <a:latin typeface="Calibri"/>
                <a:ea typeface="Calibri"/>
                <a:cs typeface="Calibri"/>
                <a:sym typeface="Calibri"/>
              </a:rPr>
              <a:t>of web services as operated by each BDI for discovery and access</a:t>
            </a:r>
          </a:p>
          <a:p>
            <a:pPr marL="342900" lvl="0" indent="-342900" algn="l" rtl="0">
              <a:lnSpc>
                <a:spcPct val="90000"/>
              </a:lnSpc>
              <a:spcBef>
                <a:spcPts val="1000"/>
              </a:spcBef>
              <a:spcAft>
                <a:spcPts val="0"/>
              </a:spcAft>
              <a:buClr>
                <a:srgbClr val="0070C0"/>
              </a:buClr>
              <a:buSzPts val="2136"/>
              <a:buFont typeface="Arial"/>
              <a:buChar char="•"/>
            </a:pPr>
            <a:r>
              <a:rPr lang="en-US" sz="2200" dirty="0">
                <a:solidFill>
                  <a:srgbClr val="0070C0"/>
                </a:solidFill>
              </a:rPr>
              <a:t>Uptake of </a:t>
            </a:r>
            <a:r>
              <a:rPr lang="en-US" sz="2200" b="1" dirty="0">
                <a:solidFill>
                  <a:srgbClr val="0070C0"/>
                </a:solidFill>
              </a:rPr>
              <a:t>controlled vocabularies </a:t>
            </a:r>
            <a:r>
              <a:rPr lang="en-US" sz="2200" dirty="0">
                <a:solidFill>
                  <a:srgbClr val="0070C0"/>
                </a:solidFill>
              </a:rPr>
              <a:t>and </a:t>
            </a:r>
            <a:r>
              <a:rPr lang="en-US" sz="2200" b="1" i="0" u="none" strike="noStrike" dirty="0">
                <a:solidFill>
                  <a:srgbClr val="0070C0"/>
                </a:solidFill>
                <a:latin typeface="Calibri"/>
                <a:ea typeface="Calibri"/>
                <a:cs typeface="Calibri"/>
                <a:sym typeface="Calibri"/>
              </a:rPr>
              <a:t>semantic brokering</a:t>
            </a:r>
          </a:p>
          <a:p>
            <a:pPr marL="342900" lvl="0" indent="-342900" algn="l" rtl="0">
              <a:lnSpc>
                <a:spcPct val="90000"/>
              </a:lnSpc>
              <a:spcBef>
                <a:spcPts val="1000"/>
              </a:spcBef>
              <a:spcAft>
                <a:spcPts val="0"/>
              </a:spcAft>
              <a:buClr>
                <a:srgbClr val="0070C0"/>
              </a:buClr>
              <a:buSzPts val="2136"/>
              <a:buFont typeface="Arial"/>
              <a:buChar char="•"/>
            </a:pPr>
            <a:r>
              <a:rPr lang="en-US" sz="2200" b="1" dirty="0">
                <a:solidFill>
                  <a:srgbClr val="0070C0"/>
                </a:solidFill>
              </a:rPr>
              <a:t>Impact: optimizing </a:t>
            </a:r>
            <a:r>
              <a:rPr lang="en-US" sz="2200" b="1" dirty="0" err="1">
                <a:solidFill>
                  <a:srgbClr val="0070C0"/>
                </a:solidFill>
              </a:rPr>
              <a:t>FAIRness</a:t>
            </a:r>
            <a:r>
              <a:rPr lang="en-US" sz="2200" b="1" dirty="0">
                <a:solidFill>
                  <a:srgbClr val="0070C0"/>
                </a:solidFill>
              </a:rPr>
              <a:t> and content of BDI web services  </a:t>
            </a:r>
            <a:r>
              <a:rPr lang="en-US" sz="2200" i="0" u="none" strike="noStrike" dirty="0">
                <a:solidFill>
                  <a:srgbClr val="0070C0"/>
                </a:solidFill>
                <a:latin typeface="Calibri"/>
                <a:ea typeface="Calibri"/>
                <a:cs typeface="Calibri"/>
                <a:sym typeface="Calibri"/>
              </a:rPr>
              <a:t>  </a:t>
            </a:r>
            <a:endParaRPr sz="2200" i="0" u="none" strike="noStrike" dirty="0">
              <a:solidFill>
                <a:srgbClr val="0070C0"/>
              </a:solidFill>
              <a:latin typeface="Calibri"/>
              <a:ea typeface="Calibri"/>
              <a:cs typeface="Calibri"/>
              <a:sym typeface="Calibri"/>
            </a:endParaRPr>
          </a:p>
          <a:p>
            <a:pPr marL="0" lvl="0" indent="0" algn="l" rtl="0">
              <a:lnSpc>
                <a:spcPct val="90000"/>
              </a:lnSpc>
              <a:spcBef>
                <a:spcPts val="1000"/>
              </a:spcBef>
              <a:spcAft>
                <a:spcPts val="0"/>
              </a:spcAft>
              <a:buClr>
                <a:srgbClr val="171616"/>
              </a:buClr>
              <a:buSzPts val="1424"/>
              <a:buFont typeface="Calibri"/>
              <a:buNone/>
            </a:pPr>
            <a:endParaRPr dirty="0"/>
          </a:p>
        </p:txBody>
      </p:sp>
      <p:sp>
        <p:nvSpPr>
          <p:cNvPr id="178" name="Google Shape;178;p10"/>
          <p:cNvSpPr txBox="1">
            <a:spLocks noGrp="1"/>
          </p:cNvSpPr>
          <p:nvPr>
            <p:ph type="title"/>
          </p:nvPr>
        </p:nvSpPr>
        <p:spPr>
          <a:xfrm>
            <a:off x="3639741" y="315120"/>
            <a:ext cx="8281901" cy="2921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ct val="100000"/>
              <a:buFont typeface="Calibri"/>
              <a:buNone/>
            </a:pPr>
            <a:r>
              <a:rPr lang="en-US" dirty="0"/>
              <a:t>Blue-Cloud Data Discovery &amp; Access Service</a:t>
            </a:r>
            <a:endParaRPr dirty="0"/>
          </a:p>
        </p:txBody>
      </p:sp>
      <p:pic>
        <p:nvPicPr>
          <p:cNvPr id="2" name="Google Shape;192;p11">
            <a:extLst>
              <a:ext uri="{FF2B5EF4-FFF2-40B4-BE49-F238E27FC236}">
                <a16:creationId xmlns:a16="http://schemas.microsoft.com/office/drawing/2014/main" id="{C978D38C-273B-8691-F3AE-325701E3A2D6}"/>
              </a:ext>
            </a:extLst>
          </p:cNvPr>
          <p:cNvPicPr preferRelativeResize="0"/>
          <p:nvPr/>
        </p:nvPicPr>
        <p:blipFill rotWithShape="1">
          <a:blip r:embed="rId3">
            <a:alphaModFix/>
          </a:blip>
          <a:srcRect/>
          <a:stretch/>
        </p:blipFill>
        <p:spPr>
          <a:xfrm>
            <a:off x="6615244" y="959571"/>
            <a:ext cx="5418496" cy="2575580"/>
          </a:xfrm>
          <a:prstGeom prst="rect">
            <a:avLst/>
          </a:prstGeom>
          <a:noFill/>
          <a:ln>
            <a:noFill/>
          </a:ln>
        </p:spPr>
      </p:pic>
      <p:pic>
        <p:nvPicPr>
          <p:cNvPr id="3" name="Google Shape;143;p6">
            <a:extLst>
              <a:ext uri="{FF2B5EF4-FFF2-40B4-BE49-F238E27FC236}">
                <a16:creationId xmlns:a16="http://schemas.microsoft.com/office/drawing/2014/main" id="{8388921C-4E6E-FB10-A158-22A223ACDAA1}"/>
              </a:ext>
            </a:extLst>
          </p:cNvPr>
          <p:cNvPicPr preferRelativeResize="0"/>
          <p:nvPr/>
        </p:nvPicPr>
        <p:blipFill rotWithShape="1">
          <a:blip r:embed="rId4">
            <a:alphaModFix/>
          </a:blip>
          <a:srcRect/>
          <a:stretch/>
        </p:blipFill>
        <p:spPr>
          <a:xfrm>
            <a:off x="6705444" y="3095460"/>
            <a:ext cx="5398791" cy="3274650"/>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TotalTime>
  <Words>1767</Words>
  <Application>Microsoft Office PowerPoint</Application>
  <PresentationFormat>Widescreen</PresentationFormat>
  <Paragraphs>215</Paragraphs>
  <Slides>29</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宋体</vt:lpstr>
      <vt:lpstr>Arial</vt:lpstr>
      <vt:lpstr>Calibri</vt:lpstr>
      <vt:lpstr>Calibri Light</vt:lpstr>
      <vt:lpstr>Corbel</vt:lpstr>
      <vt:lpstr>Courier New</vt:lpstr>
      <vt:lpstr>DM Sans</vt:lpstr>
      <vt:lpstr>Tema di Office</vt:lpstr>
      <vt:lpstr>Blue-Cloud 2026 project – establishing the Marine thematic EOSC node  Dick M.A. Schaap – MARIS (NL) Blue-Cloud Technical Coordinator   16th SIG-CiSS Agenda -  ICSC   Bologna, Italy, 3 – 4 December 2025</vt:lpstr>
      <vt:lpstr>Acquisition of marine and ocean data</vt:lpstr>
      <vt:lpstr>Marine knowledge value chain</vt:lpstr>
      <vt:lpstr>Blue-Cloud – EOSC  developments</vt:lpstr>
      <vt:lpstr>Blue-Cloud overarching concept</vt:lpstr>
      <vt:lpstr>The Blue-Cloud Open Science Platform</vt:lpstr>
      <vt:lpstr>Blue-Cloud federation of major infrastructures</vt:lpstr>
      <vt:lpstr>Illustrations of data coverage</vt:lpstr>
      <vt:lpstr>Blue-Cloud Data Discovery &amp; Access Service</vt:lpstr>
      <vt:lpstr>BODC’s Semantic Analyser</vt:lpstr>
      <vt:lpstr>Blue-Cloud Data Discovery &amp; Access Service</vt:lpstr>
      <vt:lpstr>PowerPoint Presentation</vt:lpstr>
      <vt:lpstr>Blue-Cloud VRE</vt:lpstr>
      <vt:lpstr>Blue-Cloud Virtual Labs at the VRE</vt:lpstr>
      <vt:lpstr>Implement cloud-based workflow or analytical pipelines to generate harmonised, validated and high-quality EOV, ECV and EBV data collections with data from multiple sources  These pipelines can be adopted, when proven, in EMODnet and Copernicus Marine Service  Experts from EMODnet, Copernicus Marine and from the biological community working together  Data from:      </vt:lpstr>
      <vt:lpstr>BEACON technology for data lakes </vt:lpstr>
      <vt:lpstr>EOSC-Future science case </vt:lpstr>
      <vt:lpstr>Beacon software </vt:lpstr>
      <vt:lpstr>Monolithic and Merged BEACON Instances deployed</vt:lpstr>
      <vt:lpstr>PowerPoint Presentation</vt:lpstr>
      <vt:lpstr>PowerPoint Presentation</vt:lpstr>
      <vt:lpstr>PowerPoint Presentation</vt:lpstr>
      <vt:lpstr>Blue-Cloud Strategic Roadmap</vt:lpstr>
      <vt:lpstr>Digital Twin of the Oceans (DTO) programme</vt:lpstr>
      <vt:lpstr>EDITO </vt:lpstr>
      <vt:lpstr>EDITO planning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Dick Schaap</dc:creator>
  <cp:lastModifiedBy>Dick Schaap</cp:lastModifiedBy>
  <cp:revision>179</cp:revision>
  <dcterms:created xsi:type="dcterms:W3CDTF">2022-06-16T09:41:17Z</dcterms:created>
  <dcterms:modified xsi:type="dcterms:W3CDTF">2025-12-02T21:21:25Z</dcterms:modified>
</cp:coreProperties>
</file>