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73" r:id="rId4"/>
    <p:sldId id="274" r:id="rId5"/>
    <p:sldId id="265" r:id="rId6"/>
    <p:sldId id="282" r:id="rId7"/>
    <p:sldId id="269" r:id="rId8"/>
    <p:sldId id="262" r:id="rId9"/>
    <p:sldId id="392" r:id="rId10"/>
    <p:sldId id="275" r:id="rId11"/>
    <p:sldId id="391" r:id="rId12"/>
    <p:sldId id="259" r:id="rId13"/>
  </p:sldIdLst>
  <p:sldSz cx="12192000" cy="6858000"/>
  <p:notesSz cx="12192000" cy="6858000"/>
  <p:embeddedFontLst>
    <p:embeddedFont>
      <p:font typeface="Roboto" panose="02000000000000000000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pos="288">
          <p15:clr>
            <a:srgbClr val="A4A3A4"/>
          </p15:clr>
        </p15:guide>
        <p15:guide id="6" pos="1056">
          <p15:clr>
            <a:srgbClr val="A4A3A4"/>
          </p15:clr>
        </p15:guide>
        <p15:guide id="7" pos="393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XAxF87u/+7nE0gwaGwM5paKaa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4875"/>
    <a:srgbClr val="8B5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FE3F79-6F9F-46E5-B91A-180B988255BA}">
  <a:tblStyle styleId="{21FE3F79-6F9F-46E5-B91A-180B988255BA}" styleName="Table_0">
    <a:wholeTbl>
      <a:tcTxStyle b="off" i="off">
        <a:font>
          <a:latin typeface="Muli Regular"/>
          <a:ea typeface="Muli Regular"/>
          <a:cs typeface="Muli Regular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uli Regular"/>
          <a:ea typeface="Muli Regular"/>
          <a:cs typeface="Muli Regular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uli Regular"/>
          <a:ea typeface="Muli Regular"/>
          <a:cs typeface="Muli Regular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uli Regular"/>
          <a:ea typeface="Muli Regular"/>
          <a:cs typeface="Muli Regular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uli Regular"/>
          <a:ea typeface="Muli Regular"/>
          <a:cs typeface="Muli Regular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708" y="330"/>
      </p:cViewPr>
      <p:guideLst>
        <p:guide orient="horz" pos="2880"/>
        <p:guide pos="2160"/>
        <p:guide pos="528"/>
        <p:guide orient="horz" pos="1008"/>
        <p:guide pos="288"/>
        <p:guide pos="1056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85D06-6402-F988-1F7D-AB875DC0A12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3E107-339E-B894-D8AE-3473403C7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5DA42-7159-BDB6-D474-024A17954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F563-93EE-C622-ADD6-03EA961B9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51391B-55C8-0FFA-FE56-74ADC991FE48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04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10043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900"/>
              <a:buFont typeface="Arial"/>
              <a:buNone/>
              <a:defRPr sz="2900" b="1" i="0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62776" y="1143000"/>
            <a:ext cx="101307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4C4D4F"/>
              </a:buClr>
              <a:buSzPts val="2400"/>
              <a:buNone/>
              <a:defRPr sz="2400" b="1" i="0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10287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Courier New"/>
              <a:buChar char="o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Noto Sans Symbol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Noto Sans Symbols"/>
              <a:buChar char="✧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434342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434342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16th SIG-CISS meeting </a:t>
            </a:r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12/3/2025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45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1097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43434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" name="Google Shape;3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7248" y="6031882"/>
            <a:ext cx="1581400" cy="7476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6" r:id="rId3"/>
    <p:sldLayoutId id="2147483659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anosc.eu/panosc-eosc-node/" TargetMode="External"/><Relationship Id="rId4" Type="http://schemas.openxmlformats.org/officeDocument/2006/relationships/image" Target="../media/image2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panosc.e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cars-project.eu/projects/pan-finder-photon-and-neutron-federated-knowledge-find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title"/>
          </p:nvPr>
        </p:nvSpPr>
        <p:spPr>
          <a:xfrm>
            <a:off x="457200" y="328703"/>
            <a:ext cx="731004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A34875"/>
              </a:buClr>
              <a:buSzPts val="3500"/>
              <a:buFont typeface="Arial"/>
              <a:buNone/>
            </a:pPr>
            <a:r>
              <a:rPr lang="en-US" dirty="0">
                <a:solidFill>
                  <a:srgbClr val="A34875"/>
                </a:solidFill>
              </a:rPr>
              <a:t>PaNOSC EOSC Node </a:t>
            </a:r>
            <a:br>
              <a:rPr lang="en-US" dirty="0"/>
            </a:br>
            <a:endParaRPr dirty="0"/>
          </a:p>
        </p:txBody>
      </p:sp>
      <p:sp>
        <p:nvSpPr>
          <p:cNvPr id="111" name="Google Shape;111;p1"/>
          <p:cNvSpPr txBox="1">
            <a:spLocks noGrp="1"/>
          </p:cNvSpPr>
          <p:nvPr>
            <p:ph type="body" idx="1"/>
          </p:nvPr>
        </p:nvSpPr>
        <p:spPr>
          <a:xfrm>
            <a:off x="163484" y="5276045"/>
            <a:ext cx="10130713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2400"/>
              <a:buNone/>
            </a:pPr>
            <a:r>
              <a:rPr lang="en-US" dirty="0"/>
              <a:t>Jean-Francois Perrin (ESRF)</a:t>
            </a:r>
            <a:br>
              <a:rPr lang="en-US" dirty="0"/>
            </a:br>
            <a:r>
              <a:rPr lang="en-US" dirty="0"/>
              <a:t> </a:t>
            </a:r>
            <a:r>
              <a:rPr lang="en-US" b="0" dirty="0"/>
              <a:t>on behalf of the </a:t>
            </a:r>
            <a:r>
              <a:rPr lang="en-US" dirty="0"/>
              <a:t>PaNOSC Community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2400"/>
              <a:buNone/>
            </a:pPr>
            <a:r>
              <a:rPr lang="en-GB" sz="2000" b="0" dirty="0"/>
              <a:t>16th SIG-CISS meeting | Bologna | 4</a:t>
            </a:r>
            <a:r>
              <a:rPr lang="en-GB" sz="2000" b="0" baseline="30000" dirty="0"/>
              <a:t>th</a:t>
            </a:r>
            <a:r>
              <a:rPr lang="en-GB" sz="2000" b="0" dirty="0"/>
              <a:t> Dec 2025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596979-4E2E-A89B-332F-0DDE9B0CA3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6740" y="4000500"/>
            <a:ext cx="10287000" cy="678180"/>
          </a:xfrm>
        </p:spPr>
        <p:txBody>
          <a:bodyPr/>
          <a:lstStyle/>
          <a:p>
            <a:pPr marL="76200" indent="0">
              <a:buNone/>
            </a:pPr>
            <a:r>
              <a:rPr lang="en-GB" sz="4000" b="1" dirty="0">
                <a:solidFill>
                  <a:srgbClr val="A34875"/>
                </a:solidFill>
              </a:rPr>
              <a:t>EOSC, the PaNOSC perspective</a:t>
            </a: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67846"/>
            <a:ext cx="3619500" cy="330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 l="16149" t="13329" r="14842" b="7259"/>
          <a:stretch/>
        </p:blipFill>
        <p:spPr>
          <a:xfrm>
            <a:off x="8610600" y="-206"/>
            <a:ext cx="3367195" cy="367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15E9-2860-4E46-B51B-9C90B8C7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60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34875"/>
                </a:solidFill>
                <a:latin typeface="+mn-lt"/>
              </a:rPr>
              <a:t>Federating capabilities – software packaging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06F7-51E5-451F-B476-50045AD8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80" y="1099531"/>
            <a:ext cx="6120817" cy="189646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PaNOSC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CVMFS service: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PaNOSC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packages software for CVMFS as containers or modules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~200 software packages already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with other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facilities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9E2893-03B3-4383-A1D9-727BDF88A7BA}"/>
              </a:ext>
            </a:extLst>
          </p:cNvPr>
          <p:cNvSpPr txBox="1">
            <a:spLocks/>
          </p:cNvSpPr>
          <p:nvPr/>
        </p:nvSpPr>
        <p:spPr bwMode="auto">
          <a:xfrm>
            <a:off x="6799892" y="1099532"/>
            <a:ext cx="5138680" cy="246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Future developments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software packages with other EOSC Federation nodes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CVMFS as a transversal service in the Federation?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in SW catalogue</a:t>
            </a:r>
          </a:p>
          <a:p>
            <a:pPr lvl="1"/>
            <a:endParaRPr lang="en-US" sz="32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8259D-21CB-4348-9392-2D2F4C73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28" y="4160947"/>
            <a:ext cx="4841681" cy="1966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79842-5FA6-4DF2-B0B9-C3C6F801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80" y="4704263"/>
            <a:ext cx="6263792" cy="1605896"/>
          </a:xfrm>
          <a:prstGeom prst="rect">
            <a:avLst/>
          </a:prstGeom>
        </p:spPr>
      </p:pic>
      <p:pic>
        <p:nvPicPr>
          <p:cNvPr id="8" name="Google Shape;142;p18">
            <a:extLst>
              <a:ext uri="{FF2B5EF4-FFF2-40B4-BE49-F238E27FC236}">
                <a16:creationId xmlns:a16="http://schemas.microsoft.com/office/drawing/2014/main" id="{D1A0D2BF-5B0F-46C6-B291-B54CFC0EE2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4450" y="3941453"/>
            <a:ext cx="533580" cy="5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3;p18">
            <a:extLst>
              <a:ext uri="{FF2B5EF4-FFF2-40B4-BE49-F238E27FC236}">
                <a16:creationId xmlns:a16="http://schemas.microsoft.com/office/drawing/2014/main" id="{40B3657B-B710-4BA0-8DBC-C09A55D9888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35665" y="3854643"/>
            <a:ext cx="533567" cy="6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82A24-E85D-4B27-8094-6AF3AAD26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7138" y="3909730"/>
            <a:ext cx="1049406" cy="5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76" y="228600"/>
            <a:ext cx="11043424" cy="615553"/>
          </a:xfrm>
        </p:spPr>
        <p:txBody>
          <a:bodyPr/>
          <a:lstStyle/>
          <a:p>
            <a:r>
              <a:rPr lang="en-US" sz="4000" dirty="0">
                <a:solidFill>
                  <a:srgbClr val="A34773"/>
                </a:solidFill>
              </a:rPr>
              <a:t>Data transfer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814824" cy="43088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 (Download from the data portals + initiative to get machine actionable downloads)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SSH based services 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rsync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Globus is heavily used in the scientific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services have been evaluated and fall short due to the diversity of the users’ communities and number of files/volume produced.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9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10043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900"/>
              <a:buFont typeface="Arial"/>
              <a:buNone/>
            </a:pPr>
            <a:r>
              <a:rPr lang="en-US" sz="3600" dirty="0">
                <a:solidFill>
                  <a:srgbClr val="A34875"/>
                </a:solidFill>
              </a:rPr>
              <a:t>Cybersecurity</a:t>
            </a:r>
            <a:endParaRPr sz="3600" dirty="0">
              <a:solidFill>
                <a:srgbClr val="A34875"/>
              </a:solidFill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2"/>
          </p:nvPr>
        </p:nvSpPr>
        <p:spPr>
          <a:xfrm>
            <a:off x="469007" y="1178596"/>
            <a:ext cx="10935072" cy="216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2000" dirty="0"/>
              <a:t>Hot topic in the RIs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2000" dirty="0" err="1"/>
              <a:t>PaN</a:t>
            </a:r>
            <a:r>
              <a:rPr lang="en-US" sz="2000" dirty="0"/>
              <a:t> Cybersecurity Forum (38 RIs, 60 CISOs/Cybersecurity specialists).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2000" dirty="0"/>
              <a:t>Participate in the EOSC Federation Build-up group (Risk analysis, Policies, MFA, ID vetting, SW quality, audit for some central components, …)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/>
              <a:t>High value services are only accessible after Id vetting and MFA authentication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None/>
            </a:pPr>
            <a:endParaRPr dirty="0"/>
          </a:p>
        </p:txBody>
      </p:sp>
      <p:sp>
        <p:nvSpPr>
          <p:cNvPr id="2" name="Google Shape;166;p4">
            <a:extLst>
              <a:ext uri="{FF2B5EF4-FFF2-40B4-BE49-F238E27FC236}">
                <a16:creationId xmlns:a16="http://schemas.microsoft.com/office/drawing/2014/main" id="{D4D97105-44F8-6159-2B5F-727CD29883CD}"/>
              </a:ext>
            </a:extLst>
          </p:cNvPr>
          <p:cNvSpPr txBox="1">
            <a:spLocks/>
          </p:cNvSpPr>
          <p:nvPr/>
        </p:nvSpPr>
        <p:spPr>
          <a:xfrm>
            <a:off x="457200" y="3581827"/>
            <a:ext cx="10935072" cy="216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Noto Sans Symbols"/>
              <a:buChar char="✧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3" name="Google Shape;165;p4">
            <a:extLst>
              <a:ext uri="{FF2B5EF4-FFF2-40B4-BE49-F238E27FC236}">
                <a16:creationId xmlns:a16="http://schemas.microsoft.com/office/drawing/2014/main" id="{8BECA2F9-D281-744F-1C8B-A2B09736B613}"/>
              </a:ext>
            </a:extLst>
          </p:cNvPr>
          <p:cNvSpPr txBox="1">
            <a:spLocks/>
          </p:cNvSpPr>
          <p:nvPr/>
        </p:nvSpPr>
        <p:spPr>
          <a:xfrm>
            <a:off x="2440978" y="4776755"/>
            <a:ext cx="7310043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900"/>
              <a:buFont typeface="Arial"/>
              <a:buNone/>
              <a:defRPr sz="2900" b="1" i="0" u="none" strike="noStrike" cap="none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A34875"/>
                </a:solidFill>
              </a:rPr>
              <a:t>Thank you for your attention. </a:t>
            </a:r>
          </a:p>
          <a:p>
            <a:endParaRPr lang="en-US" dirty="0">
              <a:solidFill>
                <a:srgbClr val="A34875"/>
              </a:solidFill>
            </a:endParaRPr>
          </a:p>
          <a:p>
            <a:r>
              <a:rPr lang="en-US" dirty="0">
                <a:solidFill>
                  <a:srgbClr val="A34875"/>
                </a:solidFill>
              </a:rPr>
              <a:t>Questions?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6179820" y="381000"/>
            <a:ext cx="488473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900"/>
              <a:buFont typeface="Arial"/>
              <a:buNone/>
            </a:pPr>
            <a:r>
              <a:rPr lang="en-US" dirty="0">
                <a:solidFill>
                  <a:srgbClr val="A34875"/>
                </a:solidFill>
              </a:rPr>
              <a:t>PaNOSC Node, brief 2025</a:t>
            </a:r>
            <a:endParaRPr dirty="0">
              <a:solidFill>
                <a:srgbClr val="A34875"/>
              </a:solidFill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2"/>
          </p:nvPr>
        </p:nvSpPr>
        <p:spPr>
          <a:xfrm>
            <a:off x="480100" y="686454"/>
            <a:ext cx="11399440" cy="548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400"/>
              <a:buChar char="•"/>
            </a:pPr>
            <a:r>
              <a:rPr lang="en-US" sz="2000" b="1" dirty="0" err="1"/>
              <a:t>Organisational</a:t>
            </a:r>
            <a:endParaRPr sz="2000" b="1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dirty="0"/>
              <a:t>PaNOSC EOSC Node 11 partners (ESFRI and National RIs)</a:t>
            </a:r>
            <a:endParaRPr sz="20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dirty="0"/>
              <a:t>ESRF as coordinator and legal entity of the Node</a:t>
            </a:r>
            <a:endParaRPr lang="en-US" sz="20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Char char="•"/>
            </a:pPr>
            <a:r>
              <a:rPr lang="en-US" sz="2000" b="1" dirty="0"/>
              <a:t>Project planning</a:t>
            </a:r>
            <a:endParaRPr sz="20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dirty="0"/>
              <a:t>Converted the </a:t>
            </a:r>
            <a:r>
              <a:rPr lang="en-US" sz="1800" b="1" dirty="0"/>
              <a:t>Project Charter </a:t>
            </a:r>
            <a:r>
              <a:rPr lang="en-US" sz="1800" dirty="0"/>
              <a:t>into a </a:t>
            </a:r>
            <a:r>
              <a:rPr lang="en-US" sz="1800" dirty="0">
                <a:solidFill>
                  <a:schemeClr val="tx1"/>
                </a:solidFill>
              </a:rPr>
              <a:t>Project Plan </a:t>
            </a:r>
            <a:r>
              <a:rPr lang="en-US" sz="1800" dirty="0"/>
              <a:t>with 6 Work Packages</a:t>
            </a:r>
            <a:endParaRPr sz="20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Char char="•"/>
            </a:pPr>
            <a:r>
              <a:rPr lang="en-US" sz="2000" b="1" dirty="0"/>
              <a:t>Main activities</a:t>
            </a:r>
            <a:endParaRPr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b="1" dirty="0"/>
              <a:t>Governance </a:t>
            </a:r>
            <a:r>
              <a:rPr lang="en-US" sz="1800" dirty="0"/>
              <a:t>– Project </a:t>
            </a:r>
            <a:r>
              <a:rPr lang="en-US" sz="1800" dirty="0" err="1"/>
              <a:t>organisation</a:t>
            </a:r>
            <a:r>
              <a:rPr lang="en-US" sz="1800" dirty="0"/>
              <a:t> and MoU between the partners</a:t>
            </a:r>
            <a:endParaRPr lang="en-US" sz="1800" b="1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b="1" dirty="0"/>
              <a:t>AAI</a:t>
            </a:r>
            <a:r>
              <a:rPr lang="en-US" sz="1800" dirty="0"/>
              <a:t> – working with AAI-WG, close collaboration with GÉANT (since 2020)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b="1" dirty="0"/>
              <a:t>Data catalogues </a:t>
            </a:r>
            <a:r>
              <a:rPr lang="en-US" sz="1800" dirty="0"/>
              <a:t>– work on improving the search engine for FAIR data</a:t>
            </a:r>
            <a:endParaRPr sz="20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b="1" dirty="0"/>
              <a:t>VRE</a:t>
            </a:r>
            <a:r>
              <a:rPr lang="en-US" sz="1800" dirty="0"/>
              <a:t> – work ongoing on the VISA and extending it to EOSC users</a:t>
            </a:r>
            <a:endParaRPr sz="20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b="1" dirty="0"/>
              <a:t>Users</a:t>
            </a:r>
            <a:r>
              <a:rPr lang="en-US" sz="1800" dirty="0"/>
              <a:t> – working with the User Community to implement OSCARS Use Cases for Open Science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b="1" dirty="0"/>
              <a:t>Training platform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b="1" dirty="0"/>
              <a:t>Cybersecurity</a:t>
            </a:r>
            <a:endParaRPr sz="2000" b="1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Char char="•"/>
            </a:pPr>
            <a:r>
              <a:rPr lang="en-US" sz="2000" b="1" dirty="0"/>
              <a:t>Motivation</a:t>
            </a:r>
            <a:endParaRPr sz="20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dirty="0"/>
              <a:t>Increase the </a:t>
            </a:r>
            <a:r>
              <a:rPr lang="en-US" sz="1800" b="1" dirty="0"/>
              <a:t>impact of the Open and FAIR datasets </a:t>
            </a:r>
            <a:r>
              <a:rPr lang="en-US" sz="1800" dirty="0"/>
              <a:t>of the community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dirty="0"/>
              <a:t>Building the PaNOSC node will </a:t>
            </a:r>
            <a:r>
              <a:rPr lang="en-US" sz="1800" b="1" dirty="0"/>
              <a:t>help the scientific community </a:t>
            </a:r>
            <a:r>
              <a:rPr lang="en-US" sz="1800" dirty="0"/>
              <a:t>profit from </a:t>
            </a:r>
            <a:r>
              <a:rPr lang="en-US" sz="1800" b="1" dirty="0"/>
              <a:t>Open Science</a:t>
            </a:r>
            <a:endParaRPr sz="20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Char char="o"/>
            </a:pPr>
            <a:r>
              <a:rPr lang="en-US" sz="1800" b="1" dirty="0"/>
              <a:t>Internal funding </a:t>
            </a:r>
            <a:r>
              <a:rPr lang="en-US" sz="1800" dirty="0"/>
              <a:t>but we have submitted a proposal for INFRA-EOSC-01</a:t>
            </a:r>
            <a:endParaRPr sz="20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569008-68B9-F2FB-BB89-7DD8D962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25" y="1132730"/>
            <a:ext cx="3016991" cy="2496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780B-13FC-69F5-C39F-D100ECF3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34875"/>
                </a:solidFill>
              </a:rPr>
              <a:t>Photon and Neutron RI typical environment</a:t>
            </a:r>
            <a:endParaRPr lang="en-GB" b="1" dirty="0">
              <a:solidFill>
                <a:srgbClr val="A3487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73956-9695-3357-AFB9-35A02ED3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487940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instruments/RIs based on scientific excellence of the proposal</a:t>
            </a:r>
          </a:p>
          <a:p>
            <a:pPr>
              <a:lnSpc>
                <a:spcPct val="17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user community (+50 000 users) with heterogenous profiles:</a:t>
            </a:r>
          </a:p>
          <a:p>
            <a:pPr lvl="1">
              <a:lnSpc>
                <a:spcPct val="170000"/>
              </a:lnSpc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Scientific field: biology, material science, chemistry … astronomy, archaeology, nuclear physic, HEP</a:t>
            </a:r>
          </a:p>
          <a:p>
            <a:pPr lvl="1">
              <a:lnSpc>
                <a:spcPct val="170000"/>
              </a:lnSpc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and industrial users</a:t>
            </a:r>
          </a:p>
          <a:p>
            <a:pPr lvl="1">
              <a:lnSpc>
                <a:spcPct val="170000"/>
              </a:lnSpc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Quite often very limited IT support in the users’ home organisation </a:t>
            </a:r>
          </a:p>
          <a:p>
            <a:pPr>
              <a:lnSpc>
                <a:spcPct val="17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Datasets volume vary from 10s of GB to few PB </a:t>
            </a:r>
          </a:p>
          <a:p>
            <a:pPr>
              <a:lnSpc>
                <a:spcPct val="17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Yearly data production from 1PB to 100s of PB per RI </a:t>
            </a:r>
          </a:p>
          <a:p>
            <a:pPr>
              <a:lnSpc>
                <a:spcPct val="17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Data Policy Framework: Data are openly accessible after a 3 years embargo period and preserved for 10 Years (could vary form RI to RIs).</a:t>
            </a:r>
          </a:p>
          <a:p>
            <a:pPr>
              <a:lnSpc>
                <a:spcPct val="17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Relatively small RI’s IT teams, mainly focused on data production (i.e. experiments) support and integration of existing solutions</a:t>
            </a:r>
          </a:p>
          <a:p>
            <a:pPr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79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24C8-0072-797A-6C04-AE5E79F1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34875"/>
                </a:solidFill>
              </a:rPr>
              <a:t>ESRF 2025 to illustrate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22F74-D907-419B-6389-D9F31626E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5321653" cy="50775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 instruments.</a:t>
            </a:r>
          </a:p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+10K users.</a:t>
            </a:r>
          </a:p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production double every year.</a:t>
            </a:r>
          </a:p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 dataset to date: 1.5PB</a:t>
            </a:r>
          </a:p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 resources: 16K cores, 330 CGPUs (v100 to H200).</a:t>
            </a:r>
          </a:p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PB (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Posix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for experimental data storage.</a:t>
            </a:r>
          </a:p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PB archive capacity (400 PB in 2026).</a:t>
            </a:r>
          </a:p>
          <a:p>
            <a:pPr>
              <a:lnSpc>
                <a:spcPct val="17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Paradigm shift: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users have to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process data on ESRF infrastructure due to lack of appropriate resources available for them.</a:t>
            </a:r>
          </a:p>
        </p:txBody>
      </p:sp>
      <p:pic>
        <p:nvPicPr>
          <p:cNvPr id="5" name="Picture 4" descr="A graph with red lines&#10;&#10;AI-generated content may be incorrect.">
            <a:extLst>
              <a:ext uri="{FF2B5EF4-FFF2-40B4-BE49-F238E27FC236}">
                <a16:creationId xmlns:a16="http://schemas.microsoft.com/office/drawing/2014/main" id="{0C05DA22-B055-2EEA-1120-81B4BD11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342" y="1"/>
            <a:ext cx="6274658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9CFC6-CD2E-54D5-D2F1-3009ECB21C50}"/>
              </a:ext>
            </a:extLst>
          </p:cNvPr>
          <p:cNvSpPr txBox="1">
            <a:spLocks/>
          </p:cNvSpPr>
          <p:nvPr/>
        </p:nvSpPr>
        <p:spPr>
          <a:xfrm>
            <a:off x="6725835" y="134283"/>
            <a:ext cx="532165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800"/>
              <a:buFont typeface="Arial"/>
              <a:buChar char="●"/>
              <a:defRPr sz="32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Font typeface="Arial"/>
              <a:buChar char="○"/>
              <a:defRPr sz="28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90 days staging area for acquisition and analyses.</a:t>
            </a:r>
          </a:p>
          <a:p>
            <a:pPr marL="114300" indent="0">
              <a:buNone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22 PB as of today.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64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D10F4-51BE-C1AF-75DF-031248B2827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7B5A4D6-4BEC-C644-BE05-42840825A53D}"/>
              </a:ext>
            </a:extLst>
          </p:cNvPr>
          <p:cNvSpPr txBox="1"/>
          <p:nvPr/>
        </p:nvSpPr>
        <p:spPr bwMode="auto">
          <a:xfrm>
            <a:off x="320123" y="160404"/>
            <a:ext cx="8096780" cy="603862"/>
          </a:xfrm>
          <a:prstGeom prst="rect">
            <a:avLst/>
          </a:prstGeom>
        </p:spPr>
        <p:txBody>
          <a:bodyPr vert="horz" lIns="128666" tIns="64333" rIns="128666" bIns="64333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2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IE" sz="3650" b="1" dirty="0" err="1">
                <a:solidFill>
                  <a:srgbClr val="A34875"/>
                </a:solidFill>
                <a:latin typeface="Calibri"/>
                <a:ea typeface="Roboto"/>
              </a:rPr>
              <a:t>PaNOSC</a:t>
            </a:r>
            <a:r>
              <a:rPr lang="en-IE" sz="3650" b="1" dirty="0">
                <a:solidFill>
                  <a:srgbClr val="A34875"/>
                </a:solidFill>
                <a:latin typeface="Calibri"/>
                <a:ea typeface="Roboto"/>
              </a:rPr>
              <a:t> – Dissemination</a:t>
            </a:r>
            <a:endParaRPr sz="3650" b="1" dirty="0">
              <a:solidFill>
                <a:srgbClr val="A34875"/>
              </a:solidFill>
              <a:latin typeface="Calibri"/>
              <a:ea typeface="Robot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7147F-E3C4-79C3-EDC5-4685020AC8FA}"/>
              </a:ext>
            </a:extLst>
          </p:cNvPr>
          <p:cNvSpPr txBox="1"/>
          <p:nvPr/>
        </p:nvSpPr>
        <p:spPr bwMode="auto">
          <a:xfrm>
            <a:off x="6723587" y="214420"/>
            <a:ext cx="5287967" cy="603862"/>
          </a:xfrm>
          <a:prstGeom prst="rect">
            <a:avLst/>
          </a:prstGeom>
        </p:spPr>
        <p:txBody>
          <a:bodyPr vert="horz" lIns="128666" tIns="64333" rIns="128666" bIns="64333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2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286652">
              <a:defRPr/>
            </a:pPr>
            <a:endParaRPr sz="3650">
              <a:solidFill>
                <a:prstClr val="black"/>
              </a:solidFill>
              <a:latin typeface="Calibri"/>
              <a:ea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5691D-2E89-9108-A7EC-B0355B130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1648" y="21230"/>
            <a:ext cx="2110352" cy="990242"/>
          </a:xfrm>
          <a:prstGeom prst="rect">
            <a:avLst/>
          </a:prstGeom>
        </p:spPr>
      </p:pic>
      <p:sp>
        <p:nvSpPr>
          <p:cNvPr id="5" name="Rounded Rectangle 70">
            <a:extLst>
              <a:ext uri="{FF2B5EF4-FFF2-40B4-BE49-F238E27FC236}">
                <a16:creationId xmlns:a16="http://schemas.microsoft.com/office/drawing/2014/main" id="{A91118CE-B09D-5725-7C21-36F77E528E00}"/>
              </a:ext>
            </a:extLst>
          </p:cNvPr>
          <p:cNvSpPr/>
          <p:nvPr/>
        </p:nvSpPr>
        <p:spPr bwMode="auto">
          <a:xfrm>
            <a:off x="2724487" y="967794"/>
            <a:ext cx="1141827" cy="553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Image 1879883926">
            <a:extLst>
              <a:ext uri="{FF2B5EF4-FFF2-40B4-BE49-F238E27FC236}">
                <a16:creationId xmlns:a16="http://schemas.microsoft.com/office/drawing/2014/main" id="{08A869C6-B5FF-EDC5-1BA1-111586AA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36087" y="1419674"/>
            <a:ext cx="806563" cy="447496"/>
          </a:xfrm>
          <a:prstGeom prst="rect">
            <a:avLst/>
          </a:prstGeom>
        </p:spPr>
      </p:pic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3357C148-9CBA-737D-75E9-45818AF30136}"/>
              </a:ext>
            </a:extLst>
          </p:cNvPr>
          <p:cNvSpPr/>
          <p:nvPr/>
        </p:nvSpPr>
        <p:spPr bwMode="auto">
          <a:xfrm>
            <a:off x="4664257" y="2799924"/>
            <a:ext cx="1875822" cy="472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6EFE1C3-9FEA-4ED3-49CC-A3557F36E1DD}"/>
              </a:ext>
            </a:extLst>
          </p:cNvPr>
          <p:cNvSpPr/>
          <p:nvPr/>
        </p:nvSpPr>
        <p:spPr bwMode="auto">
          <a:xfrm>
            <a:off x="717059" y="2555221"/>
            <a:ext cx="3078843" cy="3055322"/>
          </a:xfrm>
          <a:prstGeom prst="flowChartConnector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1CFE468B-A023-CF8E-5EDA-83EF7E3D6045}"/>
              </a:ext>
            </a:extLst>
          </p:cNvPr>
          <p:cNvSpPr/>
          <p:nvPr/>
        </p:nvSpPr>
        <p:spPr bwMode="auto">
          <a:xfrm>
            <a:off x="3618361" y="4647846"/>
            <a:ext cx="2278703" cy="47299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06EED8-78D1-EA0C-5876-7CDBF2D3092E}"/>
              </a:ext>
            </a:extLst>
          </p:cNvPr>
          <p:cNvSpPr/>
          <p:nvPr/>
        </p:nvSpPr>
        <p:spPr bwMode="auto">
          <a:xfrm>
            <a:off x="551384" y="1124744"/>
            <a:ext cx="5988697" cy="5472606"/>
          </a:xfrm>
          <a:prstGeom prst="flowChartConnector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70">
            <a:extLst>
              <a:ext uri="{FF2B5EF4-FFF2-40B4-BE49-F238E27FC236}">
                <a16:creationId xmlns:a16="http://schemas.microsoft.com/office/drawing/2014/main" id="{46123FE1-8868-B16C-4E24-DA0E461240BF}"/>
              </a:ext>
            </a:extLst>
          </p:cNvPr>
          <p:cNvSpPr/>
          <p:nvPr/>
        </p:nvSpPr>
        <p:spPr bwMode="auto">
          <a:xfrm>
            <a:off x="4106298" y="1911353"/>
            <a:ext cx="1475817" cy="55375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 13">
            <a:extLst>
              <a:ext uri="{FF2B5EF4-FFF2-40B4-BE49-F238E27FC236}">
                <a16:creationId xmlns:a16="http://schemas.microsoft.com/office/drawing/2014/main" id="{903C7199-4FB4-21E2-A343-D2BABF4D89F9}"/>
              </a:ext>
            </a:extLst>
          </p:cNvPr>
          <p:cNvSpPr/>
          <p:nvPr/>
        </p:nvSpPr>
        <p:spPr bwMode="auto">
          <a:xfrm>
            <a:off x="5186481" y="4755049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235D71E-AD0E-BC12-11DB-88BC8AF775A3}"/>
              </a:ext>
            </a:extLst>
          </p:cNvPr>
          <p:cNvSpPr/>
          <p:nvPr/>
        </p:nvSpPr>
        <p:spPr bwMode="auto">
          <a:xfrm>
            <a:off x="5591943" y="3604911"/>
            <a:ext cx="1406040" cy="57606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2D7395-694F-3574-F9A3-AB93B4465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19314" y="3689052"/>
            <a:ext cx="1155965" cy="361239"/>
          </a:xfrm>
          <a:prstGeom prst="rect">
            <a:avLst/>
          </a:prstGeom>
        </p:spPr>
      </p:pic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E824033-0058-A488-E23C-D5693163852A}"/>
              </a:ext>
            </a:extLst>
          </p:cNvPr>
          <p:cNvSpPr/>
          <p:nvPr/>
        </p:nvSpPr>
        <p:spPr bwMode="auto">
          <a:xfrm>
            <a:off x="4717016" y="1090937"/>
            <a:ext cx="1406040" cy="57606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09AB3D-AA3F-77A7-175A-BC534295C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07968" y="1211075"/>
            <a:ext cx="1224136" cy="335788"/>
          </a:xfrm>
          <a:prstGeom prst="rect">
            <a:avLst/>
          </a:prstGeom>
        </p:spPr>
      </p:pic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758D2188-2396-A001-2C78-3F553B5E11A1}"/>
              </a:ext>
            </a:extLst>
          </p:cNvPr>
          <p:cNvSpPr/>
          <p:nvPr/>
        </p:nvSpPr>
        <p:spPr bwMode="auto">
          <a:xfrm>
            <a:off x="3091885" y="5328833"/>
            <a:ext cx="1716082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172F0E-D8DD-F415-9071-367239D9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471042" y="5460167"/>
            <a:ext cx="1301438" cy="3676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713FD-5451-2CB6-264C-78F473647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288719" y="1981956"/>
            <a:ext cx="1073416" cy="4600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5435E5-A3B2-AC38-75C3-348E8E5623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347568" y="3676785"/>
            <a:ext cx="509356" cy="503908"/>
          </a:xfrm>
          <a:prstGeom prst="rect">
            <a:avLst/>
          </a:prstGeom>
        </p:spPr>
      </p:pic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8293A9C8-63F6-3EE2-A21F-D80AD93078F6}"/>
              </a:ext>
            </a:extLst>
          </p:cNvPr>
          <p:cNvSpPr/>
          <p:nvPr/>
        </p:nvSpPr>
        <p:spPr bwMode="auto">
          <a:xfrm>
            <a:off x="1227534" y="3640707"/>
            <a:ext cx="1900134" cy="576064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292CAD12-1E8F-7762-C912-08F1406E1286}"/>
              </a:ext>
            </a:extLst>
          </p:cNvPr>
          <p:cNvSpPr/>
          <p:nvPr/>
        </p:nvSpPr>
        <p:spPr bwMode="auto">
          <a:xfrm>
            <a:off x="7752184" y="3519665"/>
            <a:ext cx="1584175" cy="655541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D6C008-1094-E6B6-00A5-4DF9E1D87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879797" y="3531620"/>
            <a:ext cx="1291419" cy="63162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63B6F1-EC2C-5B70-3297-300B2811B359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 bwMode="auto">
          <a:xfrm flipV="1">
            <a:off x="6997983" y="3847435"/>
            <a:ext cx="754199" cy="45506"/>
          </a:xfrm>
          <a:prstGeom prst="line">
            <a:avLst/>
          </a:prstGeom>
          <a:ln w="6350" cap="flat" cmpd="sng" algn="ctr">
            <a:solidFill>
              <a:srgbClr val="745B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35">
            <a:extLst>
              <a:ext uri="{FF2B5EF4-FFF2-40B4-BE49-F238E27FC236}">
                <a16:creationId xmlns:a16="http://schemas.microsoft.com/office/drawing/2014/main" id="{15656B42-FD07-74C8-28F1-FDFB4F6FCA56}"/>
              </a:ext>
            </a:extLst>
          </p:cNvPr>
          <p:cNvSpPr/>
          <p:nvPr/>
        </p:nvSpPr>
        <p:spPr bwMode="auto">
          <a:xfrm>
            <a:off x="10911593" y="4178608"/>
            <a:ext cx="1236169" cy="533403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/>
              <a:t>Museum</a:t>
            </a:r>
            <a:endParaRPr/>
          </a:p>
          <a:p>
            <a:pPr algn="ctr">
              <a:defRPr/>
            </a:pPr>
            <a:r>
              <a:rPr lang="fr-FR" sz="1400" i="1"/>
              <a:t>collections</a:t>
            </a:r>
            <a:endParaRPr lang="en-GB" sz="1400" i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9B2910-A462-653E-5236-883EBE0C71C1}"/>
              </a:ext>
            </a:extLst>
          </p:cNvPr>
          <p:cNvSpPr txBox="1"/>
          <p:nvPr/>
        </p:nvSpPr>
        <p:spPr bwMode="auto">
          <a:xfrm>
            <a:off x="7793756" y="4148834"/>
            <a:ext cx="1440895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900" b="1"/>
              <a:t>Species &amp; occurrences </a:t>
            </a:r>
          </a:p>
          <a:p>
            <a:pPr>
              <a:defRPr/>
            </a:pPr>
            <a:r>
              <a:rPr lang="fr-FR" sz="900" b="1"/>
              <a:t>(plants, animals...)</a:t>
            </a:r>
            <a:endParaRPr lang="fr-FR" sz="1100" b="1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6DF1F0-790E-41ED-B032-78D91113744A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 bwMode="auto">
          <a:xfrm flipV="1">
            <a:off x="5897064" y="3847435"/>
            <a:ext cx="1855119" cy="1036910"/>
          </a:xfrm>
          <a:prstGeom prst="line">
            <a:avLst/>
          </a:prstGeom>
          <a:ln w="6350" cap="flat" cmpd="sng" algn="ctr">
            <a:solidFill>
              <a:srgbClr val="745B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BC34DCA-E8D9-501A-BB3C-5A75A3EE947B}"/>
              </a:ext>
            </a:extLst>
          </p:cNvPr>
          <p:cNvSpPr txBox="1"/>
          <p:nvPr/>
        </p:nvSpPr>
        <p:spPr bwMode="auto">
          <a:xfrm>
            <a:off x="1850296" y="363831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 b="1"/>
              <a:t>ESRF </a:t>
            </a:r>
            <a:endParaRPr/>
          </a:p>
          <a:p>
            <a:pPr>
              <a:defRPr/>
            </a:pPr>
            <a:r>
              <a:rPr lang="fr-FR" sz="1200" b="1"/>
              <a:t>data repository</a:t>
            </a:r>
            <a:endParaRPr lang="en-GB" sz="1200" b="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281EFE7-947E-F624-95D6-0DE5771EDF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650049" y="4715538"/>
            <a:ext cx="271339" cy="2684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0AAF01-8338-337D-AFB4-A33435FF4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152471" y="5513795"/>
            <a:ext cx="318571" cy="3151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8967499-1EEC-8075-C2E5-BCBF5A761E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945328" y="4724962"/>
            <a:ext cx="1782609" cy="29223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93FFF4-7666-9EB2-793F-821960CEC365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2719" y="1412777"/>
            <a:ext cx="1727230" cy="2104657"/>
          </a:xfrm>
          <a:prstGeom prst="straightConnector1">
            <a:avLst/>
          </a:prstGeom>
          <a:ln w="76200" cap="flat" cmpd="sng" algn="ctr">
            <a:solidFill>
              <a:srgbClr val="FBE1D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837EF2-72C0-3425-EDEC-B46EC6D01933}"/>
              </a:ext>
            </a:extLst>
          </p:cNvPr>
          <p:cNvSpPr txBox="1"/>
          <p:nvPr/>
        </p:nvSpPr>
        <p:spPr bwMode="auto">
          <a:xfrm>
            <a:off x="6862284" y="2613202"/>
            <a:ext cx="699678" cy="27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species</a:t>
            </a:r>
            <a:endParaRPr lang="en-GB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7A4838-84BD-8FBA-FC95-E7F0AD524699}"/>
              </a:ext>
            </a:extLst>
          </p:cNvPr>
          <p:cNvSpPr txBox="1"/>
          <p:nvPr/>
        </p:nvSpPr>
        <p:spPr bwMode="auto">
          <a:xfrm>
            <a:off x="6995802" y="353828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species</a:t>
            </a:r>
            <a:endParaRPr lang="en-GB" sz="12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4B4F35-90B2-65DD-CC1F-9C2139E5FE54}"/>
              </a:ext>
            </a:extLst>
          </p:cNvPr>
          <p:cNvSpPr txBox="1"/>
          <p:nvPr/>
        </p:nvSpPr>
        <p:spPr bwMode="auto">
          <a:xfrm>
            <a:off x="6592993" y="4465082"/>
            <a:ext cx="1106273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Species</a:t>
            </a:r>
          </a:p>
          <a:p>
            <a:pPr>
              <a:defRPr/>
            </a:pPr>
            <a:r>
              <a:rPr lang="fr-FR" sz="1200"/>
              <a:t>&amp; occurences</a:t>
            </a:r>
            <a:endParaRPr lang="en-GB" sz="12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096A21-60F8-C185-0B41-D6FB76536068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 bwMode="auto">
          <a:xfrm>
            <a:off x="6123056" y="1378969"/>
            <a:ext cx="1629128" cy="2468467"/>
          </a:xfrm>
          <a:prstGeom prst="line">
            <a:avLst/>
          </a:prstGeom>
          <a:ln w="6350" cap="flat" cmpd="sng" algn="ctr">
            <a:solidFill>
              <a:srgbClr val="745BA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40">
            <a:extLst>
              <a:ext uri="{FF2B5EF4-FFF2-40B4-BE49-F238E27FC236}">
                <a16:creationId xmlns:a16="http://schemas.microsoft.com/office/drawing/2014/main" id="{39617865-1118-6A47-2F16-DEC39C6D1E1C}"/>
              </a:ext>
            </a:extLst>
          </p:cNvPr>
          <p:cNvSpPr/>
          <p:nvPr/>
        </p:nvSpPr>
        <p:spPr bwMode="auto">
          <a:xfrm>
            <a:off x="10030605" y="2364844"/>
            <a:ext cx="2129242" cy="63462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/>
              <a:t>Research Institutions</a:t>
            </a:r>
            <a:endParaRPr/>
          </a:p>
          <a:p>
            <a:pPr algn="ctr">
              <a:defRPr/>
            </a:pPr>
            <a:r>
              <a:rPr lang="en-GB" sz="1200" i="1"/>
              <a:t>species geographic distributions</a:t>
            </a:r>
            <a:endParaRPr lang="en-GB" sz="1400" b="1" i="1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58B378-0361-0566-C6CE-07C10F44CAB8}"/>
              </a:ext>
            </a:extLst>
          </p:cNvPr>
          <p:cNvCxnSpPr>
            <a:cxnSpLocks/>
            <a:stCxn id="39" idx="1"/>
            <a:endCxn id="24" idx="3"/>
          </p:cNvCxnSpPr>
          <p:nvPr/>
        </p:nvCxnSpPr>
        <p:spPr bwMode="auto">
          <a:xfrm rot="10799989" flipV="1">
            <a:off x="9336359" y="2682154"/>
            <a:ext cx="694245" cy="116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C2BE513-682D-FE1E-BF10-D308B861F0E4}"/>
              </a:ext>
            </a:extLst>
          </p:cNvPr>
          <p:cNvCxnSpPr>
            <a:cxnSpLocks/>
          </p:cNvCxnSpPr>
          <p:nvPr/>
        </p:nvCxnSpPr>
        <p:spPr bwMode="auto">
          <a:xfrm>
            <a:off x="2650421" y="4282320"/>
            <a:ext cx="975911" cy="3655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211BA6D-0DF9-2BC5-4D81-4D65393D70A6}"/>
              </a:ext>
            </a:extLst>
          </p:cNvPr>
          <p:cNvCxnSpPr>
            <a:cxnSpLocks/>
          </p:cNvCxnSpPr>
          <p:nvPr/>
        </p:nvCxnSpPr>
        <p:spPr bwMode="auto">
          <a:xfrm>
            <a:off x="2303134" y="4282320"/>
            <a:ext cx="842708" cy="939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 42">
            <a:extLst>
              <a:ext uri="{FF2B5EF4-FFF2-40B4-BE49-F238E27FC236}">
                <a16:creationId xmlns:a16="http://schemas.microsoft.com/office/drawing/2014/main" id="{20DB6B69-A758-B072-745D-982CD9C6F93C}"/>
              </a:ext>
            </a:extLst>
          </p:cNvPr>
          <p:cNvSpPr/>
          <p:nvPr/>
        </p:nvSpPr>
        <p:spPr bwMode="auto">
          <a:xfrm>
            <a:off x="5036687" y="7592484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4" name="Image 1991795835">
            <a:extLst>
              <a:ext uri="{FF2B5EF4-FFF2-40B4-BE49-F238E27FC236}">
                <a16:creationId xmlns:a16="http://schemas.microsoft.com/office/drawing/2014/main" id="{DBFB95FD-AE26-1AD1-9074-0C41286904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777000" y="2909151"/>
            <a:ext cx="1584402" cy="302476"/>
          </a:xfrm>
          <a:prstGeom prst="rect">
            <a:avLst/>
          </a:prstGeom>
        </p:spPr>
      </p:pic>
      <p:sp>
        <p:nvSpPr>
          <p:cNvPr id="45" name=" 44">
            <a:extLst>
              <a:ext uri="{FF2B5EF4-FFF2-40B4-BE49-F238E27FC236}">
                <a16:creationId xmlns:a16="http://schemas.microsoft.com/office/drawing/2014/main" id="{A7A51D56-08E4-2E38-ABAD-A7ED84201677}"/>
              </a:ext>
            </a:extLst>
          </p:cNvPr>
          <p:cNvSpPr/>
          <p:nvPr/>
        </p:nvSpPr>
        <p:spPr bwMode="auto">
          <a:xfrm>
            <a:off x="14494066" y="5856339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cxnSp>
        <p:nvCxnSpPr>
          <p:cNvPr id="46" name="Straight Arrow Connector 141">
            <a:extLst>
              <a:ext uri="{FF2B5EF4-FFF2-40B4-BE49-F238E27FC236}">
                <a16:creationId xmlns:a16="http://schemas.microsoft.com/office/drawing/2014/main" id="{E0770159-3B5F-5EE5-8E97-068D4477BB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336359" y="3907541"/>
            <a:ext cx="1575234" cy="60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4">
            <a:extLst>
              <a:ext uri="{FF2B5EF4-FFF2-40B4-BE49-F238E27FC236}">
                <a16:creationId xmlns:a16="http://schemas.microsoft.com/office/drawing/2014/main" id="{FB024AFF-554C-7482-155A-BC205C026ED3}"/>
              </a:ext>
            </a:extLst>
          </p:cNvPr>
          <p:cNvCxnSpPr>
            <a:cxnSpLocks/>
          </p:cNvCxnSpPr>
          <p:nvPr/>
        </p:nvCxnSpPr>
        <p:spPr bwMode="auto">
          <a:xfrm>
            <a:off x="6540080" y="3099536"/>
            <a:ext cx="1212101" cy="747896"/>
          </a:xfrm>
          <a:prstGeom prst="line">
            <a:avLst/>
          </a:prstGeom>
          <a:ln w="6350" cap="flat" cmpd="sng" algn="ctr">
            <a:solidFill>
              <a:srgbClr val="745B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35">
            <a:extLst>
              <a:ext uri="{FF2B5EF4-FFF2-40B4-BE49-F238E27FC236}">
                <a16:creationId xmlns:a16="http://schemas.microsoft.com/office/drawing/2014/main" id="{BCD4F49A-F28F-C104-895F-E154985BA883}"/>
              </a:ext>
            </a:extLst>
          </p:cNvPr>
          <p:cNvSpPr txBox="1"/>
          <p:nvPr/>
        </p:nvSpPr>
        <p:spPr bwMode="auto">
          <a:xfrm>
            <a:off x="6648144" y="3135743"/>
            <a:ext cx="699678" cy="27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species</a:t>
            </a:r>
            <a:endParaRPr lang="en-GB" sz="1200"/>
          </a:p>
        </p:txBody>
      </p:sp>
      <p:sp>
        <p:nvSpPr>
          <p:cNvPr id="49" name=" 48">
            <a:extLst>
              <a:ext uri="{FF2B5EF4-FFF2-40B4-BE49-F238E27FC236}">
                <a16:creationId xmlns:a16="http://schemas.microsoft.com/office/drawing/2014/main" id="{3259B764-2EA8-8502-332E-E2E8B7CBB321}"/>
              </a:ext>
            </a:extLst>
          </p:cNvPr>
          <p:cNvSpPr/>
          <p:nvPr/>
        </p:nvSpPr>
        <p:spPr bwMode="auto">
          <a:xfrm>
            <a:off x="15910970" y="5221550"/>
            <a:ext cx="11728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0" name="Rounded Rectangle 140">
            <a:extLst>
              <a:ext uri="{FF2B5EF4-FFF2-40B4-BE49-F238E27FC236}">
                <a16:creationId xmlns:a16="http://schemas.microsoft.com/office/drawing/2014/main" id="{82D32BD1-BC59-825D-4ED3-6E73A4A6C36D}"/>
              </a:ext>
            </a:extLst>
          </p:cNvPr>
          <p:cNvSpPr/>
          <p:nvPr/>
        </p:nvSpPr>
        <p:spPr bwMode="auto">
          <a:xfrm>
            <a:off x="10044918" y="3272920"/>
            <a:ext cx="2129241" cy="634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pic>
        <p:nvPicPr>
          <p:cNvPr id="51" name="Image 1696692482">
            <a:extLst>
              <a:ext uri="{FF2B5EF4-FFF2-40B4-BE49-F238E27FC236}">
                <a16:creationId xmlns:a16="http://schemas.microsoft.com/office/drawing/2014/main" id="{84487FE4-1806-5192-6265-13C772C0C3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074376" y="3339211"/>
            <a:ext cx="516407" cy="488239"/>
          </a:xfrm>
          <a:prstGeom prst="rect">
            <a:avLst/>
          </a:prstGeom>
        </p:spPr>
      </p:pic>
      <p:sp>
        <p:nvSpPr>
          <p:cNvPr id="52" name="ZoneTexte 1909019702">
            <a:extLst>
              <a:ext uri="{FF2B5EF4-FFF2-40B4-BE49-F238E27FC236}">
                <a16:creationId xmlns:a16="http://schemas.microsoft.com/office/drawing/2014/main" id="{D542C3BD-08B4-722C-219D-9DC20F436FFA}"/>
              </a:ext>
            </a:extLst>
          </p:cNvPr>
          <p:cNvSpPr txBox="1"/>
          <p:nvPr/>
        </p:nvSpPr>
        <p:spPr bwMode="auto">
          <a:xfrm>
            <a:off x="10590784" y="3354713"/>
            <a:ext cx="1526027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t> </a:t>
            </a:r>
            <a:r>
              <a:rPr sz="1200"/>
              <a:t>Paleobiology Database (PBDB)</a:t>
            </a:r>
            <a:endParaRPr/>
          </a:p>
        </p:txBody>
      </p:sp>
      <p:cxnSp>
        <p:nvCxnSpPr>
          <p:cNvPr id="53" name="Straight Arrow Connector 141">
            <a:extLst>
              <a:ext uri="{FF2B5EF4-FFF2-40B4-BE49-F238E27FC236}">
                <a16:creationId xmlns:a16="http://schemas.microsoft.com/office/drawing/2014/main" id="{C14B0375-C38A-E88D-0DE2-2FD36486B34E}"/>
              </a:ext>
            </a:extLst>
          </p:cNvPr>
          <p:cNvCxnSpPr>
            <a:cxnSpLocks/>
          </p:cNvCxnSpPr>
          <p:nvPr/>
        </p:nvCxnSpPr>
        <p:spPr bwMode="auto">
          <a:xfrm rot="10799989" flipV="1">
            <a:off x="9336359" y="3640707"/>
            <a:ext cx="708558" cy="20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1">
            <a:extLst>
              <a:ext uri="{FF2B5EF4-FFF2-40B4-BE49-F238E27FC236}">
                <a16:creationId xmlns:a16="http://schemas.microsoft.com/office/drawing/2014/main" id="{0A4C4FE2-BE91-E251-89A2-68A8C64C88B0}"/>
              </a:ext>
            </a:extLst>
          </p:cNvPr>
          <p:cNvCxnSpPr>
            <a:cxnSpLocks/>
          </p:cNvCxnSpPr>
          <p:nvPr/>
        </p:nvCxnSpPr>
        <p:spPr bwMode="auto">
          <a:xfrm flipH="1">
            <a:off x="11483819" y="3907013"/>
            <a:ext cx="0" cy="264583"/>
          </a:xfrm>
          <a:prstGeom prst="line">
            <a:avLst/>
          </a:prstGeom>
          <a:ln w="6350" cap="flat" cmpd="sng" algn="ctr">
            <a:solidFill>
              <a:srgbClr val="564379"/>
            </a:solidFill>
            <a:prstDash val="sysDot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12">
            <a:extLst>
              <a:ext uri="{FF2B5EF4-FFF2-40B4-BE49-F238E27FC236}">
                <a16:creationId xmlns:a16="http://schemas.microsoft.com/office/drawing/2014/main" id="{C9CCDAF3-0673-2873-DAE9-7A659275C105}"/>
              </a:ext>
            </a:extLst>
          </p:cNvPr>
          <p:cNvCxnSpPr>
            <a:cxnSpLocks/>
          </p:cNvCxnSpPr>
          <p:nvPr/>
        </p:nvCxnSpPr>
        <p:spPr bwMode="auto">
          <a:xfrm flipV="1">
            <a:off x="3242683" y="3135743"/>
            <a:ext cx="1247265" cy="734445"/>
          </a:xfrm>
          <a:prstGeom prst="straightConnector1">
            <a:avLst/>
          </a:prstGeom>
          <a:ln w="76200" cap="flat" cmpd="sng" algn="ctr">
            <a:solidFill>
              <a:srgbClr val="FBE1D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12">
            <a:extLst>
              <a:ext uri="{FF2B5EF4-FFF2-40B4-BE49-F238E27FC236}">
                <a16:creationId xmlns:a16="http://schemas.microsoft.com/office/drawing/2014/main" id="{B2419436-00A0-0A58-2AB8-2E776289FFF2}"/>
              </a:ext>
            </a:extLst>
          </p:cNvPr>
          <p:cNvCxnSpPr>
            <a:cxnSpLocks/>
          </p:cNvCxnSpPr>
          <p:nvPr/>
        </p:nvCxnSpPr>
        <p:spPr bwMode="auto">
          <a:xfrm flipV="1">
            <a:off x="3242683" y="4039305"/>
            <a:ext cx="2119452" cy="45720"/>
          </a:xfrm>
          <a:prstGeom prst="straightConnector1">
            <a:avLst/>
          </a:prstGeom>
          <a:ln w="76200" cap="flat" cmpd="sng" algn="ctr">
            <a:solidFill>
              <a:srgbClr val="FBE1D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 56">
            <a:extLst>
              <a:ext uri="{FF2B5EF4-FFF2-40B4-BE49-F238E27FC236}">
                <a16:creationId xmlns:a16="http://schemas.microsoft.com/office/drawing/2014/main" id="{4FF92D84-250F-7F55-47F1-A6411E8FD407}"/>
              </a:ext>
            </a:extLst>
          </p:cNvPr>
          <p:cNvSpPr/>
          <p:nvPr/>
        </p:nvSpPr>
        <p:spPr bwMode="auto">
          <a:xfrm>
            <a:off x="14186342" y="8140203"/>
            <a:ext cx="11147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8" name="Image 1286148354">
            <a:extLst>
              <a:ext uri="{FF2B5EF4-FFF2-40B4-BE49-F238E27FC236}">
                <a16:creationId xmlns:a16="http://schemas.microsoft.com/office/drawing/2014/main" id="{67AB004E-B088-A002-3C46-8279338C86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7175180" y="1032264"/>
            <a:ext cx="1293984" cy="674036"/>
          </a:xfrm>
          <a:prstGeom prst="rect">
            <a:avLst/>
          </a:prstGeom>
        </p:spPr>
      </p:pic>
      <p:sp>
        <p:nvSpPr>
          <p:cNvPr id="59" name="TextBox 1789210116">
            <a:extLst>
              <a:ext uri="{FF2B5EF4-FFF2-40B4-BE49-F238E27FC236}">
                <a16:creationId xmlns:a16="http://schemas.microsoft.com/office/drawing/2014/main" id="{9E7BE3EC-7905-0250-A339-5CF9BA1EAD70}"/>
              </a:ext>
            </a:extLst>
          </p:cNvPr>
          <p:cNvSpPr txBox="1"/>
          <p:nvPr/>
        </p:nvSpPr>
        <p:spPr bwMode="auto">
          <a:xfrm>
            <a:off x="7194193" y="1508506"/>
            <a:ext cx="1224578" cy="22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900" b="1" i="0" u="none" strike="noStrike" cap="none" spc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open chemistry DB</a:t>
            </a:r>
            <a:r>
              <a:rPr lang="en-GB" sz="1200" b="1" i="0" u="none" strike="noStrike" cap="none" spc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</a:p>
        </p:txBody>
      </p:sp>
      <p:sp>
        <p:nvSpPr>
          <p:cNvPr id="60" name="Rounded Rectangle 30">
            <a:extLst>
              <a:ext uri="{FF2B5EF4-FFF2-40B4-BE49-F238E27FC236}">
                <a16:creationId xmlns:a16="http://schemas.microsoft.com/office/drawing/2014/main" id="{62885734-6D72-0056-EECE-03C1318E21DB}"/>
              </a:ext>
            </a:extLst>
          </p:cNvPr>
          <p:cNvSpPr/>
          <p:nvPr/>
        </p:nvSpPr>
        <p:spPr bwMode="auto">
          <a:xfrm>
            <a:off x="7010177" y="1158072"/>
            <a:ext cx="1592613" cy="621082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 60">
            <a:extLst>
              <a:ext uri="{FF2B5EF4-FFF2-40B4-BE49-F238E27FC236}">
                <a16:creationId xmlns:a16="http://schemas.microsoft.com/office/drawing/2014/main" id="{08967E07-32C0-1336-6688-7C7F86DB7F5B}"/>
              </a:ext>
            </a:extLst>
          </p:cNvPr>
          <p:cNvSpPr/>
          <p:nvPr/>
        </p:nvSpPr>
        <p:spPr bwMode="auto">
          <a:xfrm>
            <a:off x="15999165" y="7870329"/>
            <a:ext cx="6193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2" name="Image 64089931">
            <a:extLst>
              <a:ext uri="{FF2B5EF4-FFF2-40B4-BE49-F238E27FC236}">
                <a16:creationId xmlns:a16="http://schemas.microsoft.com/office/drawing/2014/main" id="{EE397D9E-D84B-9B8A-6E5D-FBD8843665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8729798" y="1060237"/>
            <a:ext cx="441417" cy="197061"/>
          </a:xfrm>
          <a:prstGeom prst="rect">
            <a:avLst/>
          </a:prstGeom>
        </p:spPr>
      </p:pic>
      <p:sp>
        <p:nvSpPr>
          <p:cNvPr id="63" name=" 62">
            <a:extLst>
              <a:ext uri="{FF2B5EF4-FFF2-40B4-BE49-F238E27FC236}">
                <a16:creationId xmlns:a16="http://schemas.microsoft.com/office/drawing/2014/main" id="{3F2E4F7B-3EA5-09B5-59A4-F902CBB6D1FF}"/>
              </a:ext>
            </a:extLst>
          </p:cNvPr>
          <p:cNvSpPr/>
          <p:nvPr/>
        </p:nvSpPr>
        <p:spPr bwMode="auto">
          <a:xfrm>
            <a:off x="15955132" y="8115989"/>
            <a:ext cx="7312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4" name="Image 1069258710">
            <a:extLst>
              <a:ext uri="{FF2B5EF4-FFF2-40B4-BE49-F238E27FC236}">
                <a16:creationId xmlns:a16="http://schemas.microsoft.com/office/drawing/2014/main" id="{739A1922-7C54-A29E-85EA-1566716CE3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8712803" y="1367286"/>
            <a:ext cx="599677" cy="255537"/>
          </a:xfrm>
          <a:prstGeom prst="rect">
            <a:avLst/>
          </a:prstGeom>
        </p:spPr>
      </p:pic>
      <p:sp>
        <p:nvSpPr>
          <p:cNvPr id="65" name=" 64">
            <a:extLst>
              <a:ext uri="{FF2B5EF4-FFF2-40B4-BE49-F238E27FC236}">
                <a16:creationId xmlns:a16="http://schemas.microsoft.com/office/drawing/2014/main" id="{2C333E80-74B1-E925-4C84-2B30C633A9FE}"/>
              </a:ext>
            </a:extLst>
          </p:cNvPr>
          <p:cNvSpPr/>
          <p:nvPr/>
        </p:nvSpPr>
        <p:spPr bwMode="auto">
          <a:xfrm>
            <a:off x="16013477" y="9874138"/>
            <a:ext cx="19716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6" name="Image 1132254486">
            <a:extLst>
              <a:ext uri="{FF2B5EF4-FFF2-40B4-BE49-F238E27FC236}">
                <a16:creationId xmlns:a16="http://schemas.microsoft.com/office/drawing/2014/main" id="{143978FF-25D6-DDF4-F043-83154E895F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8729798" y="1687041"/>
            <a:ext cx="491894" cy="229550"/>
          </a:xfrm>
          <a:prstGeom prst="rect">
            <a:avLst/>
          </a:prstGeom>
        </p:spPr>
      </p:pic>
      <p:sp>
        <p:nvSpPr>
          <p:cNvPr id="67" name="TextBox 136">
            <a:extLst>
              <a:ext uri="{FF2B5EF4-FFF2-40B4-BE49-F238E27FC236}">
                <a16:creationId xmlns:a16="http://schemas.microsoft.com/office/drawing/2014/main" id="{362DB777-2C0F-FFC0-0D82-91ABA6F0837E}"/>
              </a:ext>
            </a:extLst>
          </p:cNvPr>
          <p:cNvSpPr txBox="1"/>
          <p:nvPr/>
        </p:nvSpPr>
        <p:spPr bwMode="auto">
          <a:xfrm>
            <a:off x="1744340" y="3339211"/>
            <a:ext cx="767470" cy="27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200"/>
              <a:t>raw data</a:t>
            </a:r>
          </a:p>
        </p:txBody>
      </p:sp>
      <p:sp>
        <p:nvSpPr>
          <p:cNvPr id="68" name="TextBox 57">
            <a:extLst>
              <a:ext uri="{FF2B5EF4-FFF2-40B4-BE49-F238E27FC236}">
                <a16:creationId xmlns:a16="http://schemas.microsoft.com/office/drawing/2014/main" id="{E6E3E768-126F-A61A-9255-028ECB7E3994}"/>
              </a:ext>
            </a:extLst>
          </p:cNvPr>
          <p:cNvSpPr txBox="1"/>
          <p:nvPr/>
        </p:nvSpPr>
        <p:spPr bwMode="auto">
          <a:xfrm>
            <a:off x="3878317" y="4327742"/>
            <a:ext cx="1758788" cy="274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200" b="1"/>
              <a:t>dedicated thematic UI</a:t>
            </a:r>
          </a:p>
        </p:txBody>
      </p:sp>
      <p:cxnSp>
        <p:nvCxnSpPr>
          <p:cNvPr id="69" name="Straight Arrow Connector 112">
            <a:extLst>
              <a:ext uri="{FF2B5EF4-FFF2-40B4-BE49-F238E27FC236}">
                <a16:creationId xmlns:a16="http://schemas.microsoft.com/office/drawing/2014/main" id="{D59A9539-7131-5E73-564C-5F642CD819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02435" y="1911352"/>
            <a:ext cx="95633" cy="1427857"/>
          </a:xfrm>
          <a:prstGeom prst="straightConnector1">
            <a:avLst/>
          </a:prstGeom>
          <a:ln w="76200" cap="flat" cmpd="sng" algn="ctr">
            <a:solidFill>
              <a:srgbClr val="FBE1D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478427776">
            <a:extLst>
              <a:ext uri="{FF2B5EF4-FFF2-40B4-BE49-F238E27FC236}">
                <a16:creationId xmlns:a16="http://schemas.microsoft.com/office/drawing/2014/main" id="{3376BBC2-C124-22ED-146C-7C1B2AD57A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166734" y="1487523"/>
            <a:ext cx="1195099" cy="369770"/>
          </a:xfrm>
          <a:prstGeom prst="rect">
            <a:avLst/>
          </a:prstGeom>
        </p:spPr>
      </p:pic>
      <p:pic>
        <p:nvPicPr>
          <p:cNvPr id="71" name="Image 92387557">
            <a:extLst>
              <a:ext uri="{FF2B5EF4-FFF2-40B4-BE49-F238E27FC236}">
                <a16:creationId xmlns:a16="http://schemas.microsoft.com/office/drawing/2014/main" id="{83A287FE-4698-8019-9A9B-78AC9BEE0A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6209181" y="5101629"/>
            <a:ext cx="1670614" cy="454407"/>
          </a:xfrm>
          <a:prstGeom prst="rect">
            <a:avLst/>
          </a:prstGeom>
        </p:spPr>
      </p:pic>
      <p:pic>
        <p:nvPicPr>
          <p:cNvPr id="72" name="Image 789073135">
            <a:extLst>
              <a:ext uri="{FF2B5EF4-FFF2-40B4-BE49-F238E27FC236}">
                <a16:creationId xmlns:a16="http://schemas.microsoft.com/office/drawing/2014/main" id="{E5D626F4-5929-B2EC-8097-AB9CD7B009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5727936" y="5703719"/>
            <a:ext cx="907094" cy="514965"/>
          </a:xfrm>
          <a:prstGeom prst="rect">
            <a:avLst/>
          </a:prstGeom>
        </p:spPr>
      </p:pic>
      <p:sp>
        <p:nvSpPr>
          <p:cNvPr id="73" name="Rounded Rectangle 27">
            <a:extLst>
              <a:ext uri="{FF2B5EF4-FFF2-40B4-BE49-F238E27FC236}">
                <a16:creationId xmlns:a16="http://schemas.microsoft.com/office/drawing/2014/main" id="{CB4F3FB9-58BC-2AB3-17F9-1585C2ED07F1}"/>
              </a:ext>
            </a:extLst>
          </p:cNvPr>
          <p:cNvSpPr/>
          <p:nvPr/>
        </p:nvSpPr>
        <p:spPr bwMode="auto">
          <a:xfrm>
            <a:off x="61087" y="1405891"/>
            <a:ext cx="1334294" cy="50546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Rounded Rectangle 27">
            <a:extLst>
              <a:ext uri="{FF2B5EF4-FFF2-40B4-BE49-F238E27FC236}">
                <a16:creationId xmlns:a16="http://schemas.microsoft.com/office/drawing/2014/main" id="{AC705654-D5C6-6D94-111A-E73296C5012F}"/>
              </a:ext>
            </a:extLst>
          </p:cNvPr>
          <p:cNvSpPr/>
          <p:nvPr/>
        </p:nvSpPr>
        <p:spPr bwMode="auto">
          <a:xfrm>
            <a:off x="1436087" y="1370590"/>
            <a:ext cx="867045" cy="576063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Rounded Rectangle 27">
            <a:extLst>
              <a:ext uri="{FF2B5EF4-FFF2-40B4-BE49-F238E27FC236}">
                <a16:creationId xmlns:a16="http://schemas.microsoft.com/office/drawing/2014/main" id="{A8859214-14FD-9C3E-A640-BEBD3C9D42D9}"/>
              </a:ext>
            </a:extLst>
          </p:cNvPr>
          <p:cNvSpPr/>
          <p:nvPr/>
        </p:nvSpPr>
        <p:spPr bwMode="auto">
          <a:xfrm>
            <a:off x="6123055" y="5101629"/>
            <a:ext cx="1900134" cy="454407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ounded Rectangle 27">
            <a:extLst>
              <a:ext uri="{FF2B5EF4-FFF2-40B4-BE49-F238E27FC236}">
                <a16:creationId xmlns:a16="http://schemas.microsoft.com/office/drawing/2014/main" id="{0D59F720-5ECE-DBDA-A693-497784511C0E}"/>
              </a:ext>
            </a:extLst>
          </p:cNvPr>
          <p:cNvSpPr/>
          <p:nvPr/>
        </p:nvSpPr>
        <p:spPr bwMode="auto">
          <a:xfrm>
            <a:off x="5727936" y="5701102"/>
            <a:ext cx="920206" cy="576063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7" name="Straight Connector 137">
            <a:extLst>
              <a:ext uri="{FF2B5EF4-FFF2-40B4-BE49-F238E27FC236}">
                <a16:creationId xmlns:a16="http://schemas.microsoft.com/office/drawing/2014/main" id="{6257C7DB-6537-F810-57A6-C0118F717830}"/>
              </a:ext>
            </a:extLst>
          </p:cNvPr>
          <p:cNvCxnSpPr>
            <a:cxnSpLocks/>
            <a:stCxn id="17" idx="3"/>
            <a:endCxn id="60" idx="1"/>
          </p:cNvCxnSpPr>
          <p:nvPr/>
        </p:nvCxnSpPr>
        <p:spPr bwMode="auto">
          <a:xfrm>
            <a:off x="6123055" y="1378968"/>
            <a:ext cx="887121" cy="89644"/>
          </a:xfrm>
          <a:prstGeom prst="line">
            <a:avLst/>
          </a:prstGeom>
          <a:ln w="6350" cap="flat" cmpd="sng" algn="ctr">
            <a:solidFill>
              <a:srgbClr val="745BA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Image 1006547377">
            <a:extLst>
              <a:ext uri="{FF2B5EF4-FFF2-40B4-BE49-F238E27FC236}">
                <a16:creationId xmlns:a16="http://schemas.microsoft.com/office/drawing/2014/main" id="{57B6E2C6-6762-F9B9-DBF2-352567431A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782011" y="949287"/>
            <a:ext cx="559218" cy="559218"/>
          </a:xfrm>
          <a:prstGeom prst="rect">
            <a:avLst/>
          </a:prstGeom>
        </p:spPr>
      </p:pic>
      <p:sp>
        <p:nvSpPr>
          <p:cNvPr id="79" name="TextBox 133">
            <a:extLst>
              <a:ext uri="{FF2B5EF4-FFF2-40B4-BE49-F238E27FC236}">
                <a16:creationId xmlns:a16="http://schemas.microsoft.com/office/drawing/2014/main" id="{EF0D2F7E-FA39-7404-1099-2443CD8E8F3B}"/>
              </a:ext>
            </a:extLst>
          </p:cNvPr>
          <p:cNvSpPr txBox="1"/>
          <p:nvPr/>
        </p:nvSpPr>
        <p:spPr bwMode="auto">
          <a:xfrm>
            <a:off x="3276170" y="1104287"/>
            <a:ext cx="505360" cy="274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CSD</a:t>
            </a:r>
            <a:endParaRPr lang="en-GB" sz="1200"/>
          </a:p>
        </p:txBody>
      </p:sp>
      <p:pic>
        <p:nvPicPr>
          <p:cNvPr id="80" name="Image 2" descr="Capture d’écran">
            <a:extLst>
              <a:ext uri="{FF2B5EF4-FFF2-40B4-BE49-F238E27FC236}">
                <a16:creationId xmlns:a16="http://schemas.microsoft.com/office/drawing/2014/main" id="{983EFBC9-40EF-D2C4-C01F-D55FA8E050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91" y="4849756"/>
            <a:ext cx="2586752" cy="1717878"/>
          </a:xfrm>
          <a:prstGeom prst="rect">
            <a:avLst/>
          </a:prstGeom>
        </p:spPr>
      </p:pic>
      <p:cxnSp>
        <p:nvCxnSpPr>
          <p:cNvPr id="85" name="Straight Arrow Connector 112">
            <a:extLst>
              <a:ext uri="{FF2B5EF4-FFF2-40B4-BE49-F238E27FC236}">
                <a16:creationId xmlns:a16="http://schemas.microsoft.com/office/drawing/2014/main" id="{752D5250-BD68-11FA-F48E-0E990B9CE542}"/>
              </a:ext>
            </a:extLst>
          </p:cNvPr>
          <p:cNvCxnSpPr>
            <a:cxnSpLocks/>
          </p:cNvCxnSpPr>
          <p:nvPr/>
        </p:nvCxnSpPr>
        <p:spPr bwMode="auto">
          <a:xfrm>
            <a:off x="4894093" y="5701102"/>
            <a:ext cx="757731" cy="338134"/>
          </a:xfrm>
          <a:prstGeom prst="straightConnector1">
            <a:avLst/>
          </a:prstGeom>
          <a:ln w="76200" cap="flat" cmpd="sng" algn="ctr">
            <a:solidFill>
              <a:srgbClr val="FBE1D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848118F-C806-2342-5FF1-C71461915132}"/>
              </a:ext>
            </a:extLst>
          </p:cNvPr>
          <p:cNvSpPr txBox="1"/>
          <p:nvPr/>
        </p:nvSpPr>
        <p:spPr>
          <a:xfrm>
            <a:off x="8225982" y="5559612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ESRF data dissemination as an example </a:t>
            </a:r>
          </a:p>
        </p:txBody>
      </p:sp>
    </p:spTree>
    <p:extLst>
      <p:ext uri="{BB962C8B-B14F-4D97-AF65-F5344CB8AC3E}">
        <p14:creationId xmlns:p14="http://schemas.microsoft.com/office/powerpoint/2010/main" val="19277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FB62BC-384E-4659-878A-A789F547E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416" y="339265"/>
            <a:ext cx="8229600" cy="74631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A34875"/>
                </a:solidFill>
              </a:rPr>
              <a:t>PaNOSC EOSC Node services</a:t>
            </a:r>
            <a:endParaRPr lang="en-US" sz="279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5D8914-77E4-4678-8427-305BB77F43C6}"/>
              </a:ext>
            </a:extLst>
          </p:cNvPr>
          <p:cNvGrpSpPr/>
          <p:nvPr/>
        </p:nvGrpSpPr>
        <p:grpSpPr>
          <a:xfrm>
            <a:off x="10210802" y="407628"/>
            <a:ext cx="1269611" cy="1575976"/>
            <a:chOff x="10253608" y="240242"/>
            <a:chExt cx="1825071" cy="20759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6C9413-A5AC-4A53-831B-8267EFB7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53608" y="966371"/>
              <a:ext cx="1825071" cy="13497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91AEC9-582B-44AD-8EA7-73914949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3608" y="240242"/>
              <a:ext cx="1825071" cy="790047"/>
            </a:xfrm>
            <a:prstGeom prst="rect">
              <a:avLst/>
            </a:prstGeom>
          </p:spPr>
        </p:pic>
      </p:grp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108F6AD-80C9-0BE3-40EC-8A1FF89B9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2644" r="38975"/>
          <a:stretch>
            <a:fillRect/>
          </a:stretch>
        </p:blipFill>
        <p:spPr>
          <a:xfrm>
            <a:off x="646755" y="1572940"/>
            <a:ext cx="5875853" cy="5092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20B611-F10A-42E7-09B7-F1058648E3B0}"/>
              </a:ext>
            </a:extLst>
          </p:cNvPr>
          <p:cNvSpPr txBox="1"/>
          <p:nvPr/>
        </p:nvSpPr>
        <p:spPr>
          <a:xfrm>
            <a:off x="6614458" y="2212004"/>
            <a:ext cx="5166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EOSC AAI integration ready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Data, VRE, training services production 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 services in Pilot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submitted to INFRA-01-EOSC-2025 with Astro community to support the development of the node.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5511D-680D-CDCB-0147-5BCD5D453214}"/>
              </a:ext>
            </a:extLst>
          </p:cNvPr>
          <p:cNvSpPr txBox="1"/>
          <p:nvPr/>
        </p:nvSpPr>
        <p:spPr>
          <a:xfrm>
            <a:off x="6225302" y="5437452"/>
            <a:ext cx="596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linkClick r:id="rId5"/>
              </a:rPr>
              <a:t>https://www.panosc.eu/panosc-eosc-node</a:t>
            </a:r>
            <a:r>
              <a:rPr lang="en-GB" sz="1800" dirty="0">
                <a:hlinkClick r:id="rId5"/>
              </a:rPr>
              <a:t>/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3984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15E9-2860-4E46-B51B-9C90B8C7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60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34875"/>
                </a:solidFill>
                <a:latin typeface="+mn-lt"/>
              </a:rPr>
              <a:t>Federating capabilities – data 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06F7-51E5-451F-B476-50045AD8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42" y="1089256"/>
            <a:ext cx="6340867" cy="5630041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PaNOSC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repositories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RI data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repositoreis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implement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OAI-PMH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 protocol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Metadata indexed by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OpenAIRE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PaNOSC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federating capabilities: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ingested in the EU Node catalog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Federated API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by all facility data portals e.g. Human Organ Atlas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evelopments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AI-enabled search engine (RAG)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PanFinder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actionable searching and downloading of data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9D907-F028-4A63-BB53-42B536CA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366" y="1852888"/>
            <a:ext cx="5273223" cy="3904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897525-2384-4B2F-A9AE-42D4318E57FD}"/>
              </a:ext>
            </a:extLst>
          </p:cNvPr>
          <p:cNvSpPr txBox="1"/>
          <p:nvPr/>
        </p:nvSpPr>
        <p:spPr>
          <a:xfrm>
            <a:off x="6870346" y="1215963"/>
            <a:ext cx="382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https://data.panosc.eu</a:t>
            </a:r>
            <a:r>
              <a:rPr lang="en-US" sz="2800" dirty="0"/>
              <a:t> </a:t>
            </a:r>
          </a:p>
        </p:txBody>
      </p:sp>
      <p:pic>
        <p:nvPicPr>
          <p:cNvPr id="7" name="Google Shape;149;p18">
            <a:extLst>
              <a:ext uri="{FF2B5EF4-FFF2-40B4-BE49-F238E27FC236}">
                <a16:creationId xmlns:a16="http://schemas.microsoft.com/office/drawing/2014/main" id="{04128F29-9662-4463-8721-EA65EBBCEBA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6563" y="1215963"/>
            <a:ext cx="1032026" cy="581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78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415600" y="2938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97222"/>
              <a:buFont typeface="Arial"/>
              <a:buNone/>
            </a:pPr>
            <a:r>
              <a:rPr lang="en-US" b="1" dirty="0">
                <a:solidFill>
                  <a:srgbClr val="A3487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PaNOSC Node - </a:t>
            </a:r>
            <a:r>
              <a:rPr lang="en-US" b="1" dirty="0" err="1">
                <a:solidFill>
                  <a:srgbClr val="A3487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</a:t>
            </a:r>
            <a:r>
              <a:rPr lang="en-US" b="1" dirty="0">
                <a:solidFill>
                  <a:srgbClr val="A3487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-Finder Architecture </a:t>
            </a:r>
            <a:r>
              <a:rPr lang="en-US" dirty="0">
                <a:solidFill>
                  <a:srgbClr val="A3487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(developed as part of OSCARS)</a:t>
            </a:r>
            <a:endParaRPr b="1" dirty="0">
              <a:solidFill>
                <a:srgbClr val="A3487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6673246" y="2483542"/>
            <a:ext cx="1333825" cy="1228300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dataset metadata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DB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5288698" y="2483542"/>
            <a:ext cx="1125933" cy="1228300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Vector DB</a:t>
            </a:r>
            <a:endParaRPr sz="240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211416" y="2525991"/>
            <a:ext cx="2347964" cy="115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PaN</a:t>
            </a: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-Finder Query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(natural language)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10171514" y="1412776"/>
            <a:ext cx="1273233" cy="1055484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ESRF DB</a:t>
            </a:r>
            <a:endParaRPr sz="240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10188147" y="2570184"/>
            <a:ext cx="1273233" cy="997167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ILL DB</a:t>
            </a:r>
            <a:endParaRPr sz="240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8186247" y="1727199"/>
            <a:ext cx="1273200" cy="272756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Existing PaNOSC API + custom data scrapers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0168588" y="3669275"/>
            <a:ext cx="1273233" cy="997167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ESS DB</a:t>
            </a:r>
            <a:endParaRPr sz="240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3030847" y="2569892"/>
            <a:ext cx="1930000" cy="1055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PaN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Finder Backend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(AI/LLM…)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09" name="Google Shape;209;p7"/>
          <p:cNvCxnSpPr>
            <a:cxnSpLocks/>
            <a:stCxn id="204" idx="2"/>
            <a:endCxn id="206" idx="3"/>
          </p:cNvCxnSpPr>
          <p:nvPr/>
        </p:nvCxnSpPr>
        <p:spPr>
          <a:xfrm flipH="1">
            <a:off x="9459447" y="1940518"/>
            <a:ext cx="712067" cy="11504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0" name="Google Shape;210;p7"/>
          <p:cNvCxnSpPr>
            <a:cxnSpLocks/>
            <a:stCxn id="205" idx="2"/>
            <a:endCxn id="206" idx="3"/>
          </p:cNvCxnSpPr>
          <p:nvPr/>
        </p:nvCxnSpPr>
        <p:spPr>
          <a:xfrm flipH="1">
            <a:off x="9459447" y="3068768"/>
            <a:ext cx="728700" cy="222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1" name="Google Shape;211;p7"/>
          <p:cNvCxnSpPr>
            <a:cxnSpLocks/>
            <a:stCxn id="207" idx="2"/>
            <a:endCxn id="206" idx="3"/>
          </p:cNvCxnSpPr>
          <p:nvPr/>
        </p:nvCxnSpPr>
        <p:spPr>
          <a:xfrm flipH="1" flipV="1">
            <a:off x="9459447" y="3090984"/>
            <a:ext cx="709141" cy="10768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2" name="Google Shape;212;p7"/>
          <p:cNvCxnSpPr>
            <a:cxnSpLocks/>
            <a:stCxn id="206" idx="1"/>
            <a:endCxn id="201" idx="4"/>
          </p:cNvCxnSpPr>
          <p:nvPr/>
        </p:nvCxnSpPr>
        <p:spPr>
          <a:xfrm flipH="1">
            <a:off x="8007071" y="3090984"/>
            <a:ext cx="179176" cy="67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3" name="Google Shape;213;p7"/>
          <p:cNvCxnSpPr>
            <a:stCxn id="201" idx="2"/>
            <a:endCxn id="202" idx="4"/>
          </p:cNvCxnSpPr>
          <p:nvPr/>
        </p:nvCxnSpPr>
        <p:spPr>
          <a:xfrm flipH="1">
            <a:off x="6414631" y="3097692"/>
            <a:ext cx="25861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214;p7"/>
          <p:cNvCxnSpPr>
            <a:stCxn id="202" idx="2"/>
            <a:endCxn id="208" idx="3"/>
          </p:cNvCxnSpPr>
          <p:nvPr/>
        </p:nvCxnSpPr>
        <p:spPr>
          <a:xfrm flipH="1">
            <a:off x="4960847" y="3097692"/>
            <a:ext cx="32785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5" name="Google Shape;215;p7"/>
          <p:cNvCxnSpPr>
            <a:stCxn id="208" idx="1"/>
            <a:endCxn id="203" idx="3"/>
          </p:cNvCxnSpPr>
          <p:nvPr/>
        </p:nvCxnSpPr>
        <p:spPr>
          <a:xfrm flipH="1">
            <a:off x="2559380" y="3097692"/>
            <a:ext cx="471467" cy="4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6" name="Google Shape;216;p7"/>
          <p:cNvSpPr/>
          <p:nvPr/>
        </p:nvSpPr>
        <p:spPr>
          <a:xfrm>
            <a:off x="10135973" y="4772915"/>
            <a:ext cx="1645449" cy="997133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PaN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Facility DB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17" name="Google Shape;217;p7"/>
          <p:cNvCxnSpPr>
            <a:cxnSpLocks/>
            <a:stCxn id="216" idx="2"/>
            <a:endCxn id="206" idx="3"/>
          </p:cNvCxnSpPr>
          <p:nvPr/>
        </p:nvCxnSpPr>
        <p:spPr>
          <a:xfrm flipH="1" flipV="1">
            <a:off x="9459447" y="3090984"/>
            <a:ext cx="676526" cy="2180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8" name="Google Shape;218;p7"/>
          <p:cNvSpPr txBox="1"/>
          <p:nvPr/>
        </p:nvSpPr>
        <p:spPr>
          <a:xfrm>
            <a:off x="2207568" y="4871025"/>
            <a:ext cx="7024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https://oscars-project.eu/projects/pan-finder-photon-and-neutron-federated-knowledge-finder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557" y="5125587"/>
            <a:ext cx="1676648" cy="51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3E56C-C080-4C4D-9FC2-2524FBE4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360"/>
            <a:ext cx="7696200" cy="331236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Notebooks and Remote Desktop in Browser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Dedicated VM (or container) for processing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HPC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display protocol developed for the needs of the community (e.g. ability to render 3D data over high latency network)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 collaborative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the data and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2945C-3923-4F44-99EF-A01DF8151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0"/>
          <a:stretch/>
        </p:blipFill>
        <p:spPr>
          <a:xfrm>
            <a:off x="8940200" y="86072"/>
            <a:ext cx="3251800" cy="33123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37678"/>
            <a:ext cx="1104342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ea typeface="+mj-ea"/>
                <a:cs typeface="Arial"/>
              </a:defRPr>
            </a:lvl1pPr>
          </a:lstStyle>
          <a:p>
            <a:r>
              <a:rPr lang="en-US" sz="4000" dirty="0">
                <a:solidFill>
                  <a:srgbClr val="A34773"/>
                </a:solidFill>
              </a:rPr>
              <a:t>Data Analysis Services: VISA (VRE)</a:t>
            </a:r>
            <a:endParaRPr lang="en-US" sz="4000" kern="0" dirty="0">
              <a:solidFill>
                <a:srgbClr val="A34773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5EDAD4-FB55-EC06-3309-C884899F5854}"/>
              </a:ext>
            </a:extLst>
          </p:cNvPr>
          <p:cNvSpPr txBox="1">
            <a:spLocks/>
          </p:cNvSpPr>
          <p:nvPr/>
        </p:nvSpPr>
        <p:spPr>
          <a:xfrm>
            <a:off x="457200" y="4409728"/>
            <a:ext cx="5928360" cy="194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4342"/>
              </a:buClr>
              <a:buSzPts val="3200"/>
              <a:buFont typeface="Arial"/>
              <a:buChar char="•"/>
              <a:defRPr sz="2400" b="1" i="0" u="none" strike="noStrike" cap="none">
                <a:solidFill>
                  <a:srgbClr val="4C4D4F"/>
                </a:solidFill>
                <a:latin typeface="Muli" pitchFamily="2" charset="77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to EOSC users for </a:t>
            </a:r>
            <a:r>
              <a:rPr lang="en-US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processing. This is a </a:t>
            </a:r>
            <a:r>
              <a:rPr lang="en-US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specialised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service, not a generic compute/storage offering.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implementation?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F6C18-658E-86F6-AC1C-35F4F482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821" y="3237623"/>
            <a:ext cx="5631180" cy="3620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53E7E-1F40-EE0B-5508-919FAB930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661" y="222123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4384"/>
      </p:ext>
    </p:extLst>
  </p:cSld>
  <p:clrMapOvr>
    <a:masterClrMapping/>
  </p:clrMapOvr>
</p:sld>
</file>

<file path=ppt/theme/theme1.xml><?xml version="1.0" encoding="utf-8"?>
<a:theme xmlns:a="http://schemas.openxmlformats.org/drawingml/2006/main" name="PaNOSC_LOGO-onl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897</Words>
  <Application>Microsoft Office PowerPoint</Application>
  <PresentationFormat>Widescreen</PresentationFormat>
  <Paragraphs>131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Courier New</vt:lpstr>
      <vt:lpstr>Calibri</vt:lpstr>
      <vt:lpstr>Roboto</vt:lpstr>
      <vt:lpstr>Arial</vt:lpstr>
      <vt:lpstr>Noto Sans Symbols</vt:lpstr>
      <vt:lpstr>Muli</vt:lpstr>
      <vt:lpstr>PaNOSC_LOGO-only</vt:lpstr>
      <vt:lpstr>PaNOSC EOSC Node  </vt:lpstr>
      <vt:lpstr>PaNOSC Node, brief 2025</vt:lpstr>
      <vt:lpstr>Photon and Neutron RI typical environment</vt:lpstr>
      <vt:lpstr>ESRF 2025 to illustrate</vt:lpstr>
      <vt:lpstr>PowerPoint Presentation</vt:lpstr>
      <vt:lpstr>PaNOSC EOSC Node services</vt:lpstr>
      <vt:lpstr>Federating capabilities – data repositories</vt:lpstr>
      <vt:lpstr>PaNOSC Node - PaN-Finder Architecture (developed as part of OSCARS)</vt:lpstr>
      <vt:lpstr>PowerPoint Presentation</vt:lpstr>
      <vt:lpstr>Federating capabilities – software packaging</vt:lpstr>
      <vt:lpstr>Data transfer solutions</vt:lpstr>
      <vt:lpstr>Cybersecurity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Nicoletta Carboni</dc:creator>
  <cp:lastModifiedBy>jperrin</cp:lastModifiedBy>
  <cp:revision>14</cp:revision>
  <dcterms:created xsi:type="dcterms:W3CDTF">2025-06-10T10:59:42Z</dcterms:created>
  <dcterms:modified xsi:type="dcterms:W3CDTF">2025-12-04T07:30:59Z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2019-04-19T10:00:00Z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2019-04-23T10:00:00Z</vt:filetime>
  </property>
</Properties>
</file>