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6"/>
  </p:notesMasterIdLst>
  <p:sldIdLst>
    <p:sldId id="2145707230" r:id="rId5"/>
    <p:sldId id="2145707235" r:id="rId6"/>
    <p:sldId id="2145707236" r:id="rId7"/>
    <p:sldId id="2145707237" r:id="rId8"/>
    <p:sldId id="2145707238" r:id="rId9"/>
    <p:sldId id="2145707239" r:id="rId10"/>
    <p:sldId id="2145707240" r:id="rId11"/>
    <p:sldId id="2145707241" r:id="rId12"/>
    <p:sldId id="2145707242" r:id="rId13"/>
    <p:sldId id="2145707243" r:id="rId14"/>
    <p:sldId id="2145707244" r:id="rId15"/>
    <p:sldId id="2145707219" r:id="rId16"/>
    <p:sldId id="2145707224" r:id="rId17"/>
    <p:sldId id="2145707231" r:id="rId18"/>
    <p:sldId id="2145707232" r:id="rId19"/>
    <p:sldId id="2145707234" r:id="rId20"/>
    <p:sldId id="2145707245" r:id="rId21"/>
    <p:sldId id="2145707246" r:id="rId22"/>
    <p:sldId id="2145707247" r:id="rId23"/>
    <p:sldId id="2145707248" r:id="rId24"/>
    <p:sldId id="2145707229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21"/>
    <a:srgbClr val="FA0000"/>
    <a:srgbClr val="000F9F"/>
    <a:srgbClr val="08520D"/>
    <a:srgbClr val="D2B915"/>
    <a:srgbClr val="EC2F56"/>
    <a:srgbClr val="182CEC"/>
    <a:srgbClr val="1528BC"/>
    <a:srgbClr val="6EADFF"/>
    <a:srgbClr val="1C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EDD8F-2366-468C-BF80-1A24AB2496C5}" v="8" dt="2024-06-03T05:07:21.995"/>
    <p1510:client id="{F12117A9-8632-4874-A7BB-4FFB80A792F1}" v="1" dt="2024-06-03T04:49:08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/>
    <p:restoredTop sz="86377"/>
  </p:normalViewPr>
  <p:slideViewPr>
    <p:cSldViewPr snapToGrid="0" snapToObjects="1">
      <p:cViewPr varScale="1">
        <p:scale>
          <a:sx n="134" d="100"/>
          <a:sy n="134" d="100"/>
        </p:scale>
        <p:origin x="1362" y="96"/>
      </p:cViewPr>
      <p:guideLst/>
    </p:cSldViewPr>
  </p:slideViewPr>
  <p:outlineViewPr>
    <p:cViewPr>
      <p:scale>
        <a:sx n="40" d="100"/>
        <a:sy n="4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C4E80-B3C3-564E-B646-236FA97B2EFB}" type="datetimeFigureOut">
              <a:rPr lang="it-IT" smtClean="0"/>
              <a:t>01/12/2025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5D7AB-67CD-5A49-B584-CEA4079915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28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11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0748E-FC1D-42C2-8B82-B04B15B57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A3AC0A-07E2-3A2A-3B24-952AB2D23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9CB53B-37A8-B84F-FA17-A7952A5CE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Template e guide lines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FAEF5D-57EB-FD72-32C4-EF4FF7A5C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78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C66DA0F-AAC3-4405-791B-80E68BA98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514484"/>
            <a:ext cx="12191996" cy="5997459"/>
          </a:xfrm>
          <a:prstGeom prst="rect">
            <a:avLst/>
          </a:prstGeom>
        </p:spPr>
      </p:pic>
      <p:pic>
        <p:nvPicPr>
          <p:cNvPr id="10" name="Immagine 9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41C8A9-F814-37F9-0598-B6C07C1C15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416" y="1397191"/>
            <a:ext cx="4053237" cy="149159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620628A-FD03-E9A2-A613-938F34E570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741904BA-5500-05F2-B20C-95210E04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60" y="3235500"/>
            <a:ext cx="10515600" cy="1326975"/>
          </a:xfrm>
          <a:prstGeom prst="rect">
            <a:avLst/>
          </a:prstGeom>
        </p:spPr>
        <p:txBody>
          <a:bodyPr anchor="b"/>
          <a:lstStyle>
            <a:lvl1pPr>
              <a:defRPr lang="it-IT" sz="6600" b="1" kern="1200" dirty="0">
                <a:solidFill>
                  <a:schemeClr val="bg1"/>
                </a:solidFill>
                <a:latin typeface="Titillium Web Black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B55CE418-2541-646A-E148-86F886936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060" y="4589464"/>
            <a:ext cx="10515600" cy="5132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it-IT" sz="2400" b="1" kern="1200" dirty="0" smtClean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1E86FA5A-4ECA-0BF5-D88C-B9981178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060" y="59601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it-IT" sz="2400" b="1" kern="1200" smtClean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fld id="{34DB3792-101E-F24C-A8EF-777BD6291A40}" type="datetimeFigureOut">
              <a:rPr lang="it-IT" smtClean="0"/>
              <a:pPr/>
              <a:t>01/12/2025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905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5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6576FE3-3885-B4FF-D94B-E576515254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71738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38F98548-F57F-1626-6B75-0371D69F717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60852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AE72784-1269-C3B0-8F6E-1860AE41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0033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7"/>
            <a:ext cx="5169147" cy="995381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2220687"/>
            <a:ext cx="5169147" cy="74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116447"/>
            <a:ext cx="5659001" cy="5055753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2012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7"/>
            <a:ext cx="5169147" cy="995381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2220687"/>
            <a:ext cx="5169147" cy="74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11E5618-811C-1FB8-51C9-BF20B3F0803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6995" y="3233057"/>
            <a:ext cx="5169147" cy="289295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69132325-3A48-B060-B095-581F5D9CB2E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1" y="1116448"/>
            <a:ext cx="5659004" cy="5009567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44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862446"/>
            <a:ext cx="12191999" cy="5663045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1297804" cy="516409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1297804" cy="516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6" y="2490090"/>
            <a:ext cx="11297804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8182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0AED66-982C-D1DA-CEE8-70C8CC2A2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" y="519479"/>
            <a:ext cx="12189759" cy="59974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BB6F3C-25D7-1CCA-9425-F4428358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1477222"/>
            <a:ext cx="10515600" cy="13255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it-IT" sz="66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90CD85-18F3-4354-42B3-1B86D6CF5E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221F4D3-DB40-FD56-2211-209D08321AFF}"/>
              </a:ext>
            </a:extLst>
          </p:cNvPr>
          <p:cNvSpPr txBox="1">
            <a:spLocks/>
          </p:cNvSpPr>
          <p:nvPr userDrawn="1"/>
        </p:nvSpPr>
        <p:spPr>
          <a:xfrm>
            <a:off x="465221" y="3213372"/>
            <a:ext cx="7956884" cy="56154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rPr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036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C0000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C00000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79552A2-9BF8-2C9B-1E9B-F260D24F0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50320" y="858178"/>
            <a:ext cx="3941679" cy="5656922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5" y="2490090"/>
            <a:ext cx="7252277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8304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C0000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C00000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6" y="2490090"/>
            <a:ext cx="5859896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733309" y="2490090"/>
            <a:ext cx="5021695" cy="3795281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07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C0000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C00000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6997" y="2490090"/>
            <a:ext cx="11318008" cy="3795281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413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0AED66-982C-D1DA-CEE8-70C8CC2A2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519479"/>
            <a:ext cx="12191998" cy="59974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090CD85-18F3-4354-42B3-1B86D6CF5E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CA59DDD-E05C-032A-F7B4-1C7EA2F497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0416" y="1397191"/>
            <a:ext cx="4053237" cy="14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4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103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C66DA0F-AAC3-4405-791B-80E68BA98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514484"/>
            <a:ext cx="12191996" cy="5997458"/>
          </a:xfrm>
          <a:prstGeom prst="rect">
            <a:avLst/>
          </a:prstGeom>
        </p:spPr>
      </p:pic>
      <p:pic>
        <p:nvPicPr>
          <p:cNvPr id="10" name="Immagine 9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41C8A9-F814-37F9-0598-B6C07C1C15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416" y="1397191"/>
            <a:ext cx="4053237" cy="149159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620628A-FD03-E9A2-A613-938F34E570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741904BA-5500-05F2-B20C-95210E04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60" y="3235500"/>
            <a:ext cx="10515600" cy="1326975"/>
          </a:xfrm>
          <a:prstGeom prst="rect">
            <a:avLst/>
          </a:prstGeom>
        </p:spPr>
        <p:txBody>
          <a:bodyPr anchor="b"/>
          <a:lstStyle>
            <a:lvl1pPr>
              <a:defRPr lang="it-IT" sz="6600" b="1" kern="1200" dirty="0">
                <a:solidFill>
                  <a:schemeClr val="bg1"/>
                </a:solidFill>
                <a:latin typeface="Titillium Web Black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B55CE418-2541-646A-E148-86F886936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060" y="4589464"/>
            <a:ext cx="10515600" cy="5132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it-IT" sz="2400" b="1" kern="1200" dirty="0" smtClean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1E86FA5A-4ECA-0BF5-D88C-B9981178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060" y="59601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it-IT" sz="2400" b="1" kern="1200" smtClean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fld id="{34DB3792-101E-F24C-A8EF-777BD6291A40}" type="datetimeFigureOut">
              <a:rPr lang="it-IT" smtClean="0"/>
              <a:pPr/>
              <a:t>01/12/2025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323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0AED66-982C-D1DA-CEE8-70C8CC2A2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" y="519479"/>
            <a:ext cx="12189759" cy="59974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BB6F3C-25D7-1CCA-9425-F4428358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1477222"/>
            <a:ext cx="10515600" cy="13255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it-IT" sz="66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90CD85-18F3-4354-42B3-1B86D6CF5E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221F4D3-DB40-FD56-2211-209D08321AFF}"/>
              </a:ext>
            </a:extLst>
          </p:cNvPr>
          <p:cNvSpPr txBox="1">
            <a:spLocks/>
          </p:cNvSpPr>
          <p:nvPr userDrawn="1"/>
        </p:nvSpPr>
        <p:spPr>
          <a:xfrm>
            <a:off x="465221" y="3213372"/>
            <a:ext cx="7956884" cy="56154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rPr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0960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0AED66-982C-D1DA-CEE8-70C8CC2A2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" y="519479"/>
            <a:ext cx="12189759" cy="59974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BB6F3C-25D7-1CCA-9425-F4428358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1477222"/>
            <a:ext cx="10515600" cy="13255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it-IT" sz="66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90CD85-18F3-4354-42B3-1B86D6CF5E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221F4D3-DB40-FD56-2211-209D08321AFF}"/>
              </a:ext>
            </a:extLst>
          </p:cNvPr>
          <p:cNvSpPr txBox="1">
            <a:spLocks/>
          </p:cNvSpPr>
          <p:nvPr userDrawn="1"/>
        </p:nvSpPr>
        <p:spPr>
          <a:xfrm>
            <a:off x="465221" y="3213372"/>
            <a:ext cx="7956884" cy="56154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rPr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6641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0AED66-982C-D1DA-CEE8-70C8CC2A2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519479"/>
            <a:ext cx="12191998" cy="59974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BB6F3C-25D7-1CCA-9425-F4428358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1477222"/>
            <a:ext cx="10515600" cy="13255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it-IT" sz="40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90CD85-18F3-4354-42B3-1B86D6CF5E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221F4D3-DB40-FD56-2211-209D08321AFF}"/>
              </a:ext>
            </a:extLst>
          </p:cNvPr>
          <p:cNvSpPr txBox="1">
            <a:spLocks/>
          </p:cNvSpPr>
          <p:nvPr userDrawn="1"/>
        </p:nvSpPr>
        <p:spPr>
          <a:xfrm>
            <a:off x="465221" y="2671951"/>
            <a:ext cx="7956884" cy="56154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0" i="0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rPr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6531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79552A2-9BF8-2C9B-1E9B-F260D24F0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50320" y="858178"/>
            <a:ext cx="3941679" cy="5656922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5" y="2490090"/>
            <a:ext cx="7252277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4253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6" y="2490090"/>
            <a:ext cx="5859896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733309" y="2490090"/>
            <a:ext cx="5021695" cy="3795281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98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6997" y="2490090"/>
            <a:ext cx="11318008" cy="3795281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44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318007" cy="386541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D4207-1B7E-59E0-40E5-7509AD24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5E6B887-0117-42E1-3678-413D74C8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675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9D76A4BB-C541-2D11-5399-EA4593B63A4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02E7C06D-387F-9FED-1B27-29874D3DECB4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705854F-C475-55EE-015D-046509CF5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C66E04D-BFE2-B651-56BF-804889F324FB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F8BE171-534A-E1A0-453C-F9BD7B583477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33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8" r:id="rId2"/>
    <p:sldLayoutId id="2147483698" r:id="rId3"/>
    <p:sldLayoutId id="2147483708" r:id="rId4"/>
    <p:sldLayoutId id="2147483709" r:id="rId5"/>
    <p:sldLayoutId id="2147483699" r:id="rId6"/>
    <p:sldLayoutId id="2147483710" r:id="rId7"/>
    <p:sldLayoutId id="2147483716" r:id="rId8"/>
    <p:sldLayoutId id="2147483712" r:id="rId9"/>
    <p:sldLayoutId id="2147483714" r:id="rId10"/>
    <p:sldLayoutId id="2147483715" r:id="rId11"/>
    <p:sldLayoutId id="2147483717" r:id="rId12"/>
    <p:sldLayoutId id="2147483711" r:id="rId13"/>
    <p:sldLayoutId id="2147483719" r:id="rId14"/>
    <p:sldLayoutId id="2147483720" r:id="rId15"/>
    <p:sldLayoutId id="2147483721" r:id="rId16"/>
    <p:sldLayoutId id="2147483722" r:id="rId17"/>
    <p:sldLayoutId id="2147483713" r:id="rId18"/>
    <p:sldLayoutId id="214748370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matteo.zanaroli@supercomputing-icsc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2">
            <a:extLst>
              <a:ext uri="{FF2B5EF4-FFF2-40B4-BE49-F238E27FC236}">
                <a16:creationId xmlns:a16="http://schemas.microsoft.com/office/drawing/2014/main" id="{582C17C9-E9AF-DC65-F2C3-66DE944B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59" y="3235500"/>
            <a:ext cx="11091821" cy="1326975"/>
          </a:xfrm>
        </p:spPr>
        <p:txBody>
          <a:bodyPr/>
          <a:lstStyle/>
          <a:p>
            <a:r>
              <a:rPr lang="en-US" sz="4800" dirty="0"/>
              <a:t>The EOSC Federation Build Up Group and the Italian EOSC Node</a:t>
            </a:r>
            <a:endParaRPr lang="it-IT" sz="48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485CA5-88DF-527D-88BC-1A0AA2405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060" y="5025237"/>
            <a:ext cx="10515600" cy="513230"/>
          </a:xfrm>
        </p:spPr>
        <p:txBody>
          <a:bodyPr/>
          <a:lstStyle/>
          <a:p>
            <a:r>
              <a:rPr lang="en-GB" sz="2800" dirty="0"/>
              <a:t>Matteo Zanaroli</a:t>
            </a:r>
          </a:p>
          <a:p>
            <a:r>
              <a:rPr lang="en-US" sz="1800" dirty="0"/>
              <a:t>Coordinator of EOSC Node Italy  </a:t>
            </a:r>
          </a:p>
          <a:p>
            <a:r>
              <a:rPr lang="en-US" sz="1800" dirty="0"/>
              <a:t>Ethics and Data Governance Manager at ICSC </a:t>
            </a:r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58718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1145-5749-6528-4415-9E4B8C2E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B5E48F2B-B1F9-441B-3576-DA0EF7BE788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E2ACC21-5144-8BBA-B526-9A159F35E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D922B72-FE95-B8C5-F079-250CCA675252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49FA9A7-6914-DED8-0DBC-B0A7D2AE2A9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5564A04E-3990-6028-4F9B-C0A4C7A1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525A4-4E81-4766-84CA-97C9B30746B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285750" indent="-285750"/>
            <a:r>
              <a:rPr lang="en-US" dirty="0"/>
              <a:t>#1 Applicants must be interested in </a:t>
            </a:r>
            <a:r>
              <a:rPr lang="en-US" b="1" dirty="0"/>
              <a:t>enrolling as a separate Node.</a:t>
            </a:r>
          </a:p>
          <a:p>
            <a:pPr marL="285750" indent="-285750"/>
            <a:r>
              <a:rPr lang="en-US" dirty="0"/>
              <a:t>#2 Applicants </a:t>
            </a:r>
            <a:r>
              <a:rPr lang="en-US" b="1" dirty="0"/>
              <a:t>must have the capacity or have a clear plan to develop the capacity</a:t>
            </a:r>
            <a:r>
              <a:rPr lang="en-US" dirty="0"/>
              <a:t> to implement activities that enable the broader represented community to engage and participate in the EOSC Federation (e.g. to onboard 3</a:t>
            </a:r>
            <a:r>
              <a:rPr lang="en-US" baseline="30000" dirty="0"/>
              <a:t>rd</a:t>
            </a:r>
            <a:r>
              <a:rPr lang="en-US" dirty="0"/>
              <a:t> party resources)</a:t>
            </a:r>
          </a:p>
          <a:p>
            <a:pPr marL="285750" indent="-285750"/>
            <a:r>
              <a:rPr lang="en-GB" dirty="0"/>
              <a:t>#3 Applicants must agree to </a:t>
            </a:r>
            <a:r>
              <a:rPr lang="en-GB" b="1" dirty="0"/>
              <a:t>comply with the mandatory technical specifications </a:t>
            </a:r>
            <a:r>
              <a:rPr lang="en-GB" dirty="0"/>
              <a:t>regarding integration in the EOSC Federation, in particular regarding integration in the </a:t>
            </a:r>
            <a:r>
              <a:rPr lang="en-GB" b="1" dirty="0"/>
              <a:t>EOSC Federated AAI </a:t>
            </a:r>
            <a:r>
              <a:rPr lang="en-GB" dirty="0"/>
              <a:t>and exposure of their resources through (a) </a:t>
            </a:r>
            <a:r>
              <a:rPr lang="en-GB" b="1" dirty="0"/>
              <a:t>common EOSC catalogue(s).</a:t>
            </a:r>
          </a:p>
          <a:p>
            <a:pPr marL="285750" indent="-285750"/>
            <a:r>
              <a:rPr lang="en-GB" dirty="0"/>
              <a:t>#4 The resources that applicants aim to make available to EOSC users via an EOSC Node </a:t>
            </a:r>
            <a:r>
              <a:rPr lang="en-GB" b="1" dirty="0"/>
              <a:t>must operate at minimum at Technical Readiness Level (TRL) 7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2FEBFFA-0D0E-A1FA-71E4-B5276ED6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Node</a:t>
            </a:r>
            <a:r>
              <a:rPr lang="it-IT" dirty="0"/>
              <a:t> </a:t>
            </a:r>
            <a:r>
              <a:rPr lang="it-IT" dirty="0" err="1"/>
              <a:t>Enrolment</a:t>
            </a:r>
            <a:r>
              <a:rPr lang="it-IT" dirty="0"/>
              <a:t> </a:t>
            </a:r>
            <a:r>
              <a:rPr lang="it-IT" dirty="0" err="1"/>
              <a:t>Criteria</a:t>
            </a:r>
            <a:r>
              <a:rPr lang="it-IT" dirty="0"/>
              <a:t> (1 of 2)</a:t>
            </a:r>
          </a:p>
        </p:txBody>
      </p:sp>
    </p:spTree>
    <p:extLst>
      <p:ext uri="{BB962C8B-B14F-4D97-AF65-F5344CB8AC3E}">
        <p14:creationId xmlns:p14="http://schemas.microsoft.com/office/powerpoint/2010/main" val="4237620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CABAE-EB52-C100-CF03-3FA372AB9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19F84E79-9E9C-DF1B-39CF-3AAB0AECDD8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3A76A54-36A5-BA6E-0EF7-8F86CCF5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E112E3A-0978-535F-84D6-AE7547AC9C5C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90D6575-B030-B6A6-55EC-359E57E57D5B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ACD77830-CE5F-D1F2-DD44-EA8FE0ACFC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E77FE8A-A6CF-EE7A-E1F4-4DBF897999D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285750" indent="-285750"/>
            <a:r>
              <a:rPr lang="en-GB" dirty="0"/>
              <a:t>#5 Applicants must commit at least </a:t>
            </a:r>
            <a:r>
              <a:rPr lang="en-GB" b="1" dirty="0"/>
              <a:t>five individuals </a:t>
            </a:r>
            <a:r>
              <a:rPr lang="en-GB" dirty="0"/>
              <a:t>involved for the duration of the build-up phase, including the roles of coordinator, operations officer, a legal officer, a cybersecurity officer and a communications officer. Applicants must specify the names assigned to the aforementioned roles in their application.</a:t>
            </a:r>
          </a:p>
          <a:p>
            <a:pPr marL="285750" indent="-285750"/>
            <a:r>
              <a:rPr lang="en-GB" dirty="0"/>
              <a:t>#6 Applicants </a:t>
            </a:r>
            <a:r>
              <a:rPr lang="en-GB" b="1" dirty="0"/>
              <a:t>must agree with existing Node(s) or other applicants to align on and propose the development of at least one scientific multi-Node use case or one use case realising a concrete contribution to federating capabilities</a:t>
            </a:r>
          </a:p>
          <a:p>
            <a:pPr marL="285750" indent="-285750"/>
            <a:r>
              <a:rPr lang="en-GB" dirty="0"/>
              <a:t>#7 Applicants are </a:t>
            </a:r>
            <a:r>
              <a:rPr lang="en-GB" b="1" dirty="0"/>
              <a:t>willing to sign a Memorandum of Understanding</a:t>
            </a:r>
            <a:r>
              <a:rPr lang="en-GB" dirty="0"/>
              <a:t> (MoU) on preparing operational integration within the envisaged EOSC Federation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C8BABA8-5234-F274-A6D1-778637D7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Node</a:t>
            </a:r>
            <a:r>
              <a:rPr lang="it-IT" dirty="0"/>
              <a:t> </a:t>
            </a:r>
            <a:r>
              <a:rPr lang="it-IT" dirty="0" err="1"/>
              <a:t>Enrolment</a:t>
            </a:r>
            <a:r>
              <a:rPr lang="it-IT" dirty="0"/>
              <a:t> </a:t>
            </a:r>
            <a:r>
              <a:rPr lang="it-IT" dirty="0" err="1"/>
              <a:t>Criteria</a:t>
            </a:r>
            <a:r>
              <a:rPr lang="it-IT" dirty="0"/>
              <a:t> (2 of 2)</a:t>
            </a:r>
          </a:p>
        </p:txBody>
      </p:sp>
    </p:spTree>
    <p:extLst>
      <p:ext uri="{BB962C8B-B14F-4D97-AF65-F5344CB8AC3E}">
        <p14:creationId xmlns:p14="http://schemas.microsoft.com/office/powerpoint/2010/main" val="234650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22810-558B-9F58-5364-D12F5756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C182BC-AE2A-8FC8-DFEE-B38FDDCBED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713" y="539121"/>
            <a:ext cx="12189757" cy="5997459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9D8CF3E4-79BD-4E43-4758-DF1EB06025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96707FA7-E79D-FDAE-D619-52A3954A156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50042075-6FC1-F063-609B-7A6B21CB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3CE911D0-7A0D-022D-E75D-0EAD7FCE59F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FAAE6D14-90FF-F4D1-FE3F-850ECAAF2BF7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9FCBE1A-63CB-7941-0D24-212C540B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EOSC Node Italy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2465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8C46-0D2B-B0E8-2FBD-D52D4C50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EEE532D-EFA9-B31A-A3E9-F074B2C10D1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F1FF6D6-D43B-B64D-0E31-0E637F47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A5B42F0-F243-7177-E16C-78733BE5443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7EDF77F-65F5-1ABB-E00D-164612F4EC9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D3BEF0F-7EA5-9D68-6EB0-0994AEB5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3BBBA8E-87A3-E290-1877-47A0ABEE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EOSC Node Italy – General Information 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84BCB2-8234-C6D7-F26C-D617C296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619" y="1652155"/>
            <a:ext cx="9148762" cy="48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2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C143E-8B67-8AF0-2C6C-E1DE04ED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7125A606-A6FC-6E2F-406F-795629A5C5E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3435AF4-1849-1BC7-FAEA-F5AA0EF1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1CAFE36-91A1-77F3-002C-6DC0B6F4B8A0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E85FDFF-76A3-3796-F7BC-2501A81880E7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6866549D-47AE-25B1-5088-EBA4C5EAE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A0C2F15-964C-152E-144C-69748A904D3A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Contribute to change the culture and </a:t>
            </a:r>
            <a:r>
              <a:rPr lang="en-US" b="1" dirty="0">
                <a:solidFill>
                  <a:schemeClr val="tx1"/>
                </a:solidFill>
              </a:rPr>
              <a:t>make Open Science the new normal</a:t>
            </a:r>
          </a:p>
          <a:p>
            <a:r>
              <a:rPr lang="en-US" dirty="0">
                <a:solidFill>
                  <a:schemeClr val="tx1"/>
                </a:solidFill>
              </a:rPr>
              <a:t>Support a </a:t>
            </a:r>
            <a:r>
              <a:rPr lang="en-US" b="1" dirty="0">
                <a:solidFill>
                  <a:schemeClr val="tx1"/>
                </a:solidFill>
              </a:rPr>
              <a:t>strong federation </a:t>
            </a:r>
            <a:r>
              <a:rPr lang="en-US" dirty="0">
                <a:solidFill>
                  <a:schemeClr val="tx1"/>
                </a:solidFill>
              </a:rPr>
              <a:t>of infrastructures and data for data-driven research</a:t>
            </a:r>
          </a:p>
          <a:p>
            <a:r>
              <a:rPr lang="en-US" dirty="0">
                <a:solidFill>
                  <a:schemeClr val="tx1"/>
                </a:solidFill>
              </a:rPr>
              <a:t>Contribute to the </a:t>
            </a:r>
            <a:r>
              <a:rPr lang="en-US" b="1" dirty="0">
                <a:solidFill>
                  <a:schemeClr val="tx1"/>
                </a:solidFill>
              </a:rPr>
              <a:t>EOSC developments and policies</a:t>
            </a:r>
          </a:p>
          <a:p>
            <a:r>
              <a:rPr lang="en-US" dirty="0">
                <a:solidFill>
                  <a:schemeClr val="tx1"/>
                </a:solidFill>
              </a:rPr>
              <a:t>Participate in </a:t>
            </a:r>
            <a:r>
              <a:rPr lang="en-US" b="1" dirty="0">
                <a:solidFill>
                  <a:schemeClr val="tx1"/>
                </a:solidFill>
              </a:rPr>
              <a:t>projects aimed at developing services to exploit the full federation of EOSC Nodes </a:t>
            </a:r>
          </a:p>
          <a:p>
            <a:r>
              <a:rPr lang="en-US" dirty="0">
                <a:solidFill>
                  <a:schemeClr val="tx1"/>
                </a:solidFill>
              </a:rPr>
              <a:t>Increase the </a:t>
            </a:r>
            <a:r>
              <a:rPr lang="en-US" b="1" dirty="0">
                <a:solidFill>
                  <a:schemeClr val="tx1"/>
                </a:solidFill>
              </a:rPr>
              <a:t>opportunities for Italian researchers</a:t>
            </a:r>
            <a:r>
              <a:rPr lang="en-US" dirty="0">
                <a:solidFill>
                  <a:schemeClr val="tx1"/>
                </a:solidFill>
              </a:rPr>
              <a:t> and research communities</a:t>
            </a:r>
          </a:p>
          <a:p>
            <a:r>
              <a:rPr lang="en-US" dirty="0">
                <a:solidFill>
                  <a:schemeClr val="tx1"/>
                </a:solidFill>
              </a:rPr>
              <a:t>Having and giving access to high value multidisciplinary competencies and datasets</a:t>
            </a:r>
          </a:p>
          <a:p>
            <a:r>
              <a:rPr lang="en-US" b="1" dirty="0">
                <a:solidFill>
                  <a:schemeClr val="tx1"/>
                </a:solidFill>
              </a:rPr>
              <a:t>Access to Cloud and HPC infrastructures </a:t>
            </a:r>
          </a:p>
          <a:p>
            <a:r>
              <a:rPr lang="en-US" dirty="0">
                <a:solidFill>
                  <a:schemeClr val="tx1"/>
                </a:solidFill>
              </a:rPr>
              <a:t>Develop education and training programs</a:t>
            </a:r>
          </a:p>
          <a:p>
            <a:r>
              <a:rPr lang="en-US" b="1" dirty="0">
                <a:solidFill>
                  <a:schemeClr val="tx1"/>
                </a:solidFill>
              </a:rPr>
              <a:t>Synergy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err="1">
                <a:solidFill>
                  <a:schemeClr val="tx1"/>
                </a:solidFill>
              </a:rPr>
              <a:t>EuroHPC</a:t>
            </a:r>
            <a:r>
              <a:rPr lang="en-US" dirty="0">
                <a:solidFill>
                  <a:schemeClr val="tx1"/>
                </a:solidFill>
              </a:rPr>
              <a:t> key initiatives such as the </a:t>
            </a:r>
            <a:r>
              <a:rPr lang="en-US" b="1" dirty="0">
                <a:solidFill>
                  <a:schemeClr val="tx1"/>
                </a:solidFill>
              </a:rPr>
              <a:t>AI Factory</a:t>
            </a:r>
            <a:endParaRPr lang="en-GB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3AFA15B-B4AB-6546-C963-E1BB0DE9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value for the research community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890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82A47-C70D-1774-FBBD-D66E94B7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E94A68BC-8CFD-8318-FC99-D2C6B99D012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24DCEE7-82A6-274A-81E0-37B6583B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DE7C0CE-1FB2-2216-D3EC-0C10BCBE45F9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461B02A-46F2-2D28-3F8F-9431BBBD33AC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193FFBB-0D0D-3B74-A674-7DA0E9D2D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87EE89B-3B52-1253-D65B-481D3EF0BBA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755006" cy="386541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Federated AAI and integrated service catalogue</a:t>
            </a:r>
          </a:p>
          <a:p>
            <a:r>
              <a:rPr lang="en-US" dirty="0">
                <a:solidFill>
                  <a:schemeClr val="tx1"/>
                </a:solidFill>
              </a:rPr>
              <a:t>Cloud, HPC and storage federated infrastructure</a:t>
            </a:r>
          </a:p>
          <a:p>
            <a:r>
              <a:rPr lang="en-US" dirty="0">
                <a:solidFill>
                  <a:schemeClr val="tx1"/>
                </a:solidFill>
              </a:rPr>
              <a:t>Data Lake and HPC/Cloud federation of data centers</a:t>
            </a:r>
          </a:p>
          <a:p>
            <a:r>
              <a:rPr lang="en-US" dirty="0">
                <a:solidFill>
                  <a:schemeClr val="tx1"/>
                </a:solidFill>
              </a:rPr>
              <a:t>Data transfer services benefitting of </a:t>
            </a:r>
            <a:r>
              <a:rPr lang="en-US" b="1" dirty="0">
                <a:solidFill>
                  <a:schemeClr val="tx1"/>
                </a:solidFill>
              </a:rPr>
              <a:t>GARR connection </a:t>
            </a:r>
            <a:r>
              <a:rPr lang="en-US" dirty="0">
                <a:solidFill>
                  <a:schemeClr val="tx1"/>
                </a:solidFill>
              </a:rPr>
              <a:t>with hundreds of Gigabits per second</a:t>
            </a:r>
          </a:p>
          <a:p>
            <a:r>
              <a:rPr lang="en-US" b="1" dirty="0">
                <a:solidFill>
                  <a:schemeClr val="tx1"/>
                </a:solidFill>
              </a:rPr>
              <a:t>Data related services </a:t>
            </a:r>
            <a:r>
              <a:rPr lang="en-US" dirty="0">
                <a:solidFill>
                  <a:schemeClr val="tx1"/>
                </a:solidFill>
              </a:rPr>
              <a:t>(data preparation, data creation, data analytics)</a:t>
            </a:r>
          </a:p>
          <a:p>
            <a:r>
              <a:rPr lang="en-US" b="1" dirty="0">
                <a:solidFill>
                  <a:schemeClr val="tx1"/>
                </a:solidFill>
              </a:rPr>
              <a:t>ELSI </a:t>
            </a:r>
            <a:r>
              <a:rPr lang="en-US" dirty="0">
                <a:solidFill>
                  <a:schemeClr val="tx1"/>
                </a:solidFill>
              </a:rPr>
              <a:t>(Ethical, Legal and Social Implications) services, including the implementation of ISO27001 Cloud environment and Sandboxes for AI</a:t>
            </a:r>
          </a:p>
          <a:p>
            <a:r>
              <a:rPr lang="en-US" b="1" dirty="0">
                <a:solidFill>
                  <a:schemeClr val="tx1"/>
                </a:solidFill>
              </a:rPr>
              <a:t>Catalog of RPOs and SPOs data repositories using D4Science</a:t>
            </a:r>
          </a:p>
          <a:p>
            <a:r>
              <a:rPr lang="en-US" dirty="0">
                <a:solidFill>
                  <a:schemeClr val="tx1"/>
                </a:solidFill>
              </a:rPr>
              <a:t>Education and training programs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C453A90-9E44-41E4-9C11-CC3A2ED2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available and main services of EOSC Node Italy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4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D5A93-8761-9DBA-DAF5-C0F1D3B2C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320AB4B9-90D0-7462-F344-2303D241981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2145938-E57B-FBB5-C076-5C35A83C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51CC92F-3995-7A91-73D4-564582E440FB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B9904B3-2A3A-14AA-114B-C367D1AA48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7954ADB7-1814-0E26-CD29-6E07DE5C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5E1B189-1DE4-8C39-5F1D-745191CFBC5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1985311"/>
            <a:ext cx="11592978" cy="3865418"/>
          </a:xfrm>
        </p:spPr>
        <p:txBody>
          <a:bodyPr/>
          <a:lstStyle/>
          <a:p>
            <a:r>
              <a:rPr lang="en-GB" sz="1600" dirty="0"/>
              <a:t>The EOSC Node Italy is </a:t>
            </a:r>
            <a:r>
              <a:rPr lang="en-US" sz="1600" dirty="0"/>
              <a:t>“</a:t>
            </a:r>
            <a:r>
              <a:rPr lang="en-US" sz="1600" b="1" dirty="0"/>
              <a:t>Enrolled</a:t>
            </a:r>
            <a:r>
              <a:rPr lang="en-US" sz="1600" dirty="0"/>
              <a:t>” on the EEN with a </a:t>
            </a:r>
            <a:r>
              <a:rPr lang="en-US" sz="1600" b="1" dirty="0"/>
              <a:t>federated AAI </a:t>
            </a:r>
          </a:p>
          <a:p>
            <a:r>
              <a:rPr lang="en-US" sz="1600" dirty="0"/>
              <a:t>The </a:t>
            </a:r>
            <a:r>
              <a:rPr lang="en-US" sz="1600" b="1" dirty="0"/>
              <a:t>service catalogue of the node is fully integrated with the </a:t>
            </a:r>
            <a:r>
              <a:rPr lang="it-IT" sz="1600" b="1" dirty="0"/>
              <a:t>EU </a:t>
            </a:r>
            <a:r>
              <a:rPr lang="it-IT" sz="1600" b="1" dirty="0" err="1"/>
              <a:t>Node</a:t>
            </a:r>
            <a:r>
              <a:rPr lang="it-IT" sz="1600" b="1" dirty="0"/>
              <a:t> </a:t>
            </a:r>
            <a:r>
              <a:rPr lang="en-US" sz="1600" dirty="0"/>
              <a:t>and 18 services have been onboarded on the dev instance</a:t>
            </a:r>
          </a:p>
          <a:p>
            <a:r>
              <a:rPr lang="en-US" sz="1600" dirty="0"/>
              <a:t>A catalogue of </a:t>
            </a:r>
            <a:r>
              <a:rPr lang="en-US" sz="1600" b="1" dirty="0"/>
              <a:t>20+ services </a:t>
            </a:r>
            <a:r>
              <a:rPr lang="en-US" sz="1600" dirty="0"/>
              <a:t>is already available on the </a:t>
            </a:r>
            <a:r>
              <a:rPr lang="en-GB" sz="1600" dirty="0"/>
              <a:t>EOSC Node Italy </a:t>
            </a:r>
            <a:endParaRPr lang="en-US" sz="1600" dirty="0"/>
          </a:p>
          <a:p>
            <a:endParaRPr lang="it-IT" sz="16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853BE86-CCCE-7E82-7121-DD4E77443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Node development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880DB5-5A78-7805-9FAE-F90A08069B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73" t="12343" r="2651" b="5746"/>
          <a:stretch>
            <a:fillRect/>
          </a:stretch>
        </p:blipFill>
        <p:spPr>
          <a:xfrm>
            <a:off x="944614" y="3982379"/>
            <a:ext cx="1636761" cy="220478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B06F860-EE81-ED5D-8047-D1F0D40E59FC}"/>
              </a:ext>
            </a:extLst>
          </p:cNvPr>
          <p:cNvSpPr txBox="1">
            <a:spLocks/>
          </p:cNvSpPr>
          <p:nvPr/>
        </p:nvSpPr>
        <p:spPr>
          <a:xfrm>
            <a:off x="4689269" y="3309831"/>
            <a:ext cx="5351091" cy="1345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5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Entities that have already contributed to the service catalogue:</a:t>
            </a:r>
          </a:p>
          <a:p>
            <a:r>
              <a:rPr lang="en-US" dirty="0"/>
              <a:t>Service provider for research</a:t>
            </a:r>
          </a:p>
          <a:p>
            <a:r>
              <a:rPr lang="en-US" dirty="0"/>
              <a:t>Research Performing Organizations and Universities</a:t>
            </a:r>
          </a:p>
          <a:p>
            <a:r>
              <a:rPr lang="en-US" dirty="0"/>
              <a:t>Italian nodes of Research Infrastructures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45B834FD-8C46-6CA2-2148-35B78D26B1BE}"/>
              </a:ext>
            </a:extLst>
          </p:cNvPr>
          <p:cNvSpPr/>
          <p:nvPr/>
        </p:nvSpPr>
        <p:spPr>
          <a:xfrm>
            <a:off x="3180293" y="3825887"/>
            <a:ext cx="1153740" cy="312983"/>
          </a:xfrm>
          <a:prstGeom prst="rightArrow">
            <a:avLst/>
          </a:prstGeom>
          <a:solidFill>
            <a:srgbClr val="008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4E99ED-F671-4383-A937-47F5B0A2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51" y="4711874"/>
            <a:ext cx="4037747" cy="17620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902C5D9-AE2D-0BBD-411E-C45D267D32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18" t="7766" b="64007"/>
          <a:stretch>
            <a:fillRect/>
          </a:stretch>
        </p:blipFill>
        <p:spPr>
          <a:xfrm>
            <a:off x="443737" y="3437688"/>
            <a:ext cx="2638513" cy="49812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CEBA135-A10D-BD1E-349B-E326DF78F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306" y="5327837"/>
            <a:ext cx="1112159" cy="11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65E78-E15C-408D-468D-06751CD4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6CCE624D-0FF2-B5B4-9C8C-E09A173BEF4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78235AB-9341-A7BD-AA59-7E7ABB8C0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5285289-D4C3-4872-81B5-98E1818686E3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6F0B0FC-883F-2CD9-6964-092DC9745B50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5C0673C8-591C-0B05-1418-7B7B5E04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A3436A6-4FAA-CF56-3456-0F2F7A80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 developed – CERN Reana 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72347A-768D-8139-97CB-5BBA09C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45"/>
          <a:stretch>
            <a:fillRect/>
          </a:stretch>
        </p:blipFill>
        <p:spPr>
          <a:xfrm>
            <a:off x="1271587" y="1762773"/>
            <a:ext cx="9648825" cy="44522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4118511-C7E2-BC6D-97BD-126E4FE02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359" y="978700"/>
            <a:ext cx="1929082" cy="72876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7EF05BD-946B-A364-4563-019AE1A03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4125" y="5741552"/>
            <a:ext cx="342948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56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6A02-BCBD-32AF-26B8-522EB1D0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880EB567-EA81-E0F7-710A-1F5CC6ACED4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419FB4D-A2E8-8EE3-6AA9-A6EC3DF1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69BE26E-A619-4919-351E-D9A5F3A9B839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69D1E7F-EFA6-419D-5F2C-81D42CC6993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95F4235A-80A1-A18C-1458-9EBE9B1CB6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658DE713-AD9D-E3DC-44FF-47478F47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 developed – BBMRI ERIC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FBC941-0290-9FB5-C520-E88F89B3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359" y="920907"/>
            <a:ext cx="1930649" cy="7312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3EE5058-1780-438D-E691-881D6390B3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"/>
          <a:stretch>
            <a:fillRect/>
          </a:stretch>
        </p:blipFill>
        <p:spPr>
          <a:xfrm>
            <a:off x="1310016" y="1804832"/>
            <a:ext cx="9571967" cy="447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CACD2-4449-BF85-D347-4FD28208B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641CA31-F030-6FEB-5089-BD3B83D6A56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2AF4982-7F4A-EBBA-CBC3-F05B9E61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DDC7377-4A2E-66FA-21CE-4D41E5845D01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0A9ED8D-C3BE-8DB4-9CAE-4AA4555C8288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0B8AA7F-774B-E4D5-4A9E-992559DF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F519875-3A95-B98A-3209-81C61C14E89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b="1" dirty="0"/>
              <a:t>Policy issues </a:t>
            </a:r>
            <a:r>
              <a:rPr lang="en-US" dirty="0"/>
              <a:t>including</a:t>
            </a:r>
            <a:r>
              <a:rPr lang="en-US" b="1" dirty="0"/>
              <a:t> agreements </a:t>
            </a:r>
            <a:r>
              <a:rPr lang="en-US" dirty="0"/>
              <a:t>on</a:t>
            </a:r>
            <a:r>
              <a:rPr lang="en-US" b="1" dirty="0"/>
              <a:t> </a:t>
            </a:r>
            <a:r>
              <a:rPr lang="en-US" dirty="0"/>
              <a:t>access to services (i.e. on compute/storage services)</a:t>
            </a:r>
          </a:p>
          <a:p>
            <a:r>
              <a:rPr lang="en-US" dirty="0"/>
              <a:t>EOSC Node AAI local federation and adoption</a:t>
            </a:r>
          </a:p>
          <a:p>
            <a:r>
              <a:rPr lang="en-US" dirty="0"/>
              <a:t>From </a:t>
            </a:r>
            <a:r>
              <a:rPr lang="en-US" b="1" dirty="0"/>
              <a:t>catalogue of catalogues </a:t>
            </a:r>
            <a:r>
              <a:rPr lang="en-US" dirty="0"/>
              <a:t>to detailed catalogue</a:t>
            </a:r>
          </a:p>
          <a:p>
            <a:r>
              <a:rPr lang="en-US" dirty="0"/>
              <a:t>Cross-domain </a:t>
            </a:r>
            <a:r>
              <a:rPr lang="en-US" b="1" dirty="0"/>
              <a:t>interoperability</a:t>
            </a:r>
          </a:p>
          <a:p>
            <a:r>
              <a:rPr lang="en-US" dirty="0"/>
              <a:t>The full </a:t>
            </a:r>
            <a:r>
              <a:rPr lang="en-US" b="1" dirty="0"/>
              <a:t>engagement of the user-community </a:t>
            </a:r>
          </a:p>
          <a:p>
            <a:r>
              <a:rPr lang="en-US" b="1" dirty="0"/>
              <a:t>Continuous institutional support 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AB234F8-80A6-A49A-19E7-60B32D8B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Grand challenges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609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B16F4-2517-BB5C-686D-C1714E38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623DE686-E631-6FCA-7A46-A5F5931CB4A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6231A5C-2008-9CA5-7DC0-D233238E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033DE92-2899-69C4-E76B-F226F7ECE8D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B22E4D3-191C-1384-4F09-B9CFC339727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EFC57A2-A7F2-9D08-6064-1A9DCB50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B3F0E0-6FC2-6957-5CD0-595586D2DBC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9760" y="1763897"/>
            <a:ext cx="11662240" cy="3865418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The vision for EOSC is to establish a system that enables researchers in Europe to store, share, process, </a:t>
            </a:r>
            <a:r>
              <a:rPr lang="en-US" sz="1600" b="1" dirty="0" err="1">
                <a:solidFill>
                  <a:schemeClr val="tx1"/>
                </a:solidFill>
              </a:rPr>
              <a:t>analyse</a:t>
            </a:r>
            <a:r>
              <a:rPr lang="en-US" sz="1600" b="1" dirty="0">
                <a:solidFill>
                  <a:schemeClr val="tx1"/>
                </a:solidFill>
              </a:rPr>
              <a:t>, and reuse FAIR research outputs—such as research data, publications, and software—across disciplines and borders.</a:t>
            </a:r>
          </a:p>
          <a:p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4E1805C-DAF3-6403-FCCA-42B499F3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Building up the EOSC Federation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08CA51-A0E0-AF04-AF7B-987165CF1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645" y="2460964"/>
            <a:ext cx="9866709" cy="38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03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49EEE-2FB5-A481-E0BB-582167808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16FE048E-C92F-FAF7-EF7B-8DDE3DAD721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ED58BA5-93D3-D24E-D800-81607623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DF3BD38-3805-A0E2-283E-3370E04426C3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63547B8-A0EB-A6D5-1E37-843C3D9AF11C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505C618-37F6-76FC-50C8-5C81F49BF2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D8DC83-2AED-8FD2-5450-3B4D2DC5973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693094" cy="3865418"/>
          </a:xfrm>
        </p:spPr>
        <p:txBody>
          <a:bodyPr/>
          <a:lstStyle/>
          <a:p>
            <a:r>
              <a:rPr lang="en-GB" b="1" dirty="0"/>
              <a:t>Strategy &amp; Policy: </a:t>
            </a:r>
            <a:r>
              <a:rPr lang="en-GB" dirty="0"/>
              <a:t>alignment with EU Open Science vision; influence on policy</a:t>
            </a:r>
          </a:p>
          <a:p>
            <a:r>
              <a:rPr lang="en-GB" b="1" dirty="0"/>
              <a:t>Technical: </a:t>
            </a:r>
            <a:r>
              <a:rPr lang="en-GB" dirty="0"/>
              <a:t>shared </a:t>
            </a:r>
            <a:r>
              <a:rPr lang="en-US" dirty="0"/>
              <a:t>identity</a:t>
            </a:r>
            <a:r>
              <a:rPr lang="it-IT" dirty="0"/>
              <a:t> (</a:t>
            </a:r>
            <a:r>
              <a:rPr lang="en-GB" dirty="0"/>
              <a:t>AAI), interoperability</a:t>
            </a:r>
          </a:p>
          <a:p>
            <a:r>
              <a:rPr lang="en-GB" b="1" dirty="0"/>
              <a:t>Collaboration: </a:t>
            </a:r>
            <a:r>
              <a:rPr lang="en-GB" dirty="0"/>
              <a:t>Cross-border projects </a:t>
            </a:r>
          </a:p>
          <a:p>
            <a:r>
              <a:rPr lang="en-US" b="1" dirty="0"/>
              <a:t>FAIR-by-design integration: </a:t>
            </a:r>
            <a:r>
              <a:rPr lang="en-US" dirty="0"/>
              <a:t>National services become part of a wider ecosystem that adheres to the FAIR principles</a:t>
            </a:r>
            <a:endParaRPr lang="en-GB" dirty="0"/>
          </a:p>
          <a:p>
            <a:r>
              <a:rPr lang="it-IT" b="1" dirty="0" err="1"/>
              <a:t>Visibility</a:t>
            </a:r>
            <a:r>
              <a:rPr lang="it-IT" b="1" dirty="0"/>
              <a:t>: </a:t>
            </a:r>
            <a:r>
              <a:rPr lang="it-IT" dirty="0"/>
              <a:t>EOSC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Node</a:t>
            </a:r>
            <a:r>
              <a:rPr lang="it-IT" dirty="0"/>
              <a:t> </a:t>
            </a:r>
            <a:r>
              <a:rPr lang="it-IT" dirty="0" err="1"/>
              <a:t>enrolled</a:t>
            </a:r>
            <a:r>
              <a:rPr lang="it-IT" dirty="0"/>
              <a:t> in the EOSC EU </a:t>
            </a:r>
            <a:r>
              <a:rPr lang="it-IT" dirty="0" err="1"/>
              <a:t>Node</a:t>
            </a:r>
            <a:r>
              <a:rPr lang="it-IT" dirty="0"/>
              <a:t> and National services </a:t>
            </a:r>
            <a:r>
              <a:rPr lang="it-IT" dirty="0" err="1"/>
              <a:t>onboarded</a:t>
            </a:r>
            <a:endParaRPr lang="en-GB" dirty="0"/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7AD6DA8-02FE-B375-7A79-23E65D79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Main benefits so far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256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1C3B5-8939-7E02-28DF-E629F6FA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2D6AED89-BAF2-0DFB-9F1B-DE0E8C396E1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9553B1C-AB23-5D5B-42DE-3E8D7CE63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2C84F34-FA69-2CB3-FAF5-4A72A16D2A4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06D14AC-F220-39C5-06F9-079DD88D3BA8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8F27E430-A3A0-F010-F65D-DC0CBAA9E2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D9BBB84-36FB-0506-1B62-AFE932D75399}"/>
              </a:ext>
            </a:extLst>
          </p:cNvPr>
          <p:cNvSpPr txBox="1">
            <a:spLocks/>
          </p:cNvSpPr>
          <p:nvPr/>
        </p:nvSpPr>
        <p:spPr>
          <a:xfrm>
            <a:off x="383257" y="3493299"/>
            <a:ext cx="9144000" cy="1006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Thank </a:t>
            </a:r>
            <a:r>
              <a:rPr lang="it-IT" dirty="0" err="1">
                <a:solidFill>
                  <a:schemeClr val="bg1"/>
                </a:solidFill>
              </a:rPr>
              <a:t>you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2EDB3E8A-A95B-C3AF-BBE5-2A5BE311C664}"/>
              </a:ext>
            </a:extLst>
          </p:cNvPr>
          <p:cNvSpPr txBox="1">
            <a:spLocks/>
          </p:cNvSpPr>
          <p:nvPr/>
        </p:nvSpPr>
        <p:spPr>
          <a:xfrm>
            <a:off x="383257" y="4375944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Matteo Zanaroli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matteo.zanaroli@supercomputing-icsc.it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A54C7-F309-49BC-6BA6-4066A95A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8F359404-B005-38A3-2329-E0C542AA6025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701A1ED-1DD8-FB34-3A88-D850CFA4B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4C1E71D-C1C1-301A-3B64-E69EADCAEC2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CE3800D-07D0-B595-5F79-EA80F9935E04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3FF5BAB-21BC-D77E-9888-9AC35728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952899-3A19-898E-F9EE-34F226E3D35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The EOSC Federation will consist of dozens of EOSC </a:t>
            </a:r>
            <a:r>
              <a:rPr lang="en-US" b="1" dirty="0"/>
              <a:t>Nodes that are interconnected </a:t>
            </a:r>
            <a:r>
              <a:rPr lang="en-US" dirty="0"/>
              <a:t>and can collaborate to share and manage scientific data, knowledge, and resources within and across thematic and geographical research communities.</a:t>
            </a:r>
          </a:p>
          <a:p>
            <a:r>
              <a:rPr lang="en-US" dirty="0"/>
              <a:t>The EOSC Nodes will be </a:t>
            </a:r>
            <a:r>
              <a:rPr lang="en-US" b="1" dirty="0"/>
              <a:t>entry points for users to the EOSC Federation</a:t>
            </a:r>
            <a:r>
              <a:rPr lang="en-US" dirty="0"/>
              <a:t>, with each node offering </a:t>
            </a:r>
            <a:r>
              <a:rPr lang="en-US" b="1" dirty="0"/>
              <a:t>its own and possibly third-party services</a:t>
            </a:r>
            <a:r>
              <a:rPr lang="en-US" dirty="0"/>
              <a:t>, including data reposing and accessing services.</a:t>
            </a:r>
          </a:p>
          <a:p>
            <a:r>
              <a:rPr lang="en-US" dirty="0"/>
              <a:t>The selection process started in August 2025 with more than 120 applications submitted and ended in early 2025 when 13 entities where invited to a build-up meeting in Brussels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890B839-28ED-3331-3CD1-042686DC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EOSC Federation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640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DF47-6D01-9EA2-538A-3D77F607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D37146CE-83E0-C085-02FC-5B2EBBBC849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E73DFCF-6CC3-BDE6-52AC-4D269C6B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38F10B4-1294-1274-5C32-58CE68F0A4F4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7012335-4283-1109-0FD9-DD4071719FD6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C47B1A4-B022-90D4-5195-6C3CEF6CCB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FA8545B-630D-9D1B-0279-8B24D39F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engaged</a:t>
            </a:r>
            <a:r>
              <a:rPr lang="it-IT" dirty="0"/>
              <a:t> in 2025</a:t>
            </a:r>
          </a:p>
        </p:txBody>
      </p:sp>
      <p:pic>
        <p:nvPicPr>
          <p:cNvPr id="110" name="Immagine 109">
            <a:extLst>
              <a:ext uri="{FF2B5EF4-FFF2-40B4-BE49-F238E27FC236}">
                <a16:creationId xmlns:a16="http://schemas.microsoft.com/office/drawing/2014/main" id="{4BFECBE7-FC7C-EC1D-486C-EA138C4C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76" y="2154840"/>
            <a:ext cx="10894247" cy="307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4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F413F-FED6-D418-AF15-BB031F687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3E2EC495-D150-0871-95B1-74CCE6932B5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59CE255-4C0C-448B-ED57-2D7E4972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7AF6E37-80B3-DDE4-85D1-6A0CCE2D1F2D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7DC248A-E5B5-DB89-C687-F6CA003170B7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C866235B-CD32-4EEC-44EE-A3239051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B6CA10-6888-79CE-4CDA-5FC9527FB91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F4DF172-D2B8-31A2-A42E-867C3591A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A6B41-D8FB-0FDF-2EA8-C31DE3EBE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4688A-BF6B-4E6B-6FBA-92E411173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F30A6FF-336F-6718-3A20-19A88ED4F41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FD64811-B0AB-A053-F867-2D079EFC3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2493E1C-4270-E64B-E941-49B6D0219A6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204B915-2562-7C8B-3884-6DC61F38218A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7BAA774D-B5D6-E50B-E1C2-5828CDA2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8FC35CE-6A75-FBDA-102B-2F8B08021E9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40F442D-BF9E-801C-F84F-610AC0EC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506F8-B971-B386-760E-8598CB21E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67AB8-641B-4D41-8E1D-0B92414E8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5A22352-B945-9079-7957-0F0179757C7E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8360331-C26A-A200-944F-621241EA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B74186A-5248-5EBB-B7B8-3B7CC01D4233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DABE1DB-3023-65E0-2187-E7D9E0506EC6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DDF4F109-A640-ACA5-3D22-4C5CC8DCF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79CC2A1-F230-45F5-6735-5A5AC3A2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Outputs of the Build-up Group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297A6CC-1CAD-52DD-2D4E-5188A2ACC0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13"/>
          <a:stretch>
            <a:fillRect/>
          </a:stretch>
        </p:blipFill>
        <p:spPr>
          <a:xfrm>
            <a:off x="1293019" y="1777575"/>
            <a:ext cx="9605962" cy="47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9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60A3-2F95-5DF9-EFC2-7D998CF90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40D5616B-80CE-ABF2-DB19-8D1E33CC3F7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9F01B03-6DA8-0F23-41D7-CD3E88768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011E544-C834-C9F1-1840-A9B8613B640F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EDE0C72-2244-424C-AD75-B37DEDD605EB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2BF2D3B-EF91-9B58-F74B-70E3E700F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D013270D-323F-5170-86E4-5AD45CFC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Outputs of the Build-up Group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F8651E9-5B5D-F71D-C009-5D51C7353F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" t="1725" r="789" b="2742"/>
          <a:stretch>
            <a:fillRect/>
          </a:stretch>
        </p:blipFill>
        <p:spPr>
          <a:xfrm>
            <a:off x="1100138" y="1750219"/>
            <a:ext cx="9965531" cy="43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4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F8DD-AD70-F3A4-4B9C-7678578F5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42B3C571-1CCB-AE3B-D9A3-BA2D0A575E6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30B6111-ABB7-543B-F169-E458E8FE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48A907F-1283-770F-AF35-1582779809B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CBB4F78-D5D0-495D-6D6E-66C7A38CB515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E01B3C9-FEBC-C614-0697-F9546E59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7C2939E-EA9D-1554-1965-27C2964F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342" y="985159"/>
            <a:ext cx="9591316" cy="561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637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ICSC - Annual meeting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2f6c11-a5d2-4411-8a2d-6b39d3ef753b">
      <UserInfo>
        <DisplayName/>
        <AccountId xsi:nil="true"/>
        <AccountType/>
      </UserInfo>
    </SharedWithUsers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4" ma:contentTypeDescription="Creare un nuovo documento." ma:contentTypeScope="" ma:versionID="b78b1fd8251899c13b4902b2bc7b6c91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77d75f9835b993b4d1f6ebba4a56f5a4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5ADB44-0D82-4A34-BA3C-4DB13D7AEEA2}">
  <ds:schemaRefs>
    <ds:schemaRef ds:uri="http://schemas.microsoft.com/office/2006/metadata/properties"/>
    <ds:schemaRef ds:uri="http://schemas.microsoft.com/office/infopath/2007/PartnerControls"/>
    <ds:schemaRef ds:uri="9c2f6c11-a5d2-4411-8a2d-6b39d3ef753b"/>
    <ds:schemaRef ds:uri="61dc867b-cde0-418c-8f68-453c80a5486d"/>
  </ds:schemaRefs>
</ds:datastoreItem>
</file>

<file path=customXml/itemProps2.xml><?xml version="1.0" encoding="utf-8"?>
<ds:datastoreItem xmlns:ds="http://schemas.openxmlformats.org/officeDocument/2006/customXml" ds:itemID="{493E0D3C-D8FE-4522-AFF2-D5C8D131F0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10C9D6-4981-46C4-8219-745A75174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c867b-cde0-418c-8f68-453c80a5486d"/>
    <ds:schemaRef ds:uri="9c2f6c11-a5d2-4411-8a2d-6b39d3ef75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13232</TotalTime>
  <Words>1239</Words>
  <Application>Microsoft Office PowerPoint</Application>
  <PresentationFormat>Widescreen</PresentationFormat>
  <Paragraphs>112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Titillium</vt:lpstr>
      <vt:lpstr>Titillium Web</vt:lpstr>
      <vt:lpstr>Titillium Web Black</vt:lpstr>
      <vt:lpstr>Personalizza struttura</vt:lpstr>
      <vt:lpstr>The EOSC Federation Build Up Group and the Italian EOSC Node</vt:lpstr>
      <vt:lpstr>Building up the EOSC Federation</vt:lpstr>
      <vt:lpstr>EOSC Federation</vt:lpstr>
      <vt:lpstr>Nodes engaged in 2025</vt:lpstr>
      <vt:lpstr>Presentazione standard di PowerPoint</vt:lpstr>
      <vt:lpstr>Presentazione standard di PowerPoint</vt:lpstr>
      <vt:lpstr>Outputs of the Build-up Group</vt:lpstr>
      <vt:lpstr>Outputs of the Build-up Group</vt:lpstr>
      <vt:lpstr>Presentazione standard di PowerPoint</vt:lpstr>
      <vt:lpstr>Node Enrolment Criteria (1 of 2)</vt:lpstr>
      <vt:lpstr>Node Enrolment Criteria (2 of 2)</vt:lpstr>
      <vt:lpstr>EOSC Node Italy</vt:lpstr>
      <vt:lpstr>EOSC Node Italy – General Information </vt:lpstr>
      <vt:lpstr>Added value for the research community</vt:lpstr>
      <vt:lpstr>Resources available and main services of EOSC Node Italy</vt:lpstr>
      <vt:lpstr>Status of Node development</vt:lpstr>
      <vt:lpstr>Use cases developed – CERN Reana </vt:lpstr>
      <vt:lpstr>Use cases developed – BBMRI ERIC </vt:lpstr>
      <vt:lpstr>Grand challenges</vt:lpstr>
      <vt:lpstr>Main benefits so far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Nazionale HPC, Big Data e Quantum Computing</dc:title>
  <dc:creator>Microsoft Office User</dc:creator>
  <cp:lastModifiedBy>Matteo Zanaroli</cp:lastModifiedBy>
  <cp:revision>406</cp:revision>
  <dcterms:created xsi:type="dcterms:W3CDTF">2022-07-26T13:28:46Z</dcterms:created>
  <dcterms:modified xsi:type="dcterms:W3CDTF">2025-12-01T15:00:26Z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323600.000000000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0x010100EEE8D967367C4F43800F524D0FB25F14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