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79" r:id="rId5"/>
    <p:sldMasterId id="2147483681" r:id="rId6"/>
    <p:sldMasterId id="2147483683" r:id="rId7"/>
  </p:sldMasterIdLst>
  <p:notesMasterIdLst>
    <p:notesMasterId r:id="rId32"/>
  </p:notesMasterIdLst>
  <p:sldIdLst>
    <p:sldId id="1149" r:id="rId8"/>
    <p:sldId id="1171" r:id="rId9"/>
    <p:sldId id="1162" r:id="rId10"/>
    <p:sldId id="1139" r:id="rId11"/>
    <p:sldId id="1115" r:id="rId12"/>
    <p:sldId id="1173" r:id="rId13"/>
    <p:sldId id="258" r:id="rId14"/>
    <p:sldId id="1174" r:id="rId15"/>
    <p:sldId id="1160" r:id="rId16"/>
    <p:sldId id="1154" r:id="rId17"/>
    <p:sldId id="1165" r:id="rId18"/>
    <p:sldId id="1133" r:id="rId19"/>
    <p:sldId id="422" r:id="rId20"/>
    <p:sldId id="1095" r:id="rId21"/>
    <p:sldId id="1168" r:id="rId22"/>
    <p:sldId id="1172" r:id="rId23"/>
    <p:sldId id="1164" r:id="rId24"/>
    <p:sldId id="1167" r:id="rId25"/>
    <p:sldId id="1169" r:id="rId26"/>
    <p:sldId id="1166" r:id="rId27"/>
    <p:sldId id="1157" r:id="rId28"/>
    <p:sldId id="1151" r:id="rId29"/>
    <p:sldId id="1142" r:id="rId30"/>
    <p:sldId id="1143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ina De Giorgi" initials="MDG" lastIdx="1" clrIdx="0">
    <p:extLst>
      <p:ext uri="{19B8F6BF-5375-455C-9EA6-DF929625EA0E}">
        <p15:presenceInfo xmlns:p15="http://schemas.microsoft.com/office/powerpoint/2012/main" userId="S::marina.degiorgi@geant.org::6a91c7ad-f824-4005-8c6e-460699cd9346" providerId="AD"/>
      </p:ext>
    </p:extLst>
  </p:cmAuthor>
  <p:cmAuthor id="2" name="Paul Hasleham" initials="PH" lastIdx="1" clrIdx="1">
    <p:extLst>
      <p:ext uri="{19B8F6BF-5375-455C-9EA6-DF929625EA0E}">
        <p15:presenceInfo xmlns:p15="http://schemas.microsoft.com/office/powerpoint/2012/main" userId="vue7nv8lUmvJnVoN18htNPcEISingpEqoE+wkukXTH0=" providerId="None"/>
      </p:ext>
    </p:extLst>
  </p:cmAuthor>
  <p:cmAuthor id="3" name="Leonardo Marino" initials="LM" lastIdx="2" clrIdx="2">
    <p:extLst>
      <p:ext uri="{19B8F6BF-5375-455C-9EA6-DF929625EA0E}">
        <p15:presenceInfo xmlns:p15="http://schemas.microsoft.com/office/powerpoint/2012/main" userId="85O0jWq4khe/e03UXpgSX/u+MVRG/EN6OCKD0xVajVE=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4457A"/>
    <a:srgbClr val="1F4270"/>
    <a:srgbClr val="F4E200"/>
    <a:srgbClr val="002060"/>
    <a:srgbClr val="45A342"/>
    <a:srgbClr val="0ABBC2"/>
    <a:srgbClr val="1F4E79"/>
    <a:srgbClr val="30338F"/>
    <a:srgbClr val="FFDD7D"/>
    <a:srgbClr val="3C51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EC9753F-A988-884E-836B-5199070154FC}" v="240" dt="2025-12-03T10:28:35.96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325" autoAdjust="0"/>
    <p:restoredTop sz="67514" autoAdjust="0"/>
  </p:normalViewPr>
  <p:slideViewPr>
    <p:cSldViewPr snapToGrid="0">
      <p:cViewPr varScale="1">
        <p:scale>
          <a:sx n="81" d="100"/>
          <a:sy n="81" d="100"/>
        </p:scale>
        <p:origin x="848" y="176"/>
      </p:cViewPr>
      <p:guideLst/>
    </p:cSldViewPr>
  </p:slideViewPr>
  <p:outlineViewPr>
    <p:cViewPr>
      <p:scale>
        <a:sx n="33" d="100"/>
        <a:sy n="33" d="100"/>
      </p:scale>
      <p:origin x="0" y="-4384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121" d="100"/>
          <a:sy n="121" d="100"/>
        </p:scale>
        <p:origin x="3096" y="1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microsoft.com/office/2015/10/relationships/revisionInfo" Target="revisionInfo.xml"/><Relationship Id="rId21" Type="http://schemas.openxmlformats.org/officeDocument/2006/relationships/slide" Target="slides/slide14.xml"/><Relationship Id="rId34" Type="http://schemas.openxmlformats.org/officeDocument/2006/relationships/presProps" Target="pres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commentAuthors" Target="commentAuthors.xml"/><Relationship Id="rId38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theme" Target="theme/theme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viewProps" Target="viewProps.xml"/><Relationship Id="rId8" Type="http://schemas.openxmlformats.org/officeDocument/2006/relationships/slide" Target="slides/slide1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n Meijer" userId="29692c05-e53d-47a6-a4cf-58441243f9f9" providerId="ADAL" clId="{0F392217-8205-5F60-8F11-A0003A38400E}"/>
    <pc:docChg chg="undo custSel addSld delSld modSld sldOrd">
      <pc:chgData name="Jan Meijer" userId="29692c05-e53d-47a6-a4cf-58441243f9f9" providerId="ADAL" clId="{0F392217-8205-5F60-8F11-A0003A38400E}" dt="2025-12-03T10:28:35.968" v="4027"/>
      <pc:docMkLst>
        <pc:docMk/>
      </pc:docMkLst>
      <pc:sldChg chg="addSp modSp mod ord modAnim">
        <pc:chgData name="Jan Meijer" userId="29692c05-e53d-47a6-a4cf-58441243f9f9" providerId="ADAL" clId="{0F392217-8205-5F60-8F11-A0003A38400E}" dt="2025-12-03T10:14:37.518" v="3873"/>
        <pc:sldMkLst>
          <pc:docMk/>
          <pc:sldMk cId="1590712853" sldId="258"/>
        </pc:sldMkLst>
        <pc:spChg chg="mod">
          <ac:chgData name="Jan Meijer" userId="29692c05-e53d-47a6-a4cf-58441243f9f9" providerId="ADAL" clId="{0F392217-8205-5F60-8F11-A0003A38400E}" dt="2025-12-03T08:55:14.161" v="1322" actId="20577"/>
          <ac:spMkLst>
            <pc:docMk/>
            <pc:sldMk cId="1590712853" sldId="258"/>
            <ac:spMk id="3" creationId="{5584C233-80C8-6F45-88BF-0B6CB02B0B26}"/>
          </ac:spMkLst>
        </pc:spChg>
        <pc:spChg chg="add mod">
          <ac:chgData name="Jan Meijer" userId="29692c05-e53d-47a6-a4cf-58441243f9f9" providerId="ADAL" clId="{0F392217-8205-5F60-8F11-A0003A38400E}" dt="2025-12-03T08:55:31.742" v="1324" actId="20577"/>
          <ac:spMkLst>
            <pc:docMk/>
            <pc:sldMk cId="1590712853" sldId="258"/>
            <ac:spMk id="4" creationId="{9BB39E56-41F6-F253-B238-C27411BD80AF}"/>
          </ac:spMkLst>
        </pc:spChg>
        <pc:spChg chg="add mod">
          <ac:chgData name="Jan Meijer" userId="29692c05-e53d-47a6-a4cf-58441243f9f9" providerId="ADAL" clId="{0F392217-8205-5F60-8F11-A0003A38400E}" dt="2025-12-03T09:29:03.113" v="3114" actId="20577"/>
          <ac:spMkLst>
            <pc:docMk/>
            <pc:sldMk cId="1590712853" sldId="258"/>
            <ac:spMk id="8" creationId="{E214C43E-9ADC-4CCB-6244-E948F2FDEB6F}"/>
          </ac:spMkLst>
        </pc:spChg>
      </pc:sldChg>
      <pc:sldChg chg="add del">
        <pc:chgData name="Jan Meijer" userId="29692c05-e53d-47a6-a4cf-58441243f9f9" providerId="ADAL" clId="{0F392217-8205-5F60-8F11-A0003A38400E}" dt="2025-12-03T08:33:23.262" v="347" actId="2696"/>
        <pc:sldMkLst>
          <pc:docMk/>
          <pc:sldMk cId="2485649069" sldId="1094"/>
        </pc:sldMkLst>
      </pc:sldChg>
      <pc:sldChg chg="addSp modSp mod ord modShow">
        <pc:chgData name="Jan Meijer" userId="29692c05-e53d-47a6-a4cf-58441243f9f9" providerId="ADAL" clId="{0F392217-8205-5F60-8F11-A0003A38400E}" dt="2025-12-03T09:22:39.370" v="2461" actId="20577"/>
        <pc:sldMkLst>
          <pc:docMk/>
          <pc:sldMk cId="2642368906" sldId="1115"/>
        </pc:sldMkLst>
        <pc:spChg chg="mod">
          <ac:chgData name="Jan Meijer" userId="29692c05-e53d-47a6-a4cf-58441243f9f9" providerId="ADAL" clId="{0F392217-8205-5F60-8F11-A0003A38400E}" dt="2025-12-03T09:21:49.089" v="2419" actId="20577"/>
          <ac:spMkLst>
            <pc:docMk/>
            <pc:sldMk cId="2642368906" sldId="1115"/>
            <ac:spMk id="2" creationId="{5376FAC5-3BD5-1E5B-270E-1B6285DD5D89}"/>
          </ac:spMkLst>
        </pc:spChg>
        <pc:spChg chg="add mod">
          <ac:chgData name="Jan Meijer" userId="29692c05-e53d-47a6-a4cf-58441243f9f9" providerId="ADAL" clId="{0F392217-8205-5F60-8F11-A0003A38400E}" dt="2025-12-03T09:22:39.370" v="2461" actId="20577"/>
          <ac:spMkLst>
            <pc:docMk/>
            <pc:sldMk cId="2642368906" sldId="1115"/>
            <ac:spMk id="6" creationId="{FBC0D6CC-8CD4-C621-C129-F4342F93F73B}"/>
          </ac:spMkLst>
        </pc:spChg>
      </pc:sldChg>
      <pc:sldChg chg="addSp modSp mod modAnim">
        <pc:chgData name="Jan Meijer" userId="29692c05-e53d-47a6-a4cf-58441243f9f9" providerId="ADAL" clId="{0F392217-8205-5F60-8F11-A0003A38400E}" dt="2025-12-03T10:11:26.595" v="3775" actId="20577"/>
        <pc:sldMkLst>
          <pc:docMk/>
          <pc:sldMk cId="2283479142" sldId="1133"/>
        </pc:sldMkLst>
        <pc:spChg chg="add mod">
          <ac:chgData name="Jan Meijer" userId="29692c05-e53d-47a6-a4cf-58441243f9f9" providerId="ADAL" clId="{0F392217-8205-5F60-8F11-A0003A38400E}" dt="2025-12-03T09:28:45.246" v="3081" actId="14100"/>
          <ac:spMkLst>
            <pc:docMk/>
            <pc:sldMk cId="2283479142" sldId="1133"/>
            <ac:spMk id="2" creationId="{B9E50DA7-1AF7-67B7-322A-B557853F668A}"/>
          </ac:spMkLst>
        </pc:spChg>
        <pc:spChg chg="mod">
          <ac:chgData name="Jan Meijer" userId="29692c05-e53d-47a6-a4cf-58441243f9f9" providerId="ADAL" clId="{0F392217-8205-5F60-8F11-A0003A38400E}" dt="2025-12-03T10:11:26.595" v="3775" actId="20577"/>
          <ac:spMkLst>
            <pc:docMk/>
            <pc:sldMk cId="2283479142" sldId="1133"/>
            <ac:spMk id="3" creationId="{0BAA03C7-51A8-CC5E-9C74-BB65760C3B8D}"/>
          </ac:spMkLst>
        </pc:spChg>
        <pc:spChg chg="mod">
          <ac:chgData name="Jan Meijer" userId="29692c05-e53d-47a6-a4cf-58441243f9f9" providerId="ADAL" clId="{0F392217-8205-5F60-8F11-A0003A38400E}" dt="2025-12-03T09:11:55.101" v="2039" actId="20577"/>
          <ac:spMkLst>
            <pc:docMk/>
            <pc:sldMk cId="2283479142" sldId="1133"/>
            <ac:spMk id="14" creationId="{55936A38-43ED-F4F8-A9F8-641FD63ABE99}"/>
          </ac:spMkLst>
        </pc:spChg>
      </pc:sldChg>
      <pc:sldChg chg="addSp modSp mod modAnim modShow modNotesTx">
        <pc:chgData name="Jan Meijer" userId="29692c05-e53d-47a6-a4cf-58441243f9f9" providerId="ADAL" clId="{0F392217-8205-5F60-8F11-A0003A38400E}" dt="2025-12-03T09:26:07.544" v="2776" actId="20577"/>
        <pc:sldMkLst>
          <pc:docMk/>
          <pc:sldMk cId="4248035417" sldId="1139"/>
        </pc:sldMkLst>
        <pc:spChg chg="add mod">
          <ac:chgData name="Jan Meijer" userId="29692c05-e53d-47a6-a4cf-58441243f9f9" providerId="ADAL" clId="{0F392217-8205-5F60-8F11-A0003A38400E}" dt="2025-12-03T09:26:07.544" v="2776" actId="20577"/>
          <ac:spMkLst>
            <pc:docMk/>
            <pc:sldMk cId="4248035417" sldId="1139"/>
            <ac:spMk id="3" creationId="{F46FFA7E-FEBF-E1AD-4D72-301C6E85BC96}"/>
          </ac:spMkLst>
        </pc:spChg>
        <pc:spChg chg="add mod">
          <ac:chgData name="Jan Meijer" userId="29692c05-e53d-47a6-a4cf-58441243f9f9" providerId="ADAL" clId="{0F392217-8205-5F60-8F11-A0003A38400E}" dt="2025-12-03T08:50:20.451" v="1214" actId="20577"/>
          <ac:spMkLst>
            <pc:docMk/>
            <pc:sldMk cId="4248035417" sldId="1139"/>
            <ac:spMk id="4" creationId="{9D1A57FB-0B0D-E37F-C801-9BFA87B42F8C}"/>
          </ac:spMkLst>
        </pc:spChg>
      </pc:sldChg>
      <pc:sldChg chg="modSp mod">
        <pc:chgData name="Jan Meijer" userId="29692c05-e53d-47a6-a4cf-58441243f9f9" providerId="ADAL" clId="{0F392217-8205-5F60-8F11-A0003A38400E}" dt="2025-12-03T08:34:09.447" v="443" actId="20577"/>
        <pc:sldMkLst>
          <pc:docMk/>
          <pc:sldMk cId="1435332180" sldId="1149"/>
        </pc:sldMkLst>
        <pc:spChg chg="mod">
          <ac:chgData name="Jan Meijer" userId="29692c05-e53d-47a6-a4cf-58441243f9f9" providerId="ADAL" clId="{0F392217-8205-5F60-8F11-A0003A38400E}" dt="2025-12-03T08:34:09.447" v="443" actId="20577"/>
          <ac:spMkLst>
            <pc:docMk/>
            <pc:sldMk cId="1435332180" sldId="1149"/>
            <ac:spMk id="12" creationId="{7B6CFA49-3F72-4531-F9FB-95F7F08BDBC0}"/>
          </ac:spMkLst>
        </pc:spChg>
        <pc:spChg chg="mod">
          <ac:chgData name="Jan Meijer" userId="29692c05-e53d-47a6-a4cf-58441243f9f9" providerId="ADAL" clId="{0F392217-8205-5F60-8F11-A0003A38400E}" dt="2025-12-03T08:33:47.056" v="379" actId="20577"/>
          <ac:spMkLst>
            <pc:docMk/>
            <pc:sldMk cId="1435332180" sldId="1149"/>
            <ac:spMk id="20" creationId="{916F8F26-9201-AE6A-8710-C87557B4F87B}"/>
          </ac:spMkLst>
        </pc:spChg>
      </pc:sldChg>
      <pc:sldChg chg="modSp mod">
        <pc:chgData name="Jan Meijer" userId="29692c05-e53d-47a6-a4cf-58441243f9f9" providerId="ADAL" clId="{0F392217-8205-5F60-8F11-A0003A38400E}" dt="2025-12-03T08:45:25.148" v="751" actId="20577"/>
        <pc:sldMkLst>
          <pc:docMk/>
          <pc:sldMk cId="3575386499" sldId="1162"/>
        </pc:sldMkLst>
        <pc:spChg chg="mod">
          <ac:chgData name="Jan Meijer" userId="29692c05-e53d-47a6-a4cf-58441243f9f9" providerId="ADAL" clId="{0F392217-8205-5F60-8F11-A0003A38400E}" dt="2025-12-03T08:45:25.148" v="751" actId="20577"/>
          <ac:spMkLst>
            <pc:docMk/>
            <pc:sldMk cId="3575386499" sldId="1162"/>
            <ac:spMk id="4" creationId="{57259637-0028-DD8E-CA9B-4F14F35B5ADE}"/>
          </ac:spMkLst>
        </pc:spChg>
      </pc:sldChg>
      <pc:sldChg chg="addSp delSp modSp mod ord">
        <pc:chgData name="Jan Meijer" userId="29692c05-e53d-47a6-a4cf-58441243f9f9" providerId="ADAL" clId="{0F392217-8205-5F60-8F11-A0003A38400E}" dt="2025-12-03T10:10:51.565" v="3735" actId="20577"/>
        <pc:sldMkLst>
          <pc:docMk/>
          <pc:sldMk cId="625081852" sldId="1164"/>
        </pc:sldMkLst>
        <pc:spChg chg="mod">
          <ac:chgData name="Jan Meijer" userId="29692c05-e53d-47a6-a4cf-58441243f9f9" providerId="ADAL" clId="{0F392217-8205-5F60-8F11-A0003A38400E}" dt="2025-12-03T10:10:51.565" v="3735" actId="20577"/>
          <ac:spMkLst>
            <pc:docMk/>
            <pc:sldMk cId="625081852" sldId="1164"/>
            <ac:spMk id="2" creationId="{8CFD39F6-15CD-BD12-F415-9402E84BDE92}"/>
          </ac:spMkLst>
        </pc:spChg>
        <pc:spChg chg="del">
          <ac:chgData name="Jan Meijer" userId="29692c05-e53d-47a6-a4cf-58441243f9f9" providerId="ADAL" clId="{0F392217-8205-5F60-8F11-A0003A38400E}" dt="2025-12-03T10:07:50.845" v="3465" actId="478"/>
          <ac:spMkLst>
            <pc:docMk/>
            <pc:sldMk cId="625081852" sldId="1164"/>
            <ac:spMk id="3" creationId="{3D604271-3F6B-C863-C42F-E4F8437CB861}"/>
          </ac:spMkLst>
        </pc:spChg>
        <pc:spChg chg="mod">
          <ac:chgData name="Jan Meijer" userId="29692c05-e53d-47a6-a4cf-58441243f9f9" providerId="ADAL" clId="{0F392217-8205-5F60-8F11-A0003A38400E}" dt="2025-12-03T10:07:45.088" v="3463" actId="1076"/>
          <ac:spMkLst>
            <pc:docMk/>
            <pc:sldMk cId="625081852" sldId="1164"/>
            <ac:spMk id="4" creationId="{086115EA-2535-713B-A488-9121D035CE02}"/>
          </ac:spMkLst>
        </pc:spChg>
        <pc:spChg chg="add mod">
          <ac:chgData name="Jan Meijer" userId="29692c05-e53d-47a6-a4cf-58441243f9f9" providerId="ADAL" clId="{0F392217-8205-5F60-8F11-A0003A38400E}" dt="2025-12-03T10:10:41.163" v="3733" actId="20577"/>
          <ac:spMkLst>
            <pc:docMk/>
            <pc:sldMk cId="625081852" sldId="1164"/>
            <ac:spMk id="5" creationId="{D087BA03-A77E-8D5B-C6DF-983903FD9112}"/>
          </ac:spMkLst>
        </pc:spChg>
      </pc:sldChg>
      <pc:sldChg chg="addSp modSp">
        <pc:chgData name="Jan Meijer" userId="29692c05-e53d-47a6-a4cf-58441243f9f9" providerId="ADAL" clId="{0F392217-8205-5F60-8F11-A0003A38400E}" dt="2025-12-03T09:07:16.547" v="1859" actId="1076"/>
        <pc:sldMkLst>
          <pc:docMk/>
          <pc:sldMk cId="2713590169" sldId="1168"/>
        </pc:sldMkLst>
        <pc:spChg chg="mod">
          <ac:chgData name="Jan Meijer" userId="29692c05-e53d-47a6-a4cf-58441243f9f9" providerId="ADAL" clId="{0F392217-8205-5F60-8F11-A0003A38400E}" dt="2025-12-03T09:06:16.414" v="1833"/>
          <ac:spMkLst>
            <pc:docMk/>
            <pc:sldMk cId="2713590169" sldId="1168"/>
            <ac:spMk id="2" creationId="{9A0E39B1-D45C-67BA-8FFF-F1476AEB9BD0}"/>
          </ac:spMkLst>
        </pc:spChg>
        <pc:spChg chg="add mod">
          <ac:chgData name="Jan Meijer" userId="29692c05-e53d-47a6-a4cf-58441243f9f9" providerId="ADAL" clId="{0F392217-8205-5F60-8F11-A0003A38400E}" dt="2025-12-03T09:07:16.547" v="1859" actId="1076"/>
          <ac:spMkLst>
            <pc:docMk/>
            <pc:sldMk cId="2713590169" sldId="1168"/>
            <ac:spMk id="5" creationId="{B92C4733-4590-F1D1-2AE9-EDFE214131E4}"/>
          </ac:spMkLst>
        </pc:spChg>
        <pc:picChg chg="add mod">
          <ac:chgData name="Jan Meijer" userId="29692c05-e53d-47a6-a4cf-58441243f9f9" providerId="ADAL" clId="{0F392217-8205-5F60-8F11-A0003A38400E}" dt="2025-12-03T09:06:55.125" v="1838" actId="14100"/>
          <ac:picMkLst>
            <pc:docMk/>
            <pc:sldMk cId="2713590169" sldId="1168"/>
            <ac:picMk id="4" creationId="{275CE103-B13E-411B-413E-96106256D668}"/>
          </ac:picMkLst>
        </pc:picChg>
      </pc:sldChg>
      <pc:sldChg chg="mod modShow">
        <pc:chgData name="Jan Meijer" userId="29692c05-e53d-47a6-a4cf-58441243f9f9" providerId="ADAL" clId="{0F392217-8205-5F60-8F11-A0003A38400E}" dt="2025-12-03T10:17:06.771" v="3874" actId="729"/>
        <pc:sldMkLst>
          <pc:docMk/>
          <pc:sldMk cId="22868330" sldId="1169"/>
        </pc:sldMkLst>
      </pc:sldChg>
      <pc:sldChg chg="new del">
        <pc:chgData name="Jan Meijer" userId="29692c05-e53d-47a6-a4cf-58441243f9f9" providerId="ADAL" clId="{0F392217-8205-5F60-8F11-A0003A38400E}" dt="2025-12-03T08:45:31.593" v="752" actId="2696"/>
        <pc:sldMkLst>
          <pc:docMk/>
          <pc:sldMk cId="17430830" sldId="1170"/>
        </pc:sldMkLst>
      </pc:sldChg>
      <pc:sldChg chg="addSp delSp modSp new del mod modAnim">
        <pc:chgData name="Jan Meijer" userId="29692c05-e53d-47a6-a4cf-58441243f9f9" providerId="ADAL" clId="{0F392217-8205-5F60-8F11-A0003A38400E}" dt="2025-12-03T08:33:21.039" v="346" actId="2696"/>
        <pc:sldMkLst>
          <pc:docMk/>
          <pc:sldMk cId="2293087678" sldId="1170"/>
        </pc:sldMkLst>
        <pc:spChg chg="del">
          <ac:chgData name="Jan Meijer" userId="29692c05-e53d-47a6-a4cf-58441243f9f9" providerId="ADAL" clId="{0F392217-8205-5F60-8F11-A0003A38400E}" dt="2025-12-03T08:31:54.216" v="344" actId="478"/>
          <ac:spMkLst>
            <pc:docMk/>
            <pc:sldMk cId="2293087678" sldId="1170"/>
            <ac:spMk id="2" creationId="{757F2A01-67C4-51CC-0C94-A0EBBDC810D7}"/>
          </ac:spMkLst>
        </pc:spChg>
        <pc:spChg chg="add mod">
          <ac:chgData name="Jan Meijer" userId="29692c05-e53d-47a6-a4cf-58441243f9f9" providerId="ADAL" clId="{0F392217-8205-5F60-8F11-A0003A38400E}" dt="2025-12-03T08:31:54.771" v="345"/>
          <ac:spMkLst>
            <pc:docMk/>
            <pc:sldMk cId="2293087678" sldId="1170"/>
            <ac:spMk id="5" creationId="{70AD05B0-4E96-C1CE-5B49-7F64F1F23375}"/>
          </ac:spMkLst>
        </pc:spChg>
        <pc:spChg chg="add mod">
          <ac:chgData name="Jan Meijer" userId="29692c05-e53d-47a6-a4cf-58441243f9f9" providerId="ADAL" clId="{0F392217-8205-5F60-8F11-A0003A38400E}" dt="2025-12-03T08:31:54.771" v="345"/>
          <ac:spMkLst>
            <pc:docMk/>
            <pc:sldMk cId="2293087678" sldId="1170"/>
            <ac:spMk id="6" creationId="{FDC98E2C-9552-39F1-061F-08F096A33715}"/>
          </ac:spMkLst>
        </pc:spChg>
        <pc:spChg chg="add mod">
          <ac:chgData name="Jan Meijer" userId="29692c05-e53d-47a6-a4cf-58441243f9f9" providerId="ADAL" clId="{0F392217-8205-5F60-8F11-A0003A38400E}" dt="2025-12-03T08:31:54.771" v="345"/>
          <ac:spMkLst>
            <pc:docMk/>
            <pc:sldMk cId="2293087678" sldId="1170"/>
            <ac:spMk id="7" creationId="{44B08261-03DE-6F11-2715-628A91CBB106}"/>
          </ac:spMkLst>
        </pc:spChg>
        <pc:spChg chg="add mod">
          <ac:chgData name="Jan Meijer" userId="29692c05-e53d-47a6-a4cf-58441243f9f9" providerId="ADAL" clId="{0F392217-8205-5F60-8F11-A0003A38400E}" dt="2025-12-03T08:31:54.771" v="345"/>
          <ac:spMkLst>
            <pc:docMk/>
            <pc:sldMk cId="2293087678" sldId="1170"/>
            <ac:spMk id="12" creationId="{4B8E7146-C702-3654-B0B3-E7C22E1B5D64}"/>
          </ac:spMkLst>
        </pc:spChg>
        <pc:spChg chg="add mod">
          <ac:chgData name="Jan Meijer" userId="29692c05-e53d-47a6-a4cf-58441243f9f9" providerId="ADAL" clId="{0F392217-8205-5F60-8F11-A0003A38400E}" dt="2025-12-03T08:31:54.771" v="345"/>
          <ac:spMkLst>
            <pc:docMk/>
            <pc:sldMk cId="2293087678" sldId="1170"/>
            <ac:spMk id="14" creationId="{734EBA94-BE83-00DE-9814-DDBB8424686F}"/>
          </ac:spMkLst>
        </pc:spChg>
        <pc:spChg chg="add mod">
          <ac:chgData name="Jan Meijer" userId="29692c05-e53d-47a6-a4cf-58441243f9f9" providerId="ADAL" clId="{0F392217-8205-5F60-8F11-A0003A38400E}" dt="2025-12-03T08:31:54.771" v="345"/>
          <ac:spMkLst>
            <pc:docMk/>
            <pc:sldMk cId="2293087678" sldId="1170"/>
            <ac:spMk id="15" creationId="{265B9FE0-916A-70DB-E88D-7D437AF77276}"/>
          </ac:spMkLst>
        </pc:spChg>
        <pc:spChg chg="add mod">
          <ac:chgData name="Jan Meijer" userId="29692c05-e53d-47a6-a4cf-58441243f9f9" providerId="ADAL" clId="{0F392217-8205-5F60-8F11-A0003A38400E}" dt="2025-12-03T08:31:54.771" v="345"/>
          <ac:spMkLst>
            <pc:docMk/>
            <pc:sldMk cId="2293087678" sldId="1170"/>
            <ac:spMk id="16" creationId="{5EB80F9E-9586-6AB8-A60A-990961E6E6E5}"/>
          </ac:spMkLst>
        </pc:spChg>
        <pc:spChg chg="add mod">
          <ac:chgData name="Jan Meijer" userId="29692c05-e53d-47a6-a4cf-58441243f9f9" providerId="ADAL" clId="{0F392217-8205-5F60-8F11-A0003A38400E}" dt="2025-12-03T08:31:54.771" v="345"/>
          <ac:spMkLst>
            <pc:docMk/>
            <pc:sldMk cId="2293087678" sldId="1170"/>
            <ac:spMk id="22" creationId="{46FC6FAD-A473-F2AC-689E-2847D7CCEF20}"/>
          </ac:spMkLst>
        </pc:spChg>
        <pc:spChg chg="add mod">
          <ac:chgData name="Jan Meijer" userId="29692c05-e53d-47a6-a4cf-58441243f9f9" providerId="ADAL" clId="{0F392217-8205-5F60-8F11-A0003A38400E}" dt="2025-12-03T08:31:54.771" v="345"/>
          <ac:spMkLst>
            <pc:docMk/>
            <pc:sldMk cId="2293087678" sldId="1170"/>
            <ac:spMk id="24" creationId="{B2F22EEA-6C96-A51E-2C47-4F2915898FBF}"/>
          </ac:spMkLst>
        </pc:spChg>
        <pc:spChg chg="add mod">
          <ac:chgData name="Jan Meijer" userId="29692c05-e53d-47a6-a4cf-58441243f9f9" providerId="ADAL" clId="{0F392217-8205-5F60-8F11-A0003A38400E}" dt="2025-12-03T08:31:54.771" v="345"/>
          <ac:spMkLst>
            <pc:docMk/>
            <pc:sldMk cId="2293087678" sldId="1170"/>
            <ac:spMk id="26" creationId="{3DCB0086-48C0-36AF-AC33-1622E767C621}"/>
          </ac:spMkLst>
        </pc:spChg>
      </pc:sldChg>
      <pc:sldChg chg="del">
        <pc:chgData name="Jan Meijer" userId="29692c05-e53d-47a6-a4cf-58441243f9f9" providerId="ADAL" clId="{0F392217-8205-5F60-8F11-A0003A38400E}" dt="2025-12-03T07:57:20.770" v="1" actId="2696"/>
        <pc:sldMkLst>
          <pc:docMk/>
          <pc:sldMk cId="264079711" sldId="1171"/>
        </pc:sldMkLst>
      </pc:sldChg>
      <pc:sldChg chg="addSp modSp new mod modAnim">
        <pc:chgData name="Jan Meijer" userId="29692c05-e53d-47a6-a4cf-58441243f9f9" providerId="ADAL" clId="{0F392217-8205-5F60-8F11-A0003A38400E}" dt="2025-12-03T10:28:35.968" v="4027"/>
        <pc:sldMkLst>
          <pc:docMk/>
          <pc:sldMk cId="3426197866" sldId="1171"/>
        </pc:sldMkLst>
        <pc:spChg chg="mod">
          <ac:chgData name="Jan Meijer" userId="29692c05-e53d-47a6-a4cf-58441243f9f9" providerId="ADAL" clId="{0F392217-8205-5F60-8F11-A0003A38400E}" dt="2025-12-03T08:48:06.172" v="1058" actId="20577"/>
          <ac:spMkLst>
            <pc:docMk/>
            <pc:sldMk cId="3426197866" sldId="1171"/>
            <ac:spMk id="2" creationId="{37602045-0ED1-6935-66B2-BE3B6081CAD1}"/>
          </ac:spMkLst>
        </pc:spChg>
        <pc:spChg chg="mod">
          <ac:chgData name="Jan Meijer" userId="29692c05-e53d-47a6-a4cf-58441243f9f9" providerId="ADAL" clId="{0F392217-8205-5F60-8F11-A0003A38400E}" dt="2025-12-03T08:48:41.288" v="1087" actId="20577"/>
          <ac:spMkLst>
            <pc:docMk/>
            <pc:sldMk cId="3426197866" sldId="1171"/>
            <ac:spMk id="3" creationId="{937079F1-887B-380C-F62E-93406B7AC97A}"/>
          </ac:spMkLst>
        </pc:spChg>
        <pc:spChg chg="add mod">
          <ac:chgData name="Jan Meijer" userId="29692c05-e53d-47a6-a4cf-58441243f9f9" providerId="ADAL" clId="{0F392217-8205-5F60-8F11-A0003A38400E}" dt="2025-12-03T08:47:33.477" v="1029" actId="167"/>
          <ac:spMkLst>
            <pc:docMk/>
            <pc:sldMk cId="3426197866" sldId="1171"/>
            <ac:spMk id="4" creationId="{6B88A4EF-716B-A5FD-A1E6-8ACE2642996A}"/>
          </ac:spMkLst>
        </pc:spChg>
        <pc:spChg chg="add mod">
          <ac:chgData name="Jan Meijer" userId="29692c05-e53d-47a6-a4cf-58441243f9f9" providerId="ADAL" clId="{0F392217-8205-5F60-8F11-A0003A38400E}" dt="2025-12-03T10:28:28.852" v="4026" actId="14100"/>
          <ac:spMkLst>
            <pc:docMk/>
            <pc:sldMk cId="3426197866" sldId="1171"/>
            <ac:spMk id="5" creationId="{C0CC3ABC-89FD-1BCB-C40E-8D7F7DCA4BF2}"/>
          </ac:spMkLst>
        </pc:spChg>
      </pc:sldChg>
      <pc:sldChg chg="addSp modSp new mod">
        <pc:chgData name="Jan Meijer" userId="29692c05-e53d-47a6-a4cf-58441243f9f9" providerId="ADAL" clId="{0F392217-8205-5F60-8F11-A0003A38400E}" dt="2025-12-03T10:03:07.515" v="3172" actId="1076"/>
        <pc:sldMkLst>
          <pc:docMk/>
          <pc:sldMk cId="28908716" sldId="1172"/>
        </pc:sldMkLst>
        <pc:spChg chg="mod">
          <ac:chgData name="Jan Meijer" userId="29692c05-e53d-47a6-a4cf-58441243f9f9" providerId="ADAL" clId="{0F392217-8205-5F60-8F11-A0003A38400E}" dt="2025-12-03T10:02:17.134" v="3128" actId="20577"/>
          <ac:spMkLst>
            <pc:docMk/>
            <pc:sldMk cId="28908716" sldId="1172"/>
            <ac:spMk id="2" creationId="{DA0C7DEB-9604-3C71-7ED7-479D5B63B324}"/>
          </ac:spMkLst>
        </pc:spChg>
        <pc:spChg chg="mod">
          <ac:chgData name="Jan Meijer" userId="29692c05-e53d-47a6-a4cf-58441243f9f9" providerId="ADAL" clId="{0F392217-8205-5F60-8F11-A0003A38400E}" dt="2025-12-03T09:08:53.472" v="1929" actId="20577"/>
          <ac:spMkLst>
            <pc:docMk/>
            <pc:sldMk cId="28908716" sldId="1172"/>
            <ac:spMk id="4" creationId="{E4D5A974-22FD-88DD-3218-B1CA998824B6}"/>
          </ac:spMkLst>
        </pc:spChg>
        <pc:spChg chg="add mod">
          <ac:chgData name="Jan Meijer" userId="29692c05-e53d-47a6-a4cf-58441243f9f9" providerId="ADAL" clId="{0F392217-8205-5F60-8F11-A0003A38400E}" dt="2025-12-03T09:00:34.863" v="1734" actId="1076"/>
          <ac:spMkLst>
            <pc:docMk/>
            <pc:sldMk cId="28908716" sldId="1172"/>
            <ac:spMk id="5" creationId="{95E99285-9AAB-65D6-4FB8-6800C69DCD0D}"/>
          </ac:spMkLst>
        </pc:spChg>
        <pc:spChg chg="add mod">
          <ac:chgData name="Jan Meijer" userId="29692c05-e53d-47a6-a4cf-58441243f9f9" providerId="ADAL" clId="{0F392217-8205-5F60-8F11-A0003A38400E}" dt="2025-12-03T09:00:25.309" v="1720" actId="1076"/>
          <ac:spMkLst>
            <pc:docMk/>
            <pc:sldMk cId="28908716" sldId="1172"/>
            <ac:spMk id="6" creationId="{E4847190-93FB-2D71-A745-C14C33C7DB74}"/>
          </ac:spMkLst>
        </pc:spChg>
        <pc:spChg chg="add">
          <ac:chgData name="Jan Meijer" userId="29692c05-e53d-47a6-a4cf-58441243f9f9" providerId="ADAL" clId="{0F392217-8205-5F60-8F11-A0003A38400E}" dt="2025-12-03T09:01:02.354" v="1736" actId="11529"/>
          <ac:spMkLst>
            <pc:docMk/>
            <pc:sldMk cId="28908716" sldId="1172"/>
            <ac:spMk id="8" creationId="{34C131D2-8F4D-5BC9-B7F7-2A9F78E2E329}"/>
          </ac:spMkLst>
        </pc:spChg>
        <pc:spChg chg="add mod">
          <ac:chgData name="Jan Meijer" userId="29692c05-e53d-47a6-a4cf-58441243f9f9" providerId="ADAL" clId="{0F392217-8205-5F60-8F11-A0003A38400E}" dt="2025-12-03T09:01:19.805" v="1738" actId="1076"/>
          <ac:spMkLst>
            <pc:docMk/>
            <pc:sldMk cId="28908716" sldId="1172"/>
            <ac:spMk id="9" creationId="{1117F9E1-BB13-EEA2-F261-CA2FDCD8C21F}"/>
          </ac:spMkLst>
        </pc:spChg>
        <pc:spChg chg="add mod">
          <ac:chgData name="Jan Meijer" userId="29692c05-e53d-47a6-a4cf-58441243f9f9" providerId="ADAL" clId="{0F392217-8205-5F60-8F11-A0003A38400E}" dt="2025-12-03T09:01:25.881" v="1740" actId="1076"/>
          <ac:spMkLst>
            <pc:docMk/>
            <pc:sldMk cId="28908716" sldId="1172"/>
            <ac:spMk id="10" creationId="{7482F3A6-D912-33B4-F094-3EC3B92498F6}"/>
          </ac:spMkLst>
        </pc:spChg>
        <pc:spChg chg="add mod">
          <ac:chgData name="Jan Meijer" userId="29692c05-e53d-47a6-a4cf-58441243f9f9" providerId="ADAL" clId="{0F392217-8205-5F60-8F11-A0003A38400E}" dt="2025-12-03T09:02:27.080" v="1832" actId="20577"/>
          <ac:spMkLst>
            <pc:docMk/>
            <pc:sldMk cId="28908716" sldId="1172"/>
            <ac:spMk id="11" creationId="{84A7ED56-46F9-4BB3-31B7-0BB4E3A5CC9B}"/>
          </ac:spMkLst>
        </pc:spChg>
        <pc:spChg chg="add mod">
          <ac:chgData name="Jan Meijer" userId="29692c05-e53d-47a6-a4cf-58441243f9f9" providerId="ADAL" clId="{0F392217-8205-5F60-8F11-A0003A38400E}" dt="2025-12-03T09:10:03.390" v="1964" actId="20577"/>
          <ac:spMkLst>
            <pc:docMk/>
            <pc:sldMk cId="28908716" sldId="1172"/>
            <ac:spMk id="12" creationId="{7EDF1253-2198-C3E8-98FA-ADEB56198A4E}"/>
          </ac:spMkLst>
        </pc:spChg>
        <pc:spChg chg="add mod">
          <ac:chgData name="Jan Meijer" userId="29692c05-e53d-47a6-a4cf-58441243f9f9" providerId="ADAL" clId="{0F392217-8205-5F60-8F11-A0003A38400E}" dt="2025-12-03T10:03:07.515" v="3172" actId="1076"/>
          <ac:spMkLst>
            <pc:docMk/>
            <pc:sldMk cId="28908716" sldId="1172"/>
            <ac:spMk id="15" creationId="{B7CBEE61-8404-398C-BE53-03D116E18503}"/>
          </ac:spMkLst>
        </pc:spChg>
        <pc:picChg chg="add mod">
          <ac:chgData name="Jan Meijer" userId="29692c05-e53d-47a6-a4cf-58441243f9f9" providerId="ADAL" clId="{0F392217-8205-5F60-8F11-A0003A38400E}" dt="2025-12-03T09:00:49.956" v="1735"/>
          <ac:picMkLst>
            <pc:docMk/>
            <pc:sldMk cId="28908716" sldId="1172"/>
            <ac:picMk id="7" creationId="{96928010-1C0D-F4DC-4A00-4FA0F33BED55}"/>
          </ac:picMkLst>
        </pc:picChg>
        <pc:cxnChg chg="add mod">
          <ac:chgData name="Jan Meijer" userId="29692c05-e53d-47a6-a4cf-58441243f9f9" providerId="ADAL" clId="{0F392217-8205-5F60-8F11-A0003A38400E}" dt="2025-12-03T09:10:40.770" v="1981" actId="692"/>
          <ac:cxnSpMkLst>
            <pc:docMk/>
            <pc:sldMk cId="28908716" sldId="1172"/>
            <ac:cxnSpMk id="14" creationId="{EA678E2F-C00F-7B24-7616-12BAFE00A6D4}"/>
          </ac:cxnSpMkLst>
        </pc:cxnChg>
      </pc:sldChg>
      <pc:sldChg chg="addSp delSp modSp add mod delAnim">
        <pc:chgData name="Jan Meijer" userId="29692c05-e53d-47a6-a4cf-58441243f9f9" providerId="ADAL" clId="{0F392217-8205-5F60-8F11-A0003A38400E}" dt="2025-12-03T10:13:57.447" v="3872" actId="20577"/>
        <pc:sldMkLst>
          <pc:docMk/>
          <pc:sldMk cId="4178777795" sldId="1173"/>
        </pc:sldMkLst>
        <pc:spChg chg="mod">
          <ac:chgData name="Jan Meijer" userId="29692c05-e53d-47a6-a4cf-58441243f9f9" providerId="ADAL" clId="{0F392217-8205-5F60-8F11-A0003A38400E}" dt="2025-12-03T09:17:56.157" v="2061" actId="20577"/>
          <ac:spMkLst>
            <pc:docMk/>
            <pc:sldMk cId="4178777795" sldId="1173"/>
            <ac:spMk id="2" creationId="{C2A28BD2-85D0-1E7D-5CF0-262537B99346}"/>
          </ac:spMkLst>
        </pc:spChg>
        <pc:spChg chg="mod">
          <ac:chgData name="Jan Meijer" userId="29692c05-e53d-47a6-a4cf-58441243f9f9" providerId="ADAL" clId="{0F392217-8205-5F60-8F11-A0003A38400E}" dt="2025-12-03T10:12:26.456" v="3776" actId="1076"/>
          <ac:spMkLst>
            <pc:docMk/>
            <pc:sldMk cId="4178777795" sldId="1173"/>
            <ac:spMk id="3" creationId="{CB2B432B-8974-9AC1-2ABA-85425E0A32BD}"/>
          </ac:spMkLst>
        </pc:spChg>
        <pc:spChg chg="del">
          <ac:chgData name="Jan Meijer" userId="29692c05-e53d-47a6-a4cf-58441243f9f9" providerId="ADAL" clId="{0F392217-8205-5F60-8F11-A0003A38400E}" dt="2025-12-03T09:19:01.809" v="2185" actId="478"/>
          <ac:spMkLst>
            <pc:docMk/>
            <pc:sldMk cId="4178777795" sldId="1173"/>
            <ac:spMk id="4" creationId="{55B41E54-E4F7-3C58-79AC-489D080EC5CE}"/>
          </ac:spMkLst>
        </pc:spChg>
        <pc:spChg chg="mod">
          <ac:chgData name="Jan Meijer" userId="29692c05-e53d-47a6-a4cf-58441243f9f9" providerId="ADAL" clId="{0F392217-8205-5F60-8F11-A0003A38400E}" dt="2025-12-03T10:13:08.010" v="3798" actId="20577"/>
          <ac:spMkLst>
            <pc:docMk/>
            <pc:sldMk cId="4178777795" sldId="1173"/>
            <ac:spMk id="5" creationId="{F7A2D499-DDDC-9FC0-F6A0-71CC3B68DD57}"/>
          </ac:spMkLst>
        </pc:spChg>
        <pc:spChg chg="add mod">
          <ac:chgData name="Jan Meijer" userId="29692c05-e53d-47a6-a4cf-58441243f9f9" providerId="ADAL" clId="{0F392217-8205-5F60-8F11-A0003A38400E}" dt="2025-12-03T10:13:57.447" v="3872" actId="20577"/>
          <ac:spMkLst>
            <pc:docMk/>
            <pc:sldMk cId="4178777795" sldId="1173"/>
            <ac:spMk id="6" creationId="{C933E776-3319-8F17-7F41-EF74E83B3D89}"/>
          </ac:spMkLst>
        </pc:spChg>
        <pc:spChg chg="add mod">
          <ac:chgData name="Jan Meijer" userId="29692c05-e53d-47a6-a4cf-58441243f9f9" providerId="ADAL" clId="{0F392217-8205-5F60-8F11-A0003A38400E}" dt="2025-12-03T10:12:59.060" v="3783" actId="14100"/>
          <ac:spMkLst>
            <pc:docMk/>
            <pc:sldMk cId="4178777795" sldId="1173"/>
            <ac:spMk id="7" creationId="{4B094A4A-4E4B-AD55-4A60-54C7F3269E38}"/>
          </ac:spMkLst>
        </pc:spChg>
        <pc:spChg chg="mod">
          <ac:chgData name="Jan Meijer" userId="29692c05-e53d-47a6-a4cf-58441243f9f9" providerId="ADAL" clId="{0F392217-8205-5F60-8F11-A0003A38400E}" dt="2025-12-03T10:12:53.525" v="3781" actId="14100"/>
          <ac:spMkLst>
            <pc:docMk/>
            <pc:sldMk cId="4178777795" sldId="1173"/>
            <ac:spMk id="8" creationId="{FDB6336F-C8F6-F8F4-C6F1-C499684678FE}"/>
          </ac:spMkLst>
        </pc:spChg>
        <pc:spChg chg="mod">
          <ac:chgData name="Jan Meijer" userId="29692c05-e53d-47a6-a4cf-58441243f9f9" providerId="ADAL" clId="{0F392217-8205-5F60-8F11-A0003A38400E}" dt="2025-12-03T10:12:47.436" v="3779" actId="1076"/>
          <ac:spMkLst>
            <pc:docMk/>
            <pc:sldMk cId="4178777795" sldId="1173"/>
            <ac:spMk id="9" creationId="{351AAA4C-2E23-4E52-4AE8-A1537A5B68E6}"/>
          </ac:spMkLst>
        </pc:spChg>
        <pc:spChg chg="add mod">
          <ac:chgData name="Jan Meijer" userId="29692c05-e53d-47a6-a4cf-58441243f9f9" providerId="ADAL" clId="{0F392217-8205-5F60-8F11-A0003A38400E}" dt="2025-12-03T10:13:46.133" v="3870" actId="20577"/>
          <ac:spMkLst>
            <pc:docMk/>
            <pc:sldMk cId="4178777795" sldId="1173"/>
            <ac:spMk id="10" creationId="{5C954720-8040-077C-AF82-554BD4CA6107}"/>
          </ac:spMkLst>
        </pc:spChg>
      </pc:sldChg>
      <pc:sldChg chg="modSp new mod ord">
        <pc:chgData name="Jan Meijer" userId="29692c05-e53d-47a6-a4cf-58441243f9f9" providerId="ADAL" clId="{0F392217-8205-5F60-8F11-A0003A38400E}" dt="2025-12-03T10:01:20.250" v="3116" actId="20578"/>
        <pc:sldMkLst>
          <pc:docMk/>
          <pc:sldMk cId="3797279840" sldId="1174"/>
        </pc:sldMkLst>
        <pc:spChg chg="mod">
          <ac:chgData name="Jan Meijer" userId="29692c05-e53d-47a6-a4cf-58441243f9f9" providerId="ADAL" clId="{0F392217-8205-5F60-8F11-A0003A38400E}" dt="2025-12-03T09:24:11.457" v="2563" actId="20577"/>
          <ac:spMkLst>
            <pc:docMk/>
            <pc:sldMk cId="3797279840" sldId="1174"/>
            <ac:spMk id="2" creationId="{9E1AFADA-6DCB-7D66-8EC2-BB721FBE3658}"/>
          </ac:spMkLst>
        </pc:spChg>
        <pc:spChg chg="mod">
          <ac:chgData name="Jan Meijer" userId="29692c05-e53d-47a6-a4cf-58441243f9f9" providerId="ADAL" clId="{0F392217-8205-5F60-8F11-A0003A38400E}" dt="2025-12-03T09:27:02.801" v="2830" actId="20577"/>
          <ac:spMkLst>
            <pc:docMk/>
            <pc:sldMk cId="3797279840" sldId="1174"/>
            <ac:spMk id="3" creationId="{3322D6B3-1D92-F9A2-46FA-BD353AD0C064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4B14F5F-57E9-804C-8D37-1C79550414AD}" type="doc">
      <dgm:prSet loTypeId="urn:microsoft.com/office/officeart/2005/8/layout/vList5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FD5EFB71-D7A5-9B42-AA2E-7BFB6E1DAAEB}">
      <dgm:prSet/>
      <dgm:spPr/>
      <dgm:t>
        <a:bodyPr/>
        <a:lstStyle/>
        <a:p>
          <a:r>
            <a:rPr lang="en-DK" dirty="0"/>
            <a:t>Competitively priced storage</a:t>
          </a:r>
        </a:p>
      </dgm:t>
    </dgm:pt>
    <dgm:pt modelId="{FACD6ABA-62A4-5145-8881-B63AC8E2C679}" type="parTrans" cxnId="{E77C6511-8CBF-DC4E-8968-150EE5404D6D}">
      <dgm:prSet/>
      <dgm:spPr/>
      <dgm:t>
        <a:bodyPr/>
        <a:lstStyle/>
        <a:p>
          <a:endParaRPr lang="en-GB"/>
        </a:p>
      </dgm:t>
    </dgm:pt>
    <dgm:pt modelId="{4BC782E9-AFB2-9C44-8062-BDB1085B4CF3}" type="sibTrans" cxnId="{E77C6511-8CBF-DC4E-8968-150EE5404D6D}">
      <dgm:prSet/>
      <dgm:spPr/>
      <dgm:t>
        <a:bodyPr/>
        <a:lstStyle/>
        <a:p>
          <a:endParaRPr lang="en-GB"/>
        </a:p>
      </dgm:t>
    </dgm:pt>
    <dgm:pt modelId="{05B3E4C4-14D0-5B4C-B02E-9BA74CD30DAD}">
      <dgm:prSet/>
      <dgm:spPr/>
      <dgm:t>
        <a:bodyPr/>
        <a:lstStyle/>
        <a:p>
          <a:r>
            <a:rPr lang="en-DK" dirty="0"/>
            <a:t>Economy of scale</a:t>
          </a:r>
        </a:p>
      </dgm:t>
    </dgm:pt>
    <dgm:pt modelId="{A362836A-7B72-D64B-B468-F2B1B5337377}" type="parTrans" cxnId="{F384AEE5-24F2-1147-BBA5-20D7711016E0}">
      <dgm:prSet/>
      <dgm:spPr/>
      <dgm:t>
        <a:bodyPr/>
        <a:lstStyle/>
        <a:p>
          <a:endParaRPr lang="en-GB"/>
        </a:p>
      </dgm:t>
    </dgm:pt>
    <dgm:pt modelId="{C2F419EA-459F-5241-B8E7-BC33E1778543}" type="sibTrans" cxnId="{F384AEE5-24F2-1147-BBA5-20D7711016E0}">
      <dgm:prSet/>
      <dgm:spPr/>
      <dgm:t>
        <a:bodyPr/>
        <a:lstStyle/>
        <a:p>
          <a:endParaRPr lang="en-GB"/>
        </a:p>
      </dgm:t>
    </dgm:pt>
    <dgm:pt modelId="{AF775D4A-9838-3A4C-8979-E95A6DEA1D7D}">
      <dgm:prSet/>
      <dgm:spPr/>
      <dgm:t>
        <a:bodyPr/>
        <a:lstStyle/>
        <a:p>
          <a:r>
            <a:rPr lang="en-GB" dirty="0"/>
            <a:t>One infrastructure for all data - including sensitive data</a:t>
          </a:r>
          <a:endParaRPr lang="en-DK" dirty="0"/>
        </a:p>
      </dgm:t>
    </dgm:pt>
    <dgm:pt modelId="{4C3ECE2C-630A-9147-9A79-B7676293CE8C}" type="parTrans" cxnId="{B5A3005C-F745-B44F-B49E-3E8DD393420C}">
      <dgm:prSet/>
      <dgm:spPr/>
      <dgm:t>
        <a:bodyPr/>
        <a:lstStyle/>
        <a:p>
          <a:endParaRPr lang="en-GB"/>
        </a:p>
      </dgm:t>
    </dgm:pt>
    <dgm:pt modelId="{8F7BF470-8C0F-6342-B326-F117E5B8477A}" type="sibTrans" cxnId="{B5A3005C-F745-B44F-B49E-3E8DD393420C}">
      <dgm:prSet/>
      <dgm:spPr/>
      <dgm:t>
        <a:bodyPr/>
        <a:lstStyle/>
        <a:p>
          <a:endParaRPr lang="en-GB"/>
        </a:p>
      </dgm:t>
    </dgm:pt>
    <dgm:pt modelId="{B67E8792-A496-9F45-9F21-467D24017181}">
      <dgm:prSet/>
      <dgm:spPr/>
      <dgm:t>
        <a:bodyPr/>
        <a:lstStyle/>
        <a:p>
          <a:r>
            <a:rPr lang="en-GB" dirty="0"/>
            <a:t>Compliance is included!</a:t>
          </a:r>
          <a:endParaRPr lang="en-DK" dirty="0"/>
        </a:p>
      </dgm:t>
    </dgm:pt>
    <dgm:pt modelId="{59FC0FC9-CAAB-324D-BD06-F3012268A685}" type="parTrans" cxnId="{4B868012-2D3C-F542-A5EF-DA4B4656FE3C}">
      <dgm:prSet/>
      <dgm:spPr/>
      <dgm:t>
        <a:bodyPr/>
        <a:lstStyle/>
        <a:p>
          <a:endParaRPr lang="en-GB"/>
        </a:p>
      </dgm:t>
    </dgm:pt>
    <dgm:pt modelId="{1556FC6F-117D-D342-BCE9-57D5ED6E3246}" type="sibTrans" cxnId="{4B868012-2D3C-F542-A5EF-DA4B4656FE3C}">
      <dgm:prSet/>
      <dgm:spPr/>
      <dgm:t>
        <a:bodyPr/>
        <a:lstStyle/>
        <a:p>
          <a:endParaRPr lang="en-GB"/>
        </a:p>
      </dgm:t>
    </dgm:pt>
    <dgm:pt modelId="{D31BE423-243B-574D-8591-9F8227D68572}">
      <dgm:prSet/>
      <dgm:spPr/>
      <dgm:t>
        <a:bodyPr/>
        <a:lstStyle/>
        <a:p>
          <a:r>
            <a:rPr lang="en-GB" dirty="0"/>
            <a:t>Trusted and sustainable (long-term storage)</a:t>
          </a:r>
          <a:endParaRPr lang="en-DK" dirty="0"/>
        </a:p>
      </dgm:t>
    </dgm:pt>
    <dgm:pt modelId="{66265C4A-CF60-634F-856E-0F9B3B0F3DB8}" type="parTrans" cxnId="{63BB8635-4287-0641-B62A-16FC39CEAE42}">
      <dgm:prSet/>
      <dgm:spPr/>
      <dgm:t>
        <a:bodyPr/>
        <a:lstStyle/>
        <a:p>
          <a:endParaRPr lang="en-GB"/>
        </a:p>
      </dgm:t>
    </dgm:pt>
    <dgm:pt modelId="{12A04AEC-DFCB-634B-AED2-CFB7449B3A5A}" type="sibTrans" cxnId="{63BB8635-4287-0641-B62A-16FC39CEAE42}">
      <dgm:prSet/>
      <dgm:spPr/>
      <dgm:t>
        <a:bodyPr/>
        <a:lstStyle/>
        <a:p>
          <a:endParaRPr lang="en-GB"/>
        </a:p>
      </dgm:t>
    </dgm:pt>
    <dgm:pt modelId="{A80A6FA9-F7BD-CF48-92F5-281B54B802B4}">
      <dgm:prSet/>
      <dgm:spPr/>
      <dgm:t>
        <a:bodyPr/>
        <a:lstStyle/>
        <a:p>
          <a:r>
            <a:rPr lang="en-GB" dirty="0"/>
            <a:t>Sustainability of GÉANT and its track record of sustaining federations</a:t>
          </a:r>
          <a:endParaRPr lang="en-DK" dirty="0"/>
        </a:p>
      </dgm:t>
    </dgm:pt>
    <dgm:pt modelId="{F0E3EA81-BFD2-EC4E-9087-96432A8F84A3}" type="parTrans" cxnId="{6480D9EA-D555-1047-BE61-D3854C203D24}">
      <dgm:prSet/>
      <dgm:spPr/>
      <dgm:t>
        <a:bodyPr/>
        <a:lstStyle/>
        <a:p>
          <a:endParaRPr lang="en-GB"/>
        </a:p>
      </dgm:t>
    </dgm:pt>
    <dgm:pt modelId="{C79D5F9A-F43A-6F4B-9705-4B7F977D1CBC}" type="sibTrans" cxnId="{6480D9EA-D555-1047-BE61-D3854C203D24}">
      <dgm:prSet/>
      <dgm:spPr/>
      <dgm:t>
        <a:bodyPr/>
        <a:lstStyle/>
        <a:p>
          <a:endParaRPr lang="en-GB"/>
        </a:p>
      </dgm:t>
    </dgm:pt>
    <dgm:pt modelId="{EFFC4F8B-B1E4-A042-9D57-D7F7DD767F96}" type="pres">
      <dgm:prSet presAssocID="{04B14F5F-57E9-804C-8D37-1C79550414AD}" presName="Name0" presStyleCnt="0">
        <dgm:presLayoutVars>
          <dgm:dir/>
          <dgm:animLvl val="lvl"/>
          <dgm:resizeHandles val="exact"/>
        </dgm:presLayoutVars>
      </dgm:prSet>
      <dgm:spPr/>
    </dgm:pt>
    <dgm:pt modelId="{CC31411E-157A-C441-AC0E-D5839B977969}" type="pres">
      <dgm:prSet presAssocID="{FD5EFB71-D7A5-9B42-AA2E-7BFB6E1DAAEB}" presName="linNode" presStyleCnt="0"/>
      <dgm:spPr/>
    </dgm:pt>
    <dgm:pt modelId="{FDF9FD17-24CB-5844-A9DA-5000C53BD5A0}" type="pres">
      <dgm:prSet presAssocID="{FD5EFB71-D7A5-9B42-AA2E-7BFB6E1DAAEB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C1E61B82-0B54-2648-B54B-00EEB0906CFF}" type="pres">
      <dgm:prSet presAssocID="{FD5EFB71-D7A5-9B42-AA2E-7BFB6E1DAAEB}" presName="descendantText" presStyleLbl="alignAccFollowNode1" presStyleIdx="0" presStyleCnt="3">
        <dgm:presLayoutVars>
          <dgm:bulletEnabled val="1"/>
        </dgm:presLayoutVars>
      </dgm:prSet>
      <dgm:spPr/>
    </dgm:pt>
    <dgm:pt modelId="{7D3E203D-0970-734F-82EF-07976D8996A8}" type="pres">
      <dgm:prSet presAssocID="{4BC782E9-AFB2-9C44-8062-BDB1085B4CF3}" presName="sp" presStyleCnt="0"/>
      <dgm:spPr/>
    </dgm:pt>
    <dgm:pt modelId="{2E741DF1-4C14-F04A-8B65-0D90B9866E26}" type="pres">
      <dgm:prSet presAssocID="{AF775D4A-9838-3A4C-8979-E95A6DEA1D7D}" presName="linNode" presStyleCnt="0"/>
      <dgm:spPr/>
    </dgm:pt>
    <dgm:pt modelId="{10FB1836-BB7D-944B-979B-734E1CBEC52A}" type="pres">
      <dgm:prSet presAssocID="{AF775D4A-9838-3A4C-8979-E95A6DEA1D7D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58EB1EF8-F4E6-5041-9394-0A24452BC00D}" type="pres">
      <dgm:prSet presAssocID="{AF775D4A-9838-3A4C-8979-E95A6DEA1D7D}" presName="descendantText" presStyleLbl="alignAccFollowNode1" presStyleIdx="1" presStyleCnt="3">
        <dgm:presLayoutVars>
          <dgm:bulletEnabled val="1"/>
        </dgm:presLayoutVars>
      </dgm:prSet>
      <dgm:spPr/>
    </dgm:pt>
    <dgm:pt modelId="{A518FCEE-1719-E440-B630-EA34DC8D4BE0}" type="pres">
      <dgm:prSet presAssocID="{8F7BF470-8C0F-6342-B326-F117E5B8477A}" presName="sp" presStyleCnt="0"/>
      <dgm:spPr/>
    </dgm:pt>
    <dgm:pt modelId="{F619F7BD-8640-6B47-A83F-0D58B5A5C616}" type="pres">
      <dgm:prSet presAssocID="{D31BE423-243B-574D-8591-9F8227D68572}" presName="linNode" presStyleCnt="0"/>
      <dgm:spPr/>
    </dgm:pt>
    <dgm:pt modelId="{E06C2171-966B-7B4B-97D9-A2FF691DA141}" type="pres">
      <dgm:prSet presAssocID="{D31BE423-243B-574D-8591-9F8227D68572}" presName="parentText" presStyleLbl="node1" presStyleIdx="2" presStyleCnt="3">
        <dgm:presLayoutVars>
          <dgm:chMax val="1"/>
          <dgm:bulletEnabled val="1"/>
        </dgm:presLayoutVars>
      </dgm:prSet>
      <dgm:spPr/>
    </dgm:pt>
    <dgm:pt modelId="{3B414AAF-146D-9447-8BA0-A4FE0AEA61F9}" type="pres">
      <dgm:prSet presAssocID="{D31BE423-243B-574D-8591-9F8227D68572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71E0A008-82B2-1F45-92A1-BCD2BD8C1467}" type="presOf" srcId="{A80A6FA9-F7BD-CF48-92F5-281B54B802B4}" destId="{3B414AAF-146D-9447-8BA0-A4FE0AEA61F9}" srcOrd="0" destOrd="0" presId="urn:microsoft.com/office/officeart/2005/8/layout/vList5"/>
    <dgm:cxn modelId="{E77C6511-8CBF-DC4E-8968-150EE5404D6D}" srcId="{04B14F5F-57E9-804C-8D37-1C79550414AD}" destId="{FD5EFB71-D7A5-9B42-AA2E-7BFB6E1DAAEB}" srcOrd="0" destOrd="0" parTransId="{FACD6ABA-62A4-5145-8881-B63AC8E2C679}" sibTransId="{4BC782E9-AFB2-9C44-8062-BDB1085B4CF3}"/>
    <dgm:cxn modelId="{4B868012-2D3C-F542-A5EF-DA4B4656FE3C}" srcId="{AF775D4A-9838-3A4C-8979-E95A6DEA1D7D}" destId="{B67E8792-A496-9F45-9F21-467D24017181}" srcOrd="0" destOrd="0" parTransId="{59FC0FC9-CAAB-324D-BD06-F3012268A685}" sibTransId="{1556FC6F-117D-D342-BCE9-57D5ED6E3246}"/>
    <dgm:cxn modelId="{63BB8635-4287-0641-B62A-16FC39CEAE42}" srcId="{04B14F5F-57E9-804C-8D37-1C79550414AD}" destId="{D31BE423-243B-574D-8591-9F8227D68572}" srcOrd="2" destOrd="0" parTransId="{66265C4A-CF60-634F-856E-0F9B3B0F3DB8}" sibTransId="{12A04AEC-DFCB-634B-AED2-CFB7449B3A5A}"/>
    <dgm:cxn modelId="{B5A3005C-F745-B44F-B49E-3E8DD393420C}" srcId="{04B14F5F-57E9-804C-8D37-1C79550414AD}" destId="{AF775D4A-9838-3A4C-8979-E95A6DEA1D7D}" srcOrd="1" destOrd="0" parTransId="{4C3ECE2C-630A-9147-9A79-B7676293CE8C}" sibTransId="{8F7BF470-8C0F-6342-B326-F117E5B8477A}"/>
    <dgm:cxn modelId="{F865545D-2582-8C4A-96D2-9296160A5503}" type="presOf" srcId="{D31BE423-243B-574D-8591-9F8227D68572}" destId="{E06C2171-966B-7B4B-97D9-A2FF691DA141}" srcOrd="0" destOrd="0" presId="urn:microsoft.com/office/officeart/2005/8/layout/vList5"/>
    <dgm:cxn modelId="{D23ADB76-259C-E044-B026-41383BFB0A34}" type="presOf" srcId="{FD5EFB71-D7A5-9B42-AA2E-7BFB6E1DAAEB}" destId="{FDF9FD17-24CB-5844-A9DA-5000C53BD5A0}" srcOrd="0" destOrd="0" presId="urn:microsoft.com/office/officeart/2005/8/layout/vList5"/>
    <dgm:cxn modelId="{171B9C7B-83EC-534C-9632-8D63585468FC}" type="presOf" srcId="{04B14F5F-57E9-804C-8D37-1C79550414AD}" destId="{EFFC4F8B-B1E4-A042-9D57-D7F7DD767F96}" srcOrd="0" destOrd="0" presId="urn:microsoft.com/office/officeart/2005/8/layout/vList5"/>
    <dgm:cxn modelId="{E326DBA2-FF27-A64A-A373-A42765C4DA8E}" type="presOf" srcId="{B67E8792-A496-9F45-9F21-467D24017181}" destId="{58EB1EF8-F4E6-5041-9394-0A24452BC00D}" srcOrd="0" destOrd="0" presId="urn:microsoft.com/office/officeart/2005/8/layout/vList5"/>
    <dgm:cxn modelId="{2EDF85B5-AA89-A642-AA5F-2196C4F12403}" type="presOf" srcId="{05B3E4C4-14D0-5B4C-B02E-9BA74CD30DAD}" destId="{C1E61B82-0B54-2648-B54B-00EEB0906CFF}" srcOrd="0" destOrd="0" presId="urn:microsoft.com/office/officeart/2005/8/layout/vList5"/>
    <dgm:cxn modelId="{F384AEE5-24F2-1147-BBA5-20D7711016E0}" srcId="{FD5EFB71-D7A5-9B42-AA2E-7BFB6E1DAAEB}" destId="{05B3E4C4-14D0-5B4C-B02E-9BA74CD30DAD}" srcOrd="0" destOrd="0" parTransId="{A362836A-7B72-D64B-B468-F2B1B5337377}" sibTransId="{C2F419EA-459F-5241-B8E7-BC33E1778543}"/>
    <dgm:cxn modelId="{6480D9EA-D555-1047-BE61-D3854C203D24}" srcId="{D31BE423-243B-574D-8591-9F8227D68572}" destId="{A80A6FA9-F7BD-CF48-92F5-281B54B802B4}" srcOrd="0" destOrd="0" parTransId="{F0E3EA81-BFD2-EC4E-9087-96432A8F84A3}" sibTransId="{C79D5F9A-F43A-6F4B-9705-4B7F977D1CBC}"/>
    <dgm:cxn modelId="{30B46CFB-0A35-E946-BA3F-D23D99C7C133}" type="presOf" srcId="{AF775D4A-9838-3A4C-8979-E95A6DEA1D7D}" destId="{10FB1836-BB7D-944B-979B-734E1CBEC52A}" srcOrd="0" destOrd="0" presId="urn:microsoft.com/office/officeart/2005/8/layout/vList5"/>
    <dgm:cxn modelId="{D70B99AD-13D2-104F-A3F9-9E3F0F126A8D}" type="presParOf" srcId="{EFFC4F8B-B1E4-A042-9D57-D7F7DD767F96}" destId="{CC31411E-157A-C441-AC0E-D5839B977969}" srcOrd="0" destOrd="0" presId="urn:microsoft.com/office/officeart/2005/8/layout/vList5"/>
    <dgm:cxn modelId="{4831BBF5-0F13-F24D-97E9-56559B5BF7B7}" type="presParOf" srcId="{CC31411E-157A-C441-AC0E-D5839B977969}" destId="{FDF9FD17-24CB-5844-A9DA-5000C53BD5A0}" srcOrd="0" destOrd="0" presId="urn:microsoft.com/office/officeart/2005/8/layout/vList5"/>
    <dgm:cxn modelId="{77EFB6E7-6FA9-CE4D-884A-6C64FD2CC466}" type="presParOf" srcId="{CC31411E-157A-C441-AC0E-D5839B977969}" destId="{C1E61B82-0B54-2648-B54B-00EEB0906CFF}" srcOrd="1" destOrd="0" presId="urn:microsoft.com/office/officeart/2005/8/layout/vList5"/>
    <dgm:cxn modelId="{276A0E9E-9890-3142-9A6C-0A11044A3785}" type="presParOf" srcId="{EFFC4F8B-B1E4-A042-9D57-D7F7DD767F96}" destId="{7D3E203D-0970-734F-82EF-07976D8996A8}" srcOrd="1" destOrd="0" presId="urn:microsoft.com/office/officeart/2005/8/layout/vList5"/>
    <dgm:cxn modelId="{1017BE36-4E62-7E42-AAA4-7AF1F4709044}" type="presParOf" srcId="{EFFC4F8B-B1E4-A042-9D57-D7F7DD767F96}" destId="{2E741DF1-4C14-F04A-8B65-0D90B9866E26}" srcOrd="2" destOrd="0" presId="urn:microsoft.com/office/officeart/2005/8/layout/vList5"/>
    <dgm:cxn modelId="{B790C4C3-D652-DA42-B5DA-6B9B950147DA}" type="presParOf" srcId="{2E741DF1-4C14-F04A-8B65-0D90B9866E26}" destId="{10FB1836-BB7D-944B-979B-734E1CBEC52A}" srcOrd="0" destOrd="0" presId="urn:microsoft.com/office/officeart/2005/8/layout/vList5"/>
    <dgm:cxn modelId="{B9C74BEC-2255-C749-AEBD-1A672FFDE447}" type="presParOf" srcId="{2E741DF1-4C14-F04A-8B65-0D90B9866E26}" destId="{58EB1EF8-F4E6-5041-9394-0A24452BC00D}" srcOrd="1" destOrd="0" presId="urn:microsoft.com/office/officeart/2005/8/layout/vList5"/>
    <dgm:cxn modelId="{071A9EC8-0FE8-E64D-8C19-2007A524D507}" type="presParOf" srcId="{EFFC4F8B-B1E4-A042-9D57-D7F7DD767F96}" destId="{A518FCEE-1719-E440-B630-EA34DC8D4BE0}" srcOrd="3" destOrd="0" presId="urn:microsoft.com/office/officeart/2005/8/layout/vList5"/>
    <dgm:cxn modelId="{27A4824B-53D9-9E4D-9625-B81B87F3B303}" type="presParOf" srcId="{EFFC4F8B-B1E4-A042-9D57-D7F7DD767F96}" destId="{F619F7BD-8640-6B47-A83F-0D58B5A5C616}" srcOrd="4" destOrd="0" presId="urn:microsoft.com/office/officeart/2005/8/layout/vList5"/>
    <dgm:cxn modelId="{5BD1B653-9CC7-F842-9441-EBEF9787E478}" type="presParOf" srcId="{F619F7BD-8640-6B47-A83F-0D58B5A5C616}" destId="{E06C2171-966B-7B4B-97D9-A2FF691DA141}" srcOrd="0" destOrd="0" presId="urn:microsoft.com/office/officeart/2005/8/layout/vList5"/>
    <dgm:cxn modelId="{02788236-4D69-C849-AB37-D5A68CCFCD3C}" type="presParOf" srcId="{F619F7BD-8640-6B47-A83F-0D58B5A5C616}" destId="{3B414AAF-146D-9447-8BA0-A4FE0AEA61F9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E61B82-0B54-2648-B54B-00EEB0906CFF}">
      <dsp:nvSpPr>
        <dsp:cNvPr id="0" name=""/>
        <dsp:cNvSpPr/>
      </dsp:nvSpPr>
      <dsp:spPr>
        <a:xfrm rot="5400000">
          <a:off x="6589693" y="-2661723"/>
          <a:ext cx="1121829" cy="672998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DK" sz="3100" kern="1200" dirty="0"/>
            <a:t>Economy of scale</a:t>
          </a:r>
        </a:p>
      </dsp:txBody>
      <dsp:txXfrm rot="-5400000">
        <a:off x="3785616" y="197117"/>
        <a:ext cx="6675221" cy="1012303"/>
      </dsp:txXfrm>
    </dsp:sp>
    <dsp:sp modelId="{FDF9FD17-24CB-5844-A9DA-5000C53BD5A0}">
      <dsp:nvSpPr>
        <dsp:cNvPr id="0" name=""/>
        <dsp:cNvSpPr/>
      </dsp:nvSpPr>
      <dsp:spPr>
        <a:xfrm>
          <a:off x="0" y="2124"/>
          <a:ext cx="3785616" cy="140228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DK" sz="2700" kern="1200" dirty="0"/>
            <a:t>Competitively priced storage</a:t>
          </a:r>
        </a:p>
      </dsp:txBody>
      <dsp:txXfrm>
        <a:off x="68454" y="70578"/>
        <a:ext cx="3648708" cy="1265378"/>
      </dsp:txXfrm>
    </dsp:sp>
    <dsp:sp modelId="{58EB1EF8-F4E6-5041-9394-0A24452BC00D}">
      <dsp:nvSpPr>
        <dsp:cNvPr id="0" name=""/>
        <dsp:cNvSpPr/>
      </dsp:nvSpPr>
      <dsp:spPr>
        <a:xfrm rot="5400000">
          <a:off x="6589693" y="-1189323"/>
          <a:ext cx="1121829" cy="672998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3100" kern="1200" dirty="0"/>
            <a:t>Compliance is included!</a:t>
          </a:r>
          <a:endParaRPr lang="en-DK" sz="3100" kern="1200" dirty="0"/>
        </a:p>
      </dsp:txBody>
      <dsp:txXfrm rot="-5400000">
        <a:off x="3785616" y="1669517"/>
        <a:ext cx="6675221" cy="1012303"/>
      </dsp:txXfrm>
    </dsp:sp>
    <dsp:sp modelId="{10FB1836-BB7D-944B-979B-734E1CBEC52A}">
      <dsp:nvSpPr>
        <dsp:cNvPr id="0" name=""/>
        <dsp:cNvSpPr/>
      </dsp:nvSpPr>
      <dsp:spPr>
        <a:xfrm>
          <a:off x="0" y="1474525"/>
          <a:ext cx="3785616" cy="140228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kern="1200" dirty="0"/>
            <a:t>One infrastructure for all data - including sensitive data</a:t>
          </a:r>
          <a:endParaRPr lang="en-DK" sz="2700" kern="1200" dirty="0"/>
        </a:p>
      </dsp:txBody>
      <dsp:txXfrm>
        <a:off x="68454" y="1542979"/>
        <a:ext cx="3648708" cy="1265378"/>
      </dsp:txXfrm>
    </dsp:sp>
    <dsp:sp modelId="{3B414AAF-146D-9447-8BA0-A4FE0AEA61F9}">
      <dsp:nvSpPr>
        <dsp:cNvPr id="0" name=""/>
        <dsp:cNvSpPr/>
      </dsp:nvSpPr>
      <dsp:spPr>
        <a:xfrm rot="5400000">
          <a:off x="6589693" y="283077"/>
          <a:ext cx="1121829" cy="672998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3100" kern="1200" dirty="0"/>
            <a:t>Sustainability of GÉANT and its track record of sustaining federations</a:t>
          </a:r>
          <a:endParaRPr lang="en-DK" sz="3100" kern="1200" dirty="0"/>
        </a:p>
      </dsp:txBody>
      <dsp:txXfrm rot="-5400000">
        <a:off x="3785616" y="3141918"/>
        <a:ext cx="6675221" cy="1012303"/>
      </dsp:txXfrm>
    </dsp:sp>
    <dsp:sp modelId="{E06C2171-966B-7B4B-97D9-A2FF691DA141}">
      <dsp:nvSpPr>
        <dsp:cNvPr id="0" name=""/>
        <dsp:cNvSpPr/>
      </dsp:nvSpPr>
      <dsp:spPr>
        <a:xfrm>
          <a:off x="0" y="2946926"/>
          <a:ext cx="3785616" cy="140228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kern="1200" dirty="0"/>
            <a:t>Trusted and sustainable (long-term storage)</a:t>
          </a:r>
          <a:endParaRPr lang="en-DK" sz="2700" kern="1200" dirty="0"/>
        </a:p>
      </dsp:txBody>
      <dsp:txXfrm>
        <a:off x="68454" y="3015380"/>
        <a:ext cx="3648708" cy="12653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6DFA2B-42E7-483C-89A7-B63D17235420}" type="datetimeFigureOut">
              <a:rPr lang="en-GB" smtClean="0"/>
              <a:t>03/12/2025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A26957-3063-4AF5-9C10-771E4439D9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69946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0F4C9C-AD1A-AA46-5DBE-FCA5C52EC2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490B25A-D462-39E3-2B5C-5F10F9867C4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6EF9065-ED20-7398-6D4A-38A41874262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Establish cred – IT-architect at DeiC (3 years)</a:t>
            </a:r>
          </a:p>
          <a:p>
            <a:endParaRPr lang="en-GB" dirty="0"/>
          </a:p>
          <a:p>
            <a:r>
              <a:rPr lang="en-GB" dirty="0"/>
              <a:t>Before </a:t>
            </a:r>
            <a:r>
              <a:rPr lang="en-GB" dirty="0" err="1"/>
              <a:t>i</a:t>
            </a:r>
            <a:r>
              <a:rPr lang="en-GB" dirty="0"/>
              <a:t> joined DeiC </a:t>
            </a:r>
            <a:r>
              <a:rPr lang="en-GB" dirty="0" err="1"/>
              <a:t>i</a:t>
            </a:r>
            <a:r>
              <a:rPr lang="en-GB" dirty="0"/>
              <a:t> worked at a </a:t>
            </a:r>
            <a:r>
              <a:rPr lang="en-GB" dirty="0" err="1"/>
              <a:t>danish</a:t>
            </a:r>
            <a:r>
              <a:rPr lang="en-GB" dirty="0"/>
              <a:t> university where </a:t>
            </a:r>
            <a:r>
              <a:rPr lang="en-GB" dirty="0" err="1"/>
              <a:t>i</a:t>
            </a:r>
            <a:r>
              <a:rPr lang="en-GB" dirty="0"/>
              <a:t> have 20+ years of building research infrastructures</a:t>
            </a:r>
          </a:p>
          <a:p>
            <a:endParaRPr lang="en-GB" dirty="0"/>
          </a:p>
          <a:p>
            <a:r>
              <a:rPr lang="en-GB" dirty="0"/>
              <a:t>Both in central-IT (Storage, network and HPC) and in Labs (like a multi-rack mobile server cluster for data collection at rates exceeding a TB/s)  </a:t>
            </a:r>
          </a:p>
          <a:p>
            <a:endParaRPr lang="en-GB" dirty="0"/>
          </a:p>
          <a:p>
            <a:r>
              <a:rPr lang="en-GB" dirty="0"/>
              <a:t>Main lesson: when you say NO to a researcher, it is simply taken as an invitation to go elsewhere for a solution</a:t>
            </a:r>
          </a:p>
          <a:p>
            <a:endParaRPr lang="en-GB" dirty="0"/>
          </a:p>
          <a:p>
            <a:r>
              <a:rPr lang="en-GB" dirty="0"/>
              <a:t>once that would be meant shadow it in </a:t>
            </a:r>
            <a:r>
              <a:rPr lang="en-GB" dirty="0" err="1"/>
              <a:t>cubbord</a:t>
            </a:r>
            <a:r>
              <a:rPr lang="en-GB" dirty="0"/>
              <a:t>. </a:t>
            </a:r>
          </a:p>
          <a:p>
            <a:r>
              <a:rPr lang="en-GB" dirty="0"/>
              <a:t>Now it probably leads to some unprotected interactions with a cloud.  </a:t>
            </a:r>
          </a:p>
          <a:p>
            <a:r>
              <a:rPr lang="en-GB" dirty="0"/>
              <a:t> </a:t>
            </a:r>
          </a:p>
          <a:p>
            <a:r>
              <a:rPr lang="en-GB" dirty="0"/>
              <a:t>Today we'll be looking at how we could avoid that, at least where storage is concerned. </a:t>
            </a:r>
          </a:p>
          <a:p>
            <a:endParaRPr lang="en-GB" dirty="0"/>
          </a:p>
          <a:p>
            <a:r>
              <a:rPr lang="en-GB" dirty="0"/>
              <a:t>By providing a sovereign object storage through a cloudy service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0E2A08-5E04-E0CF-5EB0-46863B5E19E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A26957-3063-4AF5-9C10-771E4439D98E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7079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712DFE-F8D5-AE81-C577-5BAF992E43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86EE662-FA70-BA24-02CC-190E4270F36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E7CFAE9-F2D6-05BB-DC1F-91873465779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dirty="0"/>
              <a:t>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dirty="0" err="1"/>
              <a:t>Why</a:t>
            </a:r>
            <a:r>
              <a:rPr lang="da-DK" dirty="0"/>
              <a:t> GÉANT?</a:t>
            </a:r>
          </a:p>
          <a:p>
            <a:endParaRPr lang="da-DK" dirty="0">
              <a:solidFill>
                <a:schemeClr val="bg1"/>
              </a:solidFill>
            </a:endParaRPr>
          </a:p>
          <a:p>
            <a:r>
              <a:rPr lang="da-DK" dirty="0">
                <a:solidFill>
                  <a:schemeClr val="bg1"/>
                </a:solidFill>
              </a:rPr>
              <a:t>GÉANT has a </a:t>
            </a:r>
            <a:r>
              <a:rPr lang="da-DK" dirty="0" err="1">
                <a:solidFill>
                  <a:schemeClr val="bg1"/>
                </a:solidFill>
              </a:rPr>
              <a:t>proven</a:t>
            </a:r>
            <a:r>
              <a:rPr lang="da-DK" dirty="0">
                <a:solidFill>
                  <a:schemeClr val="bg1"/>
                </a:solidFill>
              </a:rPr>
              <a:t> track </a:t>
            </a:r>
            <a:r>
              <a:rPr lang="da-DK" dirty="0" err="1">
                <a:solidFill>
                  <a:schemeClr val="bg1"/>
                </a:solidFill>
              </a:rPr>
              <a:t>record</a:t>
            </a:r>
            <a:r>
              <a:rPr lang="da-DK" dirty="0">
                <a:solidFill>
                  <a:schemeClr val="bg1"/>
                </a:solidFill>
              </a:rPr>
              <a:t> </a:t>
            </a:r>
          </a:p>
          <a:p>
            <a:endParaRPr lang="da-DK" dirty="0">
              <a:solidFill>
                <a:schemeClr val="bg1"/>
              </a:solidFill>
            </a:endParaRPr>
          </a:p>
          <a:p>
            <a:r>
              <a:rPr lang="da-DK" dirty="0">
                <a:solidFill>
                  <a:schemeClr val="bg1"/>
                </a:solidFill>
              </a:rPr>
              <a:t>in </a:t>
            </a:r>
            <a:r>
              <a:rPr lang="da-DK" dirty="0" err="1">
                <a:solidFill>
                  <a:schemeClr val="bg1"/>
                </a:solidFill>
              </a:rPr>
              <a:t>building</a:t>
            </a:r>
            <a:r>
              <a:rPr lang="da-DK" dirty="0">
                <a:solidFill>
                  <a:schemeClr val="bg1"/>
                </a:solidFill>
              </a:rPr>
              <a:t> </a:t>
            </a:r>
            <a:r>
              <a:rPr lang="da-DK" dirty="0" err="1">
                <a:solidFill>
                  <a:schemeClr val="bg1"/>
                </a:solidFill>
              </a:rPr>
              <a:t>trusted</a:t>
            </a:r>
            <a:r>
              <a:rPr lang="da-DK" dirty="0">
                <a:solidFill>
                  <a:schemeClr val="bg1"/>
                </a:solidFill>
              </a:rPr>
              <a:t> </a:t>
            </a:r>
            <a:r>
              <a:rPr lang="da-DK" dirty="0" err="1">
                <a:solidFill>
                  <a:schemeClr val="bg1"/>
                </a:solidFill>
              </a:rPr>
              <a:t>federated</a:t>
            </a:r>
            <a:r>
              <a:rPr lang="da-DK" dirty="0">
                <a:solidFill>
                  <a:schemeClr val="bg1"/>
                </a:solidFill>
              </a:rPr>
              <a:t> </a:t>
            </a:r>
            <a:r>
              <a:rPr lang="da-DK" dirty="0" err="1">
                <a:solidFill>
                  <a:schemeClr val="bg1"/>
                </a:solidFill>
              </a:rPr>
              <a:t>infrastructures</a:t>
            </a:r>
            <a:r>
              <a:rPr lang="da-DK" dirty="0">
                <a:solidFill>
                  <a:schemeClr val="bg1"/>
                </a:solidFill>
              </a:rPr>
              <a:t> (</a:t>
            </a:r>
            <a:r>
              <a:rPr lang="da-DK" dirty="0" err="1">
                <a:solidFill>
                  <a:schemeClr val="bg1"/>
                </a:solidFill>
              </a:rPr>
              <a:t>identity</a:t>
            </a:r>
            <a:r>
              <a:rPr lang="da-DK" dirty="0">
                <a:solidFill>
                  <a:schemeClr val="bg1"/>
                </a:solidFill>
              </a:rPr>
              <a:t>, </a:t>
            </a:r>
            <a:r>
              <a:rPr lang="da-DK" dirty="0" err="1">
                <a:solidFill>
                  <a:schemeClr val="bg1"/>
                </a:solidFill>
              </a:rPr>
              <a:t>network</a:t>
            </a:r>
            <a:r>
              <a:rPr lang="da-DK" dirty="0">
                <a:solidFill>
                  <a:schemeClr val="bg1"/>
                </a:solidFill>
              </a:rPr>
              <a:t>)</a:t>
            </a:r>
            <a:br>
              <a:rPr lang="da-DK" dirty="0">
                <a:solidFill>
                  <a:schemeClr val="bg1"/>
                </a:solidFill>
              </a:rPr>
            </a:br>
            <a:endParaRPr lang="da-DK" dirty="0">
              <a:solidFill>
                <a:schemeClr val="bg1"/>
              </a:solidFill>
            </a:endParaRPr>
          </a:p>
          <a:p>
            <a:r>
              <a:rPr lang="da-DK" dirty="0"/>
              <a:t>It has the </a:t>
            </a:r>
            <a:r>
              <a:rPr lang="da-DK" dirty="0" err="1"/>
              <a:t>unique</a:t>
            </a:r>
            <a:r>
              <a:rPr lang="da-DK" dirty="0"/>
              <a:t> </a:t>
            </a:r>
            <a:r>
              <a:rPr lang="da-DK" dirty="0" err="1"/>
              <a:t>assests</a:t>
            </a:r>
            <a:r>
              <a:rPr lang="da-DK" dirty="0"/>
              <a:t> &amp; </a:t>
            </a:r>
            <a:r>
              <a:rPr lang="da-DK" dirty="0" err="1"/>
              <a:t>skills</a:t>
            </a:r>
            <a:r>
              <a:rPr lang="da-DK" dirty="0"/>
              <a:t> </a:t>
            </a:r>
            <a:r>
              <a:rPr lang="da-DK" dirty="0" err="1"/>
              <a:t>required</a:t>
            </a:r>
            <a:r>
              <a:rPr lang="da-DK" dirty="0"/>
              <a:t> to </a:t>
            </a:r>
            <a:r>
              <a:rPr lang="da-DK" dirty="0" err="1"/>
              <a:t>work</a:t>
            </a:r>
            <a:r>
              <a:rPr lang="da-DK" dirty="0"/>
              <a:t> on </a:t>
            </a:r>
            <a:r>
              <a:rPr lang="da-DK" dirty="0" err="1"/>
              <a:t>this</a:t>
            </a:r>
            <a:r>
              <a:rPr lang="da-DK" dirty="0"/>
              <a:t> (</a:t>
            </a:r>
            <a:r>
              <a:rPr lang="da-DK" dirty="0" err="1"/>
              <a:t>through</a:t>
            </a:r>
            <a:r>
              <a:rPr lang="da-DK" dirty="0"/>
              <a:t> </a:t>
            </a:r>
            <a:r>
              <a:rPr lang="da-DK" dirty="0" err="1"/>
              <a:t>its</a:t>
            </a:r>
            <a:r>
              <a:rPr lang="da-DK" dirty="0"/>
              <a:t> </a:t>
            </a:r>
            <a:r>
              <a:rPr lang="da-DK" dirty="0" err="1"/>
              <a:t>members</a:t>
            </a:r>
            <a:r>
              <a:rPr lang="da-DK" dirty="0"/>
              <a:t>)</a:t>
            </a:r>
          </a:p>
          <a:p>
            <a:endParaRPr lang="da-DK" dirty="0"/>
          </a:p>
          <a:p>
            <a:r>
              <a:rPr lang="da-DK" dirty="0"/>
              <a:t>It not </a:t>
            </a:r>
            <a:r>
              <a:rPr lang="da-DK" dirty="0" err="1"/>
              <a:t>only</a:t>
            </a:r>
            <a:r>
              <a:rPr lang="da-DK" dirty="0"/>
              <a:t> </a:t>
            </a:r>
            <a:r>
              <a:rPr lang="da-DK" dirty="0" err="1"/>
              <a:t>connects</a:t>
            </a:r>
            <a:r>
              <a:rPr lang="da-DK" dirty="0"/>
              <a:t>, but </a:t>
            </a:r>
            <a:r>
              <a:rPr lang="da-DK" dirty="0" err="1"/>
              <a:t>through</a:t>
            </a:r>
            <a:r>
              <a:rPr lang="da-DK" dirty="0"/>
              <a:t> the NRENS </a:t>
            </a:r>
            <a:r>
              <a:rPr lang="da-DK" dirty="0" err="1"/>
              <a:t>engages</a:t>
            </a:r>
            <a:r>
              <a:rPr lang="da-DK" dirty="0"/>
              <a:t> with the </a:t>
            </a:r>
            <a:r>
              <a:rPr lang="da-DK" dirty="0" err="1"/>
              <a:t>both</a:t>
            </a:r>
            <a:r>
              <a:rPr lang="da-DK" dirty="0"/>
              <a:t> </a:t>
            </a:r>
            <a:r>
              <a:rPr lang="da-DK" dirty="0" err="1"/>
              <a:t>providers</a:t>
            </a:r>
            <a:r>
              <a:rPr lang="da-DK" dirty="0"/>
              <a:t> and users</a:t>
            </a:r>
          </a:p>
          <a:p>
            <a:endParaRPr lang="da-DK" dirty="0"/>
          </a:p>
          <a:p>
            <a:r>
              <a:rPr lang="da-DK" dirty="0"/>
              <a:t>It </a:t>
            </a:r>
            <a:r>
              <a:rPr lang="da-DK" dirty="0" err="1"/>
              <a:t>brings</a:t>
            </a:r>
            <a:r>
              <a:rPr lang="da-DK" dirty="0"/>
              <a:t> long term </a:t>
            </a:r>
            <a:r>
              <a:rPr lang="da-DK" dirty="0" err="1"/>
              <a:t>sustainability</a:t>
            </a:r>
            <a:r>
              <a:rPr lang="da-DK" dirty="0"/>
              <a:t> (</a:t>
            </a:r>
            <a:r>
              <a:rPr lang="da-DK" dirty="0" err="1"/>
              <a:t>which</a:t>
            </a:r>
            <a:r>
              <a:rPr lang="da-DK" dirty="0"/>
              <a:t> is central to </a:t>
            </a:r>
            <a:r>
              <a:rPr lang="da-DK" dirty="0" err="1"/>
              <a:t>storage</a:t>
            </a:r>
            <a:r>
              <a:rPr lang="da-DK" dirty="0"/>
              <a:t>) </a:t>
            </a:r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en-NO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D39EB6-4E5B-70B0-B65B-DBD38A6376B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A26957-3063-4AF5-9C10-771E4439D98E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20621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r>
              <a:rPr lang="en-GB" dirty="0"/>
              <a:t>5</a:t>
            </a:r>
          </a:p>
          <a:p>
            <a:pPr marL="0" indent="0">
              <a:buFont typeface="+mj-lt"/>
              <a:buNone/>
            </a:pPr>
            <a:endParaRPr lang="en-GB" dirty="0"/>
          </a:p>
          <a:p>
            <a:pPr marL="0" indent="0">
              <a:buFont typeface="+mj-lt"/>
              <a:buNone/>
            </a:pPr>
            <a:r>
              <a:rPr lang="en-GB" dirty="0"/>
              <a:t>I have some principles I would like to follow.</a:t>
            </a:r>
          </a:p>
          <a:p>
            <a:pPr marL="228600" indent="-228600">
              <a:buFont typeface="+mj-lt"/>
              <a:buAutoNum type="arabicPeriod"/>
            </a:pPr>
            <a:endParaRPr lang="en-GB" dirty="0"/>
          </a:p>
          <a:p>
            <a:pPr marL="228600" indent="-228600">
              <a:buFont typeface="+mj-lt"/>
              <a:buAutoNum type="arabicPeriod"/>
            </a:pPr>
            <a:r>
              <a:rPr lang="en-GB" dirty="0"/>
              <a:t>Build infrastructure: to support the creation of services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GB" dirty="0"/>
              <a:t>In this case NREN’s or their customers can build their services</a:t>
            </a:r>
          </a:p>
          <a:p>
            <a:pPr marL="228600" indent="-228600">
              <a:buFont typeface="+mj-lt"/>
              <a:buAutoNum type="arabicPeriod"/>
            </a:pPr>
            <a:endParaRPr lang="en-GB" dirty="0"/>
          </a:p>
          <a:p>
            <a:pPr marL="228600" indent="-228600">
              <a:buFont typeface="+mj-lt"/>
              <a:buAutoNum type="arabicPeriod"/>
            </a:pPr>
            <a:r>
              <a:rPr lang="en-GB" dirty="0"/>
              <a:t>Assure Compliance: or become irrelevant</a:t>
            </a:r>
          </a:p>
          <a:p>
            <a:pPr marL="228600" indent="-228600">
              <a:buFont typeface="+mj-lt"/>
              <a:buAutoNum type="arabicPeriod"/>
            </a:pPr>
            <a:endParaRPr lang="en-GB" dirty="0"/>
          </a:p>
          <a:p>
            <a:pPr marL="228600" indent="-228600">
              <a:buFont typeface="+mj-lt"/>
              <a:buAutoNum type="arabicPeriod"/>
            </a:pPr>
            <a:r>
              <a:rPr lang="en-GB" dirty="0"/>
              <a:t>Only solve problems that owned by this infrastructure. Externalize/Delegate if possible. </a:t>
            </a:r>
          </a:p>
          <a:p>
            <a:pPr marL="685800" lvl="1" indent="-228600">
              <a:buFont typeface="Arial" panose="020B0604020202020204" pitchFamily="34" charset="0"/>
              <a:buChar char="•"/>
            </a:pPr>
            <a:r>
              <a:rPr lang="en-GB" dirty="0"/>
              <a:t>Don’t solve a problem that isn’t yours. You will just do it badly.</a:t>
            </a:r>
          </a:p>
          <a:p>
            <a:pPr marL="685800" lvl="1" indent="-228600">
              <a:buFont typeface="Arial" panose="020B0604020202020204" pitchFamily="34" charset="0"/>
              <a:buChar char="•"/>
            </a:pPr>
            <a:endParaRPr lang="en-GB" dirty="0"/>
          </a:p>
          <a:p>
            <a:pPr marL="228600" indent="-228600">
              <a:buFont typeface="+mj-lt"/>
              <a:buAutoNum type="arabicPeriod"/>
            </a:pPr>
            <a:r>
              <a:rPr lang="en-GB" dirty="0"/>
              <a:t>Zero configuration: The consumer/client end must use discovery for all configuration</a:t>
            </a:r>
          </a:p>
          <a:p>
            <a:pPr marL="685800" lvl="1" indent="-228600">
              <a:buFont typeface="Arial" panose="020B0604020202020204" pitchFamily="34" charset="0"/>
              <a:buChar char="•"/>
            </a:pPr>
            <a:r>
              <a:rPr lang="en-GB" dirty="0"/>
              <a:t>There is a network, use it!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Use the network to communicate configuration through robust and secure discovery.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A26957-3063-4AF5-9C10-771E4439D98E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5970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6</a:t>
            </a:r>
          </a:p>
          <a:p>
            <a:endParaRPr lang="en-GB" dirty="0"/>
          </a:p>
          <a:p>
            <a:r>
              <a:rPr lang="en-GB" dirty="0"/>
              <a:t>Here is a busy drawing.. Let me try to make some sense of it</a:t>
            </a:r>
          </a:p>
          <a:p>
            <a:endParaRPr lang="en-GB" dirty="0"/>
          </a:p>
          <a:p>
            <a:r>
              <a:rPr lang="en-GB" dirty="0"/>
              <a:t>At the bottom we have the large storage sites. </a:t>
            </a:r>
          </a:p>
          <a:p>
            <a:r>
              <a:rPr lang="en-GB" dirty="0"/>
              <a:t>Having a scalable and resilient storage infrastructure is a solved problem </a:t>
            </a:r>
          </a:p>
          <a:p>
            <a:pPr marL="171450" indent="-171450">
              <a:buFontTx/>
              <a:buChar char="-"/>
            </a:pPr>
            <a:r>
              <a:rPr lang="en-GB" dirty="0"/>
              <a:t>CEPH is an example that many sites deploy today </a:t>
            </a:r>
          </a:p>
          <a:p>
            <a:pPr marL="171450" indent="-171450">
              <a:buFontTx/>
              <a:buChar char="-"/>
            </a:pPr>
            <a:r>
              <a:rPr lang="en-GB" dirty="0"/>
              <a:t>Technology exists for the providers to build and scale. But we need a way to federate across the community.</a:t>
            </a:r>
          </a:p>
          <a:p>
            <a:pPr marL="171450" indent="-171450">
              <a:buFontTx/>
              <a:buChar char="-"/>
            </a:pPr>
            <a:r>
              <a:rPr lang="en-GB" dirty="0"/>
              <a:t>Provider product: A federation layer</a:t>
            </a:r>
          </a:p>
          <a:p>
            <a:pPr marL="171450" indent="-171450">
              <a:buFontTx/>
              <a:buChar char="-"/>
            </a:pPr>
            <a:endParaRPr lang="en-GB" dirty="0"/>
          </a:p>
          <a:p>
            <a:pPr marL="0" indent="0">
              <a:buFontTx/>
              <a:buNone/>
            </a:pPr>
            <a:r>
              <a:rPr lang="en-GB" dirty="0"/>
              <a:t>At the top we have the services.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These will be made by others: NREN’s and their customers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FAIR Digital Object addressed by PID’s. (Useful for repositories and FAIR data)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Filesystem Storage: (paths are still a thing)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Backup storage: (off site backup, or replication, long term preservation put a tape archiver in …)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… (think for a second about how sharing could change if services utilize the fact that they share a storage layer)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… I can elaborate during questions if that is interesting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  <a:p>
            <a:pPr marL="0" indent="0">
              <a:buFontTx/>
              <a:buNone/>
            </a:pPr>
            <a:r>
              <a:rPr lang="en-GB" dirty="0"/>
              <a:t>This is “only” an infrastructure. </a:t>
            </a:r>
          </a:p>
          <a:p>
            <a:pPr marL="0" indent="0">
              <a:buFontTx/>
              <a:buNone/>
            </a:pPr>
            <a:r>
              <a:rPr lang="en-GB" dirty="0"/>
              <a:t>Which is important! Producers and consumers are institutions == legal entities (in a fairly static landscape)</a:t>
            </a:r>
          </a:p>
          <a:p>
            <a:pPr marL="0" indent="0">
              <a:buFontTx/>
              <a:buNone/>
            </a:pPr>
            <a:r>
              <a:rPr lang="en-GB" dirty="0"/>
              <a:t>A legal framework can be established.</a:t>
            </a:r>
          </a:p>
          <a:p>
            <a:pPr marL="0" indent="0">
              <a:buFontTx/>
              <a:buNone/>
            </a:pPr>
            <a:r>
              <a:rPr lang="en-GB" dirty="0"/>
              <a:t>A prerequisite for pre-approval/certification of use with data controlled by an institution.</a:t>
            </a:r>
          </a:p>
          <a:p>
            <a:pPr marL="0" indent="0">
              <a:buFontTx/>
              <a:buNone/>
            </a:pPr>
            <a:endParaRPr lang="en-GB" dirty="0"/>
          </a:p>
          <a:p>
            <a:pPr marL="0" indent="0">
              <a:buFontTx/>
              <a:buNone/>
            </a:pPr>
            <a:r>
              <a:rPr lang="en-GB" dirty="0"/>
              <a:t>What we are looking at designing is blue part. What do we need to put thus together, and would it create value?</a:t>
            </a:r>
          </a:p>
          <a:p>
            <a:pPr marL="0" indent="0">
              <a:buFontTx/>
              <a:buNone/>
            </a:pPr>
            <a:endParaRPr lang="en-GB" dirty="0"/>
          </a:p>
          <a:p>
            <a:pPr marL="0" indent="0">
              <a:buFontTx/>
              <a:buNone/>
            </a:pPr>
            <a:r>
              <a:rPr lang="en-GB" dirty="0"/>
              <a:t>What would be in the blue part:</a:t>
            </a:r>
          </a:p>
          <a:p>
            <a:pPr marL="0" indent="0">
              <a:buFontTx/>
              <a:buNone/>
            </a:pPr>
            <a:endParaRPr lang="en-GB" dirty="0"/>
          </a:p>
          <a:p>
            <a:pPr marL="0" indent="0">
              <a:buFontTx/>
              <a:buNone/>
            </a:pPr>
            <a:r>
              <a:rPr lang="en-GB" dirty="0"/>
              <a:t>Technical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Aggregation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Data release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Metadata for ensuring compliance (examples)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GB" dirty="0"/>
              <a:t>Externalized -&gt; REFEDS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AAI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Credentials for data release, needs its own infrastructure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  <a:p>
            <a:pPr marL="0" indent="0">
              <a:buFontTx/>
              <a:buNone/>
            </a:pPr>
            <a:endParaRPr lang="en-GB" dirty="0"/>
          </a:p>
          <a:p>
            <a:pPr marL="0" indent="0">
              <a:buFontTx/>
              <a:buNone/>
            </a:pPr>
            <a:r>
              <a:rPr lang="en-GB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A26957-3063-4AF5-9C10-771E4439D98E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96173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AA839F-C11C-8EF1-6AC0-2AD68BE820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4664465-4423-0FC7-1142-2B04900B79C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FC3C181-C94E-BD4E-6F98-520F623DEF0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What is possible if we just go with S3 on all layers?</a:t>
            </a:r>
          </a:p>
          <a:p>
            <a:endParaRPr lang="en-GB" dirty="0"/>
          </a:p>
          <a:p>
            <a:r>
              <a:rPr lang="en-GB" dirty="0"/>
              <a:t>It is easy to get started</a:t>
            </a:r>
          </a:p>
          <a:p>
            <a:r>
              <a:rPr lang="en-GB" dirty="0"/>
              <a:t>It will support the simpler use cases, with little effort</a:t>
            </a:r>
          </a:p>
          <a:p>
            <a:endParaRPr lang="en-GB" dirty="0"/>
          </a:p>
          <a:p>
            <a:r>
              <a:rPr lang="en-GB" dirty="0"/>
              <a:t>Open to commercial providers?</a:t>
            </a:r>
          </a:p>
          <a:p>
            <a:endParaRPr lang="en-GB" dirty="0"/>
          </a:p>
          <a:p>
            <a:pPr marL="0" indent="0">
              <a:buFontTx/>
              <a:buNone/>
            </a:pPr>
            <a:endParaRPr lang="en-GB" dirty="0"/>
          </a:p>
          <a:p>
            <a:pPr marL="0" indent="0">
              <a:buFontTx/>
              <a:buNone/>
            </a:pPr>
            <a:endParaRPr lang="en-GB" dirty="0"/>
          </a:p>
          <a:p>
            <a:pPr marL="0" indent="0">
              <a:buFontTx/>
              <a:buNone/>
            </a:pPr>
            <a:r>
              <a:rPr lang="en-GB" dirty="0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D8C0EF-A13D-FFCC-D8D5-C22DD4244B6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A26957-3063-4AF5-9C10-771E4439D98E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17945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A26957-3063-4AF5-9C10-771E4439D98E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09699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A26957-3063-4AF5-9C10-771E4439D98E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533776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BB6456-4C29-F973-99DD-22D602839B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32B08D7-46A4-2710-3969-D1158371EA7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18CA37C-FA26-9C8A-B39C-62DD7DD15A6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What is possible if we just go with S3 on all layers?</a:t>
            </a:r>
          </a:p>
          <a:p>
            <a:endParaRPr lang="en-GB" dirty="0"/>
          </a:p>
          <a:p>
            <a:r>
              <a:rPr lang="en-GB" dirty="0"/>
              <a:t>It is easy to get started</a:t>
            </a:r>
          </a:p>
          <a:p>
            <a:r>
              <a:rPr lang="en-GB" dirty="0"/>
              <a:t>It will support the simpler use cases, with little effort</a:t>
            </a:r>
          </a:p>
          <a:p>
            <a:endParaRPr lang="en-GB" dirty="0"/>
          </a:p>
          <a:p>
            <a:r>
              <a:rPr lang="en-GB" dirty="0"/>
              <a:t>Open to commercial providers?</a:t>
            </a:r>
          </a:p>
          <a:p>
            <a:endParaRPr lang="en-GB" dirty="0"/>
          </a:p>
          <a:p>
            <a:pPr marL="0" indent="0">
              <a:buFontTx/>
              <a:buNone/>
            </a:pPr>
            <a:endParaRPr lang="en-GB" dirty="0"/>
          </a:p>
          <a:p>
            <a:pPr marL="0" indent="0">
              <a:buFontTx/>
              <a:buNone/>
            </a:pPr>
            <a:endParaRPr lang="en-GB" dirty="0"/>
          </a:p>
          <a:p>
            <a:pPr marL="0" indent="0">
              <a:buFontTx/>
              <a:buNone/>
            </a:pPr>
            <a:r>
              <a:rPr lang="en-GB" dirty="0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8E0456-2DBD-73F9-F468-BADE0F81FEE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A26957-3063-4AF5-9C10-771E4439D98E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50026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A26957-3063-4AF5-9C10-771E4439D98E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744034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A26957-3063-4AF5-9C10-771E4439D98E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784073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A26957-3063-4AF5-9C10-771E4439D98E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02182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/>
              <a:t>1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/>
              <a:t>The problem (or where the actual difference lies to the researcher)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dirty="0"/>
              <a:t>Key requirements for impact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/>
              <a:t>How GÉANT may be well positioned to address it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/>
              <a:t>Design principles for a new infrastructure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/>
              <a:t>High level architecture</a:t>
            </a:r>
          </a:p>
          <a:p>
            <a:r>
              <a:rPr lang="en-GB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A26957-3063-4AF5-9C10-771E4439D98E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336555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39AF40-3BE7-B647-D090-4F895FFAE7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FCCB5AF-265D-8BC6-D6CA-5F0606AB3FD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42F7B3E-999C-1E66-2C75-46FADEBDD75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O" dirty="0"/>
              <a:t>different solution paths for different problem spaces</a:t>
            </a:r>
          </a:p>
          <a:p>
            <a:r>
              <a:rPr lang="en-NO" dirty="0"/>
              <a:t>where is the storage, where are the processing sites? Consolidation seems key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7D5776-EA7D-D1B8-7F17-BF301C6F887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A26957-3063-4AF5-9C10-771E4439D98E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83637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2F6274-43AA-DB87-835A-CBC7CCC2C8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EF1C35B-FF08-94C6-99DE-C980C5095D6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EF82349-0AE4-3653-90EB-8C5B2A935E5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Delivery </a:t>
            </a:r>
            <a:r>
              <a:rPr lang="da-DK" dirty="0" err="1"/>
              <a:t>through</a:t>
            </a:r>
            <a:r>
              <a:rPr lang="da-DK" dirty="0"/>
              <a:t> </a:t>
            </a:r>
            <a:r>
              <a:rPr lang="da-DK" dirty="0" err="1"/>
              <a:t>institutional</a:t>
            </a:r>
            <a:r>
              <a:rPr lang="da-DK" dirty="0"/>
              <a:t> and national services</a:t>
            </a:r>
          </a:p>
          <a:p>
            <a:endParaRPr lang="da-DK" dirty="0"/>
          </a:p>
          <a:p>
            <a:r>
              <a:rPr lang="da-DK" dirty="0"/>
              <a:t>Storage </a:t>
            </a:r>
            <a:r>
              <a:rPr lang="da-DK" dirty="0" err="1"/>
              <a:t>delivery</a:t>
            </a:r>
            <a:r>
              <a:rPr lang="da-DK" dirty="0"/>
              <a:t> is </a:t>
            </a:r>
            <a:r>
              <a:rPr lang="da-DK" dirty="0" err="1"/>
              <a:t>fragmented</a:t>
            </a:r>
            <a:r>
              <a:rPr lang="da-DK" dirty="0"/>
              <a:t> </a:t>
            </a:r>
            <a:r>
              <a:rPr lang="da-DK" dirty="0" err="1"/>
              <a:t>across</a:t>
            </a:r>
            <a:r>
              <a:rPr lang="da-DK" dirty="0"/>
              <a:t> Europe. </a:t>
            </a:r>
            <a:r>
              <a:rPr lang="da-DK" dirty="0" err="1"/>
              <a:t>What</a:t>
            </a:r>
            <a:r>
              <a:rPr lang="da-DK" dirty="0"/>
              <a:t> </a:t>
            </a:r>
            <a:r>
              <a:rPr lang="da-DK" dirty="0" err="1"/>
              <a:t>if</a:t>
            </a:r>
            <a:r>
              <a:rPr lang="da-DK" dirty="0"/>
              <a:t> </a:t>
            </a:r>
            <a:r>
              <a:rPr lang="da-DK" dirty="0" err="1"/>
              <a:t>we</a:t>
            </a:r>
            <a:r>
              <a:rPr lang="da-DK" dirty="0"/>
              <a:t> look at the landscape as a </a:t>
            </a:r>
            <a:r>
              <a:rPr lang="da-DK" dirty="0" err="1"/>
              <a:t>whole</a:t>
            </a:r>
            <a:r>
              <a:rPr lang="da-DK" dirty="0"/>
              <a:t>, and imagine </a:t>
            </a:r>
            <a:r>
              <a:rPr lang="da-DK" dirty="0" err="1"/>
              <a:t>something</a:t>
            </a:r>
            <a:r>
              <a:rPr lang="da-DK" dirty="0"/>
              <a:t> new?</a:t>
            </a:r>
          </a:p>
          <a:p>
            <a:endParaRPr lang="da-DK" dirty="0"/>
          </a:p>
          <a:p>
            <a:endParaRPr lang="da-DK" dirty="0"/>
          </a:p>
          <a:p>
            <a:endParaRPr lang="en-NO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ADDE56-1487-93DD-F21C-92EE2A280BD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A26957-3063-4AF5-9C10-771E4439D98E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80044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351C06-744C-4770-8E79-533AFF80B2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F241B7F-2C95-9417-3CA7-E5D0AC65377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3CE6D89-0C31-5C92-802C-9BC8B786E1D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2</a:t>
            </a:r>
          </a:p>
          <a:p>
            <a:endParaRPr lang="da-DK" dirty="0"/>
          </a:p>
          <a:p>
            <a:r>
              <a:rPr lang="da-DK" dirty="0"/>
              <a:t>But still,</a:t>
            </a:r>
          </a:p>
          <a:p>
            <a:endParaRPr lang="da-DK" dirty="0"/>
          </a:p>
          <a:p>
            <a:r>
              <a:rPr lang="da-DK" dirty="0" err="1"/>
              <a:t>Individually</a:t>
            </a:r>
            <a:r>
              <a:rPr lang="da-DK" dirty="0"/>
              <a:t> </a:t>
            </a:r>
            <a:r>
              <a:rPr lang="da-DK" dirty="0" err="1"/>
              <a:t>we</a:t>
            </a:r>
            <a:r>
              <a:rPr lang="da-DK" dirty="0"/>
              <a:t> </a:t>
            </a:r>
            <a:r>
              <a:rPr lang="da-DK" dirty="0" err="1"/>
              <a:t>are</a:t>
            </a:r>
            <a:r>
              <a:rPr lang="da-DK" dirty="0"/>
              <a:t> </a:t>
            </a:r>
            <a:r>
              <a:rPr lang="da-DK" dirty="0" err="1"/>
              <a:t>challenged</a:t>
            </a:r>
            <a:r>
              <a:rPr lang="da-DK" dirty="0"/>
              <a:t> by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a-DK" dirty="0" err="1"/>
              <a:t>Reaching-economy</a:t>
            </a:r>
            <a:r>
              <a:rPr lang="da-DK" dirty="0"/>
              <a:t> of </a:t>
            </a:r>
            <a:r>
              <a:rPr lang="da-DK" dirty="0" err="1"/>
              <a:t>scale</a:t>
            </a:r>
            <a:endParaRPr lang="da-DK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a-DK" dirty="0"/>
              <a:t>Changes in the </a:t>
            </a:r>
            <a:r>
              <a:rPr lang="da-DK" dirty="0" err="1"/>
              <a:t>customerbase</a:t>
            </a:r>
            <a:r>
              <a:rPr lang="da-DK" dirty="0"/>
              <a:t> (compliance has </a:t>
            </a:r>
            <a:r>
              <a:rPr lang="da-DK" dirty="0" err="1"/>
              <a:t>become</a:t>
            </a:r>
            <a:r>
              <a:rPr lang="da-DK" dirty="0"/>
              <a:t> </a:t>
            </a:r>
            <a:r>
              <a:rPr lang="da-DK" dirty="0" err="1"/>
              <a:t>important</a:t>
            </a:r>
            <a:r>
              <a:rPr lang="da-DK" dirty="0"/>
              <a:t>, and it is </a:t>
            </a:r>
            <a:r>
              <a:rPr lang="da-DK" dirty="0" err="1"/>
              <a:t>expensive</a:t>
            </a:r>
            <a:r>
              <a:rPr lang="da-DK" dirty="0"/>
              <a:t>)</a:t>
            </a:r>
          </a:p>
          <a:p>
            <a:endParaRPr lang="da-DK" dirty="0"/>
          </a:p>
          <a:p>
            <a:r>
              <a:rPr lang="da-DK" dirty="0"/>
              <a:t>no </a:t>
            </a:r>
            <a:r>
              <a:rPr lang="da-DK" dirty="0" err="1"/>
              <a:t>individual</a:t>
            </a:r>
            <a:r>
              <a:rPr lang="da-DK" dirty="0"/>
              <a:t> European NREN </a:t>
            </a:r>
            <a:r>
              <a:rPr lang="da-DK" dirty="0" err="1"/>
              <a:t>will</a:t>
            </a:r>
            <a:r>
              <a:rPr lang="da-DK" dirty="0"/>
              <a:t> </a:t>
            </a:r>
            <a:r>
              <a:rPr lang="da-DK" dirty="0" err="1"/>
              <a:t>be</a:t>
            </a:r>
            <a:r>
              <a:rPr lang="da-DK" dirty="0"/>
              <a:t> large </a:t>
            </a:r>
            <a:r>
              <a:rPr lang="da-DK" dirty="0" err="1"/>
              <a:t>enough</a:t>
            </a:r>
            <a:r>
              <a:rPr lang="da-DK" dirty="0"/>
              <a:t> to provide </a:t>
            </a:r>
            <a:r>
              <a:rPr lang="da-DK" dirty="0" err="1"/>
              <a:t>cloudy</a:t>
            </a:r>
            <a:r>
              <a:rPr lang="da-DK" dirty="0"/>
              <a:t> services </a:t>
            </a:r>
            <a:r>
              <a:rPr lang="da-DK" dirty="0" err="1"/>
              <a:t>cost-effectively</a:t>
            </a:r>
            <a:r>
              <a:rPr lang="da-DK" dirty="0"/>
              <a:t> over time, at ever-</a:t>
            </a:r>
            <a:r>
              <a:rPr lang="da-DK" dirty="0" err="1"/>
              <a:t>increasing</a:t>
            </a:r>
            <a:r>
              <a:rPr lang="da-DK" dirty="0"/>
              <a:t> compliance, </a:t>
            </a:r>
            <a:r>
              <a:rPr lang="da-DK" dirty="0" err="1"/>
              <a:t>quality</a:t>
            </a:r>
            <a:r>
              <a:rPr lang="da-DK" dirty="0"/>
              <a:t> and </a:t>
            </a:r>
            <a:r>
              <a:rPr lang="da-DK" dirty="0" err="1"/>
              <a:t>functionality</a:t>
            </a:r>
            <a:r>
              <a:rPr lang="da-DK" dirty="0"/>
              <a:t> </a:t>
            </a:r>
            <a:r>
              <a:rPr lang="da-DK" dirty="0" err="1"/>
              <a:t>levels</a:t>
            </a:r>
            <a:r>
              <a:rPr lang="da-DK" dirty="0"/>
              <a:t>.</a:t>
            </a:r>
          </a:p>
          <a:p>
            <a:endParaRPr lang="da-DK" dirty="0"/>
          </a:p>
          <a:p>
            <a:r>
              <a:rPr lang="da-DK" dirty="0"/>
              <a:t>Growing </a:t>
            </a:r>
            <a:r>
              <a:rPr lang="da-DK" dirty="0" err="1"/>
              <a:t>requirements</a:t>
            </a:r>
            <a:r>
              <a:rPr lang="da-DK" dirty="0"/>
              <a:t> </a:t>
            </a:r>
            <a:r>
              <a:rPr lang="da-DK" dirty="0" err="1"/>
              <a:t>erode</a:t>
            </a:r>
            <a:r>
              <a:rPr lang="da-DK" dirty="0"/>
              <a:t> </a:t>
            </a:r>
            <a:r>
              <a:rPr lang="da-DK" dirty="0" err="1"/>
              <a:t>value</a:t>
            </a:r>
            <a:r>
              <a:rPr lang="da-DK" dirty="0"/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ADE1A7-0489-FEE7-08EF-1F3B2D256C0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A26957-3063-4AF5-9C10-771E4439D98E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44730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E2014F-796E-2A98-0E72-C5CCE99A49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DB626C7-2E2C-85CF-C163-52294CA05D6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77FBC86-7236-49F1-D3C6-A32BA284324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2</a:t>
            </a:r>
          </a:p>
          <a:p>
            <a:endParaRPr lang="da-DK" dirty="0"/>
          </a:p>
          <a:p>
            <a:r>
              <a:rPr lang="da-DK" dirty="0"/>
              <a:t>But still,</a:t>
            </a:r>
          </a:p>
          <a:p>
            <a:endParaRPr lang="da-DK" dirty="0"/>
          </a:p>
          <a:p>
            <a:r>
              <a:rPr lang="da-DK" dirty="0" err="1"/>
              <a:t>Individually</a:t>
            </a:r>
            <a:r>
              <a:rPr lang="da-DK" dirty="0"/>
              <a:t> </a:t>
            </a:r>
            <a:r>
              <a:rPr lang="da-DK" dirty="0" err="1"/>
              <a:t>we</a:t>
            </a:r>
            <a:r>
              <a:rPr lang="da-DK" dirty="0"/>
              <a:t> </a:t>
            </a:r>
            <a:r>
              <a:rPr lang="da-DK" dirty="0" err="1"/>
              <a:t>are</a:t>
            </a:r>
            <a:r>
              <a:rPr lang="da-DK" dirty="0"/>
              <a:t> </a:t>
            </a:r>
            <a:r>
              <a:rPr lang="da-DK" dirty="0" err="1"/>
              <a:t>challenged</a:t>
            </a:r>
            <a:r>
              <a:rPr lang="da-DK" dirty="0"/>
              <a:t> by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a-DK" dirty="0" err="1"/>
              <a:t>Reaching-economy</a:t>
            </a:r>
            <a:r>
              <a:rPr lang="da-DK" dirty="0"/>
              <a:t> of </a:t>
            </a:r>
            <a:r>
              <a:rPr lang="da-DK" dirty="0" err="1"/>
              <a:t>scale</a:t>
            </a:r>
            <a:endParaRPr lang="da-DK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a-DK" dirty="0"/>
              <a:t>Changes in the </a:t>
            </a:r>
            <a:r>
              <a:rPr lang="da-DK" dirty="0" err="1"/>
              <a:t>customerbase</a:t>
            </a:r>
            <a:r>
              <a:rPr lang="da-DK" dirty="0"/>
              <a:t> (compliance has </a:t>
            </a:r>
            <a:r>
              <a:rPr lang="da-DK" dirty="0" err="1"/>
              <a:t>become</a:t>
            </a:r>
            <a:r>
              <a:rPr lang="da-DK" dirty="0"/>
              <a:t> </a:t>
            </a:r>
            <a:r>
              <a:rPr lang="da-DK" dirty="0" err="1"/>
              <a:t>important</a:t>
            </a:r>
            <a:r>
              <a:rPr lang="da-DK" dirty="0"/>
              <a:t>, and it is </a:t>
            </a:r>
            <a:r>
              <a:rPr lang="da-DK" dirty="0" err="1"/>
              <a:t>expensive</a:t>
            </a:r>
            <a:r>
              <a:rPr lang="da-DK" dirty="0"/>
              <a:t>)</a:t>
            </a:r>
          </a:p>
          <a:p>
            <a:endParaRPr lang="da-DK" dirty="0"/>
          </a:p>
          <a:p>
            <a:r>
              <a:rPr lang="da-DK" dirty="0"/>
              <a:t>no </a:t>
            </a:r>
            <a:r>
              <a:rPr lang="da-DK" dirty="0" err="1"/>
              <a:t>individual</a:t>
            </a:r>
            <a:r>
              <a:rPr lang="da-DK" dirty="0"/>
              <a:t> European NREN </a:t>
            </a:r>
            <a:r>
              <a:rPr lang="da-DK" dirty="0" err="1"/>
              <a:t>will</a:t>
            </a:r>
            <a:r>
              <a:rPr lang="da-DK" dirty="0"/>
              <a:t> </a:t>
            </a:r>
            <a:r>
              <a:rPr lang="da-DK" dirty="0" err="1"/>
              <a:t>be</a:t>
            </a:r>
            <a:r>
              <a:rPr lang="da-DK" dirty="0"/>
              <a:t> large </a:t>
            </a:r>
            <a:r>
              <a:rPr lang="da-DK" dirty="0" err="1"/>
              <a:t>enough</a:t>
            </a:r>
            <a:r>
              <a:rPr lang="da-DK" dirty="0"/>
              <a:t> to provide </a:t>
            </a:r>
            <a:r>
              <a:rPr lang="da-DK" dirty="0" err="1"/>
              <a:t>cloudy</a:t>
            </a:r>
            <a:r>
              <a:rPr lang="da-DK" dirty="0"/>
              <a:t> services </a:t>
            </a:r>
            <a:r>
              <a:rPr lang="da-DK" dirty="0" err="1"/>
              <a:t>cost-effectively</a:t>
            </a:r>
            <a:r>
              <a:rPr lang="da-DK" dirty="0"/>
              <a:t> over time, at ever-</a:t>
            </a:r>
            <a:r>
              <a:rPr lang="da-DK" dirty="0" err="1"/>
              <a:t>increasing</a:t>
            </a:r>
            <a:r>
              <a:rPr lang="da-DK" dirty="0"/>
              <a:t> compliance, </a:t>
            </a:r>
            <a:r>
              <a:rPr lang="da-DK" dirty="0" err="1"/>
              <a:t>quality</a:t>
            </a:r>
            <a:r>
              <a:rPr lang="da-DK" dirty="0"/>
              <a:t> and </a:t>
            </a:r>
            <a:r>
              <a:rPr lang="da-DK" dirty="0" err="1"/>
              <a:t>functionality</a:t>
            </a:r>
            <a:r>
              <a:rPr lang="da-DK" dirty="0"/>
              <a:t> </a:t>
            </a:r>
            <a:r>
              <a:rPr lang="da-DK" dirty="0" err="1"/>
              <a:t>levels</a:t>
            </a:r>
            <a:r>
              <a:rPr lang="da-DK" dirty="0"/>
              <a:t>.</a:t>
            </a:r>
          </a:p>
          <a:p>
            <a:endParaRPr lang="da-DK" dirty="0"/>
          </a:p>
          <a:p>
            <a:r>
              <a:rPr lang="da-DK" dirty="0"/>
              <a:t>Growing </a:t>
            </a:r>
            <a:r>
              <a:rPr lang="da-DK" dirty="0" err="1"/>
              <a:t>requirements</a:t>
            </a:r>
            <a:r>
              <a:rPr lang="da-DK" dirty="0"/>
              <a:t> </a:t>
            </a:r>
            <a:r>
              <a:rPr lang="da-DK" dirty="0" err="1"/>
              <a:t>erode</a:t>
            </a:r>
            <a:r>
              <a:rPr lang="da-DK" dirty="0"/>
              <a:t> </a:t>
            </a:r>
            <a:r>
              <a:rPr lang="da-DK" dirty="0" err="1"/>
              <a:t>value</a:t>
            </a:r>
            <a:r>
              <a:rPr lang="da-DK" dirty="0"/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E0E745-039A-C2FE-1422-C600645FF15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A26957-3063-4AF5-9C10-771E4439D98E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84826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Kindly donated by Anders Sjöström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A26957-3063-4AF5-9C10-771E4439D98E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41630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3</a:t>
            </a:r>
          </a:p>
          <a:p>
            <a:endParaRPr lang="en-GB" dirty="0"/>
          </a:p>
          <a:p>
            <a:r>
              <a:rPr lang="en-GB" dirty="0"/>
              <a:t>Storage is not enough, there are needs (at the consumer end)</a:t>
            </a:r>
          </a:p>
          <a:p>
            <a:endParaRPr lang="en-GB" dirty="0"/>
          </a:p>
          <a:p>
            <a:r>
              <a:rPr lang="en-GB" dirty="0"/>
              <a:t>Data requires protection: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What that means is solely determined by the controller of that data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GB" dirty="0"/>
              <a:t>Institutions require trusted data management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Compliance and certification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Sovereignty in governance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  <a:p>
            <a:r>
              <a:rPr lang="en-GB" dirty="0"/>
              <a:t>Researchers need easy collaboration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The barriers to collaboration must be lowered (through infrastructure combined with legalese)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  <a:p>
            <a:r>
              <a:rPr lang="en-GB" dirty="0"/>
              <a:t>Research infrastructures need seamless data exchange</a:t>
            </a:r>
          </a:p>
          <a:p>
            <a:endParaRPr lang="en-GB" dirty="0"/>
          </a:p>
          <a:p>
            <a:r>
              <a:rPr lang="en-GB" dirty="0"/>
              <a:t>To be sustainable any system has to be reasonably competitively priced</a:t>
            </a:r>
          </a:p>
          <a:p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What will happen if we do nothing?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Laws and lawyers push the red (they will be enforced by limiting choice)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Research infrastructures can solve the problem for them selves by isolation into silos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But the seamless collaboration of the researchers, will suffer unless it is sharing an everything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The researchers are in a squeeze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No researcher should not need to break the rules to carry out her research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But she will if she must!!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The real problem is that to meet al needs  ALL OF THIS need to be solved at the same </a:t>
            </a:r>
            <a:r>
              <a:rPr lang="en-GB" dirty="0" err="1"/>
              <a:t>timeWe</a:t>
            </a:r>
            <a:r>
              <a:rPr lang="en-GB" dirty="0"/>
              <a:t> have to solve all of it, but the remaining needs are where we could make a difference.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To the community and not least to the researcher.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The assumption is that the best way to solve this is through a storage federation.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Can we solve the challenges of going large together?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A26957-3063-4AF5-9C10-771E4439D98E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9271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GB" dirty="0"/>
              <a:t>5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GB" dirty="0"/>
              <a:t>By leveraging all of this the assumption is that we can make federation providing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Competitively priced storage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That must be usable for all data as far as possible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That must be trusted for long-term preservation of data (at least at some tier)</a:t>
            </a:r>
          </a:p>
          <a:p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We achieve that trough: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Economy of scale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Pre-approving it for use by all the common data providers (compliance is included)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The demonstrated sustainability of GÉANT and its federations</a:t>
            </a:r>
          </a:p>
          <a:p>
            <a:endParaRPr lang="en-GB" dirty="0"/>
          </a:p>
          <a:p>
            <a:r>
              <a:rPr lang="en-GB" dirty="0"/>
              <a:t>We are primarily looking at high latency, high bandwidth, high reliability storage.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A26957-3063-4AF5-9C10-771E4439D98E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69716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7D2B6C-FB77-C336-31CC-20306C7EC0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194E219-2FC6-21D6-F0BD-58068C2570F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FBEBA1D-1F86-36DE-8158-88616A16C46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I have </a:t>
            </a:r>
            <a:r>
              <a:rPr lang="da-DK" dirty="0" err="1"/>
              <a:t>borroved</a:t>
            </a:r>
            <a:r>
              <a:rPr lang="da-DK" dirty="0"/>
              <a:t> </a:t>
            </a:r>
            <a:r>
              <a:rPr lang="da-DK" dirty="0" err="1"/>
              <a:t>this</a:t>
            </a:r>
            <a:r>
              <a:rPr lang="da-DK" dirty="0"/>
              <a:t> from </a:t>
            </a:r>
            <a:r>
              <a:rPr lang="da-DK" dirty="0" err="1"/>
              <a:t>Jan’s</a:t>
            </a:r>
            <a:r>
              <a:rPr lang="da-DK" dirty="0"/>
              <a:t> talk </a:t>
            </a:r>
            <a:r>
              <a:rPr lang="da-DK" dirty="0" err="1"/>
              <a:t>yesterday</a:t>
            </a:r>
            <a:r>
              <a:rPr lang="da-DK" dirty="0"/>
              <a:t>.</a:t>
            </a:r>
          </a:p>
          <a:p>
            <a:endParaRPr lang="da-DK" dirty="0"/>
          </a:p>
          <a:p>
            <a:r>
              <a:rPr lang="da-DK" dirty="0" err="1"/>
              <a:t>Let’s</a:t>
            </a:r>
            <a:r>
              <a:rPr lang="da-DK" dirty="0"/>
              <a:t> </a:t>
            </a:r>
            <a:r>
              <a:rPr lang="da-DK" dirty="0" err="1"/>
              <a:t>take</a:t>
            </a:r>
            <a:r>
              <a:rPr lang="da-DK" dirty="0"/>
              <a:t> a look at the GÉANT community </a:t>
            </a:r>
          </a:p>
          <a:p>
            <a:endParaRPr lang="da-DK" dirty="0"/>
          </a:p>
          <a:p>
            <a:r>
              <a:rPr lang="da-DK" dirty="0"/>
              <a:t>It is not small!. </a:t>
            </a:r>
          </a:p>
          <a:p>
            <a:endParaRPr lang="da-DK" dirty="0"/>
          </a:p>
          <a:p>
            <a:endParaRPr lang="da-DK" dirty="0"/>
          </a:p>
          <a:p>
            <a:endParaRPr lang="en-NO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C73AAA-2860-2A6F-4D4B-D82F50597A2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A26957-3063-4AF5-9C10-771E4439D98E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65435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BA939C3-905C-4049-D5FD-91F532688AE0}"/>
              </a:ext>
            </a:extLst>
          </p:cNvPr>
          <p:cNvSpPr/>
          <p:nvPr userDrawn="1"/>
        </p:nvSpPr>
        <p:spPr>
          <a:xfrm>
            <a:off x="0" y="-22301"/>
            <a:ext cx="12032535" cy="6338264"/>
          </a:xfrm>
          <a:prstGeom prst="rect">
            <a:avLst/>
          </a:prstGeom>
          <a:solidFill>
            <a:srgbClr val="3034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75F30A1-C025-1F55-1C24-49A097BD075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86" t="60631" r="43125" b="7997"/>
          <a:stretch/>
        </p:blipFill>
        <p:spPr>
          <a:xfrm>
            <a:off x="711199" y="-22302"/>
            <a:ext cx="11480801" cy="582520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847AC89-A300-37E0-582A-DEC698078DFC}"/>
              </a:ext>
            </a:extLst>
          </p:cNvPr>
          <p:cNvSpPr/>
          <p:nvPr userDrawn="1"/>
        </p:nvSpPr>
        <p:spPr>
          <a:xfrm>
            <a:off x="12754" y="4832211"/>
            <a:ext cx="12179246" cy="2042360"/>
          </a:xfrm>
          <a:prstGeom prst="rect">
            <a:avLst/>
          </a:prstGeom>
          <a:solidFill>
            <a:srgbClr val="425E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8C079E9-6E43-7154-64B2-1A5EEF4F8B5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15504"/>
          <a:stretch/>
        </p:blipFill>
        <p:spPr>
          <a:xfrm>
            <a:off x="852542" y="682159"/>
            <a:ext cx="1432450" cy="689706"/>
          </a:xfrm>
          <a:prstGeom prst="rect">
            <a:avLst/>
          </a:prstGeom>
        </p:spPr>
      </p:pic>
      <p:sp>
        <p:nvSpPr>
          <p:cNvPr id="18" name="Title Placeholder 1">
            <a:extLst>
              <a:ext uri="{FF2B5EF4-FFF2-40B4-BE49-F238E27FC236}">
                <a16:creationId xmlns:a16="http://schemas.microsoft.com/office/drawing/2014/main" id="{623F1CF0-B6DA-C595-B8D5-3F1209326C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4354" y="2314410"/>
            <a:ext cx="9894723" cy="4309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25" name="Content Placeholder 3">
            <a:extLst>
              <a:ext uri="{FF2B5EF4-FFF2-40B4-BE49-F238E27FC236}">
                <a16:creationId xmlns:a16="http://schemas.microsoft.com/office/drawing/2014/main" id="{909EE48B-16DB-EFC1-DECD-D77BE81D8901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744354" y="2777636"/>
            <a:ext cx="10444393" cy="4793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400">
                <a:solidFill>
                  <a:schemeClr val="bg1"/>
                </a:solidFill>
              </a:defRPr>
            </a:lvl4pPr>
            <a:lvl5pPr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subtitle styles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B941A64-01CD-4B12-F0DF-7AA9843D140F}"/>
              </a:ext>
            </a:extLst>
          </p:cNvPr>
          <p:cNvSpPr/>
          <p:nvPr userDrawn="1"/>
        </p:nvSpPr>
        <p:spPr>
          <a:xfrm>
            <a:off x="11037739" y="5716824"/>
            <a:ext cx="1171195" cy="1171195"/>
          </a:xfrm>
          <a:custGeom>
            <a:avLst/>
            <a:gdLst>
              <a:gd name="connsiteX0" fmla="*/ 0 w 1402596"/>
              <a:gd name="connsiteY0" fmla="*/ 0 h 1402596"/>
              <a:gd name="connsiteX1" fmla="*/ 1402596 w 1402596"/>
              <a:gd name="connsiteY1" fmla="*/ 0 h 1402596"/>
              <a:gd name="connsiteX2" fmla="*/ 1402596 w 1402596"/>
              <a:gd name="connsiteY2" fmla="*/ 1402596 h 1402596"/>
              <a:gd name="connsiteX3" fmla="*/ 0 w 1402596"/>
              <a:gd name="connsiteY3" fmla="*/ 1402596 h 1402596"/>
              <a:gd name="connsiteX4" fmla="*/ 0 w 1402596"/>
              <a:gd name="connsiteY4" fmla="*/ 0 h 1402596"/>
              <a:gd name="connsiteX0" fmla="*/ 0 w 1402596"/>
              <a:gd name="connsiteY0" fmla="*/ 1402596 h 1402596"/>
              <a:gd name="connsiteX1" fmla="*/ 1402596 w 1402596"/>
              <a:gd name="connsiteY1" fmla="*/ 0 h 1402596"/>
              <a:gd name="connsiteX2" fmla="*/ 1402596 w 1402596"/>
              <a:gd name="connsiteY2" fmla="*/ 1402596 h 1402596"/>
              <a:gd name="connsiteX3" fmla="*/ 0 w 1402596"/>
              <a:gd name="connsiteY3" fmla="*/ 1402596 h 1402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02596" h="1402596">
                <a:moveTo>
                  <a:pt x="0" y="1402596"/>
                </a:moveTo>
                <a:lnTo>
                  <a:pt x="1402596" y="0"/>
                </a:lnTo>
                <a:lnTo>
                  <a:pt x="1402596" y="1402596"/>
                </a:lnTo>
                <a:lnTo>
                  <a:pt x="0" y="140259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riangle 3">
            <a:extLst>
              <a:ext uri="{FF2B5EF4-FFF2-40B4-BE49-F238E27FC236}">
                <a16:creationId xmlns:a16="http://schemas.microsoft.com/office/drawing/2014/main" id="{28DAA213-132D-6A2A-F21C-9C7AAC5538AA}"/>
              </a:ext>
            </a:extLst>
          </p:cNvPr>
          <p:cNvSpPr/>
          <p:nvPr userDrawn="1"/>
        </p:nvSpPr>
        <p:spPr>
          <a:xfrm rot="18940972">
            <a:off x="10539361" y="5650681"/>
            <a:ext cx="1640667" cy="774393"/>
          </a:xfrm>
          <a:custGeom>
            <a:avLst/>
            <a:gdLst>
              <a:gd name="connsiteX0" fmla="*/ 0 w 1591482"/>
              <a:gd name="connsiteY0" fmla="*/ 750465 h 750465"/>
              <a:gd name="connsiteX1" fmla="*/ 795741 w 1591482"/>
              <a:gd name="connsiteY1" fmla="*/ 0 h 750465"/>
              <a:gd name="connsiteX2" fmla="*/ 1591482 w 1591482"/>
              <a:gd name="connsiteY2" fmla="*/ 750465 h 750465"/>
              <a:gd name="connsiteX3" fmla="*/ 0 w 1591482"/>
              <a:gd name="connsiteY3" fmla="*/ 750465 h 750465"/>
              <a:gd name="connsiteX0" fmla="*/ 0 w 1591482"/>
              <a:gd name="connsiteY0" fmla="*/ 761518 h 761518"/>
              <a:gd name="connsiteX1" fmla="*/ 784688 w 1591482"/>
              <a:gd name="connsiteY1" fmla="*/ 0 h 761518"/>
              <a:gd name="connsiteX2" fmla="*/ 1591482 w 1591482"/>
              <a:gd name="connsiteY2" fmla="*/ 761518 h 761518"/>
              <a:gd name="connsiteX3" fmla="*/ 0 w 1591482"/>
              <a:gd name="connsiteY3" fmla="*/ 761518 h 761518"/>
              <a:gd name="connsiteX0" fmla="*/ 0 w 1591482"/>
              <a:gd name="connsiteY0" fmla="*/ 761518 h 761518"/>
              <a:gd name="connsiteX1" fmla="*/ 784688 w 1591482"/>
              <a:gd name="connsiteY1" fmla="*/ 0 h 761518"/>
              <a:gd name="connsiteX2" fmla="*/ 1591482 w 1591482"/>
              <a:gd name="connsiteY2" fmla="*/ 761518 h 761518"/>
              <a:gd name="connsiteX3" fmla="*/ 0 w 1591482"/>
              <a:gd name="connsiteY3" fmla="*/ 761518 h 761518"/>
              <a:gd name="connsiteX0" fmla="*/ 0 w 1591482"/>
              <a:gd name="connsiteY0" fmla="*/ 761518 h 761518"/>
              <a:gd name="connsiteX1" fmla="*/ 784688 w 1591482"/>
              <a:gd name="connsiteY1" fmla="*/ 0 h 761518"/>
              <a:gd name="connsiteX2" fmla="*/ 1591482 w 1591482"/>
              <a:gd name="connsiteY2" fmla="*/ 761518 h 761518"/>
              <a:gd name="connsiteX3" fmla="*/ 0 w 1591482"/>
              <a:gd name="connsiteY3" fmla="*/ 761518 h 761518"/>
              <a:gd name="connsiteX0" fmla="*/ 0 w 1591543"/>
              <a:gd name="connsiteY0" fmla="*/ 761518 h 761518"/>
              <a:gd name="connsiteX1" fmla="*/ 784688 w 1591543"/>
              <a:gd name="connsiteY1" fmla="*/ 0 h 761518"/>
              <a:gd name="connsiteX2" fmla="*/ 1591482 w 1591543"/>
              <a:gd name="connsiteY2" fmla="*/ 761518 h 761518"/>
              <a:gd name="connsiteX3" fmla="*/ 0 w 1591543"/>
              <a:gd name="connsiteY3" fmla="*/ 761518 h 761518"/>
              <a:gd name="connsiteX0" fmla="*/ 0 w 1591556"/>
              <a:gd name="connsiteY0" fmla="*/ 756181 h 756181"/>
              <a:gd name="connsiteX1" fmla="*/ 828613 w 1591556"/>
              <a:gd name="connsiteY1" fmla="*/ 0 h 756181"/>
              <a:gd name="connsiteX2" fmla="*/ 1591482 w 1591556"/>
              <a:gd name="connsiteY2" fmla="*/ 756181 h 756181"/>
              <a:gd name="connsiteX3" fmla="*/ 0 w 1591556"/>
              <a:gd name="connsiteY3" fmla="*/ 756181 h 756181"/>
              <a:gd name="connsiteX0" fmla="*/ 0 w 1591550"/>
              <a:gd name="connsiteY0" fmla="*/ 756181 h 756181"/>
              <a:gd name="connsiteX1" fmla="*/ 828613 w 1591550"/>
              <a:gd name="connsiteY1" fmla="*/ 0 h 756181"/>
              <a:gd name="connsiteX2" fmla="*/ 1591482 w 1591550"/>
              <a:gd name="connsiteY2" fmla="*/ 756181 h 756181"/>
              <a:gd name="connsiteX3" fmla="*/ 0 w 1591550"/>
              <a:gd name="connsiteY3" fmla="*/ 756181 h 756181"/>
              <a:gd name="connsiteX0" fmla="*/ 0 w 1591550"/>
              <a:gd name="connsiteY0" fmla="*/ 756181 h 756181"/>
              <a:gd name="connsiteX1" fmla="*/ 828613 w 1591550"/>
              <a:gd name="connsiteY1" fmla="*/ 0 h 756181"/>
              <a:gd name="connsiteX2" fmla="*/ 1591482 w 1591550"/>
              <a:gd name="connsiteY2" fmla="*/ 756181 h 756181"/>
              <a:gd name="connsiteX3" fmla="*/ 0 w 1591550"/>
              <a:gd name="connsiteY3" fmla="*/ 756181 h 756181"/>
              <a:gd name="connsiteX0" fmla="*/ 0 w 1591550"/>
              <a:gd name="connsiteY0" fmla="*/ 756181 h 756181"/>
              <a:gd name="connsiteX1" fmla="*/ 828613 w 1591550"/>
              <a:gd name="connsiteY1" fmla="*/ 0 h 756181"/>
              <a:gd name="connsiteX2" fmla="*/ 1591482 w 1591550"/>
              <a:gd name="connsiteY2" fmla="*/ 756181 h 756181"/>
              <a:gd name="connsiteX3" fmla="*/ 0 w 1591550"/>
              <a:gd name="connsiteY3" fmla="*/ 756181 h 756181"/>
              <a:gd name="connsiteX0" fmla="*/ 0 w 1591548"/>
              <a:gd name="connsiteY0" fmla="*/ 756181 h 756181"/>
              <a:gd name="connsiteX1" fmla="*/ 828613 w 1591548"/>
              <a:gd name="connsiteY1" fmla="*/ 0 h 756181"/>
              <a:gd name="connsiteX2" fmla="*/ 1591482 w 1591548"/>
              <a:gd name="connsiteY2" fmla="*/ 756181 h 756181"/>
              <a:gd name="connsiteX3" fmla="*/ 0 w 1591548"/>
              <a:gd name="connsiteY3" fmla="*/ 756181 h 756181"/>
              <a:gd name="connsiteX0" fmla="*/ 0 w 1591548"/>
              <a:gd name="connsiteY0" fmla="*/ 756181 h 756181"/>
              <a:gd name="connsiteX1" fmla="*/ 828613 w 1591548"/>
              <a:gd name="connsiteY1" fmla="*/ 0 h 756181"/>
              <a:gd name="connsiteX2" fmla="*/ 1591482 w 1591548"/>
              <a:gd name="connsiteY2" fmla="*/ 756181 h 756181"/>
              <a:gd name="connsiteX3" fmla="*/ 0 w 1591548"/>
              <a:gd name="connsiteY3" fmla="*/ 756181 h 756181"/>
              <a:gd name="connsiteX0" fmla="*/ 0 w 1591548"/>
              <a:gd name="connsiteY0" fmla="*/ 756181 h 756181"/>
              <a:gd name="connsiteX1" fmla="*/ 828613 w 1591548"/>
              <a:gd name="connsiteY1" fmla="*/ 0 h 756181"/>
              <a:gd name="connsiteX2" fmla="*/ 1591482 w 1591548"/>
              <a:gd name="connsiteY2" fmla="*/ 756181 h 756181"/>
              <a:gd name="connsiteX3" fmla="*/ 0 w 1591548"/>
              <a:gd name="connsiteY3" fmla="*/ 756181 h 756181"/>
              <a:gd name="connsiteX0" fmla="*/ 0 w 1591548"/>
              <a:gd name="connsiteY0" fmla="*/ 756181 h 756181"/>
              <a:gd name="connsiteX1" fmla="*/ 828613 w 1591548"/>
              <a:gd name="connsiteY1" fmla="*/ 0 h 756181"/>
              <a:gd name="connsiteX2" fmla="*/ 1591482 w 1591548"/>
              <a:gd name="connsiteY2" fmla="*/ 756181 h 756181"/>
              <a:gd name="connsiteX3" fmla="*/ 0 w 1591548"/>
              <a:gd name="connsiteY3" fmla="*/ 756181 h 756181"/>
              <a:gd name="connsiteX0" fmla="*/ 0 w 1568383"/>
              <a:gd name="connsiteY0" fmla="*/ 780013 h 780013"/>
              <a:gd name="connsiteX1" fmla="*/ 805448 w 1568383"/>
              <a:gd name="connsiteY1" fmla="*/ 0 h 780013"/>
              <a:gd name="connsiteX2" fmla="*/ 1568317 w 1568383"/>
              <a:gd name="connsiteY2" fmla="*/ 756181 h 780013"/>
              <a:gd name="connsiteX3" fmla="*/ 0 w 1568383"/>
              <a:gd name="connsiteY3" fmla="*/ 780013 h 780013"/>
              <a:gd name="connsiteX0" fmla="*/ 28149 w 1596532"/>
              <a:gd name="connsiteY0" fmla="*/ 780013 h 780020"/>
              <a:gd name="connsiteX1" fmla="*/ 833597 w 1596532"/>
              <a:gd name="connsiteY1" fmla="*/ 0 h 780020"/>
              <a:gd name="connsiteX2" fmla="*/ 1596466 w 1596532"/>
              <a:gd name="connsiteY2" fmla="*/ 756181 h 780020"/>
              <a:gd name="connsiteX3" fmla="*/ 28149 w 1596532"/>
              <a:gd name="connsiteY3" fmla="*/ 780013 h 780020"/>
              <a:gd name="connsiteX0" fmla="*/ 28149 w 1596719"/>
              <a:gd name="connsiteY0" fmla="*/ 780013 h 780020"/>
              <a:gd name="connsiteX1" fmla="*/ 833597 w 1596719"/>
              <a:gd name="connsiteY1" fmla="*/ 0 h 780020"/>
              <a:gd name="connsiteX2" fmla="*/ 1596466 w 1596719"/>
              <a:gd name="connsiteY2" fmla="*/ 756181 h 780020"/>
              <a:gd name="connsiteX3" fmla="*/ 28149 w 1596719"/>
              <a:gd name="connsiteY3" fmla="*/ 780013 h 780020"/>
              <a:gd name="connsiteX0" fmla="*/ 26113 w 1594683"/>
              <a:gd name="connsiteY0" fmla="*/ 780013 h 780029"/>
              <a:gd name="connsiteX1" fmla="*/ 831561 w 1594683"/>
              <a:gd name="connsiteY1" fmla="*/ 0 h 780029"/>
              <a:gd name="connsiteX2" fmla="*/ 1594430 w 1594683"/>
              <a:gd name="connsiteY2" fmla="*/ 756181 h 780029"/>
              <a:gd name="connsiteX3" fmla="*/ 26113 w 1594683"/>
              <a:gd name="connsiteY3" fmla="*/ 780013 h 780029"/>
              <a:gd name="connsiteX0" fmla="*/ 19416 w 1587986"/>
              <a:gd name="connsiteY0" fmla="*/ 780013 h 852385"/>
              <a:gd name="connsiteX1" fmla="*/ 824864 w 1587986"/>
              <a:gd name="connsiteY1" fmla="*/ 0 h 852385"/>
              <a:gd name="connsiteX2" fmla="*/ 1587733 w 1587986"/>
              <a:gd name="connsiteY2" fmla="*/ 756181 h 852385"/>
              <a:gd name="connsiteX3" fmla="*/ 19416 w 1587986"/>
              <a:gd name="connsiteY3" fmla="*/ 780013 h 852385"/>
              <a:gd name="connsiteX0" fmla="*/ 19416 w 1587986"/>
              <a:gd name="connsiteY0" fmla="*/ 780013 h 852385"/>
              <a:gd name="connsiteX1" fmla="*/ 824864 w 1587986"/>
              <a:gd name="connsiteY1" fmla="*/ 0 h 852385"/>
              <a:gd name="connsiteX2" fmla="*/ 1587733 w 1587986"/>
              <a:gd name="connsiteY2" fmla="*/ 756181 h 852385"/>
              <a:gd name="connsiteX3" fmla="*/ 19416 w 1587986"/>
              <a:gd name="connsiteY3" fmla="*/ 780013 h 852385"/>
              <a:gd name="connsiteX0" fmla="*/ 19416 w 1587986"/>
              <a:gd name="connsiteY0" fmla="*/ 780013 h 780013"/>
              <a:gd name="connsiteX1" fmla="*/ 824864 w 1587986"/>
              <a:gd name="connsiteY1" fmla="*/ 0 h 780013"/>
              <a:gd name="connsiteX2" fmla="*/ 1587733 w 1587986"/>
              <a:gd name="connsiteY2" fmla="*/ 756181 h 780013"/>
              <a:gd name="connsiteX3" fmla="*/ 19416 w 1587986"/>
              <a:gd name="connsiteY3" fmla="*/ 780013 h 780013"/>
              <a:gd name="connsiteX0" fmla="*/ 0 w 1568570"/>
              <a:gd name="connsiteY0" fmla="*/ 780013 h 780013"/>
              <a:gd name="connsiteX1" fmla="*/ 805448 w 1568570"/>
              <a:gd name="connsiteY1" fmla="*/ 0 h 780013"/>
              <a:gd name="connsiteX2" fmla="*/ 1568317 w 1568570"/>
              <a:gd name="connsiteY2" fmla="*/ 756181 h 780013"/>
              <a:gd name="connsiteX3" fmla="*/ 0 w 1568570"/>
              <a:gd name="connsiteY3" fmla="*/ 780013 h 780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68570" h="780013">
                <a:moveTo>
                  <a:pt x="0" y="780013"/>
                </a:moveTo>
                <a:cubicBezTo>
                  <a:pt x="22577" y="772854"/>
                  <a:pt x="614066" y="457407"/>
                  <a:pt x="805448" y="0"/>
                </a:cubicBezTo>
                <a:cubicBezTo>
                  <a:pt x="1338525" y="651398"/>
                  <a:pt x="1577484" y="756042"/>
                  <a:pt x="1568317" y="756181"/>
                </a:cubicBezTo>
                <a:lnTo>
                  <a:pt x="0" y="780013"/>
                </a:lnTo>
                <a:close/>
              </a:path>
            </a:pathLst>
          </a:custGeom>
          <a:solidFill>
            <a:srgbClr val="3033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A8479A2B-31D9-0E3C-9171-7C8A00505931}"/>
              </a:ext>
            </a:extLst>
          </p:cNvPr>
          <p:cNvSpPr txBox="1">
            <a:spLocks/>
          </p:cNvSpPr>
          <p:nvPr userDrawn="1"/>
        </p:nvSpPr>
        <p:spPr>
          <a:xfrm>
            <a:off x="11291245" y="6408696"/>
            <a:ext cx="1003253" cy="479323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2000" b="1" cap="all" dirty="0">
                <a:solidFill>
                  <a:srgbClr val="EE426D"/>
                </a:solidFill>
              </a:rPr>
              <a:t>Gn5-2</a:t>
            </a:r>
            <a:endParaRPr lang="en-GB" sz="2000" b="1" cap="all" dirty="0">
              <a:solidFill>
                <a:srgbClr val="EE42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40795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35"/>
          <a:stretch/>
        </p:blipFill>
        <p:spPr>
          <a:xfrm>
            <a:off x="10787186" y="6071366"/>
            <a:ext cx="1099028" cy="511436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916E53-B331-D746-836D-0D6BAC2D7CF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49389" y="1567629"/>
            <a:ext cx="10444393" cy="450373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A95B5F70-4483-CEAA-B08B-0FAAFC153C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389" y="734174"/>
            <a:ext cx="9894723" cy="4309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775893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asic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4">
            <a:extLst>
              <a:ext uri="{FF2B5EF4-FFF2-40B4-BE49-F238E27FC236}">
                <a16:creationId xmlns:a16="http://schemas.microsoft.com/office/drawing/2014/main" id="{6F581CDD-E760-3C4B-B904-320C2653EC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52675" y="512986"/>
            <a:ext cx="569600" cy="321399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rgbClr val="1F4270"/>
                </a:solidFill>
              </a:defRPr>
            </a:lvl1pPr>
          </a:lstStyle>
          <a:p>
            <a:pPr defTabSz="914377"/>
            <a:fld id="{99DB5B91-B4E4-4EE4-BE5C-3E09032CE5EC}" type="slidenum">
              <a:rPr lang="en-GB" smtClean="0"/>
              <a:pPr defTabSz="914377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2408321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BC3C02-CB49-7B46-F9C9-E6E7C6E13C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525" y="390292"/>
            <a:ext cx="9390692" cy="752705"/>
          </a:xfrm>
          <a:prstGeom prst="rect">
            <a:avLst/>
          </a:prstGeom>
        </p:spPr>
        <p:txBody>
          <a:bodyPr/>
          <a:lstStyle>
            <a:lvl1pPr>
              <a:defRPr sz="2400" b="1" cap="none" baseline="0">
                <a:solidFill>
                  <a:srgbClr val="1F4270"/>
                </a:solidFill>
                <a:latin typeface="+mn-lt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lide Number Placeholder 4">
            <a:extLst>
              <a:ext uri="{FF2B5EF4-FFF2-40B4-BE49-F238E27FC236}">
                <a16:creationId xmlns:a16="http://schemas.microsoft.com/office/drawing/2014/main" id="{86790A62-2E7B-5F7B-4677-4AD038BB7A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52675" y="6502153"/>
            <a:ext cx="569600" cy="321399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pPr defTabSz="914377"/>
            <a:fld id="{6FA41F67-6E16-BC4F-8A8C-42F359C0BCBA}" type="slidenum">
              <a:rPr lang="en-GB" smtClean="0"/>
              <a:pPr defTabSz="914377"/>
              <a:t>‹#›</a:t>
            </a:fld>
            <a:endParaRPr lang="en-GB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2B244539-6C7B-7301-9B0A-59FE06FB21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67139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C511044-802A-B6D6-A481-1235D2472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GB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14BA6FB-6688-965D-36ED-EDF866AEC0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3BF15CB-FCC0-5E54-1358-B0D0F1F9B1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0A104-9A2C-F549-A47B-0B6331D211D5}" type="datetimeFigureOut">
              <a:rPr lang="en-GB" smtClean="0"/>
              <a:t>03/12/2025</a:t>
            </a:fld>
            <a:endParaRPr lang="en-GB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7533CCC-221C-9B78-928A-A0E0A869F2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2585D0C-B4E3-D6F2-4C97-40BDD8F0A5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58AFA-91FA-414F-BF02-3AF802B7D9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73816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916E53-B331-D746-836D-0D6BAC2D7CF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49389" y="1567629"/>
            <a:ext cx="10444393" cy="4503737"/>
          </a:xfrm>
          <a:prstGeom prst="rect">
            <a:avLst/>
          </a:prstGeom>
        </p:spPr>
        <p:txBody>
          <a:bodyPr/>
          <a:lstStyle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A95B5F70-4483-CEAA-B08B-0FAAFC153C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389" y="387589"/>
            <a:ext cx="9894723" cy="4309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225367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BA939C3-905C-4049-D5FD-91F532688AE0}"/>
              </a:ext>
            </a:extLst>
          </p:cNvPr>
          <p:cNvSpPr/>
          <p:nvPr userDrawn="1"/>
        </p:nvSpPr>
        <p:spPr>
          <a:xfrm>
            <a:off x="0" y="-22302"/>
            <a:ext cx="12192000" cy="6842711"/>
          </a:xfrm>
          <a:prstGeom prst="rect">
            <a:avLst/>
          </a:prstGeom>
          <a:solidFill>
            <a:srgbClr val="3034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75F30A1-C025-1F55-1C24-49A097BD075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86" t="60631" r="43125" b="7997"/>
          <a:stretch/>
        </p:blipFill>
        <p:spPr>
          <a:xfrm>
            <a:off x="711199" y="-22302"/>
            <a:ext cx="11480801" cy="582520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847AC89-A300-37E0-582A-DEC698078DFC}"/>
              </a:ext>
            </a:extLst>
          </p:cNvPr>
          <p:cNvSpPr/>
          <p:nvPr userDrawn="1"/>
        </p:nvSpPr>
        <p:spPr>
          <a:xfrm>
            <a:off x="0" y="4828031"/>
            <a:ext cx="12192000" cy="2052067"/>
          </a:xfrm>
          <a:prstGeom prst="rect">
            <a:avLst/>
          </a:prstGeom>
          <a:solidFill>
            <a:srgbClr val="425E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8C079E9-6E43-7154-64B2-1A5EEF4F8B5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15504"/>
          <a:stretch/>
        </p:blipFill>
        <p:spPr>
          <a:xfrm>
            <a:off x="852542" y="682159"/>
            <a:ext cx="1432450" cy="689706"/>
          </a:xfrm>
          <a:prstGeom prst="rect">
            <a:avLst/>
          </a:prstGeom>
        </p:spPr>
      </p:pic>
      <p:sp>
        <p:nvSpPr>
          <p:cNvPr id="18" name="Title Placeholder 1">
            <a:extLst>
              <a:ext uri="{FF2B5EF4-FFF2-40B4-BE49-F238E27FC236}">
                <a16:creationId xmlns:a16="http://schemas.microsoft.com/office/drawing/2014/main" id="{623F1CF0-B6DA-C595-B8D5-3F1209326C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4354" y="2187410"/>
            <a:ext cx="9894723" cy="4309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25" name="Content Placeholder 3">
            <a:extLst>
              <a:ext uri="{FF2B5EF4-FFF2-40B4-BE49-F238E27FC236}">
                <a16:creationId xmlns:a16="http://schemas.microsoft.com/office/drawing/2014/main" id="{909EE48B-16DB-EFC1-DECD-D77BE81D8901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744354" y="2650636"/>
            <a:ext cx="10444393" cy="4793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400">
                <a:solidFill>
                  <a:schemeClr val="bg1"/>
                </a:solidFill>
              </a:defRPr>
            </a:lvl4pPr>
            <a:lvl5pPr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subtitle styles</a:t>
            </a:r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CCCA3BB8-A994-4079-4751-525E79977CE8}"/>
              </a:ext>
            </a:extLst>
          </p:cNvPr>
          <p:cNvSpPr txBox="1">
            <a:spLocks/>
          </p:cNvSpPr>
          <p:nvPr userDrawn="1"/>
        </p:nvSpPr>
        <p:spPr>
          <a:xfrm>
            <a:off x="744354" y="5303545"/>
            <a:ext cx="5467827" cy="427671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err="1">
                <a:solidFill>
                  <a:schemeClr val="bg1"/>
                </a:solidFill>
              </a:rPr>
              <a:t>www.geant.org</a:t>
            </a:r>
            <a:endParaRPr lang="en-GB" sz="1400" dirty="0">
              <a:solidFill>
                <a:schemeClr val="bg1"/>
              </a:solidFill>
            </a:endParaRPr>
          </a:p>
        </p:txBody>
      </p:sp>
      <p:pic>
        <p:nvPicPr>
          <p:cNvPr id="9" name="Picture 8" descr="Graphical user interface, text, email&#10;&#10;Description automatically generated">
            <a:extLst>
              <a:ext uri="{FF2B5EF4-FFF2-40B4-BE49-F238E27FC236}">
                <a16:creationId xmlns:a16="http://schemas.microsoft.com/office/drawing/2014/main" id="{47868D09-7E26-5049-0782-B28B5EDDF46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189" y="5824136"/>
            <a:ext cx="1984777" cy="414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851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6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3639E1F8-990F-F5B1-0F9A-2A6582A4B0A9}"/>
              </a:ext>
            </a:extLst>
          </p:cNvPr>
          <p:cNvSpPr/>
          <p:nvPr userDrawn="1"/>
        </p:nvSpPr>
        <p:spPr>
          <a:xfrm>
            <a:off x="0" y="-22302"/>
            <a:ext cx="12192000" cy="6842711"/>
          </a:xfrm>
          <a:prstGeom prst="rect">
            <a:avLst/>
          </a:prstGeom>
          <a:solidFill>
            <a:srgbClr val="3034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A85A7FE-50B9-666E-795F-45B63970CBF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86" t="60631" r="43125" b="7997"/>
          <a:stretch/>
        </p:blipFill>
        <p:spPr>
          <a:xfrm>
            <a:off x="711199" y="-22302"/>
            <a:ext cx="11480801" cy="5825201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29B5C591-99D1-235D-18AA-B504CEF331E4}"/>
              </a:ext>
            </a:extLst>
          </p:cNvPr>
          <p:cNvSpPr/>
          <p:nvPr userDrawn="1"/>
        </p:nvSpPr>
        <p:spPr>
          <a:xfrm>
            <a:off x="0" y="4828031"/>
            <a:ext cx="12192000" cy="2052067"/>
          </a:xfrm>
          <a:prstGeom prst="rect">
            <a:avLst/>
          </a:prstGeom>
          <a:solidFill>
            <a:srgbClr val="425E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44D23DF3-447B-8C13-7C2C-570B97CE8A8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15504"/>
          <a:stretch/>
        </p:blipFill>
        <p:spPr>
          <a:xfrm>
            <a:off x="852542" y="682159"/>
            <a:ext cx="1432450" cy="68970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GB" sz="2800" b="1" kern="1200" dirty="0">
          <a:solidFill>
            <a:schemeClr val="accent1">
              <a:lumMod val="50000"/>
            </a:schemeClr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2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49389" y="918524"/>
            <a:ext cx="10472611" cy="4309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9388" y="1566391"/>
            <a:ext cx="1047261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0886023-3160-F54D-ABE2-A8AFA16E520E}"/>
              </a:ext>
            </a:extLst>
          </p:cNvPr>
          <p:cNvSpPr/>
          <p:nvPr userDrawn="1"/>
        </p:nvSpPr>
        <p:spPr>
          <a:xfrm>
            <a:off x="0" y="-38314"/>
            <a:ext cx="12192000" cy="593453"/>
          </a:xfrm>
          <a:prstGeom prst="rect">
            <a:avLst/>
          </a:prstGeom>
          <a:solidFill>
            <a:srgbClr val="1D28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72B47DB-29AD-084C-8232-6CAF9C67327F}"/>
              </a:ext>
            </a:extLst>
          </p:cNvPr>
          <p:cNvSpPr txBox="1">
            <a:spLocks/>
          </p:cNvSpPr>
          <p:nvPr userDrawn="1"/>
        </p:nvSpPr>
        <p:spPr>
          <a:xfrm>
            <a:off x="10646471" y="105344"/>
            <a:ext cx="670560" cy="3320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3EB0FA4-9B1C-4D6B-AF0A-97437B69127A}" type="slidenum">
              <a:rPr lang="en-GB" smtClean="0">
                <a:solidFill>
                  <a:schemeClr val="bg1"/>
                </a:solidFill>
              </a:rPr>
              <a:pPr/>
              <a:t>‹#›</a:t>
            </a:fld>
            <a:r>
              <a:rPr lang="en-GB" dirty="0">
                <a:solidFill>
                  <a:schemeClr val="bg1"/>
                </a:solidFill>
              </a:rPr>
              <a:t>     |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365F78CF-3545-4647-AFFC-4E9114BD5F00}"/>
              </a:ext>
            </a:extLst>
          </p:cNvPr>
          <p:cNvSpPr txBox="1">
            <a:spLocks/>
          </p:cNvSpPr>
          <p:nvPr userDrawn="1"/>
        </p:nvSpPr>
        <p:spPr>
          <a:xfrm>
            <a:off x="11356610" y="139678"/>
            <a:ext cx="1268825" cy="290944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>
                <a:solidFill>
                  <a:srgbClr val="F4E200"/>
                </a:solidFill>
                <a:latin typeface="+mn-lt"/>
              </a:rPr>
              <a:t>GN5-2</a:t>
            </a:r>
            <a:endParaRPr lang="en-GB" sz="1200" b="1" dirty="0">
              <a:solidFill>
                <a:srgbClr val="F4E200"/>
              </a:solidFill>
              <a:latin typeface="+mn-lt"/>
            </a:endParaRPr>
          </a:p>
        </p:txBody>
      </p:sp>
      <p:pic>
        <p:nvPicPr>
          <p:cNvPr id="5" name="Picture 4" descr="A picture containing aircraft&#10;&#10;Description automatically generated">
            <a:extLst>
              <a:ext uri="{FF2B5EF4-FFF2-40B4-BE49-F238E27FC236}">
                <a16:creationId xmlns:a16="http://schemas.microsoft.com/office/drawing/2014/main" id="{A3DBBBB7-9CE4-D342-A765-EF35A5E661D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41" t="70685" r="16055" b="24139"/>
          <a:stretch/>
        </p:blipFill>
        <p:spPr>
          <a:xfrm flipH="1">
            <a:off x="0" y="-38313"/>
            <a:ext cx="10286482" cy="593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598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5" r:id="rId2"/>
    <p:sldLayoutId id="2147483686" r:id="rId3"/>
    <p:sldLayoutId id="2147483687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GB" sz="2800" b="1" kern="1200" dirty="0">
          <a:solidFill>
            <a:schemeClr val="accent1">
              <a:lumMod val="50000"/>
            </a:schemeClr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2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2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2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2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804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GB" sz="2800" b="1" kern="1200" dirty="0">
          <a:solidFill>
            <a:schemeClr val="accent1">
              <a:lumMod val="50000"/>
            </a:schemeClr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2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3639E1F8-990F-F5B1-0F9A-2A6582A4B0A9}"/>
              </a:ext>
            </a:extLst>
          </p:cNvPr>
          <p:cNvSpPr/>
          <p:nvPr userDrawn="1"/>
        </p:nvSpPr>
        <p:spPr>
          <a:xfrm>
            <a:off x="0" y="-22302"/>
            <a:ext cx="12192000" cy="6842711"/>
          </a:xfrm>
          <a:prstGeom prst="rect">
            <a:avLst/>
          </a:prstGeom>
          <a:solidFill>
            <a:srgbClr val="3034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A85A7FE-50B9-666E-795F-45B63970CBF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86" t="60631" r="43125" b="7997"/>
          <a:stretch/>
        </p:blipFill>
        <p:spPr>
          <a:xfrm>
            <a:off x="711199" y="-22302"/>
            <a:ext cx="11480801" cy="5825201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29B5C591-99D1-235D-18AA-B504CEF331E4}"/>
              </a:ext>
            </a:extLst>
          </p:cNvPr>
          <p:cNvSpPr/>
          <p:nvPr userDrawn="1"/>
        </p:nvSpPr>
        <p:spPr>
          <a:xfrm>
            <a:off x="0" y="4828031"/>
            <a:ext cx="12192000" cy="2052067"/>
          </a:xfrm>
          <a:prstGeom prst="rect">
            <a:avLst/>
          </a:prstGeom>
          <a:solidFill>
            <a:srgbClr val="425E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E3F881E-B96E-DF9A-A5E7-193EEFB677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15504"/>
          <a:stretch/>
        </p:blipFill>
        <p:spPr>
          <a:xfrm>
            <a:off x="852542" y="682159"/>
            <a:ext cx="1432450" cy="689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352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GB" sz="2800" b="1" kern="1200" dirty="0">
          <a:solidFill>
            <a:schemeClr val="accent1">
              <a:lumMod val="50000"/>
            </a:schemeClr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2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zenodo.org/records/14793806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mailto:ron.trompert@surf.nl" TargetMode="External"/><Relationship Id="rId3" Type="http://schemas.openxmlformats.org/officeDocument/2006/relationships/hyperlink" Target="https://zenodo.org/records/14793806" TargetMode="External"/><Relationship Id="rId7" Type="http://schemas.openxmlformats.org/officeDocument/2006/relationships/hyperlink" Target="mailto:kalle.happonen@csc.fi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hyperlink" Target="mailto:bo.bai@deic.dk" TargetMode="External"/><Relationship Id="rId5" Type="http://schemas.openxmlformats.org/officeDocument/2006/relationships/hyperlink" Target="mailto:morten.kjeldgaard@deic.dk" TargetMode="External"/><Relationship Id="rId4" Type="http://schemas.openxmlformats.org/officeDocument/2006/relationships/hyperlink" Target="mailto:jan.meijer@sikt.no" TargetMode="External"/><Relationship Id="rId9" Type="http://schemas.openxmlformats.org/officeDocument/2006/relationships/hyperlink" Target="mailto:maciekb@man.poznan.pl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zenodo.org/records/14793806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A8C333-CB8D-4A9C-15B1-D3207CFA7E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3A410EDB-89BF-73C9-9FD3-096BA5A4FD44}"/>
              </a:ext>
            </a:extLst>
          </p:cNvPr>
          <p:cNvSpPr txBox="1">
            <a:spLocks/>
          </p:cNvSpPr>
          <p:nvPr/>
        </p:nvSpPr>
        <p:spPr>
          <a:xfrm>
            <a:off x="744354" y="3940600"/>
            <a:ext cx="7485589" cy="73226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endParaRPr lang="en-GB" sz="2000" cap="all" dirty="0">
              <a:solidFill>
                <a:schemeClr val="bg1"/>
              </a:solidFill>
            </a:endParaRP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7B6CFA49-3F72-4531-F9FB-95F7F08BDBC0}"/>
              </a:ext>
            </a:extLst>
          </p:cNvPr>
          <p:cNvSpPr txBox="1">
            <a:spLocks/>
          </p:cNvSpPr>
          <p:nvPr/>
        </p:nvSpPr>
        <p:spPr>
          <a:xfrm>
            <a:off x="130896" y="6276801"/>
            <a:ext cx="6199690" cy="685622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solidFill>
                  <a:schemeClr val="bg1"/>
                </a:solidFill>
              </a:rPr>
              <a:t>SIG-CISS, 3 December 2025, </a:t>
            </a:r>
            <a:r>
              <a:rPr lang="en-US" sz="1600" dirty="0" err="1">
                <a:solidFill>
                  <a:schemeClr val="bg1"/>
                </a:solidFill>
              </a:rPr>
              <a:t>jan.meijer@sikt.no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ACEF3D0F-EC6A-180D-F527-EBFDF1B57B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4354" y="2314410"/>
            <a:ext cx="10793222" cy="430909"/>
          </a:xfrm>
        </p:spPr>
        <p:txBody>
          <a:bodyPr/>
          <a:lstStyle/>
          <a:p>
            <a:r>
              <a:rPr lang="en-US" dirty="0"/>
              <a:t>Sovereign European Object Storage</a:t>
            </a:r>
          </a:p>
        </p:txBody>
      </p:sp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916F8F26-9201-AE6A-8710-C87557B4F87B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 lIns="91440" tIns="45720" rIns="91440" bIns="45720" anchor="t"/>
          <a:lstStyle/>
          <a:p>
            <a:r>
              <a:rPr lang="en-US" dirty="0">
                <a:cs typeface="Calibri"/>
              </a:rPr>
              <a:t>An invitation to debate the grand vision and first baby steps </a:t>
            </a:r>
          </a:p>
          <a:p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Jan Meijer, co-Task Lead Service Concept Development </a:t>
            </a:r>
          </a:p>
          <a:p>
            <a:r>
              <a:rPr lang="en-US" dirty="0">
                <a:cs typeface="Calibri"/>
              </a:rPr>
              <a:t>Credits Bo Bai, DeiC – Danish NREN</a:t>
            </a:r>
          </a:p>
          <a:p>
            <a:endParaRPr lang="en-US" dirty="0">
              <a:cs typeface="Calibri"/>
            </a:endParaRPr>
          </a:p>
        </p:txBody>
      </p:sp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10C5B9D6-543C-D36B-91EA-53E9D8284FBC}"/>
              </a:ext>
            </a:extLst>
          </p:cNvPr>
          <p:cNvSpPr txBox="1">
            <a:spLocks/>
          </p:cNvSpPr>
          <p:nvPr/>
        </p:nvSpPr>
        <p:spPr>
          <a:xfrm>
            <a:off x="744353" y="5013696"/>
            <a:ext cx="8422795" cy="685622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NO" sz="2400" dirty="0">
                <a:solidFill>
                  <a:schemeClr val="bg1"/>
                </a:solidFill>
              </a:rPr>
              <a:t>Recommendations collective cloud strategy GÉANT Association</a:t>
            </a:r>
          </a:p>
          <a:p>
            <a:pPr lvl="1"/>
            <a:r>
              <a:rPr lang="en-GB" sz="2400" dirty="0">
                <a:solidFill>
                  <a:schemeClr val="bg1"/>
                </a:solidFill>
              </a:rPr>
              <a:t> </a:t>
            </a:r>
            <a:r>
              <a:rPr lang="en-GB" sz="2400" dirty="0">
                <a:solidFill>
                  <a:schemeClr val="bg1"/>
                </a:solidFill>
                <a:hlinkClick r:id="rId3" tooltip="https://zenodo.org/records/1479380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https://zenodo.org/records/14793806</a:t>
            </a:r>
            <a:r>
              <a:rPr lang="en-NO" sz="2400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353321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4B51B7F-01ED-E0CE-9C64-8EB3F29E5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525" y="390292"/>
            <a:ext cx="9390692" cy="752705"/>
          </a:xfrm>
        </p:spPr>
        <p:txBody>
          <a:bodyPr anchor="ctr">
            <a:normAutofit/>
          </a:bodyPr>
          <a:lstStyle/>
          <a:p>
            <a:r>
              <a:rPr lang="en-GB" dirty="0"/>
              <a:t>Key requirements for impact</a:t>
            </a:r>
          </a:p>
        </p:txBody>
      </p:sp>
      <p:sp>
        <p:nvSpPr>
          <p:cNvPr id="9" name="Slide Number Placeholder 2">
            <a:extLst>
              <a:ext uri="{FF2B5EF4-FFF2-40B4-BE49-F238E27FC236}">
                <a16:creationId xmlns:a16="http://schemas.microsoft.com/office/drawing/2014/main" id="{D09F88D7-8BCA-9EB7-55ED-39806335AA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52675" y="6502153"/>
            <a:ext cx="569600" cy="321399"/>
          </a:xfrm>
        </p:spPr>
        <p:txBody>
          <a:bodyPr/>
          <a:lstStyle/>
          <a:p>
            <a:pPr defTabSz="914377">
              <a:spcAft>
                <a:spcPts val="600"/>
              </a:spcAft>
            </a:pPr>
            <a:fld id="{6FA41F67-6E16-BC4F-8A8C-42F359C0BCBA}" type="slidenum">
              <a:rPr lang="en-GB" smtClean="0"/>
              <a:pPr defTabSz="914377">
                <a:spcAft>
                  <a:spcPts val="600"/>
                </a:spcAft>
              </a:pPr>
              <a:t>10</a:t>
            </a:fld>
            <a:endParaRPr lang="en-GB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1BE81E72-BCD4-9123-70E8-7D2F25092ED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07012869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846954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B9765741-B855-60BF-48C9-DA73BE1B68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F5ACB3C-0214-BFEF-1962-7C96FC80BD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914377"/>
            <a:fld id="{99DB5B91-B4E4-4EE4-BE5C-3E09032CE5EC}" type="slidenum">
              <a:rPr lang="en-GB" smtClean="0"/>
              <a:pPr defTabSz="914377"/>
              <a:t>11</a:t>
            </a:fld>
            <a:endParaRPr lang="en-GB" dirty="0"/>
          </a:p>
        </p:txBody>
      </p:sp>
      <p:pic>
        <p:nvPicPr>
          <p:cNvPr id="5" name="Picture 4" descr="A map of europe with green squares&#10;&#10;Description automatically generated">
            <a:extLst>
              <a:ext uri="{FF2B5EF4-FFF2-40B4-BE49-F238E27FC236}">
                <a16:creationId xmlns:a16="http://schemas.microsoft.com/office/drawing/2014/main" id="{69A6EF4C-9CFD-CBAD-2F99-8C530E35EB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551067"/>
            <a:ext cx="7772400" cy="6306933"/>
          </a:xfrm>
          <a:prstGeom prst="rect">
            <a:avLst/>
          </a:prstGeom>
        </p:spPr>
      </p:pic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751B07B4-B7B2-642B-A51C-E4FDDEB022C0}"/>
              </a:ext>
            </a:extLst>
          </p:cNvPr>
          <p:cNvSpPr/>
          <p:nvPr/>
        </p:nvSpPr>
        <p:spPr>
          <a:xfrm>
            <a:off x="331304" y="2502485"/>
            <a:ext cx="3824006" cy="1914939"/>
          </a:xfrm>
          <a:prstGeom prst="roundRect">
            <a:avLst>
              <a:gd name="adj" fmla="val 8691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43 countries</a:t>
            </a:r>
          </a:p>
          <a:p>
            <a:r>
              <a:rPr lang="en-US" dirty="0"/>
              <a:t>- 5.000 research </a:t>
            </a:r>
            <a:r>
              <a:rPr lang="en-US" dirty="0" err="1"/>
              <a:t>organisations</a:t>
            </a:r>
            <a:endParaRPr lang="en-US" dirty="0"/>
          </a:p>
          <a:p>
            <a:r>
              <a:rPr lang="en-US" dirty="0"/>
              <a:t>- 1.2M researchers</a:t>
            </a:r>
          </a:p>
          <a:p>
            <a:endParaRPr lang="en-US" dirty="0"/>
          </a:p>
          <a:p>
            <a:r>
              <a:rPr lang="en-US" dirty="0"/>
              <a:t>European Research Area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14FB251E-B4A9-C968-AA1E-8A0B845702AB}"/>
              </a:ext>
            </a:extLst>
          </p:cNvPr>
          <p:cNvSpPr/>
          <p:nvPr/>
        </p:nvSpPr>
        <p:spPr>
          <a:xfrm>
            <a:off x="331303" y="631297"/>
            <a:ext cx="3824006" cy="1716156"/>
          </a:xfrm>
          <a:prstGeom prst="roundRect">
            <a:avLst>
              <a:gd name="adj" fmla="val 8691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GEANT Association service delivery</a:t>
            </a:r>
          </a:p>
          <a:p>
            <a:endParaRPr lang="en-US" dirty="0"/>
          </a:p>
          <a:p>
            <a:r>
              <a:rPr lang="en-US" dirty="0"/>
              <a:t>43 NRENs + GÉANT </a:t>
            </a:r>
            <a:r>
              <a:rPr lang="en-US" dirty="0" err="1"/>
              <a:t>organisation</a:t>
            </a:r>
            <a:endParaRPr lang="en-US" dirty="0"/>
          </a:p>
          <a:p>
            <a:r>
              <a:rPr lang="en-US" dirty="0"/>
              <a:t>4.100+ employees</a:t>
            </a:r>
          </a:p>
          <a:p>
            <a:r>
              <a:rPr lang="en-US" dirty="0"/>
              <a:t>€1.000M+ budget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BFF19D9D-032F-2913-56DB-D77FDE7FD71A}"/>
              </a:ext>
            </a:extLst>
          </p:cNvPr>
          <p:cNvSpPr/>
          <p:nvPr/>
        </p:nvSpPr>
        <p:spPr>
          <a:xfrm>
            <a:off x="331303" y="4572455"/>
            <a:ext cx="3824007" cy="2163043"/>
          </a:xfrm>
          <a:prstGeom prst="roundRect">
            <a:avLst>
              <a:gd name="adj" fmla="val 8691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- 50 pan-European RIs</a:t>
            </a:r>
          </a:p>
          <a:p>
            <a:r>
              <a:rPr lang="en-US" dirty="0"/>
              <a:t>- 150 large storage / processing plants</a:t>
            </a:r>
          </a:p>
          <a:p>
            <a:r>
              <a:rPr lang="en-US" dirty="0"/>
              <a:t>- 250 Trustworthy Data Repositories</a:t>
            </a:r>
          </a:p>
          <a:p>
            <a:pPr marL="285750" indent="-285750">
              <a:buFontTx/>
              <a:buChar char="-"/>
            </a:pPr>
            <a:r>
              <a:rPr lang="en-US" dirty="0"/>
              <a:t>institutions producing digital services</a:t>
            </a:r>
          </a:p>
          <a:p>
            <a:pPr marL="285750" indent="-285750">
              <a:buFontTx/>
              <a:buChar char="-"/>
            </a:pPr>
            <a:r>
              <a:rPr lang="en-US" dirty="0"/>
              <a:t>commercial providers</a:t>
            </a:r>
          </a:p>
          <a:p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48575EE-E1E2-7E3F-ECA4-A66F8AB1AFD4}"/>
              </a:ext>
            </a:extLst>
          </p:cNvPr>
          <p:cNvSpPr txBox="1">
            <a:spLocks/>
          </p:cNvSpPr>
          <p:nvPr/>
        </p:nvSpPr>
        <p:spPr>
          <a:xfrm>
            <a:off x="581695" y="26495"/>
            <a:ext cx="9390692" cy="75270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800" b="1" kern="1200" dirty="0">
                <a:solidFill>
                  <a:schemeClr val="accent1">
                    <a:lumMod val="50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NO" dirty="0">
                <a:solidFill>
                  <a:schemeClr val="bg1"/>
                </a:solidFill>
              </a:rPr>
              <a:t>NREN perspective on current European research landscape</a:t>
            </a:r>
          </a:p>
        </p:txBody>
      </p:sp>
    </p:spTree>
    <p:extLst>
      <p:ext uri="{BB962C8B-B14F-4D97-AF65-F5344CB8AC3E}">
        <p14:creationId xmlns:p14="http://schemas.microsoft.com/office/powerpoint/2010/main" val="21311768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A44447-092E-939D-51F5-2A0D493C77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BAA03C7-51A8-CC5E-9C74-BB65760C3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388" y="89730"/>
            <a:ext cx="9894723" cy="430909"/>
          </a:xfrm>
        </p:spPr>
        <p:txBody>
          <a:bodyPr/>
          <a:lstStyle/>
          <a:p>
            <a:r>
              <a:rPr lang="da-DK" dirty="0" err="1">
                <a:solidFill>
                  <a:schemeClr val="bg1"/>
                </a:solidFill>
              </a:rPr>
              <a:t>We</a:t>
            </a:r>
            <a:r>
              <a:rPr lang="da-DK" dirty="0">
                <a:solidFill>
                  <a:schemeClr val="bg1"/>
                </a:solidFill>
              </a:rPr>
              <a:t> </a:t>
            </a:r>
            <a:r>
              <a:rPr lang="da-DK" dirty="0" err="1">
                <a:solidFill>
                  <a:schemeClr val="bg1"/>
                </a:solidFill>
              </a:rPr>
              <a:t>can</a:t>
            </a:r>
            <a:r>
              <a:rPr lang="da-DK" dirty="0">
                <a:solidFill>
                  <a:schemeClr val="bg1"/>
                </a:solidFill>
              </a:rPr>
              <a:t> do </a:t>
            </a:r>
            <a:r>
              <a:rPr lang="da-DK" dirty="0" err="1">
                <a:solidFill>
                  <a:schemeClr val="bg1"/>
                </a:solidFill>
              </a:rPr>
              <a:t>this</a:t>
            </a:r>
            <a:r>
              <a:rPr lang="da-DK" dirty="0">
                <a:solidFill>
                  <a:schemeClr val="bg1"/>
                </a:solidFill>
              </a:rPr>
              <a:t> – </a:t>
            </a:r>
            <a:r>
              <a:rPr lang="da-DK" dirty="0" err="1">
                <a:solidFill>
                  <a:schemeClr val="bg1"/>
                </a:solidFill>
              </a:rPr>
              <a:t>e.g</a:t>
            </a:r>
            <a:r>
              <a:rPr lang="da-DK" dirty="0">
                <a:solidFill>
                  <a:schemeClr val="bg1"/>
                </a:solidFill>
              </a:rPr>
              <a:t>. GEANT Association</a:t>
            </a:r>
            <a:endParaRPr lang="en-NO" dirty="0">
              <a:solidFill>
                <a:schemeClr val="bg1"/>
              </a:solidFill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A20C2CA8-A29D-A261-FD00-926CB909B3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0759" y="3675330"/>
            <a:ext cx="2924068" cy="2990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A map of europe with lines and dots&#10;&#10;Description automatically generated">
            <a:extLst>
              <a:ext uri="{FF2B5EF4-FFF2-40B4-BE49-F238E27FC236}">
                <a16:creationId xmlns:a16="http://schemas.microsoft.com/office/drawing/2014/main" id="{65530185-A6F2-F50E-DDF3-11A7226C95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5988" y="847339"/>
            <a:ext cx="3078839" cy="2596006"/>
          </a:xfrm>
          <a:prstGeom prst="rect">
            <a:avLst/>
          </a:prstGeom>
        </p:spPr>
      </p:pic>
      <p:pic>
        <p:nvPicPr>
          <p:cNvPr id="7" name="Picture 6" descr="A map of europe with green squares&#10;&#10;Description automatically generated">
            <a:extLst>
              <a:ext uri="{FF2B5EF4-FFF2-40B4-BE49-F238E27FC236}">
                <a16:creationId xmlns:a16="http://schemas.microsoft.com/office/drawing/2014/main" id="{9F2F23F2-1177-8214-B4B9-2CFA9A969F1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5622" y="3675330"/>
            <a:ext cx="3565769" cy="2893452"/>
          </a:xfrm>
          <a:prstGeom prst="rect">
            <a:avLst/>
          </a:prstGeom>
        </p:spPr>
      </p:pic>
      <p:sp>
        <p:nvSpPr>
          <p:cNvPr id="9" name="Title 2">
            <a:extLst>
              <a:ext uri="{FF2B5EF4-FFF2-40B4-BE49-F238E27FC236}">
                <a16:creationId xmlns:a16="http://schemas.microsoft.com/office/drawing/2014/main" id="{547AC615-A05D-456A-E98F-03DA2CE169F1}"/>
              </a:ext>
            </a:extLst>
          </p:cNvPr>
          <p:cNvSpPr txBox="1">
            <a:spLocks/>
          </p:cNvSpPr>
          <p:nvPr/>
        </p:nvSpPr>
        <p:spPr>
          <a:xfrm>
            <a:off x="1116322" y="3573843"/>
            <a:ext cx="4452887" cy="4309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800" b="1" kern="1200">
                <a:solidFill>
                  <a:schemeClr val="accent1">
                    <a:lumMod val="50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endParaRPr lang="en-NO" dirty="0"/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E3071C2A-4B58-4A25-5DA8-F7597126123D}"/>
              </a:ext>
            </a:extLst>
          </p:cNvPr>
          <p:cNvSpPr/>
          <p:nvPr/>
        </p:nvSpPr>
        <p:spPr>
          <a:xfrm>
            <a:off x="489780" y="795546"/>
            <a:ext cx="3866320" cy="1668254"/>
          </a:xfrm>
          <a:prstGeom prst="roundRect">
            <a:avLst>
              <a:gd name="adj" fmla="val 8691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trusted federated</a:t>
            </a:r>
          </a:p>
          <a:p>
            <a:pPr algn="ctr"/>
            <a:r>
              <a:rPr lang="en-US" sz="3200" dirty="0"/>
              <a:t>infrastructures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4EC1811E-301C-4BE2-1603-C90DF6E41C1D}"/>
              </a:ext>
            </a:extLst>
          </p:cNvPr>
          <p:cNvSpPr/>
          <p:nvPr/>
        </p:nvSpPr>
        <p:spPr>
          <a:xfrm>
            <a:off x="489780" y="2632058"/>
            <a:ext cx="3866320" cy="959836"/>
          </a:xfrm>
          <a:prstGeom prst="roundRect">
            <a:avLst>
              <a:gd name="adj" fmla="val 8691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unique assets &amp; skills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9F10F479-9AA6-6C0E-971D-88F7F56860EC}"/>
              </a:ext>
            </a:extLst>
          </p:cNvPr>
          <p:cNvSpPr/>
          <p:nvPr/>
        </p:nvSpPr>
        <p:spPr>
          <a:xfrm>
            <a:off x="449388" y="5714408"/>
            <a:ext cx="3866320" cy="733749"/>
          </a:xfrm>
          <a:prstGeom prst="roundRect">
            <a:avLst>
              <a:gd name="adj" fmla="val 8691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sustainability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55936A38-43ED-F4F8-A9F8-641FD63ABE99}"/>
              </a:ext>
            </a:extLst>
          </p:cNvPr>
          <p:cNvSpPr/>
          <p:nvPr/>
        </p:nvSpPr>
        <p:spPr>
          <a:xfrm>
            <a:off x="489780" y="3789297"/>
            <a:ext cx="3866320" cy="1727708"/>
          </a:xfrm>
          <a:prstGeom prst="roundRect">
            <a:avLst>
              <a:gd name="adj" fmla="val 8691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European reach through strong national anchors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E9ABD11-D4F0-4F0E-640C-DF4D832F8ADC}"/>
              </a:ext>
            </a:extLst>
          </p:cNvPr>
          <p:cNvSpPr txBox="1"/>
          <p:nvPr/>
        </p:nvSpPr>
        <p:spPr>
          <a:xfrm>
            <a:off x="5214403" y="4236737"/>
            <a:ext cx="10294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dirty="0"/>
              <a:t>eduGAIN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95BEA27A-4717-5247-4B6F-BBE06F8EC2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9480" y="5256554"/>
            <a:ext cx="599007" cy="277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 descr="A map of europe with a location on it&#10;&#10;Description automatically generated">
            <a:extLst>
              <a:ext uri="{FF2B5EF4-FFF2-40B4-BE49-F238E27FC236}">
                <a16:creationId xmlns:a16="http://schemas.microsoft.com/office/drawing/2014/main" id="{F774D6EA-91D4-F5A3-EDDE-D0208B5FB27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1957" y="795546"/>
            <a:ext cx="3408202" cy="2655507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046C1394-76FC-52E3-2B0F-D7FA1EBFC18C}"/>
              </a:ext>
            </a:extLst>
          </p:cNvPr>
          <p:cNvSpPr txBox="1"/>
          <p:nvPr/>
        </p:nvSpPr>
        <p:spPr>
          <a:xfrm>
            <a:off x="8495622" y="2008868"/>
            <a:ext cx="14133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dirty="0"/>
              <a:t>OCRE </a:t>
            </a:r>
          </a:p>
          <a:p>
            <a:r>
              <a:rPr lang="en-NO" dirty="0"/>
              <a:t>procurement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B9E50DA7-1AF7-67B7-322A-B557853F668A}"/>
              </a:ext>
            </a:extLst>
          </p:cNvPr>
          <p:cNvSpPr/>
          <p:nvPr/>
        </p:nvSpPr>
        <p:spPr>
          <a:xfrm>
            <a:off x="5801710" y="1324191"/>
            <a:ext cx="5312980" cy="3515823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O" dirty="0"/>
              <a:t>the main challenge is organisational</a:t>
            </a:r>
          </a:p>
          <a:p>
            <a:pPr algn="ctr"/>
            <a:endParaRPr lang="en-NO" dirty="0"/>
          </a:p>
          <a:p>
            <a:pPr algn="ctr"/>
            <a:r>
              <a:rPr lang="en-NO" dirty="0"/>
              <a:t>money</a:t>
            </a:r>
          </a:p>
          <a:p>
            <a:pPr algn="ctr"/>
            <a:r>
              <a:rPr lang="en-NO" dirty="0"/>
              <a:t>people</a:t>
            </a:r>
          </a:p>
          <a:p>
            <a:pPr algn="ctr"/>
            <a:r>
              <a:rPr lang="en-NO" dirty="0"/>
              <a:t>governance</a:t>
            </a:r>
          </a:p>
          <a:p>
            <a:pPr algn="ctr"/>
            <a:endParaRPr lang="en-NO" dirty="0"/>
          </a:p>
          <a:p>
            <a:pPr algn="ctr"/>
            <a:r>
              <a:rPr lang="en-NO" dirty="0"/>
              <a:t>perhaps GÉANT is right vehicle</a:t>
            </a:r>
          </a:p>
          <a:p>
            <a:pPr algn="ctr"/>
            <a:r>
              <a:rPr lang="en-NO" dirty="0"/>
              <a:t>perhaps different vehicle needed</a:t>
            </a:r>
          </a:p>
          <a:p>
            <a:pPr algn="ctr"/>
            <a:endParaRPr lang="en-NO" dirty="0"/>
          </a:p>
          <a:p>
            <a:pPr algn="ctr"/>
            <a:r>
              <a:rPr lang="en-NO" dirty="0"/>
              <a:t>for the _concept_ this does not matter</a:t>
            </a:r>
          </a:p>
          <a:p>
            <a:pPr algn="ctr"/>
            <a:endParaRPr lang="en-NO" dirty="0"/>
          </a:p>
        </p:txBody>
      </p:sp>
    </p:spTree>
    <p:extLst>
      <p:ext uri="{BB962C8B-B14F-4D97-AF65-F5344CB8AC3E}">
        <p14:creationId xmlns:p14="http://schemas.microsoft.com/office/powerpoint/2010/main" val="2283479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D4D4E2B-77EF-28B4-BE04-ECFA783217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65081"/>
                </a:solidFill>
              </a:rPr>
              <a:t>Follow Good Infrastructure Principles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DCC3386-4E1A-D419-4BD3-BB978CB723D1}"/>
              </a:ext>
            </a:extLst>
          </p:cNvPr>
          <p:cNvGrpSpPr/>
          <p:nvPr/>
        </p:nvGrpSpPr>
        <p:grpSpPr>
          <a:xfrm>
            <a:off x="585562" y="1765300"/>
            <a:ext cx="10658531" cy="2169299"/>
            <a:chOff x="585562" y="1536700"/>
            <a:chExt cx="10658531" cy="2169299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4815DBF2-AB3E-D899-851B-91CD832042A7}"/>
                </a:ext>
              </a:extLst>
            </p:cNvPr>
            <p:cNvSpPr/>
            <p:nvPr/>
          </p:nvSpPr>
          <p:spPr>
            <a:xfrm>
              <a:off x="1193800" y="1536700"/>
              <a:ext cx="1143000" cy="1143000"/>
            </a:xfrm>
            <a:prstGeom prst="ellipse">
              <a:avLst/>
            </a:prstGeom>
            <a:solidFill>
              <a:srgbClr val="EE42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b="1" dirty="0"/>
                <a:t>1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8967D628-0F98-8242-3E2B-30A2DCF95C6B}"/>
                </a:ext>
              </a:extLst>
            </p:cNvPr>
            <p:cNvSpPr/>
            <p:nvPr/>
          </p:nvSpPr>
          <p:spPr>
            <a:xfrm>
              <a:off x="3987800" y="1536700"/>
              <a:ext cx="1143000" cy="1143000"/>
            </a:xfrm>
            <a:prstGeom prst="ellipse">
              <a:avLst/>
            </a:prstGeom>
            <a:solidFill>
              <a:srgbClr val="EE42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b="1" dirty="0"/>
                <a:t>2</a:t>
              </a: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8AEDAE4D-CBD8-FDFA-C8B5-2D233BCEFED9}"/>
                </a:ext>
              </a:extLst>
            </p:cNvPr>
            <p:cNvSpPr/>
            <p:nvPr/>
          </p:nvSpPr>
          <p:spPr>
            <a:xfrm>
              <a:off x="6807200" y="1536700"/>
              <a:ext cx="1143000" cy="1143000"/>
            </a:xfrm>
            <a:prstGeom prst="ellipse">
              <a:avLst/>
            </a:prstGeom>
            <a:solidFill>
              <a:srgbClr val="EE42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b="1" dirty="0"/>
                <a:t>3</a:t>
              </a: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1434AB69-D839-389A-A969-2AF13F7CCC43}"/>
                </a:ext>
              </a:extLst>
            </p:cNvPr>
            <p:cNvSpPr/>
            <p:nvPr/>
          </p:nvSpPr>
          <p:spPr>
            <a:xfrm>
              <a:off x="9613900" y="1536700"/>
              <a:ext cx="1143000" cy="1143000"/>
            </a:xfrm>
            <a:prstGeom prst="ellipse">
              <a:avLst/>
            </a:prstGeom>
            <a:solidFill>
              <a:srgbClr val="EE42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b="1" dirty="0"/>
                <a:t>4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675C4F8-8A23-9F78-B1B6-2CE7C9B0E495}"/>
                </a:ext>
              </a:extLst>
            </p:cNvPr>
            <p:cNvSpPr txBox="1"/>
            <p:nvPr/>
          </p:nvSpPr>
          <p:spPr>
            <a:xfrm>
              <a:off x="6365403" y="2875002"/>
              <a:ext cx="202659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1F4270"/>
                  </a:solidFill>
                </a:rPr>
                <a:t>Cut to the Core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80157FE-E1F2-0B1D-884B-A2A8DA8EA989}"/>
                </a:ext>
              </a:extLst>
            </p:cNvPr>
            <p:cNvSpPr txBox="1"/>
            <p:nvPr/>
          </p:nvSpPr>
          <p:spPr>
            <a:xfrm>
              <a:off x="3657600" y="2875002"/>
              <a:ext cx="18777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1F4270"/>
                  </a:solidFill>
                </a:rPr>
                <a:t>Assure</a:t>
              </a:r>
            </a:p>
            <a:p>
              <a:pPr algn="ctr"/>
              <a:r>
                <a:rPr lang="en-US" sz="2400" b="1" dirty="0">
                  <a:solidFill>
                    <a:srgbClr val="1F4270"/>
                  </a:solidFill>
                </a:rPr>
                <a:t>Compliance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4C6FA49-ECA2-4267-61F0-648D37F3F207}"/>
                </a:ext>
              </a:extLst>
            </p:cNvPr>
            <p:cNvSpPr txBox="1"/>
            <p:nvPr/>
          </p:nvSpPr>
          <p:spPr>
            <a:xfrm>
              <a:off x="585562" y="2875002"/>
              <a:ext cx="233543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1F4270"/>
                  </a:solidFill>
                </a:rPr>
                <a:t>Build</a:t>
              </a:r>
            </a:p>
            <a:p>
              <a:pPr algn="ctr"/>
              <a:r>
                <a:rPr lang="en-US" sz="2400" b="1" dirty="0">
                  <a:solidFill>
                    <a:srgbClr val="1F4270"/>
                  </a:solidFill>
                </a:rPr>
                <a:t>Infrastructure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D8C4B6B-37B3-F34C-C0B4-0B64197D971F}"/>
                </a:ext>
              </a:extLst>
            </p:cNvPr>
            <p:cNvSpPr txBox="1"/>
            <p:nvPr/>
          </p:nvSpPr>
          <p:spPr>
            <a:xfrm>
              <a:off x="9217499" y="2875002"/>
              <a:ext cx="202659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1F4270"/>
                  </a:solidFill>
                </a:rPr>
                <a:t>Zero Configuration</a:t>
              </a: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57B1345F-0825-EB91-852D-AEF8850400EA}"/>
              </a:ext>
            </a:extLst>
          </p:cNvPr>
          <p:cNvSpPr txBox="1"/>
          <p:nvPr/>
        </p:nvSpPr>
        <p:spPr>
          <a:xfrm>
            <a:off x="585562" y="4191198"/>
            <a:ext cx="23594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1F4270"/>
                </a:solidFill>
              </a:rPr>
              <a:t>Infrastructure is a building block for somebody else's service</a:t>
            </a:r>
            <a:endParaRPr lang="en-US" dirty="0">
              <a:solidFill>
                <a:srgbClr val="1F427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36766E1-B813-184C-329C-62481AE9EC3C}"/>
              </a:ext>
            </a:extLst>
          </p:cNvPr>
          <p:cNvSpPr txBox="1"/>
          <p:nvPr/>
        </p:nvSpPr>
        <p:spPr>
          <a:xfrm>
            <a:off x="3404281" y="4191198"/>
            <a:ext cx="231003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1F4270"/>
                </a:solidFill>
              </a:rPr>
              <a:t>The infrastructure must support the needs of an institution's compliance manager</a:t>
            </a:r>
            <a:endParaRPr lang="en-US" dirty="0">
              <a:solidFill>
                <a:srgbClr val="1F427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8B0730C-2905-922D-1C10-20E59A0FEE1C}"/>
              </a:ext>
            </a:extLst>
          </p:cNvPr>
          <p:cNvSpPr txBox="1"/>
          <p:nvPr/>
        </p:nvSpPr>
        <p:spPr>
          <a:xfrm>
            <a:off x="9074151" y="4191198"/>
            <a:ext cx="22224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1F4270"/>
                </a:solidFill>
              </a:rPr>
              <a:t>The consumer end must use discovery for all configuration</a:t>
            </a:r>
            <a:endParaRPr lang="en-US" dirty="0">
              <a:solidFill>
                <a:srgbClr val="1F427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9C36C73-C86F-170B-CDF1-5DC5EB92DE38}"/>
              </a:ext>
            </a:extLst>
          </p:cNvPr>
          <p:cNvSpPr txBox="1"/>
          <p:nvPr/>
        </p:nvSpPr>
        <p:spPr>
          <a:xfrm>
            <a:off x="6508751" y="4191198"/>
            <a:ext cx="17398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1F4270"/>
                </a:solidFill>
              </a:rPr>
              <a:t>Don’t internalise what could be externalised</a:t>
            </a:r>
          </a:p>
        </p:txBody>
      </p:sp>
    </p:spTree>
    <p:extLst>
      <p:ext uri="{BB962C8B-B14F-4D97-AF65-F5344CB8AC3E}">
        <p14:creationId xmlns:p14="http://schemas.microsoft.com/office/powerpoint/2010/main" val="3263604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935EEF-7B83-C9FD-E334-EE4A14A276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A36B4D-2607-BA08-45E1-E38556C96D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making of an object storage federation…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FDDCCF9-78CF-5095-D413-586CCB83DB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914377"/>
            <a:fld id="{6FA41F67-6E16-BC4F-8A8C-42F359C0BCBA}" type="slidenum">
              <a:rPr lang="en-GB" smtClean="0"/>
              <a:pPr defTabSz="914377"/>
              <a:t>14</a:t>
            </a:fld>
            <a:endParaRPr lang="en-GB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7C3D7B31-110B-A7E2-D3FC-1E546A9647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4525" y="1585543"/>
            <a:ext cx="10998150" cy="4932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5690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FA481F-A507-CF01-FFD8-37D563F051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0E39B1-D45C-67BA-8FFF-F1476AEB9B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We have to start somewhere…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A7492F2-5869-AA27-EBC4-1D6287FB8D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914377"/>
            <a:fld id="{6FA41F67-6E16-BC4F-8A8C-42F359C0BCBA}" type="slidenum">
              <a:rPr lang="en-GB" smtClean="0"/>
              <a:pPr defTabSz="914377"/>
              <a:t>15</a:t>
            </a:fld>
            <a:endParaRPr lang="en-GB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0BC16FD4-F4DB-46DC-89C1-31FB706720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10911" y="1356360"/>
            <a:ext cx="11711364" cy="535441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75CE103-B13E-411B-413E-96106256D6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925" y="5638552"/>
            <a:ext cx="1866900" cy="10722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92C4733-4590-F1D1-2AE9-EDFE214131E4}"/>
              </a:ext>
            </a:extLst>
          </p:cNvPr>
          <p:cNvSpPr txBox="1"/>
          <p:nvPr/>
        </p:nvSpPr>
        <p:spPr>
          <a:xfrm>
            <a:off x="482831" y="5805332"/>
            <a:ext cx="1990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dirty="0"/>
              <a:t>Existing technology</a:t>
            </a:r>
          </a:p>
        </p:txBody>
      </p:sp>
    </p:spTree>
    <p:extLst>
      <p:ext uri="{BB962C8B-B14F-4D97-AF65-F5344CB8AC3E}">
        <p14:creationId xmlns:p14="http://schemas.microsoft.com/office/powerpoint/2010/main" val="27135901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0C7DEB-9604-3C71-7ED7-479D5B63B3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48" y="793416"/>
            <a:ext cx="9390692" cy="954694"/>
          </a:xfrm>
        </p:spPr>
        <p:txBody>
          <a:bodyPr/>
          <a:lstStyle/>
          <a:p>
            <a:r>
              <a:rPr lang="en-NO" dirty="0"/>
              <a:t>Babysteps - Incubator (2026) – </a:t>
            </a:r>
            <a:br>
              <a:rPr lang="en-NO" dirty="0"/>
            </a:br>
            <a:r>
              <a:rPr lang="en-NO" dirty="0"/>
              <a:t>Feasibility study </a:t>
            </a:r>
            <a:br>
              <a:rPr lang="en-NO" dirty="0"/>
            </a:br>
            <a:r>
              <a:rPr lang="en-NO" dirty="0"/>
              <a:t>object storage cloud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87FD7E7-08BC-220F-BC7B-E823E42135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914377"/>
            <a:fld id="{6FA41F67-6E16-BC4F-8A8C-42F359C0BCBA}" type="slidenum">
              <a:rPr lang="en-GB" smtClean="0"/>
              <a:pPr defTabSz="914377"/>
              <a:t>16</a:t>
            </a:fld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D5A974-22FD-88DD-3218-B1CA998824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4464" y="1964338"/>
            <a:ext cx="3907221" cy="4351338"/>
          </a:xfrm>
        </p:spPr>
        <p:txBody>
          <a:bodyPr>
            <a:normAutofit fontScale="92500" lnSpcReduction="10000"/>
          </a:bodyPr>
          <a:lstStyle/>
          <a:p>
            <a:r>
              <a:rPr lang="en-NO" dirty="0"/>
              <a:t>3 storage producers</a:t>
            </a:r>
          </a:p>
          <a:p>
            <a:pPr lvl="1"/>
            <a:r>
              <a:rPr lang="en-NO" dirty="0"/>
              <a:t>CSC, PCSS, SURF</a:t>
            </a:r>
          </a:p>
          <a:p>
            <a:r>
              <a:rPr lang="en-NO" dirty="0"/>
              <a:t>1 storage consumer</a:t>
            </a:r>
          </a:p>
          <a:p>
            <a:pPr lvl="1"/>
            <a:r>
              <a:rPr lang="en-NO" dirty="0"/>
              <a:t>DeIC</a:t>
            </a:r>
          </a:p>
          <a:p>
            <a:pPr marL="0" indent="0">
              <a:buNone/>
            </a:pPr>
            <a:endParaRPr lang="en-NO" dirty="0"/>
          </a:p>
          <a:p>
            <a:r>
              <a:rPr lang="en-NO" dirty="0"/>
              <a:t>Technical architecture </a:t>
            </a:r>
          </a:p>
          <a:p>
            <a:r>
              <a:rPr lang="en-NO" dirty="0"/>
              <a:t>Long distance cross-border replication feasibility</a:t>
            </a:r>
          </a:p>
          <a:p>
            <a:r>
              <a:rPr lang="en-NO" dirty="0"/>
              <a:t>Identify organisational challenges</a:t>
            </a:r>
          </a:p>
          <a:p>
            <a:r>
              <a:rPr lang="en-NO" dirty="0"/>
              <a:t>Input to phasing plan – not a green field </a:t>
            </a:r>
          </a:p>
          <a:p>
            <a:pPr lvl="1"/>
            <a:endParaRPr lang="en-NO" dirty="0"/>
          </a:p>
          <a:p>
            <a:pPr marL="457200" lvl="1" indent="0">
              <a:buNone/>
            </a:pPr>
            <a:endParaRPr lang="en-NO" dirty="0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95E99285-9AAB-65D6-4FB8-6800C69DCD0D}"/>
              </a:ext>
            </a:extLst>
          </p:cNvPr>
          <p:cNvSpPr/>
          <p:nvPr/>
        </p:nvSpPr>
        <p:spPr>
          <a:xfrm>
            <a:off x="5570484" y="2657802"/>
            <a:ext cx="1876097" cy="693683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O" dirty="0"/>
              <a:t>SURF</a:t>
            </a:r>
          </a:p>
          <a:p>
            <a:pPr algn="ctr"/>
            <a:r>
              <a:rPr lang="en-NO" dirty="0"/>
              <a:t>netherlands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E4847190-93FB-2D71-A745-C14C33C7DB74}"/>
              </a:ext>
            </a:extLst>
          </p:cNvPr>
          <p:cNvSpPr/>
          <p:nvPr/>
        </p:nvSpPr>
        <p:spPr>
          <a:xfrm>
            <a:off x="7446581" y="4866290"/>
            <a:ext cx="1198179" cy="693683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O" dirty="0"/>
              <a:t>PCSS</a:t>
            </a:r>
          </a:p>
        </p:txBody>
      </p:sp>
      <p:pic>
        <p:nvPicPr>
          <p:cNvPr id="7" name="Picture 6" descr="A map of europe with green squares&#10;&#10;Description automatically generated">
            <a:extLst>
              <a:ext uri="{FF2B5EF4-FFF2-40B4-BE49-F238E27FC236}">
                <a16:creationId xmlns:a16="http://schemas.microsoft.com/office/drawing/2014/main" id="{96928010-1C0D-F4DC-4A00-4FA0F33BED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551067"/>
            <a:ext cx="7772400" cy="6306933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34C131D2-8F4D-5BC9-B7F7-2A9F78E2E329}"/>
              </a:ext>
            </a:extLst>
          </p:cNvPr>
          <p:cNvSpPr/>
          <p:nvPr/>
        </p:nvSpPr>
        <p:spPr>
          <a:xfrm>
            <a:off x="7094483" y="3429000"/>
            <a:ext cx="504496" cy="465083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117F9E1-BB13-EEA2-F261-CA2FDCD8C21F}"/>
              </a:ext>
            </a:extLst>
          </p:cNvPr>
          <p:cNvSpPr/>
          <p:nvPr/>
        </p:nvSpPr>
        <p:spPr>
          <a:xfrm>
            <a:off x="8710496" y="3815254"/>
            <a:ext cx="504496" cy="465083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7482F3A6-D912-33B4-F094-3EC3B92498F6}"/>
              </a:ext>
            </a:extLst>
          </p:cNvPr>
          <p:cNvSpPr/>
          <p:nvPr/>
        </p:nvSpPr>
        <p:spPr>
          <a:xfrm>
            <a:off x="9214992" y="1896569"/>
            <a:ext cx="504496" cy="465083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 dirty="0"/>
          </a:p>
        </p:txBody>
      </p:sp>
      <p:sp>
        <p:nvSpPr>
          <p:cNvPr id="11" name="Cloud 10">
            <a:extLst>
              <a:ext uri="{FF2B5EF4-FFF2-40B4-BE49-F238E27FC236}">
                <a16:creationId xmlns:a16="http://schemas.microsoft.com/office/drawing/2014/main" id="{84A7ED56-46F9-4BB3-31B7-0BB4E3A5CC9B}"/>
              </a:ext>
            </a:extLst>
          </p:cNvPr>
          <p:cNvSpPr/>
          <p:nvPr/>
        </p:nvSpPr>
        <p:spPr>
          <a:xfrm rot="19801367">
            <a:off x="6734638" y="2094244"/>
            <a:ext cx="3894083" cy="2640728"/>
          </a:xfrm>
          <a:prstGeom prst="cloud">
            <a:avLst/>
          </a:pr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O" dirty="0"/>
              <a:t>pan-European object storage cloud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7EDF1253-2198-C3E8-98FA-ADEB56198A4E}"/>
              </a:ext>
            </a:extLst>
          </p:cNvPr>
          <p:cNvSpPr/>
          <p:nvPr/>
        </p:nvSpPr>
        <p:spPr>
          <a:xfrm>
            <a:off x="5536233" y="1440135"/>
            <a:ext cx="1810498" cy="615949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O" dirty="0"/>
              <a:t>customer DeIC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EA678E2F-C00F-7B24-7616-12BAFE00A6D4}"/>
              </a:ext>
            </a:extLst>
          </p:cNvPr>
          <p:cNvCxnSpPr>
            <a:stCxn id="12" idx="2"/>
          </p:cNvCxnSpPr>
          <p:nvPr/>
        </p:nvCxnSpPr>
        <p:spPr>
          <a:xfrm>
            <a:off x="6441482" y="2056084"/>
            <a:ext cx="1914242" cy="948559"/>
          </a:xfrm>
          <a:prstGeom prst="straightConnector1">
            <a:avLst/>
          </a:prstGeom>
          <a:ln w="539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B7CBEE61-8404-398C-BE53-03D116E18503}"/>
              </a:ext>
            </a:extLst>
          </p:cNvPr>
          <p:cNvSpPr txBox="1"/>
          <p:nvPr/>
        </p:nvSpPr>
        <p:spPr>
          <a:xfrm>
            <a:off x="6096000" y="109632"/>
            <a:ext cx="43894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dirty="0">
                <a:solidFill>
                  <a:schemeClr val="bg1"/>
                </a:solidFill>
              </a:rPr>
              <a:t>Possible? Problematic? Needs development?</a:t>
            </a:r>
          </a:p>
        </p:txBody>
      </p:sp>
    </p:spTree>
    <p:extLst>
      <p:ext uri="{BB962C8B-B14F-4D97-AF65-F5344CB8AC3E}">
        <p14:creationId xmlns:p14="http://schemas.microsoft.com/office/powerpoint/2010/main" val="289087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3DD11D-A3C7-9058-9682-FB7DD3D981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FD39F6-15CD-BD12-F415-9402E84BDE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7126" y="150488"/>
            <a:ext cx="9894723" cy="1964190"/>
          </a:xfrm>
        </p:spPr>
        <p:txBody>
          <a:bodyPr/>
          <a:lstStyle/>
          <a:p>
            <a:pPr algn="ctr"/>
            <a:r>
              <a:rPr lang="en-GB" dirty="0"/>
              <a:t>The time seems right for a community-led, open, large-scale initiative.</a:t>
            </a:r>
            <a:br>
              <a:rPr lang="en-GB" dirty="0"/>
            </a:br>
            <a:r>
              <a:rPr lang="en-GB" dirty="0"/>
              <a:t>do you want to be part of it?</a:t>
            </a:r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086115EA-2535-713B-A488-9121D035CE02}"/>
              </a:ext>
            </a:extLst>
          </p:cNvPr>
          <p:cNvSpPr txBox="1">
            <a:spLocks/>
          </p:cNvSpPr>
          <p:nvPr/>
        </p:nvSpPr>
        <p:spPr>
          <a:xfrm>
            <a:off x="3629444" y="5050799"/>
            <a:ext cx="8422795" cy="1964191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NO" sz="2400" dirty="0">
                <a:solidFill>
                  <a:schemeClr val="bg1"/>
                </a:solidFill>
              </a:rPr>
              <a:t>Recommendations collective cloud strategy GÉANT Association</a:t>
            </a:r>
          </a:p>
          <a:p>
            <a:pPr lvl="1"/>
            <a:r>
              <a:rPr lang="en-GB" sz="2400" dirty="0">
                <a:solidFill>
                  <a:schemeClr val="bg1"/>
                </a:solidFill>
              </a:rPr>
              <a:t> </a:t>
            </a:r>
            <a:r>
              <a:rPr lang="en-GB" sz="2400" dirty="0">
                <a:solidFill>
                  <a:schemeClr val="bg1"/>
                </a:solidFill>
                <a:hlinkClick r:id="rId3" tooltip="https://zenodo.org/records/1479380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https://zenodo.org/records/14793806</a:t>
            </a:r>
            <a:r>
              <a:rPr lang="en-NO" sz="24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D087BA03-A77E-8D5B-C6DF-983903FD9112}"/>
              </a:ext>
            </a:extLst>
          </p:cNvPr>
          <p:cNvSpPr txBox="1">
            <a:spLocks/>
          </p:cNvSpPr>
          <p:nvPr/>
        </p:nvSpPr>
        <p:spPr>
          <a:xfrm>
            <a:off x="260151" y="1880063"/>
            <a:ext cx="8422795" cy="3405352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228600"/>
            <a:r>
              <a:rPr lang="en-NO" sz="2400" dirty="0">
                <a:solidFill>
                  <a:schemeClr val="bg1"/>
                </a:solidFill>
              </a:rPr>
              <a:t>Questions? </a:t>
            </a:r>
          </a:p>
          <a:p>
            <a:pPr indent="-228600"/>
            <a:r>
              <a:rPr lang="en-NO" sz="2400" dirty="0">
                <a:solidFill>
                  <a:schemeClr val="bg1"/>
                </a:solidFill>
              </a:rPr>
              <a:t>Jan Meijer – Sikt – </a:t>
            </a:r>
            <a:r>
              <a:rPr lang="en-NO" sz="2400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jan.meijer@sikt.no</a:t>
            </a:r>
            <a:endParaRPr lang="en-NO" sz="2400" dirty="0">
              <a:solidFill>
                <a:schemeClr val="bg1"/>
              </a:solidFill>
            </a:endParaRPr>
          </a:p>
          <a:p>
            <a:pPr indent="-228600"/>
            <a:r>
              <a:rPr lang="en-NO" sz="2400" dirty="0">
                <a:solidFill>
                  <a:schemeClr val="bg1"/>
                </a:solidFill>
              </a:rPr>
              <a:t>Morten Kjeldgaard - DeIC – </a:t>
            </a:r>
            <a:r>
              <a:rPr lang="en-NO" sz="2400" dirty="0">
                <a:solidFill>
                  <a:schemeClr val="bg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morten.kjeldgaard@deic.dk</a:t>
            </a:r>
            <a:endParaRPr lang="en-NO" sz="2400" dirty="0">
              <a:solidFill>
                <a:schemeClr val="bg1"/>
              </a:solidFill>
            </a:endParaRPr>
          </a:p>
          <a:p>
            <a:pPr indent="-228600"/>
            <a:r>
              <a:rPr lang="en-NO" sz="2400" dirty="0">
                <a:solidFill>
                  <a:schemeClr val="bg1"/>
                </a:solidFill>
              </a:rPr>
              <a:t>Bo Bai  - DeIC - </a:t>
            </a:r>
            <a:r>
              <a:rPr lang="en-NO" sz="2400" dirty="0">
                <a:solidFill>
                  <a:schemeClr val="bg1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bo.bai@deic.dk</a:t>
            </a:r>
            <a:endParaRPr lang="en-NO" sz="2400" dirty="0">
              <a:solidFill>
                <a:schemeClr val="bg1"/>
              </a:solidFill>
            </a:endParaRPr>
          </a:p>
          <a:p>
            <a:pPr indent="-228600"/>
            <a:r>
              <a:rPr lang="en-NO" sz="2400" dirty="0">
                <a:solidFill>
                  <a:schemeClr val="bg1"/>
                </a:solidFill>
              </a:rPr>
              <a:t>Kalle Happonen – CSC - </a:t>
            </a:r>
            <a:r>
              <a:rPr lang="da-DK" sz="2400" dirty="0">
                <a:solidFill>
                  <a:schemeClr val="bg1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kalle.happonen@csc.fi</a:t>
            </a:r>
            <a:endParaRPr lang="da-DK" sz="2400" dirty="0">
              <a:solidFill>
                <a:schemeClr val="bg1"/>
              </a:solidFill>
            </a:endParaRPr>
          </a:p>
          <a:p>
            <a:pPr indent="-228600"/>
            <a:r>
              <a:rPr lang="en-NO" sz="2400" dirty="0">
                <a:solidFill>
                  <a:schemeClr val="bg1"/>
                </a:solidFill>
              </a:rPr>
              <a:t>Ron Trompert – SURF -  </a:t>
            </a:r>
            <a:r>
              <a:rPr lang="da-DK" sz="2400" dirty="0">
                <a:solidFill>
                  <a:schemeClr val="bg1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ron.trompert@surf.nl</a:t>
            </a:r>
            <a:endParaRPr lang="da-DK" sz="2400" dirty="0">
              <a:solidFill>
                <a:schemeClr val="bg1"/>
              </a:solidFill>
            </a:endParaRPr>
          </a:p>
          <a:p>
            <a:pPr indent="-228600"/>
            <a:r>
              <a:rPr lang="da-DK" sz="2400" dirty="0">
                <a:solidFill>
                  <a:schemeClr val="bg1"/>
                </a:solidFill>
              </a:rPr>
              <a:t>Maciej </a:t>
            </a:r>
            <a:r>
              <a:rPr lang="da-DK" sz="2400" dirty="0" err="1">
                <a:solidFill>
                  <a:schemeClr val="bg1"/>
                </a:solidFill>
              </a:rPr>
              <a:t>Brzezniak</a:t>
            </a:r>
            <a:r>
              <a:rPr lang="da-DK" sz="2400" dirty="0">
                <a:solidFill>
                  <a:schemeClr val="bg1"/>
                </a:solidFill>
              </a:rPr>
              <a:t> PCSS - </a:t>
            </a:r>
            <a:r>
              <a:rPr lang="da-DK" sz="2400" dirty="0">
                <a:solidFill>
                  <a:schemeClr val="bg1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maciekb@man.poznan.pl</a:t>
            </a:r>
            <a:endParaRPr lang="da-DK" sz="2400" dirty="0">
              <a:solidFill>
                <a:schemeClr val="bg1"/>
              </a:solidFill>
            </a:endParaRPr>
          </a:p>
          <a:p>
            <a:pPr indent="-228600"/>
            <a:endParaRPr lang="en-NO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50818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3088EA-F278-D967-5B4B-E108E8A536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CEPH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6B5558A-E749-EF47-145D-D4E0EF45CC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914377"/>
            <a:fld id="{6FA41F67-6E16-BC4F-8A8C-42F359C0BCBA}" type="slidenum">
              <a:rPr lang="en-GB" smtClean="0"/>
              <a:pPr defTabSz="914377"/>
              <a:t>18</a:t>
            </a:fld>
            <a:endParaRPr lang="en-GB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C119B53-6F28-4191-08CE-C1AB1A99691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4960" y="807059"/>
            <a:ext cx="8397240" cy="5946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38026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6322E3-B00F-EE2D-5428-7F7A456052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Taking some baby steps (if you can walk in an incubator?)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300F819-6774-031C-BA27-5200A8A209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914377"/>
            <a:fld id="{6FA41F67-6E16-BC4F-8A8C-42F359C0BCBA}" type="slidenum">
              <a:rPr lang="en-GB" smtClean="0"/>
              <a:pPr defTabSz="914377"/>
              <a:t>19</a:t>
            </a:fld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301155-42F7-ABF5-C63C-ED71635D2A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Trying to use only existing CEPH functionality</a:t>
            </a:r>
          </a:p>
          <a:p>
            <a:pPr lvl="1"/>
            <a:r>
              <a:rPr lang="en-GB" dirty="0"/>
              <a:t>What is possible</a:t>
            </a:r>
          </a:p>
          <a:p>
            <a:pPr lvl="1"/>
            <a:r>
              <a:rPr lang="en-GB" dirty="0"/>
              <a:t>What is problematic</a:t>
            </a:r>
          </a:p>
          <a:p>
            <a:pPr lvl="1"/>
            <a:r>
              <a:rPr lang="en-GB" dirty="0"/>
              <a:t>What is not possible and may need development</a:t>
            </a:r>
          </a:p>
          <a:p>
            <a:pPr lvl="1"/>
            <a:r>
              <a:rPr lang="en-GB" dirty="0"/>
              <a:t>Integration on the RADOS Gateway layer </a:t>
            </a:r>
          </a:p>
          <a:p>
            <a:r>
              <a:rPr lang="en-GB" dirty="0"/>
              <a:t>CSC, PSNC, SURF, (DeiC)</a:t>
            </a:r>
          </a:p>
        </p:txBody>
      </p:sp>
    </p:spTree>
    <p:extLst>
      <p:ext uri="{BB962C8B-B14F-4D97-AF65-F5344CB8AC3E}">
        <p14:creationId xmlns:p14="http://schemas.microsoft.com/office/powerpoint/2010/main" val="228683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B88A4EF-716B-A5FD-A1E6-8ACE2642996A}"/>
              </a:ext>
            </a:extLst>
          </p:cNvPr>
          <p:cNvSpPr/>
          <p:nvPr/>
        </p:nvSpPr>
        <p:spPr>
          <a:xfrm>
            <a:off x="804041" y="3578772"/>
            <a:ext cx="9412014" cy="230176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7602045-0ED1-6935-66B2-BE3B6081CAD1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NO" dirty="0"/>
              <a:t>Joint procurement of infrastructure cloud</a:t>
            </a:r>
          </a:p>
          <a:p>
            <a:r>
              <a:rPr lang="en-NO" dirty="0"/>
              <a:t>Services strategy &amp; Incubator </a:t>
            </a:r>
          </a:p>
          <a:p>
            <a:r>
              <a:rPr lang="en-NO" dirty="0"/>
              <a:t>Service concept development</a:t>
            </a:r>
          </a:p>
          <a:p>
            <a:pPr lvl="1"/>
            <a:r>
              <a:rPr lang="en-NO" dirty="0"/>
              <a:t>joint research cloud software</a:t>
            </a:r>
          </a:p>
          <a:p>
            <a:pPr lvl="1"/>
            <a:r>
              <a:rPr lang="en-NO" dirty="0"/>
              <a:t>European data movement infrastructure</a:t>
            </a:r>
          </a:p>
          <a:p>
            <a:pPr lvl="1"/>
            <a:r>
              <a:rPr lang="en-NO" dirty="0">
                <a:solidFill>
                  <a:schemeClr val="bg1"/>
                </a:solidFill>
              </a:rPr>
              <a:t>Sovereign European object storage infrastructure for research</a:t>
            </a:r>
          </a:p>
          <a:p>
            <a:pPr lvl="2"/>
            <a:r>
              <a:rPr lang="en-NO" dirty="0">
                <a:solidFill>
                  <a:schemeClr val="bg1"/>
                </a:solidFill>
              </a:rPr>
              <a:t>co-leads Jan Meijer (Sikt), Morten Kjeldgaard (DeIC)</a:t>
            </a:r>
          </a:p>
          <a:p>
            <a:pPr lvl="2"/>
            <a:r>
              <a:rPr lang="en-NO" dirty="0">
                <a:solidFill>
                  <a:schemeClr val="bg1"/>
                </a:solidFill>
              </a:rPr>
              <a:t>Bo Bai (DeIC), Maciej Brzezniak (PCSS)</a:t>
            </a:r>
          </a:p>
          <a:p>
            <a:pPr lvl="2"/>
            <a:r>
              <a:rPr lang="en-NO" dirty="0">
                <a:solidFill>
                  <a:schemeClr val="bg1"/>
                </a:solidFill>
              </a:rPr>
              <a:t>Ron Trompert (SURF), Kalle Happonen (CSC)</a:t>
            </a:r>
          </a:p>
          <a:p>
            <a:pPr lvl="2"/>
            <a:r>
              <a:rPr lang="en-NO" dirty="0">
                <a:solidFill>
                  <a:schemeClr val="bg1"/>
                </a:solidFill>
              </a:rPr>
              <a:t>Incubator – technical feasibility of potential architecture and organisation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37079F1-887B-380C-F62E-93406B7AC9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O" dirty="0"/>
              <a:t>GÉANT GN5-2 cloud work (January 2025 - June 2027)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0CC3ABC-89FD-1BCB-C40E-8D7F7DCA4BF2}"/>
              </a:ext>
            </a:extLst>
          </p:cNvPr>
          <p:cNvSpPr/>
          <p:nvPr/>
        </p:nvSpPr>
        <p:spPr>
          <a:xfrm>
            <a:off x="804041" y="6073008"/>
            <a:ext cx="9900745" cy="78499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O" sz="2200" dirty="0"/>
              <a:t>service concept = technical plan + business plan + building roadmap + endorsement </a:t>
            </a:r>
          </a:p>
          <a:p>
            <a:pPr algn="ctr"/>
            <a:r>
              <a:rPr lang="en-NO" sz="2200" dirty="0"/>
              <a:t>= long term joint commitment</a:t>
            </a:r>
          </a:p>
        </p:txBody>
      </p:sp>
    </p:spTree>
    <p:extLst>
      <p:ext uri="{BB962C8B-B14F-4D97-AF65-F5344CB8AC3E}">
        <p14:creationId xmlns:p14="http://schemas.microsoft.com/office/powerpoint/2010/main" val="3426197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DA5CF381-32C0-7C57-A49E-8F834FF3D1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5ACE56-484E-B24A-33EB-EA75A37BAE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We have to start somewhere…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9265525-4C5F-397A-CF3F-D70BCE2516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914377"/>
            <a:fld id="{6FA41F67-6E16-BC4F-8A8C-42F359C0BCBA}" type="slidenum">
              <a:rPr lang="en-GB" smtClean="0"/>
              <a:pPr defTabSz="914377"/>
              <a:t>20</a:t>
            </a:fld>
            <a:endParaRPr lang="en-GB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F0FB6DF-AB75-206C-0465-699E957920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DCFC38B-3AC0-3EFB-F9CE-5A671C4506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659" y="1651000"/>
            <a:ext cx="11270682" cy="505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3067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97B99F6-D4CD-22A6-8088-C112DFF53A59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dirty="0"/>
              <a:t>Attach data protection requirements to buckets to ensure compliance </a:t>
            </a:r>
          </a:p>
          <a:p>
            <a:pPr lvl="1"/>
            <a:r>
              <a:rPr lang="en-GB" dirty="0"/>
              <a:t>Sovereignty requirements (jurisdiction, certification)</a:t>
            </a:r>
          </a:p>
          <a:p>
            <a:pPr lvl="1"/>
            <a:r>
              <a:rPr lang="en-GB" dirty="0"/>
              <a:t>Actionable process for requesting access (a hook)</a:t>
            </a:r>
          </a:p>
          <a:p>
            <a:pPr lvl="1"/>
            <a:r>
              <a:rPr lang="en-GB" dirty="0"/>
              <a:t>Call out for granting access (through some AAI SP or a Wallet Relying Party)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11564B8-FC0A-3253-59C3-2B18285D86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Adding metadata to buckets to enable compliance</a:t>
            </a:r>
          </a:p>
        </p:txBody>
      </p:sp>
    </p:spTree>
    <p:extLst>
      <p:ext uri="{BB962C8B-B14F-4D97-AF65-F5344CB8AC3E}">
        <p14:creationId xmlns:p14="http://schemas.microsoft.com/office/powerpoint/2010/main" val="32619548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81313CE-FDCB-9947-5FB8-1B0EE2134254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dirty="0"/>
              <a:t>Federate and integrate existing large object storage installations across Europe</a:t>
            </a:r>
          </a:p>
          <a:p>
            <a:r>
              <a:rPr lang="en-GB" dirty="0"/>
              <a:t>Provide a </a:t>
            </a:r>
            <a:r>
              <a:rPr lang="en-GB" b="1" dirty="0"/>
              <a:t>shared object storage layer</a:t>
            </a:r>
            <a:r>
              <a:rPr lang="en-GB" dirty="0"/>
              <a:t> for the European research community</a:t>
            </a:r>
          </a:p>
          <a:p>
            <a:r>
              <a:rPr lang="en-GB" dirty="0"/>
              <a:t>Support </a:t>
            </a:r>
            <a:r>
              <a:rPr lang="en-GB" b="1" dirty="0"/>
              <a:t>data-centric infrastructure</a:t>
            </a:r>
            <a:r>
              <a:rPr lang="en-GB" dirty="0"/>
              <a:t> as a foundational layer for research and collaboration</a:t>
            </a:r>
          </a:p>
          <a:p>
            <a:r>
              <a:rPr lang="en-GB" dirty="0"/>
              <a:t>Focus on </a:t>
            </a:r>
            <a:r>
              <a:rPr lang="en-GB" b="1" dirty="0"/>
              <a:t>scaling, resilience, cost-effectiveness, and compliance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D479507-E48C-FBF3-0610-A166509B5D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604542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4EF253-C788-CA3E-FAA1-74DA576DA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524" y="-74085"/>
            <a:ext cx="10703806" cy="752705"/>
          </a:xfrm>
        </p:spPr>
        <p:txBody>
          <a:bodyPr/>
          <a:lstStyle/>
          <a:p>
            <a:r>
              <a:rPr lang="en-NO" dirty="0">
                <a:solidFill>
                  <a:schemeClr val="bg1"/>
                </a:solidFill>
              </a:rPr>
              <a:t>Example:  large European sovereign S3 object storage infrastructure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8A5B559-1303-8DB9-70BE-3AD432E56C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914377"/>
            <a:fld id="{6FA41F67-6E16-BC4F-8A8C-42F359C0BCBA}" type="slidenum">
              <a:rPr lang="en-GB" smtClean="0"/>
              <a:pPr defTabSz="914377"/>
              <a:t>23</a:t>
            </a:fld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9B0219-48CB-1287-5FA7-0E67EBAE4E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4524" y="2162346"/>
            <a:ext cx="10515600" cy="1805471"/>
          </a:xfrm>
        </p:spPr>
        <p:txBody>
          <a:bodyPr>
            <a:normAutofit/>
          </a:bodyPr>
          <a:lstStyle/>
          <a:p>
            <a:r>
              <a:rPr lang="en-NO" dirty="0"/>
              <a:t>single coherent service</a:t>
            </a:r>
          </a:p>
          <a:p>
            <a:r>
              <a:rPr lang="en-NO" dirty="0"/>
              <a:t>one technical platform – joint operations – business layer</a:t>
            </a:r>
            <a:endParaRPr lang="en-NO" dirty="0">
              <a:highlight>
                <a:srgbClr val="FFFF00"/>
              </a:highlight>
            </a:endParaRPr>
          </a:p>
          <a:p>
            <a:r>
              <a:rPr lang="en-NO" dirty="0"/>
              <a:t>sovereign deployment</a:t>
            </a:r>
          </a:p>
          <a:p>
            <a:r>
              <a:rPr lang="en-NO" dirty="0"/>
              <a:t>joint financing, governance</a:t>
            </a:r>
          </a:p>
          <a:p>
            <a:endParaRPr lang="en-NO" dirty="0"/>
          </a:p>
        </p:txBody>
      </p:sp>
      <p:sp>
        <p:nvSpPr>
          <p:cNvPr id="8" name="Right Arrow 7">
            <a:extLst>
              <a:ext uri="{FF2B5EF4-FFF2-40B4-BE49-F238E27FC236}">
                <a16:creationId xmlns:a16="http://schemas.microsoft.com/office/drawing/2014/main" id="{4A31973F-3AC2-A02A-B4E3-BD4F11EAFC30}"/>
              </a:ext>
            </a:extLst>
          </p:cNvPr>
          <p:cNvSpPr/>
          <p:nvPr/>
        </p:nvSpPr>
        <p:spPr>
          <a:xfrm>
            <a:off x="1885381" y="5760031"/>
            <a:ext cx="8174416" cy="74212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O" dirty="0"/>
              <a:t>complexity &amp; benefits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7C5808E2-DB99-A8FF-7876-13070ECB3960}"/>
              </a:ext>
            </a:extLst>
          </p:cNvPr>
          <p:cNvSpPr/>
          <p:nvPr/>
        </p:nvSpPr>
        <p:spPr>
          <a:xfrm>
            <a:off x="1885381" y="4616729"/>
            <a:ext cx="1507175" cy="1098274"/>
          </a:xfrm>
          <a:prstGeom prst="roundRect">
            <a:avLst>
              <a:gd name="adj" fmla="val 8691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common blueprints for storage pod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1AE4EE23-DB81-8138-A4A0-503DC3A45557}"/>
              </a:ext>
            </a:extLst>
          </p:cNvPr>
          <p:cNvSpPr/>
          <p:nvPr/>
        </p:nvSpPr>
        <p:spPr>
          <a:xfrm>
            <a:off x="4013568" y="4636495"/>
            <a:ext cx="1507175" cy="1098274"/>
          </a:xfrm>
          <a:prstGeom prst="roundRect">
            <a:avLst>
              <a:gd name="adj" fmla="val 8691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joint procurement components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CBADF371-658D-2728-E701-044127CB461E}"/>
              </a:ext>
            </a:extLst>
          </p:cNvPr>
          <p:cNvSpPr/>
          <p:nvPr/>
        </p:nvSpPr>
        <p:spPr>
          <a:xfrm>
            <a:off x="7046908" y="4636495"/>
            <a:ext cx="1507175" cy="1098274"/>
          </a:xfrm>
          <a:prstGeom prst="roundRect">
            <a:avLst>
              <a:gd name="adj" fmla="val 8691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single technical platform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FAF0F8F9-3345-A542-B4B6-A89ABAF5EABD}"/>
              </a:ext>
            </a:extLst>
          </p:cNvPr>
          <p:cNvSpPr/>
          <p:nvPr/>
        </p:nvSpPr>
        <p:spPr>
          <a:xfrm>
            <a:off x="8552622" y="4636495"/>
            <a:ext cx="1507175" cy="1098274"/>
          </a:xfrm>
          <a:prstGeom prst="roundRect">
            <a:avLst>
              <a:gd name="adj" fmla="val 8691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operations</a:t>
            </a:r>
          </a:p>
          <a:p>
            <a:pPr algn="ctr"/>
            <a:r>
              <a:rPr lang="en-US" dirty="0"/>
              <a:t>finances</a:t>
            </a:r>
          </a:p>
          <a:p>
            <a:pPr algn="ctr"/>
            <a:r>
              <a:rPr lang="en-US" dirty="0"/>
              <a:t>sales</a:t>
            </a:r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DC096CC0-6046-4D4E-453E-EF13B94535FB}"/>
              </a:ext>
            </a:extLst>
          </p:cNvPr>
          <p:cNvSpPr txBox="1">
            <a:spLocks/>
          </p:cNvSpPr>
          <p:nvPr/>
        </p:nvSpPr>
        <p:spPr>
          <a:xfrm>
            <a:off x="454524" y="789551"/>
            <a:ext cx="10515600" cy="9439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NO" dirty="0"/>
              <a:t>Itch: how to produce cost-effective sovereign cloudy infra competitive over time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2517F33-606F-6A19-156A-35C8FA5754AE}"/>
              </a:ext>
            </a:extLst>
          </p:cNvPr>
          <p:cNvSpPr txBox="1"/>
          <p:nvPr/>
        </p:nvSpPr>
        <p:spPr>
          <a:xfrm>
            <a:off x="1885381" y="5958660"/>
            <a:ext cx="523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dirty="0">
                <a:solidFill>
                  <a:schemeClr val="bg1"/>
                </a:solidFill>
              </a:rPr>
              <a:t>low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B12188F-64E0-7CAA-001F-0E3B38B073BC}"/>
              </a:ext>
            </a:extLst>
          </p:cNvPr>
          <p:cNvSpPr txBox="1"/>
          <p:nvPr/>
        </p:nvSpPr>
        <p:spPr>
          <a:xfrm>
            <a:off x="9276795" y="5946055"/>
            <a:ext cx="590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dirty="0">
                <a:solidFill>
                  <a:schemeClr val="bg1"/>
                </a:solidFill>
              </a:rPr>
              <a:t>high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9914B2DC-7899-B538-5865-FCAFD397AE53}"/>
              </a:ext>
            </a:extLst>
          </p:cNvPr>
          <p:cNvSpPr txBox="1">
            <a:spLocks/>
          </p:cNvSpPr>
          <p:nvPr/>
        </p:nvSpPr>
        <p:spPr>
          <a:xfrm>
            <a:off x="454524" y="1261502"/>
            <a:ext cx="10515600" cy="5828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NO" dirty="0"/>
              <a:t>Hypothesis: single technical platform, jointly produced, cheaper &amp; better</a:t>
            </a:r>
          </a:p>
          <a:p>
            <a:endParaRPr lang="en-NO" dirty="0"/>
          </a:p>
        </p:txBody>
      </p:sp>
    </p:spTree>
    <p:extLst>
      <p:ext uri="{BB962C8B-B14F-4D97-AF65-F5344CB8AC3E}">
        <p14:creationId xmlns:p14="http://schemas.microsoft.com/office/powerpoint/2010/main" val="9322352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7519DF59-7082-9BA6-61A8-9CF0ABFCA5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FB43B-4AE1-591B-88D8-93EEA7B2FA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705" y="-113291"/>
            <a:ext cx="10941665" cy="752705"/>
          </a:xfrm>
        </p:spPr>
        <p:txBody>
          <a:bodyPr/>
          <a:lstStyle/>
          <a:p>
            <a:r>
              <a:rPr lang="en-NO" dirty="0">
                <a:solidFill>
                  <a:schemeClr val="bg1"/>
                </a:solidFill>
              </a:rPr>
              <a:t>Investment proposal prep GN5-2: large European object storage infrastructure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F27E00B-8339-5242-52F9-D690A3544E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914377"/>
            <a:fld id="{6FA41F67-6E16-BC4F-8A8C-42F359C0BCBA}" type="slidenum">
              <a:rPr lang="en-GB" smtClean="0"/>
              <a:pPr defTabSz="914377"/>
              <a:t>24</a:t>
            </a:fld>
            <a:endParaRPr lang="en-GB" dirty="0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29808CCB-C883-4C20-2EC4-CB50A086D82E}"/>
              </a:ext>
            </a:extLst>
          </p:cNvPr>
          <p:cNvSpPr txBox="1">
            <a:spLocks/>
          </p:cNvSpPr>
          <p:nvPr/>
        </p:nvSpPr>
        <p:spPr>
          <a:xfrm>
            <a:off x="357706" y="1256294"/>
            <a:ext cx="5738294" cy="442382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NO" dirty="0"/>
              <a:t>technical: can be done, “just engineering”</a:t>
            </a:r>
          </a:p>
          <a:p>
            <a:r>
              <a:rPr lang="en-NO" dirty="0"/>
              <a:t>producers &amp; consumers</a:t>
            </a:r>
          </a:p>
          <a:p>
            <a:r>
              <a:rPr lang="en-NO" dirty="0"/>
              <a:t>challenge: organising, business layer, politics</a:t>
            </a:r>
          </a:p>
          <a:p>
            <a:pPr lvl="1"/>
            <a:r>
              <a:rPr lang="en-NO" dirty="0"/>
              <a:t>up-front federation</a:t>
            </a:r>
          </a:p>
          <a:p>
            <a:r>
              <a:rPr lang="en-NO" dirty="0"/>
              <a:t>likely key customers: research data repos</a:t>
            </a:r>
          </a:p>
          <a:p>
            <a:r>
              <a:rPr lang="en-NO" dirty="0"/>
              <a:t>economy of scale &amp; scope</a:t>
            </a:r>
          </a:p>
          <a:p>
            <a:pPr lvl="1"/>
            <a:r>
              <a:rPr lang="en-NO" dirty="0"/>
              <a:t>risk vs. reward?</a:t>
            </a:r>
          </a:p>
          <a:p>
            <a:r>
              <a:rPr lang="en-NO" dirty="0"/>
              <a:t>start </a:t>
            </a:r>
            <a:r>
              <a:rPr lang="en-NO"/>
              <a:t>with coalition of willing and grow</a:t>
            </a:r>
            <a:endParaRPr lang="en-NO" dirty="0"/>
          </a:p>
          <a:p>
            <a:pPr lvl="1"/>
            <a:r>
              <a:rPr lang="en-NO" dirty="0"/>
              <a:t>make it more interesting to join than invest in new local infra, when that time comes</a:t>
            </a:r>
          </a:p>
          <a:p>
            <a:pPr lvl="1"/>
            <a:endParaRPr lang="en-NO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D7A8EB3-5350-29D8-AB14-4749DED0E874}"/>
              </a:ext>
            </a:extLst>
          </p:cNvPr>
          <p:cNvSpPr txBox="1">
            <a:spLocks/>
          </p:cNvSpPr>
          <p:nvPr/>
        </p:nvSpPr>
        <p:spPr>
          <a:xfrm>
            <a:off x="192054" y="583743"/>
            <a:ext cx="9390692" cy="7527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kern="1200" cap="none" baseline="0">
                <a:solidFill>
                  <a:srgbClr val="1F4270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NO" dirty="0"/>
              <a:t>Early observations</a:t>
            </a:r>
          </a:p>
        </p:txBody>
      </p:sp>
      <p:pic>
        <p:nvPicPr>
          <p:cNvPr id="11" name="Picture 10" descr="A map of europe with green squares&#10;&#10;Description automatically generated">
            <a:extLst>
              <a:ext uri="{FF2B5EF4-FFF2-40B4-BE49-F238E27FC236}">
                <a16:creationId xmlns:a16="http://schemas.microsoft.com/office/drawing/2014/main" id="{8FDDE098-4B7D-5661-69F2-8402C23D46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1145" y="4436138"/>
            <a:ext cx="2736819" cy="2220799"/>
          </a:xfrm>
          <a:prstGeom prst="rect">
            <a:avLst/>
          </a:prstGeom>
        </p:spPr>
      </p:pic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EF65D089-32A4-2D5D-355A-AC7FC49D03A9}"/>
              </a:ext>
            </a:extLst>
          </p:cNvPr>
          <p:cNvSpPr/>
          <p:nvPr/>
        </p:nvSpPr>
        <p:spPr>
          <a:xfrm>
            <a:off x="8927964" y="2421862"/>
            <a:ext cx="3217601" cy="2200363"/>
          </a:xfrm>
          <a:prstGeom prst="roundRect">
            <a:avLst>
              <a:gd name="adj" fmla="val 8691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43 countries</a:t>
            </a:r>
          </a:p>
          <a:p>
            <a:r>
              <a:rPr lang="en-US" dirty="0"/>
              <a:t>–5.000 R&amp;E </a:t>
            </a:r>
            <a:r>
              <a:rPr lang="en-US" dirty="0" err="1"/>
              <a:t>organisations</a:t>
            </a:r>
            <a:endParaRPr lang="en-US" dirty="0"/>
          </a:p>
          <a:p>
            <a:r>
              <a:rPr lang="en-US" dirty="0"/>
              <a:t>–1.2M researchers</a:t>
            </a:r>
          </a:p>
          <a:p>
            <a:endParaRPr lang="en-US" dirty="0"/>
          </a:p>
          <a:p>
            <a:r>
              <a:rPr lang="en-US" dirty="0"/>
              <a:t>European Research Area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1012DDFD-06A2-03AF-FFE7-6026AC21859E}"/>
              </a:ext>
            </a:extLst>
          </p:cNvPr>
          <p:cNvSpPr/>
          <p:nvPr/>
        </p:nvSpPr>
        <p:spPr>
          <a:xfrm>
            <a:off x="8927964" y="598144"/>
            <a:ext cx="3217601" cy="1716156"/>
          </a:xfrm>
          <a:prstGeom prst="roundRect">
            <a:avLst>
              <a:gd name="adj" fmla="val 8691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GEANT Association</a:t>
            </a:r>
          </a:p>
          <a:p>
            <a:endParaRPr lang="en-US" dirty="0"/>
          </a:p>
          <a:p>
            <a:r>
              <a:rPr lang="en-US" dirty="0"/>
              <a:t>43 NRENs + GÉANT org</a:t>
            </a:r>
          </a:p>
          <a:p>
            <a:r>
              <a:rPr lang="en-US" dirty="0"/>
              <a:t>4.100+ employees</a:t>
            </a:r>
          </a:p>
          <a:p>
            <a:r>
              <a:rPr lang="en-US" dirty="0"/>
              <a:t>€1.000M+ budget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020EE696-537C-C543-0D2A-6848BF92C175}"/>
              </a:ext>
            </a:extLst>
          </p:cNvPr>
          <p:cNvSpPr/>
          <p:nvPr/>
        </p:nvSpPr>
        <p:spPr>
          <a:xfrm>
            <a:off x="8927964" y="4741999"/>
            <a:ext cx="3217601" cy="1914939"/>
          </a:xfrm>
          <a:prstGeom prst="roundRect">
            <a:avLst>
              <a:gd name="adj" fmla="val 8691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–50 pan-European RIs</a:t>
            </a:r>
          </a:p>
          <a:p>
            <a:r>
              <a:rPr lang="en-US" dirty="0"/>
              <a:t>–150 large storage / processing plants</a:t>
            </a:r>
          </a:p>
          <a:p>
            <a:r>
              <a:rPr lang="en-US" dirty="0"/>
              <a:t>- 250 Trustworthy Data Repos</a:t>
            </a:r>
          </a:p>
          <a:p>
            <a:r>
              <a:rPr lang="en-US" dirty="0"/>
              <a:t>- ? institutions producing digital services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39473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7CC324-2CFD-6791-2892-0138BF85E0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Agenda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CF1C44E-A15D-FE67-6C50-AC1825E02C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914377"/>
            <a:fld id="{6FA41F67-6E16-BC4F-8A8C-42F359C0BCBA}" type="slidenum">
              <a:rPr lang="en-GB" smtClean="0"/>
              <a:pPr defTabSz="914377"/>
              <a:t>3</a:t>
            </a:fld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259637-0028-DD8E-CA9B-4F14F35B5A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600" dirty="0"/>
              <a:t>Sovereign European Object Storage</a:t>
            </a:r>
          </a:p>
          <a:p>
            <a:pPr lvl="1"/>
            <a:r>
              <a:rPr lang="en-GB" sz="3400" dirty="0"/>
              <a:t>Analysis from the user perspective</a:t>
            </a:r>
          </a:p>
          <a:p>
            <a:pPr lvl="1"/>
            <a:r>
              <a:rPr lang="en-GB" sz="3400" dirty="0"/>
              <a:t>Key requirements for creating impact</a:t>
            </a:r>
          </a:p>
          <a:p>
            <a:pPr lvl="1"/>
            <a:r>
              <a:rPr lang="en-GB" sz="3400" dirty="0"/>
              <a:t>How the GÉANT Association may be well positioned to address it</a:t>
            </a:r>
          </a:p>
          <a:p>
            <a:pPr lvl="1"/>
            <a:r>
              <a:rPr lang="en-GB" sz="3400" dirty="0"/>
              <a:t>Design principles for a new infrastructure</a:t>
            </a:r>
          </a:p>
          <a:p>
            <a:r>
              <a:rPr lang="en-GB" sz="3600" dirty="0"/>
              <a:t>High level architecture overview</a:t>
            </a:r>
          </a:p>
          <a:p>
            <a:r>
              <a:rPr lang="en-GB" sz="3600" dirty="0"/>
              <a:t>Taking some baby steps</a:t>
            </a:r>
          </a:p>
          <a:p>
            <a:pPr marL="0" indent="0">
              <a:buNone/>
            </a:pP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35753864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F150F7-1E2A-7B7E-76B5-B8D90634EF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61349CD-1EE3-85D0-8FBF-1E64C4CA01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914377"/>
            <a:fld id="{99DB5B91-B4E4-4EE4-BE5C-3E09032CE5EC}" type="slidenum">
              <a:rPr lang="en-GB" smtClean="0"/>
              <a:pPr defTabSz="914377"/>
              <a:t>4</a:t>
            </a:fld>
            <a:endParaRPr lang="en-GB" dirty="0"/>
          </a:p>
        </p:txBody>
      </p:sp>
      <p:pic>
        <p:nvPicPr>
          <p:cNvPr id="5" name="Picture 4" descr="A map of europe with green squares&#10;&#10;Description automatically generated">
            <a:extLst>
              <a:ext uri="{FF2B5EF4-FFF2-40B4-BE49-F238E27FC236}">
                <a16:creationId xmlns:a16="http://schemas.microsoft.com/office/drawing/2014/main" id="{4D8D0815-441A-87C1-C11C-C171C17E2F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551067"/>
            <a:ext cx="7772400" cy="6306933"/>
          </a:xfrm>
          <a:prstGeom prst="rect">
            <a:avLst/>
          </a:prstGeom>
        </p:spPr>
      </p:pic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7C79A63C-A3F6-C13B-01C5-D72E493623A3}"/>
              </a:ext>
            </a:extLst>
          </p:cNvPr>
          <p:cNvSpPr/>
          <p:nvPr/>
        </p:nvSpPr>
        <p:spPr>
          <a:xfrm>
            <a:off x="331304" y="2502485"/>
            <a:ext cx="3824006" cy="1914939"/>
          </a:xfrm>
          <a:prstGeom prst="roundRect">
            <a:avLst>
              <a:gd name="adj" fmla="val 8691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43 countries</a:t>
            </a:r>
          </a:p>
          <a:p>
            <a:r>
              <a:rPr lang="en-US" dirty="0"/>
              <a:t>- 5.000 research </a:t>
            </a:r>
            <a:r>
              <a:rPr lang="en-US" dirty="0" err="1"/>
              <a:t>organisations</a:t>
            </a:r>
            <a:endParaRPr lang="en-US" dirty="0"/>
          </a:p>
          <a:p>
            <a:r>
              <a:rPr lang="en-US" dirty="0"/>
              <a:t>- 1.2M researchers</a:t>
            </a:r>
          </a:p>
          <a:p>
            <a:endParaRPr lang="en-US" dirty="0"/>
          </a:p>
          <a:p>
            <a:r>
              <a:rPr lang="en-US" dirty="0"/>
              <a:t>European Research Area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396A53BA-00B0-7085-CF7C-48C93E0A33FA}"/>
              </a:ext>
            </a:extLst>
          </p:cNvPr>
          <p:cNvSpPr/>
          <p:nvPr/>
        </p:nvSpPr>
        <p:spPr>
          <a:xfrm>
            <a:off x="331303" y="631297"/>
            <a:ext cx="3824006" cy="1716156"/>
          </a:xfrm>
          <a:prstGeom prst="roundRect">
            <a:avLst>
              <a:gd name="adj" fmla="val 8691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GEANT Association service delivery</a:t>
            </a:r>
          </a:p>
          <a:p>
            <a:endParaRPr lang="en-US" dirty="0"/>
          </a:p>
          <a:p>
            <a:r>
              <a:rPr lang="en-US" dirty="0"/>
              <a:t>43 NRENs + GÉANT </a:t>
            </a:r>
            <a:r>
              <a:rPr lang="en-US" dirty="0" err="1"/>
              <a:t>organisation</a:t>
            </a:r>
            <a:endParaRPr lang="en-US" dirty="0"/>
          </a:p>
          <a:p>
            <a:r>
              <a:rPr lang="en-US" dirty="0"/>
              <a:t>4.100+ employees</a:t>
            </a:r>
          </a:p>
          <a:p>
            <a:r>
              <a:rPr lang="en-US" dirty="0"/>
              <a:t>€1.000M+ budget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403C4831-6E45-9DDC-4FAA-EAA1FDE9BBC8}"/>
              </a:ext>
            </a:extLst>
          </p:cNvPr>
          <p:cNvSpPr/>
          <p:nvPr/>
        </p:nvSpPr>
        <p:spPr>
          <a:xfrm>
            <a:off x="331303" y="4572455"/>
            <a:ext cx="3824007" cy="2163043"/>
          </a:xfrm>
          <a:prstGeom prst="roundRect">
            <a:avLst>
              <a:gd name="adj" fmla="val 8691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- 50 pan-European RIs</a:t>
            </a:r>
          </a:p>
          <a:p>
            <a:r>
              <a:rPr lang="en-US" dirty="0"/>
              <a:t>- 150 large storage / processing plants</a:t>
            </a:r>
          </a:p>
          <a:p>
            <a:r>
              <a:rPr lang="en-US" dirty="0"/>
              <a:t>- 250 Trustworthy Data Repositories</a:t>
            </a:r>
          </a:p>
          <a:p>
            <a:pPr marL="285750" indent="-285750">
              <a:buFontTx/>
              <a:buChar char="-"/>
            </a:pPr>
            <a:r>
              <a:rPr lang="en-US" dirty="0"/>
              <a:t>institutions producing digital services</a:t>
            </a:r>
          </a:p>
          <a:p>
            <a:pPr marL="285750" indent="-285750">
              <a:buFontTx/>
              <a:buChar char="-"/>
            </a:pPr>
            <a:r>
              <a:rPr lang="en-US" dirty="0"/>
              <a:t>commercial providers</a:t>
            </a:r>
          </a:p>
          <a:p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E1D51A3-6423-EAE1-4033-943FC22895B5}"/>
              </a:ext>
            </a:extLst>
          </p:cNvPr>
          <p:cNvSpPr txBox="1">
            <a:spLocks/>
          </p:cNvSpPr>
          <p:nvPr/>
        </p:nvSpPr>
        <p:spPr>
          <a:xfrm>
            <a:off x="581695" y="26495"/>
            <a:ext cx="9390692" cy="75270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800" b="1" kern="1200" dirty="0">
                <a:solidFill>
                  <a:schemeClr val="accent1">
                    <a:lumMod val="50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NO" dirty="0">
                <a:solidFill>
                  <a:schemeClr val="bg1"/>
                </a:solidFill>
              </a:rPr>
              <a:t>NREN perspective on current European research landscape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F46FFA7E-FEBF-E1AD-4D72-301C6E85BC96}"/>
              </a:ext>
            </a:extLst>
          </p:cNvPr>
          <p:cNvSpPr/>
          <p:nvPr/>
        </p:nvSpPr>
        <p:spPr>
          <a:xfrm>
            <a:off x="5680841" y="3704533"/>
            <a:ext cx="5249917" cy="2365191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O" sz="2400" dirty="0"/>
              <a:t>imagine something new</a:t>
            </a:r>
          </a:p>
          <a:p>
            <a:pPr algn="ctr"/>
            <a:endParaRPr lang="en-NO" sz="2400" dirty="0"/>
          </a:p>
          <a:p>
            <a:pPr algn="ctr"/>
            <a:r>
              <a:rPr lang="en-NO" sz="2400" dirty="0"/>
              <a:t>defragmented storage delivery?</a:t>
            </a:r>
          </a:p>
          <a:p>
            <a:pPr algn="ctr"/>
            <a:r>
              <a:rPr lang="en-NO" sz="2400" dirty="0"/>
              <a:t>single research storage cloud?</a:t>
            </a:r>
          </a:p>
          <a:p>
            <a:pPr algn="ctr"/>
            <a:r>
              <a:rPr lang="en-NO" sz="2400" dirty="0"/>
              <a:t>cheaper, better, more interesting?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9D1A57FB-0B0D-E37F-C801-9BFA87B42F8C}"/>
              </a:ext>
            </a:extLst>
          </p:cNvPr>
          <p:cNvSpPr/>
          <p:nvPr/>
        </p:nvSpPr>
        <p:spPr>
          <a:xfrm>
            <a:off x="5680840" y="1382826"/>
            <a:ext cx="5249917" cy="1623849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O" sz="2400" dirty="0"/>
              <a:t>now</a:t>
            </a:r>
          </a:p>
          <a:p>
            <a:pPr algn="ctr"/>
            <a:endParaRPr lang="en-NO" sz="2400" dirty="0"/>
          </a:p>
          <a:p>
            <a:pPr algn="ctr"/>
            <a:r>
              <a:rPr lang="en-NO" sz="2400" dirty="0"/>
              <a:t>delivery through institutional and national services</a:t>
            </a:r>
          </a:p>
        </p:txBody>
      </p:sp>
    </p:spTree>
    <p:extLst>
      <p:ext uri="{BB962C8B-B14F-4D97-AF65-F5344CB8AC3E}">
        <p14:creationId xmlns:p14="http://schemas.microsoft.com/office/powerpoint/2010/main" val="4248035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49206B-6864-CFD1-ACB9-36866A83E4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76FAC5-3BD5-1E5B-270E-1B6285DD5D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786" y="-113290"/>
            <a:ext cx="9390692" cy="752705"/>
          </a:xfrm>
        </p:spPr>
        <p:txBody>
          <a:bodyPr/>
          <a:lstStyle/>
          <a:p>
            <a:r>
              <a:rPr lang="en-NO" dirty="0">
                <a:solidFill>
                  <a:schemeClr val="bg1"/>
                </a:solidFill>
              </a:rPr>
              <a:t>Why now? Challenges for European NRENs and institutions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136EB21-68A3-571C-2FBC-B8E8048202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914377"/>
            <a:fld id="{6FA41F67-6E16-BC4F-8A8C-42F359C0BCBA}" type="slidenum">
              <a:rPr lang="en-GB" smtClean="0"/>
              <a:pPr defTabSz="914377"/>
              <a:t>5</a:t>
            </a:fld>
            <a:endParaRPr lang="en-GB" dirty="0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BCDD72B7-99A1-5686-D326-99BCFD3AB2E8}"/>
              </a:ext>
            </a:extLst>
          </p:cNvPr>
          <p:cNvSpPr/>
          <p:nvPr/>
        </p:nvSpPr>
        <p:spPr>
          <a:xfrm>
            <a:off x="1023988" y="1217819"/>
            <a:ext cx="2924068" cy="2709981"/>
          </a:xfrm>
          <a:prstGeom prst="roundRect">
            <a:avLst>
              <a:gd name="adj" fmla="val 8691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limited economy of scale for as-a-Service delivery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A2299C0F-EA58-7A71-1B7B-6FAAD773C2C8}"/>
              </a:ext>
            </a:extLst>
          </p:cNvPr>
          <p:cNvSpPr/>
          <p:nvPr/>
        </p:nvSpPr>
        <p:spPr>
          <a:xfrm>
            <a:off x="4633398" y="1217819"/>
            <a:ext cx="2924068" cy="2709982"/>
          </a:xfrm>
          <a:prstGeom prst="roundRect">
            <a:avLst>
              <a:gd name="adj" fmla="val 8691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changes in collective NREN customer base &amp; context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3CA758A4-EC94-B9DC-B5EF-E73DBB2DC27B}"/>
              </a:ext>
            </a:extLst>
          </p:cNvPr>
          <p:cNvSpPr/>
          <p:nvPr/>
        </p:nvSpPr>
        <p:spPr>
          <a:xfrm>
            <a:off x="8242808" y="1217816"/>
            <a:ext cx="2924068" cy="2709983"/>
          </a:xfrm>
          <a:prstGeom prst="roundRect">
            <a:avLst>
              <a:gd name="adj" fmla="val 8691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increased expectations at national and European levels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FBA7E2D0-AB23-FEE9-8BBE-DDF98FD5C8B5}"/>
              </a:ext>
            </a:extLst>
          </p:cNvPr>
          <p:cNvSpPr/>
          <p:nvPr/>
        </p:nvSpPr>
        <p:spPr>
          <a:xfrm>
            <a:off x="799326" y="3927800"/>
            <a:ext cx="10592212" cy="2735052"/>
          </a:xfrm>
          <a:prstGeom prst="roundRect">
            <a:avLst>
              <a:gd name="adj" fmla="val 8691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rgbClr val="FFC000"/>
                </a:solidFill>
                <a:effectLst/>
                <a:latin typeface="Helvetica" pitchFamily="2" charset="0"/>
              </a:rPr>
              <a:t>no individual European NREN will be large enough to</a:t>
            </a:r>
          </a:p>
          <a:p>
            <a:pPr algn="ctr"/>
            <a:r>
              <a:rPr lang="en-GB" sz="3200" dirty="0">
                <a:solidFill>
                  <a:srgbClr val="FFC000"/>
                </a:solidFill>
                <a:effectLst/>
                <a:latin typeface="Helvetica" pitchFamily="2" charset="0"/>
              </a:rPr>
              <a:t>provide cloudy services cost-effectively over time, at ever-increasing compliance, quality and</a:t>
            </a:r>
          </a:p>
          <a:p>
            <a:pPr algn="ctr"/>
            <a:r>
              <a:rPr lang="en-GB" sz="3200" dirty="0">
                <a:solidFill>
                  <a:srgbClr val="FFC000"/>
                </a:solidFill>
                <a:effectLst/>
                <a:latin typeface="Helvetica" pitchFamily="2" charset="0"/>
              </a:rPr>
              <a:t>functionality levels.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BC0D6CC-8CD4-C621-C129-F4342F93F73B}"/>
              </a:ext>
            </a:extLst>
          </p:cNvPr>
          <p:cNvSpPr txBox="1"/>
          <p:nvPr/>
        </p:nvSpPr>
        <p:spPr>
          <a:xfrm>
            <a:off x="1150883" y="639415"/>
            <a:ext cx="76935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O" dirty="0"/>
              <a:t>GEANT Cloud strategy recommendations: </a:t>
            </a:r>
            <a:r>
              <a:rPr lang="en-GB" dirty="0">
                <a:hlinkClick r:id="rId3" tooltip="https://zenodo.org/records/1479380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https://zenodo.org/records/14793806</a:t>
            </a:r>
            <a:r>
              <a:rPr lang="en-NO" dirty="0"/>
              <a:t> </a:t>
            </a:r>
          </a:p>
          <a:p>
            <a:endParaRPr lang="en-NO" dirty="0"/>
          </a:p>
        </p:txBody>
      </p:sp>
    </p:spTree>
    <p:extLst>
      <p:ext uri="{BB962C8B-B14F-4D97-AF65-F5344CB8AC3E}">
        <p14:creationId xmlns:p14="http://schemas.microsoft.com/office/powerpoint/2010/main" val="2642368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4D6E38-BD9C-0008-E96B-D06980E2B2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A28BD2-85D0-1E7D-5CF0-262537B993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786" y="-113290"/>
            <a:ext cx="9390692" cy="752705"/>
          </a:xfrm>
        </p:spPr>
        <p:txBody>
          <a:bodyPr/>
          <a:lstStyle/>
          <a:p>
            <a:r>
              <a:rPr lang="en-NO" dirty="0">
                <a:solidFill>
                  <a:schemeClr val="bg1"/>
                </a:solidFill>
              </a:rPr>
              <a:t>Why now? Opportunity!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B2B432B-8974-9AC1-2ABA-85425E0A32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52675" y="7195836"/>
            <a:ext cx="569600" cy="321399"/>
          </a:xfrm>
        </p:spPr>
        <p:txBody>
          <a:bodyPr/>
          <a:lstStyle/>
          <a:p>
            <a:pPr defTabSz="914377"/>
            <a:fld id="{6FA41F67-6E16-BC4F-8A8C-42F359C0BCBA}" type="slidenum">
              <a:rPr lang="en-GB" smtClean="0"/>
              <a:pPr defTabSz="914377"/>
              <a:t>6</a:t>
            </a:fld>
            <a:endParaRPr lang="en-GB" dirty="0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F7A2D499-DDDC-9FC0-F6A0-71CC3B68DD57}"/>
              </a:ext>
            </a:extLst>
          </p:cNvPr>
          <p:cNvSpPr/>
          <p:nvPr/>
        </p:nvSpPr>
        <p:spPr>
          <a:xfrm>
            <a:off x="3083833" y="787207"/>
            <a:ext cx="6023198" cy="997600"/>
          </a:xfrm>
          <a:prstGeom prst="roundRect">
            <a:avLst>
              <a:gd name="adj" fmla="val 8691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Technology matured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FDB6336F-C8F6-F8F4-C6F1-C499684678FE}"/>
              </a:ext>
            </a:extLst>
          </p:cNvPr>
          <p:cNvSpPr/>
          <p:nvPr/>
        </p:nvSpPr>
        <p:spPr>
          <a:xfrm>
            <a:off x="1749971" y="5009313"/>
            <a:ext cx="9156955" cy="891111"/>
          </a:xfrm>
          <a:prstGeom prst="roundRect">
            <a:avLst>
              <a:gd name="adj" fmla="val 8691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pressure from changing geopolitics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351AAA4C-2E23-4E52-4AE8-A1537A5B68E6}"/>
              </a:ext>
            </a:extLst>
          </p:cNvPr>
          <p:cNvSpPr/>
          <p:nvPr/>
        </p:nvSpPr>
        <p:spPr>
          <a:xfrm>
            <a:off x="1749972" y="2983445"/>
            <a:ext cx="9156955" cy="891110"/>
          </a:xfrm>
          <a:prstGeom prst="roundRect">
            <a:avLst>
              <a:gd name="adj" fmla="val 8691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Policy framework – European Research Area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C933E776-3319-8F17-7F41-EF74E83B3D89}"/>
              </a:ext>
            </a:extLst>
          </p:cNvPr>
          <p:cNvSpPr/>
          <p:nvPr/>
        </p:nvSpPr>
        <p:spPr>
          <a:xfrm>
            <a:off x="3002637" y="3874555"/>
            <a:ext cx="6344162" cy="891110"/>
          </a:xfrm>
          <a:prstGeom prst="roundRect">
            <a:avLst>
              <a:gd name="adj" fmla="val 8691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EOSC as a unified </a:t>
            </a:r>
            <a:r>
              <a:rPr lang="en-US" sz="3200" dirty="0" err="1"/>
              <a:t>organisational</a:t>
            </a:r>
            <a:r>
              <a:rPr lang="en-US" sz="3200" dirty="0"/>
              <a:t> and technical channel to institutions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4B094A4A-4E4B-AD55-4A60-54C7F3269E38}"/>
              </a:ext>
            </a:extLst>
          </p:cNvPr>
          <p:cNvSpPr/>
          <p:nvPr/>
        </p:nvSpPr>
        <p:spPr>
          <a:xfrm>
            <a:off x="3002637" y="5873365"/>
            <a:ext cx="6344162" cy="891111"/>
          </a:xfrm>
          <a:prstGeom prst="roundRect">
            <a:avLst>
              <a:gd name="adj" fmla="val 8691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sovereign infrastructure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5C954720-8040-077C-AF82-554BD4CA6107}"/>
              </a:ext>
            </a:extLst>
          </p:cNvPr>
          <p:cNvSpPr/>
          <p:nvPr/>
        </p:nvSpPr>
        <p:spPr>
          <a:xfrm>
            <a:off x="1749971" y="1742197"/>
            <a:ext cx="9156954" cy="997600"/>
          </a:xfrm>
          <a:prstGeom prst="roundRect">
            <a:avLst>
              <a:gd name="adj" fmla="val 8691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/>
              <a:t>Organisations</a:t>
            </a:r>
            <a:r>
              <a:rPr lang="en-US" sz="3200" dirty="0"/>
              <a:t> and </a:t>
            </a:r>
            <a:r>
              <a:rPr lang="en-US" sz="3200" dirty="0" err="1"/>
              <a:t>expectationsmatured</a:t>
            </a:r>
            <a:r>
              <a:rPr lang="en-US" sz="3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787777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45C4BD7-D7A5-81F0-01F2-C605DB9B2C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251316" cy="1807305"/>
          </a:xfrm>
        </p:spPr>
        <p:txBody>
          <a:bodyPr>
            <a:normAutofit/>
          </a:bodyPr>
          <a:lstStyle/>
          <a:p>
            <a:r>
              <a:rPr lang="en-GB"/>
              <a:t>How much do we have?</a:t>
            </a:r>
            <a:endParaRPr lang="en-GB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584C233-80C8-6F45-88BF-0B6CB02B0B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33297"/>
            <a:ext cx="4619621" cy="3843666"/>
          </a:xfrm>
        </p:spPr>
        <p:txBody>
          <a:bodyPr>
            <a:normAutofit/>
          </a:bodyPr>
          <a:lstStyle/>
          <a:p>
            <a:r>
              <a:rPr lang="en-GB" sz="2000" dirty="0"/>
              <a:t>Current amount of data owned by </a:t>
            </a:r>
            <a:r>
              <a:rPr lang="en-GB" sz="2000" dirty="0" err="1"/>
              <a:t>Luleå</a:t>
            </a:r>
            <a:r>
              <a:rPr lang="en-GB" sz="2000" dirty="0"/>
              <a:t> University, Sweden, ca 40-60 PB</a:t>
            </a:r>
          </a:p>
          <a:p>
            <a:r>
              <a:rPr lang="en-GB" sz="2000" dirty="0"/>
              <a:t>Projected increase over 5 years from one infrastructure:</a:t>
            </a:r>
          </a:p>
          <a:p>
            <a:pPr lvl="1"/>
            <a:r>
              <a:rPr lang="en-GB" sz="2000" dirty="0"/>
              <a:t>50-100 PB (conservative estimate)</a:t>
            </a:r>
          </a:p>
          <a:p>
            <a:pPr marL="0" indent="0">
              <a:buNone/>
            </a:pPr>
            <a:endParaRPr lang="en-GB" sz="2200" dirty="0"/>
          </a:p>
          <a:p>
            <a:pPr marL="457200" lvl="1" indent="0">
              <a:buNone/>
            </a:pPr>
            <a:endParaRPr lang="en-GB" sz="2000" dirty="0"/>
          </a:p>
        </p:txBody>
      </p:sp>
      <p:pic>
        <p:nvPicPr>
          <p:cNvPr id="5" name="Bildobjekt 4" descr="En bild som visar rita, vatten, däggdjur, skiss&#10;&#10;AI-genererat innehåll kan vara felaktigt.">
            <a:extLst>
              <a:ext uri="{FF2B5EF4-FFF2-40B4-BE49-F238E27FC236}">
                <a16:creationId xmlns:a16="http://schemas.microsoft.com/office/drawing/2014/main" id="{BE333942-4AB6-4897-E74A-22986B42D48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265" r="2396"/>
          <a:stretch>
            <a:fillRect/>
          </a:stretch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  <p:sp>
        <p:nvSpPr>
          <p:cNvPr id="6" name="textruta 5">
            <a:extLst>
              <a:ext uri="{FF2B5EF4-FFF2-40B4-BE49-F238E27FC236}">
                <a16:creationId xmlns:a16="http://schemas.microsoft.com/office/drawing/2014/main" id="{117C3EBC-6046-2D2A-C291-F208C0BBCF02}"/>
              </a:ext>
            </a:extLst>
          </p:cNvPr>
          <p:cNvSpPr txBox="1"/>
          <p:nvPr/>
        </p:nvSpPr>
        <p:spPr>
          <a:xfrm>
            <a:off x="2088" y="6488668"/>
            <a:ext cx="60939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>
              <a:buNone/>
            </a:pPr>
            <a:r>
              <a:rPr lang="sv-SE" b="1" i="0" u="none" strike="noStrike" dirty="0">
                <a:solidFill>
                  <a:srgbClr val="000000"/>
                </a:solidFill>
                <a:effectLst/>
                <a:latin typeface="IBM Plex Sans" panose="020F0502020204030204" pitchFamily="34" charset="0"/>
              </a:rPr>
              <a:t>Lightning talk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487CF70E-2101-9F60-8BB6-3CDF9FD31B1E}"/>
              </a:ext>
            </a:extLst>
          </p:cNvPr>
          <p:cNvSpPr txBox="1"/>
          <p:nvPr/>
        </p:nvSpPr>
        <p:spPr>
          <a:xfrm>
            <a:off x="7732924" y="6488668"/>
            <a:ext cx="60939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>
              <a:buNone/>
            </a:pPr>
            <a:r>
              <a:rPr lang="sv-SE" b="1" i="0" u="none" strike="noStrike" dirty="0" err="1">
                <a:solidFill>
                  <a:schemeClr val="bg1"/>
                </a:solidFill>
                <a:effectLst/>
                <a:latin typeface="IBM Plex Sans" panose="020F0502020204030204" pitchFamily="34" charset="0"/>
              </a:rPr>
              <a:t>NORDUnet</a:t>
            </a:r>
            <a:r>
              <a:rPr lang="sv-SE" b="1" i="0" u="none" strike="noStrike" dirty="0">
                <a:solidFill>
                  <a:schemeClr val="bg1"/>
                </a:solidFill>
                <a:effectLst/>
                <a:latin typeface="IBM Plex Sans" panose="020F0502020204030204" pitchFamily="34" charset="0"/>
              </a:rPr>
              <a:t> Community Workshop 2025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BB39E56-41F6-F253-B238-C27411BD80AF}"/>
              </a:ext>
            </a:extLst>
          </p:cNvPr>
          <p:cNvSpPr txBox="1"/>
          <p:nvPr/>
        </p:nvSpPr>
        <p:spPr>
          <a:xfrm>
            <a:off x="504496" y="1958951"/>
            <a:ext cx="33886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dirty="0"/>
              <a:t>Anders Sjöström, Luleå University: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E214C43E-9ADC-4CCB-6244-E948F2FDEB6F}"/>
              </a:ext>
            </a:extLst>
          </p:cNvPr>
          <p:cNvSpPr/>
          <p:nvPr/>
        </p:nvSpPr>
        <p:spPr>
          <a:xfrm>
            <a:off x="1182414" y="4319752"/>
            <a:ext cx="5470634" cy="1608082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O" dirty="0"/>
              <a:t>money already in the system!!!!</a:t>
            </a:r>
          </a:p>
        </p:txBody>
      </p:sp>
    </p:spTree>
    <p:extLst>
      <p:ext uri="{BB962C8B-B14F-4D97-AF65-F5344CB8AC3E}">
        <p14:creationId xmlns:p14="http://schemas.microsoft.com/office/powerpoint/2010/main" val="1590712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1AFADA-6DCB-7D66-8EC2-BB721FBE36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O" dirty="0"/>
              <a:t>New opportunties through joint infrastructure - economy of scope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22D6B3-1D92-F9A2-46FA-BD353AD0C0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NO" dirty="0"/>
              <a:t>Glacier</a:t>
            </a:r>
          </a:p>
          <a:p>
            <a:pPr lvl="1"/>
            <a:r>
              <a:rPr lang="en-NO" dirty="0"/>
              <a:t>Data movement</a:t>
            </a:r>
          </a:p>
          <a:p>
            <a:pPr lvl="1"/>
            <a:r>
              <a:rPr lang="en-NO" dirty="0"/>
              <a:t>Unified sovereign storage end-point embedded in cloudy services</a:t>
            </a:r>
          </a:p>
          <a:p>
            <a:pPr lvl="2"/>
            <a:r>
              <a:rPr lang="en-NO" dirty="0"/>
              <a:t>researchS3.geant.org</a:t>
            </a:r>
          </a:p>
          <a:p>
            <a:pPr lvl="1"/>
            <a:r>
              <a:rPr lang="en-NO" dirty="0"/>
              <a:t>Feeding the AI machine?</a:t>
            </a:r>
          </a:p>
          <a:p>
            <a:pPr lvl="1"/>
            <a:r>
              <a:rPr lang="en-NO" dirty="0"/>
              <a:t>Future requirement X?</a:t>
            </a:r>
          </a:p>
          <a:p>
            <a:pPr lvl="1"/>
            <a:endParaRPr lang="en-NO" dirty="0"/>
          </a:p>
          <a:p>
            <a:pPr lvl="1"/>
            <a:endParaRPr lang="en-NO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DD4337-5EF9-D4FE-2F15-99A7CC06BB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58AFA-91FA-414F-BF02-3AF802B7D9C2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72798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9EA66BC-0EAC-EE96-5AA1-D135368F17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914377"/>
            <a:fld id="{99DB5B91-B4E4-4EE4-BE5C-3E09032CE5EC}" type="slidenum">
              <a:rPr lang="en-GB" sz="3200" smtClean="0"/>
              <a:pPr defTabSz="914377"/>
              <a:t>9</a:t>
            </a:fld>
            <a:endParaRPr lang="en-GB" sz="3200" dirty="0"/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65191505-7318-4D65-6200-69993902B0AE}"/>
              </a:ext>
            </a:extLst>
          </p:cNvPr>
          <p:cNvSpPr/>
          <p:nvPr/>
        </p:nvSpPr>
        <p:spPr>
          <a:xfrm>
            <a:off x="361950" y="834385"/>
            <a:ext cx="5441950" cy="2086615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/>
              <a:t>Data needs protection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5532B60A-259D-D66E-45FF-43BEDAEEF9E8}"/>
              </a:ext>
            </a:extLst>
          </p:cNvPr>
          <p:cNvSpPr/>
          <p:nvPr/>
        </p:nvSpPr>
        <p:spPr>
          <a:xfrm>
            <a:off x="6388102" y="834385"/>
            <a:ext cx="5349373" cy="2086616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/>
              <a:t>Researchers need </a:t>
            </a:r>
          </a:p>
          <a:p>
            <a:pPr algn="ctr"/>
            <a:r>
              <a:rPr lang="en-GB" sz="3200" dirty="0"/>
              <a:t>seamless collaboration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15EFB4C3-181E-EDC3-B202-7E349950A977}"/>
              </a:ext>
            </a:extLst>
          </p:cNvPr>
          <p:cNvSpPr/>
          <p:nvPr/>
        </p:nvSpPr>
        <p:spPr>
          <a:xfrm>
            <a:off x="361949" y="5650413"/>
            <a:ext cx="11375525" cy="991687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/>
              <a:t>Everybody needs competitive pricing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7E5B859A-9FCF-2F61-3DA8-221EFB52D071}"/>
              </a:ext>
            </a:extLst>
          </p:cNvPr>
          <p:cNvSpPr/>
          <p:nvPr/>
        </p:nvSpPr>
        <p:spPr>
          <a:xfrm>
            <a:off x="361950" y="3242399"/>
            <a:ext cx="5441950" cy="2086615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/>
              <a:t>Institutions need </a:t>
            </a:r>
          </a:p>
          <a:p>
            <a:pPr algn="ctr"/>
            <a:r>
              <a:rPr lang="en-GB" sz="3200" dirty="0"/>
              <a:t>trusted data management 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D90AA0F6-3962-1524-C0DE-3CD4DA128B0C}"/>
              </a:ext>
            </a:extLst>
          </p:cNvPr>
          <p:cNvSpPr/>
          <p:nvPr/>
        </p:nvSpPr>
        <p:spPr>
          <a:xfrm>
            <a:off x="6388102" y="3242399"/>
            <a:ext cx="5349373" cy="2086616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/>
              <a:t>Research infrastructures need seamless data exchange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7F2446FA-231D-360A-29A5-A513419D23D1}"/>
              </a:ext>
            </a:extLst>
          </p:cNvPr>
          <p:cNvSpPr txBox="1">
            <a:spLocks/>
          </p:cNvSpPr>
          <p:nvPr/>
        </p:nvSpPr>
        <p:spPr>
          <a:xfrm>
            <a:off x="581695" y="26495"/>
            <a:ext cx="9390692" cy="75270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800" b="1" kern="1200" dirty="0">
                <a:solidFill>
                  <a:schemeClr val="accent1">
                    <a:lumMod val="50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da-DK" dirty="0">
                <a:solidFill>
                  <a:schemeClr val="bg1"/>
                </a:solidFill>
              </a:rPr>
              <a:t>Data and </a:t>
            </a:r>
            <a:r>
              <a:rPr lang="da-DK" dirty="0" err="1">
                <a:solidFill>
                  <a:schemeClr val="bg1"/>
                </a:solidFill>
              </a:rPr>
              <a:t>storage</a:t>
            </a:r>
            <a:r>
              <a:rPr lang="da-DK" dirty="0">
                <a:solidFill>
                  <a:schemeClr val="bg1"/>
                </a:solidFill>
              </a:rPr>
              <a:t> from a </a:t>
            </a:r>
            <a:r>
              <a:rPr lang="da-DK" dirty="0" err="1">
                <a:solidFill>
                  <a:schemeClr val="bg1"/>
                </a:solidFill>
              </a:rPr>
              <a:t>customers</a:t>
            </a:r>
            <a:r>
              <a:rPr lang="da-DK" dirty="0">
                <a:solidFill>
                  <a:schemeClr val="bg1"/>
                </a:solidFill>
              </a:rPr>
              <a:t> </a:t>
            </a:r>
            <a:r>
              <a:rPr lang="da-DK" dirty="0" err="1">
                <a:solidFill>
                  <a:schemeClr val="bg1"/>
                </a:solidFill>
              </a:rPr>
              <a:t>perspective</a:t>
            </a:r>
            <a:endParaRPr lang="en-NO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5687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2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3" grpId="2" animBg="1"/>
      <p:bldP spid="4" grpId="0" animBg="1"/>
      <p:bldP spid="6" grpId="0" animBg="1"/>
      <p:bldP spid="6" grpId="1" animBg="1"/>
      <p:bldP spid="8" grpId="0" animBg="1"/>
      <p:bldP spid="8" grpId="1" animBg="1"/>
      <p:bldP spid="8" grpId="2" animBg="1"/>
      <p:bldP spid="9" grpId="0" animBg="1"/>
    </p:bldLst>
  </p:timing>
</p:sld>
</file>

<file path=ppt/theme/theme1.xml><?xml version="1.0" encoding="utf-8"?>
<a:theme xmlns:a="http://schemas.openxmlformats.org/drawingml/2006/main" name="Cov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B4FCA697-E297-4F57-BFA4-E16C661360FB}" vid="{B640E27F-B912-4537-96F5-A6777F1DC787}"/>
    </a:ext>
  </a:extLst>
</a:theme>
</file>

<file path=ppt/theme/theme2.xml><?xml version="1.0" encoding="utf-8"?>
<a:theme xmlns:a="http://schemas.openxmlformats.org/drawingml/2006/main" name="Standard layou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B4FCA697-E297-4F57-BFA4-E16C661360FB}" vid="{0E5AB064-82AF-4626-960E-B2F0B30420C0}"/>
    </a:ext>
  </a:extLst>
</a:theme>
</file>

<file path=ppt/theme/theme3.xml><?xml version="1.0" encoding="utf-8"?>
<a:theme xmlns:a="http://schemas.openxmlformats.org/drawingml/2006/main" name="blank">
  <a:themeElements>
    <a:clrScheme name="GN5">
      <a:dk1>
        <a:srgbClr val="004461"/>
      </a:dk1>
      <a:lt1>
        <a:srgbClr val="FFFFFF"/>
      </a:lt1>
      <a:dk2>
        <a:srgbClr val="FFDD7D"/>
      </a:dk2>
      <a:lt2>
        <a:srgbClr val="3C51A2"/>
      </a:lt2>
      <a:accent1>
        <a:srgbClr val="0ABBC2"/>
      </a:accent1>
      <a:accent2>
        <a:srgbClr val="1AAA88"/>
      </a:accent2>
      <a:accent3>
        <a:srgbClr val="EE416D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B4FCA697-E297-4F57-BFA4-E16C661360FB}" vid="{40DA8667-29A9-484F-A206-7F64DA177605}"/>
    </a:ext>
  </a:extLst>
</a:theme>
</file>

<file path=ppt/theme/theme4.xml><?xml version="1.0" encoding="utf-8"?>
<a:theme xmlns:a="http://schemas.openxmlformats.org/drawingml/2006/main" name="End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B4FCA697-E297-4F57-BFA4-E16C661360FB}" vid="{3861FAEC-45C7-4B99-B621-6DBDD7033BB9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62418f3-8967-42a1-91f5-8aa137fbcf65" xsi:nil="true"/>
    <lcf76f155ced4ddcb4097134ff3c332f xmlns="1fa5a077-4a93-48a7-9217-96ff940fe088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8331A7A67074A478E4DEB50568F0747" ma:contentTypeVersion="12" ma:contentTypeDescription="Create a new document." ma:contentTypeScope="" ma:versionID="f172ef0c7545d9b76620eb3d03b2ab0a">
  <xsd:schema xmlns:xsd="http://www.w3.org/2001/XMLSchema" xmlns:xs="http://www.w3.org/2001/XMLSchema" xmlns:p="http://schemas.microsoft.com/office/2006/metadata/properties" xmlns:ns2="1fa5a077-4a93-48a7-9217-96ff940fe088" xmlns:ns3="262418f3-8967-42a1-91f5-8aa137fbcf65" targetNamespace="http://schemas.microsoft.com/office/2006/metadata/properties" ma:root="true" ma:fieldsID="fb5f0bd827aa92532179c85eb7783248" ns2:_="" ns3:_="">
    <xsd:import namespace="1fa5a077-4a93-48a7-9217-96ff940fe088"/>
    <xsd:import namespace="262418f3-8967-42a1-91f5-8aa137fbcf65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fa5a077-4a93-48a7-9217-96ff940fe088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Image Tags" ma:readOnly="false" ma:fieldId="{5cf76f15-5ced-4ddc-b409-7134ff3c332f}" ma:taxonomyMulti="true" ma:sspId="b2102423-6c9a-45d0-aa71-0069027da28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1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62418f3-8967-42a1-91f5-8aa137fbcf65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a77b95bc-db5a-4b8b-9402-800c95f9f6f3}" ma:internalName="TaxCatchAll" ma:showField="CatchAllData" ma:web="262418f3-8967-42a1-91f5-8aa137fbcf6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1142297-D27D-4CF8-893C-69C47FAFB1BB}">
  <ds:schemaRefs>
    <ds:schemaRef ds:uri="http://schemas.microsoft.com/office/2006/documentManagement/types"/>
    <ds:schemaRef ds:uri="http://purl.org/dc/terms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1fa5a077-4a93-48a7-9217-96ff940fe088"/>
    <ds:schemaRef ds:uri="262418f3-8967-42a1-91f5-8aa137fbcf65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8ACA2DBD-AB43-4118-8A12-9D8D960C606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fa5a077-4a93-48a7-9217-96ff940fe088"/>
    <ds:schemaRef ds:uri="262418f3-8967-42a1-91f5-8aa137fbcf6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E4AF093-2412-438C-B9DC-1B8A4FA5D427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cb342146-7965-425e-83ab-88f8ecb99e0d}" enabled="0" method="" siteId="{cb342146-7965-425e-83ab-88f8ecb99e0d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GN5-2 presentation</Template>
  <TotalTime>50048</TotalTime>
  <Words>2471</Words>
  <Application>Microsoft Macintosh PowerPoint</Application>
  <PresentationFormat>Widescreen</PresentationFormat>
  <Paragraphs>467</Paragraphs>
  <Slides>24</Slides>
  <Notes>20</Notes>
  <HiddenSlides>8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Arial</vt:lpstr>
      <vt:lpstr>Calibri</vt:lpstr>
      <vt:lpstr>Helvetica</vt:lpstr>
      <vt:lpstr>IBM Plex Sans</vt:lpstr>
      <vt:lpstr>Cover</vt:lpstr>
      <vt:lpstr>Standard layout</vt:lpstr>
      <vt:lpstr>blank</vt:lpstr>
      <vt:lpstr>End Slide</vt:lpstr>
      <vt:lpstr>Sovereign European Object Storage</vt:lpstr>
      <vt:lpstr>GÉANT GN5-2 cloud work (January 2025 - June 2027)</vt:lpstr>
      <vt:lpstr>Agenda</vt:lpstr>
      <vt:lpstr>PowerPoint Presentation</vt:lpstr>
      <vt:lpstr>Why now? Challenges for European NRENs and institutions</vt:lpstr>
      <vt:lpstr>Why now? Opportunity!</vt:lpstr>
      <vt:lpstr>How much do we have?</vt:lpstr>
      <vt:lpstr>New opportunties through joint infrastructure - economy of scope</vt:lpstr>
      <vt:lpstr>PowerPoint Presentation</vt:lpstr>
      <vt:lpstr>Key requirements for impact</vt:lpstr>
      <vt:lpstr>PowerPoint Presentation</vt:lpstr>
      <vt:lpstr>We can do this – e.g. GEANT Association</vt:lpstr>
      <vt:lpstr>Follow Good Infrastructure Principles</vt:lpstr>
      <vt:lpstr>The making of an object storage federation…</vt:lpstr>
      <vt:lpstr>We have to start somewhere…</vt:lpstr>
      <vt:lpstr>Babysteps - Incubator (2026) –  Feasibility study  object storage cloud</vt:lpstr>
      <vt:lpstr>The time seems right for a community-led, open, large-scale initiative. do you want to be part of it?</vt:lpstr>
      <vt:lpstr>CEPH</vt:lpstr>
      <vt:lpstr>Taking some baby steps (if you can walk in an incubator?)</vt:lpstr>
      <vt:lpstr>We have to start somewhere…</vt:lpstr>
      <vt:lpstr>Adding metadata to buckets to enable compliance</vt:lpstr>
      <vt:lpstr>PowerPoint Presentation</vt:lpstr>
      <vt:lpstr>Example:  large European sovereign S3 object storage infrastructure</vt:lpstr>
      <vt:lpstr>Investment proposal prep GN5-2: large European object storage infrastructure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Francesca Pegazzano</dc:creator>
  <cp:keywords>GN5-2</cp:keywords>
  <cp:lastModifiedBy>Jan Meijer</cp:lastModifiedBy>
  <cp:revision>10</cp:revision>
  <cp:lastPrinted>2025-06-13T10:15:33Z</cp:lastPrinted>
  <dcterms:created xsi:type="dcterms:W3CDTF">2025-01-09T11:48:39Z</dcterms:created>
  <dcterms:modified xsi:type="dcterms:W3CDTF">2025-12-03T10:28:38Z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0x010100D8331A7A67074A478E4DEB50568F0747</vt:lpwstr>
  </property>
  <property fmtid="{D5CDD505-2E9C-101B-9397-08002B2CF9AE}" pid="3" name="_dlc_DocIdItemGuid">
    <vt:lpwstr>f212dd6f-51ce-4c0e-8103-23eaa02486d2</vt:lpwstr>
  </property>
  <property fmtid="{D5CDD505-2E9C-101B-9397-08002B2CF9AE}" pid="4" name="MediaServiceImageTags">
    <vt:lpwstr/>
  </property>
</Properties>
</file>