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8" r:id="rId6"/>
    <p:sldId id="261" r:id="rId7"/>
    <p:sldId id="262" r:id="rId8"/>
    <p:sldId id="272" r:id="rId9"/>
    <p:sldId id="271" r:id="rId10"/>
    <p:sldId id="269" r:id="rId11"/>
    <p:sldId id="273" r:id="rId12"/>
    <p:sldId id="274" r:id="rId13"/>
    <p:sldId id="27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Segoe UI Semilight" panose="020B0402040204020203" pitchFamily="34" charset="0"/>
      <p:regular r:id="rId28"/>
      <p: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2" autoAdjust="0"/>
    <p:restoredTop sz="96349" autoAdjust="0"/>
  </p:normalViewPr>
  <p:slideViewPr>
    <p:cSldViewPr snapToGrid="0">
      <p:cViewPr>
        <p:scale>
          <a:sx n="80" d="100"/>
          <a:sy n="80" d="100"/>
        </p:scale>
        <p:origin x="667" y="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73113F-D0B2-48BC-84A1-BE55BEF72D43}" type="datetimeFigureOut">
              <a:rPr lang="it-IT"/>
              <a:t>02/12/2025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B72177-3814-453E-A9B1-46A44B9A7136}" type="slidenum">
              <a:rPr lang="it-IT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1B55E0-73D3-F151-75F9-3DD0A87C178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1FD149-A8B6-ABD0-006C-2B4E99775D3D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1FD149-A8B6-ABD0-006C-2B4E99775D3D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17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72177-3814-453E-A9B1-46A44B9A713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08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0"/>
            <a:r>
              <a:rPr lang="en-US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1 (Base):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Hardware storage resources located at participating Organizations (Sites).</a:t>
            </a:r>
            <a:endParaRPr lang="en-GB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2 (Middleware):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Homogeneous, distributed logic layer for replication and HA/Availability policies.</a:t>
            </a:r>
            <a:endParaRPr lang="en-GB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3 (Delivery):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Institutions to provision storage areas for their users and for </a:t>
            </a:r>
            <a:r>
              <a:rPr lang="en-US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Tenants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(multi-organization/shared areas).</a:t>
            </a:r>
            <a:endParaRPr lang="en-GB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1FD149-A8B6-ABD0-006C-2B4E99775D3D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55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1FD149-A8B6-ABD0-006C-2B4E99775D3D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63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bg bwMode="invGray"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77387" y="2264066"/>
            <a:ext cx="6300000" cy="1249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anchor="b" anchorCtr="0">
            <a:spAutoFit/>
          </a:bodyPr>
          <a:lstStyle>
            <a:lvl1pPr algn="l">
              <a:defRPr sz="3200" b="1">
                <a:solidFill>
                  <a:schemeClr val="tx2">
                    <a:lumMod val="50000"/>
                  </a:schemeClr>
                </a:solidFill>
                <a:latin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77387" y="3557725"/>
            <a:ext cx="6300000" cy="422405"/>
          </a:xfrm>
          <a:prstGeom prst="rect">
            <a:avLst/>
          </a:prstGeom>
          <a:solidFill>
            <a:srgbClr val="CCE402"/>
          </a:solidFill>
        </p:spPr>
        <p:txBody>
          <a:bodyPr lIns="180000" tIns="72000" rIns="180000" bIns="72000" anchor="ctr" anchorCtr="0">
            <a:spAutoFit/>
          </a:bodyPr>
          <a:lstStyle>
            <a:lvl1pPr marL="0" indent="0" algn="l">
              <a:buNone/>
              <a:defRPr sz="2000" cap="all">
                <a:latin typeface="Segoe UI Semilight"/>
                <a:cs typeface="Segoe UI Semi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Nome cognome</a:t>
            </a:r>
            <a:endParaRPr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 hasCustomPrompt="1"/>
          </p:nvPr>
        </p:nvSpPr>
        <p:spPr bwMode="ltGray">
          <a:xfrm>
            <a:off x="577387" y="5621282"/>
            <a:ext cx="1258421" cy="313932"/>
          </a:xfrm>
          <a:prstGeom prst="rect">
            <a:avLst/>
          </a:prstGeom>
          <a:solidFill>
            <a:srgbClr val="152139"/>
          </a:solidFill>
        </p:spPr>
        <p:txBody>
          <a:bodyPr wrap="none">
            <a:spAutoFit/>
          </a:bodyPr>
          <a:lstStyle>
            <a:lvl1pPr marL="0" indent="0">
              <a:buNone/>
              <a:defRPr lang="it-IT" sz="1600">
                <a:solidFill>
                  <a:schemeClr val="bg1"/>
                </a:solidFill>
                <a:latin typeface="Rockwell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it-IT"/>
              <a:t>Luogo, data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77387" y="6025652"/>
            <a:ext cx="1396985" cy="313932"/>
          </a:xfrm>
          <a:prstGeom prst="rect">
            <a:avLst/>
          </a:prstGeom>
          <a:solidFill>
            <a:srgbClr val="152139">
              <a:alpha val="85000"/>
            </a:srgbClr>
          </a:solidFill>
        </p:spPr>
        <p:txBody>
          <a:bodyPr wrap="none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Rockwell"/>
              </a:defRPr>
            </a:lvl1pPr>
          </a:lstStyle>
          <a:p>
            <a:pPr lvl="0">
              <a:defRPr/>
            </a:pPr>
            <a:r>
              <a:rPr lang="it-IT"/>
              <a:t>Titolo evento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0439275" y="372559"/>
            <a:ext cx="1648034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3826" y="365125"/>
            <a:ext cx="9686924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27999" y="1188000"/>
            <a:ext cx="11136000" cy="4356000"/>
          </a:xfrm>
        </p:spPr>
        <p:txBody>
          <a:bodyPr/>
          <a:lstStyle>
            <a:lvl1pPr marL="0" indent="0">
              <a:buNone/>
              <a:defRPr sz="2000">
                <a:latin typeface="Tahoma"/>
                <a:ea typeface="Tahoma"/>
                <a:cs typeface="Tahoma"/>
              </a:defRPr>
            </a:lvl1pPr>
            <a:lvl2pPr marL="360000" indent="-180000">
              <a:defRPr sz="2000">
                <a:latin typeface="Tahoma"/>
                <a:ea typeface="Tahoma"/>
                <a:cs typeface="Tahoma"/>
              </a:defRPr>
            </a:lvl2pPr>
            <a:lvl3pPr marL="720000" indent="-180000">
              <a:defRPr sz="1800">
                <a:latin typeface="Tahoma"/>
                <a:ea typeface="Tahoma"/>
                <a:cs typeface="Tahoma"/>
              </a:defRPr>
            </a:lvl3pPr>
            <a:lvl4pPr marL="1080000" indent="-180000">
              <a:defRPr sz="1600">
                <a:latin typeface="Tahoma"/>
                <a:ea typeface="Tahoma"/>
                <a:cs typeface="Tahoma"/>
              </a:defRPr>
            </a:lvl4pPr>
            <a:lvl5pPr marL="1440000" indent="-180000">
              <a:defRPr sz="1600"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 bwMode="auto">
          <a:prstGeom prst="rect">
            <a:avLst/>
          </a:prstGeom>
          <a:solidFill>
            <a:srgbClr val="CCE402">
              <a:alpha val="85000"/>
            </a:srgbClr>
          </a:solidFill>
        </p:spPr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estazione sezione">
    <p:bg bwMode="invGray"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1" y="1958501"/>
            <a:ext cx="10515600" cy="1568497"/>
          </a:xfrm>
          <a:prstGeom prst="rect">
            <a:avLst/>
          </a:prstGeom>
          <a:ln>
            <a:solidFill>
              <a:srgbClr val="B4E402"/>
            </a:solidFill>
          </a:ln>
        </p:spPr>
        <p:txBody>
          <a:bodyPr lIns="108000" rIns="108000" anchor="b" anchorCtr="0">
            <a:normAutofit/>
          </a:bodyPr>
          <a:lstStyle>
            <a:lvl1pPr>
              <a:defRPr sz="5400">
                <a:solidFill>
                  <a:schemeClr val="bg1"/>
                </a:solidFill>
                <a:latin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3592629"/>
            <a:ext cx="10515600" cy="1016847"/>
          </a:xfrm>
        </p:spPr>
        <p:txBody>
          <a:bodyPr lIns="90000" rIns="180000"/>
          <a:lstStyle>
            <a:lvl1pPr marL="0" indent="0" algn="l">
              <a:buNone/>
              <a:defRPr sz="2400">
                <a:solidFill>
                  <a:srgbClr val="B4E402"/>
                </a:solidFill>
                <a:latin typeface="Segoe UI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4E402"/>
                </a:solidFill>
                <a:latin typeface="Rockwell"/>
                <a:cs typeface="Segoe UI"/>
              </a:defRPr>
            </a:lvl1pPr>
          </a:lstStyle>
          <a:p>
            <a:pPr>
              <a:defRPr/>
            </a:pPr>
            <a:r>
              <a:rPr lang="it-IT"/>
              <a:t>Fabio Farina - GARR // SIG-CISS // Bologna, 3-4/12/2025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28000" y="1188001"/>
            <a:ext cx="5424000" cy="4988963"/>
          </a:xfrm>
        </p:spPr>
        <p:txBody>
          <a:bodyPr/>
          <a:lstStyle>
            <a:lvl1pPr>
              <a:defRPr>
                <a:latin typeface="Tahoma"/>
                <a:ea typeface="Tahoma"/>
                <a:cs typeface="Tahoma"/>
              </a:defRPr>
            </a:lvl1pPr>
            <a:lvl2pPr>
              <a:defRPr>
                <a:latin typeface="Tahoma"/>
                <a:ea typeface="Tahoma"/>
                <a:cs typeface="Tahoma"/>
              </a:defRPr>
            </a:lvl2pPr>
            <a:lvl3pPr>
              <a:defRPr>
                <a:latin typeface="Tahoma"/>
                <a:ea typeface="Tahoma"/>
                <a:cs typeface="Tahoma"/>
              </a:defRPr>
            </a:lvl3pPr>
            <a:lvl4pPr>
              <a:defRPr>
                <a:latin typeface="Tahoma"/>
                <a:ea typeface="Tahoma"/>
                <a:cs typeface="Tahoma"/>
              </a:defRPr>
            </a:lvl4pPr>
            <a:lvl5pPr>
              <a:defRPr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40000" y="1188001"/>
            <a:ext cx="5424000" cy="4988963"/>
          </a:xfrm>
        </p:spPr>
        <p:txBody>
          <a:bodyPr/>
          <a:lstStyle>
            <a:lvl1pPr>
              <a:defRPr>
                <a:latin typeface="Tahoma"/>
                <a:ea typeface="Tahoma"/>
                <a:cs typeface="Tahoma"/>
              </a:defRPr>
            </a:lvl1pPr>
            <a:lvl2pPr>
              <a:defRPr>
                <a:latin typeface="Tahoma"/>
                <a:ea typeface="Tahoma"/>
                <a:cs typeface="Tahoma"/>
              </a:defRPr>
            </a:lvl2pPr>
            <a:lvl3pPr>
              <a:defRPr>
                <a:latin typeface="Tahoma"/>
                <a:ea typeface="Tahoma"/>
                <a:cs typeface="Tahoma"/>
              </a:defRPr>
            </a:lvl3pPr>
            <a:lvl4pPr>
              <a:defRPr>
                <a:latin typeface="Tahoma"/>
                <a:ea typeface="Tahoma"/>
                <a:cs typeface="Tahoma"/>
              </a:defRPr>
            </a:lvl4pPr>
            <a:lvl5pPr>
              <a:defRPr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 bwMode="auto">
          <a:prstGeom prst="rect">
            <a:avLst/>
          </a:prstGeom>
          <a:solidFill>
            <a:srgbClr val="CCE402"/>
          </a:solidFill>
        </p:spPr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8000" y="1188000"/>
            <a:ext cx="542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28000" y="2099560"/>
            <a:ext cx="5424000" cy="4090104"/>
          </a:xfrm>
        </p:spPr>
        <p:txBody>
          <a:bodyPr/>
          <a:lstStyle>
            <a:lvl1pPr>
              <a:defRPr>
                <a:latin typeface="Tahoma"/>
                <a:ea typeface="Tahoma"/>
                <a:cs typeface="Tahoma"/>
              </a:defRPr>
            </a:lvl1pPr>
            <a:lvl2pPr>
              <a:defRPr>
                <a:latin typeface="Tahoma"/>
                <a:ea typeface="Tahoma"/>
                <a:cs typeface="Tahoma"/>
              </a:defRPr>
            </a:lvl2pPr>
            <a:lvl3pPr>
              <a:defRPr>
                <a:latin typeface="Tahoma"/>
                <a:ea typeface="Tahoma"/>
                <a:cs typeface="Tahoma"/>
              </a:defRPr>
            </a:lvl3pPr>
            <a:lvl4pPr>
              <a:defRPr>
                <a:latin typeface="Tahoma"/>
                <a:ea typeface="Tahoma"/>
                <a:cs typeface="Tahoma"/>
              </a:defRPr>
            </a:lvl4pPr>
            <a:lvl5pPr>
              <a:defRPr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40000" y="1188000"/>
            <a:ext cx="542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40000" y="2099560"/>
            <a:ext cx="5424000" cy="40901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Bianco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527999" y="1188000"/>
            <a:ext cx="11136000" cy="4356000"/>
          </a:xfrm>
        </p:spPr>
        <p:txBody>
          <a:bodyPr/>
          <a:lstStyle>
            <a:lvl1pPr marL="0" indent="0">
              <a:buNone/>
              <a:defRPr sz="2000">
                <a:latin typeface="Tahoma"/>
                <a:ea typeface="Tahoma"/>
                <a:cs typeface="Tahoma"/>
              </a:defRPr>
            </a:lvl1pPr>
            <a:lvl2pPr marL="360000" indent="-180000">
              <a:defRPr sz="2000">
                <a:latin typeface="Tahoma"/>
                <a:ea typeface="Tahoma"/>
                <a:cs typeface="Tahoma"/>
              </a:defRPr>
            </a:lvl2pPr>
            <a:lvl3pPr marL="720000" indent="-180000">
              <a:defRPr sz="1800">
                <a:latin typeface="Tahoma"/>
                <a:ea typeface="Tahoma"/>
                <a:cs typeface="Tahoma"/>
              </a:defRPr>
            </a:lvl3pPr>
            <a:lvl4pPr marL="1080000" indent="-180000">
              <a:defRPr sz="1600">
                <a:latin typeface="Tahoma"/>
                <a:ea typeface="Tahoma"/>
                <a:cs typeface="Tahoma"/>
              </a:defRPr>
            </a:lvl4pPr>
            <a:lvl5pPr marL="1440000" indent="-180000">
              <a:defRPr sz="1600"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216000" y="6444000"/>
            <a:ext cx="590400" cy="360000"/>
          </a:xfrm>
          <a:prstGeom prst="rect">
            <a:avLst/>
          </a:prstGeom>
          <a:solidFill>
            <a:schemeClr val="bg1"/>
          </a:solidFill>
          <a:ln>
            <a:solidFill>
              <a:srgbClr val="B4E402"/>
            </a:solidFill>
          </a:ln>
        </p:spPr>
        <p:txBody>
          <a:bodyPr anchor="ctr" anchorCtr="1"/>
          <a:lstStyle>
            <a:lvl1pPr>
              <a:defRPr lang="it-IT" sz="1200">
                <a:solidFill>
                  <a:srgbClr val="152139"/>
                </a:solidFill>
                <a:latin typeface="Rockwell"/>
                <a:ea typeface="+mn-ea"/>
                <a:cs typeface="+mn-cs"/>
              </a:defRPr>
            </a:lvl1pPr>
          </a:lstStyle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80000" y="180000"/>
            <a:ext cx="3932237" cy="1402298"/>
          </a:xfrm>
          <a:prstGeom prst="rect">
            <a:avLst/>
          </a:prstGeom>
          <a:ln>
            <a:gradFill>
              <a:gsLst>
                <a:gs pos="80000">
                  <a:schemeClr val="tx1">
                    <a:alpha val="0"/>
                  </a:schemeClr>
                </a:gs>
                <a:gs pos="100000">
                  <a:srgbClr val="152139"/>
                </a:gs>
              </a:gsLst>
              <a:lin ang="2400000" scaled="0"/>
            </a:gradFill>
          </a:ln>
        </p:spPr>
        <p:txBody>
          <a:bodyPr lIns="72000" rIns="72000" anchor="t" anchorCtr="0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848000" y="180001"/>
            <a:ext cx="6816000" cy="568105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80000" y="20160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80000" y="180000"/>
            <a:ext cx="3932237" cy="1402298"/>
          </a:xfrm>
          <a:prstGeom prst="rect">
            <a:avLst/>
          </a:prstGeom>
          <a:ln>
            <a:gradFill>
              <a:gsLst>
                <a:gs pos="80000">
                  <a:schemeClr val="tx1">
                    <a:alpha val="0"/>
                  </a:schemeClr>
                </a:gs>
                <a:gs pos="100000">
                  <a:srgbClr val="152139"/>
                </a:gs>
              </a:gsLst>
              <a:lin ang="2400000" scaled="0"/>
            </a:gradFill>
          </a:ln>
        </p:spPr>
        <p:txBody>
          <a:bodyPr lIns="72000" rIns="72000" anchor="t" anchorCtr="0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4847999" y="180001"/>
            <a:ext cx="6816000" cy="568632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80000" y="2016000"/>
            <a:ext cx="3932237" cy="38503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000"/>
            <a:ext cx="12192000" cy="460502"/>
          </a:xfrm>
          <a:prstGeom prst="rect">
            <a:avLst/>
          </a:prstGeom>
          <a:ln w="12700">
            <a:gradFill>
              <a:gsLst>
                <a:gs pos="96000">
                  <a:schemeClr val="tx1">
                    <a:alpha val="0"/>
                  </a:schemeClr>
                </a:gs>
                <a:gs pos="100000">
                  <a:srgbClr val="152139"/>
                </a:gs>
              </a:gsLst>
              <a:lin ang="5400000" scaled="1"/>
            </a:gradFill>
          </a:ln>
        </p:spPr>
        <p:txBody>
          <a:bodyPr vert="horz" lIns="576000" tIns="36000" rIns="396000" bIns="36000" rtlCol="0" anchor="t" anchorCtr="0">
            <a:spAutoFit/>
          </a:bodyPr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8000" y="1188000"/>
            <a:ext cx="11136000" cy="4356000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95998" y="6444000"/>
            <a:ext cx="9720000" cy="360000"/>
          </a:xfrm>
          <a:prstGeom prst="rect">
            <a:avLst/>
          </a:prstGeom>
          <a:solidFill>
            <a:srgbClr val="CCE402"/>
          </a:solidFill>
        </p:spPr>
        <p:txBody>
          <a:bodyPr vert="horz" lIns="91440" tIns="45720" rIns="91440" bIns="45720" rtlCol="0" anchor="ctr"/>
          <a:lstStyle>
            <a:lvl1pPr algn="l">
              <a:defRPr lang="it-IT" sz="1100">
                <a:solidFill>
                  <a:srgbClr val="152139"/>
                </a:solidFill>
                <a:latin typeface="Rockwel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900000" y="6444000"/>
            <a:ext cx="468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CCE402"/>
            </a:solidFill>
          </a:ln>
        </p:spPr>
        <p:txBody>
          <a:bodyPr vert="horz" lIns="91440" tIns="45720" rIns="91440" bIns="45720" rtlCol="0" anchor="ctr" anchorCtr="1"/>
          <a:lstStyle>
            <a:lvl1pPr algn="r">
              <a:defRPr lang="it-IT" sz="1200">
                <a:solidFill>
                  <a:srgbClr val="152139"/>
                </a:solidFill>
                <a:latin typeface="Rockwell"/>
                <a:ea typeface="+mn-ea"/>
                <a:cs typeface="+mn-cs"/>
              </a:defRPr>
            </a:lvl1pPr>
          </a:lstStyle>
          <a:p>
            <a:pPr>
              <a:defRPr/>
            </a:pPr>
            <a:fld id="{0E193EB6-7997-46F5-9BC5-814C63D672B3}" type="slidenum">
              <a:rPr lang="it-IT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lang="en-US" sz="2800" i="0">
          <a:solidFill>
            <a:schemeClr val="tx1"/>
          </a:solidFill>
          <a:latin typeface="Rockwell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000"/>
        </a:spcBef>
        <a:buFont typeface="Arial"/>
        <a:buNone/>
        <a:defRPr sz="2000">
          <a:solidFill>
            <a:schemeClr val="tx1"/>
          </a:solidFill>
          <a:latin typeface="Tahoma"/>
          <a:ea typeface="Tahoma"/>
          <a:cs typeface="Tahoma"/>
        </a:defRPr>
      </a:lvl1pPr>
      <a:lvl2pPr marL="360000" indent="-1800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Tahoma"/>
          <a:ea typeface="Tahoma"/>
          <a:cs typeface="Tahoma"/>
        </a:defRPr>
      </a:lvl2pPr>
      <a:lvl3pPr marL="720000" indent="-1800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Tahoma"/>
          <a:ea typeface="Tahoma"/>
          <a:cs typeface="Tahoma"/>
        </a:defRPr>
      </a:lvl3pPr>
      <a:lvl4pPr marL="1080000" indent="-1800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Tahoma"/>
          <a:ea typeface="Tahoma"/>
          <a:cs typeface="Tahoma"/>
        </a:defRPr>
      </a:lvl4pPr>
      <a:lvl5pPr marL="1440000" indent="-1800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Tahoma"/>
          <a:ea typeface="Tahoma"/>
          <a:cs typeface="Tahoma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3fed-wg@lists.garr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577386" y="2264066"/>
            <a:ext cx="10624013" cy="12499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federated distributed S3 storage for Italian Universities and Research centers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577387" y="3557725"/>
            <a:ext cx="10624012" cy="422405"/>
          </a:xfrm>
        </p:spPr>
        <p:txBody>
          <a:bodyPr/>
          <a:lstStyle/>
          <a:p>
            <a:pPr>
              <a:defRPr/>
            </a:pPr>
            <a:r>
              <a:rPr lang="it-IT" dirty="0"/>
              <a:t>Fabio Farina - GARR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 bwMode="auto">
          <a:xfrm>
            <a:off x="577387" y="5621282"/>
            <a:ext cx="2844863" cy="313932"/>
          </a:xfrm>
        </p:spPr>
        <p:txBody>
          <a:bodyPr/>
          <a:lstStyle/>
          <a:p>
            <a:pPr>
              <a:defRPr/>
            </a:pPr>
            <a:r>
              <a:rPr lang="it-IT" dirty="0"/>
              <a:t>Bologna, 3-4 </a:t>
            </a:r>
            <a:r>
              <a:rPr lang="en-US" dirty="0" err="1"/>
              <a:t>december</a:t>
            </a:r>
            <a:r>
              <a:rPr lang="it-IT" dirty="0"/>
              <a:t> 2025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 bwMode="auto">
          <a:xfrm>
            <a:off x="577387" y="6025652"/>
            <a:ext cx="993395" cy="313932"/>
          </a:xfrm>
        </p:spPr>
        <p:txBody>
          <a:bodyPr/>
          <a:lstStyle/>
          <a:p>
            <a:pPr>
              <a:defRPr/>
            </a:pPr>
            <a:r>
              <a:rPr lang="it-IT" dirty="0"/>
              <a:t>SIG-CISS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56C5C6-7803-4413-90E5-87F309163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9" y="1187999"/>
            <a:ext cx="11136000" cy="466059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– Scouting </a:t>
            </a:r>
            <a:r>
              <a:rPr lang="en-US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GARR internal pilot</a:t>
            </a:r>
          </a:p>
          <a:p>
            <a:pPr lvl="1">
              <a:lnSpc>
                <a:spcPct val="120000"/>
              </a:lnSpc>
            </a:pPr>
            <a:r>
              <a:rPr lang="en-US" sz="1800" dirty="0" err="1"/>
              <a:t>Cubbit</a:t>
            </a:r>
            <a:r>
              <a:rPr lang="en-US" sz="1800" dirty="0"/>
              <a:t> cloud coordinator, GARR storage in Frascati and Bologna</a:t>
            </a:r>
            <a:endParaRPr lang="en-GB" sz="1800" dirty="0"/>
          </a:p>
          <a:p>
            <a:pPr lvl="1">
              <a:lnSpc>
                <a:spcPct val="120000"/>
              </a:lnSpc>
            </a:pPr>
            <a:r>
              <a:rPr lang="en-US" sz="1800" dirty="0"/>
              <a:t>Assessment with S3 clients and data movement workflows, benchmarking suite</a:t>
            </a:r>
          </a:p>
          <a:p>
            <a:pPr lvl="1">
              <a:lnSpc>
                <a:spcPct val="120000"/>
              </a:lnSpc>
            </a:pPr>
            <a:endParaRPr lang="en-GB" sz="1800" dirty="0"/>
          </a:p>
          <a:p>
            <a:pPr lvl="0">
              <a:lnSpc>
                <a:spcPct val="12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Service </a:t>
            </a: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prototype</a:t>
            </a:r>
            <a:r>
              <a:rPr lang="it-IT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(today)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1800" dirty="0"/>
              <a:t>Federation definitions: governing bodies, processes, sustainability</a:t>
            </a:r>
          </a:p>
          <a:p>
            <a:pPr lvl="1">
              <a:lnSpc>
                <a:spcPct val="120000"/>
              </a:lnSpc>
            </a:pPr>
            <a:r>
              <a:rPr lang="en-US" sz="1800" b="1" dirty="0"/>
              <a:t>Producers</a:t>
            </a:r>
            <a:r>
              <a:rPr lang="en-US" sz="1800" dirty="0"/>
              <a:t> of resources and </a:t>
            </a:r>
            <a:r>
              <a:rPr lang="en-US" sz="1800" b="1" dirty="0"/>
              <a:t>consumers</a:t>
            </a:r>
            <a:r>
              <a:rPr lang="en-US" sz="1800" dirty="0"/>
              <a:t> of the same</a:t>
            </a:r>
            <a:endParaRPr lang="en-GB" sz="1800" dirty="0"/>
          </a:p>
          <a:p>
            <a:pPr lvl="1">
              <a:lnSpc>
                <a:spcPct val="120000"/>
              </a:lnSpc>
            </a:pPr>
            <a:r>
              <a:rPr lang="en-US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Edustorage.it : On-premise Coordinator on multi-site </a:t>
            </a:r>
            <a:r>
              <a:rPr lang="en-US" sz="18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kubernetes</a:t>
            </a:r>
            <a:r>
              <a:rPr lang="en-US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GARR</a:t>
            </a:r>
          </a:p>
          <a:p>
            <a:pPr lvl="2">
              <a:lnSpc>
                <a:spcPct val="120000"/>
              </a:lnSpc>
            </a:pPr>
            <a:r>
              <a:rPr lang="en-US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at University of Bologna, University of Milano-Bicocca, GARR data-centers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750 TB per site, 5 servers, initial (1+1) redundancy then (3+1 erasure code)</a:t>
            </a:r>
            <a:endParaRPr lang="en-US" b="1" dirty="0"/>
          </a:p>
          <a:p>
            <a:pPr lvl="2">
              <a:lnSpc>
                <a:spcPct val="120000"/>
              </a:lnSpc>
            </a:pPr>
            <a:r>
              <a:rPr lang="en-US" dirty="0"/>
              <a:t>Dedicated DMZ VPN maximizing data access</a:t>
            </a:r>
          </a:p>
          <a:p>
            <a:pPr lvl="2">
              <a:lnSpc>
                <a:spcPct val="120000"/>
              </a:lnSpc>
            </a:pP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B0663A-921B-49BC-B763-43D1AA43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</a:t>
            </a: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53FF0-FE86-4E97-B415-BFE2A85032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A6D61-656F-471F-A0D1-39D0020F1B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78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9A9D0-131C-41C1-B708-7C042A85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9" y="1188000"/>
            <a:ext cx="11136000" cy="45529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Gateways up &amp; running, with IDEM AAI and dedicated URLs for tenants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Use Cases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Data movement across the network and telemetry data lakes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Vertical solutions </a:t>
            </a:r>
            <a:r>
              <a:rPr lang="en-US" sz="1800" dirty="0"/>
              <a:t>for each tenant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Sync and share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Remote backup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Collaboration suite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Immediate Actions, next week or so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Coordinator upgrade to the next LTS release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Rack migration from Turin to Naples, both GARR data centers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Storage setup in Milano-Bicocca and Bologna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789C8F-3F89-4BC9-83C2-241E76E9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use cases and </a:t>
            </a: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near-term developments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5A819-4362-42E1-B015-3D42B07B01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BE9B-46CD-4822-B380-8788039655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65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BC5E9B-B310-4FA0-A8F3-B99C2D91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8" y="1188000"/>
            <a:ext cx="11283001" cy="4356000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2400" dirty="0"/>
              <a:t>Consolidation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From pilot to production, more GARR regions, more partners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Federation operation processes, onboarding, policies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Extension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Interactions with the association of Italian Universities (CRUI) for a Request for Information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Blueprint architecture for simplified tender of hardware and software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Planning for a public tender, open also to other solutions</a:t>
            </a:r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BE51A-28EC-4644-8DCD-440E98BA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Then, consolidation and extension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9CAF5-9029-442A-9283-56F457E259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BAE14-6987-46D6-A597-FAE8435C6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4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FA665-D6C7-4E44-9D12-D689F3DF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9" y="3924796"/>
            <a:ext cx="2474693" cy="2105301"/>
          </a:xfrm>
        </p:spPr>
        <p:txBody>
          <a:bodyPr>
            <a:normAutofit/>
          </a:bodyPr>
          <a:lstStyle/>
          <a:p>
            <a:r>
              <a:rPr lang="en-US" dirty="0"/>
              <a:t>GARR</a:t>
            </a:r>
          </a:p>
          <a:p>
            <a:r>
              <a:rPr lang="en-US" sz="1800" dirty="0"/>
              <a:t>Pasquale </a:t>
            </a:r>
            <a:r>
              <a:rPr lang="en-US" sz="1800" dirty="0" err="1"/>
              <a:t>Mandato</a:t>
            </a:r>
            <a:br>
              <a:rPr lang="en-US" sz="1800" dirty="0"/>
            </a:br>
            <a:r>
              <a:rPr lang="en-US" sz="1800" dirty="0"/>
              <a:t>Vincenzo </a:t>
            </a:r>
            <a:r>
              <a:rPr lang="en-US" sz="1800" dirty="0" err="1"/>
              <a:t>Caracciolo</a:t>
            </a:r>
            <a:br>
              <a:rPr lang="en-US" sz="1800" dirty="0"/>
            </a:br>
            <a:r>
              <a:rPr lang="en-US" sz="1800" dirty="0"/>
              <a:t>Gianni Marzulli</a:t>
            </a:r>
            <a:br>
              <a:rPr lang="en-US" sz="1800" dirty="0"/>
            </a:br>
            <a:r>
              <a:rPr lang="en-US" sz="1800" dirty="0"/>
              <a:t>Marco </a:t>
            </a:r>
            <a:r>
              <a:rPr lang="en-US" sz="1800" dirty="0" err="1"/>
              <a:t>Lorini</a:t>
            </a:r>
            <a:br>
              <a:rPr lang="en-US" sz="1800" dirty="0"/>
            </a:br>
            <a:r>
              <a:rPr lang="en-US" sz="1800" dirty="0"/>
              <a:t>Matteo Di Fazio</a:t>
            </a:r>
            <a:br>
              <a:rPr lang="en-US" sz="1800" dirty="0"/>
            </a:br>
            <a:r>
              <a:rPr lang="en-US" sz="1800" dirty="0"/>
              <a:t>Giancarlo Viola 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94DB7-B278-498C-B14E-D1B9E2D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/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69384-5B16-4D9E-9403-15F1EB49CF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FADF7-88BD-452B-80BC-9DCDEC0577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13</a:t>
            </a:fld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DABDA-DEAF-4457-90AE-8C556ABF687E}"/>
              </a:ext>
            </a:extLst>
          </p:cNvPr>
          <p:cNvSpPr/>
          <p:nvPr/>
        </p:nvSpPr>
        <p:spPr>
          <a:xfrm>
            <a:off x="807522" y="1145969"/>
            <a:ext cx="10576956" cy="17872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Thanks on behalf of all the people involved in </a:t>
            </a:r>
            <a:r>
              <a:rPr lang="en-US" sz="2800" dirty="0" err="1"/>
              <a:t>Edustorage</a:t>
            </a:r>
            <a:endParaRPr lang="en-US" sz="2800" dirty="0"/>
          </a:p>
          <a:p>
            <a:pPr algn="ctr"/>
            <a:r>
              <a:rPr lang="en-GB" sz="2800" dirty="0">
                <a:hlinkClick r:id="rId2"/>
              </a:rPr>
              <a:t>s3fed-wg@lists.garr.it</a:t>
            </a:r>
            <a:r>
              <a:rPr lang="en-GB" sz="2800" dirty="0"/>
              <a:t>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5B14FB6-E794-48C2-B4BC-B235A7614E31}"/>
              </a:ext>
            </a:extLst>
          </p:cNvPr>
          <p:cNvSpPr txBox="1">
            <a:spLocks/>
          </p:cNvSpPr>
          <p:nvPr/>
        </p:nvSpPr>
        <p:spPr bwMode="auto">
          <a:xfrm>
            <a:off x="3172345" y="3924795"/>
            <a:ext cx="2652502" cy="2105301"/>
          </a:xfrm>
          <a:prstGeom prst="rect">
            <a:avLst/>
          </a:prstGeom>
        </p:spPr>
        <p:txBody>
          <a:bodyPr vert="horz" lIns="72000" tIns="45720" rIns="72000" bIns="45720" rtlCol="0">
            <a:normAutofit lnSpcReduction="10000"/>
          </a:bodyPr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36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2pPr>
            <a:lvl3pPr marL="72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3pPr>
            <a:lvl4pPr marL="108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4pPr>
            <a:lvl5pPr marL="144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Bologna</a:t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Stefano </a:t>
            </a:r>
            <a:r>
              <a:rPr lang="en-US" sz="1800" dirty="0" err="1"/>
              <a:t>Benassi</a:t>
            </a:r>
            <a:endParaRPr lang="en-US" sz="1800" dirty="0"/>
          </a:p>
          <a:p>
            <a:r>
              <a:rPr lang="en-US" sz="1800" dirty="0"/>
              <a:t>Riccardo Dodi </a:t>
            </a:r>
          </a:p>
          <a:p>
            <a:r>
              <a:rPr lang="en-US" sz="1800" dirty="0"/>
              <a:t>the APM team</a:t>
            </a:r>
          </a:p>
          <a:p>
            <a:r>
              <a:rPr lang="en-US" sz="1800" dirty="0"/>
              <a:t>Andrea </a:t>
            </a:r>
            <a:r>
              <a:rPr lang="en-US" sz="1800" dirty="0" err="1"/>
              <a:t>Giovine</a:t>
            </a:r>
            <a:endParaRPr lang="en-US" sz="1800" dirty="0"/>
          </a:p>
          <a:p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860375B-306B-4686-8D4A-3DA8AF6F706C}"/>
              </a:ext>
            </a:extLst>
          </p:cNvPr>
          <p:cNvSpPr txBox="1">
            <a:spLocks/>
          </p:cNvSpPr>
          <p:nvPr/>
        </p:nvSpPr>
        <p:spPr bwMode="auto">
          <a:xfrm>
            <a:off x="6095999" y="3924795"/>
            <a:ext cx="3386448" cy="2105301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36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2pPr>
            <a:lvl3pPr marL="72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3pPr>
            <a:lvl4pPr marL="108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4pPr>
            <a:lvl5pPr marL="144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University of Milano-Bicocca</a:t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Ettore </a:t>
            </a:r>
            <a:r>
              <a:rPr lang="en-US" sz="1800" dirty="0" err="1"/>
              <a:t>Virzi</a:t>
            </a:r>
            <a:endParaRPr lang="en-US" sz="1800" dirty="0"/>
          </a:p>
          <a:p>
            <a:r>
              <a:rPr lang="en-US" sz="1800" dirty="0"/>
              <a:t>Rosario </a:t>
            </a:r>
            <a:r>
              <a:rPr lang="en-US" sz="1800" dirty="0" err="1"/>
              <a:t>Agreste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7029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requirement that led us to </a:t>
            </a:r>
            <a:r>
              <a:rPr lang="en-US" sz="18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Edustorage</a:t>
            </a:r>
            <a:endParaRPr lang="en-US" sz="18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29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current service pilot</a:t>
            </a:r>
          </a:p>
          <a:p>
            <a:pPr marL="7029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strategy</a:t>
            </a:r>
          </a:p>
          <a:p>
            <a:pPr marL="7029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29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b="1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Alignment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SIG-CISS topics </a:t>
            </a:r>
          </a:p>
          <a:p>
            <a:pPr lvl="1">
              <a:lnSpc>
                <a:spcPct val="100000"/>
              </a:lnSpc>
            </a:pPr>
            <a:r>
              <a:rPr lang="en-US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of federated storage solutions and their integration with public or private wide area networks</a:t>
            </a:r>
          </a:p>
          <a:p>
            <a:pPr lvl="1">
              <a:lnSpc>
                <a:spcPct val="100000"/>
              </a:lnSpc>
            </a:pPr>
            <a:r>
              <a:rPr lang="en-US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access and data management at the Edge</a:t>
            </a:r>
            <a:endParaRPr lang="en-GB" sz="1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b="1" dirty="0"/>
              <a:t>Outline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 bwMode="auto">
          <a:xfrm>
            <a:off x="527999" y="1188000"/>
            <a:ext cx="10326048" cy="47667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Community-facing Services</a:t>
            </a:r>
            <a:endParaRPr lang="en-US" sz="18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GARRbox</a:t>
            </a:r>
            <a:r>
              <a:rPr lang="en-US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Sync and Share – personal, small teams, daily file management</a:t>
            </a:r>
            <a:endParaRPr lang="it-IT" sz="16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Filesender</a:t>
            </a:r>
            <a:r>
              <a:rPr lang="en-US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large file transfer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S3 object storage based on </a:t>
            </a:r>
            <a:r>
              <a:rPr lang="en-US" sz="16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Ceph</a:t>
            </a:r>
            <a:endParaRPr lang="it-IT" sz="16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Services</a:t>
            </a:r>
            <a:endParaRPr lang="en-US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VMs &amp; Pods backup, time series databases, </a:t>
            </a:r>
            <a:br>
              <a:rPr lang="en-US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logging and network flows data lakes, backend for other services</a:t>
            </a:r>
            <a:endParaRPr lang="it-IT" sz="16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MiNIO</a:t>
            </a:r>
            <a:r>
              <a:rPr lang="en-US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S3 clusters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Redundant ZFS storage, with sync among sites</a:t>
            </a:r>
            <a:endParaRPr lang="it-IT" sz="16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2C5A7F-31D0-4119-BC57-411958C450D5}"/>
              </a:ext>
            </a:extLst>
          </p:cNvPr>
          <p:cNvGrpSpPr/>
          <p:nvPr/>
        </p:nvGrpSpPr>
        <p:grpSpPr>
          <a:xfrm>
            <a:off x="7600336" y="2316465"/>
            <a:ext cx="1409946" cy="1073054"/>
            <a:chOff x="7764708" y="2295738"/>
            <a:chExt cx="1409946" cy="10730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D4733C-2019-4DEF-B239-01CF2629B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18" t="1501" r="74403" b="66485"/>
            <a:stretch/>
          </p:blipFill>
          <p:spPr bwMode="auto">
            <a:xfrm>
              <a:off x="7884665" y="2295738"/>
              <a:ext cx="1201499" cy="1000756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57AA38-D83F-403F-AEF9-92D6F7DADCCB}"/>
                </a:ext>
              </a:extLst>
            </p:cNvPr>
            <p:cNvSpPr/>
            <p:nvPr/>
          </p:nvSpPr>
          <p:spPr>
            <a:xfrm>
              <a:off x="7764708" y="2295738"/>
              <a:ext cx="1409946" cy="1073054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recap of current GARR Storage Services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3</a:t>
            </a:fld>
            <a:endParaRPr lang="it-IT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9B151-41DB-4145-93B4-B5DF95EF6073}"/>
              </a:ext>
            </a:extLst>
          </p:cNvPr>
          <p:cNvGrpSpPr/>
          <p:nvPr/>
        </p:nvGrpSpPr>
        <p:grpSpPr>
          <a:xfrm>
            <a:off x="9392833" y="792254"/>
            <a:ext cx="2389246" cy="1503484"/>
            <a:chOff x="1180178" y="937556"/>
            <a:chExt cx="2389246" cy="15034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DF4F73-8D67-46D3-96CE-058E0EED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297007" y="937556"/>
              <a:ext cx="2272417" cy="1452196"/>
            </a:xfrm>
            <a:prstGeom prst="rect">
              <a:avLst/>
            </a:prstGeom>
          </p:spPr>
        </p:pic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DD3C0606-11E5-42D3-B3EA-09993D17CC88}"/>
                </a:ext>
              </a:extLst>
            </p:cNvPr>
            <p:cNvSpPr/>
            <p:nvPr/>
          </p:nvSpPr>
          <p:spPr bwMode="auto">
            <a:xfrm>
              <a:off x="1180178" y="1048542"/>
              <a:ext cx="2329961" cy="1392498"/>
            </a:xfrm>
            <a:prstGeom prst="flowChartAlternateProcess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BCFA1A-A5F5-4717-BB05-82A59CC0218C}"/>
              </a:ext>
            </a:extLst>
          </p:cNvPr>
          <p:cNvGrpSpPr/>
          <p:nvPr/>
        </p:nvGrpSpPr>
        <p:grpSpPr>
          <a:xfrm>
            <a:off x="9449493" y="2427664"/>
            <a:ext cx="2273301" cy="1000757"/>
            <a:chOff x="9509661" y="2529210"/>
            <a:chExt cx="2273301" cy="10007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061DD9-C715-4081-8725-714CA22CB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09" r="30222" b="67986"/>
            <a:stretch/>
          </p:blipFill>
          <p:spPr bwMode="auto">
            <a:xfrm>
              <a:off x="9510545" y="2529210"/>
              <a:ext cx="2272417" cy="1000757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DC0E2E7-6E8D-43BA-9B99-E45DDF125B87}"/>
                </a:ext>
              </a:extLst>
            </p:cNvPr>
            <p:cNvSpPr/>
            <p:nvPr/>
          </p:nvSpPr>
          <p:spPr>
            <a:xfrm>
              <a:off x="9509661" y="2672407"/>
              <a:ext cx="2116767" cy="756593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9366D5-D0FC-49F1-9372-7DCBA64A9E4C}"/>
              </a:ext>
            </a:extLst>
          </p:cNvPr>
          <p:cNvGrpSpPr/>
          <p:nvPr/>
        </p:nvGrpSpPr>
        <p:grpSpPr>
          <a:xfrm>
            <a:off x="10251171" y="3571618"/>
            <a:ext cx="1693998" cy="1073054"/>
            <a:chOff x="9932431" y="3515030"/>
            <a:chExt cx="1693998" cy="10730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57BE59-373E-43A6-91F6-B81C58F62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497" b="65673"/>
            <a:stretch/>
          </p:blipFill>
          <p:spPr bwMode="auto">
            <a:xfrm>
              <a:off x="9932432" y="3515030"/>
              <a:ext cx="1693997" cy="1073054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7A06B01-9F28-4222-8CA8-5052434E6A9E}"/>
                </a:ext>
              </a:extLst>
            </p:cNvPr>
            <p:cNvSpPr/>
            <p:nvPr/>
          </p:nvSpPr>
          <p:spPr>
            <a:xfrm>
              <a:off x="9932431" y="3670376"/>
              <a:ext cx="1441525" cy="866420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EDD0E4-D70F-4E27-8B29-6A924824D803}"/>
              </a:ext>
            </a:extLst>
          </p:cNvPr>
          <p:cNvGrpSpPr/>
          <p:nvPr/>
        </p:nvGrpSpPr>
        <p:grpSpPr>
          <a:xfrm>
            <a:off x="9381636" y="4709218"/>
            <a:ext cx="1905492" cy="1554773"/>
            <a:chOff x="9392833" y="4608496"/>
            <a:chExt cx="1905492" cy="15547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3EF0AA-E7DA-4003-865F-BCEC4106C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687" r="285"/>
            <a:stretch/>
          </p:blipFill>
          <p:spPr bwMode="auto">
            <a:xfrm>
              <a:off x="9392833" y="4608496"/>
              <a:ext cx="1905492" cy="1554773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B7AB275-0BD7-4373-BFF7-D2AC67E668BD}"/>
                </a:ext>
              </a:extLst>
            </p:cNvPr>
            <p:cNvSpPr/>
            <p:nvPr/>
          </p:nvSpPr>
          <p:spPr>
            <a:xfrm>
              <a:off x="9392833" y="4791710"/>
              <a:ext cx="1811084" cy="1229483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1AA76D-AD8F-40E8-916E-A84C88D10071}"/>
              </a:ext>
            </a:extLst>
          </p:cNvPr>
          <p:cNvGrpSpPr/>
          <p:nvPr/>
        </p:nvGrpSpPr>
        <p:grpSpPr>
          <a:xfrm>
            <a:off x="8206004" y="3677502"/>
            <a:ext cx="1693996" cy="866420"/>
            <a:chOff x="7884665" y="3756348"/>
            <a:chExt cx="1693996" cy="8664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5D4850-2566-4F26-A61F-7D61B110F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34" t="13131" r="70973" b="35645"/>
            <a:stretch/>
          </p:blipFill>
          <p:spPr bwMode="auto">
            <a:xfrm>
              <a:off x="7884666" y="3756348"/>
              <a:ext cx="1608554" cy="79641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581D5A2-6B24-4280-A061-FAF163B62984}"/>
                </a:ext>
              </a:extLst>
            </p:cNvPr>
            <p:cNvSpPr/>
            <p:nvPr/>
          </p:nvSpPr>
          <p:spPr>
            <a:xfrm>
              <a:off x="7884665" y="3756348"/>
              <a:ext cx="1693996" cy="866420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6952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1935CE-5FA0-42B1-B3ED-E8BA17D9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51122" y="2111407"/>
            <a:ext cx="5238997" cy="40072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13D1B0-6EEF-4A9B-9956-C487A109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9" y="1188000"/>
            <a:ext cx="10581367" cy="502873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Local Infrastructure</a:t>
            </a:r>
            <a:r>
              <a:rPr lang="en-US" sz="1800" dirty="0"/>
              <a:t>: Rack and site-level protection (VMs live migration + SAN)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Data and Services</a:t>
            </a:r>
            <a:r>
              <a:rPr lang="en-US" sz="1800" dirty="0"/>
              <a:t>: Active-passive/Active-active replication (Kubernetes)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The Gap</a:t>
            </a:r>
            <a:r>
              <a:rPr lang="en-US" sz="1800" dirty="0"/>
              <a:t>: go beyond the single data center</a:t>
            </a:r>
          </a:p>
          <a:p>
            <a:pPr marL="70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Storage that continues to function </a:t>
            </a:r>
            <a:r>
              <a:rPr lang="en-US" sz="1600" dirty="0"/>
              <a:t>even when sites fail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Data Management Challenge </a:t>
            </a:r>
          </a:p>
          <a:p>
            <a:pPr marL="70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Expensive commercial solutions for long-term </a:t>
            </a:r>
            <a:br>
              <a:rPr lang="en-US" sz="1600" dirty="0"/>
            </a:br>
            <a:r>
              <a:rPr lang="en-US" sz="1600" dirty="0"/>
              <a:t>archiving of always increasing research data</a:t>
            </a:r>
          </a:p>
          <a:p>
            <a:pPr marL="70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Managing large-scale storage with many 9’s is hard</a:t>
            </a:r>
          </a:p>
          <a:p>
            <a:pPr marL="70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7D195-983B-43D3-AA76-3FA3E181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resiliency and limits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35368-0405-42A8-AB5A-EBBCE464E3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8AA1C-592A-4868-BC41-19BD843E20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22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F599F-A0E6-40F1-83D6-2A9E3D5A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9" y="1188000"/>
            <a:ext cx="11136000" cy="4898104"/>
          </a:xfrm>
        </p:spPr>
        <p:txBody>
          <a:bodyPr>
            <a:normAutofit/>
          </a:bodyPr>
          <a:lstStyle/>
          <a:p>
            <a:pPr marL="180000" lvl="1" indent="0">
              <a:lnSpc>
                <a:spcPct val="100000"/>
              </a:lnSpc>
              <a:buNone/>
            </a:pPr>
            <a:r>
              <a:rPr lang="en-US" sz="1800" b="1" dirty="0"/>
              <a:t>GARR’s role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Not a fee-based provider, but an </a:t>
            </a:r>
            <a:r>
              <a:rPr lang="en-US" sz="1600" b="1" dirty="0"/>
              <a:t>aggregator</a:t>
            </a:r>
            <a:r>
              <a:rPr lang="en-US" sz="1600" dirty="0"/>
              <a:t> in joint development and implementation</a:t>
            </a:r>
            <a:endParaRPr lang="en-GB" sz="1600" dirty="0"/>
          </a:p>
          <a:p>
            <a:pPr lvl="2">
              <a:lnSpc>
                <a:spcPct val="100000"/>
              </a:lnSpc>
            </a:pPr>
            <a:r>
              <a:rPr lang="en-US" sz="1600" dirty="0"/>
              <a:t>Cost planning, developing internal expertise, and supporting specific research needs</a:t>
            </a:r>
            <a:endParaRPr lang="en-GB" sz="1600" dirty="0"/>
          </a:p>
          <a:p>
            <a:pPr lvl="2">
              <a:lnSpc>
                <a:spcPct val="100000"/>
              </a:lnSpc>
            </a:pPr>
            <a:r>
              <a:rPr lang="en-US" sz="1600" dirty="0"/>
              <a:t>GARR is an interested user</a:t>
            </a:r>
          </a:p>
          <a:p>
            <a:pPr lvl="2">
              <a:lnSpc>
                <a:spcPct val="100000"/>
              </a:lnSpc>
            </a:pPr>
            <a:endParaRPr lang="en-GB" sz="1600" dirty="0"/>
          </a:p>
          <a:p>
            <a:pPr marL="180000" lvl="1" indent="0">
              <a:lnSpc>
                <a:spcPct val="100000"/>
              </a:lnSpc>
              <a:buNone/>
            </a:pPr>
            <a:r>
              <a:rPr lang="en-US" sz="1800" b="1" dirty="0"/>
              <a:t>Advantages of storage federation</a:t>
            </a:r>
            <a:endParaRPr lang="en-GB" sz="1800" dirty="0"/>
          </a:p>
          <a:p>
            <a:pPr lvl="2">
              <a:lnSpc>
                <a:spcPct val="100000"/>
              </a:lnSpc>
            </a:pPr>
            <a:r>
              <a:rPr lang="en-US" sz="1600" dirty="0"/>
              <a:t>Geographical resilience, continuity, ease of use</a:t>
            </a:r>
            <a:endParaRPr lang="en-GB" sz="1600" dirty="0"/>
          </a:p>
          <a:p>
            <a:pPr lvl="2">
              <a:lnSpc>
                <a:spcPct val="100000"/>
              </a:lnSpc>
            </a:pPr>
            <a:r>
              <a:rPr lang="en-US" sz="1600" dirty="0"/>
              <a:t>Security and compliance. Collaboration and innovation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Resource and cost optimization, operational effort reduction, scalability to multiples of 100 PB</a:t>
            </a:r>
            <a:endParaRPr lang="en-GB" sz="1600" dirty="0"/>
          </a:p>
          <a:p>
            <a:pPr lvl="2">
              <a:lnSpc>
                <a:spcPct val="100000"/>
              </a:lnSpc>
            </a:pPr>
            <a:endParaRPr lang="en-US" sz="1600" dirty="0"/>
          </a:p>
          <a:p>
            <a:pPr marL="180000" lvl="1" indent="0">
              <a:lnSpc>
                <a:spcPct val="100000"/>
              </a:lnSpc>
              <a:buNone/>
            </a:pPr>
            <a:r>
              <a:rPr lang="en-US" sz="1800" b="1" dirty="0"/>
              <a:t>Design pillars</a:t>
            </a:r>
            <a:endParaRPr lang="en-GB" sz="1800" dirty="0"/>
          </a:p>
          <a:p>
            <a:pPr lvl="2">
              <a:lnSpc>
                <a:spcPct val="100000"/>
              </a:lnSpc>
            </a:pPr>
            <a:r>
              <a:rPr lang="en-US" sz="1600" dirty="0"/>
              <a:t>Availability - data persistency when entire sites fail</a:t>
            </a:r>
            <a:endParaRPr lang="en-GB" sz="1600" dirty="0"/>
          </a:p>
          <a:p>
            <a:pPr lvl="2">
              <a:lnSpc>
                <a:spcPct val="100000"/>
              </a:lnSpc>
            </a:pPr>
            <a:r>
              <a:rPr lang="en-US" sz="1600" dirty="0"/>
              <a:t>Reliability - protection against component failure</a:t>
            </a:r>
            <a:endParaRPr lang="en-GB" sz="1600" dirty="0"/>
          </a:p>
          <a:p>
            <a:pPr lvl="2">
              <a:lnSpc>
                <a:spcPct val="100000"/>
              </a:lnSpc>
            </a:pPr>
            <a:r>
              <a:rPr lang="en-US" sz="1600" dirty="0"/>
              <a:t>Protection of data with encryption, immutable copies, versioning</a:t>
            </a:r>
            <a:endParaRPr lang="en-GB" sz="1600" dirty="0"/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9E246-CDE6-4DC0-883B-5055C6D4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Federated Storage: requirement analysis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52456-A57E-44D9-8A7F-6D6531834E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87244-780F-4E3C-97C0-06EF1AA7BA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97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74AB0C-5A54-4E5A-A8A5-1B97307BF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92" y="1175781"/>
            <a:ext cx="5154070" cy="4418617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 bwMode="auto">
          <a:xfrm>
            <a:off x="629391" y="1176200"/>
            <a:ext cx="10753107" cy="46605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/>
              <a:t>Edustorage.it </a:t>
            </a:r>
            <a:r>
              <a:rPr lang="en-US" sz="1800" dirty="0"/>
              <a:t>– 2024 GARR technical workshop</a:t>
            </a:r>
            <a:endParaRPr lang="en-GB" sz="18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3 layers architecture, off the shelf storage</a:t>
            </a:r>
            <a:endParaRPr lang="en-GB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S3 tenants, software orchestration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AAI by design, dedicated DMZ VPN</a:t>
            </a:r>
            <a:endParaRPr lang="en-GB" sz="1600" dirty="0"/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sz="1800" b="1" dirty="0"/>
              <a:t>Federated control and management</a:t>
            </a:r>
            <a:endParaRPr lang="en-GB" sz="18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Operational autonomy for end-users</a:t>
            </a:r>
            <a:endParaRPr lang="en-GB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Multi-organization hierarchical delegation</a:t>
            </a:r>
            <a:endParaRPr lang="en-GB" sz="1600" dirty="0"/>
          </a:p>
          <a:p>
            <a:pPr marL="540000" lvl="2" indent="0">
              <a:lnSpc>
                <a:spcPct val="100000"/>
              </a:lnSpc>
              <a:buNone/>
            </a:pPr>
            <a:r>
              <a:rPr lang="en-US" sz="1600" dirty="0"/>
              <a:t>	Team leaders can set collaborator quotas </a:t>
            </a:r>
            <a:br>
              <a:rPr lang="en-US" sz="1600" dirty="0"/>
            </a:br>
            <a:r>
              <a:rPr lang="en-US" sz="1600" dirty="0"/>
              <a:t>	within upper-level (organization) constraints</a:t>
            </a:r>
            <a:endParaRPr lang="en-GB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Independent redundancy levels</a:t>
            </a:r>
            <a:br>
              <a:rPr lang="en-US" sz="1600" dirty="0"/>
            </a:br>
            <a:r>
              <a:rPr lang="en-US" sz="1600" dirty="0"/>
              <a:t>	1+1, 3+1, immutable copies, …</a:t>
            </a:r>
            <a:endParaRPr lang="en-GB" sz="1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 bwMode="auto">
          <a:xfrm>
            <a:off x="0" y="108000"/>
            <a:ext cx="12192000" cy="460502"/>
          </a:xfrm>
        </p:spPr>
        <p:txBody>
          <a:bodyPr/>
          <a:lstStyle/>
          <a:p>
            <a:pPr>
              <a:defRPr/>
            </a:pP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  <a:r>
              <a:rPr lang="it-IT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Service Model Vision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51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 bwMode="auto">
          <a:xfrm>
            <a:off x="527999" y="938151"/>
            <a:ext cx="11136000" cy="789709"/>
          </a:xfrm>
        </p:spPr>
        <p:txBody>
          <a:bodyPr>
            <a:normAutofit/>
          </a:bodyPr>
          <a:lstStyle/>
          <a:p>
            <a:r>
              <a:rPr lang="en-US" sz="1800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Cubbit</a:t>
            </a:r>
            <a:r>
              <a:rPr lang="en-US" sz="1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European company born in Bologna</a:t>
            </a:r>
            <a:r>
              <a:rPr lang="en-US" sz="1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800" b="1" dirty="0"/>
              <a:t>DS3 </a:t>
            </a:r>
            <a:r>
              <a:rPr lang="en-US" sz="1800" dirty="0"/>
              <a:t>a S3-compatible storage solution with a new data distribution model</a:t>
            </a:r>
          </a:p>
          <a:p>
            <a:pPr>
              <a:defRPr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 bwMode="auto">
          <a:xfrm>
            <a:off x="0" y="108000"/>
            <a:ext cx="12192000" cy="460502"/>
          </a:xfrm>
        </p:spPr>
        <p:txBody>
          <a:bodyPr/>
          <a:lstStyle/>
          <a:p>
            <a:pPr>
              <a:defRPr/>
            </a:pP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Enabling</a:t>
            </a:r>
            <a:r>
              <a:rPr lang="it-IT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Technology: </a:t>
            </a:r>
            <a:r>
              <a:rPr lang="it-IT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Cubbit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rPr lang="it-IT"/>
              <a:t>7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0A1AB-52DC-4436-BFB5-5BFFFE690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51E2D"/>
              </a:clrFrom>
              <a:clrTo>
                <a:srgbClr val="151E2D">
                  <a:alpha val="0"/>
                </a:srgbClr>
              </a:clrTo>
            </a:clrChange>
          </a:blip>
          <a:srcRect l="1334" t="2101" r="769"/>
          <a:stretch/>
        </p:blipFill>
        <p:spPr>
          <a:xfrm>
            <a:off x="794922" y="1888177"/>
            <a:ext cx="6334504" cy="1778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C3CB8B-1FCC-4A1E-9662-4AC00F8A4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8" t="3702" r="2409" b="5054"/>
          <a:stretch/>
        </p:blipFill>
        <p:spPr>
          <a:xfrm>
            <a:off x="7748812" y="2252010"/>
            <a:ext cx="4329376" cy="3442207"/>
          </a:xfrm>
          <a:prstGeom prst="rect">
            <a:avLst/>
          </a:prstGeom>
        </p:spPr>
      </p:pic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74E01004-1D27-4BAC-BE8F-8FBDC41FDCFF}"/>
              </a:ext>
            </a:extLst>
          </p:cNvPr>
          <p:cNvSpPr txBox="1">
            <a:spLocks/>
          </p:cNvSpPr>
          <p:nvPr/>
        </p:nvSpPr>
        <p:spPr bwMode="auto">
          <a:xfrm>
            <a:off x="688044" y="4091049"/>
            <a:ext cx="6441382" cy="1264722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36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2pPr>
            <a:lvl3pPr marL="72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3pPr>
            <a:lvl4pPr marL="108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4pPr>
            <a:lvl5pPr marL="1440000" indent="-1800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Sovereignty + on-premise + ISO, NIS2, DORA, GDPR ready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Ransomware Protection + Multi-Tenant + Zero-Knowledge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1000s Nodes, N x 10 PBs hardware agnostic deployments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Edge nodes close to the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2C3BD8-6D0C-41F3-9417-5FC2373362B5}"/>
              </a:ext>
            </a:extLst>
          </p:cNvPr>
          <p:cNvSpPr/>
          <p:nvPr/>
        </p:nvSpPr>
        <p:spPr>
          <a:xfrm>
            <a:off x="843148" y="3915825"/>
            <a:ext cx="6286278" cy="1534949"/>
          </a:xfrm>
          <a:prstGeom prst="roundRect">
            <a:avLst/>
          </a:prstGeom>
          <a:noFill/>
          <a:ln w="19050" cap="flat" cmpd="sng" algn="ctr">
            <a:solidFill>
              <a:srgbClr val="15213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5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A53EA6-0244-4519-BED4-3176D0BB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Cubbit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resource hierarchy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0B5AE-49F2-4688-9FD3-5977A5314A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15F92-859B-4247-A13A-5E03A6DB8A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8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AE514-9887-4BD3-9ACF-140D5C34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1" y="860442"/>
            <a:ext cx="4705121" cy="39095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310FC5-5CF3-4501-8DF4-7AD4E55780C4}"/>
              </a:ext>
            </a:extLst>
          </p:cNvPr>
          <p:cNvSpPr/>
          <p:nvPr/>
        </p:nvSpPr>
        <p:spPr>
          <a:xfrm>
            <a:off x="5062796" y="870481"/>
            <a:ext cx="3500770" cy="97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Orchestrator</a:t>
            </a:r>
          </a:p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(replication policies, delegation)</a:t>
            </a:r>
          </a:p>
          <a:p>
            <a:pPr algn="ctr"/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26BC70-DEA4-4E1C-AC70-2F3E2E326B2A}"/>
              </a:ext>
            </a:extLst>
          </p:cNvPr>
          <p:cNvSpPr/>
          <p:nvPr/>
        </p:nvSpPr>
        <p:spPr>
          <a:xfrm>
            <a:off x="5062796" y="1974211"/>
            <a:ext cx="3500770" cy="853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Tenants gateways</a:t>
            </a:r>
          </a:p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(federated AAI)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6EE72-C8F4-4594-922A-63A423341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96" r="18215"/>
          <a:stretch/>
        </p:blipFill>
        <p:spPr>
          <a:xfrm>
            <a:off x="5361710" y="2961483"/>
            <a:ext cx="6684802" cy="33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86760A-1317-4757-82C5-69160958A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53EA6-0244-4519-BED4-3176D0BB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the hood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0B5AE-49F2-4688-9FD3-5977A5314A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Fabio Farina - GARR // SIG-CISS // Bologna, 3-4/12/2025</a:t>
            </a:r>
            <a:endParaRPr lang="it-IT" i="1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15F92-859B-4247-A13A-5E03A6DB8A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193EB6-7997-46F5-9BC5-814C63D672B3}" type="slidenum">
              <a:rPr lang="it-IT" smtClean="0"/>
              <a:t>9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0C794-D0B4-4BF9-A024-D32345B7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98" y="1138071"/>
            <a:ext cx="11136001" cy="517562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F93741-C409-46FE-BC00-6D9B68BF81E7}"/>
              </a:ext>
            </a:extLst>
          </p:cNvPr>
          <p:cNvSpPr/>
          <p:nvPr/>
        </p:nvSpPr>
        <p:spPr>
          <a:xfrm>
            <a:off x="3348842" y="730332"/>
            <a:ext cx="3073730" cy="332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Orchestrator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5B975-4D4C-45E1-B998-73659CA88824}"/>
              </a:ext>
            </a:extLst>
          </p:cNvPr>
          <p:cNvSpPr/>
          <p:nvPr/>
        </p:nvSpPr>
        <p:spPr>
          <a:xfrm>
            <a:off x="6477990" y="730332"/>
            <a:ext cx="5186009" cy="332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Gateways + Tenants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93FEC6-9F99-4134-9914-DF0C9588E784}"/>
              </a:ext>
            </a:extLst>
          </p:cNvPr>
          <p:cNvSpPr/>
          <p:nvPr/>
        </p:nvSpPr>
        <p:spPr>
          <a:xfrm>
            <a:off x="527998" y="730332"/>
            <a:ext cx="2765425" cy="332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 Agents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50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ema di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2018_GARR_Template_16-9</Template>
  <TotalTime>575</TotalTime>
  <Words>945</Words>
  <Application>Microsoft Office PowerPoint</Application>
  <DocSecurity>0</DocSecurity>
  <PresentationFormat>Widescreen</PresentationFormat>
  <Paragraphs>159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Segoe UI Semilight</vt:lpstr>
      <vt:lpstr>Calibri</vt:lpstr>
      <vt:lpstr>Symbol</vt:lpstr>
      <vt:lpstr>Arial</vt:lpstr>
      <vt:lpstr>Rockwell</vt:lpstr>
      <vt:lpstr>Segoe UI</vt:lpstr>
      <vt:lpstr>Tahoma</vt:lpstr>
      <vt:lpstr>Courier New</vt:lpstr>
      <vt:lpstr>Tema di Office</vt:lpstr>
      <vt:lpstr>A federated distributed S3 storage for Italian Universities and Research centers</vt:lpstr>
      <vt:lpstr>Outline</vt:lpstr>
      <vt:lpstr>Quick recap of current GARR Storage Services</vt:lpstr>
      <vt:lpstr>Current resiliency and limits</vt:lpstr>
      <vt:lpstr>Why Federated Storage: requirement analysis</vt:lpstr>
      <vt:lpstr>Objectives + Service Model Vision</vt:lpstr>
      <vt:lpstr>Enabling Technology: Cubbit</vt:lpstr>
      <vt:lpstr>Cubbit resource hierarchy</vt:lpstr>
      <vt:lpstr>Under the hood</vt:lpstr>
      <vt:lpstr>Development phases</vt:lpstr>
      <vt:lpstr>Early use cases and near-term developments </vt:lpstr>
      <vt:lpstr>Then, consolidation and extension</vt:lpstr>
      <vt:lpstr>Thanks / Grazie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federated distributed S3 storage for Italian Universities and Research centers</dc:title>
  <dc:subject/>
  <dc:creator>Fabio Farina</dc:creator>
  <cp:keywords/>
  <dc:description/>
  <cp:lastModifiedBy>Fabio Farina</cp:lastModifiedBy>
  <cp:revision>60</cp:revision>
  <dcterms:created xsi:type="dcterms:W3CDTF">2025-11-27T10:08:22Z</dcterms:created>
  <dcterms:modified xsi:type="dcterms:W3CDTF">2025-12-02T10:44:26Z</dcterms:modified>
  <cp:category/>
  <dc:identifier/>
  <cp:contentStatus/>
  <dc:language/>
  <cp:version/>
</cp:coreProperties>
</file>