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0"/>
  </p:notesMasterIdLst>
  <p:sldIdLst>
    <p:sldId id="660" r:id="rId5"/>
    <p:sldId id="337" r:id="rId6"/>
    <p:sldId id="3530" r:id="rId7"/>
    <p:sldId id="713" r:id="rId8"/>
    <p:sldId id="2145707272" r:id="rId9"/>
    <p:sldId id="714" r:id="rId10"/>
    <p:sldId id="715" r:id="rId11"/>
    <p:sldId id="703" r:id="rId12"/>
    <p:sldId id="2145707271" r:id="rId13"/>
    <p:sldId id="575" r:id="rId14"/>
    <p:sldId id="704" r:id="rId15"/>
    <p:sldId id="2145707274" r:id="rId16"/>
    <p:sldId id="2145707280" r:id="rId17"/>
    <p:sldId id="2145707276" r:id="rId18"/>
    <p:sldId id="2145707284" r:id="rId19"/>
    <p:sldId id="2145707283" r:id="rId20"/>
    <p:sldId id="576" r:id="rId21"/>
    <p:sldId id="369" r:id="rId22"/>
    <p:sldId id="572" r:id="rId23"/>
    <p:sldId id="2145707269" r:id="rId24"/>
    <p:sldId id="598" r:id="rId25"/>
    <p:sldId id="696" r:id="rId26"/>
    <p:sldId id="661" r:id="rId27"/>
    <p:sldId id="570" r:id="rId28"/>
    <p:sldId id="569" r:id="rId29"/>
  </p:sldIdLst>
  <p:sldSz cx="12192000" cy="6858000"/>
  <p:notesSz cx="6737350" cy="987266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F56358-B83B-91A1-2AD7-ABD88B45EA21}" name="Luca Dell'Agnello" initials="LD" userId="S::dellagne@infn.it::d72a87f9-a160-4fd3-a539-95a317f8eda3" providerId="AD"/>
  <p188:author id="{E0DFB4FD-8ED2-4DAA-BE9E-95E33E2CB86D}" name="Daniele Cesini" initials="DC" userId="S::dcesini@infn.it::73c81fc6-a548-41a4-a5ae-672b7b2208f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maso Boccali" initials="TB" lastIdx="8" clrIdx="0">
    <p:extLst>
      <p:ext uri="{19B8F6BF-5375-455C-9EA6-DF929625EA0E}">
        <p15:presenceInfo xmlns:p15="http://schemas.microsoft.com/office/powerpoint/2012/main" userId="S::boccali@infn.it::40e8eecc-a2a5-4c75-9cf5-f7490d58419a" providerId="AD"/>
      </p:ext>
    </p:extLst>
  </p:cmAuthor>
  <p:cmAuthor id="2" name="Luca Dell'Agnello" initials="LD" lastIdx="1" clrIdx="1">
    <p:extLst>
      <p:ext uri="{19B8F6BF-5375-455C-9EA6-DF929625EA0E}">
        <p15:presenceInfo xmlns:p15="http://schemas.microsoft.com/office/powerpoint/2012/main" userId="S::dellagne@infn.it::d72a87f9-a160-4fd3-a539-95a317f8eda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DA00DA"/>
    <a:srgbClr val="3B3838"/>
    <a:srgbClr val="7F7F7F"/>
    <a:srgbClr val="FFC000"/>
    <a:srgbClr val="5B9BD5"/>
    <a:srgbClr val="CC00FF"/>
    <a:srgbClr val="FF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CA54AC-FBE8-4EA3-88C8-296308470C8E}" v="9" dt="2025-12-03T07:42:03.8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5"/>
    <p:restoredTop sz="94737"/>
  </p:normalViewPr>
  <p:slideViewPr>
    <p:cSldViewPr snapToGrid="0" snapToObjects="1">
      <p:cViewPr varScale="1">
        <p:scale>
          <a:sx n="75" d="100"/>
          <a:sy n="75" d="100"/>
        </p:scale>
        <p:origin x="894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Costantini" userId="3dc0ceb8-d05d-445e-9e2a-c838778b6a2d" providerId="ADAL" clId="{2DE1DA82-353C-4665-9E97-E8AFBD8A2AB7}"/>
    <pc:docChg chg="custSel modSld">
      <pc:chgData name="Alessandro Costantini" userId="3dc0ceb8-d05d-445e-9e2a-c838778b6a2d" providerId="ADAL" clId="{2DE1DA82-353C-4665-9E97-E8AFBD8A2AB7}" dt="2025-12-03T07:42:04.724" v="55" actId="20577"/>
      <pc:docMkLst>
        <pc:docMk/>
      </pc:docMkLst>
      <pc:sldChg chg="modSp">
        <pc:chgData name="Alessandro Costantini" userId="3dc0ceb8-d05d-445e-9e2a-c838778b6a2d" providerId="ADAL" clId="{2DE1DA82-353C-4665-9E97-E8AFBD8A2AB7}" dt="2025-12-03T07:41:32.075" v="45"/>
        <pc:sldMkLst>
          <pc:docMk/>
          <pc:sldMk cId="3623453249" sldId="369"/>
        </pc:sldMkLst>
        <pc:spChg chg="mod">
          <ac:chgData name="Alessandro Costantini" userId="3dc0ceb8-d05d-445e-9e2a-c838778b6a2d" providerId="ADAL" clId="{2DE1DA82-353C-4665-9E97-E8AFBD8A2AB7}" dt="2025-12-03T07:41:32.075" v="45"/>
          <ac:spMkLst>
            <pc:docMk/>
            <pc:sldMk cId="3623453249" sldId="369"/>
            <ac:spMk id="3" creationId="{C4A1CC8E-4449-BEBB-062B-DF359D834F7F}"/>
          </ac:spMkLst>
        </pc:spChg>
      </pc:sldChg>
      <pc:sldChg chg="modSp mod">
        <pc:chgData name="Alessandro Costantini" userId="3dc0ceb8-d05d-445e-9e2a-c838778b6a2d" providerId="ADAL" clId="{2DE1DA82-353C-4665-9E97-E8AFBD8A2AB7}" dt="2025-12-03T07:42:04.724" v="55" actId="20577"/>
        <pc:sldMkLst>
          <pc:docMk/>
          <pc:sldMk cId="1230104739" sldId="569"/>
        </pc:sldMkLst>
        <pc:spChg chg="mod">
          <ac:chgData name="Alessandro Costantini" userId="3dc0ceb8-d05d-445e-9e2a-c838778b6a2d" providerId="ADAL" clId="{2DE1DA82-353C-4665-9E97-E8AFBD8A2AB7}" dt="2025-12-03T07:42:04.724" v="55" actId="20577"/>
          <ac:spMkLst>
            <pc:docMk/>
            <pc:sldMk cId="1230104739" sldId="569"/>
            <ac:spMk id="9" creationId="{7AF449DF-623F-157E-895D-CE73FAB32FC0}"/>
          </ac:spMkLst>
        </pc:spChg>
      </pc:sldChg>
      <pc:sldChg chg="modSp mod">
        <pc:chgData name="Alessandro Costantini" userId="3dc0ceb8-d05d-445e-9e2a-c838778b6a2d" providerId="ADAL" clId="{2DE1DA82-353C-4665-9E97-E8AFBD8A2AB7}" dt="2025-12-03T07:41:59.758" v="53" actId="20577"/>
        <pc:sldMkLst>
          <pc:docMk/>
          <pc:sldMk cId="994102270" sldId="570"/>
        </pc:sldMkLst>
        <pc:spChg chg="mod">
          <ac:chgData name="Alessandro Costantini" userId="3dc0ceb8-d05d-445e-9e2a-c838778b6a2d" providerId="ADAL" clId="{2DE1DA82-353C-4665-9E97-E8AFBD8A2AB7}" dt="2025-12-03T07:41:59.758" v="53" actId="20577"/>
          <ac:spMkLst>
            <pc:docMk/>
            <pc:sldMk cId="994102270" sldId="570"/>
            <ac:spMk id="9" creationId="{F1FC4E27-3ADE-2D6C-4F46-78638F72526C}"/>
          </ac:spMkLst>
        </pc:spChg>
      </pc:sldChg>
      <pc:sldChg chg="modSp">
        <pc:chgData name="Alessandro Costantini" userId="3dc0ceb8-d05d-445e-9e2a-c838778b6a2d" providerId="ADAL" clId="{2DE1DA82-353C-4665-9E97-E8AFBD8A2AB7}" dt="2025-12-03T07:41:36.044" v="46"/>
        <pc:sldMkLst>
          <pc:docMk/>
          <pc:sldMk cId="0" sldId="572"/>
        </pc:sldMkLst>
        <pc:spChg chg="mod">
          <ac:chgData name="Alessandro Costantini" userId="3dc0ceb8-d05d-445e-9e2a-c838778b6a2d" providerId="ADAL" clId="{2DE1DA82-353C-4665-9E97-E8AFBD8A2AB7}" dt="2025-12-03T07:41:36.044" v="46"/>
          <ac:spMkLst>
            <pc:docMk/>
            <pc:sldMk cId="0" sldId="572"/>
            <ac:spMk id="7" creationId="{9F007DD3-1C21-E850-B7D4-FAE42527194C}"/>
          </ac:spMkLst>
        </pc:spChg>
      </pc:sldChg>
      <pc:sldChg chg="modSp mod">
        <pc:chgData name="Alessandro Costantini" userId="3dc0ceb8-d05d-445e-9e2a-c838778b6a2d" providerId="ADAL" clId="{2DE1DA82-353C-4665-9E97-E8AFBD8A2AB7}" dt="2025-12-03T07:41:26.202" v="44" actId="20577"/>
        <pc:sldMkLst>
          <pc:docMk/>
          <pc:sldMk cId="2610378778" sldId="576"/>
        </pc:sldMkLst>
        <pc:spChg chg="mod">
          <ac:chgData name="Alessandro Costantini" userId="3dc0ceb8-d05d-445e-9e2a-c838778b6a2d" providerId="ADAL" clId="{2DE1DA82-353C-4665-9E97-E8AFBD8A2AB7}" dt="2025-12-03T07:41:26.202" v="44" actId="20577"/>
          <ac:spMkLst>
            <pc:docMk/>
            <pc:sldMk cId="2610378778" sldId="576"/>
            <ac:spMk id="3" creationId="{30BFE369-830A-0514-85C0-E9C1031B05F9}"/>
          </ac:spMkLst>
        </pc:spChg>
      </pc:sldChg>
      <pc:sldChg chg="modSp">
        <pc:chgData name="Alessandro Costantini" userId="3dc0ceb8-d05d-445e-9e2a-c838778b6a2d" providerId="ADAL" clId="{2DE1DA82-353C-4665-9E97-E8AFBD8A2AB7}" dt="2025-12-03T07:41:43.521" v="47"/>
        <pc:sldMkLst>
          <pc:docMk/>
          <pc:sldMk cId="829846094" sldId="598"/>
        </pc:sldMkLst>
        <pc:spChg chg="mod">
          <ac:chgData name="Alessandro Costantini" userId="3dc0ceb8-d05d-445e-9e2a-c838778b6a2d" providerId="ADAL" clId="{2DE1DA82-353C-4665-9E97-E8AFBD8A2AB7}" dt="2025-12-03T07:41:43.521" v="47"/>
          <ac:spMkLst>
            <pc:docMk/>
            <pc:sldMk cId="829846094" sldId="598"/>
            <ac:spMk id="14" creationId="{4E4B4DB7-55A5-F852-F785-8660963C10E2}"/>
          </ac:spMkLst>
        </pc:spChg>
      </pc:sldChg>
      <pc:sldChg chg="modSp mod">
        <pc:chgData name="Alessandro Costantini" userId="3dc0ceb8-d05d-445e-9e2a-c838778b6a2d" providerId="ADAL" clId="{2DE1DA82-353C-4665-9E97-E8AFBD8A2AB7}" dt="2025-12-03T06:55:49.344" v="42" actId="20577"/>
        <pc:sldMkLst>
          <pc:docMk/>
          <pc:sldMk cId="3831038784" sldId="660"/>
        </pc:sldMkLst>
        <pc:spChg chg="mod">
          <ac:chgData name="Alessandro Costantini" userId="3dc0ceb8-d05d-445e-9e2a-c838778b6a2d" providerId="ADAL" clId="{2DE1DA82-353C-4665-9E97-E8AFBD8A2AB7}" dt="2025-12-03T06:55:49.344" v="42" actId="20577"/>
          <ac:spMkLst>
            <pc:docMk/>
            <pc:sldMk cId="3831038784" sldId="660"/>
            <ac:spMk id="7" creationId="{FE4A87C5-1E74-5713-EFA9-747C688D24B1}"/>
          </ac:spMkLst>
        </pc:spChg>
      </pc:sldChg>
      <pc:sldChg chg="modSp mod">
        <pc:chgData name="Alessandro Costantini" userId="3dc0ceb8-d05d-445e-9e2a-c838778b6a2d" providerId="ADAL" clId="{2DE1DA82-353C-4665-9E97-E8AFBD8A2AB7}" dt="2025-12-03T07:41:53.432" v="51" actId="20577"/>
        <pc:sldMkLst>
          <pc:docMk/>
          <pc:sldMk cId="4010245026" sldId="661"/>
        </pc:sldMkLst>
        <pc:spChg chg="mod">
          <ac:chgData name="Alessandro Costantini" userId="3dc0ceb8-d05d-445e-9e2a-c838778b6a2d" providerId="ADAL" clId="{2DE1DA82-353C-4665-9E97-E8AFBD8A2AB7}" dt="2025-12-03T07:41:53.432" v="51" actId="20577"/>
          <ac:spMkLst>
            <pc:docMk/>
            <pc:sldMk cId="4010245026" sldId="661"/>
            <ac:spMk id="12" creationId="{AA1F5313-FFCE-F0FE-9BC0-A75CADEF8E09}"/>
          </ac:spMkLst>
        </pc:spChg>
      </pc:sldChg>
      <pc:sldChg chg="modSp mod">
        <pc:chgData name="Alessandro Costantini" userId="3dc0ceb8-d05d-445e-9e2a-c838778b6a2d" providerId="ADAL" clId="{2DE1DA82-353C-4665-9E97-E8AFBD8A2AB7}" dt="2025-12-03T07:41:48.200" v="49" actId="20577"/>
        <pc:sldMkLst>
          <pc:docMk/>
          <pc:sldMk cId="3245655394" sldId="696"/>
        </pc:sldMkLst>
        <pc:spChg chg="mod">
          <ac:chgData name="Alessandro Costantini" userId="3dc0ceb8-d05d-445e-9e2a-c838778b6a2d" providerId="ADAL" clId="{2DE1DA82-353C-4665-9E97-E8AFBD8A2AB7}" dt="2025-12-03T07:41:48.200" v="49" actId="20577"/>
          <ac:spMkLst>
            <pc:docMk/>
            <pc:sldMk cId="3245655394" sldId="696"/>
            <ac:spMk id="11" creationId="{87F500A4-1283-3106-5211-828D6534C4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19" cy="49534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6273" y="0"/>
            <a:ext cx="2919519" cy="49534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300"/>
            </a:lvl1pPr>
          </a:lstStyle>
          <a:p>
            <a:fld id="{5BA6B169-A512-4965-B838-67862E348CA1}" type="datetimeFigureOut">
              <a:rPr lang="it-IT" smtClean="0"/>
              <a:t>03/12/2025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735" y="4751219"/>
            <a:ext cx="5389880" cy="3887361"/>
          </a:xfrm>
          <a:prstGeom prst="rect">
            <a:avLst/>
          </a:prstGeom>
        </p:spPr>
        <p:txBody>
          <a:bodyPr vert="horz" lIns="94906" tIns="47453" rIns="94906" bIns="47453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19519" cy="49534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6273" y="9377317"/>
            <a:ext cx="2919519" cy="49534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300"/>
            </a:lvl1pPr>
          </a:lstStyle>
          <a:p>
            <a:fld id="{10A7915F-B3AF-495E-BD48-10523C09A7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58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pPr/>
              <a:t>2</a:t>
            </a:fld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F3351-772A-A805-01B0-D363A9795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D2276A-613D-5DE0-A34F-ED691B8FD4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A1DB25-464E-3D5B-9C88-4B786CB4F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44B67-0D49-0817-6BFD-789D6E0B9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7915F-B3AF-495E-BD48-10523C09A79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102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E6A7D-AF1D-D4C9-AFEA-F0F6CC124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2A1DE2-9B3D-264E-21CE-7E1CB4007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324930-8ABB-DF3D-94DE-9587AC32FA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F2C9C-4AA4-CC77-89F1-AA56620DA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7915F-B3AF-495E-BD48-10523C09A79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28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E4F4E-FE66-BC75-B894-3A8FADB43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AA27B3-7E7F-4067-729E-284B9550A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75AF2F-DBA2-ECC2-CF41-E256C8FF9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FA813-A0A8-FF3E-CF9D-952E506B48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7915F-B3AF-495E-BD48-10523C09A79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748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7915F-B3AF-495E-BD48-10523C09A79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867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di </a:t>
            </a:r>
            <a:r>
              <a:rPr lang="en-US" dirty="0" err="1"/>
              <a:t>strategia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7915F-B3AF-495E-BD48-10523C09A79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062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3E58B-27B1-39DC-77A8-8083E9548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97CF03-6DA7-F46B-B30F-2FA3FAEC9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59700C-13C7-E76C-B147-6376D83E1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Slide di </a:t>
            </a:r>
            <a:r>
              <a:rPr lang="en-US" dirty="0" err="1"/>
              <a:t>strategia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D4898-26DE-42C7-2AD6-BD19D6B2A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7915F-B3AF-495E-BD48-10523C09A79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784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8F218-E41A-1C49-BB09-A85D9D724DB8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098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f4b019be19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f4b019be19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CBC7-C7FC-4DD7-8258-BC25471F7E57}" type="datetime1">
              <a:rPr lang="it-IT" smtClean="0"/>
              <a:t>03/12/2025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SC25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263B-304F-4D55-BC86-FD7C343A1B5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252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182C8-B42A-4EA3-88DE-C503045C3231}" type="datetime1">
              <a:rPr lang="it-IT" smtClean="0"/>
              <a:t>03/12/2025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SC25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263B-304F-4D55-BC86-FD7C343A1B5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583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35B80B-6156-4527-AAD6-93DE99489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BA8AA1-0EEF-426E-B6BF-833CFD727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AD3489-B3E3-48B6-A940-E4C5F2D94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0835-D18A-4F92-8BFD-D19FABB13E7A}" type="datetime1">
              <a:rPr lang="it-IT" smtClean="0"/>
              <a:t>03/12/2025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6B5C8C-3B02-4C83-8C20-7D6BCDDC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4F79F5-52ED-48CF-8231-A40A9C912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4FF-EE66-483D-9B1C-2F82609F03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809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E144F7-F49A-4203-8D7F-6440B8071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1BC274B-EFD7-4B9F-842F-FDCFBDBD1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B0D3C0-B829-4390-B162-3EBBAA75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0AC3-F2AA-4E8C-AF0A-DE4B8FCC00FB}" type="datetime1">
              <a:rPr lang="it-IT" smtClean="0"/>
              <a:t>03/12/2025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A21DFD-76AC-4D10-ABBA-2C60A52ED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CBEE4E-91DB-432D-B9FB-CD16AA68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1B5A-5DC6-44CF-A2B1-E2E73AE670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497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4" y="2306782"/>
            <a:ext cx="11318007" cy="3865418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03D4207-1B7E-59E0-40E5-7509AD243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C5E6B887-0117-42E1-3678-413D74C8A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6" y="1656535"/>
            <a:ext cx="10515600" cy="535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93679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2204865"/>
            <a:ext cx="11521280" cy="39189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09C0ACB5-C9AF-41A5-A363-9AE097735921}" type="datetime1">
              <a:rPr lang="it-IT" smtClean="0"/>
              <a:t>03/12/2025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SC25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18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CA20-6EEF-4E90-89DC-3FA106914FFB}" type="datetime1">
              <a:rPr lang="it-IT" smtClean="0"/>
              <a:t>03/12/2025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SC25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263B-304F-4D55-BC86-FD7C343A1B56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649455" y="1082591"/>
            <a:ext cx="10684292" cy="499335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3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00B16-7491-4905-977A-650708D0E686}" type="datetime1">
              <a:rPr lang="it-IT" smtClean="0"/>
              <a:t>03/12/2025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SC25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263B-304F-4D55-BC86-FD7C343A1B5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761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72004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3E00F-81F7-457F-8569-0AB202CBE484}" type="datetime1">
              <a:rPr lang="it-IT" smtClean="0"/>
              <a:t>03/12/2025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SC25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263B-304F-4D55-BC86-FD7C343A1B5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078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95FE-4384-494B-98DE-59FFB038AEE3}" type="datetime1">
              <a:rPr lang="it-IT" smtClean="0"/>
              <a:t>03/12/2025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SC25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263B-304F-4D55-BC86-FD7C343A1B5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78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77CF-0C01-4B48-8EB8-5DFFD71D702F}" type="datetime1">
              <a:rPr lang="it-IT" smtClean="0"/>
              <a:t>03/12/2025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SC25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263B-304F-4D55-BC86-FD7C343A1B5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74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19FD-5BBE-498A-94DC-A659E23449FF}" type="datetime1">
              <a:rPr lang="it-IT" smtClean="0"/>
              <a:t>03/12/2025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SC25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263B-304F-4D55-BC86-FD7C343A1B5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06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AF9C-A803-456D-937C-230A215C617E}" type="datetime1">
              <a:rPr lang="it-IT" smtClean="0"/>
              <a:t>03/12/2025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SC25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263B-304F-4D55-BC86-FD7C343A1B5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33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94D7-53ED-48AD-9702-4CB49F4ECB15}" type="datetime1">
              <a:rPr lang="it-IT" smtClean="0"/>
              <a:t>03/12/2025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SC25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263B-304F-4D55-BC86-FD7C343A1B5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8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95638"/>
            <a:ext cx="9227133" cy="71064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27698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344245" y="6519134"/>
            <a:ext cx="3694355" cy="20234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0AF25E7A-39F2-4F5F-BBBC-E55D86CADA0A}" type="datetime1">
              <a:rPr lang="it-IT" smtClean="0"/>
              <a:t>03/12/2025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519134"/>
            <a:ext cx="4572000" cy="20234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GB"/>
              <a:t>SC25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519134"/>
            <a:ext cx="3158266" cy="20234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BE76263B-304F-4D55-BC86-FD7C343A1B56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Rettangolo 6"/>
          <p:cNvSpPr/>
          <p:nvPr userDrawn="1"/>
        </p:nvSpPr>
        <p:spPr>
          <a:xfrm>
            <a:off x="344245" y="920723"/>
            <a:ext cx="11424621" cy="45719"/>
          </a:xfrm>
          <a:prstGeom prst="rect">
            <a:avLst/>
          </a:prstGeom>
          <a:gradFill flip="none" rotWithShape="1">
            <a:gsLst>
              <a:gs pos="27000">
                <a:schemeClr val="accent5">
                  <a:lumMod val="50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852" y="-1671"/>
            <a:ext cx="1497014" cy="877157"/>
          </a:xfrm>
          <a:prstGeom prst="rect">
            <a:avLst/>
          </a:prstGeom>
        </p:spPr>
      </p:pic>
      <p:sp>
        <p:nvSpPr>
          <p:cNvPr id="10" name="Rettangolo 9"/>
          <p:cNvSpPr/>
          <p:nvPr userDrawn="1"/>
        </p:nvSpPr>
        <p:spPr>
          <a:xfrm>
            <a:off x="344243" y="6396977"/>
            <a:ext cx="11424621" cy="45719"/>
          </a:xfrm>
          <a:prstGeom prst="rect">
            <a:avLst/>
          </a:prstGeom>
          <a:gradFill flip="none" rotWithShape="1">
            <a:gsLst>
              <a:gs pos="27000">
                <a:schemeClr val="accent5">
                  <a:lumMod val="50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7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lessandro.costantini@cnaf.infn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www.cnaf.infn.it/" TargetMode="Externa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F7977-573D-9FE8-E374-B8A4B0AF1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D6C6CD3-8886-19A4-6DAE-563A60AE3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4" name="Google Shape;32;p28">
            <a:extLst>
              <a:ext uri="{FF2B5EF4-FFF2-40B4-BE49-F238E27FC236}">
                <a16:creationId xmlns:a16="http://schemas.microsoft.com/office/drawing/2014/main" id="{7AD32AC4-112E-48E1-AF3B-A102ADBF8A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2804" y="69445"/>
            <a:ext cx="1196051" cy="5773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3CC37B23-7A27-56A3-BA78-E45BEC48CB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0F1B808E-544B-E340-56A5-485CCC3E37CF}"/>
              </a:ext>
            </a:extLst>
          </p:cNvPr>
          <p:cNvSpPr txBox="1">
            <a:spLocks/>
          </p:cNvSpPr>
          <p:nvPr/>
        </p:nvSpPr>
        <p:spPr>
          <a:xfrm>
            <a:off x="1524000" y="2438320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INFN Data processing services for high energy physics and beyond</a:t>
            </a:r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FE4A87C5-1E74-5713-EFA9-747C688D24B1}"/>
              </a:ext>
            </a:extLst>
          </p:cNvPr>
          <p:cNvSpPr txBox="1">
            <a:spLocks/>
          </p:cNvSpPr>
          <p:nvPr/>
        </p:nvSpPr>
        <p:spPr>
          <a:xfrm>
            <a:off x="1524000" y="5176380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00" dirty="0">
              <a:solidFill>
                <a:srgbClr val="FFFFFF"/>
              </a:solidFill>
            </a:endParaRPr>
          </a:p>
          <a:p>
            <a:r>
              <a:rPr lang="en-US" sz="1700" dirty="0">
                <a:solidFill>
                  <a:srgbClr val="FFFFFF"/>
                </a:solidFill>
              </a:rPr>
              <a:t>Alessandro Costantini, INFN-CNAF</a:t>
            </a:r>
          </a:p>
          <a:p>
            <a:r>
              <a:rPr lang="en-US" sz="1600" dirty="0">
                <a:solidFill>
                  <a:srgbClr val="FFFFFF"/>
                </a:solidFill>
              </a:rPr>
              <a:t>16th SIG-CISS: </a:t>
            </a:r>
            <a:r>
              <a:rPr lang="en-US" sz="1600" dirty="0" err="1">
                <a:solidFill>
                  <a:srgbClr val="FFFFFF"/>
                </a:solidFill>
              </a:rPr>
              <a:t>Fed.Storage</a:t>
            </a:r>
            <a:r>
              <a:rPr lang="en-US" sz="1600" dirty="0">
                <a:solidFill>
                  <a:srgbClr val="FFFFFF"/>
                </a:solidFill>
              </a:rPr>
              <a:t> and Storage Infrastructure Workshop</a:t>
            </a:r>
          </a:p>
          <a:p>
            <a:r>
              <a:rPr lang="en-US" sz="1700" dirty="0">
                <a:solidFill>
                  <a:srgbClr val="FFFFFF"/>
                </a:solidFill>
              </a:rPr>
              <a:t>3-4 December 2025</a:t>
            </a:r>
          </a:p>
          <a:p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DF5FE8-3CE4-4837-EF5D-56B2731CD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6B132-E17F-43EF-B351-DBB8C5CB6397}" type="datetime1">
              <a:rPr lang="it-IT" smtClean="0"/>
              <a:t>03/12/2025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CAE67-45F9-163A-1014-B6A12B58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0DF3B2-BD1B-4EF9-443B-9D69E83D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1B5A-5DC6-44CF-A2B1-E2E73AE6708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1038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0AB77-344C-C9A1-8E28-C0465B59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it happens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3C46B-CB7E-A226-661D-5B015D3B9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9704"/>
            <a:ext cx="10515600" cy="5242149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CNAF (Bologna) </a:t>
            </a:r>
            <a:r>
              <a:rPr lang="en-GB" dirty="0"/>
              <a:t>is the </a:t>
            </a:r>
            <a:r>
              <a:rPr lang="en-GB" b="1" dirty="0"/>
              <a:t>National </a:t>
            </a:r>
            <a:r>
              <a:rPr lang="en-GB" b="1" dirty="0" err="1"/>
              <a:t>Center</a:t>
            </a:r>
            <a:r>
              <a:rPr lang="en-GB" b="1" dirty="0"/>
              <a:t> of INFN dedicated to Research and Development on Information and Communication Technologies</a:t>
            </a:r>
          </a:p>
          <a:p>
            <a:endParaRPr lang="en-GB" dirty="0">
              <a:cs typeface="Calibri" panose="020F0502020204030204" pitchFamily="34" charset="0"/>
            </a:endParaRPr>
          </a:p>
          <a:p>
            <a:r>
              <a:rPr lang="en-GB" dirty="0">
                <a:cs typeface="Calibri" panose="020F0502020204030204" pitchFamily="34" charset="0"/>
              </a:rPr>
              <a:t>CNAF has a strong involvement in NRRP-funded initiatives (</a:t>
            </a:r>
            <a:r>
              <a:rPr lang="en-GB" b="1" dirty="0">
                <a:cs typeface="Calibri" panose="020F0502020204030204" pitchFamily="34" charset="0"/>
              </a:rPr>
              <a:t>ICSC</a:t>
            </a:r>
            <a:r>
              <a:rPr lang="en-GB" dirty="0">
                <a:cs typeface="Calibri" panose="020F0502020204030204" pitchFamily="34" charset="0"/>
              </a:rPr>
              <a:t>, </a:t>
            </a:r>
            <a:r>
              <a:rPr lang="en-US" b="1" kern="100" dirty="0" err="1">
                <a:ea typeface="Calibri" panose="020F0502020204030204" pitchFamily="34" charset="0"/>
                <a:cs typeface="Calibri" panose="020F0502020204030204" pitchFamily="34" charset="0"/>
              </a:rPr>
              <a:t>TeRABIT</a:t>
            </a:r>
            <a:r>
              <a:rPr lang="en-GB" kern="1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1" dirty="0">
                <a:cs typeface="Calibri" panose="020F0502020204030204" pitchFamily="34" charset="0"/>
              </a:rPr>
              <a:t>DARE</a:t>
            </a:r>
            <a:r>
              <a:rPr lang="en-GB" dirty="0">
                <a:cs typeface="Calibri" panose="020F0502020204030204" pitchFamily="34" charset="0"/>
              </a:rPr>
              <a:t>, </a:t>
            </a:r>
            <a:r>
              <a:rPr lang="en-US" b="1" kern="100" dirty="0">
                <a:ea typeface="Calibri" panose="020F0502020204030204" pitchFamily="34" charset="0"/>
                <a:cs typeface="Calibri" panose="020F0502020204030204" pitchFamily="34" charset="0"/>
              </a:rPr>
              <a:t>ECOSISTER</a:t>
            </a:r>
            <a:r>
              <a:rPr lang="en-GB" kern="100" dirty="0"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kern="100" dirty="0">
              <a:cs typeface="Calibri" panose="020F0502020204030204" pitchFamily="34" charset="0"/>
            </a:endParaRPr>
          </a:p>
          <a:p>
            <a:pPr lvl="1"/>
            <a:r>
              <a:rPr lang="en-GB" b="1" kern="100" dirty="0">
                <a:cs typeface="Calibri" panose="020F0502020204030204" pitchFamily="34" charset="0"/>
              </a:rPr>
              <a:t>Funding for resources </a:t>
            </a:r>
            <a:r>
              <a:rPr lang="en-GB" kern="100" dirty="0">
                <a:cs typeface="Calibri" panose="020F0502020204030204" pitchFamily="34" charset="0"/>
              </a:rPr>
              <a:t>(storage mainly)</a:t>
            </a:r>
          </a:p>
          <a:p>
            <a:pPr lvl="1"/>
            <a:r>
              <a:rPr lang="en-GB" b="1" kern="100" dirty="0">
                <a:cs typeface="Calibri" panose="020F0502020204030204" pitchFamily="34" charset="0"/>
              </a:rPr>
              <a:t>Funding of a significant number of temporary staff </a:t>
            </a:r>
            <a:endParaRPr lang="en-GB" b="1" dirty="0"/>
          </a:p>
          <a:p>
            <a:r>
              <a:rPr lang="en-GB" dirty="0"/>
              <a:t>CNAF is participating in several other projects (current and proposed)</a:t>
            </a:r>
          </a:p>
          <a:p>
            <a:pPr lvl="1"/>
            <a:r>
              <a:rPr lang="en-GB" b="1" dirty="0">
                <a:cs typeface="Calibri" panose="020F0502020204030204" pitchFamily="34" charset="0"/>
              </a:rPr>
              <a:t>Spectrum initiative </a:t>
            </a:r>
            <a:r>
              <a:rPr lang="en-GB" dirty="0">
                <a:cs typeface="Calibri" panose="020F0502020204030204" pitchFamily="34" charset="0"/>
              </a:rPr>
              <a:t>(</a:t>
            </a: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to enhance the integration of computing resources across Europe) </a:t>
            </a:r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Projects related to EOSC</a:t>
            </a: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Skills4EOSC, AI4EOSC) and 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contribution to setting-up the Italian EOSC node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together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with ICSC</a:t>
            </a:r>
            <a:endParaRPr lang="en-US" dirty="0">
              <a:cs typeface="Times New Roman" panose="02020603050405020304" pitchFamily="18" charset="0"/>
            </a:endParaRPr>
          </a:p>
          <a:p>
            <a:pPr lvl="1"/>
            <a:r>
              <a:rPr lang="en-US" b="1" dirty="0">
                <a:cs typeface="Times New Roman" panose="02020603050405020304" pitchFamily="18" charset="0"/>
              </a:rPr>
              <a:t>Projects for AAI</a:t>
            </a:r>
            <a:r>
              <a:rPr lang="en-US" dirty="0">
                <a:cs typeface="Times New Roman" panose="02020603050405020304" pitchFamily="18" charset="0"/>
              </a:rPr>
              <a:t> (AARC TREE, RI-Scale)</a:t>
            </a:r>
          </a:p>
          <a:p>
            <a:pPr lvl="1"/>
            <a:r>
              <a:rPr lang="en-US" b="1" dirty="0">
                <a:cs typeface="Times New Roman" panose="02020603050405020304" pitchFamily="18" charset="0"/>
              </a:rPr>
              <a:t>Cultural Heritage </a:t>
            </a:r>
            <a:r>
              <a:rPr lang="en-US" dirty="0">
                <a:cs typeface="Times New Roman" panose="02020603050405020304" pitchFamily="18" charset="0"/>
              </a:rPr>
              <a:t>(Artemis)</a:t>
            </a:r>
          </a:p>
          <a:p>
            <a:pPr lvl="1"/>
            <a:r>
              <a:rPr lang="en-US" b="1" dirty="0">
                <a:cs typeface="Times New Roman" panose="02020603050405020304" pitchFamily="18" charset="0"/>
              </a:rPr>
              <a:t>Health and Medicine </a:t>
            </a:r>
            <a:r>
              <a:rPr lang="en-US" dirty="0">
                <a:cs typeface="Times New Roman" panose="02020603050405020304" pitchFamily="18" charset="0"/>
              </a:rPr>
              <a:t>(Allianz Against Cancer, MMBRI-ERIC, Elixir, Italian IRCCS)</a:t>
            </a:r>
            <a:endParaRPr lang="en-GB" kern="100" dirty="0"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ED3D3-B81A-8CB6-EDDB-23F01607B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4FF-EE66-483D-9B1C-2F82609F0338}" type="slidenum">
              <a:rPr lang="it-IT" smtClean="0"/>
              <a:t>10</a:t>
            </a:fld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6408DA0-BB3A-92F1-58CF-78E0BA92E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E20F-10B2-4786-BDEF-4D2CE3F2B706}" type="datetime1">
              <a:rPr lang="it-IT" smtClean="0"/>
              <a:t>03/12/2025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16CD0E1-6C0D-4104-46D6-2D65C3FD4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  <p:extLst>
      <p:ext uri="{BB962C8B-B14F-4D97-AF65-F5344CB8AC3E}">
        <p14:creationId xmlns:p14="http://schemas.microsoft.com/office/powerpoint/2010/main" val="1330608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10DC7-9114-0411-2822-497433019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FC30A-6070-EED0-FD62-EF9710770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Tecnopole</a:t>
            </a:r>
            <a:r>
              <a:rPr lang="en-US" dirty="0"/>
              <a:t>: the innovation 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C9D57-7AD5-8F83-33DC-7FB7C0F31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6984"/>
            <a:ext cx="10658707" cy="4984919"/>
          </a:xfrm>
        </p:spPr>
        <p:txBody>
          <a:bodyPr>
            <a:noAutofit/>
          </a:bodyPr>
          <a:lstStyle/>
          <a:p>
            <a:r>
              <a:rPr lang="en-US" dirty="0"/>
              <a:t>One of the added values of CNAF for INFN is the new data center at </a:t>
            </a:r>
            <a:r>
              <a:rPr lang="en-US" dirty="0" err="1"/>
              <a:t>Tecnopolo</a:t>
            </a:r>
            <a:endParaRPr lang="en-US" dirty="0"/>
          </a:p>
          <a:p>
            <a:r>
              <a:rPr lang="en-US" dirty="0"/>
              <a:t>Several opportunities offered by the new location </a:t>
            </a:r>
          </a:p>
          <a:p>
            <a:pPr lvl="1"/>
            <a:r>
              <a:rPr lang="en-GB" dirty="0"/>
              <a:t>Higher electrical power availability (up to 10 MW) and large room space (~3000 m</a:t>
            </a:r>
            <a:r>
              <a:rPr lang="en-GB" baseline="31999" dirty="0"/>
              <a:t>2</a:t>
            </a:r>
            <a:r>
              <a:rPr lang="en-GB" dirty="0"/>
              <a:t>) allow for a robust increase in installed resources beyond the HL-LHC requirements</a:t>
            </a:r>
          </a:p>
          <a:p>
            <a:r>
              <a:rPr lang="en-GB" dirty="0"/>
              <a:t>Proximity to CINECA data hall facilitates the exploitation of Leonardo and other future machines (e.g., LISA, Quantum Computers, AI Factory…)</a:t>
            </a:r>
          </a:p>
          <a:p>
            <a:endParaRPr lang="en-US" dirty="0"/>
          </a:p>
          <a:p>
            <a:endParaRPr lang="en-GB" dirty="0"/>
          </a:p>
          <a:p>
            <a:endParaRPr lang="en-US" sz="3200" kern="100" dirty="0">
              <a:solidFill>
                <a:srgbClr val="0070C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AF340-5655-6493-2FE0-9E9F9C1F2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4FF-EE66-483D-9B1C-2F82609F0338}" type="slidenum">
              <a:rPr lang="it-IT" smtClean="0"/>
              <a:t>11</a:t>
            </a:fld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37D4BB-DA90-7F5F-810B-A634EA917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055F-94A5-4F02-8457-9D1842E4C572}" type="datetime1">
              <a:rPr lang="it-IT" smtClean="0"/>
              <a:t>03/12/2025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C05059D-18A6-407C-825A-B7564B366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  <p:extLst>
      <p:ext uri="{BB962C8B-B14F-4D97-AF65-F5344CB8AC3E}">
        <p14:creationId xmlns:p14="http://schemas.microsoft.com/office/powerpoint/2010/main" val="675476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F8866-3519-A625-DB85-9C2B901E8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“DAMA” Technopole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AB7B4-A60A-4580-C471-0345E122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4FF-EE66-483D-9B1C-2F82609F0338}" type="slidenum">
              <a:rPr lang="it-IT" smtClean="0"/>
              <a:t>12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EF9D30-4C7D-4C56-5FA9-11BB660F7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69" y="1131714"/>
            <a:ext cx="7772400" cy="49843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B523AA-3537-CCBB-3582-400FC2293D3A}"/>
              </a:ext>
            </a:extLst>
          </p:cNvPr>
          <p:cNvSpPr txBox="1"/>
          <p:nvPr/>
        </p:nvSpPr>
        <p:spPr>
          <a:xfrm>
            <a:off x="7934866" y="3653819"/>
            <a:ext cx="421397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Data Center ECMWF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Entrepreneurship Hub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Data Center INFN-CNAF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Data Center CINECA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ENEA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International Research Area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Landing spot for companies and research activities</a:t>
            </a: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Technopole Square (</a:t>
            </a:r>
            <a:r>
              <a:rPr lang="en-GB" sz="1400" i="1" dirty="0"/>
              <a:t>Catering and services</a:t>
            </a:r>
            <a:r>
              <a:rPr lang="en-US" sz="14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“</a:t>
            </a:r>
            <a:r>
              <a:rPr lang="en-US" sz="1400" dirty="0" err="1"/>
              <a:t>Magazzino</a:t>
            </a:r>
            <a:r>
              <a:rPr lang="en-US" sz="1400" dirty="0"/>
              <a:t> del sale” (</a:t>
            </a:r>
            <a:r>
              <a:rPr lang="en-GB" sz="1400" i="1" dirty="0"/>
              <a:t>Conference area</a:t>
            </a:r>
            <a:r>
              <a:rPr lang="en-GB" sz="1400" dirty="0"/>
              <a:t>)</a:t>
            </a: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Botte B4 (</a:t>
            </a:r>
            <a:r>
              <a:rPr lang="en-GB" sz="1400" i="1" dirty="0"/>
              <a:t>Conference area E-R Region</a:t>
            </a:r>
            <a:r>
              <a:rPr lang="en-GB" sz="1400" dirty="0"/>
              <a:t>)</a:t>
            </a: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Citizen Science</a:t>
            </a:r>
          </a:p>
        </p:txBody>
      </p:sp>
      <p:pic>
        <p:nvPicPr>
          <p:cNvPr id="5122" name="Picture 2" descr="logo">
            <a:extLst>
              <a:ext uri="{FF2B5EF4-FFF2-40B4-BE49-F238E27FC236}">
                <a16:creationId xmlns:a16="http://schemas.microsoft.com/office/drawing/2014/main" id="{C3C32793-B2FA-12EE-D942-546E1BC92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222" y="2092611"/>
            <a:ext cx="1269354" cy="57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F698D0-3D97-673E-E133-3944C6C8CC18}"/>
              </a:ext>
            </a:extLst>
          </p:cNvPr>
          <p:cNvCxnSpPr>
            <a:cxnSpLocks/>
          </p:cNvCxnSpPr>
          <p:nvPr/>
        </p:nvCxnSpPr>
        <p:spPr>
          <a:xfrm>
            <a:off x="3161489" y="2640127"/>
            <a:ext cx="402404" cy="6669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0FB5AB-CA21-74EF-9AA3-52E005C224A1}"/>
              </a:ext>
            </a:extLst>
          </p:cNvPr>
          <p:cNvGrpSpPr/>
          <p:nvPr/>
        </p:nvGrpSpPr>
        <p:grpSpPr>
          <a:xfrm>
            <a:off x="3987847" y="2265039"/>
            <a:ext cx="436510" cy="988719"/>
            <a:chOff x="3742056" y="1617663"/>
            <a:chExt cx="606313" cy="12654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6229326-5A17-D452-51D3-8901BF6B7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2056" y="1617663"/>
              <a:ext cx="606313" cy="670619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7996F22-7902-42E1-F263-C5C5EB42EC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5559" y="2335600"/>
              <a:ext cx="0" cy="5475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8A43A26-0337-59D2-601A-89F5E3F01E64}"/>
              </a:ext>
            </a:extLst>
          </p:cNvPr>
          <p:cNvSpPr txBox="1"/>
          <p:nvPr/>
        </p:nvSpPr>
        <p:spPr>
          <a:xfrm flipH="1">
            <a:off x="8195157" y="1549071"/>
            <a:ext cx="3573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The CNAF headquarters is still at the Physics Department: in the near future it will be moved to </a:t>
            </a:r>
            <a:r>
              <a:rPr lang="en-US" i="1" dirty="0" err="1">
                <a:solidFill>
                  <a:srgbClr val="0070C0"/>
                </a:solidFill>
              </a:rPr>
              <a:t>Tecnopolo</a:t>
            </a:r>
            <a:endParaRPr lang="en-US" i="1" dirty="0">
              <a:solidFill>
                <a:srgbClr val="0070C0"/>
              </a:solidFill>
            </a:endParaRPr>
          </a:p>
          <a:p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13" name="Immagine 12" descr="Immagine che contiene Carattere, logo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BD54BAC1-7872-6365-3582-D629F4C75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23" y="2518059"/>
            <a:ext cx="735699" cy="735699"/>
          </a:xfrm>
          <a:prstGeom prst="rect">
            <a:avLst/>
          </a:prstGeom>
        </p:spPr>
      </p:pic>
      <p:cxnSp>
        <p:nvCxnSpPr>
          <p:cNvPr id="14" name="Straight Arrow Connector 11">
            <a:extLst>
              <a:ext uri="{FF2B5EF4-FFF2-40B4-BE49-F238E27FC236}">
                <a16:creationId xmlns:a16="http://schemas.microsoft.com/office/drawing/2014/main" id="{D4A43F38-FAE9-9F3E-64B6-80F79904DFCF}"/>
              </a:ext>
            </a:extLst>
          </p:cNvPr>
          <p:cNvCxnSpPr>
            <a:cxnSpLocks/>
          </p:cNvCxnSpPr>
          <p:nvPr/>
        </p:nvCxnSpPr>
        <p:spPr>
          <a:xfrm>
            <a:off x="2542108" y="2885908"/>
            <a:ext cx="577567" cy="5430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gnaposto data 17">
            <a:extLst>
              <a:ext uri="{FF2B5EF4-FFF2-40B4-BE49-F238E27FC236}">
                <a16:creationId xmlns:a16="http://schemas.microsoft.com/office/drawing/2014/main" id="{6F82910F-E4B1-30D9-A2B6-37106A469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527-3949-484F-81F3-0737290C77DE}" type="datetime1">
              <a:rPr lang="it-IT" smtClean="0"/>
              <a:t>03/12/2025</a:t>
            </a:fld>
            <a:endParaRPr lang="it-IT"/>
          </a:p>
        </p:txBody>
      </p:sp>
      <p:sp>
        <p:nvSpPr>
          <p:cNvPr id="19" name="Segnaposto piè di pagina 18">
            <a:extLst>
              <a:ext uri="{FF2B5EF4-FFF2-40B4-BE49-F238E27FC236}">
                <a16:creationId xmlns:a16="http://schemas.microsoft.com/office/drawing/2014/main" id="{3A7EFF8B-652E-0726-AA6B-0C4A8783C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  <p:extLst>
      <p:ext uri="{BB962C8B-B14F-4D97-AF65-F5344CB8AC3E}">
        <p14:creationId xmlns:p14="http://schemas.microsoft.com/office/powerpoint/2010/main" val="2358517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omputer room&#10;&#10;AI-generated content may be incorrect.">
            <a:extLst>
              <a:ext uri="{FF2B5EF4-FFF2-40B4-BE49-F238E27FC236}">
                <a16:creationId xmlns:a16="http://schemas.microsoft.com/office/drawing/2014/main" id="{244086F4-96EA-148E-8975-20F480BB90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872" b="7419"/>
          <a:stretch>
            <a:fillRect/>
          </a:stretch>
        </p:blipFill>
        <p:spPr>
          <a:xfrm>
            <a:off x="757722" y="967411"/>
            <a:ext cx="10728598" cy="4439476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3473E-A77A-8EF3-0AEF-026A8E6F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9134"/>
            <a:ext cx="3158266" cy="202341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F7694FF-EE66-483D-9B1C-2F82609F0338}" type="slidenum">
              <a:rPr lang="it-IT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it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EFC56B-CB46-2D79-6D62-335DBF934140}"/>
              </a:ext>
            </a:extLst>
          </p:cNvPr>
          <p:cNvSpPr txBox="1"/>
          <p:nvPr/>
        </p:nvSpPr>
        <p:spPr>
          <a:xfrm>
            <a:off x="344245" y="5604641"/>
            <a:ext cx="11600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Inaugurated May 10, 2024</a:t>
            </a:r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Migration of the Tier-1 data center to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Tecnopolo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completed during Spring 2025 without service interruption</a:t>
            </a:r>
          </a:p>
          <a:p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98A4C44-69C8-B472-70AA-A639DFBF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D895-45FC-4269-815D-B6D408BFCFC0}" type="datetime1">
              <a:rPr lang="it-IT" smtClean="0"/>
              <a:t>03/12/2025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DF72AFB-0C43-F3F0-C773-531367DE8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  <p:extLst>
      <p:ext uri="{BB962C8B-B14F-4D97-AF65-F5344CB8AC3E}">
        <p14:creationId xmlns:p14="http://schemas.microsoft.com/office/powerpoint/2010/main" val="3176113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9CEAC-7A0E-BCF3-9281-763B7E95A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1D51F-7561-996D-D394-79D4E78E4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Tecnopolo</a:t>
            </a:r>
            <a:r>
              <a:rPr lang="en-US" dirty="0"/>
              <a:t>: the INFN-CNAF data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C0F85-9172-E573-909C-D43BE096C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94" y="1276984"/>
            <a:ext cx="7222922" cy="3870369"/>
          </a:xfrm>
        </p:spPr>
        <p:txBody>
          <a:bodyPr>
            <a:noAutofit/>
          </a:bodyPr>
          <a:lstStyle/>
          <a:p>
            <a:r>
              <a:rPr lang="en-US" sz="2400" dirty="0"/>
              <a:t>It can accommodate resources for HL-LHC and other (future) scientific collaborations also beyond INFN traditional domain</a:t>
            </a:r>
          </a:p>
          <a:p>
            <a:r>
              <a:rPr lang="en-US" sz="2400" dirty="0"/>
              <a:t>ISO 27001 certified cloud infrastructure (EPIC) for managing biomedical and genomic data 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It hosts a database with O(1000) genomes </a:t>
            </a:r>
            <a:endParaRPr lang="en-US" sz="2000" dirty="0"/>
          </a:p>
          <a:p>
            <a:r>
              <a:rPr lang="en-US" sz="2400" dirty="0"/>
              <a:t>INFN ICT services</a:t>
            </a:r>
          </a:p>
          <a:p>
            <a:r>
              <a:rPr lang="en-US" sz="2400" dirty="0"/>
              <a:t>Housing of resources for other institutions (ENEA, INGV, Destination Earth, </a:t>
            </a:r>
            <a:r>
              <a:rPr lang="en-US" sz="2400" i="1" dirty="0"/>
              <a:t>ICSC</a:t>
            </a:r>
            <a:r>
              <a:rPr lang="en-US" sz="2400" dirty="0"/>
              <a:t>)</a:t>
            </a:r>
            <a:endParaRPr lang="en-GB" sz="2400" dirty="0">
              <a:solidFill>
                <a:srgbClr val="1E4F79"/>
              </a:solidFill>
            </a:endParaRPr>
          </a:p>
          <a:p>
            <a:pPr marL="0" indent="0">
              <a:buNone/>
            </a:pPr>
            <a:endParaRPr lang="en-US" sz="3200" kern="100" dirty="0">
              <a:solidFill>
                <a:srgbClr val="0070C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616B6-F2E5-AB60-AA9F-A627F7B4B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4FF-EE66-483D-9B1C-2F82609F0338}" type="slidenum">
              <a:rPr lang="it-IT" smtClean="0"/>
              <a:t>14</a:t>
            </a:fld>
            <a:endParaRPr lang="it-IT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F11D743-8FBB-42C6-019B-52CB0D4B8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924" y="1019753"/>
            <a:ext cx="3322487" cy="2493423"/>
          </a:xfrm>
          <a:prstGeom prst="rect">
            <a:avLst/>
          </a:prstGeom>
        </p:spPr>
      </p:pic>
      <p:pic>
        <p:nvPicPr>
          <p:cNvPr id="37" name="Picture 36" descr="A room with black cabinets and wires&#10;&#10;Description automatically generated">
            <a:extLst>
              <a:ext uri="{FF2B5EF4-FFF2-40B4-BE49-F238E27FC236}">
                <a16:creationId xmlns:a16="http://schemas.microsoft.com/office/drawing/2014/main" id="{34A877B0-FE45-3F4A-EFA9-F82246120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0847" y="3726651"/>
            <a:ext cx="3324564" cy="2493423"/>
          </a:xfrm>
          <a:prstGeom prst="rect">
            <a:avLst/>
          </a:prstGeom>
        </p:spPr>
      </p:pic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CACC2B9-BF86-ADD0-5D8F-6C1451DE1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CECB-042E-453C-8691-B3A4652C81F2}" type="datetime1">
              <a:rPr lang="it-IT" smtClean="0"/>
              <a:t>03/12/2025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0925869-26C3-CCC7-3507-75FE7EB18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  <p:extLst>
      <p:ext uri="{BB962C8B-B14F-4D97-AF65-F5344CB8AC3E}">
        <p14:creationId xmlns:p14="http://schemas.microsoft.com/office/powerpoint/2010/main" val="2402972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B0F56-2499-006A-91BB-6D44915B3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BCFB-10C0-FE16-B5DA-08464AFAC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3CD26-A8AD-17C5-90DF-F97790CBF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45" y="1090734"/>
            <a:ext cx="10055113" cy="498491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Consolidation of the INFN infrastructure thanks to the NRRP founding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Huge increase in resources (beyond HL-LHC requirements)</a:t>
            </a:r>
          </a:p>
          <a:p>
            <a:r>
              <a:rPr lang="en-US" dirty="0" err="1">
                <a:solidFill>
                  <a:srgbClr val="0070C0"/>
                </a:solidFill>
              </a:rPr>
              <a:t>DataCloud</a:t>
            </a:r>
            <a:r>
              <a:rPr lang="en-US" dirty="0">
                <a:solidFill>
                  <a:srgbClr val="0070C0"/>
                </a:solidFill>
              </a:rPr>
              <a:t> is proceeding with the creation of the national data lake</a:t>
            </a:r>
          </a:p>
          <a:p>
            <a:r>
              <a:rPr lang="en-US" dirty="0">
                <a:solidFill>
                  <a:srgbClr val="0070C0"/>
                </a:solidFill>
              </a:rPr>
              <a:t>Further steps to finalize the federation with non INFN resources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will continue, after the end of NRRP projects, in the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framework of </a:t>
            </a:r>
            <a:r>
              <a:rPr lang="en-US" b="1" dirty="0">
                <a:solidFill>
                  <a:srgbClr val="0070C0"/>
                </a:solidFill>
              </a:rPr>
              <a:t>EOSC</a:t>
            </a:r>
            <a:r>
              <a:rPr lang="en-US" dirty="0">
                <a:solidFill>
                  <a:srgbClr val="0070C0"/>
                </a:solidFill>
              </a:rPr>
              <a:t> and </a:t>
            </a:r>
            <a:r>
              <a:rPr lang="en-US" b="1" dirty="0" err="1">
                <a:solidFill>
                  <a:srgbClr val="0070C0"/>
                </a:solidFill>
              </a:rPr>
              <a:t>EuroHPC</a:t>
            </a:r>
            <a:endParaRPr lang="en-US" b="1" dirty="0">
              <a:solidFill>
                <a:srgbClr val="0070C0"/>
              </a:solidFill>
            </a:endParaRPr>
          </a:p>
          <a:p>
            <a:pPr lvl="1"/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The data lake will allow to access in a transparent way resources at CINECA, besides Leonardo,  such as Quantum computers and the AI Factory (It4lia)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kern="100" dirty="0">
              <a:solidFill>
                <a:srgbClr val="0070C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ECCA2-A830-E8C6-899D-293A10A71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4FF-EE66-483D-9B1C-2F82609F0338}" type="slidenum">
              <a:rPr lang="it-IT" smtClean="0"/>
              <a:t>15</a:t>
            </a:fld>
            <a:endParaRPr lang="it-IT"/>
          </a:p>
        </p:txBody>
      </p:sp>
      <p:pic>
        <p:nvPicPr>
          <p:cNvPr id="4100" name="Picture 4" descr="IT4LIA - ItaliaMeteo">
            <a:extLst>
              <a:ext uri="{FF2B5EF4-FFF2-40B4-BE49-F238E27FC236}">
                <a16:creationId xmlns:a16="http://schemas.microsoft.com/office/drawing/2014/main" id="{9546E765-02E2-6A09-BC33-523C2E17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733" y="4626574"/>
            <a:ext cx="1908884" cy="95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ew logo for EOSC! - EOSC Association">
            <a:extLst>
              <a:ext uri="{FF2B5EF4-FFF2-40B4-BE49-F238E27FC236}">
                <a16:creationId xmlns:a16="http://schemas.microsoft.com/office/drawing/2014/main" id="{82448F18-5E59-6D3A-7F06-CD844A59F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009" y="3571313"/>
            <a:ext cx="2395991" cy="74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5A05751-D02E-C69D-581E-58CC10E49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AB7A9-D9E7-4C58-9D69-96A58D2F4DF3}" type="datetime1">
              <a:rPr lang="it-IT" smtClean="0"/>
              <a:t>03/12/2025</a:t>
            </a:fld>
            <a:endParaRPr 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15B93D1C-8212-60D6-2669-CE44C8C0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  <p:extLst>
      <p:ext uri="{BB962C8B-B14F-4D97-AF65-F5344CB8AC3E}">
        <p14:creationId xmlns:p14="http://schemas.microsoft.com/office/powerpoint/2010/main" val="1273118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7A392E-715C-A990-D01A-C13A631A5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IT4LIA: the AI Factory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D02C5-D91F-9171-74A3-EF6E7D499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263B-304F-4D55-BC86-FD7C343A1B56}" type="slidenum">
              <a:rPr lang="en-GB" smtClean="0"/>
              <a:t>16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B03402-E76F-8E07-65A9-05576EB6C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Italian proposal selected for EU funding</a:t>
            </a:r>
          </a:p>
          <a:p>
            <a:pPr lvl="1"/>
            <a:r>
              <a:rPr lang="en-US" dirty="0"/>
              <a:t>7 approved proposal in total in the first phase</a:t>
            </a:r>
          </a:p>
          <a:p>
            <a:pPr lvl="1"/>
            <a:r>
              <a:rPr lang="en-US" dirty="0"/>
              <a:t>400 M€ (exascale machine) +30 M€ (applications)</a:t>
            </a:r>
          </a:p>
          <a:p>
            <a:r>
              <a:rPr lang="en-GB" dirty="0"/>
              <a:t>Public-private consortium</a:t>
            </a:r>
          </a:p>
          <a:p>
            <a:pPr lvl="1"/>
            <a:r>
              <a:rPr lang="en-GB" dirty="0"/>
              <a:t>ICSC primary actor </a:t>
            </a:r>
          </a:p>
          <a:p>
            <a:pPr lvl="1"/>
            <a:r>
              <a:rPr lang="en-GB" dirty="0"/>
              <a:t>INFN contributed with 10 </a:t>
            </a:r>
            <a:r>
              <a:rPr lang="en-US" dirty="0"/>
              <a:t>M€</a:t>
            </a:r>
            <a:endParaRPr lang="en-GB" dirty="0"/>
          </a:p>
          <a:p>
            <a:r>
              <a:rPr lang="en-GB" dirty="0"/>
              <a:t>Strategic initiative at the national </a:t>
            </a:r>
            <a:br>
              <a:rPr lang="en-GB" dirty="0"/>
            </a:br>
            <a:r>
              <a:rPr lang="en-GB" dirty="0"/>
              <a:t>and European level </a:t>
            </a:r>
          </a:p>
          <a:p>
            <a:r>
              <a:rPr lang="en-GB" dirty="0"/>
              <a:t>Accelerating Al adoption and </a:t>
            </a:r>
            <a:br>
              <a:rPr lang="en-GB" dirty="0"/>
            </a:br>
            <a:r>
              <a:rPr lang="en-GB" dirty="0"/>
              <a:t>creating a competitive European </a:t>
            </a:r>
            <a:br>
              <a:rPr lang="en-GB" dirty="0"/>
            </a:br>
            <a:r>
              <a:rPr lang="en-GB" dirty="0"/>
              <a:t>ecosystem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C859A-F2FD-AEAC-8BB0-58644670A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56009"/>
            <a:ext cx="5664200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FE0C5-9238-1A46-EFC1-410ECA9A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346" y="111161"/>
            <a:ext cx="6616700" cy="723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3DFFBA-E9B4-F134-BF01-EE979EE7B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1462935"/>
            <a:ext cx="949213" cy="1049887"/>
          </a:xfrm>
          <a:prstGeom prst="rect">
            <a:avLst/>
          </a:prstGeom>
        </p:spPr>
      </p:pic>
      <p:sp>
        <p:nvSpPr>
          <p:cNvPr id="9" name="Segnaposto data 8">
            <a:extLst>
              <a:ext uri="{FF2B5EF4-FFF2-40B4-BE49-F238E27FC236}">
                <a16:creationId xmlns:a16="http://schemas.microsoft.com/office/drawing/2014/main" id="{A55DF41E-6455-6FFC-7255-42D055D70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672A-FAAE-46F5-984A-01CA33A83F0D}" type="datetime1">
              <a:rPr lang="it-IT" smtClean="0"/>
              <a:t>03/12/2025</a:t>
            </a:fld>
            <a:endParaRPr lang="en-GB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DA29B07E-2DEE-4516-F56C-942EBEABE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  <p:extLst>
      <p:ext uri="{BB962C8B-B14F-4D97-AF65-F5344CB8AC3E}">
        <p14:creationId xmlns:p14="http://schemas.microsoft.com/office/powerpoint/2010/main" val="828290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1127D99-4241-1D07-32E8-CF1DAA0208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DECBF1D-A82F-6725-E912-B5D95AB879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3A5BD-C337-3696-D1B7-CDF3145E4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4FF-EE66-483D-9B1C-2F82609F0338}" type="slidenum">
              <a:rPr lang="it-IT" smtClean="0"/>
              <a:t>17</a:t>
            </a:fld>
            <a:endParaRPr lang="it-IT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A8CCF5D-3666-1A1C-5716-EDEE464B8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7E3C9-601B-4A70-A14C-70E88CAA7FA9}" type="datetime1">
              <a:rPr lang="it-IT" smtClean="0"/>
              <a:t>03/12/2025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0BFE369-830A-0514-85C0-E9C1031B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  <p:extLst>
      <p:ext uri="{BB962C8B-B14F-4D97-AF65-F5344CB8AC3E}">
        <p14:creationId xmlns:p14="http://schemas.microsoft.com/office/powerpoint/2010/main" val="2610378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76CACF9-1032-81F6-A75B-0420499A3FE3}"/>
              </a:ext>
            </a:extLst>
          </p:cNvPr>
          <p:cNvSpPr txBox="1">
            <a:spLocks/>
          </p:cNvSpPr>
          <p:nvPr/>
        </p:nvSpPr>
        <p:spPr>
          <a:xfrm>
            <a:off x="838200" y="95638"/>
            <a:ext cx="9227133" cy="71064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The new Data Center at </a:t>
            </a:r>
            <a:r>
              <a:rPr lang="en-US" sz="4400" dirty="0" err="1"/>
              <a:t>Tecnopolo</a:t>
            </a:r>
            <a:endParaRPr lang="en-US" sz="4400" dirty="0" err="1">
              <a:ea typeface="Calibri Light"/>
              <a:cs typeface="Calibri Light"/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235AE00-E8BC-C375-0668-34AA3F00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1B5A-5DC6-44CF-A2B1-E2E73AE67080}" type="slidenum">
              <a:rPr lang="it-IT" smtClean="0"/>
              <a:t>18</a:t>
            </a:fld>
            <a:endParaRPr lang="it-IT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15801D-FCA2-E114-5CAC-4A1E46BEB48D}"/>
              </a:ext>
            </a:extLst>
          </p:cNvPr>
          <p:cNvGrpSpPr/>
          <p:nvPr/>
        </p:nvGrpSpPr>
        <p:grpSpPr>
          <a:xfrm>
            <a:off x="51656" y="1059989"/>
            <a:ext cx="8838069" cy="5167610"/>
            <a:chOff x="2098068" y="993545"/>
            <a:chExt cx="8838069" cy="516761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7B9A5E-928E-7C32-5567-815A2D998BFB}"/>
                </a:ext>
              </a:extLst>
            </p:cNvPr>
            <p:cNvGrpSpPr/>
            <p:nvPr/>
          </p:nvGrpSpPr>
          <p:grpSpPr>
            <a:xfrm>
              <a:off x="3258002" y="1856548"/>
              <a:ext cx="7667062" cy="3540752"/>
              <a:chOff x="1641075" y="1856548"/>
              <a:chExt cx="7667062" cy="3540752"/>
            </a:xfrm>
          </p:grpSpPr>
          <p:pic>
            <p:nvPicPr>
              <p:cNvPr id="7" name="Google Shape;444;p22">
                <a:extLst>
                  <a:ext uri="{FF2B5EF4-FFF2-40B4-BE49-F238E27FC236}">
                    <a16:creationId xmlns:a16="http://schemas.microsoft.com/office/drawing/2014/main" id="{82869036-9553-CC75-1744-0F20342A533C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17041" t="13399" r="4035" b="16976"/>
              <a:stretch/>
            </p:blipFill>
            <p:spPr>
              <a:xfrm>
                <a:off x="1641075" y="1856548"/>
                <a:ext cx="7667062" cy="35407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5DABA2A-55A9-C735-7C49-586010C76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41575" y="3731151"/>
                <a:ext cx="1117600" cy="1638300"/>
              </a:xfrm>
              <a:prstGeom prst="rect">
                <a:avLst/>
              </a:prstGeom>
            </p:spPr>
          </p:pic>
        </p:grpSp>
        <p:sp>
          <p:nvSpPr>
            <p:cNvPr id="9" name="Google Shape;445;p22">
              <a:extLst>
                <a:ext uri="{FF2B5EF4-FFF2-40B4-BE49-F238E27FC236}">
                  <a16:creationId xmlns:a16="http://schemas.microsoft.com/office/drawing/2014/main" id="{1069A112-E784-C39B-8EDE-894D58D89F75}"/>
                </a:ext>
              </a:extLst>
            </p:cNvPr>
            <p:cNvSpPr txBox="1"/>
            <p:nvPr/>
          </p:nvSpPr>
          <p:spPr>
            <a:xfrm>
              <a:off x="9456345" y="2484697"/>
              <a:ext cx="604313" cy="3692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C2</a:t>
              </a:r>
              <a:endParaRPr dirty="0">
                <a:latin typeface="+mj-lt"/>
              </a:endParaRPr>
            </a:p>
          </p:txBody>
        </p:sp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55886F7B-CE04-4A9E-BAE0-5479EA953F8A}"/>
                </a:ext>
              </a:extLst>
            </p:cNvPr>
            <p:cNvSpPr txBox="1"/>
            <p:nvPr/>
          </p:nvSpPr>
          <p:spPr>
            <a:xfrm>
              <a:off x="2368881" y="5139787"/>
              <a:ext cx="1046622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+mj-lt"/>
                </a:rPr>
                <a:t>DLC 80kW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C84A77F1-BB1E-B72F-39FF-5BB3E6F2915E}"/>
                </a:ext>
              </a:extLst>
            </p:cNvPr>
            <p:cNvSpPr txBox="1"/>
            <p:nvPr/>
          </p:nvSpPr>
          <p:spPr>
            <a:xfrm>
              <a:off x="5232544" y="993545"/>
              <a:ext cx="1360629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</a:rPr>
                <a:t>LEONARDO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E240383F-0023-216D-B03E-00A794EAEDA6}"/>
                </a:ext>
              </a:extLst>
            </p:cNvPr>
            <p:cNvSpPr txBox="1"/>
            <p:nvPr/>
          </p:nvSpPr>
          <p:spPr>
            <a:xfrm>
              <a:off x="2098069" y="2252581"/>
              <a:ext cx="1159933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>
                  <a:solidFill>
                    <a:schemeClr val="bg1"/>
                  </a:solidFill>
                </a:rPr>
                <a:t>CINECA</a:t>
              </a:r>
            </a:p>
            <a:p>
              <a:pPr algn="ctr"/>
              <a:r>
                <a:rPr lang="it-IT" b="1">
                  <a:solidFill>
                    <a:schemeClr val="bg1"/>
                  </a:solidFill>
                </a:rPr>
                <a:t>Data Hall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49B4755-2CC9-5633-50ED-C6CBC6B858C3}"/>
                </a:ext>
              </a:extLst>
            </p:cNvPr>
            <p:cNvSpPr txBox="1"/>
            <p:nvPr/>
          </p:nvSpPr>
          <p:spPr>
            <a:xfrm>
              <a:off x="2098068" y="4093470"/>
              <a:ext cx="1159933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solidFill>
                    <a:schemeClr val="bg1"/>
                  </a:solidFill>
                </a:rPr>
                <a:t>INFN</a:t>
              </a:r>
            </a:p>
            <a:p>
              <a:pPr algn="ctr"/>
              <a:r>
                <a:rPr lang="it-IT" b="1" dirty="0">
                  <a:solidFill>
                    <a:schemeClr val="bg1"/>
                  </a:solidFill>
                </a:rPr>
                <a:t>Data Hall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12600B1A-B1C3-2897-8B62-6CBBB8439BBB}"/>
                </a:ext>
              </a:extLst>
            </p:cNvPr>
            <p:cNvSpPr txBox="1"/>
            <p:nvPr/>
          </p:nvSpPr>
          <p:spPr>
            <a:xfrm>
              <a:off x="3348869" y="5514824"/>
              <a:ext cx="694421" cy="646331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>
                  <a:solidFill>
                    <a:schemeClr val="bg1"/>
                  </a:solidFill>
                </a:rPr>
                <a:t>CPU </a:t>
              </a:r>
            </a:p>
            <a:p>
              <a:pPr algn="ctr"/>
              <a:r>
                <a:rPr lang="it-IT" b="1">
                  <a:solidFill>
                    <a:schemeClr val="bg1"/>
                  </a:solidFill>
                </a:rPr>
                <a:t>area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26330692-BAA2-F968-073A-C0EBB6D932B5}"/>
                </a:ext>
              </a:extLst>
            </p:cNvPr>
            <p:cNvSpPr txBox="1"/>
            <p:nvPr/>
          </p:nvSpPr>
          <p:spPr>
            <a:xfrm>
              <a:off x="4115418" y="5514824"/>
              <a:ext cx="1434752" cy="646331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>
                  <a:solidFill>
                    <a:schemeClr val="bg1"/>
                  </a:solidFill>
                </a:rPr>
                <a:t>EXPANSION</a:t>
              </a:r>
            </a:p>
            <a:p>
              <a:pPr algn="ctr"/>
              <a:r>
                <a:rPr lang="it-IT" b="1">
                  <a:solidFill>
                    <a:schemeClr val="bg1"/>
                  </a:solidFill>
                </a:rPr>
                <a:t>area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A120CEC8-BA25-4E31-B360-F87380BC67F0}"/>
                </a:ext>
              </a:extLst>
            </p:cNvPr>
            <p:cNvSpPr txBox="1"/>
            <p:nvPr/>
          </p:nvSpPr>
          <p:spPr>
            <a:xfrm>
              <a:off x="5612323" y="5514824"/>
              <a:ext cx="1276632" cy="646331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>
                  <a:solidFill>
                    <a:schemeClr val="bg1"/>
                  </a:solidFill>
                </a:rPr>
                <a:t>NETWORK</a:t>
              </a:r>
            </a:p>
            <a:p>
              <a:pPr algn="ctr"/>
              <a:r>
                <a:rPr lang="it-IT" b="1">
                  <a:solidFill>
                    <a:schemeClr val="bg1"/>
                  </a:solidFill>
                </a:rPr>
                <a:t>core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2FF6C23A-9436-1B3B-53E6-7FB19F7B3572}"/>
                </a:ext>
              </a:extLst>
            </p:cNvPr>
            <p:cNvSpPr txBox="1"/>
            <p:nvPr/>
          </p:nvSpPr>
          <p:spPr>
            <a:xfrm>
              <a:off x="6987889" y="5514824"/>
              <a:ext cx="2187523" cy="646331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>
                  <a:solidFill>
                    <a:schemeClr val="bg1"/>
                  </a:solidFill>
                </a:rPr>
                <a:t>STORAGE/SERVICE</a:t>
              </a:r>
            </a:p>
            <a:p>
              <a:pPr algn="ctr"/>
              <a:r>
                <a:rPr lang="it-IT" b="1">
                  <a:solidFill>
                    <a:schemeClr val="bg1"/>
                  </a:solidFill>
                </a:rPr>
                <a:t>area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6C166944-E4BE-7B2F-6FF8-22AD42AE5002}"/>
                </a:ext>
              </a:extLst>
            </p:cNvPr>
            <p:cNvSpPr txBox="1"/>
            <p:nvPr/>
          </p:nvSpPr>
          <p:spPr>
            <a:xfrm>
              <a:off x="9273335" y="5514824"/>
              <a:ext cx="1049839" cy="646331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>
                  <a:solidFill>
                    <a:schemeClr val="bg1"/>
                  </a:solidFill>
                </a:rPr>
                <a:t>Tapes</a:t>
              </a:r>
            </a:p>
            <a:p>
              <a:pPr algn="ctr"/>
              <a:r>
                <a:rPr lang="it-IT" b="1">
                  <a:solidFill>
                    <a:schemeClr val="bg1"/>
                  </a:solidFill>
                </a:rPr>
                <a:t>libraries</a:t>
              </a:r>
            </a:p>
          </p:txBody>
        </p:sp>
        <p:sp>
          <p:nvSpPr>
            <p:cNvPr id="28" name="Arrow: Right 12">
              <a:extLst>
                <a:ext uri="{FF2B5EF4-FFF2-40B4-BE49-F238E27FC236}">
                  <a16:creationId xmlns:a16="http://schemas.microsoft.com/office/drawing/2014/main" id="{EDE3DCE3-252C-C02F-3C2C-4B4D3506F31F}"/>
                </a:ext>
              </a:extLst>
            </p:cNvPr>
            <p:cNvSpPr/>
            <p:nvPr/>
          </p:nvSpPr>
          <p:spPr>
            <a:xfrm rot="5400000">
              <a:off x="5322620" y="1437548"/>
              <a:ext cx="488375" cy="246067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E4E74FBE-5839-2719-6902-6B9727F89356}"/>
                </a:ext>
              </a:extLst>
            </p:cNvPr>
            <p:cNvSpPr txBox="1"/>
            <p:nvPr/>
          </p:nvSpPr>
          <p:spPr>
            <a:xfrm>
              <a:off x="7471252" y="2984621"/>
              <a:ext cx="1964360" cy="64633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it-IT" b="1">
                  <a:solidFill>
                    <a:schemeClr val="bg1"/>
                  </a:solidFill>
                </a:rPr>
                <a:t>132 racks</a:t>
              </a:r>
            </a:p>
            <a:p>
              <a:pPr algn="ctr"/>
              <a:r>
                <a:rPr lang="it-IT" b="1">
                  <a:solidFill>
                    <a:schemeClr val="bg1"/>
                  </a:solidFill>
                </a:rPr>
                <a:t>(16kW)</a:t>
              </a:r>
              <a:endParaRPr lang="it-IT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4E2ACA1-9571-54B5-14EA-86997C17D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439"/>
            <a:stretch/>
          </p:blipFill>
          <p:spPr>
            <a:xfrm rot="16200000">
              <a:off x="6295740" y="751355"/>
              <a:ext cx="1698268" cy="7582527"/>
            </a:xfrm>
            <a:prstGeom prst="rect">
              <a:avLst/>
            </a:prstGeom>
          </p:spPr>
        </p:pic>
        <p:sp>
          <p:nvSpPr>
            <p:cNvPr id="17" name="Arrow: Right 13">
              <a:extLst>
                <a:ext uri="{FF2B5EF4-FFF2-40B4-BE49-F238E27FC236}">
                  <a16:creationId xmlns:a16="http://schemas.microsoft.com/office/drawing/2014/main" id="{3CBE3E97-432F-70B0-C848-CC2DAD690E51}"/>
                </a:ext>
              </a:extLst>
            </p:cNvPr>
            <p:cNvSpPr/>
            <p:nvPr/>
          </p:nvSpPr>
          <p:spPr>
            <a:xfrm rot="16200000">
              <a:off x="7862121" y="5205064"/>
              <a:ext cx="469828" cy="195536"/>
            </a:xfrm>
            <a:prstGeom prst="rightArrow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Right 12">
              <a:extLst>
                <a:ext uri="{FF2B5EF4-FFF2-40B4-BE49-F238E27FC236}">
                  <a16:creationId xmlns:a16="http://schemas.microsoft.com/office/drawing/2014/main" id="{766897C2-6FAA-1AF9-F9AB-0F5EF033A449}"/>
                </a:ext>
              </a:extLst>
            </p:cNvPr>
            <p:cNvSpPr/>
            <p:nvPr/>
          </p:nvSpPr>
          <p:spPr>
            <a:xfrm rot="16200000">
              <a:off x="5802667" y="5214336"/>
              <a:ext cx="488375" cy="195538"/>
            </a:xfrm>
            <a:prstGeom prst="rightArrow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Right 10">
              <a:extLst>
                <a:ext uri="{FF2B5EF4-FFF2-40B4-BE49-F238E27FC236}">
                  <a16:creationId xmlns:a16="http://schemas.microsoft.com/office/drawing/2014/main" id="{2F5CA611-9911-89F9-9D60-93C7342A193C}"/>
                </a:ext>
              </a:extLst>
            </p:cNvPr>
            <p:cNvSpPr/>
            <p:nvPr/>
          </p:nvSpPr>
          <p:spPr>
            <a:xfrm rot="16200000">
              <a:off x="3553937" y="5213712"/>
              <a:ext cx="488375" cy="196787"/>
            </a:xfrm>
            <a:prstGeom prst="rightArrow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Right 11">
              <a:extLst>
                <a:ext uri="{FF2B5EF4-FFF2-40B4-BE49-F238E27FC236}">
                  <a16:creationId xmlns:a16="http://schemas.microsoft.com/office/drawing/2014/main" id="{0E45225B-C950-F994-D36F-831F7E511DFE}"/>
                </a:ext>
              </a:extLst>
            </p:cNvPr>
            <p:cNvSpPr/>
            <p:nvPr/>
          </p:nvSpPr>
          <p:spPr>
            <a:xfrm rot="16200000">
              <a:off x="4702072" y="5213712"/>
              <a:ext cx="488375" cy="196787"/>
            </a:xfrm>
            <a:prstGeom prst="rightArrow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Right 14">
              <a:extLst>
                <a:ext uri="{FF2B5EF4-FFF2-40B4-BE49-F238E27FC236}">
                  <a16:creationId xmlns:a16="http://schemas.microsoft.com/office/drawing/2014/main" id="{B9CAEB03-4E7A-C9B3-8A7F-3E41D9AF0B77}"/>
                </a:ext>
              </a:extLst>
            </p:cNvPr>
            <p:cNvSpPr/>
            <p:nvPr/>
          </p:nvSpPr>
          <p:spPr>
            <a:xfrm rot="16200000">
              <a:off x="9205792" y="5205063"/>
              <a:ext cx="469828" cy="195536"/>
            </a:xfrm>
            <a:prstGeom prst="rightArrow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Right 9">
              <a:extLst>
                <a:ext uri="{FF2B5EF4-FFF2-40B4-BE49-F238E27FC236}">
                  <a16:creationId xmlns:a16="http://schemas.microsoft.com/office/drawing/2014/main" id="{B5E4D376-D209-CFE4-D31E-7D8E8E800A68}"/>
                </a:ext>
              </a:extLst>
            </p:cNvPr>
            <p:cNvSpPr/>
            <p:nvPr/>
          </p:nvSpPr>
          <p:spPr>
            <a:xfrm rot="5400000">
              <a:off x="8228156" y="3677067"/>
              <a:ext cx="445242" cy="303478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Google Shape;446;p22">
              <a:extLst>
                <a:ext uri="{FF2B5EF4-FFF2-40B4-BE49-F238E27FC236}">
                  <a16:creationId xmlns:a16="http://schemas.microsoft.com/office/drawing/2014/main" id="{ED56927D-54F9-C9AD-C08B-C30D32D16EA8}"/>
                </a:ext>
              </a:extLst>
            </p:cNvPr>
            <p:cNvSpPr txBox="1"/>
            <p:nvPr/>
          </p:nvSpPr>
          <p:spPr>
            <a:xfrm>
              <a:off x="9703874" y="4173327"/>
              <a:ext cx="613428" cy="3692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B5</a:t>
              </a:r>
              <a:endParaRPr dirty="0">
                <a:latin typeface="+mj-lt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F8A4E73-C246-64D4-4C5C-95651BE916D7}"/>
              </a:ext>
            </a:extLst>
          </p:cNvPr>
          <p:cNvSpPr txBox="1"/>
          <p:nvPr/>
        </p:nvSpPr>
        <p:spPr>
          <a:xfrm>
            <a:off x="8945690" y="993190"/>
            <a:ext cx="31946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Low density</a:t>
            </a:r>
            <a:r>
              <a:rPr lang="en-IT" sz="1400" dirty="0">
                <a:solidFill>
                  <a:schemeClr val="accent5">
                    <a:lumMod val="75000"/>
                  </a:schemeClr>
                </a:solidFill>
              </a:rPr>
              <a:t> area with 132x16 kW 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400" dirty="0">
                <a:solidFill>
                  <a:schemeClr val="accent5">
                    <a:lumMod val="75000"/>
                  </a:schemeClr>
                </a:solidFill>
              </a:rPr>
              <a:t>44 racks for storage (400 PB)</a:t>
            </a:r>
          </a:p>
          <a:p>
            <a:endParaRPr lang="en-IT" sz="1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IT" sz="1400" dirty="0">
                <a:solidFill>
                  <a:schemeClr val="accent5">
                    <a:lumMod val="75000"/>
                  </a:schemeClr>
                </a:solidFill>
              </a:rPr>
              <a:t>2 options for racks in High density area: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400" dirty="0">
                <a:solidFill>
                  <a:schemeClr val="accent5">
                    <a:lumMod val="75000"/>
                  </a:schemeClr>
                </a:solidFill>
              </a:rPr>
              <a:t>40 kW racks (with cooling plenum)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R</a:t>
            </a:r>
            <a:r>
              <a:rPr lang="en-IT" sz="1400" dirty="0">
                <a:solidFill>
                  <a:schemeClr val="accent5">
                    <a:lumMod val="75000"/>
                  </a:schemeClr>
                </a:solidFill>
              </a:rPr>
              <a:t>acks with DLC (80-90 kW)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in </a:t>
            </a:r>
            <a:br>
              <a:rPr lang="en-US" sz="1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Phase 2 (up to 3.4 MW, 4 MHS06)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Up to 4 tape libraries O(EB) </a:t>
            </a:r>
            <a:br>
              <a:rPr lang="en-US" sz="1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with the current technology</a:t>
            </a:r>
          </a:p>
          <a:p>
            <a:endParaRPr lang="en-US" sz="14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1E4F79"/>
                </a:solidFill>
                <a:cs typeface="Calibri" panose="020F0502020204030204" pitchFamily="34" charset="0"/>
              </a:rPr>
              <a:t>Network links: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E4F79"/>
                </a:solidFill>
                <a:cs typeface="Calibri" panose="020F0502020204030204" pitchFamily="34" charset="0"/>
              </a:rPr>
              <a:t>GARR GP and LHC OPN/ONE uplinks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E4F79"/>
                </a:solidFill>
                <a:cs typeface="Calibri" panose="020F0502020204030204" pitchFamily="34" charset="0"/>
              </a:rPr>
              <a:t>1.2 Tb/s LAN extension with CNAF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E4F79"/>
                </a:solidFill>
                <a:cs typeface="Calibri" panose="020F0502020204030204" pitchFamily="34" charset="0"/>
              </a:rPr>
              <a:t>1.6 Tb/s LAN extension with Leonardo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E4F79"/>
                </a:solidFill>
                <a:cs typeface="Calibri" panose="020F0502020204030204" pitchFamily="34" charset="0"/>
              </a:rPr>
              <a:t>4x100 Gbps DCI with CERN </a:t>
            </a:r>
          </a:p>
          <a:p>
            <a:endParaRPr lang="en-GB" sz="1400" dirty="0">
              <a:solidFill>
                <a:srgbClr val="1E4F79"/>
              </a:solidFill>
              <a:cs typeface="Calibri" panose="020F0502020204030204" pitchFamily="34" charset="0"/>
            </a:endParaRPr>
          </a:p>
          <a:p>
            <a:r>
              <a:rPr lang="en-GB" sz="1600" b="1" dirty="0">
                <a:solidFill>
                  <a:srgbClr val="1E4F79"/>
                </a:solidFill>
                <a:cs typeface="Calibri" panose="020F0502020204030204" pitchFamily="34" charset="0"/>
              </a:rPr>
              <a:t>Large expansion area: characteristics (and use) still to be defined.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FC2C80B-1ECD-70E2-2E19-A11925C08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A8295-2D31-42AA-B24F-E44727D96D9B}" type="datetime1">
              <a:rPr lang="it-IT" smtClean="0"/>
              <a:t>03/12/2025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4A1CC8E-4449-BEBB-062B-DF359D83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  <p:extLst>
      <p:ext uri="{BB962C8B-B14F-4D97-AF65-F5344CB8AC3E}">
        <p14:creationId xmlns:p14="http://schemas.microsoft.com/office/powerpoint/2010/main" val="3623453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976" y="1020815"/>
            <a:ext cx="10093124" cy="5244756"/>
          </a:xfrm>
          <a:prstGeom prst="rect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95BD6-4B24-A95B-7777-0C4D52715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263B-304F-4D55-BC86-FD7C343A1B56}" type="slidenum">
              <a:rPr lang="en-GB" smtClean="0"/>
              <a:t>19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958197-3AAB-4841-2E7D-85A788BF02C9}"/>
              </a:ext>
            </a:extLst>
          </p:cNvPr>
          <p:cNvSpPr txBox="1">
            <a:spLocks/>
          </p:cNvSpPr>
          <p:nvPr/>
        </p:nvSpPr>
        <p:spPr>
          <a:xfrm>
            <a:off x="838200" y="95638"/>
            <a:ext cx="9227133" cy="710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dirty="0"/>
              <a:t>May 10, 2024: “inauguration day”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5E33C03-A52C-E22B-6F25-48A41B58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277AC-B362-4501-9FFE-DF1636ABC838}" type="datetime1">
              <a:rPr lang="it-IT" smtClean="0"/>
              <a:t>03/12/2025</a:t>
            </a:fld>
            <a:endParaRPr lang="en-GB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9F007DD3-1C21-E850-B7D4-FAE42527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/>
          <p:cNvSpPr>
            <a:spLocks noGrp="1"/>
          </p:cNvSpPr>
          <p:nvPr>
            <p:ph type="body" idx="1"/>
          </p:nvPr>
        </p:nvSpPr>
        <p:spPr>
          <a:xfrm>
            <a:off x="734573" y="3612291"/>
            <a:ext cx="10515600" cy="1500187"/>
          </a:xfrm>
        </p:spPr>
        <p:txBody>
          <a:bodyPr>
            <a:noAutofit/>
          </a:bodyPr>
          <a:lstStyle/>
          <a:p>
            <a:r>
              <a:rPr lang="en-US" sz="1600" dirty="0">
                <a:latin typeface="Candara" panose="020E0502030303020204" pitchFamily="34" charset="0"/>
                <a:hlinkClick r:id="rId3"/>
              </a:rPr>
              <a:t>alessandro.costantini@cnaf.infn.it</a:t>
            </a:r>
            <a:endParaRPr lang="en-US" sz="1600" dirty="0">
              <a:latin typeface="Candara" panose="020E0502030303020204" pitchFamily="34" charset="0"/>
            </a:endParaRPr>
          </a:p>
          <a:p>
            <a:r>
              <a:rPr lang="en-US" sz="1600" dirty="0">
                <a:latin typeface="Candara" panose="020E0502030303020204" pitchFamily="34" charset="0"/>
              </a:rPr>
              <a:t>National Institute for Nuclear Physics (INFN)</a:t>
            </a:r>
          </a:p>
          <a:p>
            <a:r>
              <a:rPr lang="en-US" sz="1600" dirty="0">
                <a:latin typeface="Candara" panose="020E0502030303020204" pitchFamily="34" charset="0"/>
              </a:rPr>
              <a:t>Cloud expert</a:t>
            </a:r>
          </a:p>
          <a:p>
            <a:r>
              <a:rPr lang="en-US" sz="1600" dirty="0">
                <a:latin typeface="Candara" panose="020E0502030303020204" pitchFamily="34" charset="0"/>
              </a:rPr>
              <a:t>Involved in cloud-oriented project management</a:t>
            </a:r>
          </a:p>
          <a:p>
            <a:r>
              <a:rPr lang="en-GB" sz="1600" dirty="0">
                <a:latin typeface="Candara" panose="020E0502030303020204" pitchFamily="34" charset="0"/>
              </a:rPr>
              <a:t>Based in Bologna, Italy</a:t>
            </a:r>
          </a:p>
          <a:p>
            <a:r>
              <a:rPr lang="en-GB" sz="1600" dirty="0">
                <a:latin typeface="Candara" panose="020E0502030303020204" pitchFamily="34" charset="0"/>
              </a:rPr>
              <a:t>Head of Distributed Systems Unit @ INFN-CNAF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231904" y="227687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Picture!</a:t>
            </a:r>
          </a:p>
        </p:txBody>
      </p:sp>
      <p:pic>
        <p:nvPicPr>
          <p:cNvPr id="1026" name="Picture 2" descr="C:\Users\Alessandro\Pictures\CODATA\cos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9856" y="1124744"/>
            <a:ext cx="2952328" cy="2214246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201FFF-78B9-4716-AFD9-6B012EB2673E}"/>
              </a:ext>
            </a:extLst>
          </p:cNvPr>
          <p:cNvSpPr/>
          <p:nvPr/>
        </p:nvSpPr>
        <p:spPr>
          <a:xfrm>
            <a:off x="4901347" y="5805264"/>
            <a:ext cx="2533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hlinkClick r:id="rId5"/>
              </a:rPr>
              <a:t>https://www.cnaf.infn.it</a:t>
            </a:r>
            <a:endParaRPr lang="it-IT" dirty="0">
              <a:hlinkClick r:id="rId5"/>
            </a:endParaRPr>
          </a:p>
        </p:txBody>
      </p:sp>
      <p:pic>
        <p:nvPicPr>
          <p:cNvPr id="13" name="Immagine 12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3E520EDD-8800-DAB8-C1AE-F38EC9D880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8352" y="1709689"/>
            <a:ext cx="1107533" cy="62891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2D7AD64-F5E4-EC69-34C2-97E21AD255B9}"/>
              </a:ext>
            </a:extLst>
          </p:cNvPr>
          <p:cNvSpPr txBox="1"/>
          <p:nvPr/>
        </p:nvSpPr>
        <p:spPr>
          <a:xfrm>
            <a:off x="965496" y="1839481"/>
            <a:ext cx="1466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ndara" panose="020E0502030303020204" pitchFamily="34" charset="0"/>
              </a:rPr>
              <a:t>On behalf of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3411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6C345B9-3422-E70B-A648-38CCCD04D05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4" y="1308824"/>
            <a:ext cx="3824185" cy="5160296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GB"/>
              <a:t>Commissioned HTC servers and storage (by ICSC):</a:t>
            </a:r>
          </a:p>
          <a:p>
            <a:pPr lvl="1">
              <a:lnSpc>
                <a:spcPct val="110000"/>
              </a:lnSpc>
            </a:pPr>
            <a:r>
              <a:rPr lang="en-GB"/>
              <a:t>~900 kHS06 (Tier-2)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GB"/>
              <a:t>~55k CPU core</a:t>
            </a:r>
          </a:p>
          <a:p>
            <a:pPr lvl="1">
              <a:lnSpc>
                <a:spcPct val="110000"/>
              </a:lnSpc>
            </a:pPr>
            <a:r>
              <a:rPr lang="en-GB"/>
              <a:t>~80 (Tier1) + 40 (Tier-2) PBN</a:t>
            </a:r>
          </a:p>
          <a:p>
            <a:pPr lvl="1">
              <a:lnSpc>
                <a:spcPct val="110000"/>
              </a:lnSpc>
            </a:pPr>
            <a:r>
              <a:rPr lang="en-GB"/>
              <a:t>Library + 143PB tapes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/>
              <a:t>Being installed now:</a:t>
            </a:r>
          </a:p>
          <a:p>
            <a:pPr lvl="1">
              <a:lnSpc>
                <a:spcPct val="110000"/>
              </a:lnSpc>
            </a:pPr>
            <a:r>
              <a:rPr lang="en-GB">
                <a:solidFill>
                  <a:srgbClr val="182CEC"/>
                </a:solidFill>
              </a:rPr>
              <a:t>HPC Bubbles </a:t>
            </a:r>
            <a:r>
              <a:rPr lang="en-GB"/>
              <a:t>by </a:t>
            </a:r>
            <a:r>
              <a:rPr lang="en-GB" err="1"/>
              <a:t>TeRABIT</a:t>
            </a:r>
            <a:r>
              <a:rPr lang="en-GB"/>
              <a:t>, ICSC, DARE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GB"/>
              <a:t>160 CPU nodes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GB"/>
              <a:t>  61 GPU nodes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GB"/>
              <a:t>  10 FPGA nodes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GB"/>
              <a:t>118 storage nodes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/>
              <a:t>Coming:</a:t>
            </a:r>
          </a:p>
          <a:p>
            <a:pPr lvl="1">
              <a:lnSpc>
                <a:spcPct val="110000"/>
              </a:lnSpc>
            </a:pPr>
            <a:r>
              <a:rPr lang="en-GB"/>
              <a:t>~50 PBN (Tier-2)</a:t>
            </a:r>
          </a:p>
          <a:p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39F2505-ABF7-E219-F1AF-8A4395C1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03" y="865767"/>
            <a:ext cx="10388022" cy="535707"/>
          </a:xfrm>
        </p:spPr>
        <p:txBody>
          <a:bodyPr>
            <a:normAutofit fontScale="90000"/>
          </a:bodyPr>
          <a:lstStyle/>
          <a:p>
            <a:r>
              <a:rPr lang="en-GB"/>
              <a:t>INFN - Acquired IT resources</a:t>
            </a:r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B89A7CF-8488-2967-B225-A02900BF9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2674" y="5693288"/>
            <a:ext cx="1263442" cy="775832"/>
          </a:xfrm>
          <a:prstGeom prst="rect">
            <a:avLst/>
          </a:prstGeom>
          <a:noFill/>
        </p:spPr>
      </p:pic>
      <p:sp>
        <p:nvSpPr>
          <p:cNvPr id="13" name="Segnaposto numero diapositiva 6">
            <a:extLst>
              <a:ext uri="{FF2B5EF4-FFF2-40B4-BE49-F238E27FC236}">
                <a16:creationId xmlns:a16="http://schemas.microsoft.com/office/drawing/2014/main" id="{BFBB3E94-9921-A063-7A48-83EA37F93E3F}"/>
              </a:ext>
            </a:extLst>
          </p:cNvPr>
          <p:cNvSpPr txBox="1">
            <a:spLocks/>
          </p:cNvSpPr>
          <p:nvPr/>
        </p:nvSpPr>
        <p:spPr>
          <a:xfrm>
            <a:off x="11396960" y="6507924"/>
            <a:ext cx="729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bg2"/>
                </a:solidFill>
                <a:latin typeface="TitilliumText22L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753A04-B6C2-4268-A9E4-6A18F9218F2D}" type="slidenum">
              <a:rPr lang="en-GB" smtClean="0"/>
              <a:pPr/>
              <a:t>20</a:t>
            </a:fld>
            <a:endParaRPr lang="en-GB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AF30C1E5-0C81-6AD2-CDE6-4A95D0FC98CD}"/>
              </a:ext>
            </a:extLst>
          </p:cNvPr>
          <p:cNvGrpSpPr/>
          <p:nvPr/>
        </p:nvGrpSpPr>
        <p:grpSpPr>
          <a:xfrm>
            <a:off x="4742028" y="1357311"/>
            <a:ext cx="9948071" cy="4946411"/>
            <a:chOff x="130318" y="1445750"/>
            <a:chExt cx="9948071" cy="4946411"/>
          </a:xfrm>
        </p:grpSpPr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F3617463-032F-FD46-576A-27AF933440CB}"/>
                </a:ext>
              </a:extLst>
            </p:cNvPr>
            <p:cNvSpPr/>
            <p:nvPr/>
          </p:nvSpPr>
          <p:spPr>
            <a:xfrm>
              <a:off x="130318" y="1445750"/>
              <a:ext cx="7209803" cy="999862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matte">
              <a:bevelT w="144450" h="6350" prst="relaxedInset"/>
              <a:contourClr>
                <a:schemeClr val="bg1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Rettangolo 15" descr="Processor">
              <a:extLst>
                <a:ext uri="{FF2B5EF4-FFF2-40B4-BE49-F238E27FC236}">
                  <a16:creationId xmlns:a16="http://schemas.microsoft.com/office/drawing/2014/main" id="{87EB7B5D-3ACD-7B80-CBA4-5EFCF6621859}"/>
                </a:ext>
              </a:extLst>
            </p:cNvPr>
            <p:cNvSpPr/>
            <p:nvPr/>
          </p:nvSpPr>
          <p:spPr>
            <a:xfrm>
              <a:off x="216510" y="1527336"/>
              <a:ext cx="1125195" cy="686017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Figura a mano libera: forma 10">
              <a:extLst>
                <a:ext uri="{FF2B5EF4-FFF2-40B4-BE49-F238E27FC236}">
                  <a16:creationId xmlns:a16="http://schemas.microsoft.com/office/drawing/2014/main" id="{ED69D75E-AD17-3033-5079-36A2F040502B}"/>
                </a:ext>
              </a:extLst>
            </p:cNvPr>
            <p:cNvSpPr/>
            <p:nvPr/>
          </p:nvSpPr>
          <p:spPr>
            <a:xfrm>
              <a:off x="1554043" y="1579032"/>
              <a:ext cx="3291417" cy="582626"/>
            </a:xfrm>
            <a:custGeom>
              <a:avLst/>
              <a:gdLst>
                <a:gd name="connsiteX0" fmla="*/ 0 w 3291417"/>
                <a:gd name="connsiteY0" fmla="*/ 0 h 582626"/>
                <a:gd name="connsiteX1" fmla="*/ 3291417 w 3291417"/>
                <a:gd name="connsiteY1" fmla="*/ 0 h 582626"/>
                <a:gd name="connsiteX2" fmla="*/ 3291417 w 3291417"/>
                <a:gd name="connsiteY2" fmla="*/ 582626 h 582626"/>
                <a:gd name="connsiteX3" fmla="*/ 0 w 3291417"/>
                <a:gd name="connsiteY3" fmla="*/ 582626 h 582626"/>
                <a:gd name="connsiteX4" fmla="*/ 0 w 3291417"/>
                <a:gd name="connsiteY4" fmla="*/ 0 h 58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417" h="582626">
                  <a:moveTo>
                    <a:pt x="0" y="0"/>
                  </a:moveTo>
                  <a:lnTo>
                    <a:pt x="3291417" y="0"/>
                  </a:lnTo>
                  <a:lnTo>
                    <a:pt x="3291417" y="582626"/>
                  </a:lnTo>
                  <a:lnTo>
                    <a:pt x="0" y="582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661" tIns="61661" rIns="61661" bIns="61661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/>
                <a:t>CPU node </a:t>
              </a:r>
            </a:p>
          </p:txBody>
        </p:sp>
        <p:sp>
          <p:nvSpPr>
            <p:cNvPr id="18" name="Figura a mano libera: forma 11">
              <a:extLst>
                <a:ext uri="{FF2B5EF4-FFF2-40B4-BE49-F238E27FC236}">
                  <a16:creationId xmlns:a16="http://schemas.microsoft.com/office/drawing/2014/main" id="{152AD5A9-8DD7-8CBB-BB7A-CE8017DC0140}"/>
                </a:ext>
              </a:extLst>
            </p:cNvPr>
            <p:cNvSpPr/>
            <p:nvPr/>
          </p:nvSpPr>
          <p:spPr>
            <a:xfrm>
              <a:off x="4300601" y="1596155"/>
              <a:ext cx="5777788" cy="997421"/>
            </a:xfrm>
            <a:custGeom>
              <a:avLst/>
              <a:gdLst>
                <a:gd name="connsiteX0" fmla="*/ 0 w 5777788"/>
                <a:gd name="connsiteY0" fmla="*/ 0 h 997421"/>
                <a:gd name="connsiteX1" fmla="*/ 5777788 w 5777788"/>
                <a:gd name="connsiteY1" fmla="*/ 0 h 997421"/>
                <a:gd name="connsiteX2" fmla="*/ 5777788 w 5777788"/>
                <a:gd name="connsiteY2" fmla="*/ 997421 h 997421"/>
                <a:gd name="connsiteX3" fmla="*/ 0 w 5777788"/>
                <a:gd name="connsiteY3" fmla="*/ 997421 h 997421"/>
                <a:gd name="connsiteX4" fmla="*/ 0 w 5777788"/>
                <a:gd name="connsiteY4" fmla="*/ 0 h 99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7788" h="997421">
                  <a:moveTo>
                    <a:pt x="0" y="0"/>
                  </a:moveTo>
                  <a:lnTo>
                    <a:pt x="5777788" y="0"/>
                  </a:lnTo>
                  <a:lnTo>
                    <a:pt x="5777788" y="997421"/>
                  </a:lnTo>
                  <a:lnTo>
                    <a:pt x="0" y="99742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661" tIns="61661" rIns="61661" bIns="6166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sz="1600"/>
                <a:t>192</a:t>
              </a:r>
              <a:r>
                <a:rPr lang="en-GB" sz="1600" kern="1200"/>
                <a:t> physical cores</a:t>
              </a:r>
            </a:p>
            <a:p>
              <a:pPr defTabSz="711200">
                <a:spcBef>
                  <a:spcPct val="0"/>
                </a:spcBef>
              </a:pPr>
              <a:r>
                <a:rPr lang="en-GB" sz="1600"/>
                <a:t>1.5TB RAM  </a:t>
              </a:r>
              <a:r>
                <a:rPr lang="en-GB" sz="1600" kern="1200"/>
                <a:t>DDR5</a:t>
              </a:r>
              <a:endParaRPr lang="en-GB" sz="1600" kern="1200">
                <a:ea typeface="Calibri"/>
                <a:cs typeface="Calibri"/>
              </a:endParaRPr>
            </a:p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sz="1600" kern="1200"/>
                <a:t>IB NDR 400G</a:t>
              </a:r>
              <a:endParaRPr lang="en-GB" sz="1600" kern="1200">
                <a:ea typeface="Calibri"/>
                <a:cs typeface="Calibri"/>
              </a:endParaRPr>
            </a:p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sz="1600" kern="1200"/>
                <a:t>20TBL (SSD) + </a:t>
              </a:r>
              <a:r>
                <a:rPr lang="en-GB" sz="1600"/>
                <a:t>system disks</a:t>
              </a:r>
              <a:endParaRPr lang="en-GB" sz="1600" kern="1200">
                <a:ea typeface="Calibri"/>
                <a:cs typeface="Calibri"/>
              </a:endParaRPr>
            </a:p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800" kern="1200"/>
            </a:p>
          </p:txBody>
        </p:sp>
        <p:sp>
          <p:nvSpPr>
            <p:cNvPr id="19" name="Rettangolo con angoli arrotondati 18">
              <a:extLst>
                <a:ext uri="{FF2B5EF4-FFF2-40B4-BE49-F238E27FC236}">
                  <a16:creationId xmlns:a16="http://schemas.microsoft.com/office/drawing/2014/main" id="{3870A495-2F8A-DB39-8EA9-5B22C6AB81B9}"/>
                </a:ext>
              </a:extLst>
            </p:cNvPr>
            <p:cNvSpPr/>
            <p:nvPr/>
          </p:nvSpPr>
          <p:spPr>
            <a:xfrm>
              <a:off x="133166" y="2532231"/>
              <a:ext cx="7206956" cy="582626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matte">
              <a:bevelT w="144450" h="6350" prst="relaxedInset"/>
              <a:contourClr>
                <a:schemeClr val="bg1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Rettangolo 19" descr="Illustrator with solid fill">
              <a:extLst>
                <a:ext uri="{FF2B5EF4-FFF2-40B4-BE49-F238E27FC236}">
                  <a16:creationId xmlns:a16="http://schemas.microsoft.com/office/drawing/2014/main" id="{7610B31B-A05B-C0A8-CFB0-E1535E255524}"/>
                </a:ext>
              </a:extLst>
            </p:cNvPr>
            <p:cNvSpPr/>
            <p:nvPr/>
          </p:nvSpPr>
          <p:spPr>
            <a:xfrm>
              <a:off x="216510" y="2462665"/>
              <a:ext cx="820094" cy="669216"/>
            </a:xfrm>
            <a:prstGeom prst="rect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Figura a mano libera: forma 14">
              <a:extLst>
                <a:ext uri="{FF2B5EF4-FFF2-40B4-BE49-F238E27FC236}">
                  <a16:creationId xmlns:a16="http://schemas.microsoft.com/office/drawing/2014/main" id="{91B43099-8490-B1BC-BEBE-8E8CE4C6D36E}"/>
                </a:ext>
              </a:extLst>
            </p:cNvPr>
            <p:cNvSpPr/>
            <p:nvPr/>
          </p:nvSpPr>
          <p:spPr>
            <a:xfrm>
              <a:off x="1603645" y="2505960"/>
              <a:ext cx="1808994" cy="582626"/>
            </a:xfrm>
            <a:custGeom>
              <a:avLst/>
              <a:gdLst>
                <a:gd name="connsiteX0" fmla="*/ 0 w 1808994"/>
                <a:gd name="connsiteY0" fmla="*/ 0 h 582626"/>
                <a:gd name="connsiteX1" fmla="*/ 1808994 w 1808994"/>
                <a:gd name="connsiteY1" fmla="*/ 0 h 582626"/>
                <a:gd name="connsiteX2" fmla="*/ 1808994 w 1808994"/>
                <a:gd name="connsiteY2" fmla="*/ 582626 h 582626"/>
                <a:gd name="connsiteX3" fmla="*/ 0 w 1808994"/>
                <a:gd name="connsiteY3" fmla="*/ 582626 h 582626"/>
                <a:gd name="connsiteX4" fmla="*/ 0 w 1808994"/>
                <a:gd name="connsiteY4" fmla="*/ 0 h 58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994" h="582626">
                  <a:moveTo>
                    <a:pt x="0" y="0"/>
                  </a:moveTo>
                  <a:lnTo>
                    <a:pt x="1808994" y="0"/>
                  </a:lnTo>
                  <a:lnTo>
                    <a:pt x="1808994" y="582626"/>
                  </a:lnTo>
                  <a:lnTo>
                    <a:pt x="0" y="582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661" tIns="61661" rIns="61661" bIns="61661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/>
                <a:t>GPU node</a:t>
              </a:r>
            </a:p>
          </p:txBody>
        </p:sp>
        <p:sp>
          <p:nvSpPr>
            <p:cNvPr id="22" name="Figura a mano libera: forma 15">
              <a:extLst>
                <a:ext uri="{FF2B5EF4-FFF2-40B4-BE49-F238E27FC236}">
                  <a16:creationId xmlns:a16="http://schemas.microsoft.com/office/drawing/2014/main" id="{94BE64A3-535B-0228-A734-832720F66663}"/>
                </a:ext>
              </a:extLst>
            </p:cNvPr>
            <p:cNvSpPr/>
            <p:nvPr/>
          </p:nvSpPr>
          <p:spPr>
            <a:xfrm>
              <a:off x="4274086" y="2509581"/>
              <a:ext cx="5777788" cy="582626"/>
            </a:xfrm>
            <a:custGeom>
              <a:avLst/>
              <a:gdLst>
                <a:gd name="connsiteX0" fmla="*/ 0 w 5777788"/>
                <a:gd name="connsiteY0" fmla="*/ 0 h 582626"/>
                <a:gd name="connsiteX1" fmla="*/ 5777788 w 5777788"/>
                <a:gd name="connsiteY1" fmla="*/ 0 h 582626"/>
                <a:gd name="connsiteX2" fmla="*/ 5777788 w 5777788"/>
                <a:gd name="connsiteY2" fmla="*/ 582626 h 582626"/>
                <a:gd name="connsiteX3" fmla="*/ 0 w 5777788"/>
                <a:gd name="connsiteY3" fmla="*/ 582626 h 582626"/>
                <a:gd name="connsiteX4" fmla="*/ 0 w 5777788"/>
                <a:gd name="connsiteY4" fmla="*/ 0 h 58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7788" h="582626">
                  <a:moveTo>
                    <a:pt x="0" y="0"/>
                  </a:moveTo>
                  <a:lnTo>
                    <a:pt x="5777788" y="0"/>
                  </a:lnTo>
                  <a:lnTo>
                    <a:pt x="5777788" y="582626"/>
                  </a:lnTo>
                  <a:lnTo>
                    <a:pt x="0" y="582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661" tIns="61661" rIns="61661" bIns="6166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As CPU + 4x NVIDIA H100 SXM5 </a:t>
              </a:r>
            </a:p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with 80GB and HBM2e memory</a:t>
              </a:r>
              <a:endParaRPr lang="en-GB" sz="1600" kern="1200"/>
            </a:p>
          </p:txBody>
        </p:sp>
        <p:sp>
          <p:nvSpPr>
            <p:cNvPr id="23" name="Rettangolo con angoli arrotondati 22">
              <a:extLst>
                <a:ext uri="{FF2B5EF4-FFF2-40B4-BE49-F238E27FC236}">
                  <a16:creationId xmlns:a16="http://schemas.microsoft.com/office/drawing/2014/main" id="{0CF3304B-AC81-92F8-EC82-133487078CCD}"/>
                </a:ext>
              </a:extLst>
            </p:cNvPr>
            <p:cNvSpPr/>
            <p:nvPr/>
          </p:nvSpPr>
          <p:spPr>
            <a:xfrm>
              <a:off x="133166" y="3197639"/>
              <a:ext cx="7206956" cy="988705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matte">
              <a:bevelT w="144450" h="6350" prst="relaxedInset"/>
              <a:contourClr>
                <a:schemeClr val="bg1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Rettangolo 23" descr="Computer">
              <a:extLst>
                <a:ext uri="{FF2B5EF4-FFF2-40B4-BE49-F238E27FC236}">
                  <a16:creationId xmlns:a16="http://schemas.microsoft.com/office/drawing/2014/main" id="{CC745329-0317-B44D-1555-AB8A2C82FE73}"/>
                </a:ext>
              </a:extLst>
            </p:cNvPr>
            <p:cNvSpPr/>
            <p:nvPr/>
          </p:nvSpPr>
          <p:spPr>
            <a:xfrm>
              <a:off x="216510" y="3364074"/>
              <a:ext cx="723214" cy="655834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Figura a mano libera: forma 18">
              <a:extLst>
                <a:ext uri="{FF2B5EF4-FFF2-40B4-BE49-F238E27FC236}">
                  <a16:creationId xmlns:a16="http://schemas.microsoft.com/office/drawing/2014/main" id="{B3699197-9B45-73C8-471C-46D099D07289}"/>
                </a:ext>
              </a:extLst>
            </p:cNvPr>
            <p:cNvSpPr/>
            <p:nvPr/>
          </p:nvSpPr>
          <p:spPr>
            <a:xfrm>
              <a:off x="1577103" y="3400678"/>
              <a:ext cx="2558084" cy="582626"/>
            </a:xfrm>
            <a:custGeom>
              <a:avLst/>
              <a:gdLst>
                <a:gd name="connsiteX0" fmla="*/ 0 w 2558084"/>
                <a:gd name="connsiteY0" fmla="*/ 0 h 582626"/>
                <a:gd name="connsiteX1" fmla="*/ 2558084 w 2558084"/>
                <a:gd name="connsiteY1" fmla="*/ 0 h 582626"/>
                <a:gd name="connsiteX2" fmla="*/ 2558084 w 2558084"/>
                <a:gd name="connsiteY2" fmla="*/ 582626 h 582626"/>
                <a:gd name="connsiteX3" fmla="*/ 0 w 2558084"/>
                <a:gd name="connsiteY3" fmla="*/ 582626 h 582626"/>
                <a:gd name="connsiteX4" fmla="*/ 0 w 2558084"/>
                <a:gd name="connsiteY4" fmla="*/ 0 h 58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8084" h="582626">
                  <a:moveTo>
                    <a:pt x="0" y="0"/>
                  </a:moveTo>
                  <a:lnTo>
                    <a:pt x="2558084" y="0"/>
                  </a:lnTo>
                  <a:lnTo>
                    <a:pt x="2558084" y="582626"/>
                  </a:lnTo>
                  <a:lnTo>
                    <a:pt x="0" y="582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661" tIns="61661" rIns="61661" bIns="61661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/>
                <a:t>FPGA node</a:t>
              </a:r>
            </a:p>
          </p:txBody>
        </p:sp>
        <p:sp>
          <p:nvSpPr>
            <p:cNvPr id="26" name="Figura a mano libera: forma 19">
              <a:extLst>
                <a:ext uri="{FF2B5EF4-FFF2-40B4-BE49-F238E27FC236}">
                  <a16:creationId xmlns:a16="http://schemas.microsoft.com/office/drawing/2014/main" id="{1C9272A5-0989-17AA-A6FB-5391F7EBE041}"/>
                </a:ext>
              </a:extLst>
            </p:cNvPr>
            <p:cNvSpPr/>
            <p:nvPr/>
          </p:nvSpPr>
          <p:spPr>
            <a:xfrm>
              <a:off x="4237529" y="3388027"/>
              <a:ext cx="5777788" cy="582626"/>
            </a:xfrm>
            <a:custGeom>
              <a:avLst/>
              <a:gdLst>
                <a:gd name="connsiteX0" fmla="*/ 0 w 5777788"/>
                <a:gd name="connsiteY0" fmla="*/ 0 h 582626"/>
                <a:gd name="connsiteX1" fmla="*/ 5777788 w 5777788"/>
                <a:gd name="connsiteY1" fmla="*/ 0 h 582626"/>
                <a:gd name="connsiteX2" fmla="*/ 5777788 w 5777788"/>
                <a:gd name="connsiteY2" fmla="*/ 582626 h 582626"/>
                <a:gd name="connsiteX3" fmla="*/ 0 w 5777788"/>
                <a:gd name="connsiteY3" fmla="*/ 582626 h 582626"/>
                <a:gd name="connsiteX4" fmla="*/ 0 w 5777788"/>
                <a:gd name="connsiteY4" fmla="*/ 0 h 58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7788" h="582626">
                  <a:moveTo>
                    <a:pt x="0" y="0"/>
                  </a:moveTo>
                  <a:lnTo>
                    <a:pt x="5777788" y="0"/>
                  </a:lnTo>
                  <a:lnTo>
                    <a:pt x="5777788" y="582626"/>
                  </a:lnTo>
                  <a:lnTo>
                    <a:pt x="0" y="582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661" tIns="61661" rIns="61661" bIns="6166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GB" sz="1600" kern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  <a:ea typeface="+mn-ea"/>
                  <a:cs typeface="+mn-cs"/>
                </a:rPr>
                <a:t>32core</a:t>
              </a:r>
            </a:p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GB" sz="1600" kern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  <a:ea typeface="+mn-ea"/>
                  <a:cs typeface="+mn-cs"/>
                </a:rPr>
                <a:t>RAM 768GB DDR5</a:t>
              </a:r>
            </a:p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GB" sz="1600" kern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  <a:ea typeface="+mn-ea"/>
                  <a:cs typeface="+mn-cs"/>
                </a:rPr>
                <a:t>IB NDR 440G</a:t>
              </a:r>
            </a:p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GB" sz="1600" kern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  <a:ea typeface="+mn-ea"/>
                  <a:cs typeface="+mn-cs"/>
                </a:rPr>
                <a:t>4 x XILINX U55C o 4 x TerasicP0701</a:t>
              </a:r>
            </a:p>
          </p:txBody>
        </p:sp>
        <p:sp>
          <p:nvSpPr>
            <p:cNvPr id="27" name="Rettangolo con angoli arrotondati 26">
              <a:extLst>
                <a:ext uri="{FF2B5EF4-FFF2-40B4-BE49-F238E27FC236}">
                  <a16:creationId xmlns:a16="http://schemas.microsoft.com/office/drawing/2014/main" id="{939F2B8F-AF6C-420F-39D6-0C2C2FE3AAE9}"/>
                </a:ext>
              </a:extLst>
            </p:cNvPr>
            <p:cNvSpPr/>
            <p:nvPr/>
          </p:nvSpPr>
          <p:spPr>
            <a:xfrm>
              <a:off x="133166" y="4266373"/>
              <a:ext cx="7206956" cy="1051535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matte">
              <a:bevelT w="144450" h="6350" prst="relaxedInset"/>
              <a:contourClr>
                <a:schemeClr val="bg1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Rettangolo 27" descr="Disk">
              <a:extLst>
                <a:ext uri="{FF2B5EF4-FFF2-40B4-BE49-F238E27FC236}">
                  <a16:creationId xmlns:a16="http://schemas.microsoft.com/office/drawing/2014/main" id="{CC56D775-AD1C-C0AD-68CE-53070545616C}"/>
                </a:ext>
              </a:extLst>
            </p:cNvPr>
            <p:cNvSpPr/>
            <p:nvPr/>
          </p:nvSpPr>
          <p:spPr>
            <a:xfrm>
              <a:off x="216511" y="4480525"/>
              <a:ext cx="820094" cy="683463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Figura a mano libera: forma 22">
              <a:extLst>
                <a:ext uri="{FF2B5EF4-FFF2-40B4-BE49-F238E27FC236}">
                  <a16:creationId xmlns:a16="http://schemas.microsoft.com/office/drawing/2014/main" id="{037B4750-397A-6A83-7308-AE65B27800AE}"/>
                </a:ext>
              </a:extLst>
            </p:cNvPr>
            <p:cNvSpPr/>
            <p:nvPr/>
          </p:nvSpPr>
          <p:spPr>
            <a:xfrm>
              <a:off x="1456354" y="4515741"/>
              <a:ext cx="3278508" cy="582626"/>
            </a:xfrm>
            <a:custGeom>
              <a:avLst/>
              <a:gdLst>
                <a:gd name="connsiteX0" fmla="*/ 0 w 3278508"/>
                <a:gd name="connsiteY0" fmla="*/ 0 h 582626"/>
                <a:gd name="connsiteX1" fmla="*/ 3278508 w 3278508"/>
                <a:gd name="connsiteY1" fmla="*/ 0 h 582626"/>
                <a:gd name="connsiteX2" fmla="*/ 3278508 w 3278508"/>
                <a:gd name="connsiteY2" fmla="*/ 582626 h 582626"/>
                <a:gd name="connsiteX3" fmla="*/ 0 w 3278508"/>
                <a:gd name="connsiteY3" fmla="*/ 582626 h 582626"/>
                <a:gd name="connsiteX4" fmla="*/ 0 w 3278508"/>
                <a:gd name="connsiteY4" fmla="*/ 0 h 58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8508" h="582626">
                  <a:moveTo>
                    <a:pt x="0" y="0"/>
                  </a:moveTo>
                  <a:lnTo>
                    <a:pt x="3278508" y="0"/>
                  </a:lnTo>
                  <a:lnTo>
                    <a:pt x="3278508" y="582626"/>
                  </a:lnTo>
                  <a:lnTo>
                    <a:pt x="0" y="582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661" tIns="61661" rIns="61661" bIns="61661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/>
                <a:t>Storage node (CEPH Bricks)</a:t>
              </a:r>
            </a:p>
          </p:txBody>
        </p:sp>
        <p:sp>
          <p:nvSpPr>
            <p:cNvPr id="30" name="Figura a mano libera: forma 23">
              <a:extLst>
                <a:ext uri="{FF2B5EF4-FFF2-40B4-BE49-F238E27FC236}">
                  <a16:creationId xmlns:a16="http://schemas.microsoft.com/office/drawing/2014/main" id="{A3C6C981-94C0-CDE2-F18D-8E313D89434D}"/>
                </a:ext>
              </a:extLst>
            </p:cNvPr>
            <p:cNvSpPr/>
            <p:nvPr/>
          </p:nvSpPr>
          <p:spPr>
            <a:xfrm>
              <a:off x="4237529" y="4478856"/>
              <a:ext cx="5777788" cy="582626"/>
            </a:xfrm>
            <a:custGeom>
              <a:avLst/>
              <a:gdLst>
                <a:gd name="connsiteX0" fmla="*/ 0 w 5777788"/>
                <a:gd name="connsiteY0" fmla="*/ 0 h 582626"/>
                <a:gd name="connsiteX1" fmla="*/ 5777788 w 5777788"/>
                <a:gd name="connsiteY1" fmla="*/ 0 h 582626"/>
                <a:gd name="connsiteX2" fmla="*/ 5777788 w 5777788"/>
                <a:gd name="connsiteY2" fmla="*/ 582626 h 582626"/>
                <a:gd name="connsiteX3" fmla="*/ 0 w 5777788"/>
                <a:gd name="connsiteY3" fmla="*/ 582626 h 582626"/>
                <a:gd name="connsiteX4" fmla="*/ 0 w 5777788"/>
                <a:gd name="connsiteY4" fmla="*/ 0 h 58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7788" h="582626">
                  <a:moveTo>
                    <a:pt x="0" y="0"/>
                  </a:moveTo>
                  <a:lnTo>
                    <a:pt x="5777788" y="0"/>
                  </a:lnTo>
                  <a:lnTo>
                    <a:pt x="5777788" y="582626"/>
                  </a:lnTo>
                  <a:lnTo>
                    <a:pt x="0" y="582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661" tIns="61661" rIns="61661" bIns="6166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/>
                <a:t>64 physical </a:t>
              </a:r>
              <a:r>
                <a:rPr lang="en-GB" sz="1600" kern="1200"/>
                <a:t>cores</a:t>
              </a:r>
            </a:p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/>
                <a:t>1TB RAM DDR5</a:t>
              </a:r>
            </a:p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/>
                <a:t>384 TBL HDD + </a:t>
              </a:r>
              <a:r>
                <a:rPr lang="en-GB" sz="1600"/>
                <a:t>25.6 </a:t>
              </a:r>
              <a:r>
                <a:rPr lang="en-GB" sz="1600" kern="1200"/>
                <a:t>TBL NVMe</a:t>
              </a:r>
            </a:p>
          </p:txBody>
        </p:sp>
        <p:sp>
          <p:nvSpPr>
            <p:cNvPr id="31" name="Rettangolo con angoli arrotondati 30">
              <a:extLst>
                <a:ext uri="{FF2B5EF4-FFF2-40B4-BE49-F238E27FC236}">
                  <a16:creationId xmlns:a16="http://schemas.microsoft.com/office/drawing/2014/main" id="{B842CE8F-65BF-7693-E19E-084CAF5BC03E}"/>
                </a:ext>
              </a:extLst>
            </p:cNvPr>
            <p:cNvSpPr/>
            <p:nvPr/>
          </p:nvSpPr>
          <p:spPr>
            <a:xfrm>
              <a:off x="133166" y="5403457"/>
              <a:ext cx="7206956" cy="988704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matte">
              <a:bevelT w="144450" h="6350" prst="relaxedInset"/>
              <a:contourClr>
                <a:schemeClr val="bg1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Rettangolo 31" descr="Keyboard with solid fill">
              <a:extLst>
                <a:ext uri="{FF2B5EF4-FFF2-40B4-BE49-F238E27FC236}">
                  <a16:creationId xmlns:a16="http://schemas.microsoft.com/office/drawing/2014/main" id="{E215ECE0-D630-E0CC-4BDE-A64ECEE8C553}"/>
                </a:ext>
              </a:extLst>
            </p:cNvPr>
            <p:cNvSpPr/>
            <p:nvPr/>
          </p:nvSpPr>
          <p:spPr>
            <a:xfrm>
              <a:off x="216510" y="5595869"/>
              <a:ext cx="900397" cy="525154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Figura a mano libera: forma 26">
              <a:extLst>
                <a:ext uri="{FF2B5EF4-FFF2-40B4-BE49-F238E27FC236}">
                  <a16:creationId xmlns:a16="http://schemas.microsoft.com/office/drawing/2014/main" id="{27791B27-6BDB-C474-38A7-F56D38307303}"/>
                </a:ext>
              </a:extLst>
            </p:cNvPr>
            <p:cNvSpPr/>
            <p:nvPr/>
          </p:nvSpPr>
          <p:spPr>
            <a:xfrm>
              <a:off x="1435502" y="5567133"/>
              <a:ext cx="3324765" cy="582626"/>
            </a:xfrm>
            <a:custGeom>
              <a:avLst/>
              <a:gdLst>
                <a:gd name="connsiteX0" fmla="*/ 0 w 3324765"/>
                <a:gd name="connsiteY0" fmla="*/ 0 h 582626"/>
                <a:gd name="connsiteX1" fmla="*/ 3324765 w 3324765"/>
                <a:gd name="connsiteY1" fmla="*/ 0 h 582626"/>
                <a:gd name="connsiteX2" fmla="*/ 3324765 w 3324765"/>
                <a:gd name="connsiteY2" fmla="*/ 582626 h 582626"/>
                <a:gd name="connsiteX3" fmla="*/ 0 w 3324765"/>
                <a:gd name="connsiteY3" fmla="*/ 582626 h 582626"/>
                <a:gd name="connsiteX4" fmla="*/ 0 w 3324765"/>
                <a:gd name="connsiteY4" fmla="*/ 0 h 58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4765" h="582626">
                  <a:moveTo>
                    <a:pt x="0" y="0"/>
                  </a:moveTo>
                  <a:lnTo>
                    <a:pt x="3324765" y="0"/>
                  </a:lnTo>
                  <a:lnTo>
                    <a:pt x="3324765" y="582626"/>
                  </a:lnTo>
                  <a:lnTo>
                    <a:pt x="0" y="582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661" tIns="61661" rIns="61661" bIns="61661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/>
                <a:t>Accessories</a:t>
              </a:r>
            </a:p>
          </p:txBody>
        </p:sp>
        <p:sp>
          <p:nvSpPr>
            <p:cNvPr id="34" name="Figura a mano libera: forma 27">
              <a:extLst>
                <a:ext uri="{FF2B5EF4-FFF2-40B4-BE49-F238E27FC236}">
                  <a16:creationId xmlns:a16="http://schemas.microsoft.com/office/drawing/2014/main" id="{AA5CE5A6-67AF-A341-14C2-4D54113B2619}"/>
                </a:ext>
              </a:extLst>
            </p:cNvPr>
            <p:cNvSpPr/>
            <p:nvPr/>
          </p:nvSpPr>
          <p:spPr>
            <a:xfrm>
              <a:off x="4237529" y="5523388"/>
              <a:ext cx="5777788" cy="792092"/>
            </a:xfrm>
            <a:custGeom>
              <a:avLst/>
              <a:gdLst>
                <a:gd name="connsiteX0" fmla="*/ 0 w 5777788"/>
                <a:gd name="connsiteY0" fmla="*/ 0 h 677454"/>
                <a:gd name="connsiteX1" fmla="*/ 5777788 w 5777788"/>
                <a:gd name="connsiteY1" fmla="*/ 0 h 677454"/>
                <a:gd name="connsiteX2" fmla="*/ 5777788 w 5777788"/>
                <a:gd name="connsiteY2" fmla="*/ 677454 h 677454"/>
                <a:gd name="connsiteX3" fmla="*/ 0 w 5777788"/>
                <a:gd name="connsiteY3" fmla="*/ 677454 h 677454"/>
                <a:gd name="connsiteX4" fmla="*/ 0 w 5777788"/>
                <a:gd name="connsiteY4" fmla="*/ 0 h 67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7788" h="677454">
                  <a:moveTo>
                    <a:pt x="0" y="0"/>
                  </a:moveTo>
                  <a:lnTo>
                    <a:pt x="5777788" y="0"/>
                  </a:lnTo>
                  <a:lnTo>
                    <a:pt x="5777788" y="677454"/>
                  </a:lnTo>
                  <a:lnTo>
                    <a:pt x="0" y="6774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661" tIns="61661" rIns="61661" bIns="6166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GB" sz="1600" kern="1200"/>
                <a:t>Switch IB, Switch ETH</a:t>
              </a:r>
            </a:p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GB" sz="1600" kern="1200"/>
                <a:t>cables IB, cables ETH</a:t>
              </a:r>
            </a:p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GB" sz="1600" kern="1200"/>
                <a:t>Transceivers</a:t>
              </a:r>
            </a:p>
          </p:txBody>
        </p:sp>
      </p:grpSp>
      <p:sp>
        <p:nvSpPr>
          <p:cNvPr id="35" name="Parentesi graffa aperta 34">
            <a:extLst>
              <a:ext uri="{FF2B5EF4-FFF2-40B4-BE49-F238E27FC236}">
                <a16:creationId xmlns:a16="http://schemas.microsoft.com/office/drawing/2014/main" id="{30DFE7CF-16BE-0BCB-09EC-D8EC50BEEF94}"/>
              </a:ext>
            </a:extLst>
          </p:cNvPr>
          <p:cNvSpPr/>
          <p:nvPr/>
        </p:nvSpPr>
        <p:spPr>
          <a:xfrm>
            <a:off x="4166469" y="1308824"/>
            <a:ext cx="596084" cy="4977522"/>
          </a:xfrm>
          <a:prstGeom prst="leftBrace">
            <a:avLst>
              <a:gd name="adj1" fmla="val 8333"/>
              <a:gd name="adj2" fmla="val 52558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6619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DC8F-2581-946E-73C2-98F36ABEE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221" y="65647"/>
            <a:ext cx="8648482" cy="770334"/>
          </a:xfrm>
        </p:spPr>
        <p:txBody>
          <a:bodyPr>
            <a:normAutofit/>
          </a:bodyPr>
          <a:lstStyle/>
          <a:p>
            <a:r>
              <a:rPr lang="en-US"/>
              <a:t>Networking Infrastructure</a:t>
            </a:r>
          </a:p>
        </p:txBody>
      </p:sp>
      <p:pic>
        <p:nvPicPr>
          <p:cNvPr id="425" name="Picture 424">
            <a:extLst>
              <a:ext uri="{FF2B5EF4-FFF2-40B4-BE49-F238E27FC236}">
                <a16:creationId xmlns:a16="http://schemas.microsoft.com/office/drawing/2014/main" id="{13F5BE1E-05F8-EA04-3379-4FA39DC06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90" y="1028713"/>
            <a:ext cx="10163926" cy="5756831"/>
          </a:xfrm>
          <a:prstGeom prst="rect">
            <a:avLst/>
          </a:prstGeom>
        </p:spPr>
      </p:pic>
      <p:pic>
        <p:nvPicPr>
          <p:cNvPr id="431" name="Picture 430">
            <a:extLst>
              <a:ext uri="{FF2B5EF4-FFF2-40B4-BE49-F238E27FC236}">
                <a16:creationId xmlns:a16="http://schemas.microsoft.com/office/drawing/2014/main" id="{CA8997E9-9D45-E3E0-7476-C9BA985CF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88814">
            <a:off x="-514834" y="1795554"/>
            <a:ext cx="2526799" cy="687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BF7595-5A9C-B50C-414F-ACECD06DA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10266">
            <a:off x="-143491" y="4298737"/>
            <a:ext cx="2526799" cy="6876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45D392-444D-D95B-2D63-8EFC5965363C}"/>
              </a:ext>
            </a:extLst>
          </p:cNvPr>
          <p:cNvSpPr/>
          <p:nvPr/>
        </p:nvSpPr>
        <p:spPr>
          <a:xfrm rot="19435732">
            <a:off x="25097" y="4846521"/>
            <a:ext cx="863600" cy="5246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CERN DCI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AAB22-970A-D029-724C-EE4FE2F0A9D5}"/>
              </a:ext>
            </a:extLst>
          </p:cNvPr>
          <p:cNvSpPr txBox="1"/>
          <p:nvPr/>
        </p:nvSpPr>
        <p:spPr>
          <a:xfrm flipH="1">
            <a:off x="2545078" y="3614742"/>
            <a:ext cx="1407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Currently 8x100Gbs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A5046B-B3C7-4FD5-DEB6-41B91C289FE3}"/>
              </a:ext>
            </a:extLst>
          </p:cNvPr>
          <p:cNvSpPr txBox="1"/>
          <p:nvPr/>
        </p:nvSpPr>
        <p:spPr>
          <a:xfrm flipH="1">
            <a:off x="6961960" y="2798454"/>
            <a:ext cx="1887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Currently 2x100Gbs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210509-F0F2-0F91-A883-B9CFAD37EF5A}"/>
              </a:ext>
            </a:extLst>
          </p:cNvPr>
          <p:cNvSpPr txBox="1"/>
          <p:nvPr/>
        </p:nvSpPr>
        <p:spPr>
          <a:xfrm rot="19369044" flipH="1">
            <a:off x="748662" y="4312012"/>
            <a:ext cx="1887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Currently 4x100Gbs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984278F-F624-8A66-EF0D-97A0CFB2A390}"/>
              </a:ext>
            </a:extLst>
          </p:cNvPr>
          <p:cNvSpPr/>
          <p:nvPr/>
        </p:nvSpPr>
        <p:spPr>
          <a:xfrm>
            <a:off x="9044129" y="2548290"/>
            <a:ext cx="2743200" cy="136564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F51AC-378A-727F-F51A-4A79FF16DA89}"/>
              </a:ext>
            </a:extLst>
          </p:cNvPr>
          <p:cNvSpPr txBox="1"/>
          <p:nvPr/>
        </p:nvSpPr>
        <p:spPr>
          <a:xfrm rot="19386411">
            <a:off x="1010481" y="4231926"/>
            <a:ext cx="73129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/>
              <a:t>1.6Tbs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E4B4DB7-55A5-F852-F785-8660963C10E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FE4546-75E4-6257-1D96-DC538451B787}"/>
              </a:ext>
            </a:extLst>
          </p:cNvPr>
          <p:cNvSpPr/>
          <p:nvPr/>
        </p:nvSpPr>
        <p:spPr>
          <a:xfrm>
            <a:off x="4472831" y="3093268"/>
            <a:ext cx="2743200" cy="16351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CEC2CCF-F753-0FB0-4B32-CF59EADE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263B-304F-4D55-BC86-FD7C343A1B56}" type="slidenum">
              <a:rPr lang="en-GB" smtClean="0"/>
              <a:t>21</a:t>
            </a:fld>
            <a:endParaRPr lang="en-GB"/>
          </a:p>
        </p:txBody>
      </p:sp>
      <p:sp>
        <p:nvSpPr>
          <p:cNvPr id="13" name="Segnaposto data 12">
            <a:extLst>
              <a:ext uri="{FF2B5EF4-FFF2-40B4-BE49-F238E27FC236}">
                <a16:creationId xmlns:a16="http://schemas.microsoft.com/office/drawing/2014/main" id="{5B48A737-35C8-864B-B24E-D9D7BC4F7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0D0F-C00B-4672-BFA5-A5B6855FAEEC}" type="datetime1">
              <a:rPr lang="it-IT" smtClean="0"/>
              <a:t>03/12/2025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846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56DC2-8F92-479B-735A-A2526442A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548BA-536A-A9D4-D71F-92B086657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F480C-9760-ED5A-FD6A-C17A36521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677" y="1212259"/>
            <a:ext cx="5181600" cy="691955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Disk storage (Fr. Ag. 2023-2024)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2CD0E-4849-1DD0-4498-70F174AA8F4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231118" y="1238916"/>
            <a:ext cx="5046482" cy="1070651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New tape library</a:t>
            </a:r>
          </a:p>
        </p:txBody>
      </p:sp>
      <p:pic>
        <p:nvPicPr>
          <p:cNvPr id="8" name="Picture 7" descr="A room with black cabinets and wires&#10;&#10;Description automatically generated">
            <a:extLst>
              <a:ext uri="{FF2B5EF4-FFF2-40B4-BE49-F238E27FC236}">
                <a16:creationId xmlns:a16="http://schemas.microsoft.com/office/drawing/2014/main" id="{A7559F69-BD61-2B99-3998-430C91173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320" y="2118354"/>
            <a:ext cx="5111685" cy="3833764"/>
          </a:xfrm>
          <a:prstGeom prst="rect">
            <a:avLst/>
          </a:prstGeom>
        </p:spPr>
      </p:pic>
      <p:pic>
        <p:nvPicPr>
          <p:cNvPr id="12" name="Picture 11" descr="A close up of a computer&#10;&#10;Description automatically generated">
            <a:extLst>
              <a:ext uri="{FF2B5EF4-FFF2-40B4-BE49-F238E27FC236}">
                <a16:creationId xmlns:a16="http://schemas.microsoft.com/office/drawing/2014/main" id="{AD92BF82-6DDA-CB26-3EDD-55A552188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477" y="2080306"/>
            <a:ext cx="3200204" cy="4266939"/>
          </a:xfrm>
          <a:prstGeom prst="rect">
            <a:avLst/>
          </a:prstGeom>
        </p:spPr>
      </p:pic>
      <p:pic>
        <p:nvPicPr>
          <p:cNvPr id="10" name="Picture 9" descr="A computer server room with many wires&#10;&#10;Description automatically generated with medium confidence">
            <a:extLst>
              <a:ext uri="{FF2B5EF4-FFF2-40B4-BE49-F238E27FC236}">
                <a16:creationId xmlns:a16="http://schemas.microsoft.com/office/drawing/2014/main" id="{57A9783F-D3E2-C5B1-2A97-F7875CC49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3" y="1904214"/>
            <a:ext cx="3200204" cy="240015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0D5D-F41A-4FB1-8451-E80997143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263B-304F-4D55-BC86-FD7C343A1B56}" type="slidenum">
              <a:rPr lang="en-GB" smtClean="0"/>
              <a:t>22</a:t>
            </a:fld>
            <a:endParaRPr lang="en-GB"/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16DF615B-65E8-FDEB-0B28-8547921C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3857-D177-4B84-B38A-309ECC760CBA}" type="datetime1">
              <a:rPr lang="it-IT" smtClean="0"/>
              <a:t>03/12/2025</a:t>
            </a:fld>
            <a:endParaRPr lang="en-GB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87F500A4-1283-3106-5211-828D6534C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  <p:extLst>
      <p:ext uri="{BB962C8B-B14F-4D97-AF65-F5344CB8AC3E}">
        <p14:creationId xmlns:p14="http://schemas.microsoft.com/office/powerpoint/2010/main" val="3245655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25935-D509-0BF1-7528-E54D21885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B8026-9C58-E88E-16A8-9C188858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263B-304F-4D55-BC86-FD7C343A1B56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5B560E-4CB5-E897-4373-5E93F47B91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D3706F-128E-A26D-0217-8BAE55BF9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55" y="939096"/>
            <a:ext cx="5240645" cy="3932941"/>
          </a:xfrm>
          <a:prstGeom prst="rect">
            <a:avLst/>
          </a:prstGeom>
        </p:spPr>
      </p:pic>
      <p:pic>
        <p:nvPicPr>
          <p:cNvPr id="8" name="Picture 7" descr="A person sitting on a bench in a room with many black metal racks&#10;&#10;Description automatically generated with medium confidence">
            <a:extLst>
              <a:ext uri="{FF2B5EF4-FFF2-40B4-BE49-F238E27FC236}">
                <a16:creationId xmlns:a16="http://schemas.microsoft.com/office/drawing/2014/main" id="{A0F55234-B7DC-6064-5D7F-5224C24FB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433" y="1365486"/>
            <a:ext cx="4104314" cy="3080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A85AED-97F0-BD4A-3049-FC3E08C82996}"/>
              </a:ext>
            </a:extLst>
          </p:cNvPr>
          <p:cNvSpPr txBox="1"/>
          <p:nvPr/>
        </p:nvSpPr>
        <p:spPr>
          <a:xfrm>
            <a:off x="1943100" y="5148350"/>
            <a:ext cx="3056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Low density zone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B099D3-A159-2D99-A4B9-FFBD7E42CF29}"/>
              </a:ext>
            </a:extLst>
          </p:cNvPr>
          <p:cNvSpPr txBox="1"/>
          <p:nvPr/>
        </p:nvSpPr>
        <p:spPr>
          <a:xfrm>
            <a:off x="7639050" y="4855962"/>
            <a:ext cx="2505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Network zone</a:t>
            </a:r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E5A96B67-4105-51ED-AA09-9ADD7136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A8DB5-8036-496C-933A-94581FA6E6B6}" type="datetime1">
              <a:rPr lang="it-IT" smtClean="0"/>
              <a:t>03/12/2025</a:t>
            </a:fld>
            <a:endParaRPr lang="en-GB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AA1F5313-FFCE-F0FE-9BC0-A75CADEF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  <p:extLst>
      <p:ext uri="{BB962C8B-B14F-4D97-AF65-F5344CB8AC3E}">
        <p14:creationId xmlns:p14="http://schemas.microsoft.com/office/powerpoint/2010/main" val="4010245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D31DB9-123F-E24C-8756-E8F6FB8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846" y="1117600"/>
            <a:ext cx="8554154" cy="5231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3A5CEE-D3A8-F749-ADF3-DFBAE5EB8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EPIC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D6FB1-19AE-714F-8867-0A7AB7C05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31" y="1251682"/>
            <a:ext cx="10515600" cy="48588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Cloud infrastructure for managing biomedical and </a:t>
            </a:r>
            <a:br>
              <a:rPr lang="en-US" dirty="0"/>
            </a:br>
            <a:r>
              <a:rPr lang="en-US" dirty="0"/>
              <a:t>genomic data</a:t>
            </a:r>
          </a:p>
          <a:p>
            <a:pPr lvl="1"/>
            <a:r>
              <a:rPr lang="en-US" dirty="0"/>
              <a:t>ISO 27001 certified</a:t>
            </a:r>
          </a:p>
          <a:p>
            <a:r>
              <a:rPr lang="en-US" dirty="0"/>
              <a:t>ACC (see next slide)</a:t>
            </a:r>
          </a:p>
          <a:p>
            <a:r>
              <a:rPr lang="en-US" dirty="0"/>
              <a:t>Harmony - exploiting Big </a:t>
            </a:r>
            <a:br>
              <a:rPr lang="en-US" dirty="0"/>
            </a:br>
            <a:r>
              <a:rPr lang="en-US" dirty="0"/>
              <a:t>Data to develop more </a:t>
            </a:r>
            <a:br>
              <a:rPr lang="en-US" dirty="0"/>
            </a:br>
            <a:r>
              <a:rPr lang="en-US" dirty="0"/>
              <a:t>personalized treatments </a:t>
            </a:r>
            <a:br>
              <a:rPr lang="en-US" dirty="0"/>
            </a:br>
            <a:r>
              <a:rPr lang="en-US" dirty="0"/>
              <a:t>for blood cancer patients</a:t>
            </a:r>
          </a:p>
          <a:p>
            <a:r>
              <a:rPr lang="en-US" dirty="0"/>
              <a:t>Planet – search of possible</a:t>
            </a:r>
            <a:br>
              <a:rPr lang="en-US" dirty="0"/>
            </a:br>
            <a:r>
              <a:rPr lang="en-US" dirty="0"/>
              <a:t>correlations between </a:t>
            </a:r>
            <a:br>
              <a:rPr lang="en-US" dirty="0"/>
            </a:br>
            <a:r>
              <a:rPr lang="en-US" dirty="0"/>
              <a:t>Covid-19 disease and </a:t>
            </a:r>
            <a:br>
              <a:rPr lang="en-US" dirty="0"/>
            </a:br>
            <a:r>
              <a:rPr lang="en-US" dirty="0"/>
              <a:t>environmental factors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53F1C-A20A-894C-A03A-8D986F5E8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4FF-EE66-483D-9B1C-2F82609F0338}" type="slidenum">
              <a:rPr lang="it-IT" smtClean="0"/>
              <a:t>24</a:t>
            </a:fld>
            <a:endParaRPr lang="it-IT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ED505A72-99C4-F2D5-B620-E6B7FA5F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4442A-1B66-4A60-8BFB-24717AE33D9B}" type="datetime1">
              <a:rPr lang="it-IT" smtClean="0"/>
              <a:t>03/12/2025</a:t>
            </a:fld>
            <a:endParaRPr 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F1FC4E27-3ADE-2D6C-4F46-78638F725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  <p:extLst>
      <p:ext uri="{BB962C8B-B14F-4D97-AF65-F5344CB8AC3E}">
        <p14:creationId xmlns:p14="http://schemas.microsoft.com/office/powerpoint/2010/main" val="994102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13823-31AB-CC4F-AEE2-66C04685B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9A98D-8B1F-DD4D-B1E9-884239F2E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6985"/>
            <a:ext cx="10930666" cy="494964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Alliance Against Cancer (</a:t>
            </a:r>
            <a:r>
              <a:rPr lang="en-GB" dirty="0" err="1"/>
              <a:t>Alleanza</a:t>
            </a:r>
            <a:r>
              <a:rPr lang="en-GB" dirty="0"/>
              <a:t> </a:t>
            </a:r>
            <a:r>
              <a:rPr lang="en-GB" dirty="0" err="1"/>
              <a:t>Contro</a:t>
            </a:r>
            <a:r>
              <a:rPr lang="en-GB" dirty="0"/>
              <a:t> il </a:t>
            </a:r>
            <a:r>
              <a:rPr lang="en-GB" dirty="0" err="1"/>
              <a:t>Cancro</a:t>
            </a:r>
            <a:r>
              <a:rPr lang="en-GB" dirty="0"/>
              <a:t>-ACC) is</a:t>
            </a:r>
            <a:br>
              <a:rPr lang="en-GB" dirty="0"/>
            </a:br>
            <a:r>
              <a:rPr lang="en-GB" dirty="0"/>
              <a:t> the largest Italian organization for oncological research</a:t>
            </a:r>
          </a:p>
          <a:p>
            <a:pPr lvl="1"/>
            <a:r>
              <a:rPr lang="en-GB" dirty="0"/>
              <a:t>Established  in 2002 by the Italian Ministry of Health</a:t>
            </a:r>
          </a:p>
          <a:p>
            <a:r>
              <a:rPr lang="en-GB" dirty="0"/>
              <a:t>Network of 28 high standard institutes for comprehensive </a:t>
            </a:r>
            <a:br>
              <a:rPr lang="en-GB" dirty="0"/>
            </a:br>
            <a:r>
              <a:rPr lang="en-GB" dirty="0"/>
              <a:t>cancer patient care and research (IRCCS)</a:t>
            </a:r>
          </a:p>
          <a:p>
            <a:r>
              <a:rPr lang="en-GB" dirty="0"/>
              <a:t>ACC's goal is to make innovative clinical trials accessible, </a:t>
            </a:r>
            <a:br>
              <a:rPr lang="en-GB" dirty="0"/>
            </a:br>
            <a:r>
              <a:rPr lang="en-GB" dirty="0"/>
              <a:t>including personalized medicine ones (“genomics”)</a:t>
            </a:r>
          </a:p>
          <a:p>
            <a:r>
              <a:rPr lang="en-US" dirty="0">
                <a:solidFill>
                  <a:srgbClr val="00B050"/>
                </a:solidFill>
              </a:rPr>
              <a:t>CNAF contributes to the design and management of the 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ACC Big Data Platform, helping ACC researchers in dealing 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with both technical and regulatory issues</a:t>
            </a:r>
            <a:r>
              <a:rPr lang="en-IT" dirty="0">
                <a:solidFill>
                  <a:srgbClr val="00B050"/>
                </a:solidFill>
              </a:rPr>
              <a:t> 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C</a:t>
            </a:r>
            <a:r>
              <a:rPr lang="en-IT" dirty="0">
                <a:solidFill>
                  <a:srgbClr val="00B050"/>
                </a:solidFill>
              </a:rPr>
              <a:t>urrently ~4 TB-N used out of 125 TB-N available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S</a:t>
            </a:r>
            <a:r>
              <a:rPr lang="en-IT" dirty="0">
                <a:solidFill>
                  <a:srgbClr val="00B050"/>
                </a:solidFill>
              </a:rPr>
              <a:t>hort-medium term: ~40 TB-N/year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00B1C-7D1E-4F42-98F4-E2DA96E8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4FF-EE66-483D-9B1C-2F82609F0338}" type="slidenum">
              <a:rPr lang="it-IT" smtClean="0"/>
              <a:t>25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B2BA6-FB48-E742-860D-EB029576F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483" y="1032280"/>
            <a:ext cx="1781631" cy="5031083"/>
          </a:xfrm>
          <a:prstGeom prst="rect">
            <a:avLst/>
          </a:prstGeom>
        </p:spPr>
      </p:pic>
      <p:sp>
        <p:nvSpPr>
          <p:cNvPr id="8" name="Segnaposto data 7">
            <a:extLst>
              <a:ext uri="{FF2B5EF4-FFF2-40B4-BE49-F238E27FC236}">
                <a16:creationId xmlns:a16="http://schemas.microsoft.com/office/drawing/2014/main" id="{0AF22ED7-C005-81F1-DEFF-7388C2E66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8925D-B78B-4731-867B-7CB24401B5CB}" type="datetime1">
              <a:rPr lang="it-IT" smtClean="0"/>
              <a:t>03/12/2025</a:t>
            </a:fld>
            <a:endParaRPr 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7AF449DF-623F-157E-895D-CE73FAB32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  <p:extLst>
      <p:ext uri="{BB962C8B-B14F-4D97-AF65-F5344CB8AC3E}">
        <p14:creationId xmlns:p14="http://schemas.microsoft.com/office/powerpoint/2010/main" val="1230104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D28F-4B5C-F148-B852-CB4A336AE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173"/>
            <a:ext cx="9012758" cy="783846"/>
          </a:xfrm>
        </p:spPr>
        <p:txBody>
          <a:bodyPr>
            <a:noAutofit/>
          </a:bodyPr>
          <a:lstStyle/>
          <a:p>
            <a:r>
              <a:rPr lang="en" dirty="0"/>
              <a:t>National Institute for Nuclear Physics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42E225-3E03-7C41-8707-99FC31C6A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539" y="1977415"/>
            <a:ext cx="8557738" cy="350898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Worldwide-recognized expertise in </a:t>
            </a:r>
            <a:r>
              <a:rPr lang="en-US" b="1" dirty="0"/>
              <a:t>state-of-the-art distributed IT technologies and solutions</a:t>
            </a:r>
            <a:r>
              <a:rPr lang="en-US" dirty="0"/>
              <a:t>, from the first small clusters to Grid and Cloud-based computing.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INFN is not interested in computing per-se, but as an essential way to </a:t>
            </a:r>
            <a:r>
              <a:rPr lang="en-US" b="1" dirty="0"/>
              <a:t>support its research and mission</a:t>
            </a:r>
            <a:r>
              <a:rPr lang="en-US" dirty="0"/>
              <a:t>.</a:t>
            </a:r>
          </a:p>
          <a:p>
            <a:pPr marL="342900" indent="-342900"/>
            <a:r>
              <a:rPr lang="en-US" dirty="0"/>
              <a:t>INFN develops and operates Grid and Cloud services based on its own infrastructure, the largest for research in Italy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5EBBF70-491C-23E2-F9B5-BC0D6994F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455" y="1024847"/>
            <a:ext cx="2678278" cy="257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3EB0720-9AFA-2832-E357-DEE8C60B6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772" y="3510973"/>
            <a:ext cx="2232139" cy="125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FCD5AA5-E5DC-12D1-952D-89BCCDB09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277" y="4766552"/>
            <a:ext cx="2516594" cy="148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data 8">
            <a:extLst>
              <a:ext uri="{FF2B5EF4-FFF2-40B4-BE49-F238E27FC236}">
                <a16:creationId xmlns:a16="http://schemas.microsoft.com/office/drawing/2014/main" id="{651496C1-9744-4CE0-A167-0A429688B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CF93-CAD7-4D7C-BD2F-4612667F9527}" type="datetime1">
              <a:rPr lang="it-IT" smtClean="0"/>
              <a:t>03/12/2025</a:t>
            </a:fld>
            <a:endParaRPr lang="it-IT" dirty="0"/>
          </a:p>
        </p:txBody>
      </p:sp>
      <p:sp>
        <p:nvSpPr>
          <p:cNvPr id="10" name="Segnaposto piè di pagina 8">
            <a:extLst>
              <a:ext uri="{FF2B5EF4-FFF2-40B4-BE49-F238E27FC236}">
                <a16:creationId xmlns:a16="http://schemas.microsoft.com/office/drawing/2014/main" id="{D1854DF9-D46E-EF52-9140-B4F8C519B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9134"/>
            <a:ext cx="4572000" cy="202341"/>
          </a:xfrm>
        </p:spPr>
        <p:txBody>
          <a:bodyPr/>
          <a:lstStyle/>
          <a:p>
            <a:r>
              <a:rPr lang="it-IT" dirty="0"/>
              <a:t>16th SIG-CISS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09BDC49-8A5C-D0E8-F278-B2CF9FC2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9134"/>
            <a:ext cx="3158266" cy="202341"/>
          </a:xfrm>
        </p:spPr>
        <p:txBody>
          <a:bodyPr/>
          <a:lstStyle/>
          <a:p>
            <a:fld id="{AF7694FF-EE66-483D-9B1C-2F82609F033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9758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FD439-0F26-5A54-3B4F-45AE2D8C8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069E2-7C47-F22A-2FB3-32F75AC85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Computing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C9A46-E1D4-85E3-9A50-72D532BB4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48" y="1106372"/>
            <a:ext cx="6467590" cy="5236553"/>
          </a:xfrm>
        </p:spPr>
        <p:txBody>
          <a:bodyPr>
            <a:normAutofit/>
          </a:bodyPr>
          <a:lstStyle/>
          <a:p>
            <a:r>
              <a:rPr lang="en-US" noProof="0" dirty="0"/>
              <a:t>Distributed infrastructure first established more than </a:t>
            </a:r>
            <a:r>
              <a:rPr lang="en-US" b="1" noProof="0" dirty="0"/>
              <a:t>20 years ago</a:t>
            </a:r>
            <a:r>
              <a:rPr lang="en-US" noProof="0" dirty="0"/>
              <a:t>, and recently renewed </a:t>
            </a:r>
            <a:r>
              <a:rPr lang="en-GB" dirty="0"/>
              <a:t>(spaces, power, cooling)</a:t>
            </a:r>
            <a:r>
              <a:rPr lang="en-US" dirty="0"/>
              <a:t> with a major investment</a:t>
            </a:r>
            <a:endParaRPr lang="en-GB" dirty="0"/>
          </a:p>
          <a:p>
            <a:pPr lvl="1"/>
            <a:r>
              <a:rPr lang="en-US" dirty="0">
                <a:solidFill>
                  <a:srgbClr val="00B050"/>
                </a:solidFill>
              </a:rPr>
              <a:t>New site for the Tier-1 at </a:t>
            </a:r>
            <a:r>
              <a:rPr lang="en-US" dirty="0" err="1">
                <a:solidFill>
                  <a:srgbClr val="00B050"/>
                </a:solidFill>
              </a:rPr>
              <a:t>Tecnopolo</a:t>
            </a:r>
            <a:r>
              <a:rPr lang="en-US" dirty="0">
                <a:solidFill>
                  <a:srgbClr val="00B050"/>
                </a:solidFill>
              </a:rPr>
              <a:t> (CNAF)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9 Tier-2s upgraded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Upgrade of the Gran Sasso Data Centre for Disaster Resilience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New Space Economy Data Centre in Frascati</a:t>
            </a:r>
          </a:p>
          <a:p>
            <a:r>
              <a:rPr lang="en-US" dirty="0"/>
              <a:t>INFN computing infrastructure is p</a:t>
            </a:r>
            <a:r>
              <a:rPr lang="en-US" noProof="0" dirty="0"/>
              <a:t>art </a:t>
            </a:r>
            <a:r>
              <a:rPr lang="en-US" dirty="0"/>
              <a:t>of the global distributed computing network for LHC experiments (WLCG)</a:t>
            </a:r>
            <a:endParaRPr lang="en-US" noProof="0" dirty="0"/>
          </a:p>
          <a:p>
            <a:pPr lvl="1"/>
            <a:endParaRPr lang="en-GB" dirty="0"/>
          </a:p>
          <a:p>
            <a:pPr lvl="1"/>
            <a:endParaRPr lang="en-US" noProof="0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6D885-B15E-E5FC-1550-3EA70D60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4FF-EE66-483D-9B1C-2F82609F0338}" type="slidenum">
              <a:rPr lang="it-IT" smtClean="0"/>
              <a:t>4</a:t>
            </a:fld>
            <a:endParaRPr lang="it-IT"/>
          </a:p>
        </p:txBody>
      </p:sp>
      <p:pic>
        <p:nvPicPr>
          <p:cNvPr id="11" name="Immagine 7">
            <a:extLst>
              <a:ext uri="{FF2B5EF4-FFF2-40B4-BE49-F238E27FC236}">
                <a16:creationId xmlns:a16="http://schemas.microsoft.com/office/drawing/2014/main" id="{ADF58179-6E2A-671B-4EA3-9306D8173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260" y="967293"/>
            <a:ext cx="5770317" cy="5462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6A9C41-368E-4D2D-7A2E-4F1877451623}"/>
              </a:ext>
            </a:extLst>
          </p:cNvPr>
          <p:cNvSpPr txBox="1"/>
          <p:nvPr/>
        </p:nvSpPr>
        <p:spPr>
          <a:xfrm>
            <a:off x="2630745" y="5969364"/>
            <a:ext cx="3899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(*) EU </a:t>
            </a:r>
            <a:r>
              <a:rPr lang="en-GB" sz="1400" i="1" cap="all" dirty="0"/>
              <a:t>National Recovery and Resilience Plan</a:t>
            </a:r>
            <a:r>
              <a:rPr lang="en-US" sz="1400" i="1" dirty="0"/>
              <a:t>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CB10FA-F00D-D284-C5E6-E1F77B24BF2B}"/>
              </a:ext>
            </a:extLst>
          </p:cNvPr>
          <p:cNvSpPr txBox="1"/>
          <p:nvPr/>
        </p:nvSpPr>
        <p:spPr>
          <a:xfrm>
            <a:off x="6530659" y="3694907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21.5 M€  from </a:t>
            </a:r>
            <a:br>
              <a:rPr lang="en-US" i="1" dirty="0">
                <a:solidFill>
                  <a:srgbClr val="00B050"/>
                </a:solidFill>
              </a:rPr>
            </a:br>
            <a:r>
              <a:rPr lang="en-US" i="1" dirty="0">
                <a:solidFill>
                  <a:srgbClr val="00B050"/>
                </a:solidFill>
              </a:rPr>
              <a:t>NRRP(*)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8EEC84-6C8D-1063-74F8-F525D598A180}"/>
              </a:ext>
            </a:extLst>
          </p:cNvPr>
          <p:cNvSpPr txBox="1"/>
          <p:nvPr/>
        </p:nvSpPr>
        <p:spPr>
          <a:xfrm>
            <a:off x="6486598" y="2687059"/>
            <a:ext cx="157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35 M€ from </a:t>
            </a:r>
            <a:br>
              <a:rPr lang="en-US" i="1" dirty="0">
                <a:solidFill>
                  <a:srgbClr val="00B050"/>
                </a:solidFill>
              </a:rPr>
            </a:br>
            <a:r>
              <a:rPr lang="en-US" i="1" dirty="0">
                <a:solidFill>
                  <a:srgbClr val="00B050"/>
                </a:solidFill>
              </a:rPr>
              <a:t>MUR, </a:t>
            </a:r>
            <a:r>
              <a:rPr lang="en-US" i="1" dirty="0" err="1">
                <a:solidFill>
                  <a:srgbClr val="00B050"/>
                </a:solidFill>
              </a:rPr>
              <a:t>EuroHPC</a:t>
            </a:r>
            <a:endParaRPr lang="en-US" i="1" dirty="0">
              <a:solidFill>
                <a:srgbClr val="00B050"/>
              </a:solidFill>
            </a:endParaRP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EE917BB8-985B-BA6F-E25D-DC517588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E80B-8434-4054-A1B7-B4BA182D9C6E}" type="datetime1">
              <a:rPr lang="it-IT" smtClean="0"/>
              <a:t>03/12/2025</a:t>
            </a:fld>
            <a:endParaRPr 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C7A7E7B7-094A-C6E5-CB41-A4111DAB0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  <p:extLst>
      <p:ext uri="{BB962C8B-B14F-4D97-AF65-F5344CB8AC3E}">
        <p14:creationId xmlns:p14="http://schemas.microsoft.com/office/powerpoint/2010/main" val="1098507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566A3-A6EE-ADD6-2535-CC9D12FEE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BC1E945-2709-0113-A3FD-69C149B6A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22" y="1777413"/>
            <a:ext cx="4656457" cy="405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B1B5DC-9F80-FC06-4C27-EECF98ED1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Computing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D4315-C3E3-73F6-D9BF-8DB4E4654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48" y="1106372"/>
            <a:ext cx="7669402" cy="523655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Not only WLCG</a:t>
            </a:r>
            <a:r>
              <a:rPr lang="en-US" dirty="0"/>
              <a:t>: this computing infrastructure also addresses the needs of many other INFN research projects both internal (60+ from CSN’s) and external (regional, national and international projects)</a:t>
            </a:r>
          </a:p>
          <a:p>
            <a:pPr lvl="1"/>
            <a:r>
              <a:rPr lang="en-US" dirty="0"/>
              <a:t>Including collaborations </a:t>
            </a:r>
            <a:r>
              <a:rPr lang="en-GB" dirty="0">
                <a:cs typeface="Calibri" panose="020F0502020204030204" pitchFamily="34" charset="0"/>
              </a:rPr>
              <a:t>with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institutions operating in the </a:t>
            </a: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bio-medical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genomic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oncological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sectors</a:t>
            </a:r>
          </a:p>
          <a:p>
            <a:pPr lvl="1"/>
            <a:r>
              <a:rPr lang="en-US" dirty="0"/>
              <a:t>Including </a:t>
            </a:r>
            <a:r>
              <a:rPr lang="en-US" b="1" dirty="0"/>
              <a:t>Cultural Heritage </a:t>
            </a:r>
            <a:r>
              <a:rPr lang="en-US" dirty="0"/>
              <a:t>preservation and analysis</a:t>
            </a:r>
          </a:p>
          <a:p>
            <a:pPr lvl="1"/>
            <a:r>
              <a:rPr lang="en-US" noProof="0" dirty="0"/>
              <a:t>Most of the data is currently archived (and elaborated) at CNAF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Not only INFN</a:t>
            </a:r>
            <a:r>
              <a:rPr lang="en-US" dirty="0"/>
              <a:t>: now setting-up a national “data lake” in </a:t>
            </a:r>
            <a:br>
              <a:rPr lang="en-US" dirty="0"/>
            </a:br>
            <a:r>
              <a:rPr lang="en-US" dirty="0"/>
              <a:t>the framework of ICSC to enable transparent access to all resources </a:t>
            </a:r>
          </a:p>
          <a:p>
            <a:pPr lvl="1"/>
            <a:r>
              <a:rPr lang="en-US" noProof="0" dirty="0"/>
              <a:t>Main players: </a:t>
            </a:r>
            <a:r>
              <a:rPr lang="en-US" b="1" noProof="0" dirty="0"/>
              <a:t>INFN</a:t>
            </a:r>
            <a:r>
              <a:rPr lang="en-US" noProof="0" dirty="0"/>
              <a:t>, </a:t>
            </a:r>
            <a:r>
              <a:rPr lang="en-US" b="1" noProof="0" dirty="0"/>
              <a:t>CINECA</a:t>
            </a:r>
            <a:r>
              <a:rPr lang="en-US" noProof="0" dirty="0"/>
              <a:t> (HPC) and </a:t>
            </a:r>
            <a:r>
              <a:rPr lang="en-US" b="1" noProof="0" dirty="0"/>
              <a:t>GARR</a:t>
            </a:r>
            <a:r>
              <a:rPr lang="en-US" noProof="0" dirty="0"/>
              <a:t> (network)</a:t>
            </a:r>
            <a:r>
              <a:rPr lang="en-US" dirty="0"/>
              <a:t> </a:t>
            </a:r>
            <a:endParaRPr lang="en-US" noProof="0" dirty="0"/>
          </a:p>
          <a:p>
            <a:pPr lvl="2"/>
            <a:r>
              <a:rPr lang="en-US" noProof="0" dirty="0"/>
              <a:t>INFN </a:t>
            </a:r>
            <a:r>
              <a:rPr lang="en-US" dirty="0"/>
              <a:t>is the only Italian entity with a large distributed computing infrastructure (the Grid)</a:t>
            </a:r>
            <a:endParaRPr lang="en-US" noProof="0" dirty="0"/>
          </a:p>
          <a:p>
            <a:pPr lvl="1"/>
            <a:r>
              <a:rPr lang="en-US" dirty="0"/>
              <a:t>Main drive: </a:t>
            </a:r>
            <a:r>
              <a:rPr lang="en-US" b="1" dirty="0"/>
              <a:t>INFN </a:t>
            </a:r>
            <a:r>
              <a:rPr lang="en-US" b="1" dirty="0" err="1"/>
              <a:t>DataCloud</a:t>
            </a:r>
            <a:r>
              <a:rPr lang="en-US" b="1" dirty="0"/>
              <a:t> </a:t>
            </a:r>
            <a:r>
              <a:rPr lang="en-US" dirty="0"/>
              <a:t>initiative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9F691-0354-2721-031A-B3FB28EF1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4FF-EE66-483D-9B1C-2F82609F0338}" type="slidenum">
              <a:rPr lang="it-IT" smtClean="0"/>
              <a:t>5</a:t>
            </a:fld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1B802FF-0349-18B0-95A5-085275A51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0FF4-90A0-4635-8E4D-3254A625D088}" type="datetime1">
              <a:rPr lang="it-IT" smtClean="0"/>
              <a:t>03/12/2025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D12D3F9-0E5A-4CAA-8A9C-4E05DDF7C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</p:spTree>
    <p:extLst>
      <p:ext uri="{BB962C8B-B14F-4D97-AF65-F5344CB8AC3E}">
        <p14:creationId xmlns:p14="http://schemas.microsoft.com/office/powerpoint/2010/main" val="1455497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400B8-B366-2326-428D-647E41C07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ADFD-5638-C9F6-6D8D-09221C4E2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638"/>
            <a:ext cx="9227133" cy="710640"/>
          </a:xfrm>
        </p:spPr>
        <p:txBody>
          <a:bodyPr anchor="ctr">
            <a:normAutofit/>
          </a:bodyPr>
          <a:lstStyle/>
          <a:p>
            <a:r>
              <a:rPr lang="en-US" dirty="0"/>
              <a:t>Some figures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09B43F-F32D-0A18-4D59-BA4B83762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245" y="1036936"/>
            <a:ext cx="11197267" cy="5306713"/>
          </a:xfrm>
        </p:spPr>
        <p:txBody>
          <a:bodyPr>
            <a:normAutofit fontScale="85000" lnSpcReduction="20000"/>
          </a:bodyPr>
          <a:lstStyle/>
          <a:p>
            <a:r>
              <a:rPr lang="en-US" b="1" noProof="0" dirty="0"/>
              <a:t>Computing</a:t>
            </a:r>
          </a:p>
          <a:p>
            <a:pPr marL="800100" lvl="1" indent="-342900"/>
            <a:r>
              <a:rPr lang="en-US" b="1" noProof="0" dirty="0">
                <a:solidFill>
                  <a:schemeClr val="tx1"/>
                </a:solidFill>
              </a:rPr>
              <a:t>90.000</a:t>
            </a:r>
            <a:r>
              <a:rPr lang="en-US" b="1" noProof="0" dirty="0"/>
              <a:t> cores </a:t>
            </a:r>
            <a:r>
              <a:rPr lang="en-US" b="1" noProof="0" dirty="0">
                <a:solidFill>
                  <a:schemeClr val="tx1"/>
                </a:solidFill>
              </a:rPr>
              <a:t>(Tier-1) </a:t>
            </a:r>
            <a:r>
              <a:rPr lang="en-US" noProof="0" dirty="0"/>
              <a:t>+ 100.000 cores (Tier-2s) </a:t>
            </a:r>
          </a:p>
          <a:p>
            <a:pPr marL="1257300" lvl="2" indent="-342900"/>
            <a:r>
              <a:rPr lang="en-US" noProof="0" dirty="0"/>
              <a:t>~2.1 </a:t>
            </a:r>
            <a:r>
              <a:rPr lang="en-US" noProof="0" dirty="0" err="1"/>
              <a:t>MHEPscores</a:t>
            </a:r>
            <a:r>
              <a:rPr lang="en-US" noProof="0" dirty="0"/>
              <a:t> in total</a:t>
            </a:r>
          </a:p>
          <a:p>
            <a:pPr lvl="2"/>
            <a:r>
              <a:rPr lang="en-US" noProof="0" dirty="0"/>
              <a:t>~50% of Tier1 HTC computing power provided by </a:t>
            </a:r>
            <a:r>
              <a:rPr lang="en-US" noProof="0" dirty="0" err="1"/>
              <a:t>Leonardo@CINECA</a:t>
            </a:r>
            <a:r>
              <a:rPr lang="en-US" noProof="0" dirty="0"/>
              <a:t> </a:t>
            </a:r>
          </a:p>
          <a:p>
            <a:pPr marL="800100" lvl="1" indent="-342900"/>
            <a:r>
              <a:rPr lang="en-US" b="1" noProof="0" dirty="0">
                <a:solidFill>
                  <a:schemeClr val="tx1"/>
                </a:solidFill>
              </a:rPr>
              <a:t>200</a:t>
            </a:r>
            <a:r>
              <a:rPr lang="en-US" b="1" noProof="0" dirty="0"/>
              <a:t> </a:t>
            </a:r>
            <a:r>
              <a:rPr lang="en-US" b="1" dirty="0">
                <a:solidFill>
                  <a:schemeClr val="tx1"/>
                </a:solidFill>
              </a:rPr>
              <a:t>GPUs (Tier-1) </a:t>
            </a:r>
            <a:r>
              <a:rPr lang="en-US" noProof="0" dirty="0"/>
              <a:t>+ 148 GPUs (Tier-2s) for HPC applications (“</a:t>
            </a:r>
            <a:r>
              <a:rPr lang="en-US" b="1" noProof="0" dirty="0"/>
              <a:t>TERABIT</a:t>
            </a:r>
            <a:r>
              <a:rPr lang="en-US" noProof="0" dirty="0"/>
              <a:t> </a:t>
            </a:r>
            <a:r>
              <a:rPr lang="en-US" b="1" noProof="0" dirty="0"/>
              <a:t>HPC Bubbles</a:t>
            </a:r>
            <a:r>
              <a:rPr lang="en-US" noProof="0" dirty="0"/>
              <a:t>”)</a:t>
            </a:r>
          </a:p>
          <a:p>
            <a:pPr marL="1257300" lvl="2" indent="-342900"/>
            <a:r>
              <a:rPr lang="en-US" dirty="0"/>
              <a:t>Cloud-based HPC clusters instantiated via user-friendly interfaces​</a:t>
            </a:r>
            <a:endParaRPr lang="en-US" noProof="0" dirty="0"/>
          </a:p>
          <a:p>
            <a:pPr marL="1257300" lvl="2" indent="-342900"/>
            <a:r>
              <a:rPr lang="en-US" dirty="0"/>
              <a:t>Intermediate step between the Cloud and extreme-scale supercomputers​</a:t>
            </a:r>
            <a:endParaRPr lang="en-US" noProof="0" dirty="0"/>
          </a:p>
          <a:p>
            <a:pPr marL="800100" lvl="1" indent="-342900"/>
            <a:r>
              <a:rPr lang="en-US" noProof="0" dirty="0"/>
              <a:t>Also, alternative architectures such as FPGA, and ARM are available to </a:t>
            </a:r>
            <a:br>
              <a:rPr lang="en-US" noProof="0" dirty="0"/>
            </a:br>
            <a:r>
              <a:rPr lang="en-US" noProof="0" dirty="0"/>
              <a:t>explore ways to improve the energy efficiency of the data centers</a:t>
            </a:r>
          </a:p>
          <a:p>
            <a:pPr marL="342900" indent="-342900"/>
            <a:r>
              <a:rPr lang="en-US" b="1" noProof="0" dirty="0"/>
              <a:t>Storage</a:t>
            </a:r>
          </a:p>
          <a:p>
            <a:pPr marL="800100" lvl="1" indent="-342900"/>
            <a:r>
              <a:rPr lang="en-US" noProof="0" dirty="0"/>
              <a:t>Disk:</a:t>
            </a:r>
            <a:r>
              <a:rPr lang="en-US" noProof="0" dirty="0">
                <a:solidFill>
                  <a:schemeClr val="tx1"/>
                </a:solidFill>
              </a:rPr>
              <a:t> </a:t>
            </a:r>
            <a:r>
              <a:rPr lang="en-US" b="1" noProof="0" dirty="0">
                <a:solidFill>
                  <a:schemeClr val="tx1"/>
                </a:solidFill>
              </a:rPr>
              <a:t>100</a:t>
            </a:r>
            <a:r>
              <a:rPr lang="en-US" b="1" noProof="0" dirty="0"/>
              <a:t> PB </a:t>
            </a:r>
            <a:r>
              <a:rPr lang="en-US" b="1" noProof="0" dirty="0">
                <a:solidFill>
                  <a:schemeClr val="tx1"/>
                </a:solidFill>
              </a:rPr>
              <a:t>(Tier-1) </a:t>
            </a:r>
            <a:r>
              <a:rPr lang="en-US" noProof="0" dirty="0"/>
              <a:t>+ 90 PB (Tier-2s)</a:t>
            </a:r>
          </a:p>
          <a:p>
            <a:pPr marL="800100" lvl="1" indent="-342900"/>
            <a:r>
              <a:rPr lang="en-US" noProof="0" dirty="0"/>
              <a:t>Tape: </a:t>
            </a:r>
            <a:r>
              <a:rPr lang="en-US" b="1" noProof="0" dirty="0">
                <a:solidFill>
                  <a:schemeClr val="tx1"/>
                </a:solidFill>
              </a:rPr>
              <a:t>200</a:t>
            </a:r>
            <a:r>
              <a:rPr lang="en-US" b="1" noProof="0" dirty="0"/>
              <a:t> </a:t>
            </a:r>
            <a:r>
              <a:rPr lang="en-US" b="1" noProof="0" dirty="0">
                <a:solidFill>
                  <a:schemeClr val="tx1"/>
                </a:solidFill>
              </a:rPr>
              <a:t>PB</a:t>
            </a:r>
            <a:r>
              <a:rPr lang="en-US" b="1" noProof="0" dirty="0"/>
              <a:t> </a:t>
            </a:r>
            <a:r>
              <a:rPr lang="en-US" b="1" noProof="0" dirty="0">
                <a:solidFill>
                  <a:schemeClr val="tx1"/>
                </a:solidFill>
              </a:rPr>
              <a:t>(Tier-1 only) </a:t>
            </a:r>
          </a:p>
          <a:p>
            <a:pPr marL="342900" indent="-342900"/>
            <a:r>
              <a:rPr lang="en-US" b="1" dirty="0"/>
              <a:t>ISO27000 certified</a:t>
            </a:r>
            <a:endParaRPr lang="en-US" b="1" noProof="0" dirty="0"/>
          </a:p>
          <a:p>
            <a:pPr marL="800100" lvl="1" indent="-342900"/>
            <a:r>
              <a:rPr lang="en-US" noProof="0" dirty="0"/>
              <a:t>A subset of these resources in </a:t>
            </a:r>
            <a:r>
              <a:rPr lang="en-US" dirty="0"/>
              <a:t>3 sites (</a:t>
            </a:r>
            <a:r>
              <a:rPr lang="en-US" noProof="0" dirty="0"/>
              <a:t>CNAF, Bari, Catania) are ISO27000 certified to manage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bio-medical and genomic data</a:t>
            </a:r>
            <a:endParaRPr lang="en-US" noProof="0" dirty="0"/>
          </a:p>
          <a:p>
            <a:r>
              <a:rPr lang="en-US" b="1" noProof="0" dirty="0"/>
              <a:t>Business continuity</a:t>
            </a:r>
          </a:p>
          <a:p>
            <a:pPr lvl="1"/>
            <a:r>
              <a:rPr lang="en-US" noProof="0" dirty="0"/>
              <a:t>A small, fully redundant infrastructure (replicated between CNAF and LNL) is also in operation for INFN ICT services.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06484-1B9A-9A6E-0657-945AF1263D86}"/>
              </a:ext>
            </a:extLst>
          </p:cNvPr>
          <p:cNvSpPr txBox="1"/>
          <p:nvPr/>
        </p:nvSpPr>
        <p:spPr>
          <a:xfrm rot="19608373">
            <a:off x="8580824" y="3367126"/>
            <a:ext cx="2533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2024-2025 resources </a:t>
            </a: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funded (34 M€) by NRRP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06D97F3-8FFA-E3CF-B8F9-F777E12F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3996-9412-4108-8A6F-4C0C01A8ED60}" type="datetime1">
              <a:rPr lang="it-IT" smtClean="0"/>
              <a:t>03/12/2025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8F3ED7C-10B2-CB82-CAEA-4AA942C7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1D61960-BD36-6EF6-8C43-D170F138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9134"/>
            <a:ext cx="3158266" cy="202341"/>
          </a:xfrm>
        </p:spPr>
        <p:txBody>
          <a:bodyPr/>
          <a:lstStyle/>
          <a:p>
            <a:fld id="{AF7694FF-EE66-483D-9B1C-2F82609F033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8739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885B0-0916-7D55-0B2D-DF510B2D5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4ADD-F73E-536C-8764-30A148CC1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638"/>
            <a:ext cx="9227133" cy="710640"/>
          </a:xfrm>
        </p:spPr>
        <p:txBody>
          <a:bodyPr anchor="ctr">
            <a:normAutofit/>
          </a:bodyPr>
          <a:lstStyle/>
          <a:p>
            <a:r>
              <a:rPr lang="en-US" dirty="0"/>
              <a:t>Some (other) figures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B59BD1-059B-1615-526B-716002CBE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778" y="1531938"/>
            <a:ext cx="3831221" cy="2322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DCA9B2-4745-E523-718A-466BECA93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211" y="4022409"/>
            <a:ext cx="3694356" cy="22399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787D77-0F9B-93E9-922F-3C04605E7E3E}"/>
              </a:ext>
            </a:extLst>
          </p:cNvPr>
          <p:cNvSpPr txBox="1"/>
          <p:nvPr/>
        </p:nvSpPr>
        <p:spPr>
          <a:xfrm>
            <a:off x="9781083" y="1347272"/>
            <a:ext cx="2468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2024: ~9.8 </a:t>
            </a:r>
            <a:r>
              <a:rPr lang="en-US" i="1" dirty="0" err="1"/>
              <a:t>MGPUhours</a:t>
            </a: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EBBA89-B194-707D-B89A-C74A1FDE5AB8}"/>
              </a:ext>
            </a:extLst>
          </p:cNvPr>
          <p:cNvSpPr txBox="1"/>
          <p:nvPr/>
        </p:nvSpPr>
        <p:spPr>
          <a:xfrm>
            <a:off x="9781083" y="3926981"/>
            <a:ext cx="2410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2024: ~157 </a:t>
            </a:r>
            <a:r>
              <a:rPr lang="en-US" i="1" dirty="0" err="1"/>
              <a:t>Mcorehours</a:t>
            </a:r>
            <a:endParaRPr lang="en-US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E89A5E-4560-984F-2592-2A23BD7F6E22}"/>
              </a:ext>
            </a:extLst>
          </p:cNvPr>
          <p:cNvSpPr txBox="1"/>
          <p:nvPr/>
        </p:nvSpPr>
        <p:spPr>
          <a:xfrm>
            <a:off x="344244" y="953832"/>
            <a:ext cx="10528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INFN also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uses HPC systems (CINECA)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for tasks requiring high  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parallelization, typically for theoretical physics</a:t>
            </a:r>
          </a:p>
          <a:p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FCBE60-598A-3F3D-DAFA-4F42740E1AE6}"/>
              </a:ext>
            </a:extLst>
          </p:cNvPr>
          <p:cNvSpPr txBox="1"/>
          <p:nvPr/>
        </p:nvSpPr>
        <p:spPr>
          <a:xfrm>
            <a:off x="8429211" y="2693414"/>
            <a:ext cx="65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GPU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5C3A3E-0BD0-B567-BD7F-ADA3934A2430}"/>
              </a:ext>
            </a:extLst>
          </p:cNvPr>
          <p:cNvSpPr txBox="1"/>
          <p:nvPr/>
        </p:nvSpPr>
        <p:spPr>
          <a:xfrm>
            <a:off x="8117266" y="5024328"/>
            <a:ext cx="62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CPU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A7419AF-065C-CC1D-87C6-E10A7C4C4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368D-507A-4326-9366-71CBC222697A}" type="datetime1">
              <a:rPr lang="it-IT" smtClean="0"/>
              <a:t>03/12/2025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A86F6A4-EEAE-B4CF-C6AD-0AD0C36AD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B4F65A-C58F-2A3D-1E28-7E7EB7040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9134"/>
            <a:ext cx="3158266" cy="202341"/>
          </a:xfrm>
        </p:spPr>
        <p:txBody>
          <a:bodyPr/>
          <a:lstStyle/>
          <a:p>
            <a:fld id="{AF7694FF-EE66-483D-9B1C-2F82609F0338}" type="slidenum">
              <a:rPr lang="it-IT" smtClean="0"/>
              <a:t>7</a:t>
            </a:fld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4A2035-B7E7-A2BF-82DC-65674C341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85" y="2153614"/>
            <a:ext cx="7513843" cy="421116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68FF9F8-E79A-AEBA-B213-D63B803F59B5}"/>
              </a:ext>
            </a:extLst>
          </p:cNvPr>
          <p:cNvSpPr/>
          <p:nvPr/>
        </p:nvSpPr>
        <p:spPr>
          <a:xfrm>
            <a:off x="5908783" y="4652805"/>
            <a:ext cx="119989" cy="1286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DF7DA9-465A-83B0-DEF1-92E9A6EA6E8F}"/>
              </a:ext>
            </a:extLst>
          </p:cNvPr>
          <p:cNvSpPr/>
          <p:nvPr/>
        </p:nvSpPr>
        <p:spPr>
          <a:xfrm>
            <a:off x="6440703" y="4630296"/>
            <a:ext cx="1712025" cy="144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5618DB-3E5C-D3D1-D0AF-B886072115F8}"/>
              </a:ext>
            </a:extLst>
          </p:cNvPr>
          <p:cNvSpPr txBox="1"/>
          <p:nvPr/>
        </p:nvSpPr>
        <p:spPr>
          <a:xfrm>
            <a:off x="5513554" y="4344561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a typeface="Calibri"/>
                <a:cs typeface="Calibri"/>
              </a:rPr>
              <a:t>TERABIT HPC </a:t>
            </a:r>
            <a:r>
              <a:rPr lang="en-US" sz="1400" b="1" dirty="0" err="1">
                <a:solidFill>
                  <a:srgbClr val="FF0000"/>
                </a:solidFill>
                <a:ea typeface="Calibri"/>
                <a:cs typeface="Calibri"/>
              </a:rPr>
              <a:t>Bubble@INFN-CNAF</a:t>
            </a:r>
            <a:endParaRPr lang="en-US" sz="1400" b="1" dirty="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en-US" sz="1400" b="1" dirty="0">
                <a:solidFill>
                  <a:srgbClr val="FF0000"/>
                </a:solidFill>
                <a:ea typeface="Calibri"/>
                <a:cs typeface="Calibri"/>
              </a:rPr>
              <a:t>                                #439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69AD50F-F039-407F-D4FB-C43A8FC1D3B0}"/>
              </a:ext>
            </a:extLst>
          </p:cNvPr>
          <p:cNvSpPr/>
          <p:nvPr/>
        </p:nvSpPr>
        <p:spPr>
          <a:xfrm>
            <a:off x="2209799" y="2208370"/>
            <a:ext cx="3213101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Top500.org – November 2025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860D893A-4982-7C24-C503-313BA8BB311F}"/>
              </a:ext>
            </a:extLst>
          </p:cNvPr>
          <p:cNvSpPr/>
          <p:nvPr/>
        </p:nvSpPr>
        <p:spPr>
          <a:xfrm>
            <a:off x="5397499" y="4186388"/>
            <a:ext cx="2999557" cy="75382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4C10DAE-D5BD-979F-80AA-4C77137BBB2B}"/>
              </a:ext>
            </a:extLst>
          </p:cNvPr>
          <p:cNvSpPr txBox="1"/>
          <p:nvPr/>
        </p:nvSpPr>
        <p:spPr>
          <a:xfrm rot="16200000">
            <a:off x="50472" y="3842198"/>
            <a:ext cx="850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Log scale</a:t>
            </a:r>
          </a:p>
        </p:txBody>
      </p:sp>
    </p:spTree>
    <p:extLst>
      <p:ext uri="{BB962C8B-B14F-4D97-AF65-F5344CB8AC3E}">
        <p14:creationId xmlns:p14="http://schemas.microsoft.com/office/powerpoint/2010/main" val="257734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79849-6E7E-2BFC-04AF-6CFF4C837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6A391E3-8A60-B8D0-E229-963C16069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296" y="1185138"/>
            <a:ext cx="7449009" cy="5070695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 err="1"/>
              <a:t>DataCloud</a:t>
            </a:r>
            <a:r>
              <a:rPr lang="en-GB" dirty="0"/>
              <a:t> is the cornerstone of the emerging </a:t>
            </a:r>
            <a:r>
              <a:rPr lang="en-GB" b="1" dirty="0"/>
              <a:t>Italian Cloud Federation </a:t>
            </a:r>
            <a:r>
              <a:rPr lang="en-GB" dirty="0"/>
              <a:t>in the framework of ICSC consortium</a:t>
            </a:r>
          </a:p>
          <a:p>
            <a:pPr lvl="1"/>
            <a:r>
              <a:rPr lang="en-GB" dirty="0"/>
              <a:t>The ultimate goal is to build a data lake for research including resources from other entities such as HPC machines at CINECA (e.g., </a:t>
            </a:r>
            <a:r>
              <a:rPr lang="en-GB" dirty="0" err="1"/>
              <a:t>preexascale</a:t>
            </a:r>
            <a:r>
              <a:rPr lang="en-GB" dirty="0"/>
              <a:t>  Leonardo)</a:t>
            </a:r>
          </a:p>
          <a:p>
            <a:r>
              <a:rPr lang="en-GB" b="1" dirty="0"/>
              <a:t>INFN</a:t>
            </a:r>
            <a:r>
              <a:rPr lang="en-GB" dirty="0"/>
              <a:t> </a:t>
            </a:r>
            <a:r>
              <a:rPr lang="en-US" dirty="0"/>
              <a:t>infrastructure of Tiers </a:t>
            </a:r>
            <a:r>
              <a:rPr lang="en-US" b="1" dirty="0"/>
              <a:t>is evolving </a:t>
            </a:r>
            <a:r>
              <a:rPr lang="en-GB" b="1" dirty="0"/>
              <a:t>into </a:t>
            </a:r>
            <a:br>
              <a:rPr lang="en-GB" b="1" dirty="0"/>
            </a:br>
            <a:r>
              <a:rPr lang="en-GB" b="1" dirty="0"/>
              <a:t>the Cloud Federation </a:t>
            </a:r>
          </a:p>
          <a:p>
            <a:pPr lvl="1"/>
            <a:r>
              <a:rPr lang="en-GB" dirty="0"/>
              <a:t>Resources are being made available through Cloud interfaces  </a:t>
            </a:r>
          </a:p>
          <a:p>
            <a:pPr lvl="1"/>
            <a:r>
              <a:rPr lang="en-GB" dirty="0"/>
              <a:t>Traditional (Grid and batch system) access remains as needed and when convenient</a:t>
            </a:r>
          </a:p>
          <a:p>
            <a:r>
              <a:rPr lang="en-GB" b="1" dirty="0"/>
              <a:t>Hosting Resources </a:t>
            </a:r>
            <a:r>
              <a:rPr lang="en-GB" dirty="0"/>
              <a:t>for other communities (ICSC, </a:t>
            </a:r>
            <a:br>
              <a:rPr lang="en-GB" dirty="0"/>
            </a:br>
            <a:r>
              <a:rPr lang="en-GB" dirty="0"/>
              <a:t>Terabit) in INFN data </a:t>
            </a:r>
            <a:r>
              <a:rPr lang="en-GB" dirty="0" err="1"/>
              <a:t>centers</a:t>
            </a:r>
            <a:endParaRPr lang="en-GB" dirty="0"/>
          </a:p>
          <a:p>
            <a:pPr lvl="1"/>
            <a:r>
              <a:rPr lang="en-GB" dirty="0"/>
              <a:t>Uniform (and intuitive) interfaces needed</a:t>
            </a:r>
          </a:p>
          <a:p>
            <a:pPr lvl="2"/>
            <a:r>
              <a:rPr lang="en-GB" dirty="0"/>
              <a:t>E.g., common </a:t>
            </a:r>
            <a:r>
              <a:rPr lang="en-GB" dirty="0" err="1"/>
              <a:t>Authentication&amp;Authorisation</a:t>
            </a:r>
            <a:r>
              <a:rPr lang="en-GB" dirty="0"/>
              <a:t> (AAI) infrastructure, …</a:t>
            </a:r>
          </a:p>
          <a:p>
            <a:r>
              <a:rPr lang="en-US" dirty="0"/>
              <a:t>Collaboration with </a:t>
            </a:r>
            <a:r>
              <a:rPr lang="en-US" b="1" dirty="0"/>
              <a:t>CINECA</a:t>
            </a:r>
            <a:r>
              <a:rPr lang="en-US" dirty="0"/>
              <a:t> to allow </a:t>
            </a:r>
            <a:r>
              <a:rPr lang="en-US" b="1" dirty="0"/>
              <a:t>full interoperability of resources and services</a:t>
            </a:r>
          </a:p>
          <a:p>
            <a:pPr lvl="1"/>
            <a:r>
              <a:rPr lang="en-US" dirty="0"/>
              <a:t>Follow-up in the European Open Science Cloud (EOSC) and </a:t>
            </a:r>
            <a:r>
              <a:rPr lang="en-US" dirty="0" err="1"/>
              <a:t>EuroHPC</a:t>
            </a:r>
            <a:r>
              <a:rPr lang="en-US" dirty="0"/>
              <a:t> contexts</a:t>
            </a:r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9C882EB6-3F2D-31AB-BEA0-4404F38A5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638"/>
            <a:ext cx="9227133" cy="710640"/>
          </a:xfrm>
        </p:spPr>
        <p:txBody>
          <a:bodyPr/>
          <a:lstStyle/>
          <a:p>
            <a:r>
              <a:rPr lang="en-US" dirty="0" err="1"/>
              <a:t>DataCloud</a:t>
            </a:r>
            <a:r>
              <a:rPr lang="en-US" dirty="0"/>
              <a:t> </a:t>
            </a:r>
          </a:p>
        </p:txBody>
      </p:sp>
      <p:pic>
        <p:nvPicPr>
          <p:cNvPr id="1028" name="Picture 4" descr="Supercomputing ICSC">
            <a:extLst>
              <a:ext uri="{FF2B5EF4-FFF2-40B4-BE49-F238E27FC236}">
                <a16:creationId xmlns:a16="http://schemas.microsoft.com/office/drawing/2014/main" id="{64409EE0-2B1C-6280-0CC3-F3B515511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861" y="1525433"/>
            <a:ext cx="3222596" cy="81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- Versione orizzontale - Progetto ...">
            <a:extLst>
              <a:ext uri="{FF2B5EF4-FFF2-40B4-BE49-F238E27FC236}">
                <a16:creationId xmlns:a16="http://schemas.microsoft.com/office/drawing/2014/main" id="{37D325D1-4F9B-C161-5154-3552ED506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25" y="2464681"/>
            <a:ext cx="2820167" cy="81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1DF2439-B630-E51D-52D7-41DE10EE1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FD6BE-7B9B-4D77-AFE2-2B3BC70F6886}" type="datetime1">
              <a:rPr lang="it-IT" smtClean="0"/>
              <a:t>03/12/2025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E296DA-4B4A-B239-CB9D-23F5FC634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16th SIG-CISS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F2C23C-A4BD-3303-15C9-688D25C97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9134"/>
            <a:ext cx="3158266" cy="202341"/>
          </a:xfrm>
        </p:spPr>
        <p:txBody>
          <a:bodyPr/>
          <a:lstStyle/>
          <a:p>
            <a:fld id="{AF7694FF-EE66-483D-9B1C-2F82609F0338}" type="slidenum">
              <a:rPr lang="it-IT" smtClean="0"/>
              <a:t>8</a:t>
            </a:fld>
            <a:endParaRPr lang="it-IT"/>
          </a:p>
        </p:txBody>
      </p:sp>
      <p:pic>
        <p:nvPicPr>
          <p:cNvPr id="4" name="Immagine 3" descr="Immagine che contiene Carattere, logo, Elementi grafici, simbolo&#10;&#10;Il contenuto generato dall'IA potrebbe non essere corretto.">
            <a:extLst>
              <a:ext uri="{FF2B5EF4-FFF2-40B4-BE49-F238E27FC236}">
                <a16:creationId xmlns:a16="http://schemas.microsoft.com/office/drawing/2014/main" id="{0F31B314-19AC-538E-B933-92A341162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861" y="3524852"/>
            <a:ext cx="2870944" cy="818322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B9ACCF8B-AF79-2701-C318-B43CEA2E9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89" y="4562546"/>
            <a:ext cx="2321595" cy="9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27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3C541708-7411-5001-BE17-D6575743E21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56620" y="1144944"/>
            <a:ext cx="5151711" cy="5049117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INFN Cloud for CINECA (and others) resources access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Main difficulties on AAI policies (and in turn on access via PaaS). Work started but not completed within the project. Will be addressed in the future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First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Proof of Concept</a:t>
            </a:r>
          </a:p>
          <a:p>
            <a:pPr lvl="1">
              <a:lnSpc>
                <a:spcPct val="120000"/>
              </a:lnSpc>
            </a:pPr>
            <a:r>
              <a:rPr lang="en-GB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(INDIGO IAM for INFN and CINECA identity federation)</a:t>
            </a:r>
          </a:p>
          <a:p>
            <a:pPr lvl="1">
              <a:lnSpc>
                <a:spcPct val="120000"/>
              </a:lnSpc>
            </a:pPr>
            <a:r>
              <a:rPr lang="en-GB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( INDIGO PaaS Orchestrator for access to OpenStack-based resources) </a:t>
            </a:r>
          </a:p>
          <a:p>
            <a:pPr lvl="1">
              <a:lnSpc>
                <a:spcPct val="120000"/>
              </a:lnSpc>
            </a:pP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InterLink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offloading to reach CINECA HPC resources 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RUCIO for INFN and CINECA storage system federation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Activities to be carried on in the European context (EOSC)</a:t>
            </a:r>
          </a:p>
          <a:p>
            <a:endParaRPr lang="it-IT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3FA0432-4EE7-5848-66B5-18CE7FE0B47C}"/>
              </a:ext>
            </a:extLst>
          </p:cNvPr>
          <p:cNvGrpSpPr/>
          <p:nvPr/>
        </p:nvGrpSpPr>
        <p:grpSpPr>
          <a:xfrm>
            <a:off x="7875832" y="3593542"/>
            <a:ext cx="4084609" cy="2916843"/>
            <a:chOff x="7875832" y="3593542"/>
            <a:chExt cx="4084609" cy="2916843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30940458-6C13-1981-1C8C-61739526850C}"/>
                </a:ext>
              </a:extLst>
            </p:cNvPr>
            <p:cNvGrpSpPr/>
            <p:nvPr/>
          </p:nvGrpSpPr>
          <p:grpSpPr>
            <a:xfrm>
              <a:off x="10710200" y="4141481"/>
              <a:ext cx="642024" cy="545919"/>
              <a:chOff x="4854886" y="3021626"/>
              <a:chExt cx="2145420" cy="1675879"/>
            </a:xfrm>
          </p:grpSpPr>
          <p:sp>
            <p:nvSpPr>
              <p:cNvPr id="89" name="Rettangolo 88">
                <a:extLst>
                  <a:ext uri="{FF2B5EF4-FFF2-40B4-BE49-F238E27FC236}">
                    <a16:creationId xmlns:a16="http://schemas.microsoft.com/office/drawing/2014/main" id="{A941165F-5F68-4ABE-DCA3-6FEC15D8E3D5}"/>
                  </a:ext>
                </a:extLst>
              </p:cNvPr>
              <p:cNvSpPr/>
              <p:nvPr/>
            </p:nvSpPr>
            <p:spPr>
              <a:xfrm>
                <a:off x="5560748" y="3021626"/>
                <a:ext cx="511280" cy="1675879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90" name="Connettore diritto 37">
                <a:extLst>
                  <a:ext uri="{FF2B5EF4-FFF2-40B4-BE49-F238E27FC236}">
                    <a16:creationId xmlns:a16="http://schemas.microsoft.com/office/drawing/2014/main" id="{2223E1F9-8D26-4474-7147-7EAE35DFBF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0748" y="3219342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1" name="Connettore diritto 38">
                <a:extLst>
                  <a:ext uri="{FF2B5EF4-FFF2-40B4-BE49-F238E27FC236}">
                    <a16:creationId xmlns:a16="http://schemas.microsoft.com/office/drawing/2014/main" id="{5BBB1DD1-185F-5C35-396F-B7043523F8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9128" y="3423392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2" name="Connettore diritto 39">
                <a:extLst>
                  <a:ext uri="{FF2B5EF4-FFF2-40B4-BE49-F238E27FC236}">
                    <a16:creationId xmlns:a16="http://schemas.microsoft.com/office/drawing/2014/main" id="{940054D8-580B-DD28-4352-949A7EDB6A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0748" y="4341960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93" name="Rettangolo 92">
                <a:extLst>
                  <a:ext uri="{FF2B5EF4-FFF2-40B4-BE49-F238E27FC236}">
                    <a16:creationId xmlns:a16="http://schemas.microsoft.com/office/drawing/2014/main" id="{AFCEED82-5C30-1A42-FD77-591A3B24935E}"/>
                  </a:ext>
                </a:extLst>
              </p:cNvPr>
              <p:cNvSpPr/>
              <p:nvPr/>
            </p:nvSpPr>
            <p:spPr>
              <a:xfrm>
                <a:off x="5146336" y="3226190"/>
                <a:ext cx="313740" cy="1280447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94" name="Connettore diritto 44">
                <a:extLst>
                  <a:ext uri="{FF2B5EF4-FFF2-40B4-BE49-F238E27FC236}">
                    <a16:creationId xmlns:a16="http://schemas.microsoft.com/office/drawing/2014/main" id="{00315B75-CD79-E2C0-B2E4-CA9A3E0517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6336" y="3374349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5" name="Connettore diritto 45">
                <a:extLst>
                  <a:ext uri="{FF2B5EF4-FFF2-40B4-BE49-F238E27FC236}">
                    <a16:creationId xmlns:a16="http://schemas.microsoft.com/office/drawing/2014/main" id="{D4C959C5-31C1-BE10-BA6B-8F01D9867F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7286" y="3537314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6" name="Connettore diritto 46">
                <a:extLst>
                  <a:ext uri="{FF2B5EF4-FFF2-40B4-BE49-F238E27FC236}">
                    <a16:creationId xmlns:a16="http://schemas.microsoft.com/office/drawing/2014/main" id="{0CBAB144-64A8-69A6-A70E-6FED0EED5E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6336" y="4260392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97" name="Rettangolo 96">
                <a:extLst>
                  <a:ext uri="{FF2B5EF4-FFF2-40B4-BE49-F238E27FC236}">
                    <a16:creationId xmlns:a16="http://schemas.microsoft.com/office/drawing/2014/main" id="{1234B241-F256-B010-923D-236A20774D9B}"/>
                  </a:ext>
                </a:extLst>
              </p:cNvPr>
              <p:cNvSpPr/>
              <p:nvPr/>
            </p:nvSpPr>
            <p:spPr>
              <a:xfrm>
                <a:off x="4855836" y="3296889"/>
                <a:ext cx="197540" cy="104507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98" name="Connettore diritto 51">
                <a:extLst>
                  <a:ext uri="{FF2B5EF4-FFF2-40B4-BE49-F238E27FC236}">
                    <a16:creationId xmlns:a16="http://schemas.microsoft.com/office/drawing/2014/main" id="{E98CF866-DC41-6555-3A71-1FE700CE94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886" y="3416292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9" name="Connettore diritto 52">
                <a:extLst>
                  <a:ext uri="{FF2B5EF4-FFF2-40B4-BE49-F238E27FC236}">
                    <a16:creationId xmlns:a16="http://schemas.microsoft.com/office/drawing/2014/main" id="{5AC93B3E-85B3-078E-30DF-5933D30DE1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886" y="3531069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0" name="Connettore diritto 53">
                <a:extLst>
                  <a:ext uri="{FF2B5EF4-FFF2-40B4-BE49-F238E27FC236}">
                    <a16:creationId xmlns:a16="http://schemas.microsoft.com/office/drawing/2014/main" id="{B4B570C2-8082-B21A-0821-354AFF024C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5836" y="4137996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01" name="Disco magnetico 100">
                <a:extLst>
                  <a:ext uri="{FF2B5EF4-FFF2-40B4-BE49-F238E27FC236}">
                    <a16:creationId xmlns:a16="http://schemas.microsoft.com/office/drawing/2014/main" id="{D31D6D19-C16F-8E75-606D-7BBA5EB4D220}"/>
                  </a:ext>
                </a:extLst>
              </p:cNvPr>
              <p:cNvSpPr/>
              <p:nvPr/>
            </p:nvSpPr>
            <p:spPr>
              <a:xfrm>
                <a:off x="6142386" y="4260392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02" name="Disco magnetico 101">
                <a:extLst>
                  <a:ext uri="{FF2B5EF4-FFF2-40B4-BE49-F238E27FC236}">
                    <a16:creationId xmlns:a16="http://schemas.microsoft.com/office/drawing/2014/main" id="{195AFCCE-EFFC-8645-7F81-D3267D235041}"/>
                  </a:ext>
                </a:extLst>
              </p:cNvPr>
              <p:cNvSpPr/>
              <p:nvPr/>
            </p:nvSpPr>
            <p:spPr>
              <a:xfrm>
                <a:off x="6142386" y="4016695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03" name="Disco magnetico 102">
                <a:extLst>
                  <a:ext uri="{FF2B5EF4-FFF2-40B4-BE49-F238E27FC236}">
                    <a16:creationId xmlns:a16="http://schemas.microsoft.com/office/drawing/2014/main" id="{696AD188-5B81-376C-415C-B74BCA0DA5C8}"/>
                  </a:ext>
                </a:extLst>
              </p:cNvPr>
              <p:cNvSpPr/>
              <p:nvPr/>
            </p:nvSpPr>
            <p:spPr>
              <a:xfrm>
                <a:off x="6144177" y="3772998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04" name="Disco magnetico 103">
                <a:extLst>
                  <a:ext uri="{FF2B5EF4-FFF2-40B4-BE49-F238E27FC236}">
                    <a16:creationId xmlns:a16="http://schemas.microsoft.com/office/drawing/2014/main" id="{7CE4AE6C-4115-625D-0641-82219B7FD9C0}"/>
                  </a:ext>
                </a:extLst>
              </p:cNvPr>
              <p:cNvSpPr/>
              <p:nvPr/>
            </p:nvSpPr>
            <p:spPr>
              <a:xfrm>
                <a:off x="6142385" y="3529301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05" name="Disco magnetico 104">
                <a:extLst>
                  <a:ext uri="{FF2B5EF4-FFF2-40B4-BE49-F238E27FC236}">
                    <a16:creationId xmlns:a16="http://schemas.microsoft.com/office/drawing/2014/main" id="{DDCF373D-BE34-3317-7434-7DA3931BD16E}"/>
                  </a:ext>
                </a:extLst>
              </p:cNvPr>
              <p:cNvSpPr/>
              <p:nvPr/>
            </p:nvSpPr>
            <p:spPr>
              <a:xfrm>
                <a:off x="6140593" y="3285604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</p:grp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C910AD11-6EF6-95EE-2094-C32F6A3B3B8D}"/>
                </a:ext>
              </a:extLst>
            </p:cNvPr>
            <p:cNvSpPr/>
            <p:nvPr/>
          </p:nvSpPr>
          <p:spPr>
            <a:xfrm>
              <a:off x="7875832" y="3593542"/>
              <a:ext cx="4084609" cy="2861579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D4C50102-A764-875B-7265-79386E9F64B8}"/>
                </a:ext>
              </a:extLst>
            </p:cNvPr>
            <p:cNvGrpSpPr/>
            <p:nvPr/>
          </p:nvGrpSpPr>
          <p:grpSpPr>
            <a:xfrm>
              <a:off x="9521940" y="5376895"/>
              <a:ext cx="642024" cy="545919"/>
              <a:chOff x="4854886" y="3021626"/>
              <a:chExt cx="2145420" cy="1675879"/>
            </a:xfrm>
          </p:grpSpPr>
          <p:sp>
            <p:nvSpPr>
              <p:cNvPr id="72" name="Rettangolo 71">
                <a:extLst>
                  <a:ext uri="{FF2B5EF4-FFF2-40B4-BE49-F238E27FC236}">
                    <a16:creationId xmlns:a16="http://schemas.microsoft.com/office/drawing/2014/main" id="{A34E8A5C-CB7E-1BFF-591D-4CD0A2258B98}"/>
                  </a:ext>
                </a:extLst>
              </p:cNvPr>
              <p:cNvSpPr/>
              <p:nvPr/>
            </p:nvSpPr>
            <p:spPr>
              <a:xfrm>
                <a:off x="5560748" y="3021626"/>
                <a:ext cx="511280" cy="1675879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73" name="Connettore diritto 37">
                <a:extLst>
                  <a:ext uri="{FF2B5EF4-FFF2-40B4-BE49-F238E27FC236}">
                    <a16:creationId xmlns:a16="http://schemas.microsoft.com/office/drawing/2014/main" id="{383F7F77-D838-CFFD-A7DD-A7225A4FF3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0748" y="3219342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4" name="Connettore diritto 38">
                <a:extLst>
                  <a:ext uri="{FF2B5EF4-FFF2-40B4-BE49-F238E27FC236}">
                    <a16:creationId xmlns:a16="http://schemas.microsoft.com/office/drawing/2014/main" id="{BC3F8B14-4656-84A0-8EC1-8543B6BE45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9128" y="3423392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5" name="Connettore diritto 39">
                <a:extLst>
                  <a:ext uri="{FF2B5EF4-FFF2-40B4-BE49-F238E27FC236}">
                    <a16:creationId xmlns:a16="http://schemas.microsoft.com/office/drawing/2014/main" id="{0E729B19-AA42-2F58-B6FD-4F66FD34A1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0748" y="4341960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76" name="Rettangolo 75">
                <a:extLst>
                  <a:ext uri="{FF2B5EF4-FFF2-40B4-BE49-F238E27FC236}">
                    <a16:creationId xmlns:a16="http://schemas.microsoft.com/office/drawing/2014/main" id="{C7299218-BF88-DDBC-262D-7CDFE4A6870E}"/>
                  </a:ext>
                </a:extLst>
              </p:cNvPr>
              <p:cNvSpPr/>
              <p:nvPr/>
            </p:nvSpPr>
            <p:spPr>
              <a:xfrm>
                <a:off x="5146336" y="3226190"/>
                <a:ext cx="313740" cy="1280447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77" name="Connettore diritto 44">
                <a:extLst>
                  <a:ext uri="{FF2B5EF4-FFF2-40B4-BE49-F238E27FC236}">
                    <a16:creationId xmlns:a16="http://schemas.microsoft.com/office/drawing/2014/main" id="{EEDE2A75-BDC9-3B54-183C-11016059B2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6336" y="3374349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8" name="Connettore diritto 45">
                <a:extLst>
                  <a:ext uri="{FF2B5EF4-FFF2-40B4-BE49-F238E27FC236}">
                    <a16:creationId xmlns:a16="http://schemas.microsoft.com/office/drawing/2014/main" id="{0C9E7D06-2B15-0C6D-436A-9C4B388DE3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7286" y="3537314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9" name="Connettore diritto 46">
                <a:extLst>
                  <a:ext uri="{FF2B5EF4-FFF2-40B4-BE49-F238E27FC236}">
                    <a16:creationId xmlns:a16="http://schemas.microsoft.com/office/drawing/2014/main" id="{18A3CDEA-48E2-9069-6477-7AA35ADD03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6336" y="4260392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80" name="Rettangolo 79">
                <a:extLst>
                  <a:ext uri="{FF2B5EF4-FFF2-40B4-BE49-F238E27FC236}">
                    <a16:creationId xmlns:a16="http://schemas.microsoft.com/office/drawing/2014/main" id="{CA28C077-E4D7-7D2F-66E1-777BC43E43E3}"/>
                  </a:ext>
                </a:extLst>
              </p:cNvPr>
              <p:cNvSpPr/>
              <p:nvPr/>
            </p:nvSpPr>
            <p:spPr>
              <a:xfrm>
                <a:off x="4855836" y="3296889"/>
                <a:ext cx="197540" cy="104507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81" name="Connettore diritto 51">
                <a:extLst>
                  <a:ext uri="{FF2B5EF4-FFF2-40B4-BE49-F238E27FC236}">
                    <a16:creationId xmlns:a16="http://schemas.microsoft.com/office/drawing/2014/main" id="{77859A1E-227D-F528-DE8C-1A5D98379F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886" y="3416292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82" name="Connettore diritto 52">
                <a:extLst>
                  <a:ext uri="{FF2B5EF4-FFF2-40B4-BE49-F238E27FC236}">
                    <a16:creationId xmlns:a16="http://schemas.microsoft.com/office/drawing/2014/main" id="{7DC882C5-C0C5-5DC8-B55E-0794140EC4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886" y="3531069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83" name="Connettore diritto 53">
                <a:extLst>
                  <a:ext uri="{FF2B5EF4-FFF2-40B4-BE49-F238E27FC236}">
                    <a16:creationId xmlns:a16="http://schemas.microsoft.com/office/drawing/2014/main" id="{BF4D3071-A46B-675A-C04D-67AD985CF6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5836" y="4137996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84" name="Disco magnetico 83">
                <a:extLst>
                  <a:ext uri="{FF2B5EF4-FFF2-40B4-BE49-F238E27FC236}">
                    <a16:creationId xmlns:a16="http://schemas.microsoft.com/office/drawing/2014/main" id="{08F62230-10C3-8950-2999-EA530B053A2C}"/>
                  </a:ext>
                </a:extLst>
              </p:cNvPr>
              <p:cNvSpPr/>
              <p:nvPr/>
            </p:nvSpPr>
            <p:spPr>
              <a:xfrm>
                <a:off x="6142386" y="4260392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85" name="Disco magnetico 84">
                <a:extLst>
                  <a:ext uri="{FF2B5EF4-FFF2-40B4-BE49-F238E27FC236}">
                    <a16:creationId xmlns:a16="http://schemas.microsoft.com/office/drawing/2014/main" id="{8709CB60-F6D5-E9A9-109F-EE62680555E0}"/>
                  </a:ext>
                </a:extLst>
              </p:cNvPr>
              <p:cNvSpPr/>
              <p:nvPr/>
            </p:nvSpPr>
            <p:spPr>
              <a:xfrm>
                <a:off x="6142386" y="4016695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86" name="Disco magnetico 85">
                <a:extLst>
                  <a:ext uri="{FF2B5EF4-FFF2-40B4-BE49-F238E27FC236}">
                    <a16:creationId xmlns:a16="http://schemas.microsoft.com/office/drawing/2014/main" id="{26E95AD1-7694-8E49-F84C-3476A5B0148A}"/>
                  </a:ext>
                </a:extLst>
              </p:cNvPr>
              <p:cNvSpPr/>
              <p:nvPr/>
            </p:nvSpPr>
            <p:spPr>
              <a:xfrm>
                <a:off x="6144177" y="3772998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87" name="Disco magnetico 86">
                <a:extLst>
                  <a:ext uri="{FF2B5EF4-FFF2-40B4-BE49-F238E27FC236}">
                    <a16:creationId xmlns:a16="http://schemas.microsoft.com/office/drawing/2014/main" id="{AD129416-1B9E-C961-4C34-6D1F3D5F2BCC}"/>
                  </a:ext>
                </a:extLst>
              </p:cNvPr>
              <p:cNvSpPr/>
              <p:nvPr/>
            </p:nvSpPr>
            <p:spPr>
              <a:xfrm>
                <a:off x="6142385" y="3529301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88" name="Disco magnetico 87">
                <a:extLst>
                  <a:ext uri="{FF2B5EF4-FFF2-40B4-BE49-F238E27FC236}">
                    <a16:creationId xmlns:a16="http://schemas.microsoft.com/office/drawing/2014/main" id="{421A0F56-5182-F7E9-F04C-E9E35457787A}"/>
                  </a:ext>
                </a:extLst>
              </p:cNvPr>
              <p:cNvSpPr/>
              <p:nvPr/>
            </p:nvSpPr>
            <p:spPr>
              <a:xfrm>
                <a:off x="6140593" y="3285604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66BB30BC-A4C6-69B4-A7A7-40E23EDF49DD}"/>
                </a:ext>
              </a:extLst>
            </p:cNvPr>
            <p:cNvGrpSpPr/>
            <p:nvPr/>
          </p:nvGrpSpPr>
          <p:grpSpPr>
            <a:xfrm>
              <a:off x="8103368" y="5492714"/>
              <a:ext cx="642024" cy="545919"/>
              <a:chOff x="4854886" y="3021626"/>
              <a:chExt cx="2145420" cy="1675879"/>
            </a:xfrm>
          </p:grpSpPr>
          <p:sp>
            <p:nvSpPr>
              <p:cNvPr id="55" name="Rettangolo 54">
                <a:extLst>
                  <a:ext uri="{FF2B5EF4-FFF2-40B4-BE49-F238E27FC236}">
                    <a16:creationId xmlns:a16="http://schemas.microsoft.com/office/drawing/2014/main" id="{1EC3194D-DEEB-2295-95EB-AA6D48533D61}"/>
                  </a:ext>
                </a:extLst>
              </p:cNvPr>
              <p:cNvSpPr/>
              <p:nvPr/>
            </p:nvSpPr>
            <p:spPr>
              <a:xfrm>
                <a:off x="5560748" y="3021626"/>
                <a:ext cx="511280" cy="1675879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56" name="Connettore diritto 37">
                <a:extLst>
                  <a:ext uri="{FF2B5EF4-FFF2-40B4-BE49-F238E27FC236}">
                    <a16:creationId xmlns:a16="http://schemas.microsoft.com/office/drawing/2014/main" id="{DE5988B5-281F-29B0-5335-FB02279D69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0748" y="3219342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7" name="Connettore diritto 38">
                <a:extLst>
                  <a:ext uri="{FF2B5EF4-FFF2-40B4-BE49-F238E27FC236}">
                    <a16:creationId xmlns:a16="http://schemas.microsoft.com/office/drawing/2014/main" id="{8420E829-5D4D-431D-6470-DF88562332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9128" y="3423392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8" name="Connettore diritto 39">
                <a:extLst>
                  <a:ext uri="{FF2B5EF4-FFF2-40B4-BE49-F238E27FC236}">
                    <a16:creationId xmlns:a16="http://schemas.microsoft.com/office/drawing/2014/main" id="{A0ECE8E5-59E3-1A1B-8185-F7B2B58D17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0748" y="4341960"/>
                <a:ext cx="5229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F58768C8-AA4C-98B9-F207-05AF6676D238}"/>
                  </a:ext>
                </a:extLst>
              </p:cNvPr>
              <p:cNvSpPr/>
              <p:nvPr/>
            </p:nvSpPr>
            <p:spPr>
              <a:xfrm>
                <a:off x="5146336" y="3226190"/>
                <a:ext cx="313740" cy="1280447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60" name="Connettore diritto 44">
                <a:extLst>
                  <a:ext uri="{FF2B5EF4-FFF2-40B4-BE49-F238E27FC236}">
                    <a16:creationId xmlns:a16="http://schemas.microsoft.com/office/drawing/2014/main" id="{3750D277-8AB2-F09A-3BF2-C633709423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6336" y="3374349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1" name="Connettore diritto 45">
                <a:extLst>
                  <a:ext uri="{FF2B5EF4-FFF2-40B4-BE49-F238E27FC236}">
                    <a16:creationId xmlns:a16="http://schemas.microsoft.com/office/drawing/2014/main" id="{1E954F99-A1A6-EAF8-4463-0B4CFBDCFA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7286" y="3537314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2" name="Connettore diritto 46">
                <a:extLst>
                  <a:ext uri="{FF2B5EF4-FFF2-40B4-BE49-F238E27FC236}">
                    <a16:creationId xmlns:a16="http://schemas.microsoft.com/office/drawing/2014/main" id="{F6127992-2B5F-082B-6812-B261A4FAB4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6336" y="4260392"/>
                <a:ext cx="31374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63" name="Rettangolo 62">
                <a:extLst>
                  <a:ext uri="{FF2B5EF4-FFF2-40B4-BE49-F238E27FC236}">
                    <a16:creationId xmlns:a16="http://schemas.microsoft.com/office/drawing/2014/main" id="{D6856658-DBC8-5ED6-1145-AFC63A0F25EE}"/>
                  </a:ext>
                </a:extLst>
              </p:cNvPr>
              <p:cNvSpPr/>
              <p:nvPr/>
            </p:nvSpPr>
            <p:spPr>
              <a:xfrm>
                <a:off x="4855836" y="3296889"/>
                <a:ext cx="197540" cy="104507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64" name="Connettore diritto 51">
                <a:extLst>
                  <a:ext uri="{FF2B5EF4-FFF2-40B4-BE49-F238E27FC236}">
                    <a16:creationId xmlns:a16="http://schemas.microsoft.com/office/drawing/2014/main" id="{EC1CC732-67E1-5B4C-30A0-C3AD637E5D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886" y="3416292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5" name="Connettore diritto 52">
                <a:extLst>
                  <a:ext uri="{FF2B5EF4-FFF2-40B4-BE49-F238E27FC236}">
                    <a16:creationId xmlns:a16="http://schemas.microsoft.com/office/drawing/2014/main" id="{C3E16D62-FFE1-0079-5166-41E19FBE3B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886" y="3531069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6" name="Connettore diritto 53">
                <a:extLst>
                  <a:ext uri="{FF2B5EF4-FFF2-40B4-BE49-F238E27FC236}">
                    <a16:creationId xmlns:a16="http://schemas.microsoft.com/office/drawing/2014/main" id="{F79E6B7A-3629-8A3D-A9A5-5F1EC127FA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5836" y="4137996"/>
                <a:ext cx="19849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67" name="Disco magnetico 66">
                <a:extLst>
                  <a:ext uri="{FF2B5EF4-FFF2-40B4-BE49-F238E27FC236}">
                    <a16:creationId xmlns:a16="http://schemas.microsoft.com/office/drawing/2014/main" id="{26880395-2C37-FB15-4E39-C5387B4A174F}"/>
                  </a:ext>
                </a:extLst>
              </p:cNvPr>
              <p:cNvSpPr/>
              <p:nvPr/>
            </p:nvSpPr>
            <p:spPr>
              <a:xfrm>
                <a:off x="6142386" y="4260392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68" name="Disco magnetico 67">
                <a:extLst>
                  <a:ext uri="{FF2B5EF4-FFF2-40B4-BE49-F238E27FC236}">
                    <a16:creationId xmlns:a16="http://schemas.microsoft.com/office/drawing/2014/main" id="{CFC4A02B-7EF5-C35D-DD7E-300FCBB23B9A}"/>
                  </a:ext>
                </a:extLst>
              </p:cNvPr>
              <p:cNvSpPr/>
              <p:nvPr/>
            </p:nvSpPr>
            <p:spPr>
              <a:xfrm>
                <a:off x="6142386" y="4016695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69" name="Disco magnetico 68">
                <a:extLst>
                  <a:ext uri="{FF2B5EF4-FFF2-40B4-BE49-F238E27FC236}">
                    <a16:creationId xmlns:a16="http://schemas.microsoft.com/office/drawing/2014/main" id="{81E3FDAB-F8D0-A7EA-81DC-33E9D82FA7E5}"/>
                  </a:ext>
                </a:extLst>
              </p:cNvPr>
              <p:cNvSpPr/>
              <p:nvPr/>
            </p:nvSpPr>
            <p:spPr>
              <a:xfrm>
                <a:off x="6144177" y="3772998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70" name="Disco magnetico 69">
                <a:extLst>
                  <a:ext uri="{FF2B5EF4-FFF2-40B4-BE49-F238E27FC236}">
                    <a16:creationId xmlns:a16="http://schemas.microsoft.com/office/drawing/2014/main" id="{942D7E3F-D660-6B1D-2619-B4279B11906F}"/>
                  </a:ext>
                </a:extLst>
              </p:cNvPr>
              <p:cNvSpPr/>
              <p:nvPr/>
            </p:nvSpPr>
            <p:spPr>
              <a:xfrm>
                <a:off x="6142385" y="3529301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71" name="Disco magnetico 70">
                <a:extLst>
                  <a:ext uri="{FF2B5EF4-FFF2-40B4-BE49-F238E27FC236}">
                    <a16:creationId xmlns:a16="http://schemas.microsoft.com/office/drawing/2014/main" id="{D22C793E-2BBC-18DC-2290-E94F509D0AE5}"/>
                  </a:ext>
                </a:extLst>
              </p:cNvPr>
              <p:cNvSpPr/>
              <p:nvPr/>
            </p:nvSpPr>
            <p:spPr>
              <a:xfrm>
                <a:off x="6140593" y="3285604"/>
                <a:ext cx="856129" cy="246246"/>
              </a:xfrm>
              <a:prstGeom prst="flowChartMagneticDisk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</p:grp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493BAB6E-A81F-DCDD-E485-E409CF1EA3BC}"/>
                </a:ext>
              </a:extLst>
            </p:cNvPr>
            <p:cNvGrpSpPr/>
            <p:nvPr/>
          </p:nvGrpSpPr>
          <p:grpSpPr>
            <a:xfrm>
              <a:off x="8711416" y="4530846"/>
              <a:ext cx="576635" cy="545919"/>
              <a:chOff x="2592740" y="845820"/>
              <a:chExt cx="1263603" cy="678180"/>
            </a:xfrm>
            <a:solidFill>
              <a:srgbClr val="FFC000"/>
            </a:solidFill>
          </p:grpSpPr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2CC34BCA-E4D7-18FD-6467-F2930CF471F1}"/>
                  </a:ext>
                </a:extLst>
              </p:cNvPr>
              <p:cNvSpPr/>
              <p:nvPr/>
            </p:nvSpPr>
            <p:spPr>
              <a:xfrm>
                <a:off x="3055620" y="845820"/>
                <a:ext cx="335280" cy="67818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36" name="Rettangolo 35">
                <a:extLst>
                  <a:ext uri="{FF2B5EF4-FFF2-40B4-BE49-F238E27FC236}">
                    <a16:creationId xmlns:a16="http://schemas.microsoft.com/office/drawing/2014/main" id="{9622FDD1-EB41-7F4B-E42C-072507B65969}"/>
                  </a:ext>
                </a:extLst>
              </p:cNvPr>
              <p:cNvSpPr/>
              <p:nvPr/>
            </p:nvSpPr>
            <p:spPr>
              <a:xfrm>
                <a:off x="3459480" y="914400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DE08BB19-8154-443D-B30F-C2F7C515EBA6}"/>
                  </a:ext>
                </a:extLst>
              </p:cNvPr>
              <p:cNvSpPr/>
              <p:nvPr/>
            </p:nvSpPr>
            <p:spPr>
              <a:xfrm>
                <a:off x="3726180" y="956310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38" name="Connettore diritto 7">
                <a:extLst>
                  <a:ext uri="{FF2B5EF4-FFF2-40B4-BE49-F238E27FC236}">
                    <a16:creationId xmlns:a16="http://schemas.microsoft.com/office/drawing/2014/main" id="{9B6992BA-45EB-F0E0-26A3-93E2FC2325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925830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9" name="Connettore diritto 10">
                <a:extLst>
                  <a:ext uri="{FF2B5EF4-FFF2-40B4-BE49-F238E27FC236}">
                    <a16:creationId xmlns:a16="http://schemas.microsoft.com/office/drawing/2014/main" id="{6B85778B-DD90-46F7-27A5-C36CA3894B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1008403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0" name="Connettore diritto 11">
                <a:extLst>
                  <a:ext uri="{FF2B5EF4-FFF2-40B4-BE49-F238E27FC236}">
                    <a16:creationId xmlns:a16="http://schemas.microsoft.com/office/drawing/2014/main" id="{6ECB2FB6-E827-B447-3024-D7431CC855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1380121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1" name="Connettore diritto 12">
                <a:extLst>
                  <a:ext uri="{FF2B5EF4-FFF2-40B4-BE49-F238E27FC236}">
                    <a16:creationId xmlns:a16="http://schemas.microsoft.com/office/drawing/2014/main" id="{6B43D34F-C54B-50F1-B3A3-E66E11D79A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974356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2" name="Connettore diritto 14">
                <a:extLst>
                  <a:ext uri="{FF2B5EF4-FFF2-40B4-BE49-F238E27FC236}">
                    <a16:creationId xmlns:a16="http://schemas.microsoft.com/office/drawing/2014/main" id="{B3F0768C-339F-8063-DC68-851843A384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103" y="104030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3" name="Connettore diritto 15">
                <a:extLst>
                  <a:ext uri="{FF2B5EF4-FFF2-40B4-BE49-F238E27FC236}">
                    <a16:creationId xmlns:a16="http://schemas.microsoft.com/office/drawing/2014/main" id="{E04D94F2-35B9-48C2-9444-19823B161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1332912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44" name="Rettangolo 43">
                <a:extLst>
                  <a:ext uri="{FF2B5EF4-FFF2-40B4-BE49-F238E27FC236}">
                    <a16:creationId xmlns:a16="http://schemas.microsoft.com/office/drawing/2014/main" id="{4A95D32D-8ADF-EB44-566B-016D9C332FFD}"/>
                  </a:ext>
                </a:extLst>
              </p:cNvPr>
              <p:cNvSpPr/>
              <p:nvPr/>
            </p:nvSpPr>
            <p:spPr>
              <a:xfrm>
                <a:off x="2783863" y="928601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45" name="Connettore diritto 17">
                <a:extLst>
                  <a:ext uri="{FF2B5EF4-FFF2-40B4-BE49-F238E27FC236}">
                    <a16:creationId xmlns:a16="http://schemas.microsoft.com/office/drawing/2014/main" id="{160089F4-0C44-2AF6-76C8-226F6823A5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988557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6" name="Connettore diritto 18">
                <a:extLst>
                  <a:ext uri="{FF2B5EF4-FFF2-40B4-BE49-F238E27FC236}">
                    <a16:creationId xmlns:a16="http://schemas.microsoft.com/office/drawing/2014/main" id="{AB32FFAB-A85F-0AEB-33EC-D4CC2B8943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4486" y="1054504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7" name="Connettore diritto 19">
                <a:extLst>
                  <a:ext uri="{FF2B5EF4-FFF2-40B4-BE49-F238E27FC236}">
                    <a16:creationId xmlns:a16="http://schemas.microsoft.com/office/drawing/2014/main" id="{3E29CBA3-B7D8-D22B-91FC-5165B49901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134711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8" name="Connettore diritto 20">
                <a:extLst>
                  <a:ext uri="{FF2B5EF4-FFF2-40B4-BE49-F238E27FC236}">
                    <a16:creationId xmlns:a16="http://schemas.microsoft.com/office/drawing/2014/main" id="{486A40B2-3431-52C0-E04F-EBE06357C9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04629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9" name="Connettore diritto 26">
                <a:extLst>
                  <a:ext uri="{FF2B5EF4-FFF2-40B4-BE49-F238E27FC236}">
                    <a16:creationId xmlns:a16="http://schemas.microsoft.com/office/drawing/2014/main" id="{99802853-DA74-B53F-3829-4F48B13D7E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51076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0" name="Connettore diritto 27">
                <a:extLst>
                  <a:ext uri="{FF2B5EF4-FFF2-40B4-BE49-F238E27FC236}">
                    <a16:creationId xmlns:a16="http://schemas.microsoft.com/office/drawing/2014/main" id="{93F9BD23-CF74-F915-84A1-ECD6C0B814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296682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51" name="Rettangolo 50">
                <a:extLst>
                  <a:ext uri="{FF2B5EF4-FFF2-40B4-BE49-F238E27FC236}">
                    <a16:creationId xmlns:a16="http://schemas.microsoft.com/office/drawing/2014/main" id="{D82AC2D3-6459-B061-61F8-625A79C2FD9F}"/>
                  </a:ext>
                </a:extLst>
              </p:cNvPr>
              <p:cNvSpPr/>
              <p:nvPr/>
            </p:nvSpPr>
            <p:spPr>
              <a:xfrm>
                <a:off x="2593363" y="957211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52" name="Connettore diritto 29">
                <a:extLst>
                  <a:ext uri="{FF2B5EF4-FFF2-40B4-BE49-F238E27FC236}">
                    <a16:creationId xmlns:a16="http://schemas.microsoft.com/office/drawing/2014/main" id="{937AF05A-D417-4519-DAA3-07660F258B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05530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3" name="Connettore diritto 30">
                <a:extLst>
                  <a:ext uri="{FF2B5EF4-FFF2-40B4-BE49-F238E27FC236}">
                    <a16:creationId xmlns:a16="http://schemas.microsoft.com/office/drawing/2014/main" id="{9ECA520F-031C-EC99-DE6C-0F8DFFF075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51977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4" name="Connettore diritto 31">
                <a:extLst>
                  <a:ext uri="{FF2B5EF4-FFF2-40B4-BE49-F238E27FC236}">
                    <a16:creationId xmlns:a16="http://schemas.microsoft.com/office/drawing/2014/main" id="{9A75FD5A-C331-05A5-F17E-D4FFF04235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3363" y="1297583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2CBB430A-63CD-76F0-879F-6FB9DB723E69}"/>
                </a:ext>
              </a:extLst>
            </p:cNvPr>
            <p:cNvGrpSpPr/>
            <p:nvPr/>
          </p:nvGrpSpPr>
          <p:grpSpPr>
            <a:xfrm>
              <a:off x="11010924" y="5052095"/>
              <a:ext cx="576635" cy="545919"/>
              <a:chOff x="2592740" y="845820"/>
              <a:chExt cx="1263603" cy="678180"/>
            </a:xfrm>
            <a:solidFill>
              <a:srgbClr val="FFC000"/>
            </a:solidFill>
          </p:grpSpPr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98127BE9-63EF-1177-5F53-49D67B4B4A2F}"/>
                  </a:ext>
                </a:extLst>
              </p:cNvPr>
              <p:cNvSpPr/>
              <p:nvPr/>
            </p:nvSpPr>
            <p:spPr>
              <a:xfrm>
                <a:off x="3055620" y="845820"/>
                <a:ext cx="335280" cy="67818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11985938-2CE3-DF84-C23E-4C5A4C9A8AE3}"/>
                  </a:ext>
                </a:extLst>
              </p:cNvPr>
              <p:cNvSpPr/>
              <p:nvPr/>
            </p:nvSpPr>
            <p:spPr>
              <a:xfrm>
                <a:off x="3459480" y="914400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2A67DBC0-7267-CC41-727E-42D24E4109E9}"/>
                  </a:ext>
                </a:extLst>
              </p:cNvPr>
              <p:cNvSpPr/>
              <p:nvPr/>
            </p:nvSpPr>
            <p:spPr>
              <a:xfrm>
                <a:off x="3726180" y="956310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8" name="Connettore diritto 7">
                <a:extLst>
                  <a:ext uri="{FF2B5EF4-FFF2-40B4-BE49-F238E27FC236}">
                    <a16:creationId xmlns:a16="http://schemas.microsoft.com/office/drawing/2014/main" id="{0C50EAB3-2DF3-B523-5214-23E65C6B8E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925830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9" name="Connettore diritto 10">
                <a:extLst>
                  <a:ext uri="{FF2B5EF4-FFF2-40B4-BE49-F238E27FC236}">
                    <a16:creationId xmlns:a16="http://schemas.microsoft.com/office/drawing/2014/main" id="{241E48F0-9D22-77B3-EF9E-B1774C246F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1008403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0" name="Connettore diritto 11">
                <a:extLst>
                  <a:ext uri="{FF2B5EF4-FFF2-40B4-BE49-F238E27FC236}">
                    <a16:creationId xmlns:a16="http://schemas.microsoft.com/office/drawing/2014/main" id="{C72697BB-9848-51FD-55A8-415AEDDCAE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1380121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1" name="Connettore diritto 12">
                <a:extLst>
                  <a:ext uri="{FF2B5EF4-FFF2-40B4-BE49-F238E27FC236}">
                    <a16:creationId xmlns:a16="http://schemas.microsoft.com/office/drawing/2014/main" id="{ED71E7E6-16A1-167F-F0C8-31547978AD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974356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2" name="Connettore diritto 14">
                <a:extLst>
                  <a:ext uri="{FF2B5EF4-FFF2-40B4-BE49-F238E27FC236}">
                    <a16:creationId xmlns:a16="http://schemas.microsoft.com/office/drawing/2014/main" id="{10A9B37F-BF93-CB99-0FA9-82A5811CCB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103" y="104030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3" name="Connettore diritto 15">
                <a:extLst>
                  <a:ext uri="{FF2B5EF4-FFF2-40B4-BE49-F238E27FC236}">
                    <a16:creationId xmlns:a16="http://schemas.microsoft.com/office/drawing/2014/main" id="{521291F5-FE09-A13B-A08E-54FF4FB872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1332912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9021ACEA-5FB5-D38B-69EF-0CD04405E854}"/>
                  </a:ext>
                </a:extLst>
              </p:cNvPr>
              <p:cNvSpPr/>
              <p:nvPr/>
            </p:nvSpPr>
            <p:spPr>
              <a:xfrm>
                <a:off x="2783863" y="928601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25" name="Connettore diritto 17">
                <a:extLst>
                  <a:ext uri="{FF2B5EF4-FFF2-40B4-BE49-F238E27FC236}">
                    <a16:creationId xmlns:a16="http://schemas.microsoft.com/office/drawing/2014/main" id="{93845A42-F3F7-5A59-FB37-E03EEAF9D5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988557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6" name="Connettore diritto 18">
                <a:extLst>
                  <a:ext uri="{FF2B5EF4-FFF2-40B4-BE49-F238E27FC236}">
                    <a16:creationId xmlns:a16="http://schemas.microsoft.com/office/drawing/2014/main" id="{DE0B2385-F076-12CE-859C-EAF0ECFCC2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4486" y="1054504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7" name="Connettore diritto 19">
                <a:extLst>
                  <a:ext uri="{FF2B5EF4-FFF2-40B4-BE49-F238E27FC236}">
                    <a16:creationId xmlns:a16="http://schemas.microsoft.com/office/drawing/2014/main" id="{29EE60CC-5741-F051-6FB7-F81B027A5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134711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8" name="Connettore diritto 20">
                <a:extLst>
                  <a:ext uri="{FF2B5EF4-FFF2-40B4-BE49-F238E27FC236}">
                    <a16:creationId xmlns:a16="http://schemas.microsoft.com/office/drawing/2014/main" id="{36D02529-4719-065D-7696-9F75D09953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04629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9" name="Connettore diritto 26">
                <a:extLst>
                  <a:ext uri="{FF2B5EF4-FFF2-40B4-BE49-F238E27FC236}">
                    <a16:creationId xmlns:a16="http://schemas.microsoft.com/office/drawing/2014/main" id="{4CF3A48D-3624-1369-B75E-6362C07A2D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51076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0" name="Connettore diritto 27">
                <a:extLst>
                  <a:ext uri="{FF2B5EF4-FFF2-40B4-BE49-F238E27FC236}">
                    <a16:creationId xmlns:a16="http://schemas.microsoft.com/office/drawing/2014/main" id="{842983C2-8170-1CD5-6EF6-B5B3045762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296682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CEEC8254-12AA-9C80-D85D-F53AA9A2223B}"/>
                  </a:ext>
                </a:extLst>
              </p:cNvPr>
              <p:cNvSpPr/>
              <p:nvPr/>
            </p:nvSpPr>
            <p:spPr>
              <a:xfrm>
                <a:off x="2593363" y="957211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32" name="Connettore diritto 29">
                <a:extLst>
                  <a:ext uri="{FF2B5EF4-FFF2-40B4-BE49-F238E27FC236}">
                    <a16:creationId xmlns:a16="http://schemas.microsoft.com/office/drawing/2014/main" id="{8DFE6882-E050-6C79-11C5-2CBAFD8340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05530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3" name="Connettore diritto 30">
                <a:extLst>
                  <a:ext uri="{FF2B5EF4-FFF2-40B4-BE49-F238E27FC236}">
                    <a16:creationId xmlns:a16="http://schemas.microsoft.com/office/drawing/2014/main" id="{D1D9A96E-D8ED-16B5-4D59-A0369A5DCB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51977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1">
                <a:extLst>
                  <a:ext uri="{FF2B5EF4-FFF2-40B4-BE49-F238E27FC236}">
                    <a16:creationId xmlns:a16="http://schemas.microsoft.com/office/drawing/2014/main" id="{3F274A98-E3C9-CB84-B7FB-DBDC91886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3363" y="1297583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B0D49F49-2FE6-31CF-AF7F-CB1A1DC6D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18091" y="5667228"/>
              <a:ext cx="1373081" cy="843157"/>
            </a:xfrm>
            <a:prstGeom prst="rect">
              <a:avLst/>
            </a:prstGeom>
            <a:noFill/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921C1E84-7AD9-49A9-49FA-A1AE027A37F9}"/>
                </a:ext>
              </a:extLst>
            </p:cNvPr>
            <p:cNvSpPr/>
            <p:nvPr/>
          </p:nvSpPr>
          <p:spPr>
            <a:xfrm>
              <a:off x="8187578" y="3741564"/>
              <a:ext cx="943219" cy="56755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latin typeface="TITILLIUMTEXT22L-400WT" pitchFamily="2" charset="77"/>
                </a:rPr>
                <a:t>IDP</a:t>
              </a:r>
            </a:p>
            <a:p>
              <a:pPr algn="ctr"/>
              <a:r>
                <a:rPr lang="it-IT" dirty="0">
                  <a:latin typeface="TITILLIUMTEXT22L-400WT" pitchFamily="2" charset="77"/>
                </a:rPr>
                <a:t>INFN</a:t>
              </a:r>
            </a:p>
          </p:txBody>
        </p:sp>
      </p:grpSp>
      <p:grpSp>
        <p:nvGrpSpPr>
          <p:cNvPr id="106" name="Gruppo 105">
            <a:extLst>
              <a:ext uri="{FF2B5EF4-FFF2-40B4-BE49-F238E27FC236}">
                <a16:creationId xmlns:a16="http://schemas.microsoft.com/office/drawing/2014/main" id="{C022B741-659B-4F9C-D46E-C2B4EB695351}"/>
              </a:ext>
            </a:extLst>
          </p:cNvPr>
          <p:cNvGrpSpPr/>
          <p:nvPr/>
        </p:nvGrpSpPr>
        <p:grpSpPr>
          <a:xfrm>
            <a:off x="7799905" y="765256"/>
            <a:ext cx="4084610" cy="2692396"/>
            <a:chOff x="1154491" y="3540237"/>
            <a:chExt cx="4084610" cy="2692396"/>
          </a:xfrm>
        </p:grpSpPr>
        <p:grpSp>
          <p:nvGrpSpPr>
            <p:cNvPr id="107" name="Gruppo 106">
              <a:extLst>
                <a:ext uri="{FF2B5EF4-FFF2-40B4-BE49-F238E27FC236}">
                  <a16:creationId xmlns:a16="http://schemas.microsoft.com/office/drawing/2014/main" id="{BAB70823-7B23-8258-6E04-A3CBDEE59C91}"/>
                </a:ext>
              </a:extLst>
            </p:cNvPr>
            <p:cNvGrpSpPr/>
            <p:nvPr/>
          </p:nvGrpSpPr>
          <p:grpSpPr>
            <a:xfrm>
              <a:off x="1693260" y="5430525"/>
              <a:ext cx="576635" cy="545919"/>
              <a:chOff x="2592740" y="845820"/>
              <a:chExt cx="1263603" cy="678180"/>
            </a:xfrm>
            <a:solidFill>
              <a:srgbClr val="FFC000"/>
            </a:solidFill>
          </p:grpSpPr>
          <p:sp>
            <p:nvSpPr>
              <p:cNvPr id="153" name="Rettangolo 152">
                <a:extLst>
                  <a:ext uri="{FF2B5EF4-FFF2-40B4-BE49-F238E27FC236}">
                    <a16:creationId xmlns:a16="http://schemas.microsoft.com/office/drawing/2014/main" id="{907B224B-5922-5D8A-4F80-6D83AF09EA72}"/>
                  </a:ext>
                </a:extLst>
              </p:cNvPr>
              <p:cNvSpPr/>
              <p:nvPr/>
            </p:nvSpPr>
            <p:spPr>
              <a:xfrm>
                <a:off x="3055620" y="845820"/>
                <a:ext cx="335280" cy="67818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54" name="Rettangolo 153">
                <a:extLst>
                  <a:ext uri="{FF2B5EF4-FFF2-40B4-BE49-F238E27FC236}">
                    <a16:creationId xmlns:a16="http://schemas.microsoft.com/office/drawing/2014/main" id="{3C08EE16-4FC8-98E4-9A0E-856AA04FC801}"/>
                  </a:ext>
                </a:extLst>
              </p:cNvPr>
              <p:cNvSpPr/>
              <p:nvPr/>
            </p:nvSpPr>
            <p:spPr>
              <a:xfrm>
                <a:off x="3459480" y="914400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55" name="Rettangolo 154">
                <a:extLst>
                  <a:ext uri="{FF2B5EF4-FFF2-40B4-BE49-F238E27FC236}">
                    <a16:creationId xmlns:a16="http://schemas.microsoft.com/office/drawing/2014/main" id="{036D9F4F-3EAD-2E22-5450-DF33873039DD}"/>
                  </a:ext>
                </a:extLst>
              </p:cNvPr>
              <p:cNvSpPr/>
              <p:nvPr/>
            </p:nvSpPr>
            <p:spPr>
              <a:xfrm>
                <a:off x="3726180" y="956310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56" name="Connettore diritto 7">
                <a:extLst>
                  <a:ext uri="{FF2B5EF4-FFF2-40B4-BE49-F238E27FC236}">
                    <a16:creationId xmlns:a16="http://schemas.microsoft.com/office/drawing/2014/main" id="{EC3A84CF-CD96-8C40-7315-0700CE293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925830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57" name="Connettore diritto 10">
                <a:extLst>
                  <a:ext uri="{FF2B5EF4-FFF2-40B4-BE49-F238E27FC236}">
                    <a16:creationId xmlns:a16="http://schemas.microsoft.com/office/drawing/2014/main" id="{269959BC-1127-3E1F-1B8C-AC3B98CC31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1008403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58" name="Connettore diritto 11">
                <a:extLst>
                  <a:ext uri="{FF2B5EF4-FFF2-40B4-BE49-F238E27FC236}">
                    <a16:creationId xmlns:a16="http://schemas.microsoft.com/office/drawing/2014/main" id="{0A222A0B-573F-B0F0-24E9-3172CA76E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1380121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59" name="Connettore diritto 12">
                <a:extLst>
                  <a:ext uri="{FF2B5EF4-FFF2-40B4-BE49-F238E27FC236}">
                    <a16:creationId xmlns:a16="http://schemas.microsoft.com/office/drawing/2014/main" id="{083BA3FF-BC1D-069D-C746-299C418C88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974356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0" name="Connettore diritto 14">
                <a:extLst>
                  <a:ext uri="{FF2B5EF4-FFF2-40B4-BE49-F238E27FC236}">
                    <a16:creationId xmlns:a16="http://schemas.microsoft.com/office/drawing/2014/main" id="{32BC1E0D-BBE7-CBC4-0FBE-28BFB5F276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103" y="104030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1" name="Connettore diritto 15">
                <a:extLst>
                  <a:ext uri="{FF2B5EF4-FFF2-40B4-BE49-F238E27FC236}">
                    <a16:creationId xmlns:a16="http://schemas.microsoft.com/office/drawing/2014/main" id="{548EB900-0A1A-A7FD-F7B9-C699A11687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1332912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62" name="Rettangolo 161">
                <a:extLst>
                  <a:ext uri="{FF2B5EF4-FFF2-40B4-BE49-F238E27FC236}">
                    <a16:creationId xmlns:a16="http://schemas.microsoft.com/office/drawing/2014/main" id="{BDCF229B-3C5F-443F-826B-A42BF0ED4305}"/>
                  </a:ext>
                </a:extLst>
              </p:cNvPr>
              <p:cNvSpPr/>
              <p:nvPr/>
            </p:nvSpPr>
            <p:spPr>
              <a:xfrm>
                <a:off x="2783863" y="928601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63" name="Connettore diritto 17">
                <a:extLst>
                  <a:ext uri="{FF2B5EF4-FFF2-40B4-BE49-F238E27FC236}">
                    <a16:creationId xmlns:a16="http://schemas.microsoft.com/office/drawing/2014/main" id="{4FA8DCB6-20FA-7D67-DBC4-91AC15AC36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988557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4" name="Connettore diritto 18">
                <a:extLst>
                  <a:ext uri="{FF2B5EF4-FFF2-40B4-BE49-F238E27FC236}">
                    <a16:creationId xmlns:a16="http://schemas.microsoft.com/office/drawing/2014/main" id="{B6E6FC2D-C252-96FB-F291-D20D7589D6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4486" y="1054504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5" name="Connettore diritto 19">
                <a:extLst>
                  <a:ext uri="{FF2B5EF4-FFF2-40B4-BE49-F238E27FC236}">
                    <a16:creationId xmlns:a16="http://schemas.microsoft.com/office/drawing/2014/main" id="{78C9671A-A8DE-4DB8-64EA-8F440FDB3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134711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6" name="Connettore diritto 20">
                <a:extLst>
                  <a:ext uri="{FF2B5EF4-FFF2-40B4-BE49-F238E27FC236}">
                    <a16:creationId xmlns:a16="http://schemas.microsoft.com/office/drawing/2014/main" id="{BEB316DE-4936-1D61-81C9-BA64CC8F0C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04629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7" name="Connettore diritto 26">
                <a:extLst>
                  <a:ext uri="{FF2B5EF4-FFF2-40B4-BE49-F238E27FC236}">
                    <a16:creationId xmlns:a16="http://schemas.microsoft.com/office/drawing/2014/main" id="{35B5E594-9EA1-627A-7296-3503E9E16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51076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8" name="Connettore diritto 27">
                <a:extLst>
                  <a:ext uri="{FF2B5EF4-FFF2-40B4-BE49-F238E27FC236}">
                    <a16:creationId xmlns:a16="http://schemas.microsoft.com/office/drawing/2014/main" id="{41AE04D6-105F-A045-CFA1-A2853CF1B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296682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69" name="Rettangolo 168">
                <a:extLst>
                  <a:ext uri="{FF2B5EF4-FFF2-40B4-BE49-F238E27FC236}">
                    <a16:creationId xmlns:a16="http://schemas.microsoft.com/office/drawing/2014/main" id="{55CD103D-95FD-4EB3-E613-46DD234984AB}"/>
                  </a:ext>
                </a:extLst>
              </p:cNvPr>
              <p:cNvSpPr/>
              <p:nvPr/>
            </p:nvSpPr>
            <p:spPr>
              <a:xfrm>
                <a:off x="2593363" y="957211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70" name="Connettore diritto 29">
                <a:extLst>
                  <a:ext uri="{FF2B5EF4-FFF2-40B4-BE49-F238E27FC236}">
                    <a16:creationId xmlns:a16="http://schemas.microsoft.com/office/drawing/2014/main" id="{E2F67AC6-F29A-2D9A-B83F-C997A7F2C9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05530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71" name="Connettore diritto 30">
                <a:extLst>
                  <a:ext uri="{FF2B5EF4-FFF2-40B4-BE49-F238E27FC236}">
                    <a16:creationId xmlns:a16="http://schemas.microsoft.com/office/drawing/2014/main" id="{098ED3F3-BB47-6265-ECD0-7728CC916C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51977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72" name="Connettore diritto 31">
                <a:extLst>
                  <a:ext uri="{FF2B5EF4-FFF2-40B4-BE49-F238E27FC236}">
                    <a16:creationId xmlns:a16="http://schemas.microsoft.com/office/drawing/2014/main" id="{83CC2EEC-B344-0E58-0707-4C1F454C86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3363" y="1297583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08" name="Rettangolo con angoli arrotondati 107">
              <a:extLst>
                <a:ext uri="{FF2B5EF4-FFF2-40B4-BE49-F238E27FC236}">
                  <a16:creationId xmlns:a16="http://schemas.microsoft.com/office/drawing/2014/main" id="{60FB2ACB-3981-C5AA-0A97-FF4B692D815E}"/>
                </a:ext>
              </a:extLst>
            </p:cNvPr>
            <p:cNvSpPr/>
            <p:nvPr/>
          </p:nvSpPr>
          <p:spPr>
            <a:xfrm>
              <a:off x="1154491" y="3540237"/>
              <a:ext cx="4084610" cy="2692396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grpSp>
          <p:nvGrpSpPr>
            <p:cNvPr id="109" name="Gruppo 108">
              <a:extLst>
                <a:ext uri="{FF2B5EF4-FFF2-40B4-BE49-F238E27FC236}">
                  <a16:creationId xmlns:a16="http://schemas.microsoft.com/office/drawing/2014/main" id="{626FF60B-1A8B-EE92-EE94-7C47A089B5D1}"/>
                </a:ext>
              </a:extLst>
            </p:cNvPr>
            <p:cNvGrpSpPr/>
            <p:nvPr/>
          </p:nvGrpSpPr>
          <p:grpSpPr>
            <a:xfrm>
              <a:off x="3765682" y="3973452"/>
              <a:ext cx="1069667" cy="1094984"/>
              <a:chOff x="2592740" y="845820"/>
              <a:chExt cx="1263603" cy="678180"/>
            </a:xfrm>
            <a:solidFill>
              <a:srgbClr val="FFC000"/>
            </a:solidFill>
          </p:grpSpPr>
          <p:sp>
            <p:nvSpPr>
              <p:cNvPr id="133" name="Rettangolo 132">
                <a:extLst>
                  <a:ext uri="{FF2B5EF4-FFF2-40B4-BE49-F238E27FC236}">
                    <a16:creationId xmlns:a16="http://schemas.microsoft.com/office/drawing/2014/main" id="{B6BD3EF1-774C-A31B-C77E-D994331BFA53}"/>
                  </a:ext>
                </a:extLst>
              </p:cNvPr>
              <p:cNvSpPr/>
              <p:nvPr/>
            </p:nvSpPr>
            <p:spPr>
              <a:xfrm>
                <a:off x="3055620" y="845820"/>
                <a:ext cx="335280" cy="67818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34" name="Rettangolo 133">
                <a:extLst>
                  <a:ext uri="{FF2B5EF4-FFF2-40B4-BE49-F238E27FC236}">
                    <a16:creationId xmlns:a16="http://schemas.microsoft.com/office/drawing/2014/main" id="{5B4F6AFD-A819-A93B-3D2B-9870BA81B4B2}"/>
                  </a:ext>
                </a:extLst>
              </p:cNvPr>
              <p:cNvSpPr/>
              <p:nvPr/>
            </p:nvSpPr>
            <p:spPr>
              <a:xfrm>
                <a:off x="3459480" y="914400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35" name="Rettangolo 134">
                <a:extLst>
                  <a:ext uri="{FF2B5EF4-FFF2-40B4-BE49-F238E27FC236}">
                    <a16:creationId xmlns:a16="http://schemas.microsoft.com/office/drawing/2014/main" id="{BA9B74F8-D644-FED6-3A8F-CC394F4DB0E7}"/>
                  </a:ext>
                </a:extLst>
              </p:cNvPr>
              <p:cNvSpPr/>
              <p:nvPr/>
            </p:nvSpPr>
            <p:spPr>
              <a:xfrm>
                <a:off x="3726180" y="956310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36" name="Connettore diritto 7">
                <a:extLst>
                  <a:ext uri="{FF2B5EF4-FFF2-40B4-BE49-F238E27FC236}">
                    <a16:creationId xmlns:a16="http://schemas.microsoft.com/office/drawing/2014/main" id="{2BB46FD3-8ED6-BB17-310D-C06E7E811B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925830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7" name="Connettore diritto 10">
                <a:extLst>
                  <a:ext uri="{FF2B5EF4-FFF2-40B4-BE49-F238E27FC236}">
                    <a16:creationId xmlns:a16="http://schemas.microsoft.com/office/drawing/2014/main" id="{ED85C0A1-42BF-B819-A200-4595576C03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1008403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8" name="Connettore diritto 11">
                <a:extLst>
                  <a:ext uri="{FF2B5EF4-FFF2-40B4-BE49-F238E27FC236}">
                    <a16:creationId xmlns:a16="http://schemas.microsoft.com/office/drawing/2014/main" id="{B0BB086D-DD99-3CEA-F08B-0BBBE5138F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1380121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9" name="Connettore diritto 12">
                <a:extLst>
                  <a:ext uri="{FF2B5EF4-FFF2-40B4-BE49-F238E27FC236}">
                    <a16:creationId xmlns:a16="http://schemas.microsoft.com/office/drawing/2014/main" id="{7E1C3627-22F0-81B6-88FD-D5902C7540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974356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0" name="Connettore diritto 14">
                <a:extLst>
                  <a:ext uri="{FF2B5EF4-FFF2-40B4-BE49-F238E27FC236}">
                    <a16:creationId xmlns:a16="http://schemas.microsoft.com/office/drawing/2014/main" id="{AC9FDB19-3D3D-F40B-721C-66593E0F6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103" y="104030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1" name="Connettore diritto 15">
                <a:extLst>
                  <a:ext uri="{FF2B5EF4-FFF2-40B4-BE49-F238E27FC236}">
                    <a16:creationId xmlns:a16="http://schemas.microsoft.com/office/drawing/2014/main" id="{5A83988D-650D-79E8-5ECA-EAD02AD8DF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1332912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42" name="Rettangolo 141">
                <a:extLst>
                  <a:ext uri="{FF2B5EF4-FFF2-40B4-BE49-F238E27FC236}">
                    <a16:creationId xmlns:a16="http://schemas.microsoft.com/office/drawing/2014/main" id="{1A1C0EC9-EDFF-5D54-40D2-50AA8236CBAE}"/>
                  </a:ext>
                </a:extLst>
              </p:cNvPr>
              <p:cNvSpPr/>
              <p:nvPr/>
            </p:nvSpPr>
            <p:spPr>
              <a:xfrm>
                <a:off x="2783863" y="928601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43" name="Connettore diritto 17">
                <a:extLst>
                  <a:ext uri="{FF2B5EF4-FFF2-40B4-BE49-F238E27FC236}">
                    <a16:creationId xmlns:a16="http://schemas.microsoft.com/office/drawing/2014/main" id="{658F3A93-00B6-2F04-9AAD-4EE597522B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988557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4" name="Connettore diritto 18">
                <a:extLst>
                  <a:ext uri="{FF2B5EF4-FFF2-40B4-BE49-F238E27FC236}">
                    <a16:creationId xmlns:a16="http://schemas.microsoft.com/office/drawing/2014/main" id="{B9AC1F58-5924-D1FE-B49C-A4E1D72ED3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4486" y="1054504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5" name="Connettore diritto 19">
                <a:extLst>
                  <a:ext uri="{FF2B5EF4-FFF2-40B4-BE49-F238E27FC236}">
                    <a16:creationId xmlns:a16="http://schemas.microsoft.com/office/drawing/2014/main" id="{E2187554-3D6A-581E-C59C-004E5A458E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134711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6" name="Connettore diritto 20">
                <a:extLst>
                  <a:ext uri="{FF2B5EF4-FFF2-40B4-BE49-F238E27FC236}">
                    <a16:creationId xmlns:a16="http://schemas.microsoft.com/office/drawing/2014/main" id="{1E320F14-B861-061F-76E8-A68C284F48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04629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7" name="Connettore diritto 26">
                <a:extLst>
                  <a:ext uri="{FF2B5EF4-FFF2-40B4-BE49-F238E27FC236}">
                    <a16:creationId xmlns:a16="http://schemas.microsoft.com/office/drawing/2014/main" id="{ED097BEC-B0DA-E2E8-4B36-5B63B94B43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51076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8" name="Connettore diritto 27">
                <a:extLst>
                  <a:ext uri="{FF2B5EF4-FFF2-40B4-BE49-F238E27FC236}">
                    <a16:creationId xmlns:a16="http://schemas.microsoft.com/office/drawing/2014/main" id="{DA0B900B-490E-728A-244E-766098EF39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296682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49" name="Rettangolo 148">
                <a:extLst>
                  <a:ext uri="{FF2B5EF4-FFF2-40B4-BE49-F238E27FC236}">
                    <a16:creationId xmlns:a16="http://schemas.microsoft.com/office/drawing/2014/main" id="{056C8A20-0000-87F9-D6F8-9BF012B15784}"/>
                  </a:ext>
                </a:extLst>
              </p:cNvPr>
              <p:cNvSpPr/>
              <p:nvPr/>
            </p:nvSpPr>
            <p:spPr>
              <a:xfrm>
                <a:off x="2593363" y="957211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50" name="Connettore diritto 29">
                <a:extLst>
                  <a:ext uri="{FF2B5EF4-FFF2-40B4-BE49-F238E27FC236}">
                    <a16:creationId xmlns:a16="http://schemas.microsoft.com/office/drawing/2014/main" id="{7EC159B9-F204-57F8-AFD4-610D3F0C53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05530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51" name="Connettore diritto 30">
                <a:extLst>
                  <a:ext uri="{FF2B5EF4-FFF2-40B4-BE49-F238E27FC236}">
                    <a16:creationId xmlns:a16="http://schemas.microsoft.com/office/drawing/2014/main" id="{9F1D9B45-8FB6-1ADE-78CC-7AA4E92F21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51977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52" name="Connettore diritto 31">
                <a:extLst>
                  <a:ext uri="{FF2B5EF4-FFF2-40B4-BE49-F238E27FC236}">
                    <a16:creationId xmlns:a16="http://schemas.microsoft.com/office/drawing/2014/main" id="{21403867-16DF-90D4-89C7-049D82B0AD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3363" y="1297583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uppo 109">
              <a:extLst>
                <a:ext uri="{FF2B5EF4-FFF2-40B4-BE49-F238E27FC236}">
                  <a16:creationId xmlns:a16="http://schemas.microsoft.com/office/drawing/2014/main" id="{4455073A-BE38-4242-3E46-72CEE94AD989}"/>
                </a:ext>
              </a:extLst>
            </p:cNvPr>
            <p:cNvGrpSpPr/>
            <p:nvPr/>
          </p:nvGrpSpPr>
          <p:grpSpPr>
            <a:xfrm>
              <a:off x="2203584" y="4376872"/>
              <a:ext cx="1069667" cy="1094984"/>
              <a:chOff x="2592740" y="845820"/>
              <a:chExt cx="1263603" cy="678180"/>
            </a:xfrm>
            <a:solidFill>
              <a:srgbClr val="FFC000"/>
            </a:solidFill>
          </p:grpSpPr>
          <p:sp>
            <p:nvSpPr>
              <p:cNvPr id="113" name="Rettangolo 112">
                <a:extLst>
                  <a:ext uri="{FF2B5EF4-FFF2-40B4-BE49-F238E27FC236}">
                    <a16:creationId xmlns:a16="http://schemas.microsoft.com/office/drawing/2014/main" id="{2544A1D2-EF70-DEF6-4316-BC272C6E9A97}"/>
                  </a:ext>
                </a:extLst>
              </p:cNvPr>
              <p:cNvSpPr/>
              <p:nvPr/>
            </p:nvSpPr>
            <p:spPr>
              <a:xfrm>
                <a:off x="3055620" y="845820"/>
                <a:ext cx="335280" cy="67818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14" name="Rettangolo 113">
                <a:extLst>
                  <a:ext uri="{FF2B5EF4-FFF2-40B4-BE49-F238E27FC236}">
                    <a16:creationId xmlns:a16="http://schemas.microsoft.com/office/drawing/2014/main" id="{7FA92397-1CD8-C75B-2AEE-45C9CB6DFCFC}"/>
                  </a:ext>
                </a:extLst>
              </p:cNvPr>
              <p:cNvSpPr/>
              <p:nvPr/>
            </p:nvSpPr>
            <p:spPr>
              <a:xfrm>
                <a:off x="3459480" y="914400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sp>
            <p:nvSpPr>
              <p:cNvPr id="115" name="Rettangolo 114">
                <a:extLst>
                  <a:ext uri="{FF2B5EF4-FFF2-40B4-BE49-F238E27FC236}">
                    <a16:creationId xmlns:a16="http://schemas.microsoft.com/office/drawing/2014/main" id="{093D5BB0-517A-DD83-F22A-32DFEDDF59E3}"/>
                  </a:ext>
                </a:extLst>
              </p:cNvPr>
              <p:cNvSpPr/>
              <p:nvPr/>
            </p:nvSpPr>
            <p:spPr>
              <a:xfrm>
                <a:off x="3726180" y="956310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16" name="Connettore diritto 7">
                <a:extLst>
                  <a:ext uri="{FF2B5EF4-FFF2-40B4-BE49-F238E27FC236}">
                    <a16:creationId xmlns:a16="http://schemas.microsoft.com/office/drawing/2014/main" id="{EBD68976-4D31-E6BF-F2DE-98F9C22074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925830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7" name="Connettore diritto 10">
                <a:extLst>
                  <a:ext uri="{FF2B5EF4-FFF2-40B4-BE49-F238E27FC236}">
                    <a16:creationId xmlns:a16="http://schemas.microsoft.com/office/drawing/2014/main" id="{877DBAEF-5CBF-E7CE-7BF8-4A896C0644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1008403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8" name="Connettore diritto 11">
                <a:extLst>
                  <a:ext uri="{FF2B5EF4-FFF2-40B4-BE49-F238E27FC236}">
                    <a16:creationId xmlns:a16="http://schemas.microsoft.com/office/drawing/2014/main" id="{2D1C7926-86AD-2178-97E2-3CD01AA7B0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5620" y="1380121"/>
                <a:ext cx="34290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9" name="Connettore diritto 12">
                <a:extLst>
                  <a:ext uri="{FF2B5EF4-FFF2-40B4-BE49-F238E27FC236}">
                    <a16:creationId xmlns:a16="http://schemas.microsoft.com/office/drawing/2014/main" id="{A40229DA-9BAE-F402-3511-3F46B19DDD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974356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0" name="Connettore diritto 14">
                <a:extLst>
                  <a:ext uri="{FF2B5EF4-FFF2-40B4-BE49-F238E27FC236}">
                    <a16:creationId xmlns:a16="http://schemas.microsoft.com/office/drawing/2014/main" id="{B97E2E1E-4541-2EE8-751E-298D70AE3B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103" y="104030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1" name="Connettore diritto 15">
                <a:extLst>
                  <a:ext uri="{FF2B5EF4-FFF2-40B4-BE49-F238E27FC236}">
                    <a16:creationId xmlns:a16="http://schemas.microsoft.com/office/drawing/2014/main" id="{AAE968CB-44DC-1AAF-3CA3-70AD5488E5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480" y="1332912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22" name="Rettangolo 121">
                <a:extLst>
                  <a:ext uri="{FF2B5EF4-FFF2-40B4-BE49-F238E27FC236}">
                    <a16:creationId xmlns:a16="http://schemas.microsoft.com/office/drawing/2014/main" id="{10F73FCC-1EAE-CFC5-F8FE-9DE7087007C0}"/>
                  </a:ext>
                </a:extLst>
              </p:cNvPr>
              <p:cNvSpPr/>
              <p:nvPr/>
            </p:nvSpPr>
            <p:spPr>
              <a:xfrm>
                <a:off x="2783863" y="928601"/>
                <a:ext cx="205740" cy="51816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23" name="Connettore diritto 17">
                <a:extLst>
                  <a:ext uri="{FF2B5EF4-FFF2-40B4-BE49-F238E27FC236}">
                    <a16:creationId xmlns:a16="http://schemas.microsoft.com/office/drawing/2014/main" id="{4C3AC69C-FF99-19B4-FB40-38CB4BB407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988557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4" name="Connettore diritto 18">
                <a:extLst>
                  <a:ext uri="{FF2B5EF4-FFF2-40B4-BE49-F238E27FC236}">
                    <a16:creationId xmlns:a16="http://schemas.microsoft.com/office/drawing/2014/main" id="{0ACED6EE-3E0C-ECB1-D26B-780C2F071F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4486" y="1054504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5" name="Connettore diritto 19">
                <a:extLst>
                  <a:ext uri="{FF2B5EF4-FFF2-40B4-BE49-F238E27FC236}">
                    <a16:creationId xmlns:a16="http://schemas.microsoft.com/office/drawing/2014/main" id="{77D91352-DA2C-8C22-34C8-57BE602F3E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863" y="1347113"/>
                <a:ext cx="205740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6" name="Connettore diritto 20">
                <a:extLst>
                  <a:ext uri="{FF2B5EF4-FFF2-40B4-BE49-F238E27FC236}">
                    <a16:creationId xmlns:a16="http://schemas.microsoft.com/office/drawing/2014/main" id="{64119DAD-122C-9534-41CE-BA93F89F74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04629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7" name="Connettore diritto 26">
                <a:extLst>
                  <a:ext uri="{FF2B5EF4-FFF2-40B4-BE49-F238E27FC236}">
                    <a16:creationId xmlns:a16="http://schemas.microsoft.com/office/drawing/2014/main" id="{77396CE3-66B8-55C7-E788-D3D94BEB2F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5557" y="1051076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8" name="Connettore diritto 27">
                <a:extLst>
                  <a:ext uri="{FF2B5EF4-FFF2-40B4-BE49-F238E27FC236}">
                    <a16:creationId xmlns:a16="http://schemas.microsoft.com/office/drawing/2014/main" id="{94D3E205-27C3-73E9-3A61-B6AC212896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296682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29" name="Rettangolo 128">
                <a:extLst>
                  <a:ext uri="{FF2B5EF4-FFF2-40B4-BE49-F238E27FC236}">
                    <a16:creationId xmlns:a16="http://schemas.microsoft.com/office/drawing/2014/main" id="{BC51A281-4300-BBB7-8FD7-D235E6647D89}"/>
                  </a:ext>
                </a:extLst>
              </p:cNvPr>
              <p:cNvSpPr/>
              <p:nvPr/>
            </p:nvSpPr>
            <p:spPr>
              <a:xfrm>
                <a:off x="2593363" y="957211"/>
                <a:ext cx="129540" cy="4229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Titillium Web" pitchFamily="2" charset="77"/>
                </a:endParaRPr>
              </a:p>
            </p:txBody>
          </p:sp>
          <p:cxnSp>
            <p:nvCxnSpPr>
              <p:cNvPr id="130" name="Connettore diritto 29">
                <a:extLst>
                  <a:ext uri="{FF2B5EF4-FFF2-40B4-BE49-F238E27FC236}">
                    <a16:creationId xmlns:a16="http://schemas.microsoft.com/office/drawing/2014/main" id="{CAD3251D-D06E-B09C-F556-C759426014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05530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1" name="Connettore diritto 30">
                <a:extLst>
                  <a:ext uri="{FF2B5EF4-FFF2-40B4-BE49-F238E27FC236}">
                    <a16:creationId xmlns:a16="http://schemas.microsoft.com/office/drawing/2014/main" id="{7B57C639-5BAB-36D2-B3B0-DE9FD9EF1F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2740" y="1051977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2" name="Connettore diritto 31">
                <a:extLst>
                  <a:ext uri="{FF2B5EF4-FFF2-40B4-BE49-F238E27FC236}">
                    <a16:creationId xmlns:a16="http://schemas.microsoft.com/office/drawing/2014/main" id="{729B112A-568E-B13D-49CC-D253002E5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3363" y="1297583"/>
                <a:ext cx="130163" cy="0"/>
              </a:xfrm>
              <a:prstGeom prst="line">
                <a:avLst/>
              </a:prstGeom>
              <a:grpFill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pic>
          <p:nvPicPr>
            <p:cNvPr id="111" name="Immagine 110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2BA31644-9388-A10B-4704-D814E119B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3449" y="5763481"/>
              <a:ext cx="1169212" cy="319133"/>
            </a:xfrm>
            <a:prstGeom prst="rect">
              <a:avLst/>
            </a:prstGeom>
          </p:spPr>
        </p:pic>
        <p:sp>
          <p:nvSpPr>
            <p:cNvPr id="112" name="Rettangolo 111">
              <a:extLst>
                <a:ext uri="{FF2B5EF4-FFF2-40B4-BE49-F238E27FC236}">
                  <a16:creationId xmlns:a16="http://schemas.microsoft.com/office/drawing/2014/main" id="{74C9BF28-FC47-F2A5-BF23-BA43FC4147E8}"/>
                </a:ext>
              </a:extLst>
            </p:cNvPr>
            <p:cNvSpPr/>
            <p:nvPr/>
          </p:nvSpPr>
          <p:spPr>
            <a:xfrm>
              <a:off x="1454821" y="3672912"/>
              <a:ext cx="943219" cy="56755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>
                  <a:latin typeface="TITILLIUMTEXT22L-400WT" pitchFamily="2" charset="77"/>
                </a:rPr>
                <a:t>IDP</a:t>
              </a:r>
            </a:p>
            <a:p>
              <a:pPr algn="ctr"/>
              <a:r>
                <a:rPr lang="it-IT">
                  <a:latin typeface="TITILLIUMTEXT22L-400WT" pitchFamily="2" charset="77"/>
                </a:rPr>
                <a:t>CINECA</a:t>
              </a:r>
            </a:p>
          </p:txBody>
        </p:sp>
      </p:grpSp>
      <p:sp>
        <p:nvSpPr>
          <p:cNvPr id="173" name="Smile 172">
            <a:extLst>
              <a:ext uri="{FF2B5EF4-FFF2-40B4-BE49-F238E27FC236}">
                <a16:creationId xmlns:a16="http://schemas.microsoft.com/office/drawing/2014/main" id="{61B9EA12-F8AD-4BDA-C6A7-06CD244B62FB}"/>
              </a:ext>
            </a:extLst>
          </p:cNvPr>
          <p:cNvSpPr/>
          <p:nvPr/>
        </p:nvSpPr>
        <p:spPr>
          <a:xfrm>
            <a:off x="5936636" y="5721098"/>
            <a:ext cx="428216" cy="403432"/>
          </a:xfrm>
          <a:prstGeom prst="smileyFace">
            <a:avLst/>
          </a:prstGeom>
          <a:solidFill>
            <a:srgbClr val="0099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tillium Web" pitchFamily="2" charset="77"/>
            </a:endParaRPr>
          </a:p>
        </p:txBody>
      </p:sp>
      <p:grpSp>
        <p:nvGrpSpPr>
          <p:cNvPr id="174" name="Gruppo 173">
            <a:extLst>
              <a:ext uri="{FF2B5EF4-FFF2-40B4-BE49-F238E27FC236}">
                <a16:creationId xmlns:a16="http://schemas.microsoft.com/office/drawing/2014/main" id="{C91C2AE1-C16C-6A79-C939-58E6F2DD4340}"/>
              </a:ext>
            </a:extLst>
          </p:cNvPr>
          <p:cNvGrpSpPr/>
          <p:nvPr/>
        </p:nvGrpSpPr>
        <p:grpSpPr>
          <a:xfrm>
            <a:off x="5561653" y="2264101"/>
            <a:ext cx="1331035" cy="920547"/>
            <a:chOff x="5667783" y="2112578"/>
            <a:chExt cx="1134391" cy="945127"/>
          </a:xfrm>
        </p:grpSpPr>
        <p:sp>
          <p:nvSpPr>
            <p:cNvPr id="175" name="Triangolo 175">
              <a:extLst>
                <a:ext uri="{FF2B5EF4-FFF2-40B4-BE49-F238E27FC236}">
                  <a16:creationId xmlns:a16="http://schemas.microsoft.com/office/drawing/2014/main" id="{A1D7DCDF-66FA-D00A-32BF-80F445B0810C}"/>
                </a:ext>
              </a:extLst>
            </p:cNvPr>
            <p:cNvSpPr/>
            <p:nvPr/>
          </p:nvSpPr>
          <p:spPr>
            <a:xfrm rot="10800000">
              <a:off x="5667783" y="2112578"/>
              <a:ext cx="1134391" cy="945127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Titillium Web" pitchFamily="2" charset="77"/>
              </a:endParaRPr>
            </a:p>
          </p:txBody>
        </p:sp>
        <p:sp>
          <p:nvSpPr>
            <p:cNvPr id="176" name="CasellaDiTesto 175">
              <a:extLst>
                <a:ext uri="{FF2B5EF4-FFF2-40B4-BE49-F238E27FC236}">
                  <a16:creationId xmlns:a16="http://schemas.microsoft.com/office/drawing/2014/main" id="{1122626F-1922-412F-0554-EC05A73AA251}"/>
                </a:ext>
              </a:extLst>
            </p:cNvPr>
            <p:cNvSpPr txBox="1"/>
            <p:nvPr/>
          </p:nvSpPr>
          <p:spPr>
            <a:xfrm>
              <a:off x="5948681" y="2215809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  <a:latin typeface="TITILLIUMTEXT22L-400WT" pitchFamily="2" charset="77"/>
                </a:rPr>
                <a:t>IAM</a:t>
              </a:r>
            </a:p>
          </p:txBody>
        </p:sp>
      </p:grpSp>
      <p:grpSp>
        <p:nvGrpSpPr>
          <p:cNvPr id="177" name="Gruppo 176">
            <a:extLst>
              <a:ext uri="{FF2B5EF4-FFF2-40B4-BE49-F238E27FC236}">
                <a16:creationId xmlns:a16="http://schemas.microsoft.com/office/drawing/2014/main" id="{F4AF0649-E05F-4133-67D6-8FF964EE52F8}"/>
              </a:ext>
            </a:extLst>
          </p:cNvPr>
          <p:cNvGrpSpPr/>
          <p:nvPr/>
        </p:nvGrpSpPr>
        <p:grpSpPr>
          <a:xfrm>
            <a:off x="5430122" y="3908924"/>
            <a:ext cx="1528957" cy="1142834"/>
            <a:chOff x="3821650" y="2820770"/>
            <a:chExt cx="1528957" cy="1142834"/>
          </a:xfrm>
        </p:grpSpPr>
        <p:sp>
          <p:nvSpPr>
            <p:cNvPr id="178" name="Cornice 177">
              <a:extLst>
                <a:ext uri="{FF2B5EF4-FFF2-40B4-BE49-F238E27FC236}">
                  <a16:creationId xmlns:a16="http://schemas.microsoft.com/office/drawing/2014/main" id="{973F9F68-55BF-4577-A6FB-27EFDB6AE174}"/>
                </a:ext>
              </a:extLst>
            </p:cNvPr>
            <p:cNvSpPr/>
            <p:nvPr/>
          </p:nvSpPr>
          <p:spPr>
            <a:xfrm>
              <a:off x="3821650" y="2820770"/>
              <a:ext cx="1528957" cy="1142834"/>
            </a:xfrm>
            <a:prstGeom prst="fram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  <a:latin typeface="Titillium Web" pitchFamily="2" charset="77"/>
              </a:endParaRPr>
            </a:p>
          </p:txBody>
        </p:sp>
        <p:sp>
          <p:nvSpPr>
            <p:cNvPr id="179" name="CasellaDiTesto 178">
              <a:extLst>
                <a:ext uri="{FF2B5EF4-FFF2-40B4-BE49-F238E27FC236}">
                  <a16:creationId xmlns:a16="http://schemas.microsoft.com/office/drawing/2014/main" id="{11FF397C-060D-5E1F-8700-0B01045A7080}"/>
                </a:ext>
              </a:extLst>
            </p:cNvPr>
            <p:cNvSpPr txBox="1"/>
            <p:nvPr/>
          </p:nvSpPr>
          <p:spPr>
            <a:xfrm>
              <a:off x="3937489" y="3071454"/>
              <a:ext cx="12650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>
                  <a:solidFill>
                    <a:srgbClr val="0000FF"/>
                  </a:solidFill>
                  <a:latin typeface="TITILLIUMTEXT22L-400WT" pitchFamily="2" charset="77"/>
                </a:rPr>
                <a:t>Federation</a:t>
              </a:r>
            </a:p>
            <a:p>
              <a:pPr algn="ctr"/>
              <a:r>
                <a:rPr lang="it-IT">
                  <a:solidFill>
                    <a:srgbClr val="0000FF"/>
                  </a:solidFill>
                  <a:latin typeface="TITILLIUMTEXT22L-400WT" pitchFamily="2" charset="77"/>
                </a:rPr>
                <a:t>Services</a:t>
              </a:r>
            </a:p>
          </p:txBody>
        </p:sp>
      </p:grpSp>
      <p:cxnSp>
        <p:nvCxnSpPr>
          <p:cNvPr id="180" name="Connettore 2 179">
            <a:extLst>
              <a:ext uri="{FF2B5EF4-FFF2-40B4-BE49-F238E27FC236}">
                <a16:creationId xmlns:a16="http://schemas.microsoft.com/office/drawing/2014/main" id="{B29E4D9D-88D1-645D-F518-280706BC8E84}"/>
              </a:ext>
            </a:extLst>
          </p:cNvPr>
          <p:cNvCxnSpPr>
            <a:cxnSpLocks/>
          </p:cNvCxnSpPr>
          <p:nvPr/>
        </p:nvCxnSpPr>
        <p:spPr>
          <a:xfrm flipV="1">
            <a:off x="6194600" y="5051758"/>
            <a:ext cx="13253" cy="50536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ttore 2 180">
            <a:extLst>
              <a:ext uri="{FF2B5EF4-FFF2-40B4-BE49-F238E27FC236}">
                <a16:creationId xmlns:a16="http://schemas.microsoft.com/office/drawing/2014/main" id="{6F030C0A-57DD-2767-9AAD-B944F13C663A}"/>
              </a:ext>
            </a:extLst>
          </p:cNvPr>
          <p:cNvCxnSpPr>
            <a:cxnSpLocks/>
            <a:stCxn id="178" idx="0"/>
          </p:cNvCxnSpPr>
          <p:nvPr/>
        </p:nvCxnSpPr>
        <p:spPr>
          <a:xfrm flipV="1">
            <a:off x="6194601" y="3184648"/>
            <a:ext cx="32569" cy="724276"/>
          </a:xfrm>
          <a:prstGeom prst="straightConnector1">
            <a:avLst/>
          </a:prstGeom>
          <a:ln w="31750"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ttore 2 181">
            <a:extLst>
              <a:ext uri="{FF2B5EF4-FFF2-40B4-BE49-F238E27FC236}">
                <a16:creationId xmlns:a16="http://schemas.microsoft.com/office/drawing/2014/main" id="{6F2D4E8B-DD15-F9C1-AA24-3BB0F86BD409}"/>
              </a:ext>
            </a:extLst>
          </p:cNvPr>
          <p:cNvCxnSpPr>
            <a:cxnSpLocks/>
            <a:stCxn id="112" idx="1"/>
          </p:cNvCxnSpPr>
          <p:nvPr/>
        </p:nvCxnSpPr>
        <p:spPr>
          <a:xfrm flipH="1">
            <a:off x="6575190" y="1181711"/>
            <a:ext cx="1525045" cy="1573631"/>
          </a:xfrm>
          <a:prstGeom prst="straightConnector1">
            <a:avLst/>
          </a:prstGeom>
          <a:ln w="317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ttore 2 182">
            <a:extLst>
              <a:ext uri="{FF2B5EF4-FFF2-40B4-BE49-F238E27FC236}">
                <a16:creationId xmlns:a16="http://schemas.microsoft.com/office/drawing/2014/main" id="{953ADDBE-4AA7-C7F3-416E-4BDAB863BECB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552296" y="2755343"/>
            <a:ext cx="1635282" cy="1270001"/>
          </a:xfrm>
          <a:prstGeom prst="straightConnector1">
            <a:avLst/>
          </a:prstGeom>
          <a:ln w="317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ttore 2 183">
            <a:extLst>
              <a:ext uri="{FF2B5EF4-FFF2-40B4-BE49-F238E27FC236}">
                <a16:creationId xmlns:a16="http://schemas.microsoft.com/office/drawing/2014/main" id="{B46CB260-852A-7610-3141-33A4A6ADD13D}"/>
              </a:ext>
            </a:extLst>
          </p:cNvPr>
          <p:cNvCxnSpPr>
            <a:cxnSpLocks/>
            <a:stCxn id="178" idx="3"/>
            <a:endCxn id="129" idx="1"/>
          </p:cNvCxnSpPr>
          <p:nvPr/>
        </p:nvCxnSpPr>
        <p:spPr>
          <a:xfrm flipV="1">
            <a:off x="6959079" y="2123156"/>
            <a:ext cx="1890446" cy="235718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nettore 2 184">
            <a:extLst>
              <a:ext uri="{FF2B5EF4-FFF2-40B4-BE49-F238E27FC236}">
                <a16:creationId xmlns:a16="http://schemas.microsoft.com/office/drawing/2014/main" id="{A879B624-113E-EC12-C263-29AEECD7EAE7}"/>
              </a:ext>
            </a:extLst>
          </p:cNvPr>
          <p:cNvCxnSpPr>
            <a:cxnSpLocks/>
            <a:stCxn id="178" idx="3"/>
            <a:endCxn id="97" idx="1"/>
          </p:cNvCxnSpPr>
          <p:nvPr/>
        </p:nvCxnSpPr>
        <p:spPr>
          <a:xfrm flipV="1">
            <a:off x="6959079" y="4401365"/>
            <a:ext cx="3751405" cy="7897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CasellaDiTesto 185">
            <a:extLst>
              <a:ext uri="{FF2B5EF4-FFF2-40B4-BE49-F238E27FC236}">
                <a16:creationId xmlns:a16="http://schemas.microsoft.com/office/drawing/2014/main" id="{9F854F51-C9D8-6B92-9597-E3A95DB3739B}"/>
              </a:ext>
            </a:extLst>
          </p:cNvPr>
          <p:cNvSpPr txBox="1"/>
          <p:nvPr/>
        </p:nvSpPr>
        <p:spPr>
          <a:xfrm>
            <a:off x="8787575" y="1423017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0000FF"/>
                </a:solidFill>
                <a:latin typeface="TITILLIUMTEXT22L-400WT" pitchFamily="2" charset="77"/>
              </a:rPr>
              <a:t>Galileo100</a:t>
            </a:r>
          </a:p>
        </p:txBody>
      </p:sp>
      <p:sp>
        <p:nvSpPr>
          <p:cNvPr id="187" name="CasellaDiTesto 186">
            <a:extLst>
              <a:ext uri="{FF2B5EF4-FFF2-40B4-BE49-F238E27FC236}">
                <a16:creationId xmlns:a16="http://schemas.microsoft.com/office/drawing/2014/main" id="{86966B59-AB1F-129C-D94D-F05234472627}"/>
              </a:ext>
            </a:extLst>
          </p:cNvPr>
          <p:cNvSpPr txBox="1"/>
          <p:nvPr/>
        </p:nvSpPr>
        <p:spPr>
          <a:xfrm>
            <a:off x="10087419" y="1037443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0000FF"/>
                </a:solidFill>
                <a:latin typeface="TITILLIUMTEXT22L-400WT" pitchFamily="2" charset="77"/>
              </a:rPr>
              <a:t>Leonardo/Lisa</a:t>
            </a:r>
          </a:p>
        </p:txBody>
      </p:sp>
      <p:cxnSp>
        <p:nvCxnSpPr>
          <p:cNvPr id="188" name="Connettore 2 187">
            <a:extLst>
              <a:ext uri="{FF2B5EF4-FFF2-40B4-BE49-F238E27FC236}">
                <a16:creationId xmlns:a16="http://schemas.microsoft.com/office/drawing/2014/main" id="{E0E90817-FE72-CF47-9E41-2846608727CA}"/>
              </a:ext>
            </a:extLst>
          </p:cNvPr>
          <p:cNvCxnSpPr>
            <a:cxnSpLocks/>
            <a:stCxn id="89" idx="0"/>
            <a:endCxn id="133" idx="2"/>
          </p:cNvCxnSpPr>
          <p:nvPr/>
        </p:nvCxnSpPr>
        <p:spPr>
          <a:xfrm flipH="1" flipV="1">
            <a:off x="10944845" y="2293455"/>
            <a:ext cx="53088" cy="1848026"/>
          </a:xfrm>
          <a:prstGeom prst="straightConnector1">
            <a:avLst/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nettore 2 188">
            <a:extLst>
              <a:ext uri="{FF2B5EF4-FFF2-40B4-BE49-F238E27FC236}">
                <a16:creationId xmlns:a16="http://schemas.microsoft.com/office/drawing/2014/main" id="{DDD501AB-9D9A-DB32-3B7E-5A153B899955}"/>
              </a:ext>
            </a:extLst>
          </p:cNvPr>
          <p:cNvCxnSpPr>
            <a:cxnSpLocks/>
            <a:stCxn id="113" idx="2"/>
            <a:endCxn id="72" idx="0"/>
          </p:cNvCxnSpPr>
          <p:nvPr/>
        </p:nvCxnSpPr>
        <p:spPr>
          <a:xfrm>
            <a:off x="9382747" y="2696875"/>
            <a:ext cx="426926" cy="2680020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ttore 2 189">
            <a:extLst>
              <a:ext uri="{FF2B5EF4-FFF2-40B4-BE49-F238E27FC236}">
                <a16:creationId xmlns:a16="http://schemas.microsoft.com/office/drawing/2014/main" id="{1160FC00-BEFB-894A-79AA-6502078DE8DD}"/>
              </a:ext>
            </a:extLst>
          </p:cNvPr>
          <p:cNvCxnSpPr>
            <a:cxnSpLocks/>
            <a:stCxn id="133" idx="2"/>
          </p:cNvCxnSpPr>
          <p:nvPr/>
        </p:nvCxnSpPr>
        <p:spPr>
          <a:xfrm flipH="1">
            <a:off x="9843509" y="2293455"/>
            <a:ext cx="1101336" cy="3002036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CasellaDiTesto 190">
            <a:extLst>
              <a:ext uri="{FF2B5EF4-FFF2-40B4-BE49-F238E27FC236}">
                <a16:creationId xmlns:a16="http://schemas.microsoft.com/office/drawing/2014/main" id="{E6C7617B-FE66-D719-2F87-5B4D708A77D7}"/>
              </a:ext>
            </a:extLst>
          </p:cNvPr>
          <p:cNvSpPr txBox="1"/>
          <p:nvPr/>
        </p:nvSpPr>
        <p:spPr>
          <a:xfrm>
            <a:off x="7990659" y="6032990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0000FF"/>
                </a:solidFill>
                <a:latin typeface="TITILLIUMTEXT22L-400WT" pitchFamily="2" charset="77"/>
              </a:rPr>
              <a:t>Tier1/Tier-2 Federation</a:t>
            </a:r>
          </a:p>
        </p:txBody>
      </p:sp>
      <p:sp>
        <p:nvSpPr>
          <p:cNvPr id="192" name="CasellaDiTesto 191">
            <a:extLst>
              <a:ext uri="{FF2B5EF4-FFF2-40B4-BE49-F238E27FC236}">
                <a16:creationId xmlns:a16="http://schemas.microsoft.com/office/drawing/2014/main" id="{41542882-27DC-4782-3C68-140F9174D337}"/>
              </a:ext>
            </a:extLst>
          </p:cNvPr>
          <p:cNvSpPr txBox="1"/>
          <p:nvPr/>
        </p:nvSpPr>
        <p:spPr>
          <a:xfrm>
            <a:off x="4672137" y="2723761"/>
            <a:ext cx="829649" cy="83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182CEC"/>
                </a:solidFill>
                <a:latin typeface="Titillium Web" pitchFamily="2" charset="77"/>
              </a:rPr>
              <a:t>➾</a:t>
            </a:r>
          </a:p>
        </p:txBody>
      </p:sp>
      <p:sp>
        <p:nvSpPr>
          <p:cNvPr id="194" name="CasellaDiTesto 193">
            <a:extLst>
              <a:ext uri="{FF2B5EF4-FFF2-40B4-BE49-F238E27FC236}">
                <a16:creationId xmlns:a16="http://schemas.microsoft.com/office/drawing/2014/main" id="{90238013-55F6-84A9-C64B-43CA9A3FF689}"/>
              </a:ext>
            </a:extLst>
          </p:cNvPr>
          <p:cNvSpPr txBox="1"/>
          <p:nvPr/>
        </p:nvSpPr>
        <p:spPr>
          <a:xfrm rot="19564309">
            <a:off x="6083556" y="1704288"/>
            <a:ext cx="45048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>
                <a:solidFill>
                  <a:srgbClr val="182CEC"/>
                </a:solidFill>
                <a:latin typeface="Titillium Web" pitchFamily="2" charset="77"/>
              </a:rPr>
              <a:t>Work in progress</a:t>
            </a:r>
          </a:p>
        </p:txBody>
      </p:sp>
      <p:sp>
        <p:nvSpPr>
          <p:cNvPr id="196" name="Title 18">
            <a:extLst>
              <a:ext uri="{FF2B5EF4-FFF2-40B4-BE49-F238E27FC236}">
                <a16:creationId xmlns:a16="http://schemas.microsoft.com/office/drawing/2014/main" id="{173EF69C-9C45-F061-1578-18DBA266A001}"/>
              </a:ext>
            </a:extLst>
          </p:cNvPr>
          <p:cNvSpPr txBox="1">
            <a:spLocks/>
          </p:cNvSpPr>
          <p:nvPr/>
        </p:nvSpPr>
        <p:spPr>
          <a:xfrm>
            <a:off x="838200" y="95638"/>
            <a:ext cx="9227133" cy="71064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en-US" sz="4400" b="0" dirty="0">
                <a:latin typeface="+mj-lt"/>
              </a:rPr>
              <a:t>National Federated Cloud</a:t>
            </a:r>
          </a:p>
        </p:txBody>
      </p:sp>
    </p:spTree>
    <p:extLst>
      <p:ext uri="{BB962C8B-B14F-4D97-AF65-F5344CB8AC3E}">
        <p14:creationId xmlns:p14="http://schemas.microsoft.com/office/powerpoint/2010/main" val="23590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</p:bldLst>
  </p:timing>
</p:sld>
</file>

<file path=ppt/theme/theme1.xml><?xml version="1.0" encoding="utf-8"?>
<a:theme xmlns:a="http://schemas.openxmlformats.org/drawingml/2006/main" name="20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62E631335AEC40AA427A92BA43563E" ma:contentTypeVersion="6" ma:contentTypeDescription="Create a new document." ma:contentTypeScope="" ma:versionID="17b26d5a191568746d7beeea5644c7de">
  <xsd:schema xmlns:xsd="http://www.w3.org/2001/XMLSchema" xmlns:xs="http://www.w3.org/2001/XMLSchema" xmlns:p="http://schemas.microsoft.com/office/2006/metadata/properties" xmlns:ns2="ef400e7f-d598-47fe-af23-87bbbaa7e986" xmlns:ns3="708ab219-fb82-418f-8de6-e2c74f483d4d" targetNamespace="http://schemas.microsoft.com/office/2006/metadata/properties" ma:root="true" ma:fieldsID="9062fba24beea48f4a5c0ac38813ae05" ns2:_="" ns3:_="">
    <xsd:import namespace="ef400e7f-d598-47fe-af23-87bbbaa7e986"/>
    <xsd:import namespace="708ab219-fb82-418f-8de6-e2c74f483d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400e7f-d598-47fe-af23-87bbbaa7e9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8ab219-fb82-418f-8de6-e2c74f483d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B05E6C-1191-4180-B480-0EA7B2BD9FB7}">
  <ds:schemaRefs>
    <ds:schemaRef ds:uri="708ab219-fb82-418f-8de6-e2c74f483d4d"/>
    <ds:schemaRef ds:uri="ef400e7f-d598-47fe-af23-87bbbaa7e9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8E313FC-E08B-4129-BE9A-4477127697F7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708ab219-fb82-418f-8de6-e2c74f483d4d"/>
    <ds:schemaRef ds:uri="ef400e7f-d598-47fe-af23-87bbbaa7e986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A7C07F1-FAB6-4836-8513-085CA567A49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e10e44d-c7b9-43e3-b020-1292482e504a}" enabled="0" method="" siteId="{2e10e44d-c7b9-43e3-b020-1292482e504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46382</TotalTime>
  <Words>1979</Words>
  <Application>Microsoft Office PowerPoint</Application>
  <PresentationFormat>Widescreen</PresentationFormat>
  <Paragraphs>338</Paragraphs>
  <Slides>25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Candara</vt:lpstr>
      <vt:lpstr>Times New Roman</vt:lpstr>
      <vt:lpstr>Titillium Web</vt:lpstr>
      <vt:lpstr>TITILLIUMTEXT22L-400WT</vt:lpstr>
      <vt:lpstr>Wingdings</vt:lpstr>
      <vt:lpstr>20_Personalizza struttura</vt:lpstr>
      <vt:lpstr>Presentazione standard di PowerPoint</vt:lpstr>
      <vt:lpstr>Presentazione standard di PowerPoint</vt:lpstr>
      <vt:lpstr>National Institute for Nuclear Physics</vt:lpstr>
      <vt:lpstr>Computing infrastructure</vt:lpstr>
      <vt:lpstr>Computing infrastructure</vt:lpstr>
      <vt:lpstr>Some figures</vt:lpstr>
      <vt:lpstr>Some (other) figures</vt:lpstr>
      <vt:lpstr>DataCloud </vt:lpstr>
      <vt:lpstr>Presentazione standard di PowerPoint</vt:lpstr>
      <vt:lpstr>Where it happens</vt:lpstr>
      <vt:lpstr>Tecnopole: the innovation Hub</vt:lpstr>
      <vt:lpstr>“DAMA” Technopole</vt:lpstr>
      <vt:lpstr>Presentazione standard di PowerPoint</vt:lpstr>
      <vt:lpstr>Tecnopolo: the INFN-CNAF data center</vt:lpstr>
      <vt:lpstr>What’s Next</vt:lpstr>
      <vt:lpstr>IT4LIA: the AI Factory</vt:lpstr>
      <vt:lpstr>BACKUP</vt:lpstr>
      <vt:lpstr>Presentazione standard di PowerPoint</vt:lpstr>
      <vt:lpstr>Presentazione standard di PowerPoint</vt:lpstr>
      <vt:lpstr>INFN - Acquired IT resources</vt:lpstr>
      <vt:lpstr>Networking Infrastructure</vt:lpstr>
      <vt:lpstr>Presentazione standard di PowerPoint</vt:lpstr>
      <vt:lpstr>Presentazione standard di PowerPoint</vt:lpstr>
      <vt:lpstr>EPIC infrastructure</vt:lpstr>
      <vt:lpstr>ACC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Migrazione del Tier 1 al Tecnopolo</dc:title>
  <dc:creator>Luca Dell'Agnello</dc:creator>
  <cp:lastModifiedBy>Alessandro Costantini</cp:lastModifiedBy>
  <cp:revision>13</cp:revision>
  <dcterms:created xsi:type="dcterms:W3CDTF">2020-12-10T22:31:49Z</dcterms:created>
  <dcterms:modified xsi:type="dcterms:W3CDTF">2025-12-03T07:42:12Z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0x0101001162E631335AEC40AA427A92BA43563E</vt:lpwstr>
  </property>
</Properties>
</file>