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1"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ZKb2AHlCvN9AMgOBwMT/9zeFq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aa65ad053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3aa65ad053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a915a751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aa915a751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3aa915a751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ab8eecbe69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ab8eecbe69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ab8eecbe69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ab8eecbe6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ab8eecbe6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ab8eecbe69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ab8eecbe69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ab8eecbe69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b8eecbe69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ab8eecbe69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ab8eecbe69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11"/>
          <p:cNvSpPr/>
          <p:nvPr/>
        </p:nvSpPr>
        <p:spPr>
          <a:xfrm>
            <a:off x="0" y="-22301"/>
            <a:ext cx="12032535" cy="6338264"/>
          </a:xfrm>
          <a:prstGeom prst="rect">
            <a:avLst/>
          </a:prstGeom>
          <a:solidFill>
            <a:srgbClr val="3034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 name="Google Shape;18;p11"/>
          <p:cNvPicPr preferRelativeResize="0"/>
          <p:nvPr/>
        </p:nvPicPr>
        <p:blipFill rotWithShape="1">
          <a:blip r:embed="rId2">
            <a:alphaModFix/>
          </a:blip>
          <a:srcRect b="7996" l="13286" r="43124" t="60631"/>
          <a:stretch/>
        </p:blipFill>
        <p:spPr>
          <a:xfrm>
            <a:off x="711199" y="-22302"/>
            <a:ext cx="11480801" cy="5825201"/>
          </a:xfrm>
          <a:prstGeom prst="rect">
            <a:avLst/>
          </a:prstGeom>
          <a:noFill/>
          <a:ln>
            <a:noFill/>
          </a:ln>
        </p:spPr>
      </p:pic>
      <p:sp>
        <p:nvSpPr>
          <p:cNvPr id="19" name="Google Shape;19;p11"/>
          <p:cNvSpPr/>
          <p:nvPr/>
        </p:nvSpPr>
        <p:spPr>
          <a:xfrm>
            <a:off x="12754" y="4832211"/>
            <a:ext cx="12179246" cy="2042360"/>
          </a:xfrm>
          <a:prstGeom prst="rect">
            <a:avLst/>
          </a:prstGeom>
          <a:solidFill>
            <a:srgbClr val="425E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 name="Google Shape;20;p11"/>
          <p:cNvPicPr preferRelativeResize="0"/>
          <p:nvPr/>
        </p:nvPicPr>
        <p:blipFill rotWithShape="1">
          <a:blip r:embed="rId3">
            <a:alphaModFix/>
          </a:blip>
          <a:srcRect b="15503" l="0" r="0" t="-1"/>
          <a:stretch/>
        </p:blipFill>
        <p:spPr>
          <a:xfrm>
            <a:off x="852542" y="682159"/>
            <a:ext cx="1432450" cy="689706"/>
          </a:xfrm>
          <a:prstGeom prst="rect">
            <a:avLst/>
          </a:prstGeom>
          <a:noFill/>
          <a:ln>
            <a:noFill/>
          </a:ln>
        </p:spPr>
      </p:pic>
      <p:sp>
        <p:nvSpPr>
          <p:cNvPr id="21" name="Google Shape;21;p11"/>
          <p:cNvSpPr txBox="1"/>
          <p:nvPr>
            <p:ph type="title"/>
          </p:nvPr>
        </p:nvSpPr>
        <p:spPr>
          <a:xfrm>
            <a:off x="744354" y="2314410"/>
            <a:ext cx="9894723" cy="4309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11"/>
          <p:cNvSpPr txBox="1"/>
          <p:nvPr>
            <p:ph idx="1" type="body"/>
          </p:nvPr>
        </p:nvSpPr>
        <p:spPr>
          <a:xfrm>
            <a:off x="744354" y="2777636"/>
            <a:ext cx="10444393" cy="479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1"/>
          <p:cNvSpPr/>
          <p:nvPr/>
        </p:nvSpPr>
        <p:spPr>
          <a:xfrm>
            <a:off x="11037739" y="5716824"/>
            <a:ext cx="1171195" cy="1171195"/>
          </a:xfrm>
          <a:custGeom>
            <a:rect b="b" l="l" r="r" t="t"/>
            <a:pathLst>
              <a:path extrusionOk="0" h="1402596" w="1402596">
                <a:moveTo>
                  <a:pt x="0" y="1402596"/>
                </a:moveTo>
                <a:lnTo>
                  <a:pt x="1402596" y="0"/>
                </a:lnTo>
                <a:lnTo>
                  <a:pt x="1402596" y="1402596"/>
                </a:lnTo>
                <a:lnTo>
                  <a:pt x="0" y="140259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1"/>
          <p:cNvSpPr/>
          <p:nvPr/>
        </p:nvSpPr>
        <p:spPr>
          <a:xfrm rot="-2659028">
            <a:off x="10539361" y="5650681"/>
            <a:ext cx="1640667" cy="774393"/>
          </a:xfrm>
          <a:custGeom>
            <a:rect b="b" l="l" r="r" t="t"/>
            <a:pathLst>
              <a:path extrusionOk="0" h="780013" w="1568570">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txBox="1"/>
          <p:nvPr/>
        </p:nvSpPr>
        <p:spPr>
          <a:xfrm>
            <a:off x="11291245" y="6408696"/>
            <a:ext cx="1003253" cy="4793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E426D"/>
              </a:buClr>
              <a:buSzPts val="2000"/>
              <a:buFont typeface="Arial"/>
              <a:buNone/>
            </a:pPr>
            <a:r>
              <a:rPr b="1" i="0" lang="en-GB" sz="2000" u="none" cap="none" strike="noStrike">
                <a:solidFill>
                  <a:srgbClr val="EE426D"/>
                </a:solidFill>
                <a:latin typeface="Calibri"/>
                <a:ea typeface="Calibri"/>
                <a:cs typeface="Calibri"/>
                <a:sym typeface="Calibri"/>
              </a:rPr>
              <a:t>GN5-2</a:t>
            </a:r>
            <a:endParaRPr b="1" i="0" sz="2000" u="none" cap="none" strike="noStrike">
              <a:solidFill>
                <a:srgbClr val="EE426D"/>
              </a:solidFill>
              <a:latin typeface="Calibri"/>
              <a:ea typeface="Calibri"/>
              <a:cs typeface="Calibri"/>
              <a:sym typeface="Calibri"/>
            </a:endParaRPr>
          </a:p>
        </p:txBody>
      </p:sp>
      <p:sp>
        <p:nvSpPr>
          <p:cNvPr id="26" name="Google Shape;26;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1"/>
                </a:solidFill>
                <a:latin typeface="Calibri"/>
                <a:ea typeface="Calibri"/>
                <a:cs typeface="Calibri"/>
                <a:sym typeface="Calibri"/>
              </a:defRPr>
            </a:lvl1pPr>
            <a:lvl2pPr lvl="1">
              <a:buNone/>
              <a:defRPr>
                <a:solidFill>
                  <a:schemeClr val="lt1"/>
                </a:solidFill>
                <a:latin typeface="Calibri"/>
                <a:ea typeface="Calibri"/>
                <a:cs typeface="Calibri"/>
                <a:sym typeface="Calibri"/>
              </a:defRPr>
            </a:lvl2pPr>
            <a:lvl3pPr lvl="2">
              <a:buNone/>
              <a:defRPr>
                <a:solidFill>
                  <a:schemeClr val="lt1"/>
                </a:solidFill>
                <a:latin typeface="Calibri"/>
                <a:ea typeface="Calibri"/>
                <a:cs typeface="Calibri"/>
                <a:sym typeface="Calibri"/>
              </a:defRPr>
            </a:lvl3pPr>
            <a:lvl4pPr lvl="3">
              <a:buNone/>
              <a:defRPr>
                <a:solidFill>
                  <a:schemeClr val="lt1"/>
                </a:solidFill>
                <a:latin typeface="Calibri"/>
                <a:ea typeface="Calibri"/>
                <a:cs typeface="Calibri"/>
                <a:sym typeface="Calibri"/>
              </a:defRPr>
            </a:lvl4pPr>
            <a:lvl5pPr lvl="4">
              <a:buNone/>
              <a:defRPr>
                <a:solidFill>
                  <a:schemeClr val="lt1"/>
                </a:solidFill>
                <a:latin typeface="Calibri"/>
                <a:ea typeface="Calibri"/>
                <a:cs typeface="Calibri"/>
                <a:sym typeface="Calibri"/>
              </a:defRPr>
            </a:lvl5pPr>
            <a:lvl6pPr lvl="5">
              <a:buNone/>
              <a:defRPr>
                <a:solidFill>
                  <a:schemeClr val="lt1"/>
                </a:solidFill>
                <a:latin typeface="Calibri"/>
                <a:ea typeface="Calibri"/>
                <a:cs typeface="Calibri"/>
                <a:sym typeface="Calibri"/>
              </a:defRPr>
            </a:lvl6pPr>
            <a:lvl7pPr lvl="6">
              <a:buNone/>
              <a:defRPr>
                <a:solidFill>
                  <a:schemeClr val="lt1"/>
                </a:solidFill>
                <a:latin typeface="Calibri"/>
                <a:ea typeface="Calibri"/>
                <a:cs typeface="Calibri"/>
                <a:sym typeface="Calibri"/>
              </a:defRPr>
            </a:lvl7pPr>
            <a:lvl8pPr lvl="7">
              <a:buNone/>
              <a:defRPr>
                <a:solidFill>
                  <a:schemeClr val="lt1"/>
                </a:solidFill>
                <a:latin typeface="Calibri"/>
                <a:ea typeface="Calibri"/>
                <a:cs typeface="Calibri"/>
                <a:sym typeface="Calibri"/>
              </a:defRPr>
            </a:lvl8pPr>
            <a:lvl9pPr lvl="8">
              <a:buNone/>
              <a:defRPr>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7" name="Shape 27"/>
        <p:cNvGrpSpPr/>
        <p:nvPr/>
      </p:nvGrpSpPr>
      <p:grpSpPr>
        <a:xfrm>
          <a:off x="0" y="0"/>
          <a:ext cx="0" cy="0"/>
          <a:chOff x="0" y="0"/>
          <a:chExt cx="0" cy="0"/>
        </a:xfrm>
      </p:grpSpPr>
      <p:sp>
        <p:nvSpPr>
          <p:cNvPr id="28" name="Google Shape;28;p12"/>
          <p:cNvSpPr txBox="1"/>
          <p:nvPr>
            <p:ph type="title"/>
          </p:nvPr>
        </p:nvSpPr>
        <p:spPr>
          <a:xfrm>
            <a:off x="454525" y="390292"/>
            <a:ext cx="9390692" cy="75270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4270"/>
              </a:buClr>
              <a:buSzPts val="2400"/>
              <a:buFont typeface="Calibri"/>
              <a:buNone/>
              <a:defRPr b="1" i="0" sz="2400" u="none" cap="none" strike="noStrike">
                <a:solidFill>
                  <a:srgbClr val="1F427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12"/>
          <p:cNvSpPr txBox="1"/>
          <p:nvPr>
            <p:ph idx="12" type="sldNum"/>
          </p:nvPr>
        </p:nvSpPr>
        <p:spPr>
          <a:xfrm>
            <a:off x="11452675" y="6502153"/>
            <a:ext cx="569600" cy="321399"/>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lt1"/>
                </a:solidFill>
                <a:latin typeface="Calibri"/>
                <a:ea typeface="Calibri"/>
                <a:cs typeface="Calibri"/>
                <a:sym typeface="Calibri"/>
              </a:defRPr>
            </a:lvl1pPr>
            <a:lvl2pPr indent="0" lvl="1" marL="0" marR="0" rtl="0" algn="r">
              <a:spcBef>
                <a:spcPts val="0"/>
              </a:spcBef>
              <a:buNone/>
              <a:defRPr b="0" i="0" sz="1400" u="none" cap="none" strike="noStrike">
                <a:solidFill>
                  <a:schemeClr val="lt1"/>
                </a:solidFill>
                <a:latin typeface="Calibri"/>
                <a:ea typeface="Calibri"/>
                <a:cs typeface="Calibri"/>
                <a:sym typeface="Calibri"/>
              </a:defRPr>
            </a:lvl2pPr>
            <a:lvl3pPr indent="0" lvl="2" marL="0" marR="0" rtl="0" algn="r">
              <a:spcBef>
                <a:spcPts val="0"/>
              </a:spcBef>
              <a:buNone/>
              <a:defRPr b="0" i="0" sz="1400" u="none" cap="none" strike="noStrike">
                <a:solidFill>
                  <a:schemeClr val="lt1"/>
                </a:solidFill>
                <a:latin typeface="Calibri"/>
                <a:ea typeface="Calibri"/>
                <a:cs typeface="Calibri"/>
                <a:sym typeface="Calibri"/>
              </a:defRPr>
            </a:lvl3pPr>
            <a:lvl4pPr indent="0" lvl="3" marL="0" marR="0" rtl="0" algn="r">
              <a:spcBef>
                <a:spcPts val="0"/>
              </a:spcBef>
              <a:buNone/>
              <a:defRPr b="0" i="0" sz="1400" u="none" cap="none" strike="noStrike">
                <a:solidFill>
                  <a:schemeClr val="lt1"/>
                </a:solidFill>
                <a:latin typeface="Calibri"/>
                <a:ea typeface="Calibri"/>
                <a:cs typeface="Calibri"/>
                <a:sym typeface="Calibri"/>
              </a:defRPr>
            </a:lvl4pPr>
            <a:lvl5pPr indent="0" lvl="4" marL="0" marR="0" rtl="0" algn="r">
              <a:spcBef>
                <a:spcPts val="0"/>
              </a:spcBef>
              <a:buNone/>
              <a:defRPr b="0" i="0" sz="1400" u="none" cap="none" strike="noStrike">
                <a:solidFill>
                  <a:schemeClr val="lt1"/>
                </a:solidFill>
                <a:latin typeface="Calibri"/>
                <a:ea typeface="Calibri"/>
                <a:cs typeface="Calibri"/>
                <a:sym typeface="Calibri"/>
              </a:defRPr>
            </a:lvl5pPr>
            <a:lvl6pPr indent="0" lvl="5" marL="0" marR="0" rtl="0" algn="r">
              <a:spcBef>
                <a:spcPts val="0"/>
              </a:spcBef>
              <a:buNone/>
              <a:defRPr b="0" i="0" sz="1400" u="none" cap="none" strike="noStrike">
                <a:solidFill>
                  <a:schemeClr val="lt1"/>
                </a:solidFill>
                <a:latin typeface="Calibri"/>
                <a:ea typeface="Calibri"/>
                <a:cs typeface="Calibri"/>
                <a:sym typeface="Calibri"/>
              </a:defRPr>
            </a:lvl6pPr>
            <a:lvl7pPr indent="0" lvl="6" marL="0" marR="0" rtl="0" algn="r">
              <a:spcBef>
                <a:spcPts val="0"/>
              </a:spcBef>
              <a:buNone/>
              <a:defRPr b="0" i="0" sz="1400" u="none" cap="none" strike="noStrike">
                <a:solidFill>
                  <a:schemeClr val="lt1"/>
                </a:solidFill>
                <a:latin typeface="Calibri"/>
                <a:ea typeface="Calibri"/>
                <a:cs typeface="Calibri"/>
                <a:sym typeface="Calibri"/>
              </a:defRPr>
            </a:lvl7pPr>
            <a:lvl8pPr indent="0" lvl="7" marL="0" marR="0" rtl="0" algn="r">
              <a:spcBef>
                <a:spcPts val="0"/>
              </a:spcBef>
              <a:buNone/>
              <a:defRPr b="0" i="0" sz="1400" u="none" cap="none" strike="noStrike">
                <a:solidFill>
                  <a:schemeClr val="lt1"/>
                </a:solidFill>
                <a:latin typeface="Calibri"/>
                <a:ea typeface="Calibri"/>
                <a:cs typeface="Calibri"/>
                <a:sym typeface="Calibri"/>
              </a:defRPr>
            </a:lvl8pPr>
            <a:lvl9pPr indent="0" lvl="8" marL="0" marR="0" rtl="0" algn="r">
              <a:spcBef>
                <a:spcPts val="0"/>
              </a:spcBef>
              <a:buNone/>
              <a:defRPr b="0" i="0" sz="1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1E4E79"/>
              </a:buClr>
              <a:buSzPts val="2400"/>
              <a:buFont typeface="Arial"/>
              <a:buChar char="•"/>
              <a:defRPr b="0" i="0" sz="2400" u="none" cap="none" strike="noStrike">
                <a:solidFill>
                  <a:srgbClr val="1E4E79"/>
                </a:solidFill>
                <a:latin typeface="Calibri"/>
                <a:ea typeface="Calibri"/>
                <a:cs typeface="Calibri"/>
                <a:sym typeface="Calibri"/>
              </a:defRPr>
            </a:lvl1pPr>
            <a:lvl2pPr indent="-368300" lvl="1" marL="914400" marR="0" rtl="0" algn="l">
              <a:lnSpc>
                <a:spcPct val="90000"/>
              </a:lnSpc>
              <a:spcBef>
                <a:spcPts val="500"/>
              </a:spcBef>
              <a:spcAft>
                <a:spcPts val="0"/>
              </a:spcAft>
              <a:buClr>
                <a:srgbClr val="1E4E79"/>
              </a:buClr>
              <a:buSzPts val="2200"/>
              <a:buFont typeface="Arial"/>
              <a:buChar char="•"/>
              <a:defRPr b="0" i="0" sz="2200" u="none" cap="none" strike="noStrike">
                <a:solidFill>
                  <a:srgbClr val="1E4E7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E4E79"/>
              </a:buClr>
              <a:buSzPts val="2000"/>
              <a:buFont typeface="Arial"/>
              <a:buChar char="•"/>
              <a:defRPr b="0" i="0" sz="2000" u="none" cap="none" strike="noStrike">
                <a:solidFill>
                  <a:srgbClr val="1E4E7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E4E79"/>
              </a:buClr>
              <a:buSzPts val="1800"/>
              <a:buFont typeface="Arial"/>
              <a:buChar char="•"/>
              <a:defRPr b="0" i="0" sz="1800" u="none" cap="none" strike="noStrike">
                <a:solidFill>
                  <a:srgbClr val="1E4E7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E4E79"/>
              </a:buClr>
              <a:buSzPts val="1800"/>
              <a:buFont typeface="Arial"/>
              <a:buChar char="•"/>
              <a:defRPr b="0" i="0" sz="1800" u="none" cap="none" strike="noStrike">
                <a:solidFill>
                  <a:srgbClr val="1E4E7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 name="Shape 40"/>
        <p:cNvGrpSpPr/>
        <p:nvPr/>
      </p:nvGrpSpPr>
      <p:grpSpPr>
        <a:xfrm>
          <a:off x="0" y="0"/>
          <a:ext cx="0" cy="0"/>
          <a:chOff x="0" y="0"/>
          <a:chExt cx="0" cy="0"/>
        </a:xfrm>
      </p:grpSpPr>
      <p:sp>
        <p:nvSpPr>
          <p:cNvPr id="41" name="Google Shape;41;p14"/>
          <p:cNvSpPr txBox="1"/>
          <p:nvPr>
            <p:ph type="title"/>
          </p:nvPr>
        </p:nvSpPr>
        <p:spPr>
          <a:xfrm>
            <a:off x="454525" y="390292"/>
            <a:ext cx="9390692" cy="7527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4270"/>
              </a:buClr>
              <a:buSzPts val="2400"/>
              <a:buFont typeface="Calibri"/>
              <a:buNone/>
              <a:defRPr b="1" sz="2400" cap="none">
                <a:solidFill>
                  <a:srgbClr val="1F427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2" type="sldNum"/>
          </p:nvPr>
        </p:nvSpPr>
        <p:spPr>
          <a:xfrm>
            <a:off x="11452675" y="6502153"/>
            <a:ext cx="569600" cy="321399"/>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lt1"/>
                </a:solidFill>
                <a:latin typeface="Calibri"/>
                <a:ea typeface="Calibri"/>
                <a:cs typeface="Calibri"/>
                <a:sym typeface="Calibri"/>
              </a:defRPr>
            </a:lvl1pPr>
            <a:lvl2pPr indent="0" lvl="1" marL="0" marR="0" rtl="0" algn="r">
              <a:spcBef>
                <a:spcPts val="0"/>
              </a:spcBef>
              <a:buNone/>
              <a:defRPr sz="1400">
                <a:solidFill>
                  <a:schemeClr val="lt1"/>
                </a:solidFill>
                <a:latin typeface="Calibri"/>
                <a:ea typeface="Calibri"/>
                <a:cs typeface="Calibri"/>
                <a:sym typeface="Calibri"/>
              </a:defRPr>
            </a:lvl2pPr>
            <a:lvl3pPr indent="0" lvl="2" marL="0" marR="0" rtl="0" algn="r">
              <a:spcBef>
                <a:spcPts val="0"/>
              </a:spcBef>
              <a:buNone/>
              <a:defRPr sz="1400">
                <a:solidFill>
                  <a:schemeClr val="lt1"/>
                </a:solidFill>
                <a:latin typeface="Calibri"/>
                <a:ea typeface="Calibri"/>
                <a:cs typeface="Calibri"/>
                <a:sym typeface="Calibri"/>
              </a:defRPr>
            </a:lvl3pPr>
            <a:lvl4pPr indent="0" lvl="3" marL="0" marR="0" rtl="0" algn="r">
              <a:spcBef>
                <a:spcPts val="0"/>
              </a:spcBef>
              <a:buNone/>
              <a:defRPr sz="1400">
                <a:solidFill>
                  <a:schemeClr val="lt1"/>
                </a:solidFill>
                <a:latin typeface="Calibri"/>
                <a:ea typeface="Calibri"/>
                <a:cs typeface="Calibri"/>
                <a:sym typeface="Calibri"/>
              </a:defRPr>
            </a:lvl4pPr>
            <a:lvl5pPr indent="0" lvl="4" marL="0" marR="0" rtl="0" algn="r">
              <a:spcBef>
                <a:spcPts val="0"/>
              </a:spcBef>
              <a:buNone/>
              <a:defRPr sz="1400">
                <a:solidFill>
                  <a:schemeClr val="lt1"/>
                </a:solidFill>
                <a:latin typeface="Calibri"/>
                <a:ea typeface="Calibri"/>
                <a:cs typeface="Calibri"/>
                <a:sym typeface="Calibri"/>
              </a:defRPr>
            </a:lvl5pPr>
            <a:lvl6pPr indent="0" lvl="5" marL="0" marR="0" rtl="0" algn="r">
              <a:spcBef>
                <a:spcPts val="0"/>
              </a:spcBef>
              <a:buNone/>
              <a:defRPr sz="1400">
                <a:solidFill>
                  <a:schemeClr val="lt1"/>
                </a:solidFill>
                <a:latin typeface="Calibri"/>
                <a:ea typeface="Calibri"/>
                <a:cs typeface="Calibri"/>
                <a:sym typeface="Calibri"/>
              </a:defRPr>
            </a:lvl6pPr>
            <a:lvl7pPr indent="0" lvl="6" marL="0" marR="0" rtl="0" algn="r">
              <a:spcBef>
                <a:spcPts val="0"/>
              </a:spcBef>
              <a:buNone/>
              <a:defRPr sz="1400">
                <a:solidFill>
                  <a:schemeClr val="lt1"/>
                </a:solidFill>
                <a:latin typeface="Calibri"/>
                <a:ea typeface="Calibri"/>
                <a:cs typeface="Calibri"/>
                <a:sym typeface="Calibri"/>
              </a:defRPr>
            </a:lvl7pPr>
            <a:lvl8pPr indent="0" lvl="7" marL="0" marR="0" rtl="0" algn="r">
              <a:spcBef>
                <a:spcPts val="0"/>
              </a:spcBef>
              <a:buNone/>
              <a:defRPr sz="1400">
                <a:solidFill>
                  <a:schemeClr val="lt1"/>
                </a:solidFill>
                <a:latin typeface="Calibri"/>
                <a:ea typeface="Calibri"/>
                <a:cs typeface="Calibri"/>
                <a:sym typeface="Calibri"/>
              </a:defRPr>
            </a:lvl8pPr>
            <a:lvl9pPr indent="0" lvl="8" marL="0" marR="0" rtl="0" algn="r">
              <a:spcBef>
                <a:spcPts val="0"/>
              </a:spcBef>
              <a:buNone/>
              <a:defRPr sz="14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E4E79"/>
              </a:buClr>
              <a:buSzPts val="1800"/>
              <a:buChar char="•"/>
              <a:defRPr/>
            </a:lvl1pPr>
            <a:lvl2pPr indent="-342900" lvl="1" marL="914400" algn="l">
              <a:lnSpc>
                <a:spcPct val="90000"/>
              </a:lnSpc>
              <a:spcBef>
                <a:spcPts val="500"/>
              </a:spcBef>
              <a:spcAft>
                <a:spcPts val="0"/>
              </a:spcAft>
              <a:buClr>
                <a:srgbClr val="1E4E79"/>
              </a:buClr>
              <a:buSzPts val="1800"/>
              <a:buChar char="•"/>
              <a:defRPr/>
            </a:lvl2pPr>
            <a:lvl3pPr indent="-342900" lvl="2" marL="1371600" algn="l">
              <a:lnSpc>
                <a:spcPct val="90000"/>
              </a:lnSpc>
              <a:spcBef>
                <a:spcPts val="500"/>
              </a:spcBef>
              <a:spcAft>
                <a:spcPts val="0"/>
              </a:spcAft>
              <a:buClr>
                <a:srgbClr val="1E4E79"/>
              </a:buClr>
              <a:buSzPts val="1800"/>
              <a:buChar char="•"/>
              <a:defRPr/>
            </a:lvl3pPr>
            <a:lvl4pPr indent="-342900" lvl="3" marL="1828800" algn="l">
              <a:lnSpc>
                <a:spcPct val="90000"/>
              </a:lnSpc>
              <a:spcBef>
                <a:spcPts val="500"/>
              </a:spcBef>
              <a:spcAft>
                <a:spcPts val="0"/>
              </a:spcAft>
              <a:buClr>
                <a:srgbClr val="1E4E79"/>
              </a:buClr>
              <a:buSzPts val="1800"/>
              <a:buChar char="•"/>
              <a:defRPr/>
            </a:lvl4pPr>
            <a:lvl5pPr indent="-342900" lvl="4" marL="2286000" algn="l">
              <a:lnSpc>
                <a:spcPct val="90000"/>
              </a:lnSpc>
              <a:spcBef>
                <a:spcPts val="500"/>
              </a:spcBef>
              <a:spcAft>
                <a:spcPts val="0"/>
              </a:spcAft>
              <a:buClr>
                <a:srgbClr val="1E4E7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4" name="Shape 44"/>
        <p:cNvGrpSpPr/>
        <p:nvPr/>
      </p:nvGrpSpPr>
      <p:grpSpPr>
        <a:xfrm>
          <a:off x="0" y="0"/>
          <a:ext cx="0" cy="0"/>
          <a:chOff x="0" y="0"/>
          <a:chExt cx="0" cy="0"/>
        </a:xfrm>
      </p:grpSpPr>
      <p:sp>
        <p:nvSpPr>
          <p:cNvPr id="45" name="Google Shape;45;p15"/>
          <p:cNvSpPr txBox="1"/>
          <p:nvPr>
            <p:ph idx="1" type="body"/>
          </p:nvPr>
        </p:nvSpPr>
        <p:spPr>
          <a:xfrm>
            <a:off x="446058" y="1503937"/>
            <a:ext cx="10515600" cy="4351200"/>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Clr>
                <a:schemeClr val="dk1"/>
              </a:buClr>
              <a:buSzPts val="2160"/>
              <a:buChar char="•"/>
              <a:defRPr/>
            </a:lvl1pPr>
            <a:lvl2pPr indent="-365760" lvl="1" marL="914400" algn="l">
              <a:lnSpc>
                <a:spcPct val="90000"/>
              </a:lnSpc>
              <a:spcBef>
                <a:spcPts val="500"/>
              </a:spcBef>
              <a:spcAft>
                <a:spcPts val="0"/>
              </a:spcAft>
              <a:buClr>
                <a:schemeClr val="dk1"/>
              </a:buClr>
              <a:buSzPts val="2160"/>
              <a:buChar char="•"/>
              <a:defRPr/>
            </a:lvl2pPr>
            <a:lvl3pPr indent="-365760" lvl="2" marL="1371600" algn="l">
              <a:lnSpc>
                <a:spcPct val="90000"/>
              </a:lnSpc>
              <a:spcBef>
                <a:spcPts val="500"/>
              </a:spcBef>
              <a:spcAft>
                <a:spcPts val="0"/>
              </a:spcAft>
              <a:buClr>
                <a:schemeClr val="dk1"/>
              </a:buClr>
              <a:buSzPts val="2160"/>
              <a:buChar char="•"/>
              <a:defRPr/>
            </a:lvl3pPr>
            <a:lvl4pPr indent="-365760" lvl="3" marL="1828800" algn="l">
              <a:lnSpc>
                <a:spcPct val="90000"/>
              </a:lnSpc>
              <a:spcBef>
                <a:spcPts val="500"/>
              </a:spcBef>
              <a:spcAft>
                <a:spcPts val="0"/>
              </a:spcAft>
              <a:buClr>
                <a:schemeClr val="dk1"/>
              </a:buClr>
              <a:buSzPts val="2160"/>
              <a:buChar char="•"/>
              <a:defRPr/>
            </a:lvl4pPr>
            <a:lvl5pPr indent="-365760" lvl="4" marL="2286000" algn="l">
              <a:lnSpc>
                <a:spcPct val="90000"/>
              </a:lnSpc>
              <a:spcBef>
                <a:spcPts val="500"/>
              </a:spcBef>
              <a:spcAft>
                <a:spcPts val="0"/>
              </a:spcAft>
              <a:buClr>
                <a:schemeClr val="dk1"/>
              </a:buClr>
              <a:buSzPts val="21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type="title"/>
          </p:nvPr>
        </p:nvSpPr>
        <p:spPr>
          <a:xfrm>
            <a:off x="454525" y="204374"/>
            <a:ext cx="9390600" cy="93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C000"/>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11439527" y="6523901"/>
            <a:ext cx="569700" cy="3213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16"/>
          <p:cNvSpPr txBox="1"/>
          <p:nvPr>
            <p:ph type="title"/>
          </p:nvPr>
        </p:nvSpPr>
        <p:spPr>
          <a:xfrm>
            <a:off x="998895" y="918524"/>
            <a:ext cx="9923105" cy="4309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5887"/>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1" name="Shape 51"/>
        <p:cNvGrpSpPr/>
        <p:nvPr/>
      </p:nvGrpSpPr>
      <p:grpSpPr>
        <a:xfrm>
          <a:off x="0" y="0"/>
          <a:ext cx="0" cy="0"/>
          <a:chOff x="0" y="0"/>
          <a:chExt cx="0" cy="0"/>
        </a:xfrm>
      </p:grpSpPr>
      <p:pic>
        <p:nvPicPr>
          <p:cNvPr id="52" name="Google Shape;52;p19"/>
          <p:cNvPicPr preferRelativeResize="0"/>
          <p:nvPr/>
        </p:nvPicPr>
        <p:blipFill rotWithShape="1">
          <a:blip r:embed="rId2">
            <a:alphaModFix/>
          </a:blip>
          <a:srcRect b="18334" l="0" r="0" t="0"/>
          <a:stretch/>
        </p:blipFill>
        <p:spPr>
          <a:xfrm>
            <a:off x="10787186" y="6071366"/>
            <a:ext cx="1099028" cy="511436"/>
          </a:xfrm>
          <a:prstGeom prst="rect">
            <a:avLst/>
          </a:prstGeom>
          <a:noFill/>
          <a:ln>
            <a:noFill/>
          </a:ln>
        </p:spPr>
      </p:pic>
      <p:sp>
        <p:nvSpPr>
          <p:cNvPr id="53" name="Google Shape;53;p19"/>
          <p:cNvSpPr txBox="1"/>
          <p:nvPr>
            <p:ph idx="1" type="body"/>
          </p:nvPr>
        </p:nvSpPr>
        <p:spPr>
          <a:xfrm>
            <a:off x="449389" y="1567629"/>
            <a:ext cx="10444393" cy="45037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E4E79"/>
              </a:buClr>
              <a:buSzPts val="1800"/>
              <a:buChar char="•"/>
              <a:defRPr/>
            </a:lvl1pPr>
            <a:lvl2pPr indent="-342900" lvl="1" marL="914400" algn="l">
              <a:lnSpc>
                <a:spcPct val="90000"/>
              </a:lnSpc>
              <a:spcBef>
                <a:spcPts val="500"/>
              </a:spcBef>
              <a:spcAft>
                <a:spcPts val="0"/>
              </a:spcAft>
              <a:buClr>
                <a:srgbClr val="1E4E79"/>
              </a:buClr>
              <a:buSzPts val="1800"/>
              <a:buChar char="•"/>
              <a:defRPr/>
            </a:lvl2pPr>
            <a:lvl3pPr indent="-342900" lvl="2" marL="1371600" algn="l">
              <a:lnSpc>
                <a:spcPct val="90000"/>
              </a:lnSpc>
              <a:spcBef>
                <a:spcPts val="500"/>
              </a:spcBef>
              <a:spcAft>
                <a:spcPts val="0"/>
              </a:spcAft>
              <a:buClr>
                <a:srgbClr val="1E4E79"/>
              </a:buClr>
              <a:buSzPts val="1800"/>
              <a:buChar char="•"/>
              <a:defRPr/>
            </a:lvl3pPr>
            <a:lvl4pPr indent="-342900" lvl="3" marL="1828800" algn="l">
              <a:lnSpc>
                <a:spcPct val="90000"/>
              </a:lnSpc>
              <a:spcBef>
                <a:spcPts val="500"/>
              </a:spcBef>
              <a:spcAft>
                <a:spcPts val="0"/>
              </a:spcAft>
              <a:buClr>
                <a:srgbClr val="1E4E79"/>
              </a:buClr>
              <a:buSzPts val="1800"/>
              <a:buChar char="•"/>
              <a:defRPr/>
            </a:lvl4pPr>
            <a:lvl5pPr indent="-342900" lvl="4" marL="2286000" algn="l">
              <a:lnSpc>
                <a:spcPct val="90000"/>
              </a:lnSpc>
              <a:spcBef>
                <a:spcPts val="500"/>
              </a:spcBef>
              <a:spcAft>
                <a:spcPts val="0"/>
              </a:spcAft>
              <a:buClr>
                <a:srgbClr val="1E4E7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
          <p:cNvSpPr txBox="1"/>
          <p:nvPr>
            <p:ph type="title"/>
          </p:nvPr>
        </p:nvSpPr>
        <p:spPr>
          <a:xfrm>
            <a:off x="449389" y="734174"/>
            <a:ext cx="9894723" cy="4309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E4E79"/>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6" name="Shape 56"/>
        <p:cNvGrpSpPr/>
        <p:nvPr/>
      </p:nvGrpSpPr>
      <p:grpSpPr>
        <a:xfrm>
          <a:off x="0" y="0"/>
          <a:ext cx="0" cy="0"/>
          <a:chOff x="0" y="0"/>
          <a:chExt cx="0" cy="0"/>
        </a:xfrm>
      </p:grpSpPr>
      <p:sp>
        <p:nvSpPr>
          <p:cNvPr id="57" name="Google Shape;57;p20"/>
          <p:cNvSpPr txBox="1"/>
          <p:nvPr/>
        </p:nvSpPr>
        <p:spPr>
          <a:xfrm>
            <a:off x="8111484" y="4779932"/>
            <a:ext cx="3523570" cy="147159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GN4-1 EC Review</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TBC 2016</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Brussels</a:t>
            </a:r>
            <a:endParaRPr/>
          </a:p>
          <a:p>
            <a:pPr indent="0" lvl="0" marL="0" marR="0" rtl="0" algn="r">
              <a:spcBef>
                <a:spcPts val="360"/>
              </a:spcBef>
              <a:spcAft>
                <a:spcPts val="0"/>
              </a:spcAft>
              <a:buNone/>
            </a:pPr>
            <a:r>
              <a:t/>
            </a:r>
            <a:endParaRPr sz="1800">
              <a:solidFill>
                <a:schemeClr val="lt1"/>
              </a:solidFill>
              <a:latin typeface="Arial"/>
              <a:ea typeface="Arial"/>
              <a:cs typeface="Arial"/>
              <a:sym typeface="Arial"/>
            </a:endParaRPr>
          </a:p>
        </p:txBody>
      </p:sp>
      <p:pic>
        <p:nvPicPr>
          <p:cNvPr id="58" name="Google Shape;58;p20"/>
          <p:cNvPicPr preferRelativeResize="0"/>
          <p:nvPr/>
        </p:nvPicPr>
        <p:blipFill rotWithShape="1">
          <a:blip r:embed="rId2">
            <a:alphaModFix/>
          </a:blip>
          <a:srcRect b="0" l="0" r="0" t="0"/>
          <a:stretch/>
        </p:blipFill>
        <p:spPr>
          <a:xfrm>
            <a:off x="9979292" y="287691"/>
            <a:ext cx="1674488" cy="952633"/>
          </a:xfrm>
          <a:prstGeom prst="rect">
            <a:avLst/>
          </a:prstGeom>
          <a:noFill/>
          <a:ln>
            <a:noFill/>
          </a:ln>
        </p:spPr>
      </p:pic>
      <p:pic>
        <p:nvPicPr>
          <p:cNvPr descr="A stone structure with a circular archway&#10;&#10;Description automatically generated with medium confidence" id="59" name="Google Shape;59;p20"/>
          <p:cNvPicPr preferRelativeResize="0"/>
          <p:nvPr/>
        </p:nvPicPr>
        <p:blipFill rotWithShape="1">
          <a:blip r:embed="rId3">
            <a:alphaModFix/>
          </a:blip>
          <a:srcRect b="0" l="0" r="0" t="0"/>
          <a:stretch/>
        </p:blipFill>
        <p:spPr>
          <a:xfrm>
            <a:off x="118127" y="0"/>
            <a:ext cx="12073873" cy="6858000"/>
          </a:xfrm>
          <a:prstGeom prst="rect">
            <a:avLst/>
          </a:prstGeom>
          <a:noFill/>
          <a:ln>
            <a:noFill/>
          </a:ln>
        </p:spPr>
      </p:pic>
      <p:sp>
        <p:nvSpPr>
          <p:cNvPr id="60" name="Google Shape;60;p20"/>
          <p:cNvSpPr/>
          <p:nvPr/>
        </p:nvSpPr>
        <p:spPr>
          <a:xfrm flipH="1">
            <a:off x="7567607" y="0"/>
            <a:ext cx="7282813" cy="6858000"/>
          </a:xfrm>
          <a:prstGeom prst="parallelogram">
            <a:avLst>
              <a:gd fmla="val 27073" name="adj"/>
            </a:avLst>
          </a:prstGeom>
          <a:solidFill>
            <a:srgbClr val="0D4360">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20"/>
          <p:cNvSpPr/>
          <p:nvPr/>
        </p:nvSpPr>
        <p:spPr>
          <a:xfrm flipH="1">
            <a:off x="-875793" y="0"/>
            <a:ext cx="7282813" cy="6858000"/>
          </a:xfrm>
          <a:prstGeom prst="parallelogram">
            <a:avLst>
              <a:gd fmla="val 27073" name="adj"/>
            </a:avLst>
          </a:prstGeom>
          <a:solidFill>
            <a:srgbClr val="EE2455">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0"/>
          <p:cNvSpPr/>
          <p:nvPr/>
        </p:nvSpPr>
        <p:spPr>
          <a:xfrm flipH="1">
            <a:off x="10133933" y="0"/>
            <a:ext cx="7282813" cy="6858000"/>
          </a:xfrm>
          <a:prstGeom prst="parallelogram">
            <a:avLst>
              <a:gd fmla="val 27073" name="adj"/>
            </a:avLst>
          </a:prstGeom>
          <a:solidFill>
            <a:srgbClr val="0D4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 name="Google Shape;63;p20"/>
          <p:cNvPicPr preferRelativeResize="0"/>
          <p:nvPr/>
        </p:nvPicPr>
        <p:blipFill rotWithShape="1">
          <a:blip r:embed="rId4">
            <a:alphaModFix/>
          </a:blip>
          <a:srcRect b="0" l="0" r="0" t="0"/>
          <a:stretch/>
        </p:blipFill>
        <p:spPr>
          <a:xfrm>
            <a:off x="10760615" y="403932"/>
            <a:ext cx="1114418" cy="483574"/>
          </a:xfrm>
          <a:prstGeom prst="rect">
            <a:avLst/>
          </a:prstGeom>
          <a:noFill/>
          <a:ln>
            <a:noFill/>
          </a:ln>
        </p:spPr>
      </p:pic>
      <p:sp>
        <p:nvSpPr>
          <p:cNvPr id="64" name="Google Shape;64;p20"/>
          <p:cNvSpPr/>
          <p:nvPr/>
        </p:nvSpPr>
        <p:spPr>
          <a:xfrm>
            <a:off x="12363014" y="-2226365"/>
            <a:ext cx="5945354" cy="13497339"/>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20"/>
          <p:cNvSpPr txBox="1"/>
          <p:nvPr/>
        </p:nvSpPr>
        <p:spPr>
          <a:xfrm>
            <a:off x="757967" y="5558188"/>
            <a:ext cx="5467827" cy="42767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lang="en-GB" sz="1400">
                <a:solidFill>
                  <a:schemeClr val="lt1"/>
                </a:solidFill>
                <a:latin typeface="Calibri"/>
                <a:ea typeface="Calibri"/>
                <a:cs typeface="Calibri"/>
                <a:sym typeface="Calibri"/>
              </a:rPr>
              <a:t>symposium.geant.org</a:t>
            </a:r>
            <a:endParaRPr sz="1400">
              <a:solidFill>
                <a:schemeClr val="lt1"/>
              </a:solidFill>
              <a:latin typeface="Calibri"/>
              <a:ea typeface="Calibri"/>
              <a:cs typeface="Calibri"/>
              <a:sym typeface="Calibri"/>
            </a:endParaRPr>
          </a:p>
        </p:txBody>
      </p:sp>
      <p:sp>
        <p:nvSpPr>
          <p:cNvPr id="66" name="Google Shape;66;p20"/>
          <p:cNvSpPr/>
          <p:nvPr/>
        </p:nvSpPr>
        <p:spPr>
          <a:xfrm flipH="1">
            <a:off x="-3324440" y="0"/>
            <a:ext cx="7282813" cy="6858000"/>
          </a:xfrm>
          <a:prstGeom prst="parallelogram">
            <a:avLst>
              <a:gd fmla="val 27073" name="adj"/>
            </a:avLst>
          </a:prstGeom>
          <a:solidFill>
            <a:srgbClr val="EE24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20"/>
          <p:cNvSpPr txBox="1"/>
          <p:nvPr/>
        </p:nvSpPr>
        <p:spPr>
          <a:xfrm>
            <a:off x="848339" y="545114"/>
            <a:ext cx="6572567" cy="6952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000">
                <a:solidFill>
                  <a:srgbClr val="FFFFFF"/>
                </a:solidFill>
                <a:latin typeface="Calibri"/>
                <a:ea typeface="Calibri"/>
                <a:cs typeface="Calibri"/>
                <a:sym typeface="Calibri"/>
              </a:rPr>
              <a:t>GÉANT Project Symposium 2023</a:t>
            </a:r>
            <a:endParaRPr b="1" i="1" sz="2000">
              <a:solidFill>
                <a:schemeClr val="lt1"/>
              </a:solidFill>
              <a:latin typeface="Calibri"/>
              <a:ea typeface="Calibri"/>
              <a:cs typeface="Calibri"/>
              <a:sym typeface="Calibri"/>
            </a:endParaRPr>
          </a:p>
        </p:txBody>
      </p:sp>
      <p:sp>
        <p:nvSpPr>
          <p:cNvPr id="68" name="Google Shape;68;p20"/>
          <p:cNvSpPr/>
          <p:nvPr/>
        </p:nvSpPr>
        <p:spPr>
          <a:xfrm>
            <a:off x="-5945354" y="-2226365"/>
            <a:ext cx="5945354" cy="13497339"/>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20"/>
          <p:cNvSpPr txBox="1"/>
          <p:nvPr/>
        </p:nvSpPr>
        <p:spPr>
          <a:xfrm>
            <a:off x="757967" y="5558188"/>
            <a:ext cx="5467827" cy="42767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lang="en-GB" sz="1400">
                <a:solidFill>
                  <a:schemeClr val="lt1"/>
                </a:solidFill>
                <a:latin typeface="Calibri"/>
                <a:ea typeface="Calibri"/>
                <a:cs typeface="Calibri"/>
                <a:sym typeface="Calibri"/>
              </a:rPr>
              <a:t>symposium.geant.org</a:t>
            </a:r>
            <a:endParaRPr sz="1400">
              <a:solidFill>
                <a:schemeClr val="lt1"/>
              </a:solidFill>
              <a:latin typeface="Calibri"/>
              <a:ea typeface="Calibri"/>
              <a:cs typeface="Calibri"/>
              <a:sym typeface="Calibri"/>
            </a:endParaRPr>
          </a:p>
        </p:txBody>
      </p:sp>
      <p:pic>
        <p:nvPicPr>
          <p:cNvPr descr="A black background with white text&#10;&#10;Description automatically generated" id="70" name="Google Shape;70;p20"/>
          <p:cNvPicPr preferRelativeResize="0"/>
          <p:nvPr/>
        </p:nvPicPr>
        <p:blipFill rotWithShape="1">
          <a:blip r:embed="rId5">
            <a:alphaModFix/>
          </a:blip>
          <a:srcRect b="0" l="0" r="0" t="0"/>
          <a:stretch/>
        </p:blipFill>
        <p:spPr>
          <a:xfrm>
            <a:off x="848339" y="6081159"/>
            <a:ext cx="1846736" cy="393780"/>
          </a:xfrm>
          <a:prstGeom prst="rect">
            <a:avLst/>
          </a:prstGeom>
          <a:noFill/>
          <a:ln>
            <a:noFill/>
          </a:ln>
        </p:spPr>
      </p:pic>
      <p:sp>
        <p:nvSpPr>
          <p:cNvPr id="71" name="Google Shape;71;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9" name="Shape 79"/>
        <p:cNvGrpSpPr/>
        <p:nvPr/>
      </p:nvGrpSpPr>
      <p:grpSpPr>
        <a:xfrm>
          <a:off x="0" y="0"/>
          <a:ext cx="0" cy="0"/>
          <a:chOff x="0" y="0"/>
          <a:chExt cx="0" cy="0"/>
        </a:xfrm>
      </p:grpSpPr>
      <p:sp>
        <p:nvSpPr>
          <p:cNvPr id="80" name="Google Shape;80;p18"/>
          <p:cNvSpPr/>
          <p:nvPr/>
        </p:nvSpPr>
        <p:spPr>
          <a:xfrm>
            <a:off x="0" y="-22302"/>
            <a:ext cx="12192000" cy="6842711"/>
          </a:xfrm>
          <a:prstGeom prst="rect">
            <a:avLst/>
          </a:prstGeom>
          <a:solidFill>
            <a:srgbClr val="3034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 name="Google Shape;81;p18"/>
          <p:cNvPicPr preferRelativeResize="0"/>
          <p:nvPr/>
        </p:nvPicPr>
        <p:blipFill rotWithShape="1">
          <a:blip r:embed="rId2">
            <a:alphaModFix/>
          </a:blip>
          <a:srcRect b="7996" l="13286" r="43124" t="60631"/>
          <a:stretch/>
        </p:blipFill>
        <p:spPr>
          <a:xfrm>
            <a:off x="711199" y="-22302"/>
            <a:ext cx="11480801" cy="5825201"/>
          </a:xfrm>
          <a:prstGeom prst="rect">
            <a:avLst/>
          </a:prstGeom>
          <a:noFill/>
          <a:ln>
            <a:noFill/>
          </a:ln>
        </p:spPr>
      </p:pic>
      <p:sp>
        <p:nvSpPr>
          <p:cNvPr id="82" name="Google Shape;82;p18"/>
          <p:cNvSpPr/>
          <p:nvPr/>
        </p:nvSpPr>
        <p:spPr>
          <a:xfrm>
            <a:off x="0" y="4828031"/>
            <a:ext cx="12192000" cy="2052067"/>
          </a:xfrm>
          <a:prstGeom prst="rect">
            <a:avLst/>
          </a:prstGeom>
          <a:solidFill>
            <a:srgbClr val="425E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 name="Google Shape;83;p18"/>
          <p:cNvPicPr preferRelativeResize="0"/>
          <p:nvPr/>
        </p:nvPicPr>
        <p:blipFill rotWithShape="1">
          <a:blip r:embed="rId3">
            <a:alphaModFix/>
          </a:blip>
          <a:srcRect b="15503" l="0" r="0" t="-1"/>
          <a:stretch/>
        </p:blipFill>
        <p:spPr>
          <a:xfrm>
            <a:off x="852542" y="682159"/>
            <a:ext cx="1432450" cy="689706"/>
          </a:xfrm>
          <a:prstGeom prst="rect">
            <a:avLst/>
          </a:prstGeom>
          <a:noFill/>
          <a:ln>
            <a:noFill/>
          </a:ln>
        </p:spPr>
      </p:pic>
      <p:sp>
        <p:nvSpPr>
          <p:cNvPr id="84" name="Google Shape;84;p18"/>
          <p:cNvSpPr txBox="1"/>
          <p:nvPr>
            <p:ph type="title"/>
          </p:nvPr>
        </p:nvSpPr>
        <p:spPr>
          <a:xfrm>
            <a:off x="744354" y="2187410"/>
            <a:ext cx="9894723" cy="4309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8"/>
          <p:cNvSpPr txBox="1"/>
          <p:nvPr>
            <p:ph idx="1" type="body"/>
          </p:nvPr>
        </p:nvSpPr>
        <p:spPr>
          <a:xfrm>
            <a:off x="744354" y="2650636"/>
            <a:ext cx="10444393" cy="479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8"/>
          <p:cNvSpPr txBox="1"/>
          <p:nvPr/>
        </p:nvSpPr>
        <p:spPr>
          <a:xfrm>
            <a:off x="744354" y="5303545"/>
            <a:ext cx="5467827" cy="42767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lang="en-GB" sz="1400">
                <a:solidFill>
                  <a:schemeClr val="lt1"/>
                </a:solidFill>
                <a:latin typeface="Calibri"/>
                <a:ea typeface="Calibri"/>
                <a:cs typeface="Calibri"/>
                <a:sym typeface="Calibri"/>
              </a:rPr>
              <a:t>www.geant.org</a:t>
            </a:r>
            <a:endParaRPr sz="1400">
              <a:solidFill>
                <a:schemeClr val="lt1"/>
              </a:solidFill>
              <a:latin typeface="Calibri"/>
              <a:ea typeface="Calibri"/>
              <a:cs typeface="Calibri"/>
              <a:sym typeface="Calibri"/>
            </a:endParaRPr>
          </a:p>
        </p:txBody>
      </p:sp>
      <p:pic>
        <p:nvPicPr>
          <p:cNvPr descr="Graphical user interface, text, email&#10;&#10;Description automatically generated" id="87" name="Google Shape;87;p18"/>
          <p:cNvPicPr preferRelativeResize="0"/>
          <p:nvPr/>
        </p:nvPicPr>
        <p:blipFill rotWithShape="1">
          <a:blip r:embed="rId4">
            <a:alphaModFix/>
          </a:blip>
          <a:srcRect b="0" l="0" r="0" t="0"/>
          <a:stretch/>
        </p:blipFill>
        <p:spPr>
          <a:xfrm>
            <a:off x="788189" y="5824136"/>
            <a:ext cx="1984777" cy="414874"/>
          </a:xfrm>
          <a:prstGeom prst="rect">
            <a:avLst/>
          </a:prstGeom>
          <a:noFill/>
          <a:ln>
            <a:noFill/>
          </a:ln>
        </p:spPr>
      </p:pic>
      <p:sp>
        <p:nvSpPr>
          <p:cNvPr id="88" name="Google Shape;88;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1"/>
                </a:solidFill>
                <a:latin typeface="Calibri"/>
                <a:ea typeface="Calibri"/>
                <a:cs typeface="Calibri"/>
                <a:sym typeface="Calibri"/>
              </a:defRPr>
            </a:lvl1pPr>
            <a:lvl2pPr lvl="1">
              <a:buNone/>
              <a:defRPr>
                <a:solidFill>
                  <a:schemeClr val="lt1"/>
                </a:solidFill>
                <a:latin typeface="Calibri"/>
                <a:ea typeface="Calibri"/>
                <a:cs typeface="Calibri"/>
                <a:sym typeface="Calibri"/>
              </a:defRPr>
            </a:lvl2pPr>
            <a:lvl3pPr lvl="2">
              <a:buNone/>
              <a:defRPr>
                <a:solidFill>
                  <a:schemeClr val="lt1"/>
                </a:solidFill>
                <a:latin typeface="Calibri"/>
                <a:ea typeface="Calibri"/>
                <a:cs typeface="Calibri"/>
                <a:sym typeface="Calibri"/>
              </a:defRPr>
            </a:lvl3pPr>
            <a:lvl4pPr lvl="3">
              <a:buNone/>
              <a:defRPr>
                <a:solidFill>
                  <a:schemeClr val="lt1"/>
                </a:solidFill>
                <a:latin typeface="Calibri"/>
                <a:ea typeface="Calibri"/>
                <a:cs typeface="Calibri"/>
                <a:sym typeface="Calibri"/>
              </a:defRPr>
            </a:lvl4pPr>
            <a:lvl5pPr lvl="4">
              <a:buNone/>
              <a:defRPr>
                <a:solidFill>
                  <a:schemeClr val="lt1"/>
                </a:solidFill>
                <a:latin typeface="Calibri"/>
                <a:ea typeface="Calibri"/>
                <a:cs typeface="Calibri"/>
                <a:sym typeface="Calibri"/>
              </a:defRPr>
            </a:lvl5pPr>
            <a:lvl6pPr lvl="5">
              <a:buNone/>
              <a:defRPr>
                <a:solidFill>
                  <a:schemeClr val="lt1"/>
                </a:solidFill>
                <a:latin typeface="Calibri"/>
                <a:ea typeface="Calibri"/>
                <a:cs typeface="Calibri"/>
                <a:sym typeface="Calibri"/>
              </a:defRPr>
            </a:lvl6pPr>
            <a:lvl7pPr lvl="6">
              <a:buNone/>
              <a:defRPr>
                <a:solidFill>
                  <a:schemeClr val="lt1"/>
                </a:solidFill>
                <a:latin typeface="Calibri"/>
                <a:ea typeface="Calibri"/>
                <a:cs typeface="Calibri"/>
                <a:sym typeface="Calibri"/>
              </a:defRPr>
            </a:lvl7pPr>
            <a:lvl8pPr lvl="7">
              <a:buNone/>
              <a:defRPr>
                <a:solidFill>
                  <a:schemeClr val="lt1"/>
                </a:solidFill>
                <a:latin typeface="Calibri"/>
                <a:ea typeface="Calibri"/>
                <a:cs typeface="Calibri"/>
                <a:sym typeface="Calibri"/>
              </a:defRPr>
            </a:lvl8pPr>
            <a:lvl9pPr lvl="8">
              <a:buNone/>
              <a:defRPr>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3.png"/><Relationship Id="rId3"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p:nvPr/>
        </p:nvSpPr>
        <p:spPr>
          <a:xfrm>
            <a:off x="0" y="-22302"/>
            <a:ext cx="12192000" cy="6842711"/>
          </a:xfrm>
          <a:prstGeom prst="rect">
            <a:avLst/>
          </a:prstGeom>
          <a:solidFill>
            <a:srgbClr val="3034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10"/>
          <p:cNvPicPr preferRelativeResize="0"/>
          <p:nvPr/>
        </p:nvPicPr>
        <p:blipFill rotWithShape="1">
          <a:blip r:embed="rId1">
            <a:alphaModFix/>
          </a:blip>
          <a:srcRect b="7996" l="13286" r="43124" t="60631"/>
          <a:stretch/>
        </p:blipFill>
        <p:spPr>
          <a:xfrm>
            <a:off x="711199" y="-22302"/>
            <a:ext cx="11480801" cy="5825201"/>
          </a:xfrm>
          <a:prstGeom prst="rect">
            <a:avLst/>
          </a:prstGeom>
          <a:noFill/>
          <a:ln>
            <a:noFill/>
          </a:ln>
        </p:spPr>
      </p:pic>
      <p:sp>
        <p:nvSpPr>
          <p:cNvPr id="12" name="Google Shape;12;p10"/>
          <p:cNvSpPr/>
          <p:nvPr/>
        </p:nvSpPr>
        <p:spPr>
          <a:xfrm>
            <a:off x="0" y="4828031"/>
            <a:ext cx="12192000" cy="2052067"/>
          </a:xfrm>
          <a:prstGeom prst="rect">
            <a:avLst/>
          </a:prstGeom>
          <a:solidFill>
            <a:srgbClr val="425E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10"/>
          <p:cNvPicPr preferRelativeResize="0"/>
          <p:nvPr/>
        </p:nvPicPr>
        <p:blipFill rotWithShape="1">
          <a:blip r:embed="rId2">
            <a:alphaModFix/>
          </a:blip>
          <a:srcRect b="15503" l="0" r="0" t="-1"/>
          <a:stretch/>
        </p:blipFill>
        <p:spPr>
          <a:xfrm>
            <a:off x="852542" y="682159"/>
            <a:ext cx="1432450" cy="689706"/>
          </a:xfrm>
          <a:prstGeom prst="rect">
            <a:avLst/>
          </a:prstGeom>
          <a:noFill/>
          <a:ln>
            <a:noFill/>
          </a:ln>
        </p:spPr>
      </p:pic>
      <p:sp>
        <p:nvSpPr>
          <p:cNvPr id="14" name="Google Shape;14;p10"/>
          <p:cNvSpPr txBox="1"/>
          <p:nvPr/>
        </p:nvSpPr>
        <p:spPr>
          <a:xfrm>
            <a:off x="5783263" y="6642100"/>
            <a:ext cx="6540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Confidential</a:t>
            </a:r>
            <a:endParaRPr/>
          </a:p>
        </p:txBody>
      </p:sp>
      <p:sp>
        <p:nvSpPr>
          <p:cNvPr id="15" name="Google Shape;15;p1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sp>
        <p:nvSpPr>
          <p:cNvPr id="32" name="Google Shape;32;p13"/>
          <p:cNvSpPr txBox="1"/>
          <p:nvPr>
            <p:ph type="title"/>
          </p:nvPr>
        </p:nvSpPr>
        <p:spPr>
          <a:xfrm>
            <a:off x="449389" y="918524"/>
            <a:ext cx="10472611" cy="4309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1E4E79"/>
              </a:buClr>
              <a:buSzPts val="2800"/>
              <a:buFont typeface="Calibri"/>
              <a:buNone/>
              <a:defRPr b="1" i="0" sz="2800" u="none" cap="none" strike="noStrike">
                <a:solidFill>
                  <a:srgbClr val="1E4E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3"/>
          <p:cNvSpPr txBox="1"/>
          <p:nvPr>
            <p:ph idx="1" type="body"/>
          </p:nvPr>
        </p:nvSpPr>
        <p:spPr>
          <a:xfrm>
            <a:off x="449388" y="1566391"/>
            <a:ext cx="10472611"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1E4E79"/>
              </a:buClr>
              <a:buSzPts val="2400"/>
              <a:buFont typeface="Arial"/>
              <a:buChar char="•"/>
              <a:defRPr b="0" i="0" sz="2400" u="none" cap="none" strike="noStrike">
                <a:solidFill>
                  <a:srgbClr val="1E4E79"/>
                </a:solidFill>
                <a:latin typeface="Calibri"/>
                <a:ea typeface="Calibri"/>
                <a:cs typeface="Calibri"/>
                <a:sym typeface="Calibri"/>
              </a:defRPr>
            </a:lvl1pPr>
            <a:lvl2pPr indent="-368300" lvl="1" marL="914400" marR="0" rtl="0" algn="l">
              <a:lnSpc>
                <a:spcPct val="90000"/>
              </a:lnSpc>
              <a:spcBef>
                <a:spcPts val="500"/>
              </a:spcBef>
              <a:spcAft>
                <a:spcPts val="0"/>
              </a:spcAft>
              <a:buClr>
                <a:srgbClr val="1E4E79"/>
              </a:buClr>
              <a:buSzPts val="2200"/>
              <a:buFont typeface="Arial"/>
              <a:buChar char="•"/>
              <a:defRPr b="0" i="0" sz="2200" u="none" cap="none" strike="noStrike">
                <a:solidFill>
                  <a:srgbClr val="1E4E79"/>
                </a:solidFill>
                <a:latin typeface="Calibri"/>
                <a:ea typeface="Calibri"/>
                <a:cs typeface="Calibri"/>
                <a:sym typeface="Calibri"/>
              </a:defRPr>
            </a:lvl2pPr>
            <a:lvl3pPr indent="-368300" lvl="2" marL="1371600" marR="0" rtl="0" algn="l">
              <a:lnSpc>
                <a:spcPct val="90000"/>
              </a:lnSpc>
              <a:spcBef>
                <a:spcPts val="500"/>
              </a:spcBef>
              <a:spcAft>
                <a:spcPts val="0"/>
              </a:spcAft>
              <a:buClr>
                <a:srgbClr val="1E4E79"/>
              </a:buClr>
              <a:buSzPts val="2200"/>
              <a:buFont typeface="Arial"/>
              <a:buChar char="•"/>
              <a:defRPr b="0" i="0" sz="2200" u="none" cap="none" strike="noStrike">
                <a:solidFill>
                  <a:srgbClr val="1E4E79"/>
                </a:solidFill>
                <a:latin typeface="Calibri"/>
                <a:ea typeface="Calibri"/>
                <a:cs typeface="Calibri"/>
                <a:sym typeface="Calibri"/>
              </a:defRPr>
            </a:lvl3pPr>
            <a:lvl4pPr indent="-368300" lvl="3" marL="1828800" marR="0" rtl="0" algn="l">
              <a:lnSpc>
                <a:spcPct val="90000"/>
              </a:lnSpc>
              <a:spcBef>
                <a:spcPts val="500"/>
              </a:spcBef>
              <a:spcAft>
                <a:spcPts val="0"/>
              </a:spcAft>
              <a:buClr>
                <a:srgbClr val="1E4E79"/>
              </a:buClr>
              <a:buSzPts val="2200"/>
              <a:buFont typeface="Arial"/>
              <a:buChar char="•"/>
              <a:defRPr b="0" i="0" sz="2200" u="none" cap="none" strike="noStrike">
                <a:solidFill>
                  <a:srgbClr val="1E4E79"/>
                </a:solidFill>
                <a:latin typeface="Calibri"/>
                <a:ea typeface="Calibri"/>
                <a:cs typeface="Calibri"/>
                <a:sym typeface="Calibri"/>
              </a:defRPr>
            </a:lvl4pPr>
            <a:lvl5pPr indent="-368300" lvl="4" marL="2286000" marR="0" rtl="0" algn="l">
              <a:lnSpc>
                <a:spcPct val="90000"/>
              </a:lnSpc>
              <a:spcBef>
                <a:spcPts val="500"/>
              </a:spcBef>
              <a:spcAft>
                <a:spcPts val="0"/>
              </a:spcAft>
              <a:buClr>
                <a:srgbClr val="1E4E79"/>
              </a:buClr>
              <a:buSzPts val="2200"/>
              <a:buFont typeface="Arial"/>
              <a:buChar char="•"/>
              <a:defRPr b="0" i="0" sz="2200" u="none" cap="none" strike="noStrike">
                <a:solidFill>
                  <a:srgbClr val="1E4E7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3"/>
          <p:cNvSpPr/>
          <p:nvPr/>
        </p:nvSpPr>
        <p:spPr>
          <a:xfrm>
            <a:off x="0" y="-38314"/>
            <a:ext cx="12192000" cy="593453"/>
          </a:xfrm>
          <a:prstGeom prst="rect">
            <a:avLst/>
          </a:prstGeom>
          <a:solidFill>
            <a:srgbClr val="1D286B"/>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13"/>
          <p:cNvSpPr txBox="1"/>
          <p:nvPr/>
        </p:nvSpPr>
        <p:spPr>
          <a:xfrm>
            <a:off x="10646471" y="105344"/>
            <a:ext cx="670560" cy="33205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lt1"/>
                </a:solidFill>
                <a:latin typeface="Calibri"/>
                <a:ea typeface="Calibri"/>
                <a:cs typeface="Calibri"/>
                <a:sym typeface="Calibri"/>
              </a:rPr>
              <a:t>‹#›</a:t>
            </a:fld>
            <a:r>
              <a:rPr lang="en-GB" sz="1200">
                <a:solidFill>
                  <a:schemeClr val="lt1"/>
                </a:solidFill>
                <a:latin typeface="Calibri"/>
                <a:ea typeface="Calibri"/>
                <a:cs typeface="Calibri"/>
                <a:sym typeface="Calibri"/>
              </a:rPr>
              <a:t>     |</a:t>
            </a:r>
            <a:endParaRPr/>
          </a:p>
        </p:txBody>
      </p:sp>
      <p:sp>
        <p:nvSpPr>
          <p:cNvPr id="36" name="Google Shape;36;p13"/>
          <p:cNvSpPr txBox="1"/>
          <p:nvPr/>
        </p:nvSpPr>
        <p:spPr>
          <a:xfrm>
            <a:off x="11356610" y="139678"/>
            <a:ext cx="1268825" cy="2909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4E200"/>
              </a:buClr>
              <a:buSzPts val="1200"/>
              <a:buFont typeface="Arial"/>
              <a:buNone/>
            </a:pPr>
            <a:r>
              <a:rPr b="1" lang="en-GB" sz="1200">
                <a:solidFill>
                  <a:srgbClr val="F4E200"/>
                </a:solidFill>
                <a:latin typeface="Calibri"/>
                <a:ea typeface="Calibri"/>
                <a:cs typeface="Calibri"/>
                <a:sym typeface="Calibri"/>
              </a:rPr>
              <a:t>GN5-2</a:t>
            </a:r>
            <a:endParaRPr b="1" sz="1200">
              <a:solidFill>
                <a:srgbClr val="F4E200"/>
              </a:solidFill>
              <a:latin typeface="Calibri"/>
              <a:ea typeface="Calibri"/>
              <a:cs typeface="Calibri"/>
              <a:sym typeface="Calibri"/>
            </a:endParaRPr>
          </a:p>
        </p:txBody>
      </p:sp>
      <p:pic>
        <p:nvPicPr>
          <p:cNvPr descr="A picture containing aircraft&#10;&#10;Description automatically generated" id="37" name="Google Shape;37;p13"/>
          <p:cNvPicPr preferRelativeResize="0"/>
          <p:nvPr/>
        </p:nvPicPr>
        <p:blipFill rotWithShape="1">
          <a:blip r:embed="rId1">
            <a:alphaModFix/>
          </a:blip>
          <a:srcRect b="24138" l="10540" r="16055" t="70685"/>
          <a:stretch/>
        </p:blipFill>
        <p:spPr>
          <a:xfrm flipH="1">
            <a:off x="0" y="-38313"/>
            <a:ext cx="10286482" cy="593452"/>
          </a:xfrm>
          <a:prstGeom prst="rect">
            <a:avLst/>
          </a:prstGeom>
          <a:noFill/>
          <a:ln>
            <a:noFill/>
          </a:ln>
        </p:spPr>
      </p:pic>
      <p:sp>
        <p:nvSpPr>
          <p:cNvPr id="38" name="Google Shape;38;p13"/>
          <p:cNvSpPr txBox="1"/>
          <p:nvPr/>
        </p:nvSpPr>
        <p:spPr>
          <a:xfrm>
            <a:off x="5783263" y="6642100"/>
            <a:ext cx="6540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Confidential</a:t>
            </a:r>
            <a:endParaRPr/>
          </a:p>
        </p:txBody>
      </p:sp>
      <p:sp>
        <p:nvSpPr>
          <p:cNvPr id="39" name="Google Shape;39;p1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rgbClr val="1E4E79"/>
                </a:solidFill>
                <a:latin typeface="Calibri"/>
                <a:ea typeface="Calibri"/>
                <a:cs typeface="Calibri"/>
                <a:sym typeface="Calibri"/>
              </a:defRPr>
            </a:lvl1pPr>
            <a:lvl2pPr lvl="1" algn="r">
              <a:buNone/>
              <a:defRPr sz="1300">
                <a:solidFill>
                  <a:srgbClr val="1E4E79"/>
                </a:solidFill>
                <a:latin typeface="Calibri"/>
                <a:ea typeface="Calibri"/>
                <a:cs typeface="Calibri"/>
                <a:sym typeface="Calibri"/>
              </a:defRPr>
            </a:lvl2pPr>
            <a:lvl3pPr lvl="2" algn="r">
              <a:buNone/>
              <a:defRPr sz="1300">
                <a:solidFill>
                  <a:srgbClr val="1E4E79"/>
                </a:solidFill>
                <a:latin typeface="Calibri"/>
                <a:ea typeface="Calibri"/>
                <a:cs typeface="Calibri"/>
                <a:sym typeface="Calibri"/>
              </a:defRPr>
            </a:lvl3pPr>
            <a:lvl4pPr lvl="3" algn="r">
              <a:buNone/>
              <a:defRPr sz="1300">
                <a:solidFill>
                  <a:srgbClr val="1E4E79"/>
                </a:solidFill>
                <a:latin typeface="Calibri"/>
                <a:ea typeface="Calibri"/>
                <a:cs typeface="Calibri"/>
                <a:sym typeface="Calibri"/>
              </a:defRPr>
            </a:lvl4pPr>
            <a:lvl5pPr lvl="4" algn="r">
              <a:buNone/>
              <a:defRPr sz="1300">
                <a:solidFill>
                  <a:srgbClr val="1E4E79"/>
                </a:solidFill>
                <a:latin typeface="Calibri"/>
                <a:ea typeface="Calibri"/>
                <a:cs typeface="Calibri"/>
                <a:sym typeface="Calibri"/>
              </a:defRPr>
            </a:lvl5pPr>
            <a:lvl6pPr lvl="5" algn="r">
              <a:buNone/>
              <a:defRPr sz="1300">
                <a:solidFill>
                  <a:srgbClr val="1E4E79"/>
                </a:solidFill>
                <a:latin typeface="Calibri"/>
                <a:ea typeface="Calibri"/>
                <a:cs typeface="Calibri"/>
                <a:sym typeface="Calibri"/>
              </a:defRPr>
            </a:lvl6pPr>
            <a:lvl7pPr lvl="6" algn="r">
              <a:buNone/>
              <a:defRPr sz="1300">
                <a:solidFill>
                  <a:srgbClr val="1E4E79"/>
                </a:solidFill>
                <a:latin typeface="Calibri"/>
                <a:ea typeface="Calibri"/>
                <a:cs typeface="Calibri"/>
                <a:sym typeface="Calibri"/>
              </a:defRPr>
            </a:lvl7pPr>
            <a:lvl8pPr lvl="7" algn="r">
              <a:buNone/>
              <a:defRPr sz="1300">
                <a:solidFill>
                  <a:srgbClr val="1E4E79"/>
                </a:solidFill>
                <a:latin typeface="Calibri"/>
                <a:ea typeface="Calibri"/>
                <a:cs typeface="Calibri"/>
                <a:sym typeface="Calibri"/>
              </a:defRPr>
            </a:lvl8pPr>
            <a:lvl9pPr lvl="8" algn="r">
              <a:buNone/>
              <a:defRPr sz="1300">
                <a:solidFill>
                  <a:srgbClr val="1E4E7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7"/>
          <p:cNvSpPr/>
          <p:nvPr/>
        </p:nvSpPr>
        <p:spPr>
          <a:xfrm>
            <a:off x="0" y="-22302"/>
            <a:ext cx="12192000" cy="6842711"/>
          </a:xfrm>
          <a:prstGeom prst="rect">
            <a:avLst/>
          </a:prstGeom>
          <a:solidFill>
            <a:srgbClr val="3034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4" name="Google Shape;74;p17"/>
          <p:cNvPicPr preferRelativeResize="0"/>
          <p:nvPr/>
        </p:nvPicPr>
        <p:blipFill rotWithShape="1">
          <a:blip r:embed="rId1">
            <a:alphaModFix/>
          </a:blip>
          <a:srcRect b="7996" l="13286" r="43124" t="60631"/>
          <a:stretch/>
        </p:blipFill>
        <p:spPr>
          <a:xfrm>
            <a:off x="711199" y="-22302"/>
            <a:ext cx="11480801" cy="5825201"/>
          </a:xfrm>
          <a:prstGeom prst="rect">
            <a:avLst/>
          </a:prstGeom>
          <a:noFill/>
          <a:ln>
            <a:noFill/>
          </a:ln>
        </p:spPr>
      </p:pic>
      <p:sp>
        <p:nvSpPr>
          <p:cNvPr id="75" name="Google Shape;75;p17"/>
          <p:cNvSpPr/>
          <p:nvPr/>
        </p:nvSpPr>
        <p:spPr>
          <a:xfrm>
            <a:off x="0" y="4828031"/>
            <a:ext cx="12192000" cy="2052067"/>
          </a:xfrm>
          <a:prstGeom prst="rect">
            <a:avLst/>
          </a:prstGeom>
          <a:solidFill>
            <a:srgbClr val="425E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 name="Google Shape;76;p17"/>
          <p:cNvPicPr preferRelativeResize="0"/>
          <p:nvPr/>
        </p:nvPicPr>
        <p:blipFill rotWithShape="1">
          <a:blip r:embed="rId2">
            <a:alphaModFix/>
          </a:blip>
          <a:srcRect b="15503" l="0" r="0" t="-1"/>
          <a:stretch/>
        </p:blipFill>
        <p:spPr>
          <a:xfrm>
            <a:off x="852542" y="682159"/>
            <a:ext cx="1432450" cy="689706"/>
          </a:xfrm>
          <a:prstGeom prst="rect">
            <a:avLst/>
          </a:prstGeom>
          <a:noFill/>
          <a:ln>
            <a:noFill/>
          </a:ln>
        </p:spPr>
      </p:pic>
      <p:sp>
        <p:nvSpPr>
          <p:cNvPr id="77" name="Google Shape;77;p17"/>
          <p:cNvSpPr txBox="1"/>
          <p:nvPr/>
        </p:nvSpPr>
        <p:spPr>
          <a:xfrm>
            <a:off x="5783263" y="6642100"/>
            <a:ext cx="6540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Confidential</a:t>
            </a:r>
            <a:endParaRPr/>
          </a:p>
        </p:txBody>
      </p:sp>
      <p:sp>
        <p:nvSpPr>
          <p:cNvPr id="78" name="Google Shape;78;p1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mailto:sig-ciss@lists.gean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hyperlink" Target="https://community.geant.org" TargetMode="External"/><Relationship Id="rId6" Type="http://schemas.openxmlformats.org/officeDocument/2006/relationships/hyperlink" Target="https://community.gean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iki.geant.org/display/CISS/SIG-CISS+Home" TargetMode="External"/><Relationship Id="rId4" Type="http://schemas.openxmlformats.org/officeDocument/2006/relationships/hyperlink" Target="https://wiki.geant.org/display/CISS/SIG-CISS+Home" TargetMode="External"/><Relationship Id="rId5" Type="http://schemas.openxmlformats.org/officeDocument/2006/relationships/hyperlink" Target="https://wiki.geant.org/display/CISS/SIG-CISS+H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usit.uio.no/english/about/events/cs3" TargetMode="External"/><Relationship Id="rId4" Type="http://schemas.openxmlformats.org/officeDocument/2006/relationships/hyperlink" Target="https://indico.cern.ch/event/160183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744354" y="3940600"/>
            <a:ext cx="7485589" cy="7322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95" name="Google Shape;95;p1"/>
          <p:cNvSpPr txBox="1"/>
          <p:nvPr/>
        </p:nvSpPr>
        <p:spPr>
          <a:xfrm>
            <a:off x="744354" y="6344021"/>
            <a:ext cx="6689792" cy="353475"/>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en-GB" sz="1200" u="none" cap="none" strike="noStrike">
                <a:solidFill>
                  <a:schemeClr val="lt1"/>
                </a:solidFill>
                <a:latin typeface="Calibri"/>
                <a:ea typeface="Calibri"/>
                <a:cs typeface="Calibri"/>
                <a:sym typeface="Calibri"/>
              </a:rPr>
              <a:t>Public (PUB)</a:t>
            </a:r>
            <a:endParaRPr b="0" i="0" sz="1200" u="none" cap="none" strike="noStrike">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6" name="Google Shape;96;p1"/>
          <p:cNvSpPr txBox="1"/>
          <p:nvPr/>
        </p:nvSpPr>
        <p:spPr>
          <a:xfrm>
            <a:off x="744355" y="5186065"/>
            <a:ext cx="6199690" cy="42767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rPr b="0" i="0" lang="en-GB" sz="1600" u="none" cap="none" strike="noStrike">
                <a:solidFill>
                  <a:schemeClr val="lt1"/>
                </a:solidFill>
                <a:latin typeface="Calibri"/>
                <a:ea typeface="Calibri"/>
                <a:cs typeface="Calibri"/>
                <a:sym typeface="Calibri"/>
              </a:rPr>
              <a:t>Mario Reale </a:t>
            </a:r>
            <a:endParaRPr/>
          </a:p>
          <a:p>
            <a:pPr indent="0" lvl="0" marL="0" marR="0" rtl="0" algn="l">
              <a:lnSpc>
                <a:spcPct val="90000"/>
              </a:lnSpc>
              <a:spcBef>
                <a:spcPts val="1000"/>
              </a:spcBef>
              <a:spcAft>
                <a:spcPts val="0"/>
              </a:spcAft>
              <a:buClr>
                <a:schemeClr val="lt1"/>
              </a:buClr>
              <a:buSzPts val="1600"/>
              <a:buFont typeface="Arial"/>
              <a:buNone/>
            </a:pPr>
            <a:r>
              <a:rPr b="0" i="0" lang="en-GB" sz="1600" u="none" cap="none" strike="noStrike">
                <a:solidFill>
                  <a:schemeClr val="lt1"/>
                </a:solidFill>
                <a:latin typeface="Calibri"/>
                <a:ea typeface="Calibri"/>
                <a:cs typeface="Calibri"/>
                <a:sym typeface="Calibri"/>
              </a:rPr>
              <a:t>Senior Research Engagement Officer – GÈANT</a:t>
            </a:r>
            <a:endParaRPr/>
          </a:p>
          <a:p>
            <a:pPr indent="0" lvl="0" marL="0" marR="0" rtl="0" algn="l">
              <a:lnSpc>
                <a:spcPct val="90000"/>
              </a:lnSpc>
              <a:spcBef>
                <a:spcPts val="1000"/>
              </a:spcBef>
              <a:spcAft>
                <a:spcPts val="0"/>
              </a:spcAft>
              <a:buClr>
                <a:schemeClr val="lt1"/>
              </a:buClr>
              <a:buSzPts val="1600"/>
              <a:buFont typeface="Arial"/>
              <a:buNone/>
            </a:pPr>
            <a:r>
              <a:rPr lang="en-GB" sz="1600">
                <a:solidFill>
                  <a:schemeClr val="lt1"/>
                </a:solidFill>
                <a:latin typeface="Calibri"/>
                <a:ea typeface="Calibri"/>
                <a:cs typeface="Calibri"/>
                <a:sym typeface="Calibri"/>
              </a:rPr>
              <a:t>December 3-4, 2025 - Bologna</a:t>
            </a:r>
            <a:endParaRPr/>
          </a:p>
        </p:txBody>
      </p:sp>
      <p:sp>
        <p:nvSpPr>
          <p:cNvPr id="97" name="Google Shape;97;p1"/>
          <p:cNvSpPr txBox="1"/>
          <p:nvPr>
            <p:ph type="title"/>
          </p:nvPr>
        </p:nvSpPr>
        <p:spPr>
          <a:xfrm>
            <a:off x="643525" y="1380017"/>
            <a:ext cx="9951300" cy="185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i="1" lang="en-GB" sz="2500"/>
              <a:t>16</a:t>
            </a:r>
            <a:r>
              <a:rPr baseline="30000" i="1" lang="en-GB" sz="2500"/>
              <a:t>th</a:t>
            </a:r>
            <a:r>
              <a:rPr i="1" lang="en-GB" sz="2500"/>
              <a:t> Special Interest Group</a:t>
            </a:r>
            <a:br>
              <a:rPr i="1" lang="en-GB" sz="2500"/>
            </a:br>
            <a:r>
              <a:rPr i="1" lang="en-GB" sz="2500"/>
              <a:t>     on Cloud Interoperable Software Stacks  (SIG-CISS)</a:t>
            </a:r>
            <a:br>
              <a:rPr i="1" lang="en-GB" sz="2600"/>
            </a:br>
            <a:r>
              <a:rPr lang="en-GB" sz="3400"/>
              <a:t>Joint ICSC-INFN-GÉANT Workshop on Federated Storage and Data management infrastructure</a:t>
            </a:r>
            <a:endParaRPr sz="3400"/>
          </a:p>
        </p:txBody>
      </p:sp>
      <p:sp>
        <p:nvSpPr>
          <p:cNvPr id="98" name="Google Shape;98;p1"/>
          <p:cNvSpPr txBox="1"/>
          <p:nvPr/>
        </p:nvSpPr>
        <p:spPr>
          <a:xfrm>
            <a:off x="2829600" y="3385950"/>
            <a:ext cx="6831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chemeClr val="lt1"/>
                </a:solidFill>
              </a:rPr>
              <a:t>Introduction to the SIG-CISS</a:t>
            </a:r>
            <a:endParaRPr b="1" sz="3000">
              <a:solidFill>
                <a:schemeClr val="lt1"/>
              </a:solidFill>
            </a:endParaRPr>
          </a:p>
        </p:txBody>
      </p:sp>
      <p:sp>
        <p:nvSpPr>
          <p:cNvPr id="99" name="Google Shape;99;p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744354" y="2187410"/>
            <a:ext cx="9894723" cy="4309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br>
              <a:rPr lang="en-GB"/>
            </a:br>
            <a:br>
              <a:rPr lang="en-GB"/>
            </a:br>
            <a:r>
              <a:rPr lang="en-GB" u="sng">
                <a:solidFill>
                  <a:schemeClr val="hlink"/>
                </a:solidFill>
                <a:hlinkClick r:id="rId3"/>
              </a:rPr>
              <a:t>sig-ciss@lists.geant.org</a:t>
            </a:r>
            <a:r>
              <a:rPr lang="en-GB"/>
              <a:t> </a:t>
            </a:r>
            <a:br>
              <a:rPr lang="en-GB"/>
            </a:br>
            <a:br>
              <a:rPr lang="en-GB"/>
            </a:br>
            <a:r>
              <a:rPr lang="en-GB"/>
              <a:t>Thank You</a:t>
            </a:r>
            <a:endParaRPr/>
          </a:p>
        </p:txBody>
      </p:sp>
      <p:sp>
        <p:nvSpPr>
          <p:cNvPr id="184" name="Google Shape;184;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aa65ad053b_0_7"/>
          <p:cNvSpPr txBox="1"/>
          <p:nvPr>
            <p:ph idx="12" type="sldNum"/>
          </p:nvPr>
        </p:nvSpPr>
        <p:spPr>
          <a:xfrm>
            <a:off x="11452675" y="6502153"/>
            <a:ext cx="569700" cy="32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chemeClr val="dk1"/>
                </a:solidFill>
              </a:rPr>
              <a:t>‹#›</a:t>
            </a:fld>
            <a:endParaRPr>
              <a:solidFill>
                <a:schemeClr val="dk1"/>
              </a:solidFill>
            </a:endParaRPr>
          </a:p>
        </p:txBody>
      </p:sp>
      <p:pic>
        <p:nvPicPr>
          <p:cNvPr id="105" name="Google Shape;105;g3aa65ad053b_0_7" title="NoCloud.jpeg"/>
          <p:cNvPicPr preferRelativeResize="0"/>
          <p:nvPr/>
        </p:nvPicPr>
        <p:blipFill>
          <a:blip r:embed="rId3">
            <a:alphaModFix/>
          </a:blip>
          <a:stretch>
            <a:fillRect/>
          </a:stretch>
        </p:blipFill>
        <p:spPr>
          <a:xfrm>
            <a:off x="8086000" y="2418175"/>
            <a:ext cx="4018624" cy="4083975"/>
          </a:xfrm>
          <a:prstGeom prst="rect">
            <a:avLst/>
          </a:prstGeom>
          <a:noFill/>
          <a:ln>
            <a:noFill/>
          </a:ln>
        </p:spPr>
      </p:pic>
      <p:sp>
        <p:nvSpPr>
          <p:cNvPr id="106" name="Google Shape;106;g3aa65ad053b_0_7"/>
          <p:cNvSpPr txBox="1"/>
          <p:nvPr/>
        </p:nvSpPr>
        <p:spPr>
          <a:xfrm>
            <a:off x="229225" y="814425"/>
            <a:ext cx="7748400" cy="447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1E4E79"/>
                </a:solidFill>
                <a:latin typeface="Calibri"/>
                <a:ea typeface="Calibri"/>
                <a:cs typeface="Calibri"/>
                <a:sym typeface="Calibri"/>
              </a:rPr>
              <a:t>Welcome</a:t>
            </a:r>
            <a:endParaRPr b="1" sz="3100">
              <a:solidFill>
                <a:srgbClr val="1E4E79"/>
              </a:solidFill>
              <a:latin typeface="Calibri"/>
              <a:ea typeface="Calibri"/>
              <a:cs typeface="Calibri"/>
              <a:sym typeface="Calibri"/>
            </a:endParaRPr>
          </a:p>
          <a:p>
            <a:pPr indent="0" lvl="0" marL="0" rtl="0" algn="l">
              <a:spcBef>
                <a:spcPts val="0"/>
              </a:spcBef>
              <a:spcAft>
                <a:spcPts val="0"/>
              </a:spcAft>
              <a:buNone/>
            </a:pPr>
            <a:r>
              <a:rPr b="1" lang="en-GB" sz="3100">
                <a:solidFill>
                  <a:srgbClr val="1E4E79"/>
                </a:solidFill>
                <a:latin typeface="Calibri"/>
                <a:ea typeface="Calibri"/>
                <a:cs typeface="Calibri"/>
                <a:sym typeface="Calibri"/>
              </a:rPr>
              <a:t>Everybody </a:t>
            </a:r>
            <a:endParaRPr b="1" sz="3100">
              <a:solidFill>
                <a:srgbClr val="1E4E79"/>
              </a:solidFill>
              <a:latin typeface="Calibri"/>
              <a:ea typeface="Calibri"/>
              <a:cs typeface="Calibri"/>
              <a:sym typeface="Calibri"/>
            </a:endParaRPr>
          </a:p>
          <a:p>
            <a:pPr indent="0" lvl="0" marL="0" rtl="0" algn="l">
              <a:spcBef>
                <a:spcPts val="0"/>
              </a:spcBef>
              <a:spcAft>
                <a:spcPts val="0"/>
              </a:spcAft>
              <a:buNone/>
            </a:pPr>
            <a:r>
              <a:rPr b="1" lang="en-GB" sz="3100">
                <a:solidFill>
                  <a:srgbClr val="1E4E79"/>
                </a:solidFill>
                <a:latin typeface="Calibri"/>
                <a:ea typeface="Calibri"/>
                <a:cs typeface="Calibri"/>
                <a:sym typeface="Calibri"/>
              </a:rPr>
              <a:t>to SIG-CISS n. 16 !</a:t>
            </a:r>
            <a:endParaRPr b="1" sz="3100">
              <a:solidFill>
                <a:srgbClr val="1E4E79"/>
              </a:solidFill>
              <a:latin typeface="Calibri"/>
              <a:ea typeface="Calibri"/>
              <a:cs typeface="Calibri"/>
              <a:sym typeface="Calibri"/>
            </a:endParaRPr>
          </a:p>
          <a:p>
            <a:pPr indent="0" lvl="0" marL="0" rtl="0" algn="l">
              <a:spcBef>
                <a:spcPts val="0"/>
              </a:spcBef>
              <a:spcAft>
                <a:spcPts val="0"/>
              </a:spcAft>
              <a:buNone/>
            </a:pPr>
            <a:r>
              <a:t/>
            </a:r>
            <a:endParaRPr b="1" sz="3100">
              <a:solidFill>
                <a:srgbClr val="1E4E79"/>
              </a:solidFill>
              <a:latin typeface="Calibri"/>
              <a:ea typeface="Calibri"/>
              <a:cs typeface="Calibri"/>
              <a:sym typeface="Calibri"/>
            </a:endParaRPr>
          </a:p>
          <a:p>
            <a:pPr indent="0" lvl="0" marL="0" rtl="0" algn="l">
              <a:spcBef>
                <a:spcPts val="0"/>
              </a:spcBef>
              <a:spcAft>
                <a:spcPts val="0"/>
              </a:spcAft>
              <a:buNone/>
            </a:pPr>
            <a:br>
              <a:rPr b="1" lang="en-GB" sz="3100">
                <a:solidFill>
                  <a:srgbClr val="1E4E79"/>
                </a:solidFill>
                <a:latin typeface="Calibri"/>
                <a:ea typeface="Calibri"/>
                <a:cs typeface="Calibri"/>
                <a:sym typeface="Calibri"/>
              </a:rPr>
            </a:br>
            <a:r>
              <a:rPr b="1" lang="en-GB" sz="3100">
                <a:solidFill>
                  <a:srgbClr val="1E4E79"/>
                </a:solidFill>
                <a:latin typeface="Calibri"/>
                <a:ea typeface="Calibri"/>
                <a:cs typeface="Calibri"/>
                <a:sym typeface="Calibri"/>
              </a:rPr>
              <a:t>A </a:t>
            </a:r>
            <a:r>
              <a:rPr b="1" lang="en-GB" sz="3100">
                <a:solidFill>
                  <a:srgbClr val="CC0000"/>
                </a:solidFill>
                <a:latin typeface="Calibri"/>
                <a:ea typeface="Calibri"/>
                <a:cs typeface="Calibri"/>
                <a:sym typeface="Calibri"/>
              </a:rPr>
              <a:t>Workshop jointly co-organised by ICSC, INFN and GÉANT</a:t>
            </a:r>
            <a:br>
              <a:rPr b="1" lang="en-GB" sz="3100">
                <a:solidFill>
                  <a:srgbClr val="1E4E79"/>
                </a:solidFill>
                <a:latin typeface="Calibri"/>
                <a:ea typeface="Calibri"/>
                <a:cs typeface="Calibri"/>
                <a:sym typeface="Calibri"/>
              </a:rPr>
            </a:br>
            <a:r>
              <a:rPr b="1" lang="en-GB" sz="3100">
                <a:solidFill>
                  <a:srgbClr val="1E4E79"/>
                </a:solidFill>
                <a:latin typeface="Calibri"/>
                <a:ea typeface="Calibri"/>
                <a:cs typeface="Calibri"/>
                <a:sym typeface="Calibri"/>
              </a:rPr>
              <a:t>devoted to Data Management and</a:t>
            </a:r>
            <a:br>
              <a:rPr b="1" lang="en-GB" sz="3100">
                <a:solidFill>
                  <a:srgbClr val="1E4E79"/>
                </a:solidFill>
                <a:latin typeface="Calibri"/>
                <a:ea typeface="Calibri"/>
                <a:cs typeface="Calibri"/>
                <a:sym typeface="Calibri"/>
              </a:rPr>
            </a:br>
            <a:r>
              <a:rPr b="1" lang="en-GB" sz="3100">
                <a:solidFill>
                  <a:srgbClr val="1E4E79"/>
                </a:solidFill>
                <a:latin typeface="Calibri"/>
                <a:ea typeface="Calibri"/>
                <a:cs typeface="Calibri"/>
                <a:sym typeface="Calibri"/>
              </a:rPr>
              <a:t>Federated Storage within the Community</a:t>
            </a:r>
            <a:endParaRPr b="1" sz="3100">
              <a:solidFill>
                <a:srgbClr val="1E4E7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aa915a751b_0_0"/>
          <p:cNvSpPr txBox="1"/>
          <p:nvPr>
            <p:ph idx="12" type="sldNum"/>
          </p:nvPr>
        </p:nvSpPr>
        <p:spPr>
          <a:xfrm>
            <a:off x="11452675" y="6502153"/>
            <a:ext cx="569700" cy="32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grpSp>
        <p:nvGrpSpPr>
          <p:cNvPr id="113" name="Google Shape;113;g3aa915a751b_0_0"/>
          <p:cNvGrpSpPr/>
          <p:nvPr/>
        </p:nvGrpSpPr>
        <p:grpSpPr>
          <a:xfrm>
            <a:off x="1" y="556097"/>
            <a:ext cx="12192002" cy="6348747"/>
            <a:chOff x="1" y="556097"/>
            <a:chExt cx="12192002" cy="6348747"/>
          </a:xfrm>
        </p:grpSpPr>
        <p:pic>
          <p:nvPicPr>
            <p:cNvPr descr="A picture containing diagram&#10;&#10;Description automatically generated" id="114" name="Google Shape;114;g3aa915a751b_0_0"/>
            <p:cNvPicPr preferRelativeResize="0"/>
            <p:nvPr/>
          </p:nvPicPr>
          <p:blipFill rotWithShape="1">
            <a:blip r:embed="rId3">
              <a:alphaModFix/>
            </a:blip>
            <a:srcRect b="0" l="0" r="0" t="0"/>
            <a:stretch/>
          </p:blipFill>
          <p:spPr>
            <a:xfrm>
              <a:off x="1000369" y="556097"/>
              <a:ext cx="11191634" cy="6348045"/>
            </a:xfrm>
            <a:prstGeom prst="rect">
              <a:avLst/>
            </a:prstGeom>
            <a:noFill/>
            <a:ln>
              <a:noFill/>
            </a:ln>
          </p:spPr>
        </p:pic>
        <p:sp>
          <p:nvSpPr>
            <p:cNvPr id="115" name="Google Shape;115;g3aa915a751b_0_0"/>
            <p:cNvSpPr/>
            <p:nvPr/>
          </p:nvSpPr>
          <p:spPr>
            <a:xfrm>
              <a:off x="1" y="556844"/>
              <a:ext cx="2336700" cy="6348000"/>
            </a:xfrm>
            <a:prstGeom prst="rect">
              <a:avLst/>
            </a:prstGeom>
            <a:solidFill>
              <a:srgbClr val="D4E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6" name="Google Shape;116;g3aa915a751b_0_0"/>
          <p:cNvSpPr txBox="1"/>
          <p:nvPr/>
        </p:nvSpPr>
        <p:spPr>
          <a:xfrm>
            <a:off x="297975" y="1930098"/>
            <a:ext cx="4045200" cy="313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Arial"/>
              <a:buNone/>
            </a:pPr>
            <a:r>
              <a:rPr b="1" i="0" lang="en-GB" sz="3200" u="none" cap="none" strike="noStrike">
                <a:solidFill>
                  <a:srgbClr val="FF0000"/>
                </a:solidFill>
                <a:latin typeface="Calibri"/>
                <a:ea typeface="Calibri"/>
                <a:cs typeface="Calibri"/>
                <a:sym typeface="Calibri"/>
              </a:rPr>
              <a:t>To collaborate to deliver the infrastructures and services that enable the R&amp;E community to excel.</a:t>
            </a:r>
            <a:endParaRPr/>
          </a:p>
          <a:p>
            <a:pPr indent="0" lvl="0" marL="0" marR="0" rtl="0" algn="l">
              <a:lnSpc>
                <a:spcPct val="100000"/>
              </a:lnSpc>
              <a:spcBef>
                <a:spcPts val="1000"/>
              </a:spcBef>
              <a:spcAft>
                <a:spcPts val="0"/>
              </a:spcAft>
              <a:buClr>
                <a:schemeClr val="dk1"/>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800"/>
              <a:buFont typeface="Arial"/>
              <a:buNone/>
            </a:pPr>
            <a:r>
              <a:t/>
            </a:r>
            <a:endParaRPr b="1" i="0" sz="1800" u="none" cap="none" strike="noStrike">
              <a:solidFill>
                <a:srgbClr val="1E4E79"/>
              </a:solidFill>
              <a:latin typeface="Calibri"/>
              <a:ea typeface="Calibri"/>
              <a:cs typeface="Calibri"/>
              <a:sym typeface="Calibri"/>
            </a:endParaRPr>
          </a:p>
        </p:txBody>
      </p:sp>
      <p:sp>
        <p:nvSpPr>
          <p:cNvPr id="117" name="Google Shape;117;g3aa915a751b_0_0"/>
          <p:cNvSpPr txBox="1"/>
          <p:nvPr>
            <p:ph type="title"/>
          </p:nvPr>
        </p:nvSpPr>
        <p:spPr>
          <a:xfrm>
            <a:off x="228375" y="807500"/>
            <a:ext cx="9894600" cy="4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4270"/>
              </a:buClr>
              <a:buSzPts val="4000"/>
              <a:buFont typeface="Calibri"/>
              <a:buNone/>
            </a:pPr>
            <a:r>
              <a:rPr lang="en-GB" sz="4000"/>
              <a:t>GÉANT Vision</a:t>
            </a:r>
            <a:endParaRPr/>
          </a:p>
        </p:txBody>
      </p:sp>
      <p:pic>
        <p:nvPicPr>
          <p:cNvPr descr="A diagram of a network&#10;&#10;Description automatically generated" id="118" name="Google Shape;118;g3aa915a751b_0_0"/>
          <p:cNvPicPr preferRelativeResize="0"/>
          <p:nvPr/>
        </p:nvPicPr>
        <p:blipFill rotWithShape="1">
          <a:blip r:embed="rId4">
            <a:alphaModFix/>
          </a:blip>
          <a:srcRect b="0" l="0" r="0" t="0"/>
          <a:stretch/>
        </p:blipFill>
        <p:spPr>
          <a:xfrm>
            <a:off x="9326857" y="2946615"/>
            <a:ext cx="2865142" cy="2596764"/>
          </a:xfrm>
          <a:prstGeom prst="rect">
            <a:avLst/>
          </a:prstGeom>
          <a:noFill/>
          <a:ln>
            <a:noFill/>
          </a:ln>
        </p:spPr>
      </p:pic>
      <p:sp>
        <p:nvSpPr>
          <p:cNvPr id="119" name="Google Shape;119;g3aa915a751b_0_0"/>
          <p:cNvSpPr txBox="1"/>
          <p:nvPr/>
        </p:nvSpPr>
        <p:spPr>
          <a:xfrm>
            <a:off x="228374" y="6138630"/>
            <a:ext cx="52194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600" u="sng" cap="none" strike="noStrike">
                <a:solidFill>
                  <a:schemeClr val="hlink"/>
                </a:solidFill>
                <a:highlight>
                  <a:srgbClr val="0ABBC2"/>
                </a:highlight>
                <a:latin typeface="Calibri"/>
                <a:ea typeface="Calibri"/>
                <a:cs typeface="Calibri"/>
                <a:sym typeface="Calibri"/>
                <a:hlinkClick r:id="rId5"/>
              </a:rPr>
              <a:t>https://community.geant.or</a:t>
            </a:r>
            <a:r>
              <a:rPr lang="en-GB" sz="2600" u="sng">
                <a:solidFill>
                  <a:schemeClr val="hlink"/>
                </a:solidFill>
                <a:highlight>
                  <a:srgbClr val="0ABBC2"/>
                </a:highlight>
                <a:latin typeface="Calibri"/>
                <a:ea typeface="Calibri"/>
                <a:cs typeface="Calibri"/>
                <a:sym typeface="Calibri"/>
                <a:hlinkClick r:id="rId6"/>
              </a:rPr>
              <a:t>g</a:t>
            </a:r>
            <a:r>
              <a:rPr lang="en-GB" sz="2600">
                <a:solidFill>
                  <a:schemeClr val="dk1"/>
                </a:solidFill>
                <a:highlight>
                  <a:srgbClr val="0ABBC2"/>
                </a:highlight>
                <a:latin typeface="Calibri"/>
                <a:ea typeface="Calibri"/>
                <a:cs typeface="Calibri"/>
                <a:sym typeface="Calibri"/>
              </a:rPr>
              <a:t> </a:t>
            </a:r>
            <a:endParaRPr sz="2400"/>
          </a:p>
        </p:txBody>
      </p:sp>
      <p:sp>
        <p:nvSpPr>
          <p:cNvPr id="120" name="Google Shape;120;g3aa915a751b_0_0"/>
          <p:cNvSpPr txBox="1"/>
          <p:nvPr/>
        </p:nvSpPr>
        <p:spPr>
          <a:xfrm>
            <a:off x="114600" y="5584525"/>
            <a:ext cx="507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rgbClr val="1E4E79"/>
                </a:solidFill>
                <a:latin typeface="Calibri"/>
                <a:ea typeface="Calibri"/>
                <a:cs typeface="Calibri"/>
                <a:sym typeface="Calibri"/>
              </a:rPr>
              <a:t>GÉANT Community Programme:</a:t>
            </a:r>
            <a:endParaRPr sz="2400">
              <a:solidFill>
                <a:srgbClr val="1E4E7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p:nvPr/>
        </p:nvSpPr>
        <p:spPr>
          <a:xfrm>
            <a:off x="503875" y="5411400"/>
            <a:ext cx="11593200" cy="97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6" name="Google Shape;126;p3"/>
          <p:cNvSpPr/>
          <p:nvPr/>
        </p:nvSpPr>
        <p:spPr>
          <a:xfrm>
            <a:off x="545125" y="3741700"/>
            <a:ext cx="11541300" cy="1376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7" name="Google Shape;127;p3"/>
          <p:cNvSpPr/>
          <p:nvPr/>
        </p:nvSpPr>
        <p:spPr>
          <a:xfrm>
            <a:off x="594925" y="2189650"/>
            <a:ext cx="11411100" cy="37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8" name="Google Shape;128;p3"/>
          <p:cNvSpPr/>
          <p:nvPr/>
        </p:nvSpPr>
        <p:spPr>
          <a:xfrm>
            <a:off x="574675" y="2809075"/>
            <a:ext cx="11451600" cy="6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9" name="Google Shape;129;p3"/>
          <p:cNvSpPr/>
          <p:nvPr/>
        </p:nvSpPr>
        <p:spPr>
          <a:xfrm>
            <a:off x="594925" y="1591425"/>
            <a:ext cx="11411100" cy="321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0" name="Google Shape;130;p3"/>
          <p:cNvSpPr/>
          <p:nvPr/>
        </p:nvSpPr>
        <p:spPr>
          <a:xfrm>
            <a:off x="545125" y="703625"/>
            <a:ext cx="11411100" cy="6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1" name="Google Shape;131;p3"/>
          <p:cNvSpPr txBox="1"/>
          <p:nvPr>
            <p:ph idx="12" type="sldNum"/>
          </p:nvPr>
        </p:nvSpPr>
        <p:spPr>
          <a:xfrm>
            <a:off x="11452675" y="6502153"/>
            <a:ext cx="569600" cy="321399"/>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32" name="Google Shape;132;p3"/>
          <p:cNvSpPr txBox="1"/>
          <p:nvPr>
            <p:ph type="title"/>
          </p:nvPr>
        </p:nvSpPr>
        <p:spPr>
          <a:xfrm>
            <a:off x="133775" y="-128025"/>
            <a:ext cx="11319000" cy="75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4270"/>
              </a:buClr>
              <a:buSzPts val="3200"/>
              <a:buFont typeface="Calibri"/>
              <a:buNone/>
            </a:pPr>
            <a:r>
              <a:rPr lang="en-GB" sz="3200">
                <a:solidFill>
                  <a:schemeClr val="lt1"/>
                </a:solidFill>
              </a:rPr>
              <a:t>The original charter (2017), ToRs and goals for the SIG-CISS      1/2</a:t>
            </a:r>
            <a:endParaRPr>
              <a:solidFill>
                <a:schemeClr val="lt1"/>
              </a:solidFill>
            </a:endParaRPr>
          </a:p>
        </p:txBody>
      </p:sp>
      <p:sp>
        <p:nvSpPr>
          <p:cNvPr id="133" name="Google Shape;133;p3"/>
          <p:cNvSpPr txBox="1"/>
          <p:nvPr/>
        </p:nvSpPr>
        <p:spPr>
          <a:xfrm>
            <a:off x="72925" y="624675"/>
            <a:ext cx="11933100" cy="5868600"/>
          </a:xfrm>
          <a:prstGeom prst="rect">
            <a:avLst/>
          </a:prstGeom>
          <a:noFill/>
          <a:ln>
            <a:noFill/>
          </a:ln>
        </p:spPr>
        <p:txBody>
          <a:bodyPr anchorCtr="0" anchor="t" bIns="45700" lIns="91425" spcFirstLastPara="1" rIns="91425" wrap="square" tIns="45700">
            <a:noAutofit/>
          </a:bodyPr>
          <a:lstStyle/>
          <a:p>
            <a:pPr indent="-412750" lvl="0" marL="457200" marR="0" rtl="0" algn="l">
              <a:lnSpc>
                <a:spcPct val="100000"/>
              </a:lnSpc>
              <a:spcBef>
                <a:spcPts val="0"/>
              </a:spcBef>
              <a:spcAft>
                <a:spcPts val="0"/>
              </a:spcAft>
              <a:buClr>
                <a:srgbClr val="1E4E79"/>
              </a:buClr>
              <a:buSzPts val="2100"/>
              <a:buFont typeface="Arial"/>
              <a:buChar char="•"/>
            </a:pPr>
            <a:r>
              <a:rPr b="1" lang="en-GB" sz="2100">
                <a:solidFill>
                  <a:srgbClr val="1E4E79"/>
                </a:solidFill>
                <a:latin typeface="Calibri"/>
                <a:ea typeface="Calibri"/>
                <a:cs typeface="Calibri"/>
                <a:sym typeface="Calibri"/>
              </a:rPr>
              <a:t>Gathering and exchanging experiences, ideas and knowledge </a:t>
            </a:r>
            <a:r>
              <a:rPr lang="en-GB" sz="1900">
                <a:solidFill>
                  <a:srgbClr val="1E4E79"/>
                </a:solidFill>
                <a:latin typeface="Calibri"/>
                <a:ea typeface="Calibri"/>
                <a:cs typeface="Calibri"/>
                <a:sym typeface="Calibri"/>
              </a:rPr>
              <a:t>on the development, deployment, testing and standardisation of cloud infrastructure software stacks, platforms and workflows</a:t>
            </a:r>
            <a:br>
              <a:rPr lang="en-GB" sz="1900">
                <a:solidFill>
                  <a:srgbClr val="1E4E79"/>
                </a:solidFill>
                <a:latin typeface="Calibri"/>
                <a:ea typeface="Calibri"/>
                <a:cs typeface="Calibri"/>
                <a:sym typeface="Calibri"/>
              </a:rPr>
            </a:br>
            <a:endParaRPr sz="1900">
              <a:solidFill>
                <a:srgbClr val="1E4E79"/>
              </a:solidFill>
              <a:latin typeface="Calibri"/>
              <a:ea typeface="Calibri"/>
              <a:cs typeface="Calibri"/>
              <a:sym typeface="Calibri"/>
            </a:endParaRPr>
          </a:p>
          <a:p>
            <a:pPr indent="-412750" lvl="0" marL="457200" marR="0" rtl="0" algn="l">
              <a:lnSpc>
                <a:spcPct val="100000"/>
              </a:lnSpc>
              <a:spcBef>
                <a:spcPts val="0"/>
              </a:spcBef>
              <a:spcAft>
                <a:spcPts val="0"/>
              </a:spcAft>
              <a:buClr>
                <a:srgbClr val="1155CC"/>
              </a:buClr>
              <a:buSzPts val="2100"/>
              <a:buFont typeface="Arial"/>
              <a:buChar char="•"/>
            </a:pPr>
            <a:r>
              <a:rPr lang="en-GB" sz="2100">
                <a:solidFill>
                  <a:srgbClr val="1155CC"/>
                </a:solidFill>
                <a:latin typeface="Calibri"/>
                <a:ea typeface="Calibri"/>
                <a:cs typeface="Calibri"/>
                <a:sym typeface="Calibri"/>
              </a:rPr>
              <a:t>To </a:t>
            </a:r>
            <a:r>
              <a:rPr b="1" lang="en-GB" sz="2100">
                <a:solidFill>
                  <a:srgbClr val="1155CC"/>
                </a:solidFill>
                <a:latin typeface="Calibri"/>
                <a:ea typeface="Calibri"/>
                <a:cs typeface="Calibri"/>
                <a:sym typeface="Calibri"/>
              </a:rPr>
              <a:t>share deployment and operations best practices</a:t>
            </a:r>
            <a:r>
              <a:rPr lang="en-GB" sz="2100">
                <a:solidFill>
                  <a:srgbClr val="1155CC"/>
                </a:solidFill>
                <a:latin typeface="Calibri"/>
                <a:ea typeface="Calibri"/>
                <a:cs typeface="Calibri"/>
                <a:sym typeface="Calibri"/>
              </a:rPr>
              <a:t> about all the pillars of the cloud infrastructure</a:t>
            </a:r>
            <a:br>
              <a:rPr lang="en-GB" sz="2100">
                <a:solidFill>
                  <a:srgbClr val="1155CC"/>
                </a:solidFill>
                <a:latin typeface="Calibri"/>
                <a:ea typeface="Calibri"/>
                <a:cs typeface="Calibri"/>
                <a:sym typeface="Calibri"/>
              </a:rPr>
            </a:br>
            <a:endParaRPr sz="2100">
              <a:solidFill>
                <a:srgbClr val="1155CC"/>
              </a:solidFill>
              <a:latin typeface="Calibri"/>
              <a:ea typeface="Calibri"/>
              <a:cs typeface="Calibri"/>
              <a:sym typeface="Calibri"/>
            </a:endParaRPr>
          </a:p>
          <a:p>
            <a:pPr indent="-412750" lvl="0" marL="457200" marR="0" rtl="0" algn="l">
              <a:lnSpc>
                <a:spcPct val="100000"/>
              </a:lnSpc>
              <a:spcBef>
                <a:spcPts val="0"/>
              </a:spcBef>
              <a:spcAft>
                <a:spcPts val="0"/>
              </a:spcAft>
              <a:buClr>
                <a:srgbClr val="3D85C6"/>
              </a:buClr>
              <a:buSzPts val="2100"/>
              <a:buFont typeface="Arial"/>
              <a:buChar char="•"/>
            </a:pPr>
            <a:r>
              <a:rPr lang="en-GB" sz="2100">
                <a:solidFill>
                  <a:srgbClr val="3D85C6"/>
                </a:solidFill>
                <a:latin typeface="Calibri"/>
                <a:ea typeface="Calibri"/>
                <a:cs typeface="Calibri"/>
                <a:sym typeface="Calibri"/>
              </a:rPr>
              <a:t>Be the </a:t>
            </a:r>
            <a:r>
              <a:rPr b="1" lang="en-GB" sz="2100">
                <a:solidFill>
                  <a:srgbClr val="3D85C6"/>
                </a:solidFill>
                <a:latin typeface="Calibri"/>
                <a:ea typeface="Calibri"/>
                <a:cs typeface="Calibri"/>
                <a:sym typeface="Calibri"/>
              </a:rPr>
              <a:t>primary community forum</a:t>
            </a:r>
            <a:r>
              <a:rPr lang="en-GB" sz="2100">
                <a:solidFill>
                  <a:srgbClr val="3D85C6"/>
                </a:solidFill>
                <a:latin typeface="Calibri"/>
                <a:ea typeface="Calibri"/>
                <a:cs typeface="Calibri"/>
                <a:sym typeface="Calibri"/>
              </a:rPr>
              <a:t> in the confluence of computing, storage and networking</a:t>
            </a:r>
            <a:br>
              <a:rPr lang="en-GB" sz="2100">
                <a:solidFill>
                  <a:srgbClr val="3D85C6"/>
                </a:solidFill>
                <a:latin typeface="Calibri"/>
                <a:ea typeface="Calibri"/>
                <a:cs typeface="Calibri"/>
                <a:sym typeface="Calibri"/>
              </a:rPr>
            </a:br>
            <a:endParaRPr sz="2100">
              <a:solidFill>
                <a:srgbClr val="3D85C6"/>
              </a:solidFill>
              <a:latin typeface="Calibri"/>
              <a:ea typeface="Calibri"/>
              <a:cs typeface="Calibri"/>
              <a:sym typeface="Calibri"/>
            </a:endParaRPr>
          </a:p>
          <a:p>
            <a:pPr indent="-412750" lvl="0" marL="457200" marR="0" rtl="0" algn="l">
              <a:lnSpc>
                <a:spcPct val="100000"/>
              </a:lnSpc>
              <a:spcBef>
                <a:spcPts val="0"/>
              </a:spcBef>
              <a:spcAft>
                <a:spcPts val="0"/>
              </a:spcAft>
              <a:buClr>
                <a:srgbClr val="38761D"/>
              </a:buClr>
              <a:buSzPts val="2100"/>
              <a:buFont typeface="Arial"/>
              <a:buChar char="•"/>
            </a:pPr>
            <a:r>
              <a:rPr lang="en-GB" sz="2100">
                <a:solidFill>
                  <a:srgbClr val="38761D"/>
                </a:solidFill>
                <a:latin typeface="Calibri"/>
                <a:ea typeface="Calibri"/>
                <a:cs typeface="Calibri"/>
                <a:sym typeface="Calibri"/>
              </a:rPr>
              <a:t>Leverage the existing focus groups </a:t>
            </a:r>
            <a:r>
              <a:rPr lang="en-GB" sz="2100">
                <a:solidFill>
                  <a:srgbClr val="38761D"/>
                </a:solidFill>
                <a:latin typeface="Calibri"/>
                <a:ea typeface="Calibri"/>
                <a:cs typeface="Calibri"/>
                <a:sym typeface="Calibri"/>
              </a:rPr>
              <a:t>including</a:t>
            </a:r>
            <a:r>
              <a:rPr lang="en-GB" sz="2100">
                <a:solidFill>
                  <a:srgbClr val="38761D"/>
                </a:solidFill>
                <a:latin typeface="Calibri"/>
                <a:ea typeface="Calibri"/>
                <a:cs typeface="Calibri"/>
                <a:sym typeface="Calibri"/>
              </a:rPr>
              <a:t> </a:t>
            </a:r>
            <a:r>
              <a:rPr b="1" lang="en-GB" sz="2100">
                <a:solidFill>
                  <a:srgbClr val="38761D"/>
                </a:solidFill>
                <a:latin typeface="Calibri"/>
                <a:ea typeface="Calibri"/>
                <a:cs typeface="Calibri"/>
                <a:sym typeface="Calibri"/>
              </a:rPr>
              <a:t>CS3 </a:t>
            </a:r>
            <a:r>
              <a:rPr lang="en-GB" sz="2100">
                <a:solidFill>
                  <a:srgbClr val="38761D"/>
                </a:solidFill>
                <a:latin typeface="Calibri"/>
                <a:ea typeface="Calibri"/>
                <a:cs typeface="Calibri"/>
                <a:sym typeface="Calibri"/>
              </a:rPr>
              <a:t>(CERN) on sync&amp;share and storage and </a:t>
            </a:r>
            <a:r>
              <a:rPr b="1" lang="en-GB" sz="2100">
                <a:solidFill>
                  <a:srgbClr val="38761D"/>
                </a:solidFill>
                <a:latin typeface="Calibri"/>
                <a:ea typeface="Calibri"/>
                <a:cs typeface="Calibri"/>
                <a:sym typeface="Calibri"/>
              </a:rPr>
              <a:t>OSO </a:t>
            </a:r>
            <a:r>
              <a:rPr lang="en-GB" sz="2100">
                <a:solidFill>
                  <a:srgbClr val="38761D"/>
                </a:solidFill>
                <a:latin typeface="Calibri"/>
                <a:ea typeface="Calibri"/>
                <a:cs typeface="Calibri"/>
                <a:sym typeface="Calibri"/>
              </a:rPr>
              <a:t>(SWITCH) on I</a:t>
            </a:r>
            <a:r>
              <a:rPr lang="en-GB" sz="2100">
                <a:solidFill>
                  <a:srgbClr val="38761D"/>
                </a:solidFill>
                <a:latin typeface="Calibri"/>
                <a:ea typeface="Calibri"/>
                <a:cs typeface="Calibri"/>
                <a:sym typeface="Calibri"/>
              </a:rPr>
              <a:t>nfrastructure-</a:t>
            </a:r>
            <a:r>
              <a:rPr lang="en-GB" sz="2100">
                <a:solidFill>
                  <a:srgbClr val="38761D"/>
                </a:solidFill>
                <a:latin typeface="Calibri"/>
                <a:ea typeface="Calibri"/>
                <a:cs typeface="Calibri"/>
                <a:sym typeface="Calibri"/>
              </a:rPr>
              <a:t>as-a-</a:t>
            </a:r>
            <a:r>
              <a:rPr lang="en-GB" sz="2100">
                <a:solidFill>
                  <a:srgbClr val="38761D"/>
                </a:solidFill>
                <a:latin typeface="Calibri"/>
                <a:ea typeface="Calibri"/>
                <a:cs typeface="Calibri"/>
                <a:sym typeface="Calibri"/>
              </a:rPr>
              <a:t>service</a:t>
            </a:r>
            <a:r>
              <a:rPr lang="en-GB" sz="2100">
                <a:solidFill>
                  <a:srgbClr val="38761D"/>
                </a:solidFill>
                <a:latin typeface="Calibri"/>
                <a:ea typeface="Calibri"/>
                <a:cs typeface="Calibri"/>
                <a:sym typeface="Calibri"/>
              </a:rPr>
              <a:t> and OpenStack operations</a:t>
            </a:r>
            <a:br>
              <a:rPr lang="en-GB" sz="2100">
                <a:solidFill>
                  <a:srgbClr val="38761D"/>
                </a:solidFill>
                <a:latin typeface="Calibri"/>
                <a:ea typeface="Calibri"/>
                <a:cs typeface="Calibri"/>
                <a:sym typeface="Calibri"/>
              </a:rPr>
            </a:br>
            <a:endParaRPr sz="2100">
              <a:solidFill>
                <a:srgbClr val="38761D"/>
              </a:solidFill>
              <a:latin typeface="Calibri"/>
              <a:ea typeface="Calibri"/>
              <a:cs typeface="Calibri"/>
              <a:sym typeface="Calibri"/>
            </a:endParaRPr>
          </a:p>
          <a:p>
            <a:pPr indent="-412750" lvl="0" marL="457200" marR="0" rtl="0" algn="l">
              <a:lnSpc>
                <a:spcPct val="100000"/>
              </a:lnSpc>
              <a:spcBef>
                <a:spcPts val="0"/>
              </a:spcBef>
              <a:spcAft>
                <a:spcPts val="0"/>
              </a:spcAft>
              <a:buClr>
                <a:srgbClr val="E06666"/>
              </a:buClr>
              <a:buSzPts val="2100"/>
              <a:buFont typeface="Arial"/>
              <a:buChar char="•"/>
            </a:pPr>
            <a:r>
              <a:rPr lang="en-GB" sz="2100">
                <a:solidFill>
                  <a:srgbClr val="E06666"/>
                </a:solidFill>
                <a:latin typeface="Calibri"/>
                <a:ea typeface="Calibri"/>
                <a:cs typeface="Calibri"/>
                <a:sym typeface="Calibri"/>
              </a:rPr>
              <a:t>To </a:t>
            </a:r>
            <a:r>
              <a:rPr b="1" lang="en-GB" sz="2100">
                <a:solidFill>
                  <a:srgbClr val="E06666"/>
                </a:solidFill>
                <a:latin typeface="Calibri"/>
                <a:ea typeface="Calibri"/>
                <a:cs typeface="Calibri"/>
                <a:sym typeface="Calibri"/>
              </a:rPr>
              <a:t>improve awareness of software and hardware solutions available on the market</a:t>
            </a:r>
            <a:r>
              <a:rPr lang="en-GB" sz="2100">
                <a:solidFill>
                  <a:srgbClr val="E06666"/>
                </a:solidFill>
                <a:latin typeface="Calibri"/>
                <a:ea typeface="Calibri"/>
                <a:cs typeface="Calibri"/>
                <a:sym typeface="Calibri"/>
              </a:rPr>
              <a:t> and infrastructures, platforms and services provided by NRENs in the area of (federated) cloud computing, IaaS, PaaS, SaaS, data storage, management, automation and big data, and act as a launch pad for joint procurements and/or brokering thereof as appropriate and necessary</a:t>
            </a:r>
            <a:br>
              <a:rPr lang="en-GB" sz="2100">
                <a:solidFill>
                  <a:srgbClr val="E06666"/>
                </a:solidFill>
                <a:latin typeface="Calibri"/>
                <a:ea typeface="Calibri"/>
                <a:cs typeface="Calibri"/>
                <a:sym typeface="Calibri"/>
              </a:rPr>
            </a:br>
            <a:endParaRPr sz="2100">
              <a:solidFill>
                <a:srgbClr val="E06666"/>
              </a:solidFill>
              <a:latin typeface="Calibri"/>
              <a:ea typeface="Calibri"/>
              <a:cs typeface="Calibri"/>
              <a:sym typeface="Calibri"/>
            </a:endParaRPr>
          </a:p>
          <a:p>
            <a:pPr indent="-412750" lvl="0" marL="457200" marR="0" rtl="0" algn="l">
              <a:lnSpc>
                <a:spcPct val="100000"/>
              </a:lnSpc>
              <a:spcBef>
                <a:spcPts val="0"/>
              </a:spcBef>
              <a:spcAft>
                <a:spcPts val="0"/>
              </a:spcAft>
              <a:buClr>
                <a:srgbClr val="0000FF"/>
              </a:buClr>
              <a:buSzPts val="2100"/>
              <a:buFont typeface="Arial"/>
              <a:buChar char="•"/>
            </a:pPr>
            <a:r>
              <a:rPr lang="en-GB" sz="2100">
                <a:solidFill>
                  <a:srgbClr val="0000FF"/>
                </a:solidFill>
                <a:latin typeface="Calibri"/>
                <a:ea typeface="Calibri"/>
                <a:cs typeface="Calibri"/>
                <a:sym typeface="Calibri"/>
              </a:rPr>
              <a:t>To </a:t>
            </a:r>
            <a:r>
              <a:rPr b="1" lang="en-GB" sz="2100">
                <a:solidFill>
                  <a:srgbClr val="0000FF"/>
                </a:solidFill>
                <a:latin typeface="Calibri"/>
                <a:ea typeface="Calibri"/>
                <a:cs typeface="Calibri"/>
                <a:sym typeface="Calibri"/>
              </a:rPr>
              <a:t>help identify current and future requirements and workflows</a:t>
            </a:r>
            <a:r>
              <a:rPr lang="en-GB" sz="2100">
                <a:solidFill>
                  <a:srgbClr val="0000FF"/>
                </a:solidFill>
                <a:latin typeface="Calibri"/>
                <a:ea typeface="Calibri"/>
                <a:cs typeface="Calibri"/>
                <a:sym typeface="Calibri"/>
              </a:rPr>
              <a:t> of the scientific/academic community related to computing, storage, data management infrastructure, platforms, services and applications as well as preparing NRENs to address these needs</a:t>
            </a:r>
            <a:endParaRPr sz="2100">
              <a:solidFill>
                <a:srgbClr val="0000FF"/>
              </a:solidFill>
              <a:latin typeface="Calibri"/>
              <a:ea typeface="Calibri"/>
              <a:cs typeface="Calibri"/>
              <a:sym typeface="Calibri"/>
            </a:endParaRPr>
          </a:p>
          <a:p>
            <a:pPr indent="-279400" lvl="0" marL="457200" marR="0" rtl="0" algn="l">
              <a:lnSpc>
                <a:spcPct val="100000"/>
              </a:lnSpc>
              <a:spcBef>
                <a:spcPts val="1000"/>
              </a:spcBef>
              <a:spcAft>
                <a:spcPts val="0"/>
              </a:spcAft>
              <a:buClr>
                <a:schemeClr val="dk1"/>
              </a:buClr>
              <a:buSzPts val="2800"/>
              <a:buFont typeface="Arial"/>
              <a:buNone/>
            </a:pPr>
            <a:r>
              <a:t/>
            </a:r>
            <a:endParaRPr b="0" sz="2100">
              <a:solidFill>
                <a:srgbClr val="1E4E7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ab8eecbe69_0_65"/>
          <p:cNvSpPr/>
          <p:nvPr/>
        </p:nvSpPr>
        <p:spPr>
          <a:xfrm>
            <a:off x="581550" y="4936100"/>
            <a:ext cx="11632200" cy="954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0" name="Google Shape;140;g3ab8eecbe69_0_65"/>
          <p:cNvSpPr/>
          <p:nvPr/>
        </p:nvSpPr>
        <p:spPr>
          <a:xfrm>
            <a:off x="559650" y="562775"/>
            <a:ext cx="11676000" cy="58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1" name="Google Shape;141;g3ab8eecbe69_0_65"/>
          <p:cNvSpPr/>
          <p:nvPr/>
        </p:nvSpPr>
        <p:spPr>
          <a:xfrm>
            <a:off x="559650" y="3997600"/>
            <a:ext cx="11632200" cy="79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 name="Google Shape;142;g3ab8eecbe69_0_65"/>
          <p:cNvSpPr/>
          <p:nvPr/>
        </p:nvSpPr>
        <p:spPr>
          <a:xfrm>
            <a:off x="559650" y="1189975"/>
            <a:ext cx="11676000" cy="1748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3" name="Google Shape;143;g3ab8eecbe69_0_65"/>
          <p:cNvSpPr/>
          <p:nvPr/>
        </p:nvSpPr>
        <p:spPr>
          <a:xfrm>
            <a:off x="559650" y="3135750"/>
            <a:ext cx="11632200" cy="58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4" name="Google Shape;144;g3ab8eecbe69_0_65"/>
          <p:cNvSpPr txBox="1"/>
          <p:nvPr>
            <p:ph type="title"/>
          </p:nvPr>
        </p:nvSpPr>
        <p:spPr>
          <a:xfrm>
            <a:off x="202375" y="0"/>
            <a:ext cx="11110800" cy="75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1F4270"/>
              </a:buClr>
              <a:buSzPts val="3200"/>
              <a:buFont typeface="Calibri"/>
              <a:buNone/>
            </a:pPr>
            <a:r>
              <a:rPr lang="en-GB" sz="3200">
                <a:solidFill>
                  <a:schemeClr val="lt1"/>
                </a:solidFill>
              </a:rPr>
              <a:t>The charter (2017), ToRs and goals for the SIG-CISS     2/2</a:t>
            </a:r>
            <a:endParaRPr>
              <a:solidFill>
                <a:schemeClr val="lt1"/>
              </a:solidFill>
            </a:endParaRPr>
          </a:p>
          <a:p>
            <a:pPr indent="0" lvl="0" marL="0" rtl="0" algn="l">
              <a:spcBef>
                <a:spcPts val="0"/>
              </a:spcBef>
              <a:spcAft>
                <a:spcPts val="0"/>
              </a:spcAft>
              <a:buNone/>
            </a:pPr>
            <a:r>
              <a:t/>
            </a:r>
            <a:endParaRPr/>
          </a:p>
        </p:txBody>
      </p:sp>
      <p:sp>
        <p:nvSpPr>
          <p:cNvPr id="145" name="Google Shape;145;g3ab8eecbe69_0_65"/>
          <p:cNvSpPr txBox="1"/>
          <p:nvPr>
            <p:ph idx="12" type="sldNum"/>
          </p:nvPr>
        </p:nvSpPr>
        <p:spPr>
          <a:xfrm>
            <a:off x="11452675" y="6502153"/>
            <a:ext cx="569700" cy="3213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46" name="Google Shape;146;g3ab8eecbe69_0_65"/>
          <p:cNvSpPr txBox="1"/>
          <p:nvPr>
            <p:ph idx="1" type="body"/>
          </p:nvPr>
        </p:nvSpPr>
        <p:spPr>
          <a:xfrm>
            <a:off x="202375" y="676000"/>
            <a:ext cx="12145800" cy="4351200"/>
          </a:xfrm>
          <a:prstGeom prst="rect">
            <a:avLst/>
          </a:prstGeom>
        </p:spPr>
        <p:txBody>
          <a:bodyPr anchorCtr="0" anchor="t" bIns="45700" lIns="91425" spcFirstLastPara="1" rIns="91425" wrap="square" tIns="45700">
            <a:normAutofit fontScale="25000" lnSpcReduction="20000"/>
          </a:bodyPr>
          <a:lstStyle/>
          <a:p>
            <a:pPr indent="-398689" lvl="0" marL="457200" marR="0" rtl="0" algn="l">
              <a:lnSpc>
                <a:spcPct val="100000"/>
              </a:lnSpc>
              <a:spcBef>
                <a:spcPts val="0"/>
              </a:spcBef>
              <a:spcAft>
                <a:spcPts val="0"/>
              </a:spcAft>
              <a:buClr>
                <a:srgbClr val="1E4E79"/>
              </a:buClr>
              <a:buSzPct val="100000"/>
              <a:buChar char="•"/>
            </a:pPr>
            <a:r>
              <a:rPr b="1" lang="en-GB" sz="7514"/>
              <a:t>Disseminate about local developments and specific technical solutions and feedback them upstream to the main branch of open source projects </a:t>
            </a:r>
            <a:endParaRPr b="1" sz="7514"/>
          </a:p>
          <a:p>
            <a:pPr indent="0" lvl="0" marL="457200" marR="0" rtl="0" algn="l">
              <a:lnSpc>
                <a:spcPct val="100000"/>
              </a:lnSpc>
              <a:spcBef>
                <a:spcPts val="0"/>
              </a:spcBef>
              <a:spcAft>
                <a:spcPts val="0"/>
              </a:spcAft>
              <a:buNone/>
            </a:pPr>
            <a:r>
              <a:t/>
            </a:r>
            <a:endParaRPr b="1" sz="2100"/>
          </a:p>
          <a:p>
            <a:pPr indent="-400843" lvl="0" marL="457200" marR="0" rtl="0" algn="l">
              <a:lnSpc>
                <a:spcPct val="100000"/>
              </a:lnSpc>
              <a:spcBef>
                <a:spcPts val="0"/>
              </a:spcBef>
              <a:spcAft>
                <a:spcPts val="0"/>
              </a:spcAft>
              <a:buClr>
                <a:srgbClr val="9900FF"/>
              </a:buClr>
              <a:buSzPct val="100000"/>
              <a:buChar char="•"/>
            </a:pPr>
            <a:r>
              <a:rPr b="1" lang="en-GB" sz="7650">
                <a:solidFill>
                  <a:srgbClr val="9900FF"/>
                </a:solidFill>
              </a:rPr>
              <a:t>Leverage the critical mass of the Research and Education community to steer and lobby/provide useful feedback to all key stakeholders around us:</a:t>
            </a:r>
            <a:br>
              <a:rPr lang="en-GB" sz="7650">
                <a:solidFill>
                  <a:srgbClr val="9900FF"/>
                </a:solidFill>
              </a:rPr>
            </a:br>
            <a:endParaRPr sz="7650">
              <a:solidFill>
                <a:srgbClr val="9900FF"/>
              </a:solidFill>
            </a:endParaRPr>
          </a:p>
          <a:p>
            <a:pPr indent="-350043" lvl="1" marL="914400" marR="0" rtl="0" algn="l">
              <a:lnSpc>
                <a:spcPct val="100000"/>
              </a:lnSpc>
              <a:spcBef>
                <a:spcPts val="0"/>
              </a:spcBef>
              <a:spcAft>
                <a:spcPts val="0"/>
              </a:spcAft>
              <a:buClr>
                <a:srgbClr val="9900FF"/>
              </a:buClr>
              <a:buSzPct val="100000"/>
              <a:buChar char="•"/>
            </a:pPr>
            <a:r>
              <a:rPr lang="en-GB" sz="7650">
                <a:solidFill>
                  <a:srgbClr val="9900FF"/>
                </a:solidFill>
              </a:rPr>
              <a:t>Large open-source Cloud IT projects and platforms</a:t>
            </a:r>
            <a:endParaRPr sz="7650">
              <a:solidFill>
                <a:srgbClr val="9900FF"/>
              </a:solidFill>
            </a:endParaRPr>
          </a:p>
          <a:p>
            <a:pPr indent="-350043" lvl="1" marL="914400" marR="0" rtl="0" algn="l">
              <a:lnSpc>
                <a:spcPct val="100000"/>
              </a:lnSpc>
              <a:spcBef>
                <a:spcPts val="0"/>
              </a:spcBef>
              <a:spcAft>
                <a:spcPts val="0"/>
              </a:spcAft>
              <a:buClr>
                <a:srgbClr val="9900FF"/>
              </a:buClr>
              <a:buSzPct val="100000"/>
              <a:buChar char="•"/>
            </a:pPr>
            <a:r>
              <a:rPr lang="en-GB" sz="7650">
                <a:solidFill>
                  <a:srgbClr val="9900FF"/>
                </a:solidFill>
              </a:rPr>
              <a:t>European Commission and the EU regulations impacting on the providers and consumers of Cloud services in the Academia</a:t>
            </a:r>
            <a:endParaRPr sz="7650">
              <a:solidFill>
                <a:srgbClr val="9900FF"/>
              </a:solidFill>
            </a:endParaRPr>
          </a:p>
          <a:p>
            <a:pPr indent="-330993" lvl="1" marL="914400" marR="0" rtl="0" algn="l">
              <a:lnSpc>
                <a:spcPct val="100000"/>
              </a:lnSpc>
              <a:spcBef>
                <a:spcPts val="0"/>
              </a:spcBef>
              <a:spcAft>
                <a:spcPts val="0"/>
              </a:spcAft>
              <a:buClr>
                <a:srgbClr val="9900FF"/>
              </a:buClr>
              <a:buSzPct val="84313"/>
              <a:buChar char="•"/>
            </a:pPr>
            <a:r>
              <a:rPr lang="en-GB" sz="7650">
                <a:solidFill>
                  <a:srgbClr val="9900FF"/>
                </a:solidFill>
              </a:rPr>
              <a:t>Large public cloud providers</a:t>
            </a:r>
            <a:br>
              <a:rPr lang="en-GB" sz="6450">
                <a:solidFill>
                  <a:srgbClr val="9900FF"/>
                </a:solidFill>
              </a:rPr>
            </a:br>
            <a:endParaRPr sz="6450">
              <a:solidFill>
                <a:srgbClr val="9900FF"/>
              </a:solidFill>
            </a:endParaRPr>
          </a:p>
          <a:p>
            <a:pPr indent="-407010" lvl="0" marL="457200" rtl="0" algn="l">
              <a:lnSpc>
                <a:spcPct val="100000"/>
              </a:lnSpc>
              <a:spcBef>
                <a:spcPts val="1000"/>
              </a:spcBef>
              <a:spcAft>
                <a:spcPts val="0"/>
              </a:spcAft>
              <a:buClr>
                <a:srgbClr val="38761D"/>
              </a:buClr>
              <a:buSzPct val="100000"/>
              <a:buChar char="•"/>
            </a:pPr>
            <a:r>
              <a:rPr b="1" lang="en-GB" sz="8038">
                <a:solidFill>
                  <a:srgbClr val="38761D"/>
                </a:solidFill>
              </a:rPr>
              <a:t>Support and adopt interoperable solutions based on community adopted standards, enabling to scale up and integrate multi-domain resources</a:t>
            </a:r>
            <a:br>
              <a:rPr b="1" lang="en-GB" sz="8038">
                <a:solidFill>
                  <a:srgbClr val="38761D"/>
                </a:solidFill>
              </a:rPr>
            </a:br>
            <a:endParaRPr b="1" sz="8038">
              <a:solidFill>
                <a:srgbClr val="38761D"/>
              </a:solidFill>
            </a:endParaRPr>
          </a:p>
          <a:p>
            <a:pPr indent="-401637" lvl="0" marL="457200" marR="0" rtl="0" algn="l">
              <a:lnSpc>
                <a:spcPct val="100000"/>
              </a:lnSpc>
              <a:spcBef>
                <a:spcPts val="1000"/>
              </a:spcBef>
              <a:spcAft>
                <a:spcPts val="0"/>
              </a:spcAft>
              <a:buClr>
                <a:srgbClr val="CC0000"/>
              </a:buClr>
              <a:buSzPct val="100000"/>
              <a:buChar char="•"/>
            </a:pPr>
            <a:r>
              <a:rPr lang="en-GB" sz="7700">
                <a:solidFill>
                  <a:srgbClr val="CC0000"/>
                </a:solidFill>
              </a:rPr>
              <a:t>To provide an interface among operators and owners of the cloud computing and storage infrastructure (IT experts) and the actual users i.e. individuals, academic institutions, communities and collaborations (domain experts), that enables mutual understanding of needs and capabilities as well as challenges and opportunities</a:t>
            </a:r>
            <a:br>
              <a:rPr lang="en-GB" sz="7700">
                <a:solidFill>
                  <a:srgbClr val="CC0000"/>
                </a:solidFill>
              </a:rPr>
            </a:br>
            <a:endParaRPr sz="7700">
              <a:solidFill>
                <a:srgbClr val="CC0000"/>
              </a:solidFill>
            </a:endParaRPr>
          </a:p>
          <a:p>
            <a:pPr indent="-350837" lvl="0" marL="457200" rtl="0" algn="l">
              <a:lnSpc>
                <a:spcPct val="115000"/>
              </a:lnSpc>
              <a:spcBef>
                <a:spcPts val="0"/>
              </a:spcBef>
              <a:spcAft>
                <a:spcPts val="0"/>
              </a:spcAft>
              <a:buClr>
                <a:srgbClr val="A61C00"/>
              </a:buClr>
              <a:buSzPct val="100000"/>
              <a:buChar char="•"/>
            </a:pPr>
            <a:r>
              <a:rPr lang="en-GB" sz="7700">
                <a:solidFill>
                  <a:srgbClr val="A61C00"/>
                </a:solidFill>
              </a:rPr>
              <a:t>To define, stabilise and promulgate mutually agreed upon APIs as exported by NREN cloud stacks, preferably globally recognised APIs that cloud users can rely on to build their use case upon, and be guaranteed that their use case will in fact work, and be as portable as possible among NRENs</a:t>
            </a:r>
            <a:endParaRPr sz="7700">
              <a:solidFill>
                <a:srgbClr val="A61C00"/>
              </a:solidFill>
            </a:endParaRPr>
          </a:p>
          <a:p>
            <a:pPr indent="0" lvl="0" marL="457200" rtl="0" algn="l">
              <a:lnSpc>
                <a:spcPct val="100000"/>
              </a:lnSpc>
              <a:spcBef>
                <a:spcPts val="1000"/>
              </a:spcBef>
              <a:spcAft>
                <a:spcPts val="0"/>
              </a:spcAft>
              <a:buNone/>
            </a:pPr>
            <a:r>
              <a:t/>
            </a:r>
            <a:endParaRPr sz="7700">
              <a:solidFill>
                <a:srgbClr val="CC0000"/>
              </a:solidFill>
            </a:endParaRPr>
          </a:p>
          <a:p>
            <a:pPr indent="-279400" lvl="0" marL="457200" rtl="0" algn="l">
              <a:lnSpc>
                <a:spcPct val="100000"/>
              </a:lnSpc>
              <a:spcBef>
                <a:spcPts val="1000"/>
              </a:spcBef>
              <a:spcAft>
                <a:spcPts val="0"/>
              </a:spcAft>
              <a:buClr>
                <a:schemeClr val="dk1"/>
              </a:buClr>
              <a:buSzPct val="133333"/>
              <a:buFont typeface="Arial"/>
              <a:buNone/>
            </a:pPr>
            <a:r>
              <a:t/>
            </a:r>
            <a:endParaRPr sz="2100"/>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ab8eecbe69_0_7"/>
          <p:cNvSpPr txBox="1"/>
          <p:nvPr>
            <p:ph idx="12" type="sldNum"/>
          </p:nvPr>
        </p:nvSpPr>
        <p:spPr>
          <a:xfrm>
            <a:off x="11452675" y="6502153"/>
            <a:ext cx="569700" cy="32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52" name="Google Shape;152;g3ab8eecbe69_0_7"/>
          <p:cNvSpPr txBox="1"/>
          <p:nvPr>
            <p:ph type="title"/>
          </p:nvPr>
        </p:nvSpPr>
        <p:spPr>
          <a:xfrm>
            <a:off x="81450" y="-45629"/>
            <a:ext cx="9390600" cy="75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4270"/>
              </a:buClr>
              <a:buSzPts val="3200"/>
              <a:buFont typeface="Calibri"/>
              <a:buNone/>
            </a:pPr>
            <a:r>
              <a:rPr lang="en-GB" sz="3200">
                <a:solidFill>
                  <a:schemeClr val="lt1"/>
                </a:solidFill>
              </a:rPr>
              <a:t>What topics we typically deal with</a:t>
            </a:r>
            <a:endParaRPr>
              <a:solidFill>
                <a:schemeClr val="lt1"/>
              </a:solidFill>
            </a:endParaRPr>
          </a:p>
        </p:txBody>
      </p:sp>
      <p:sp>
        <p:nvSpPr>
          <p:cNvPr id="153" name="Google Shape;153;g3ab8eecbe69_0_7"/>
          <p:cNvSpPr txBox="1"/>
          <p:nvPr/>
        </p:nvSpPr>
        <p:spPr>
          <a:xfrm>
            <a:off x="234900" y="1154076"/>
            <a:ext cx="11001000" cy="58686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1E4E79"/>
              </a:buClr>
              <a:buSzPts val="2800"/>
              <a:buFont typeface="Arial"/>
              <a:buChar char="•"/>
            </a:pPr>
            <a:r>
              <a:rPr b="1" lang="en-GB" sz="2800">
                <a:solidFill>
                  <a:srgbClr val="1E4E79"/>
                </a:solidFill>
                <a:latin typeface="Calibri"/>
                <a:ea typeface="Calibri"/>
                <a:cs typeface="Calibri"/>
                <a:sym typeface="Calibri"/>
              </a:rPr>
              <a:t>Cloud services</a:t>
            </a:r>
            <a:r>
              <a:rPr b="0" lang="en-GB" sz="2800">
                <a:solidFill>
                  <a:srgbClr val="1E4E79"/>
                </a:solidFill>
                <a:latin typeface="Calibri"/>
                <a:ea typeface="Calibri"/>
                <a:cs typeface="Calibri"/>
                <a:sym typeface="Calibri"/>
              </a:rPr>
              <a:t> for the R&amp;E community</a:t>
            </a:r>
            <a:endParaRPr/>
          </a:p>
          <a:p>
            <a:pPr indent="-457200" lvl="0" marL="457200" marR="0" rtl="0" algn="l">
              <a:lnSpc>
                <a:spcPct val="100000"/>
              </a:lnSpc>
              <a:spcBef>
                <a:spcPts val="1000"/>
              </a:spcBef>
              <a:spcAft>
                <a:spcPts val="0"/>
              </a:spcAft>
              <a:buClr>
                <a:srgbClr val="1E4E79"/>
              </a:buClr>
              <a:buSzPts val="2800"/>
              <a:buFont typeface="Arial"/>
              <a:buChar char="•"/>
            </a:pPr>
            <a:r>
              <a:rPr b="1" lang="en-GB" sz="2800">
                <a:solidFill>
                  <a:srgbClr val="1E4E79"/>
                </a:solidFill>
                <a:latin typeface="Calibri"/>
                <a:ea typeface="Calibri"/>
                <a:cs typeface="Calibri"/>
                <a:sym typeface="Calibri"/>
              </a:rPr>
              <a:t>Interoperable software stacks </a:t>
            </a:r>
            <a:r>
              <a:rPr b="0" lang="en-GB" sz="2800">
                <a:solidFill>
                  <a:srgbClr val="1E4E79"/>
                </a:solidFill>
                <a:latin typeface="Calibri"/>
                <a:ea typeface="Calibri"/>
                <a:cs typeface="Calibri"/>
                <a:sym typeface="Calibri"/>
              </a:rPr>
              <a:t>implementing cloud services</a:t>
            </a:r>
            <a:endParaRPr/>
          </a:p>
          <a:p>
            <a:pPr indent="-342900" lvl="1" marL="1028700" marR="0" rtl="0" algn="l">
              <a:lnSpc>
                <a:spcPct val="100000"/>
              </a:lnSpc>
              <a:spcBef>
                <a:spcPts val="500"/>
              </a:spcBef>
              <a:spcAft>
                <a:spcPts val="0"/>
              </a:spcAft>
              <a:buClr>
                <a:srgbClr val="1E4E79"/>
              </a:buClr>
              <a:buSzPts val="1800"/>
              <a:buFont typeface="Arial"/>
              <a:buChar char="•"/>
            </a:pPr>
            <a:r>
              <a:rPr b="0" i="0" lang="en-GB" sz="1800" u="none" cap="none" strike="noStrike">
                <a:solidFill>
                  <a:srgbClr val="1E4E79"/>
                </a:solidFill>
                <a:latin typeface="Calibri"/>
                <a:ea typeface="Calibri"/>
                <a:cs typeface="Calibri"/>
                <a:sym typeface="Calibri"/>
              </a:rPr>
              <a:t>OpenStack</a:t>
            </a:r>
            <a:endParaRPr b="0" i="0" sz="1800" u="none" cap="none" strike="noStrike">
              <a:solidFill>
                <a:srgbClr val="1E4E79"/>
              </a:solidFill>
              <a:latin typeface="Calibri"/>
              <a:ea typeface="Calibri"/>
              <a:cs typeface="Calibri"/>
              <a:sym typeface="Calibri"/>
            </a:endParaRPr>
          </a:p>
          <a:p>
            <a:pPr indent="-457200" lvl="0" marL="457200" marR="0" rtl="0" algn="l">
              <a:lnSpc>
                <a:spcPct val="100000"/>
              </a:lnSpc>
              <a:spcBef>
                <a:spcPts val="1000"/>
              </a:spcBef>
              <a:spcAft>
                <a:spcPts val="0"/>
              </a:spcAft>
              <a:buClr>
                <a:srgbClr val="1E4E79"/>
              </a:buClr>
              <a:buSzPts val="2800"/>
              <a:buFont typeface="Arial"/>
              <a:buChar char="•"/>
            </a:pPr>
            <a:r>
              <a:rPr b="1" lang="en-GB" sz="2800">
                <a:solidFill>
                  <a:srgbClr val="1E4E79"/>
                </a:solidFill>
                <a:latin typeface="Calibri"/>
                <a:ea typeface="Calibri"/>
                <a:cs typeface="Calibri"/>
                <a:sym typeface="Calibri"/>
              </a:rPr>
              <a:t>Hybrid cloud </a:t>
            </a:r>
            <a:r>
              <a:rPr b="0" lang="en-GB" sz="2800">
                <a:solidFill>
                  <a:srgbClr val="1E4E79"/>
                </a:solidFill>
                <a:latin typeface="Calibri"/>
                <a:ea typeface="Calibri"/>
                <a:cs typeface="Calibri"/>
                <a:sym typeface="Calibri"/>
              </a:rPr>
              <a:t>approaches</a:t>
            </a:r>
            <a:endParaRPr/>
          </a:p>
          <a:p>
            <a:pPr indent="-342900" lvl="1" marL="1028700" marR="0" rtl="0" algn="l">
              <a:lnSpc>
                <a:spcPct val="100000"/>
              </a:lnSpc>
              <a:spcBef>
                <a:spcPts val="500"/>
              </a:spcBef>
              <a:spcAft>
                <a:spcPts val="0"/>
              </a:spcAft>
              <a:buClr>
                <a:srgbClr val="1E4E79"/>
              </a:buClr>
              <a:buSzPts val="1800"/>
              <a:buFont typeface="Arial"/>
              <a:buChar char="•"/>
            </a:pPr>
            <a:r>
              <a:rPr b="0" i="0" lang="en-GB" sz="1800" u="none" cap="none" strike="noStrike">
                <a:solidFill>
                  <a:srgbClr val="1E4E79"/>
                </a:solidFill>
                <a:latin typeface="Calibri"/>
                <a:ea typeface="Calibri"/>
                <a:cs typeface="Calibri"/>
                <a:sym typeface="Calibri"/>
              </a:rPr>
              <a:t>Integrating private and public cloud to enable flexibility and response to peak demand</a:t>
            </a:r>
            <a:endParaRPr/>
          </a:p>
          <a:p>
            <a:pPr indent="-457200" lvl="0" marL="457200" marR="0" rtl="0" algn="l">
              <a:lnSpc>
                <a:spcPct val="100000"/>
              </a:lnSpc>
              <a:spcBef>
                <a:spcPts val="1000"/>
              </a:spcBef>
              <a:spcAft>
                <a:spcPts val="0"/>
              </a:spcAft>
              <a:buClr>
                <a:srgbClr val="1E4E79"/>
              </a:buClr>
              <a:buSzPts val="2800"/>
              <a:buChar char="•"/>
            </a:pPr>
            <a:r>
              <a:rPr b="1" lang="en-GB" sz="2800">
                <a:solidFill>
                  <a:srgbClr val="1E4E79"/>
                </a:solidFill>
                <a:latin typeface="Calibri"/>
                <a:ea typeface="Calibri"/>
                <a:cs typeface="Calibri"/>
                <a:sym typeface="Calibri"/>
              </a:rPr>
              <a:t>User Experience</a:t>
            </a:r>
            <a:endParaRPr b="1"/>
          </a:p>
          <a:p>
            <a:pPr indent="-342900" lvl="1" marL="1028700" marR="0" rtl="0" algn="l">
              <a:lnSpc>
                <a:spcPct val="100000"/>
              </a:lnSpc>
              <a:spcBef>
                <a:spcPts val="500"/>
              </a:spcBef>
              <a:spcAft>
                <a:spcPts val="0"/>
              </a:spcAft>
              <a:buClr>
                <a:srgbClr val="1E4E79"/>
              </a:buClr>
              <a:buSzPts val="2000"/>
              <a:buFont typeface="Arial"/>
              <a:buChar char="•"/>
            </a:pPr>
            <a:r>
              <a:rPr b="0" i="0" lang="en-GB" sz="2000" u="none" cap="none" strike="noStrike">
                <a:solidFill>
                  <a:srgbClr val="1E4E79"/>
                </a:solidFill>
                <a:latin typeface="Calibri"/>
                <a:ea typeface="Calibri"/>
                <a:cs typeface="Calibri"/>
                <a:sym typeface="Calibri"/>
              </a:rPr>
              <a:t>Integration with AAI solutions and user management </a:t>
            </a:r>
            <a:endParaRPr/>
          </a:p>
          <a:p>
            <a:pPr indent="-457200" lvl="0" marL="457200" marR="0" rtl="0" algn="l">
              <a:lnSpc>
                <a:spcPct val="100000"/>
              </a:lnSpc>
              <a:spcBef>
                <a:spcPts val="1000"/>
              </a:spcBef>
              <a:spcAft>
                <a:spcPts val="0"/>
              </a:spcAft>
              <a:buClr>
                <a:srgbClr val="1E4E79"/>
              </a:buClr>
              <a:buSzPts val="2800"/>
              <a:buFont typeface="Arial"/>
              <a:buChar char="•"/>
            </a:pPr>
            <a:r>
              <a:rPr b="1" lang="en-GB" sz="2800">
                <a:solidFill>
                  <a:srgbClr val="1E4E79"/>
                </a:solidFill>
                <a:latin typeface="Calibri"/>
                <a:ea typeface="Calibri"/>
                <a:cs typeface="Calibri"/>
                <a:sym typeface="Calibri"/>
              </a:rPr>
              <a:t>New </a:t>
            </a:r>
            <a:r>
              <a:rPr b="0" lang="en-GB" sz="2800">
                <a:solidFill>
                  <a:srgbClr val="1E4E79"/>
                </a:solidFill>
                <a:latin typeface="Calibri"/>
                <a:ea typeface="Calibri"/>
                <a:cs typeface="Calibri"/>
                <a:sym typeface="Calibri"/>
              </a:rPr>
              <a:t>storage platforms, cloud implementations,  hardware </a:t>
            </a:r>
            <a:endParaRPr/>
          </a:p>
          <a:p>
            <a:pPr indent="-457200" lvl="0" marL="457200" marR="0" rtl="0" algn="l">
              <a:lnSpc>
                <a:spcPct val="100000"/>
              </a:lnSpc>
              <a:spcBef>
                <a:spcPts val="1000"/>
              </a:spcBef>
              <a:spcAft>
                <a:spcPts val="0"/>
              </a:spcAft>
              <a:buClr>
                <a:srgbClr val="1E4E79"/>
              </a:buClr>
              <a:buSzPts val="2800"/>
              <a:buFont typeface="Arial"/>
              <a:buChar char="•"/>
            </a:pPr>
            <a:r>
              <a:rPr b="0" lang="en-GB" sz="2800">
                <a:solidFill>
                  <a:srgbClr val="1E4E79"/>
                </a:solidFill>
                <a:latin typeface="Calibri"/>
                <a:ea typeface="Calibri"/>
                <a:cs typeface="Calibri"/>
                <a:sym typeface="Calibri"/>
              </a:rPr>
              <a:t>Integration/Interoperability with key R&amp;E community initiatives</a:t>
            </a:r>
            <a:endParaRPr/>
          </a:p>
          <a:p>
            <a:pPr indent="-457200" lvl="1" marL="1143000" marR="0" rtl="0" algn="l">
              <a:lnSpc>
                <a:spcPct val="100000"/>
              </a:lnSpc>
              <a:spcBef>
                <a:spcPts val="500"/>
              </a:spcBef>
              <a:spcAft>
                <a:spcPts val="0"/>
              </a:spcAft>
              <a:buClr>
                <a:srgbClr val="1E4E79"/>
              </a:buClr>
              <a:buSzPts val="2000"/>
              <a:buFont typeface="Arial"/>
              <a:buChar char="•"/>
            </a:pPr>
            <a:r>
              <a:rPr b="0" i="0" lang="en-GB" sz="2000" u="none" cap="none" strike="noStrike">
                <a:solidFill>
                  <a:srgbClr val="1E4E79"/>
                </a:solidFill>
                <a:latin typeface="Calibri"/>
                <a:ea typeface="Calibri"/>
                <a:cs typeface="Calibri"/>
                <a:sym typeface="Calibri"/>
              </a:rPr>
              <a:t>EOSC Nodes </a:t>
            </a:r>
            <a:r>
              <a:rPr lang="en-GB" sz="2000">
                <a:solidFill>
                  <a:srgbClr val="1E4E79"/>
                </a:solidFill>
                <a:latin typeface="Calibri"/>
                <a:ea typeface="Calibri"/>
                <a:cs typeface="Calibri"/>
                <a:sym typeface="Calibri"/>
              </a:rPr>
              <a:t>,  e-Infrastructures</a:t>
            </a:r>
            <a:endParaRPr b="0" i="0" sz="2000" u="none" cap="none" strike="noStrike">
              <a:solidFill>
                <a:srgbClr val="1E4E79"/>
              </a:solidFill>
              <a:latin typeface="Calibri"/>
              <a:ea typeface="Calibri"/>
              <a:cs typeface="Calibri"/>
              <a:sym typeface="Calibri"/>
            </a:endParaRPr>
          </a:p>
          <a:p>
            <a:pPr indent="-457200" lvl="0" marL="457200" marR="0" rtl="0" algn="l">
              <a:lnSpc>
                <a:spcPct val="100000"/>
              </a:lnSpc>
              <a:spcBef>
                <a:spcPts val="1000"/>
              </a:spcBef>
              <a:spcAft>
                <a:spcPts val="0"/>
              </a:spcAft>
              <a:buClr>
                <a:srgbClr val="1E4E79"/>
              </a:buClr>
              <a:buSzPts val="2800"/>
              <a:buFont typeface="Arial"/>
              <a:buChar char="•"/>
            </a:pPr>
            <a:r>
              <a:rPr b="0" lang="en-GB" sz="2800">
                <a:solidFill>
                  <a:srgbClr val="1E4E79"/>
                </a:solidFill>
                <a:latin typeface="Calibri"/>
                <a:ea typeface="Calibri"/>
                <a:cs typeface="Calibri"/>
                <a:sym typeface="Calibri"/>
              </a:rPr>
              <a:t>Trusted Research Environments and handling sensitive data</a:t>
            </a:r>
            <a:endParaRPr/>
          </a:p>
          <a:p>
            <a:pPr indent="-279400" lvl="0" marL="457200" marR="0" rtl="0" algn="l">
              <a:lnSpc>
                <a:spcPct val="100000"/>
              </a:lnSpc>
              <a:spcBef>
                <a:spcPts val="1000"/>
              </a:spcBef>
              <a:spcAft>
                <a:spcPts val="0"/>
              </a:spcAft>
              <a:buClr>
                <a:schemeClr val="dk1"/>
              </a:buClr>
              <a:buSzPts val="2800"/>
              <a:buFont typeface="Arial"/>
              <a:buNone/>
            </a:pPr>
            <a:r>
              <a:t/>
            </a:r>
            <a:endParaRPr b="0" sz="2800">
              <a:solidFill>
                <a:srgbClr val="1E4E79"/>
              </a:solidFill>
              <a:latin typeface="Calibri"/>
              <a:ea typeface="Calibri"/>
              <a:cs typeface="Calibri"/>
              <a:sym typeface="Calibri"/>
            </a:endParaRPr>
          </a:p>
        </p:txBody>
      </p:sp>
      <p:sp>
        <p:nvSpPr>
          <p:cNvPr id="154" name="Google Shape;154;g3ab8eecbe69_0_7"/>
          <p:cNvSpPr txBox="1"/>
          <p:nvPr/>
        </p:nvSpPr>
        <p:spPr>
          <a:xfrm>
            <a:off x="5627884" y="707082"/>
            <a:ext cx="639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chemeClr val="hlink"/>
                </a:solidFill>
                <a:latin typeface="Calibri"/>
                <a:ea typeface="Calibri"/>
                <a:cs typeface="Calibri"/>
                <a:sym typeface="Calibri"/>
                <a:hlinkClick r:id="rId3"/>
              </a:rPr>
              <a:t>https://wiki.geant.org/display/CISS/SIG-CISS+Hom</a:t>
            </a:r>
            <a:r>
              <a:rPr b="1" lang="en-GB" sz="1800" u="sng">
                <a:solidFill>
                  <a:schemeClr val="hlink"/>
                </a:solidFill>
                <a:latin typeface="Calibri"/>
                <a:ea typeface="Calibri"/>
                <a:cs typeface="Calibri"/>
                <a:sym typeface="Calibri"/>
                <a:hlinkClick r:id="rId4"/>
              </a:rPr>
              <a:t>e </a:t>
            </a:r>
            <a:r>
              <a:rPr b="1" lang="en-GB" sz="1800" u="sng">
                <a:solidFill>
                  <a:schemeClr val="hlink"/>
                </a:solidFill>
                <a:latin typeface="Calibri"/>
                <a:ea typeface="Calibri"/>
                <a:cs typeface="Calibri"/>
                <a:sym typeface="Calibri"/>
                <a:hlinkClick r:id="rId5"/>
              </a:rPr>
              <a:t>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ab8eecbe69_0_51"/>
          <p:cNvSpPr txBox="1"/>
          <p:nvPr>
            <p:ph type="title"/>
          </p:nvPr>
        </p:nvSpPr>
        <p:spPr>
          <a:xfrm>
            <a:off x="238775" y="-73958"/>
            <a:ext cx="9390600" cy="75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chemeClr val="lt1"/>
                </a:solidFill>
              </a:rPr>
              <a:t>What have we been focusing on at  the last SIG events:</a:t>
            </a:r>
            <a:endParaRPr>
              <a:solidFill>
                <a:schemeClr val="lt1"/>
              </a:solidFill>
            </a:endParaRPr>
          </a:p>
        </p:txBody>
      </p:sp>
      <p:sp>
        <p:nvSpPr>
          <p:cNvPr id="161" name="Google Shape;161;g3ab8eecbe69_0_51"/>
          <p:cNvSpPr txBox="1"/>
          <p:nvPr>
            <p:ph idx="12" type="sldNum"/>
          </p:nvPr>
        </p:nvSpPr>
        <p:spPr>
          <a:xfrm>
            <a:off x="11452675" y="6502153"/>
            <a:ext cx="569700" cy="3213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62" name="Google Shape;162;g3ab8eecbe69_0_51"/>
          <p:cNvSpPr txBox="1"/>
          <p:nvPr>
            <p:ph idx="1" type="body"/>
          </p:nvPr>
        </p:nvSpPr>
        <p:spPr>
          <a:xfrm>
            <a:off x="238775" y="1446600"/>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GB"/>
              <a:t>How</a:t>
            </a:r>
            <a:r>
              <a:rPr lang="en-GB"/>
              <a:t> do NRENs implement </a:t>
            </a:r>
            <a:r>
              <a:rPr b="1" lang="en-GB"/>
              <a:t>Infrastructure-as-Code</a:t>
            </a:r>
            <a:r>
              <a:rPr lang="en-GB"/>
              <a:t>   (Munich, March 2025)</a:t>
            </a:r>
            <a:endParaRPr/>
          </a:p>
          <a:p>
            <a:pPr indent="-342900" lvl="0" marL="457200" rtl="0" algn="l">
              <a:spcBef>
                <a:spcPts val="0"/>
              </a:spcBef>
              <a:spcAft>
                <a:spcPts val="0"/>
              </a:spcAft>
              <a:buSzPts val="1800"/>
              <a:buChar char="❏"/>
            </a:pPr>
            <a:r>
              <a:rPr b="1" lang="en-GB"/>
              <a:t>Trusted Research Environments</a:t>
            </a:r>
            <a:r>
              <a:rPr lang="en-GB"/>
              <a:t> for handling sensitive data</a:t>
            </a:r>
            <a:endParaRPr/>
          </a:p>
          <a:p>
            <a:pPr indent="-342900" lvl="0" marL="457200" rtl="0" algn="l">
              <a:spcBef>
                <a:spcPts val="0"/>
              </a:spcBef>
              <a:spcAft>
                <a:spcPts val="0"/>
              </a:spcAft>
              <a:buSzPts val="1800"/>
              <a:buChar char="❏"/>
            </a:pPr>
            <a:r>
              <a:rPr lang="en-GB"/>
              <a:t>How to the NREN community implement</a:t>
            </a:r>
            <a:r>
              <a:rPr b="1" lang="en-GB"/>
              <a:t> hybrid Cloud Use Cases </a:t>
            </a:r>
            <a:r>
              <a:rPr lang="en-GB"/>
              <a:t>(Trieste, June 2023)</a:t>
            </a:r>
            <a:endParaRPr/>
          </a:p>
          <a:p>
            <a:pPr indent="-342900" lvl="0" marL="457200" rtl="0" algn="l">
              <a:spcBef>
                <a:spcPts val="0"/>
              </a:spcBef>
              <a:spcAft>
                <a:spcPts val="0"/>
              </a:spcAft>
              <a:buSzPts val="1800"/>
              <a:buChar char="❏"/>
            </a:pPr>
            <a:r>
              <a:rPr lang="en-GB"/>
              <a:t>NRENs building cloud  (several times)</a:t>
            </a:r>
            <a:endParaRPr/>
          </a:p>
          <a:p>
            <a:pPr indent="-342900" lvl="0" marL="457200" rtl="0" algn="l">
              <a:spcBef>
                <a:spcPts val="0"/>
              </a:spcBef>
              <a:spcAft>
                <a:spcPts val="0"/>
              </a:spcAft>
              <a:buSzPts val="1800"/>
              <a:buChar char="❏"/>
            </a:pPr>
            <a:r>
              <a:rPr b="1" lang="en-GB"/>
              <a:t>Openstack challenges and issues</a:t>
            </a:r>
            <a:r>
              <a:rPr lang="en-GB"/>
              <a:t>, common approaches, solutions (</a:t>
            </a:r>
            <a:r>
              <a:rPr lang="en-GB"/>
              <a:t>Reykjavik</a:t>
            </a:r>
            <a:r>
              <a:rPr lang="en-GB"/>
              <a:t>, September 2023)</a:t>
            </a:r>
            <a:endParaRPr/>
          </a:p>
          <a:p>
            <a:pPr indent="-342900" lvl="0" marL="457200" rtl="0" algn="l">
              <a:spcBef>
                <a:spcPts val="0"/>
              </a:spcBef>
              <a:spcAft>
                <a:spcPts val="0"/>
              </a:spcAft>
              <a:buSzPts val="1800"/>
              <a:buChar char="❏"/>
            </a:pPr>
            <a:r>
              <a:rPr lang="en-GB"/>
              <a:t>Liaising with other GN5-2 WPs and tasks about plans / strategy / goals</a:t>
            </a:r>
            <a:endParaRPr/>
          </a:p>
          <a:p>
            <a:pPr indent="-342900" lvl="0" marL="457200" rtl="0" algn="l">
              <a:spcBef>
                <a:spcPts val="0"/>
              </a:spcBef>
              <a:spcAft>
                <a:spcPts val="0"/>
              </a:spcAft>
              <a:buSzPts val="1800"/>
              <a:buChar char="❏"/>
            </a:pPr>
            <a:r>
              <a:rPr lang="en-GB"/>
              <a:t>Updates from key projects and initiatives (e.g. CS3, CS3MESH4EOSC..)</a:t>
            </a:r>
            <a:endParaRPr/>
          </a:p>
          <a:p>
            <a:pPr indent="0" lvl="0" marL="45720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ab8eecbe69_0_84"/>
          <p:cNvSpPr txBox="1"/>
          <p:nvPr>
            <p:ph type="title"/>
          </p:nvPr>
        </p:nvSpPr>
        <p:spPr>
          <a:xfrm>
            <a:off x="112425" y="-98383"/>
            <a:ext cx="9390600" cy="75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chemeClr val="lt1"/>
                </a:solidFill>
              </a:rPr>
              <a:t>What I think we as SIG should keep on doing  (my unrequested opinion)</a:t>
            </a:r>
            <a:endParaRPr>
              <a:solidFill>
                <a:schemeClr val="lt1"/>
              </a:solidFill>
            </a:endParaRPr>
          </a:p>
        </p:txBody>
      </p:sp>
      <p:sp>
        <p:nvSpPr>
          <p:cNvPr id="169" name="Google Shape;169;g3ab8eecbe69_0_84"/>
          <p:cNvSpPr txBox="1"/>
          <p:nvPr>
            <p:ph idx="12" type="sldNum"/>
          </p:nvPr>
        </p:nvSpPr>
        <p:spPr>
          <a:xfrm>
            <a:off x="11452675" y="6502153"/>
            <a:ext cx="569700" cy="3213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0" name="Google Shape;170;g3ab8eecbe69_0_84"/>
          <p:cNvSpPr txBox="1"/>
          <p:nvPr>
            <p:ph idx="1" type="body"/>
          </p:nvPr>
        </p:nvSpPr>
        <p:spPr>
          <a:xfrm>
            <a:off x="145900" y="913400"/>
            <a:ext cx="11876400" cy="501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eriod"/>
            </a:pPr>
            <a:r>
              <a:rPr lang="en-GB"/>
              <a:t>Keep </a:t>
            </a:r>
            <a:r>
              <a:rPr b="1" lang="en-GB"/>
              <a:t>focussing on our user community </a:t>
            </a:r>
            <a:r>
              <a:rPr lang="en-GB"/>
              <a:t>and keep adopting their perspective</a:t>
            </a:r>
            <a:endParaRPr/>
          </a:p>
          <a:p>
            <a:pPr indent="-342900" lvl="1" marL="914400" rtl="0" algn="l">
              <a:spcBef>
                <a:spcPts val="0"/>
              </a:spcBef>
              <a:spcAft>
                <a:spcPts val="0"/>
              </a:spcAft>
              <a:buSzPts val="1800"/>
              <a:buAutoNum type="alphaLcPeriod"/>
            </a:pPr>
            <a:r>
              <a:rPr lang="en-GB"/>
              <a:t>On the things that </a:t>
            </a:r>
            <a:r>
              <a:rPr lang="en-GB"/>
              <a:t>work for us and for our users</a:t>
            </a:r>
            <a:endParaRPr/>
          </a:p>
          <a:p>
            <a:pPr indent="-342900" lvl="0" marL="457200" rtl="0" algn="l">
              <a:spcBef>
                <a:spcPts val="0"/>
              </a:spcBef>
              <a:spcAft>
                <a:spcPts val="0"/>
              </a:spcAft>
              <a:buSzPts val="1800"/>
              <a:buAutoNum type="arabicPeriod"/>
            </a:pPr>
            <a:r>
              <a:rPr lang="en-GB"/>
              <a:t>Thrive to provide them with the means to </a:t>
            </a:r>
            <a:r>
              <a:rPr lang="en-GB"/>
              <a:t>carry out excellent scientific research:</a:t>
            </a:r>
            <a:endParaRPr/>
          </a:p>
          <a:p>
            <a:pPr indent="-342900" lvl="1" marL="914400" rtl="0" algn="l">
              <a:spcBef>
                <a:spcPts val="0"/>
              </a:spcBef>
              <a:spcAft>
                <a:spcPts val="0"/>
              </a:spcAft>
              <a:buSzPts val="1800"/>
              <a:buAutoNum type="alphaLcPeriod"/>
            </a:pPr>
            <a:r>
              <a:rPr lang="en-GB"/>
              <a:t>User Experience first</a:t>
            </a:r>
            <a:endParaRPr/>
          </a:p>
          <a:p>
            <a:pPr indent="-342900" lvl="1" marL="914400" rtl="0" algn="l">
              <a:spcBef>
                <a:spcPts val="0"/>
              </a:spcBef>
              <a:spcAft>
                <a:spcPts val="0"/>
              </a:spcAft>
              <a:buSzPts val="1800"/>
              <a:buAutoNum type="alphaLcPeriod"/>
            </a:pPr>
            <a:r>
              <a:rPr lang="en-GB"/>
              <a:t>Provide them with </a:t>
            </a:r>
            <a:r>
              <a:rPr b="1" lang="en-GB"/>
              <a:t>seamless cross-domain, cross-infrastructure, high capacity, secure services </a:t>
            </a:r>
            <a:endParaRPr b="1"/>
          </a:p>
          <a:p>
            <a:pPr indent="-342900" lvl="0" marL="457200" rtl="0" algn="l">
              <a:spcBef>
                <a:spcPts val="0"/>
              </a:spcBef>
              <a:spcAft>
                <a:spcPts val="0"/>
              </a:spcAft>
              <a:buSzPts val="1800"/>
              <a:buAutoNum type="arabicPeriod"/>
            </a:pPr>
            <a:r>
              <a:rPr b="1" lang="en-GB"/>
              <a:t>Collaborate, share, exploit synergies </a:t>
            </a:r>
            <a:r>
              <a:rPr lang="en-GB"/>
              <a:t>to the best we can, at all levels:</a:t>
            </a:r>
            <a:endParaRPr/>
          </a:p>
          <a:p>
            <a:pPr indent="-342900" lvl="1" marL="914400" rtl="0" algn="l">
              <a:spcBef>
                <a:spcPts val="0"/>
              </a:spcBef>
              <a:spcAft>
                <a:spcPts val="0"/>
              </a:spcAft>
              <a:buSzPts val="1800"/>
              <a:buAutoNum type="alphaLcPeriod"/>
            </a:pPr>
            <a:r>
              <a:rPr lang="en-GB"/>
              <a:t>We are the still the lucky minority here, the few ones not to be profit-driven in a world of huge GAFAM commercial competitors all around us </a:t>
            </a:r>
            <a:endParaRPr/>
          </a:p>
          <a:p>
            <a:pPr indent="-342900" lvl="0" marL="457200" rtl="0" algn="l">
              <a:spcBef>
                <a:spcPts val="0"/>
              </a:spcBef>
              <a:spcAft>
                <a:spcPts val="0"/>
              </a:spcAft>
              <a:buSzPts val="1800"/>
              <a:buAutoNum type="arabicPeriod"/>
            </a:pPr>
            <a:r>
              <a:rPr lang="en-GB"/>
              <a:t>Maintain our free, critical, independent spirit, basing our</a:t>
            </a:r>
            <a:r>
              <a:rPr b="1" lang="en-GB"/>
              <a:t> user-centric focus and interoperable standards</a:t>
            </a:r>
            <a:endParaRPr b="1"/>
          </a:p>
          <a:p>
            <a:pPr indent="-342900" lvl="0" marL="457200" rtl="0" algn="l">
              <a:spcBef>
                <a:spcPts val="0"/>
              </a:spcBef>
              <a:spcAft>
                <a:spcPts val="0"/>
              </a:spcAft>
              <a:buSzPts val="1800"/>
              <a:buAutoNum type="arabicPeriod"/>
            </a:pPr>
            <a:r>
              <a:rPr b="1" lang="en-GB"/>
              <a:t>Keep an eye on emerging trends i</a:t>
            </a:r>
            <a:r>
              <a:rPr lang="en-GB"/>
              <a:t>n IT and the Cloud domain specifically</a:t>
            </a:r>
            <a:endParaRPr/>
          </a:p>
          <a:p>
            <a:pPr indent="-342900" lvl="0" marL="457200" rtl="0" algn="l">
              <a:spcBef>
                <a:spcPts val="0"/>
              </a:spcBef>
              <a:spcAft>
                <a:spcPts val="0"/>
              </a:spcAft>
              <a:buSzPts val="1800"/>
              <a:buAutoNum type="arabicPeriod"/>
            </a:pPr>
            <a:r>
              <a:rPr lang="en-GB"/>
              <a:t>Probably focus more on</a:t>
            </a:r>
            <a:r>
              <a:rPr b="1" lang="en-GB"/>
              <a:t> Security</a:t>
            </a:r>
            <a:r>
              <a:rPr lang="en-GB"/>
              <a:t> than what we’ve done so far</a:t>
            </a:r>
            <a:endParaRPr/>
          </a:p>
          <a:p>
            <a:pPr indent="-342900" lvl="0" marL="457200" rtl="0" algn="l">
              <a:spcBef>
                <a:spcPts val="0"/>
              </a:spcBef>
              <a:spcAft>
                <a:spcPts val="0"/>
              </a:spcAft>
              <a:buSzPts val="1800"/>
              <a:buAutoNum type="arabicPeriod"/>
            </a:pPr>
            <a:r>
              <a:rPr b="1" lang="en-GB"/>
              <a:t>Lobby together</a:t>
            </a:r>
            <a:r>
              <a:rPr lang="en-GB"/>
              <a:t> towards the other stakeholders:</a:t>
            </a:r>
            <a:endParaRPr/>
          </a:p>
          <a:p>
            <a:pPr indent="-342900" lvl="1" marL="914400" rtl="0" algn="l">
              <a:spcBef>
                <a:spcPts val="0"/>
              </a:spcBef>
              <a:spcAft>
                <a:spcPts val="0"/>
              </a:spcAft>
              <a:buSzPts val="1800"/>
              <a:buAutoNum type="alphaLcPeriod"/>
            </a:pPr>
            <a:r>
              <a:rPr lang="en-GB"/>
              <a:t>Would there ever be a free pan-European market for R&amp;E digital 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213949" y="571852"/>
            <a:ext cx="9390600" cy="75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2400"/>
              <a:buFont typeface="Calibri"/>
              <a:buNone/>
            </a:pPr>
            <a:r>
              <a:rPr lang="en-GB">
                <a:solidFill>
                  <a:srgbClr val="1E4E79"/>
                </a:solidFill>
              </a:rPr>
              <a:t>Next SIG-CISS (17</a:t>
            </a:r>
            <a:r>
              <a:rPr baseline="30000" lang="en-GB">
                <a:solidFill>
                  <a:srgbClr val="1E4E79"/>
                </a:solidFill>
              </a:rPr>
              <a:t>th</a:t>
            </a:r>
            <a:r>
              <a:rPr lang="en-GB">
                <a:solidFill>
                  <a:srgbClr val="1E4E79"/>
                </a:solidFill>
              </a:rPr>
              <a:t> )</a:t>
            </a:r>
            <a:endParaRPr/>
          </a:p>
        </p:txBody>
      </p:sp>
      <p:sp>
        <p:nvSpPr>
          <p:cNvPr id="176" name="Google Shape;176;p7"/>
          <p:cNvSpPr txBox="1"/>
          <p:nvPr>
            <p:ph idx="12" type="sldNum"/>
          </p:nvPr>
        </p:nvSpPr>
        <p:spPr>
          <a:xfrm>
            <a:off x="11452675" y="6502153"/>
            <a:ext cx="569600" cy="321399"/>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77" name="Google Shape;177;p7"/>
          <p:cNvSpPr txBox="1"/>
          <p:nvPr>
            <p:ph idx="1" type="body"/>
          </p:nvPr>
        </p:nvSpPr>
        <p:spPr>
          <a:xfrm>
            <a:off x="-49350" y="1324550"/>
            <a:ext cx="12290700" cy="4906500"/>
          </a:xfrm>
          <a:prstGeom prst="rect">
            <a:avLst/>
          </a:prstGeom>
          <a:noFill/>
          <a:ln>
            <a:noFill/>
          </a:ln>
        </p:spPr>
        <p:txBody>
          <a:bodyPr anchorCtr="0" anchor="t" bIns="45700" lIns="91425" spcFirstLastPara="1" rIns="91425" wrap="square" tIns="45700">
            <a:noAutofit/>
          </a:bodyPr>
          <a:lstStyle/>
          <a:p>
            <a:pPr indent="-212090" lvl="0" marL="228600" rtl="0" algn="l">
              <a:lnSpc>
                <a:spcPct val="80000"/>
              </a:lnSpc>
              <a:spcBef>
                <a:spcPts val="0"/>
              </a:spcBef>
              <a:spcAft>
                <a:spcPts val="0"/>
              </a:spcAft>
              <a:buClr>
                <a:srgbClr val="1E4E79"/>
              </a:buClr>
              <a:buSzPts val="2140"/>
              <a:buChar char="•"/>
            </a:pPr>
            <a:r>
              <a:rPr lang="en-GB" sz="2140"/>
              <a:t>Hybrid - March 16, 2026 - co-located with </a:t>
            </a:r>
            <a:r>
              <a:rPr b="1" lang="en-GB" sz="2440">
                <a:solidFill>
                  <a:srgbClr val="CC0000"/>
                </a:solidFill>
              </a:rPr>
              <a:t>CS3 2026 conference</a:t>
            </a:r>
            <a:br>
              <a:rPr b="1" lang="en-GB" sz="2440">
                <a:solidFill>
                  <a:srgbClr val="CC0000"/>
                </a:solidFill>
              </a:rPr>
            </a:br>
            <a:r>
              <a:rPr b="1" lang="en-GB" sz="2440">
                <a:solidFill>
                  <a:srgbClr val="CC0000"/>
                </a:solidFill>
              </a:rPr>
              <a:t>                                                                  </a:t>
            </a:r>
            <a:r>
              <a:rPr b="1" lang="en-GB" sz="2140" u="sng">
                <a:solidFill>
                  <a:schemeClr val="hlink"/>
                </a:solidFill>
                <a:hlinkClick r:id="rId3"/>
              </a:rPr>
              <a:t>https://www.usit.uio.no/english/about/events/cs3</a:t>
            </a:r>
            <a:r>
              <a:rPr b="1" lang="en-GB" sz="2140">
                <a:solidFill>
                  <a:srgbClr val="CC0000"/>
                </a:solidFill>
              </a:rPr>
              <a:t> </a:t>
            </a:r>
            <a:br>
              <a:rPr b="1" lang="en-GB" sz="2140">
                <a:solidFill>
                  <a:srgbClr val="CC0000"/>
                </a:solidFill>
              </a:rPr>
            </a:br>
            <a:r>
              <a:rPr lang="en-GB" sz="2140"/>
              <a:t>                                                                            </a:t>
            </a:r>
            <a:r>
              <a:rPr lang="en-GB" sz="2140" u="sng">
                <a:solidFill>
                  <a:schemeClr val="hlink"/>
                </a:solidFill>
                <a:hlinkClick r:id="rId4"/>
              </a:rPr>
              <a:t>https://indico.cern.ch/event/1601837/</a:t>
            </a:r>
            <a:r>
              <a:rPr lang="en-GB" sz="2140"/>
              <a:t>  </a:t>
            </a:r>
            <a:r>
              <a:rPr b="1" lang="en-GB" sz="2140">
                <a:solidFill>
                  <a:srgbClr val="CC0000"/>
                </a:solidFill>
              </a:rPr>
              <a:t>Oslo, March 17-19 2026</a:t>
            </a:r>
            <a:br>
              <a:rPr lang="en-GB" sz="2140"/>
            </a:br>
            <a:r>
              <a:rPr lang="en-GB" sz="2140"/>
              <a:t>                                                                                                                                              </a:t>
            </a:r>
            <a:endParaRPr sz="2140"/>
          </a:p>
          <a:p>
            <a:pPr indent="-212090" lvl="0" marL="228600" rtl="0" algn="l">
              <a:lnSpc>
                <a:spcPct val="80000"/>
              </a:lnSpc>
              <a:spcBef>
                <a:spcPts val="1000"/>
              </a:spcBef>
              <a:spcAft>
                <a:spcPts val="0"/>
              </a:spcAft>
              <a:buClr>
                <a:srgbClr val="1E4E79"/>
              </a:buClr>
              <a:buSzPts val="2140"/>
              <a:buChar char="•"/>
            </a:pPr>
            <a:r>
              <a:rPr lang="en-GB" sz="2140"/>
              <a:t>Considering the </a:t>
            </a:r>
            <a:r>
              <a:rPr lang="en-GB" sz="2140"/>
              <a:t>possibility</a:t>
            </a:r>
            <a:r>
              <a:rPr lang="en-GB" sz="2140"/>
              <a:t> to pick one of the following topics</a:t>
            </a:r>
            <a:endParaRPr sz="2140"/>
          </a:p>
          <a:p>
            <a:pPr indent="-217805" lvl="1" marL="685800" rtl="0" algn="l">
              <a:lnSpc>
                <a:spcPct val="80000"/>
              </a:lnSpc>
              <a:spcBef>
                <a:spcPts val="1000"/>
              </a:spcBef>
              <a:spcAft>
                <a:spcPts val="0"/>
              </a:spcAft>
              <a:buSzPts val="1630"/>
              <a:buChar char="•"/>
            </a:pPr>
            <a:r>
              <a:rPr lang="en-GB" sz="1970"/>
              <a:t>How do we implement Security to protect our infrastructure, services and users </a:t>
            </a:r>
            <a:endParaRPr sz="1970"/>
          </a:p>
          <a:p>
            <a:pPr indent="-217805" lvl="1" marL="685800" rtl="0" algn="l">
              <a:lnSpc>
                <a:spcPct val="80000"/>
              </a:lnSpc>
              <a:spcBef>
                <a:spcPts val="1000"/>
              </a:spcBef>
              <a:spcAft>
                <a:spcPts val="0"/>
              </a:spcAft>
              <a:buSzPts val="1630"/>
              <a:buChar char="•"/>
            </a:pPr>
            <a:r>
              <a:rPr lang="en-GB" sz="1970"/>
              <a:t>Artificial Intelligence in action to secure, optimise and customize cloud services</a:t>
            </a:r>
            <a:endParaRPr sz="1970"/>
          </a:p>
          <a:p>
            <a:pPr indent="-217805" lvl="1" marL="685800" rtl="0" algn="l">
              <a:lnSpc>
                <a:spcPct val="80000"/>
              </a:lnSpc>
              <a:spcBef>
                <a:spcPts val="1000"/>
              </a:spcBef>
              <a:spcAft>
                <a:spcPts val="0"/>
              </a:spcAft>
              <a:buSzPts val="1630"/>
              <a:buChar char="•"/>
            </a:pPr>
            <a:r>
              <a:rPr lang="en-GB" sz="1970"/>
              <a:t>Providing services to EOSC Nodes / Federation developments</a:t>
            </a:r>
            <a:endParaRPr sz="1970"/>
          </a:p>
          <a:p>
            <a:pPr indent="-217805" lvl="1" marL="685800" rtl="0" algn="l">
              <a:lnSpc>
                <a:spcPct val="80000"/>
              </a:lnSpc>
              <a:spcBef>
                <a:spcPts val="1000"/>
              </a:spcBef>
              <a:spcAft>
                <a:spcPts val="0"/>
              </a:spcAft>
              <a:buSzPts val="1630"/>
              <a:buChar char="•"/>
            </a:pPr>
            <a:r>
              <a:rPr lang="en-GB" sz="1970"/>
              <a:t>HPC / EuroHPC</a:t>
            </a:r>
            <a:endParaRPr sz="1970"/>
          </a:p>
          <a:p>
            <a:pPr indent="-239394" lvl="1" marL="685800" rtl="0" algn="l">
              <a:lnSpc>
                <a:spcPct val="80000"/>
              </a:lnSpc>
              <a:spcBef>
                <a:spcPts val="1000"/>
              </a:spcBef>
              <a:spcAft>
                <a:spcPts val="0"/>
              </a:spcAft>
              <a:buSzPts val="1970"/>
              <a:buChar char="•"/>
            </a:pPr>
            <a:r>
              <a:rPr lang="en-GB" sz="1970"/>
              <a:t>Introspective</a:t>
            </a:r>
            <a:r>
              <a:rPr lang="en-GB" sz="1970"/>
              <a:t> SIG session: updating our charter / model our interactions with </a:t>
            </a:r>
            <a:r>
              <a:rPr lang="en-GB" sz="1970"/>
              <a:t>stakeholders</a:t>
            </a:r>
            <a:r>
              <a:rPr lang="en-GB" sz="1970"/>
              <a:t> around us / plan</a:t>
            </a:r>
            <a:endParaRPr sz="1970"/>
          </a:p>
          <a:p>
            <a:pPr indent="0" lvl="0" marL="685800" rtl="0" algn="l">
              <a:lnSpc>
                <a:spcPct val="80000"/>
              </a:lnSpc>
              <a:spcBef>
                <a:spcPts val="500"/>
              </a:spcBef>
              <a:spcAft>
                <a:spcPts val="0"/>
              </a:spcAft>
              <a:buSzPts val="935"/>
              <a:buNone/>
            </a:pPr>
            <a:r>
              <a:t/>
            </a:r>
            <a:endParaRPr sz="2140"/>
          </a:p>
          <a:p>
            <a:pPr indent="-88900" lvl="1" marL="685800" rtl="0" algn="l">
              <a:lnSpc>
                <a:spcPct val="80000"/>
              </a:lnSpc>
              <a:spcBef>
                <a:spcPts val="500"/>
              </a:spcBef>
              <a:spcAft>
                <a:spcPts val="0"/>
              </a:spcAft>
              <a:buClr>
                <a:srgbClr val="1E4E79"/>
              </a:buClr>
              <a:buSzPts val="1870"/>
              <a:buNone/>
            </a:pPr>
            <a:r>
              <a:t/>
            </a:r>
            <a:endParaRPr sz="1970"/>
          </a:p>
          <a:p>
            <a:pPr indent="-332105" lvl="0" marL="457200" rtl="0" algn="l">
              <a:lnSpc>
                <a:spcPct val="80000"/>
              </a:lnSpc>
              <a:spcBef>
                <a:spcPts val="500"/>
              </a:spcBef>
              <a:spcAft>
                <a:spcPts val="0"/>
              </a:spcAft>
              <a:buSzPts val="1630"/>
              <a:buChar char="-"/>
            </a:pPr>
            <a:r>
              <a:rPr lang="en-GB" sz="1970"/>
              <a:t>We could organise a joint SIG with other SIGs from the Community Programme:</a:t>
            </a:r>
            <a:endParaRPr sz="1970"/>
          </a:p>
          <a:p>
            <a:pPr indent="-353694" lvl="1" marL="1371600" rtl="0" algn="l">
              <a:lnSpc>
                <a:spcPct val="80000"/>
              </a:lnSpc>
              <a:spcBef>
                <a:spcPts val="0"/>
              </a:spcBef>
              <a:spcAft>
                <a:spcPts val="0"/>
              </a:spcAft>
              <a:buSzPts val="1970"/>
              <a:buChar char="-"/>
            </a:pPr>
            <a:r>
              <a:rPr lang="en-GB" sz="1970"/>
              <a:t>E.g. SIG-AI,   SIG-DHD,  SIG-ISM</a:t>
            </a:r>
            <a:br>
              <a:rPr lang="en-GB" sz="1970"/>
            </a:br>
            <a:endParaRPr sz="1970"/>
          </a:p>
          <a:p>
            <a:pPr indent="-213994" lvl="1" marL="685800" rtl="0" algn="l">
              <a:lnSpc>
                <a:spcPct val="80000"/>
              </a:lnSpc>
              <a:spcBef>
                <a:spcPts val="500"/>
              </a:spcBef>
              <a:spcAft>
                <a:spcPts val="0"/>
              </a:spcAft>
              <a:buClr>
                <a:srgbClr val="1E4E79"/>
              </a:buClr>
              <a:buSzPts val="1970"/>
              <a:buFont typeface="Calibri"/>
              <a:buChar char="-"/>
            </a:pPr>
            <a:r>
              <a:rPr lang="en-GB" sz="1970"/>
              <a:t>Any other ideas ?</a:t>
            </a:r>
            <a:endParaRPr sz="1970"/>
          </a:p>
          <a:p>
            <a:pPr indent="-88900" lvl="1" marL="685800" rtl="0" algn="l">
              <a:lnSpc>
                <a:spcPct val="80000"/>
              </a:lnSpc>
              <a:spcBef>
                <a:spcPts val="500"/>
              </a:spcBef>
              <a:spcAft>
                <a:spcPts val="0"/>
              </a:spcAft>
              <a:buClr>
                <a:srgbClr val="1E4E79"/>
              </a:buClr>
              <a:buSzPts val="1870"/>
              <a:buFont typeface="Calibri"/>
              <a:buNone/>
            </a:pPr>
            <a:r>
              <a:t/>
            </a:r>
            <a:endParaRPr sz="1970"/>
          </a:p>
          <a:p>
            <a:pPr indent="0" lvl="0" marL="0" rtl="0" algn="l">
              <a:lnSpc>
                <a:spcPct val="80000"/>
              </a:lnSpc>
              <a:spcBef>
                <a:spcPts val="500"/>
              </a:spcBef>
              <a:spcAft>
                <a:spcPts val="0"/>
              </a:spcAft>
              <a:buSzPts val="935"/>
              <a:buNone/>
            </a:pPr>
            <a:r>
              <a:t/>
            </a:r>
            <a:endParaRPr sz="2140"/>
          </a:p>
        </p:txBody>
      </p:sp>
    </p:spTree>
  </p:cSld>
  <p:clrMapOvr>
    <a:masterClrMapping/>
  </p:clrMapOvr>
</p:sld>
</file>

<file path=ppt/theme/theme1.xml><?xml version="1.0" encoding="utf-8"?>
<a:theme xmlns:a="http://schemas.openxmlformats.org/drawingml/2006/main" xmlns:r="http://schemas.openxmlformats.org/officeDocument/2006/relationships" name="Standard layou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2023-04-12T14:23:23Z</dcterms:created>
  <dc:creator>Bridget Hannigan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0x010100AADE57C3661A364DA52E6A2D3D8F1068</vt:lpwstr>
  </property>
  <property fmtid="{D5CDD505-2E9C-101B-9397-08002B2CF9AE}" pid="3" name="_dlc_DocIdItemGuid">
    <vt:lpwstr>a59ecbb3-f781-4648-b017-6e36dace7799</vt:lpwstr>
  </property>
  <property fmtid="{D5CDD505-2E9C-101B-9397-08002B2CF9AE}" pid="4" name="MediaServiceImageTags">
    <vt:lpwstr/>
  </property>
  <property fmtid="{D5CDD505-2E9C-101B-9397-08002B2CF9AE}" pid="5" name="MSIP_Label_003d8cf0-51b3-448e-9fca-7be663facb26_Enabled">
    <vt:lpwstr>true</vt:lpwstr>
  </property>
  <property fmtid="{D5CDD505-2E9C-101B-9397-08002B2CF9AE}" pid="6" name="MSIP_Label_003d8cf0-51b3-448e-9fca-7be663facb26_SetDate">
    <vt:lpwstr>2025-03-07T15:35:30Z</vt:lpwstr>
  </property>
  <property fmtid="{D5CDD505-2E9C-101B-9397-08002B2CF9AE}" pid="7" name="MSIP_Label_003d8cf0-51b3-448e-9fca-7be663facb26_Method">
    <vt:lpwstr>Standard</vt:lpwstr>
  </property>
  <property fmtid="{D5CDD505-2E9C-101B-9397-08002B2CF9AE}" pid="8" name="MSIP_Label_003d8cf0-51b3-448e-9fca-7be663facb26_Name">
    <vt:lpwstr>Confidential</vt:lpwstr>
  </property>
  <property fmtid="{D5CDD505-2E9C-101B-9397-08002B2CF9AE}" pid="9" name="MSIP_Label_003d8cf0-51b3-448e-9fca-7be663facb26_SiteId">
    <vt:lpwstr>d8cc37ca-6546-448c-8369-0f1026a3306b</vt:lpwstr>
  </property>
  <property fmtid="{D5CDD505-2E9C-101B-9397-08002B2CF9AE}" pid="10" name="MSIP_Label_003d8cf0-51b3-448e-9fca-7be663facb26_ActionId">
    <vt:lpwstr>7a61c55a-4ad4-48d5-80d1-f65697b51c4f</vt:lpwstr>
  </property>
  <property fmtid="{D5CDD505-2E9C-101B-9397-08002B2CF9AE}" pid="11" name="MSIP_Label_003d8cf0-51b3-448e-9fca-7be663facb26_ContentBits">
    <vt:lpwstr>2</vt:lpwstr>
  </property>
  <property fmtid="{D5CDD505-2E9C-101B-9397-08002B2CF9AE}" pid="12" name="ClassificationContentMarkingFooterLocations">
    <vt:lpwstr>Cover:3\Standard layout:6\1_Standard layout:6\blank:3\End Slide:4\1_End Slide:4\2_Standard layout:6</vt:lpwstr>
  </property>
  <property fmtid="{D5CDD505-2E9C-101B-9397-08002B2CF9AE}" pid="13" name="ClassificationContentMarkingFooterText">
    <vt:lpwstr>Confidential</vt:lpwstr>
  </property>
</Properties>
</file>