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586" r:id="rId4"/>
    <p:sldId id="264" r:id="rId5"/>
    <p:sldId id="587" r:id="rId6"/>
    <p:sldId id="261" r:id="rId7"/>
    <p:sldId id="263" r:id="rId8"/>
    <p:sldId id="260" r:id="rId9"/>
    <p:sldId id="265" r:id="rId10"/>
    <p:sldId id="266" r:id="rId11"/>
    <p:sldId id="267" r:id="rId12"/>
    <p:sldId id="268" r:id="rId13"/>
    <p:sldId id="585" r:id="rId14"/>
    <p:sldId id="588" r:id="rId15"/>
    <p:sldId id="589" r:id="rId16"/>
    <p:sldId id="590" r:id="rId17"/>
    <p:sldId id="25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7"/>
    <p:restoredTop sz="96327"/>
  </p:normalViewPr>
  <p:slideViewPr>
    <p:cSldViewPr snapToGrid="0">
      <p:cViewPr>
        <p:scale>
          <a:sx n="100" d="100"/>
          <a:sy n="100" d="100"/>
        </p:scale>
        <p:origin x="2492" y="1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3EFAD-6BD5-41E1-8DE4-23C50E450142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74333E-668E-43FB-BECA-1C9348B2704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hr-HR" b="1" dirty="0"/>
            <a:t>CSIRT for 5 </a:t>
          </a:r>
          <a:r>
            <a:rPr lang="hr-HR" b="1" dirty="0" err="1"/>
            <a:t>sectors</a:t>
          </a:r>
          <a:r>
            <a:rPr lang="hr-HR" b="1" dirty="0"/>
            <a:t> </a:t>
          </a:r>
          <a:endParaRPr lang="en-US" b="1" dirty="0"/>
        </a:p>
      </dgm:t>
    </dgm:pt>
    <dgm:pt modelId="{D1D9C30B-4E35-4064-BB97-1E0FEEF6444A}" type="parTrans" cxnId="{F2D294C2-9FB0-49E0-8200-96122381E34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9FDBF7-2BD7-4E9F-BEDA-849B061427B6}" type="sibTrans" cxnId="{F2D294C2-9FB0-49E0-8200-96122381E34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4C15DA6-E3BD-46DE-A3DD-8FEA80C92607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Development</a:t>
          </a:r>
          <a:r>
            <a:rPr lang="hr-HR" b="1" dirty="0"/>
            <a:t> </a:t>
          </a:r>
          <a:r>
            <a:rPr lang="en-US" b="1" dirty="0"/>
            <a:t>and management of the </a:t>
          </a:r>
          <a:r>
            <a:rPr lang="en-US" b="1" dirty="0" err="1"/>
            <a:t>PiXi</a:t>
          </a:r>
          <a:r>
            <a:rPr lang="en-US" b="1" dirty="0"/>
            <a:t> platform</a:t>
          </a:r>
        </a:p>
      </dgm:t>
    </dgm:pt>
    <dgm:pt modelId="{A5666BC1-20EC-4D73-A45C-33FC6EE79F05}" type="parTrans" cxnId="{91E9BC67-2650-4B89-8ED3-BF2A1EB3A1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E1439B9-BD62-4331-BF45-7ADADB24EDBF}" type="sibTrans" cxnId="{91E9BC67-2650-4B89-8ED3-BF2A1EB3A15C}">
      <dgm:prSet/>
      <dgm:spPr/>
      <dgm:t>
        <a:bodyPr/>
        <a:lstStyle/>
        <a:p>
          <a:pPr>
            <a:lnSpc>
              <a:spcPct val="100000"/>
            </a:lnSpc>
          </a:pPr>
          <a:endParaRPr lang="hr-HR"/>
        </a:p>
      </dgm:t>
    </dgm:pt>
    <dgm:pt modelId="{B38E2678-5018-454A-A178-450840CFC88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Supporting Ministry </a:t>
          </a:r>
          <a:r>
            <a:rPr lang="hr-HR" b="1" dirty="0" err="1"/>
            <a:t>in</a:t>
          </a:r>
          <a:r>
            <a:rPr lang="hr-HR" b="1" dirty="0"/>
            <a:t> </a:t>
          </a:r>
          <a:r>
            <a:rPr lang="en-US" b="1" dirty="0"/>
            <a:t>implementing </a:t>
          </a:r>
          <a:r>
            <a:rPr lang="hr-HR" b="1" dirty="0"/>
            <a:t>CS</a:t>
          </a:r>
          <a:r>
            <a:rPr lang="en-US" b="1" dirty="0"/>
            <a:t> requirements for the Research and Education System</a:t>
          </a:r>
        </a:p>
      </dgm:t>
    </dgm:pt>
    <dgm:pt modelId="{199F0676-CA29-43BF-A74D-4F65BEBCD67C}" type="parTrans" cxnId="{F624D102-2F46-4C8E-8F24-012B4F067E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EEB7B2-9DBF-4465-92FC-6FFAA4FDF923}" type="sibTrans" cxnId="{F624D102-2F46-4C8E-8F24-012B4F067E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A4EE54-4DA1-40C6-A6D4-DDC800885A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hr-HR" b="1" dirty="0"/>
            <a:t>CARNET – </a:t>
          </a:r>
          <a:r>
            <a:rPr lang="hr-HR" b="1" dirty="0" err="1"/>
            <a:t>essential</a:t>
          </a:r>
          <a:r>
            <a:rPr lang="hr-HR" b="1" dirty="0"/>
            <a:t> </a:t>
          </a:r>
          <a:r>
            <a:rPr lang="hr-HR" b="1" dirty="0" err="1"/>
            <a:t>entity</a:t>
          </a:r>
          <a:endParaRPr lang="en-US" b="1" dirty="0"/>
        </a:p>
      </dgm:t>
    </dgm:pt>
    <dgm:pt modelId="{7EE19324-94B2-4BB1-9BA6-0C9C35D68D28}" type="parTrans" cxnId="{999199A3-B45B-44E7-AB7C-D7BB656BBA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01EBFB-D809-4DC7-8616-C852B8F95EBD}" type="sibTrans" cxnId="{999199A3-B45B-44E7-AB7C-D7BB656BBA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9BAD28D-9CBB-4835-9821-2D638F7A2CDF}" type="pres">
      <dgm:prSet presAssocID="{8CA3EFAD-6BD5-41E1-8DE4-23C50E45014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A8BDE2-6F27-407D-85FA-8A5E412BB198}" type="pres">
      <dgm:prSet presAssocID="{D774333E-668E-43FB-BECA-1C9348B2704D}" presName="vertOne" presStyleCnt="0"/>
      <dgm:spPr/>
    </dgm:pt>
    <dgm:pt modelId="{9AD219A3-60E2-4D9F-B92F-7A7E19BF8202}" type="pres">
      <dgm:prSet presAssocID="{D774333E-668E-43FB-BECA-1C9348B2704D}" presName="txOne" presStyleLbl="node0" presStyleIdx="0" presStyleCnt="4" custLinFactNeighborY="624">
        <dgm:presLayoutVars>
          <dgm:chPref val="3"/>
        </dgm:presLayoutVars>
      </dgm:prSet>
      <dgm:spPr/>
    </dgm:pt>
    <dgm:pt modelId="{6712D4A6-BE2B-4C49-97EC-94B3A74AAD44}" type="pres">
      <dgm:prSet presAssocID="{D774333E-668E-43FB-BECA-1C9348B2704D}" presName="horzOne" presStyleCnt="0"/>
      <dgm:spPr/>
    </dgm:pt>
    <dgm:pt modelId="{ABABC4D7-DBA2-4630-848A-9620C1E50406}" type="pres">
      <dgm:prSet presAssocID="{EC9FDBF7-2BD7-4E9F-BEDA-849B061427B6}" presName="sibSpaceOne" presStyleCnt="0"/>
      <dgm:spPr/>
    </dgm:pt>
    <dgm:pt modelId="{12D19110-1038-4D46-BC57-B2986B8E3023}" type="pres">
      <dgm:prSet presAssocID="{94C15DA6-E3BD-46DE-A3DD-8FEA80C92607}" presName="vertOne" presStyleCnt="0"/>
      <dgm:spPr/>
    </dgm:pt>
    <dgm:pt modelId="{AFFE2178-67C2-4386-ADFE-9F27BA9364A9}" type="pres">
      <dgm:prSet presAssocID="{94C15DA6-E3BD-46DE-A3DD-8FEA80C92607}" presName="txOne" presStyleLbl="node0" presStyleIdx="1" presStyleCnt="4">
        <dgm:presLayoutVars>
          <dgm:chPref val="3"/>
        </dgm:presLayoutVars>
      </dgm:prSet>
      <dgm:spPr/>
    </dgm:pt>
    <dgm:pt modelId="{A0391A73-E0E9-43B0-9BA6-6A3D8D822536}" type="pres">
      <dgm:prSet presAssocID="{94C15DA6-E3BD-46DE-A3DD-8FEA80C92607}" presName="horzOne" presStyleCnt="0"/>
      <dgm:spPr/>
    </dgm:pt>
    <dgm:pt modelId="{4E095F1B-806E-4D08-83BC-1E41EBD9C5A6}" type="pres">
      <dgm:prSet presAssocID="{0E1439B9-BD62-4331-BF45-7ADADB24EDBF}" presName="sibSpaceOne" presStyleCnt="0"/>
      <dgm:spPr/>
    </dgm:pt>
    <dgm:pt modelId="{7107A832-2ADC-4387-85BC-8BD69E97F9D5}" type="pres">
      <dgm:prSet presAssocID="{B38E2678-5018-454A-A178-450840CFC880}" presName="vertOne" presStyleCnt="0"/>
      <dgm:spPr/>
    </dgm:pt>
    <dgm:pt modelId="{CC12C79A-B958-4EAB-B711-4AD744EDAF12}" type="pres">
      <dgm:prSet presAssocID="{B38E2678-5018-454A-A178-450840CFC880}" presName="txOne" presStyleLbl="node0" presStyleIdx="2" presStyleCnt="4">
        <dgm:presLayoutVars>
          <dgm:chPref val="3"/>
        </dgm:presLayoutVars>
      </dgm:prSet>
      <dgm:spPr/>
    </dgm:pt>
    <dgm:pt modelId="{A386FEB0-8A35-4C2F-8C7B-98742A4AE6E9}" type="pres">
      <dgm:prSet presAssocID="{B38E2678-5018-454A-A178-450840CFC880}" presName="horzOne" presStyleCnt="0"/>
      <dgm:spPr/>
    </dgm:pt>
    <dgm:pt modelId="{4C775586-64FF-43A2-80B9-21A42F84D23D}" type="pres">
      <dgm:prSet presAssocID="{6AEEB7B2-9DBF-4465-92FC-6FFAA4FDF923}" presName="sibSpaceOne" presStyleCnt="0"/>
      <dgm:spPr/>
    </dgm:pt>
    <dgm:pt modelId="{90F448DE-6E5A-4D1B-B91D-BE1A63E36F62}" type="pres">
      <dgm:prSet presAssocID="{42A4EE54-4DA1-40C6-A6D4-DDC800885A3B}" presName="vertOne" presStyleCnt="0"/>
      <dgm:spPr/>
    </dgm:pt>
    <dgm:pt modelId="{461981DC-A08E-4A72-A661-1C12032D755E}" type="pres">
      <dgm:prSet presAssocID="{42A4EE54-4DA1-40C6-A6D4-DDC800885A3B}" presName="txOne" presStyleLbl="node0" presStyleIdx="3" presStyleCnt="4">
        <dgm:presLayoutVars>
          <dgm:chPref val="3"/>
        </dgm:presLayoutVars>
      </dgm:prSet>
      <dgm:spPr/>
    </dgm:pt>
    <dgm:pt modelId="{759FCF4B-5DF7-4766-B1FA-ACE778F58605}" type="pres">
      <dgm:prSet presAssocID="{42A4EE54-4DA1-40C6-A6D4-DDC800885A3B}" presName="horzOne" presStyleCnt="0"/>
      <dgm:spPr/>
    </dgm:pt>
  </dgm:ptLst>
  <dgm:cxnLst>
    <dgm:cxn modelId="{F624D102-2F46-4C8E-8F24-012B4F067E78}" srcId="{8CA3EFAD-6BD5-41E1-8DE4-23C50E450142}" destId="{B38E2678-5018-454A-A178-450840CFC880}" srcOrd="2" destOrd="0" parTransId="{199F0676-CA29-43BF-A74D-4F65BEBCD67C}" sibTransId="{6AEEB7B2-9DBF-4465-92FC-6FFAA4FDF923}"/>
    <dgm:cxn modelId="{FE0E4212-BE7F-4A69-8941-689528923D47}" type="presOf" srcId="{D774333E-668E-43FB-BECA-1C9348B2704D}" destId="{9AD219A3-60E2-4D9F-B92F-7A7E19BF8202}" srcOrd="0" destOrd="0" presId="urn:microsoft.com/office/officeart/2005/8/layout/architecture"/>
    <dgm:cxn modelId="{86295F30-7206-458D-8748-D81F522FA206}" type="presOf" srcId="{8CA3EFAD-6BD5-41E1-8DE4-23C50E450142}" destId="{E9BAD28D-9CBB-4835-9821-2D638F7A2CDF}" srcOrd="0" destOrd="0" presId="urn:microsoft.com/office/officeart/2005/8/layout/architecture"/>
    <dgm:cxn modelId="{91E9BC67-2650-4B89-8ED3-BF2A1EB3A15C}" srcId="{8CA3EFAD-6BD5-41E1-8DE4-23C50E450142}" destId="{94C15DA6-E3BD-46DE-A3DD-8FEA80C92607}" srcOrd="1" destOrd="0" parTransId="{A5666BC1-20EC-4D73-A45C-33FC6EE79F05}" sibTransId="{0E1439B9-BD62-4331-BF45-7ADADB24EDBF}"/>
    <dgm:cxn modelId="{999199A3-B45B-44E7-AB7C-D7BB656BBA80}" srcId="{8CA3EFAD-6BD5-41E1-8DE4-23C50E450142}" destId="{42A4EE54-4DA1-40C6-A6D4-DDC800885A3B}" srcOrd="3" destOrd="0" parTransId="{7EE19324-94B2-4BB1-9BA6-0C9C35D68D28}" sibTransId="{3801EBFB-D809-4DC7-8616-C852B8F95EBD}"/>
    <dgm:cxn modelId="{3982A1BB-C91B-405F-B3BC-9D29F0C9BEA4}" type="presOf" srcId="{42A4EE54-4DA1-40C6-A6D4-DDC800885A3B}" destId="{461981DC-A08E-4A72-A661-1C12032D755E}" srcOrd="0" destOrd="0" presId="urn:microsoft.com/office/officeart/2005/8/layout/architecture"/>
    <dgm:cxn modelId="{F2D294C2-9FB0-49E0-8200-96122381E348}" srcId="{8CA3EFAD-6BD5-41E1-8DE4-23C50E450142}" destId="{D774333E-668E-43FB-BECA-1C9348B2704D}" srcOrd="0" destOrd="0" parTransId="{D1D9C30B-4E35-4064-BB97-1E0FEEF6444A}" sibTransId="{EC9FDBF7-2BD7-4E9F-BEDA-849B061427B6}"/>
    <dgm:cxn modelId="{283F9FC9-5AC1-456B-B6D2-E8C6A0EC858A}" type="presOf" srcId="{B38E2678-5018-454A-A178-450840CFC880}" destId="{CC12C79A-B958-4EAB-B711-4AD744EDAF12}" srcOrd="0" destOrd="0" presId="urn:microsoft.com/office/officeart/2005/8/layout/architecture"/>
    <dgm:cxn modelId="{ED79AFE4-5A5B-4265-A55E-968071885883}" type="presOf" srcId="{94C15DA6-E3BD-46DE-A3DD-8FEA80C92607}" destId="{AFFE2178-67C2-4386-ADFE-9F27BA9364A9}" srcOrd="0" destOrd="0" presId="urn:microsoft.com/office/officeart/2005/8/layout/architecture"/>
    <dgm:cxn modelId="{E18DA67B-BDD6-4595-88D2-98F54AFE8E55}" type="presParOf" srcId="{E9BAD28D-9CBB-4835-9821-2D638F7A2CDF}" destId="{56A8BDE2-6F27-407D-85FA-8A5E412BB198}" srcOrd="0" destOrd="0" presId="urn:microsoft.com/office/officeart/2005/8/layout/architecture"/>
    <dgm:cxn modelId="{45DEEFF9-7701-4027-95B0-CE98A87AC3E9}" type="presParOf" srcId="{56A8BDE2-6F27-407D-85FA-8A5E412BB198}" destId="{9AD219A3-60E2-4D9F-B92F-7A7E19BF8202}" srcOrd="0" destOrd="0" presId="urn:microsoft.com/office/officeart/2005/8/layout/architecture"/>
    <dgm:cxn modelId="{3E257B1C-6284-46CB-8436-6117AF0B985F}" type="presParOf" srcId="{56A8BDE2-6F27-407D-85FA-8A5E412BB198}" destId="{6712D4A6-BE2B-4C49-97EC-94B3A74AAD44}" srcOrd="1" destOrd="0" presId="urn:microsoft.com/office/officeart/2005/8/layout/architecture"/>
    <dgm:cxn modelId="{FE84EDEA-AB0E-4F2B-B84B-78CA2B03AD4B}" type="presParOf" srcId="{E9BAD28D-9CBB-4835-9821-2D638F7A2CDF}" destId="{ABABC4D7-DBA2-4630-848A-9620C1E50406}" srcOrd="1" destOrd="0" presId="urn:microsoft.com/office/officeart/2005/8/layout/architecture"/>
    <dgm:cxn modelId="{D52F8532-B8AD-45C7-9E9A-3E4DC31389AD}" type="presParOf" srcId="{E9BAD28D-9CBB-4835-9821-2D638F7A2CDF}" destId="{12D19110-1038-4D46-BC57-B2986B8E3023}" srcOrd="2" destOrd="0" presId="urn:microsoft.com/office/officeart/2005/8/layout/architecture"/>
    <dgm:cxn modelId="{A8AFD033-398B-458E-8155-48DDAF3D2DE3}" type="presParOf" srcId="{12D19110-1038-4D46-BC57-B2986B8E3023}" destId="{AFFE2178-67C2-4386-ADFE-9F27BA9364A9}" srcOrd="0" destOrd="0" presId="urn:microsoft.com/office/officeart/2005/8/layout/architecture"/>
    <dgm:cxn modelId="{9F760D26-5635-4050-A630-2C0D7F922B53}" type="presParOf" srcId="{12D19110-1038-4D46-BC57-B2986B8E3023}" destId="{A0391A73-E0E9-43B0-9BA6-6A3D8D822536}" srcOrd="1" destOrd="0" presId="urn:microsoft.com/office/officeart/2005/8/layout/architecture"/>
    <dgm:cxn modelId="{39AD47FC-B021-44AD-B2AC-5BB58D50346F}" type="presParOf" srcId="{E9BAD28D-9CBB-4835-9821-2D638F7A2CDF}" destId="{4E095F1B-806E-4D08-83BC-1E41EBD9C5A6}" srcOrd="3" destOrd="0" presId="urn:microsoft.com/office/officeart/2005/8/layout/architecture"/>
    <dgm:cxn modelId="{C4CDACA7-FC50-49BD-8DFF-227EFE41D4F5}" type="presParOf" srcId="{E9BAD28D-9CBB-4835-9821-2D638F7A2CDF}" destId="{7107A832-2ADC-4387-85BC-8BD69E97F9D5}" srcOrd="4" destOrd="0" presId="urn:microsoft.com/office/officeart/2005/8/layout/architecture"/>
    <dgm:cxn modelId="{B837EAA1-2452-47B5-AAFB-2E6BAAFCA021}" type="presParOf" srcId="{7107A832-2ADC-4387-85BC-8BD69E97F9D5}" destId="{CC12C79A-B958-4EAB-B711-4AD744EDAF12}" srcOrd="0" destOrd="0" presId="urn:microsoft.com/office/officeart/2005/8/layout/architecture"/>
    <dgm:cxn modelId="{85AAC848-0F7D-44B5-BA91-CEB938691015}" type="presParOf" srcId="{7107A832-2ADC-4387-85BC-8BD69E97F9D5}" destId="{A386FEB0-8A35-4C2F-8C7B-98742A4AE6E9}" srcOrd="1" destOrd="0" presId="urn:microsoft.com/office/officeart/2005/8/layout/architecture"/>
    <dgm:cxn modelId="{7AF88B53-1738-406F-964B-E77581174586}" type="presParOf" srcId="{E9BAD28D-9CBB-4835-9821-2D638F7A2CDF}" destId="{4C775586-64FF-43A2-80B9-21A42F84D23D}" srcOrd="5" destOrd="0" presId="urn:microsoft.com/office/officeart/2005/8/layout/architecture"/>
    <dgm:cxn modelId="{2355F11F-49F4-474B-9572-99A0DDAC895F}" type="presParOf" srcId="{E9BAD28D-9CBB-4835-9821-2D638F7A2CDF}" destId="{90F448DE-6E5A-4D1B-B91D-BE1A63E36F62}" srcOrd="6" destOrd="0" presId="urn:microsoft.com/office/officeart/2005/8/layout/architecture"/>
    <dgm:cxn modelId="{49797278-1281-468C-BEA3-CE4399338E13}" type="presParOf" srcId="{90F448DE-6E5A-4D1B-B91D-BE1A63E36F62}" destId="{461981DC-A08E-4A72-A661-1C12032D755E}" srcOrd="0" destOrd="0" presId="urn:microsoft.com/office/officeart/2005/8/layout/architecture"/>
    <dgm:cxn modelId="{612CA8A6-DD2A-48D1-8E74-B6851D3E771F}" type="presParOf" srcId="{90F448DE-6E5A-4D1B-B91D-BE1A63E36F62}" destId="{759FCF4B-5DF7-4766-B1FA-ACE778F58605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320560-47E1-4BD5-B869-146CAF6434A3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</dgm:pt>
    <dgm:pt modelId="{99F4CB4B-DCA3-4BC2-90C8-A7159A2BE706}">
      <dgm:prSet phldrT="[Tekst]"/>
      <dgm:spPr/>
      <dgm:t>
        <a:bodyPr/>
        <a:lstStyle/>
        <a:p>
          <a:r>
            <a:rPr lang="hr-HR" dirty="0"/>
            <a:t>2/24</a:t>
          </a:r>
        </a:p>
      </dgm:t>
    </dgm:pt>
    <dgm:pt modelId="{A1EF9536-31E3-4447-9E0B-87773A1AFFE6}" type="parTrans" cxnId="{5F8AFE45-B4B6-45C4-B363-D3E81A45D5AB}">
      <dgm:prSet/>
      <dgm:spPr/>
      <dgm:t>
        <a:bodyPr/>
        <a:lstStyle/>
        <a:p>
          <a:endParaRPr lang="hr-HR"/>
        </a:p>
      </dgm:t>
    </dgm:pt>
    <dgm:pt modelId="{41784D01-CB0A-434E-A329-F3BB2710DEAD}" type="sibTrans" cxnId="{5F8AFE45-B4B6-45C4-B363-D3E81A45D5AB}">
      <dgm:prSet/>
      <dgm:spPr/>
      <dgm:t>
        <a:bodyPr/>
        <a:lstStyle/>
        <a:p>
          <a:endParaRPr lang="hr-HR"/>
        </a:p>
      </dgm:t>
    </dgm:pt>
    <dgm:pt modelId="{AFF1992A-D5FC-4AA9-BDA5-10B36F6B265C}">
      <dgm:prSet phldrT="[Tekst]"/>
      <dgm:spPr/>
      <dgm:t>
        <a:bodyPr/>
        <a:lstStyle/>
        <a:p>
          <a:r>
            <a:rPr lang="hr-HR" dirty="0"/>
            <a:t>12/24</a:t>
          </a:r>
        </a:p>
      </dgm:t>
    </dgm:pt>
    <dgm:pt modelId="{135426F1-3BE5-49B8-83DB-0DF64B96F170}" type="parTrans" cxnId="{D07746AC-ED74-4AD3-ADAB-91C60396CD1E}">
      <dgm:prSet/>
      <dgm:spPr/>
      <dgm:t>
        <a:bodyPr/>
        <a:lstStyle/>
        <a:p>
          <a:endParaRPr lang="hr-HR"/>
        </a:p>
      </dgm:t>
    </dgm:pt>
    <dgm:pt modelId="{8D82B88D-A9B3-489A-B8C5-CD4BB89B62EC}" type="sibTrans" cxnId="{D07746AC-ED74-4AD3-ADAB-91C60396CD1E}">
      <dgm:prSet/>
      <dgm:spPr/>
      <dgm:t>
        <a:bodyPr/>
        <a:lstStyle/>
        <a:p>
          <a:endParaRPr lang="hr-HR"/>
        </a:p>
      </dgm:t>
    </dgm:pt>
    <dgm:pt modelId="{BCD2978E-23A3-47D4-834D-7A0027CB86E1}">
      <dgm:prSet phldrT="[Tekst]"/>
      <dgm:spPr/>
      <dgm:t>
        <a:bodyPr/>
        <a:lstStyle/>
        <a:p>
          <a:r>
            <a:rPr lang="hr-HR" dirty="0"/>
            <a:t>5/25</a:t>
          </a:r>
        </a:p>
      </dgm:t>
    </dgm:pt>
    <dgm:pt modelId="{6A310E99-6B89-4E8D-AA94-47C8B57DDA61}" type="parTrans" cxnId="{85AC5AAB-607C-4432-89A3-140E68E23953}">
      <dgm:prSet/>
      <dgm:spPr/>
      <dgm:t>
        <a:bodyPr/>
        <a:lstStyle/>
        <a:p>
          <a:endParaRPr lang="hr-HR"/>
        </a:p>
      </dgm:t>
    </dgm:pt>
    <dgm:pt modelId="{5B254A6B-1D2E-4E1C-9F89-9869542ED810}" type="sibTrans" cxnId="{85AC5AAB-607C-4432-89A3-140E68E23953}">
      <dgm:prSet/>
      <dgm:spPr/>
      <dgm:t>
        <a:bodyPr/>
        <a:lstStyle/>
        <a:p>
          <a:endParaRPr lang="hr-HR"/>
        </a:p>
      </dgm:t>
    </dgm:pt>
    <dgm:pt modelId="{D9444F5C-6DD7-45A4-ADE1-68DE643F36EA}">
      <dgm:prSet custT="1"/>
      <dgm:spPr/>
      <dgm:t>
        <a:bodyPr/>
        <a:lstStyle/>
        <a:p>
          <a:r>
            <a:rPr lang="hr-HR" sz="2000" dirty="0"/>
            <a:t>3-4/25</a:t>
          </a:r>
        </a:p>
      </dgm:t>
    </dgm:pt>
    <dgm:pt modelId="{7CE95913-5888-4A95-A40F-C43913D63AC8}" type="parTrans" cxnId="{A7CA0BEB-46B1-442F-AC82-20916CBC5439}">
      <dgm:prSet/>
      <dgm:spPr/>
      <dgm:t>
        <a:bodyPr/>
        <a:lstStyle/>
        <a:p>
          <a:endParaRPr lang="hr-HR"/>
        </a:p>
      </dgm:t>
    </dgm:pt>
    <dgm:pt modelId="{47ED5166-4D59-4B3D-B975-34B8A730FDB3}" type="sibTrans" cxnId="{A7CA0BEB-46B1-442F-AC82-20916CBC5439}">
      <dgm:prSet/>
      <dgm:spPr/>
      <dgm:t>
        <a:bodyPr/>
        <a:lstStyle/>
        <a:p>
          <a:endParaRPr lang="hr-HR"/>
        </a:p>
      </dgm:t>
    </dgm:pt>
    <dgm:pt modelId="{8B4FE20C-ECBE-4FD9-8DE4-DDD6834C724B}">
      <dgm:prSet custT="1"/>
      <dgm:spPr/>
      <dgm:t>
        <a:bodyPr/>
        <a:lstStyle/>
        <a:p>
          <a:r>
            <a:rPr lang="hr-HR" sz="1600"/>
            <a:t>Cyber Security Act</a:t>
          </a:r>
        </a:p>
      </dgm:t>
    </dgm:pt>
    <dgm:pt modelId="{D6986A52-E07E-4804-B159-847B3C647F62}" type="parTrans" cxnId="{571524A3-309E-43F6-B06E-029388DD5B8F}">
      <dgm:prSet/>
      <dgm:spPr/>
      <dgm:t>
        <a:bodyPr/>
        <a:lstStyle/>
        <a:p>
          <a:endParaRPr lang="hr-HR"/>
        </a:p>
      </dgm:t>
    </dgm:pt>
    <dgm:pt modelId="{C0676D64-5A24-4B8C-8E12-BA46F468FED7}" type="sibTrans" cxnId="{571524A3-309E-43F6-B06E-029388DD5B8F}">
      <dgm:prSet/>
      <dgm:spPr/>
      <dgm:t>
        <a:bodyPr/>
        <a:lstStyle/>
        <a:p>
          <a:endParaRPr lang="hr-HR"/>
        </a:p>
      </dgm:t>
    </dgm:pt>
    <dgm:pt modelId="{86DD5143-779F-4320-9B98-5702982F44FC}">
      <dgm:prSet custT="1"/>
      <dgm:spPr/>
      <dgm:t>
        <a:bodyPr/>
        <a:lstStyle/>
        <a:p>
          <a:r>
            <a:rPr lang="hr-HR" sz="1500" dirty="0"/>
            <a:t>Cyber Security </a:t>
          </a:r>
          <a:r>
            <a:rPr lang="hr-HR" sz="1500" dirty="0" err="1"/>
            <a:t>Regulation</a:t>
          </a:r>
          <a:endParaRPr lang="hr-HR" sz="1500" dirty="0"/>
        </a:p>
      </dgm:t>
    </dgm:pt>
    <dgm:pt modelId="{BB1B0CC1-1A6E-4F28-84CE-D15D444B1578}" type="parTrans" cxnId="{1E406E58-CD7E-4A84-92CE-6626B66004EB}">
      <dgm:prSet/>
      <dgm:spPr/>
      <dgm:t>
        <a:bodyPr/>
        <a:lstStyle/>
        <a:p>
          <a:endParaRPr lang="hr-HR"/>
        </a:p>
      </dgm:t>
    </dgm:pt>
    <dgm:pt modelId="{70C33FE5-EDE5-473F-AFA9-3A279BF453C9}" type="sibTrans" cxnId="{1E406E58-CD7E-4A84-92CE-6626B66004EB}">
      <dgm:prSet/>
      <dgm:spPr/>
      <dgm:t>
        <a:bodyPr/>
        <a:lstStyle/>
        <a:p>
          <a:endParaRPr lang="hr-HR"/>
        </a:p>
      </dgm:t>
    </dgm:pt>
    <dgm:pt modelId="{37B20AF1-A4C0-4CDC-9EE7-349BA04D46E1}">
      <dgm:prSet custT="1"/>
      <dgm:spPr/>
      <dgm:t>
        <a:bodyPr lIns="0" tIns="0" rIns="0" bIns="0"/>
        <a:lstStyle/>
        <a:p>
          <a:r>
            <a:rPr lang="hr-HR" sz="1400" dirty="0" err="1"/>
            <a:t>Identification</a:t>
          </a:r>
          <a:r>
            <a:rPr lang="hr-HR" sz="1400" dirty="0"/>
            <a:t> and </a:t>
          </a:r>
          <a:r>
            <a:rPr lang="hr-HR" sz="1400" dirty="0" err="1"/>
            <a:t>Categorization</a:t>
          </a:r>
          <a:r>
            <a:rPr lang="hr-HR" sz="1400" dirty="0"/>
            <a:t> </a:t>
          </a:r>
          <a:r>
            <a:rPr lang="hr-HR" sz="1400" dirty="0" err="1"/>
            <a:t>process</a:t>
          </a:r>
          <a:endParaRPr lang="hr-HR" sz="1400" dirty="0"/>
        </a:p>
      </dgm:t>
    </dgm:pt>
    <dgm:pt modelId="{3F68BD6C-B727-4A65-9D9A-376AD106AA8F}" type="parTrans" cxnId="{D28B72C0-E9B2-4B69-8FA7-EE0765A60C13}">
      <dgm:prSet/>
      <dgm:spPr/>
      <dgm:t>
        <a:bodyPr/>
        <a:lstStyle/>
        <a:p>
          <a:endParaRPr lang="hr-HR"/>
        </a:p>
      </dgm:t>
    </dgm:pt>
    <dgm:pt modelId="{2E06AB0F-89DC-4987-BE9F-4A52D0121790}" type="sibTrans" cxnId="{D28B72C0-E9B2-4B69-8FA7-EE0765A60C13}">
      <dgm:prSet/>
      <dgm:spPr/>
      <dgm:t>
        <a:bodyPr/>
        <a:lstStyle/>
        <a:p>
          <a:endParaRPr lang="hr-HR"/>
        </a:p>
      </dgm:t>
    </dgm:pt>
    <dgm:pt modelId="{1D1EEF28-362D-4724-8C7E-42B92D5EEEF1}">
      <dgm:prSet custT="1"/>
      <dgm:spPr/>
      <dgm:t>
        <a:bodyPr/>
        <a:lstStyle/>
        <a:p>
          <a:r>
            <a:rPr lang="hr-HR" sz="1600" dirty="0"/>
            <a:t>Incident </a:t>
          </a:r>
          <a:r>
            <a:rPr lang="hr-HR" sz="1600" dirty="0" err="1"/>
            <a:t>Reporting</a:t>
          </a:r>
          <a:endParaRPr lang="hr-HR" sz="1600" dirty="0"/>
        </a:p>
      </dgm:t>
    </dgm:pt>
    <dgm:pt modelId="{5C4E7F46-A16D-4831-A384-169D9C35E227}" type="parTrans" cxnId="{78BBC8CB-0E2A-412C-BC90-BBF8BA7CAD17}">
      <dgm:prSet/>
      <dgm:spPr/>
      <dgm:t>
        <a:bodyPr/>
        <a:lstStyle/>
        <a:p>
          <a:endParaRPr lang="hr-HR"/>
        </a:p>
      </dgm:t>
    </dgm:pt>
    <dgm:pt modelId="{FC72ED18-1E74-470E-B79A-243336F5A747}" type="sibTrans" cxnId="{78BBC8CB-0E2A-412C-BC90-BBF8BA7CAD17}">
      <dgm:prSet/>
      <dgm:spPr/>
      <dgm:t>
        <a:bodyPr/>
        <a:lstStyle/>
        <a:p>
          <a:endParaRPr lang="hr-HR"/>
        </a:p>
      </dgm:t>
    </dgm:pt>
    <dgm:pt modelId="{C7608D29-7171-4F87-AF0A-E8E2CAFFD38B}" type="pres">
      <dgm:prSet presAssocID="{82320560-47E1-4BD5-B869-146CAF6434A3}" presName="theList" presStyleCnt="0">
        <dgm:presLayoutVars>
          <dgm:dir/>
          <dgm:animLvl val="lvl"/>
          <dgm:resizeHandles val="exact"/>
        </dgm:presLayoutVars>
      </dgm:prSet>
      <dgm:spPr/>
    </dgm:pt>
    <dgm:pt modelId="{16C0223F-4366-4F4C-94E9-56FF89F0F3DC}" type="pres">
      <dgm:prSet presAssocID="{99F4CB4B-DCA3-4BC2-90C8-A7159A2BE706}" presName="compNode" presStyleCnt="0"/>
      <dgm:spPr/>
    </dgm:pt>
    <dgm:pt modelId="{B32F94C4-4F62-43F5-8277-F014E55BFC01}" type="pres">
      <dgm:prSet presAssocID="{99F4CB4B-DCA3-4BC2-90C8-A7159A2BE706}" presName="noGeometry" presStyleCnt="0"/>
      <dgm:spPr/>
    </dgm:pt>
    <dgm:pt modelId="{E2632610-3FC1-4243-A5B4-9A0B227B403F}" type="pres">
      <dgm:prSet presAssocID="{99F4CB4B-DCA3-4BC2-90C8-A7159A2BE706}" presName="childTextVisible" presStyleLbl="bgAccFollowNode1" presStyleIdx="0" presStyleCnt="4">
        <dgm:presLayoutVars>
          <dgm:bulletEnabled val="1"/>
        </dgm:presLayoutVars>
      </dgm:prSet>
      <dgm:spPr/>
    </dgm:pt>
    <dgm:pt modelId="{5D03706D-0607-43D8-A768-87E404831CDA}" type="pres">
      <dgm:prSet presAssocID="{99F4CB4B-DCA3-4BC2-90C8-A7159A2BE706}" presName="childTextHidden" presStyleLbl="bgAccFollowNode1" presStyleIdx="0" presStyleCnt="4"/>
      <dgm:spPr/>
    </dgm:pt>
    <dgm:pt modelId="{F1D919F7-8F48-4F7D-AC21-0F9A24840FA5}" type="pres">
      <dgm:prSet presAssocID="{99F4CB4B-DCA3-4BC2-90C8-A7159A2BE70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920CF5E-22F7-4543-BD79-AAF5A419CBF9}" type="pres">
      <dgm:prSet presAssocID="{99F4CB4B-DCA3-4BC2-90C8-A7159A2BE706}" presName="aSpace" presStyleCnt="0"/>
      <dgm:spPr/>
    </dgm:pt>
    <dgm:pt modelId="{A2825E5B-C840-49EB-AB35-E6D144AF926B}" type="pres">
      <dgm:prSet presAssocID="{AFF1992A-D5FC-4AA9-BDA5-10B36F6B265C}" presName="compNode" presStyleCnt="0"/>
      <dgm:spPr/>
    </dgm:pt>
    <dgm:pt modelId="{0714BFE6-5381-488D-BEDF-874B79253081}" type="pres">
      <dgm:prSet presAssocID="{AFF1992A-D5FC-4AA9-BDA5-10B36F6B265C}" presName="noGeometry" presStyleCnt="0"/>
      <dgm:spPr/>
    </dgm:pt>
    <dgm:pt modelId="{E9D2BEF1-68E4-4E49-A3C6-DCFE6BA3E338}" type="pres">
      <dgm:prSet presAssocID="{AFF1992A-D5FC-4AA9-BDA5-10B36F6B265C}" presName="childTextVisible" presStyleLbl="bgAccFollowNode1" presStyleIdx="1" presStyleCnt="4">
        <dgm:presLayoutVars>
          <dgm:bulletEnabled val="1"/>
        </dgm:presLayoutVars>
      </dgm:prSet>
      <dgm:spPr/>
    </dgm:pt>
    <dgm:pt modelId="{566DE0F8-0D2D-4629-99EB-9CC8C86C227A}" type="pres">
      <dgm:prSet presAssocID="{AFF1992A-D5FC-4AA9-BDA5-10B36F6B265C}" presName="childTextHidden" presStyleLbl="bgAccFollowNode1" presStyleIdx="1" presStyleCnt="4"/>
      <dgm:spPr/>
    </dgm:pt>
    <dgm:pt modelId="{BFC29A54-7794-4320-9466-D4252F67BF43}" type="pres">
      <dgm:prSet presAssocID="{AFF1992A-D5FC-4AA9-BDA5-10B36F6B265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19CB0E9-EDC8-466F-A012-DFC57535EA18}" type="pres">
      <dgm:prSet presAssocID="{AFF1992A-D5FC-4AA9-BDA5-10B36F6B265C}" presName="aSpace" presStyleCnt="0"/>
      <dgm:spPr/>
    </dgm:pt>
    <dgm:pt modelId="{00EF2226-1945-44EF-995F-C5BDD71C89E5}" type="pres">
      <dgm:prSet presAssocID="{D9444F5C-6DD7-45A4-ADE1-68DE643F36EA}" presName="compNode" presStyleCnt="0"/>
      <dgm:spPr/>
    </dgm:pt>
    <dgm:pt modelId="{4D989B25-BB47-4139-9F0F-1C39B3415D8C}" type="pres">
      <dgm:prSet presAssocID="{D9444F5C-6DD7-45A4-ADE1-68DE643F36EA}" presName="noGeometry" presStyleCnt="0"/>
      <dgm:spPr/>
    </dgm:pt>
    <dgm:pt modelId="{0C13B2DC-821B-45AA-B3E8-ACCD17382F6E}" type="pres">
      <dgm:prSet presAssocID="{D9444F5C-6DD7-45A4-ADE1-68DE643F36EA}" presName="childTextVisible" presStyleLbl="bgAccFollowNode1" presStyleIdx="2" presStyleCnt="4" custScaleX="117569" custLinFactNeighborX="4258" custLinFactNeighborY="442">
        <dgm:presLayoutVars>
          <dgm:bulletEnabled val="1"/>
        </dgm:presLayoutVars>
      </dgm:prSet>
      <dgm:spPr/>
    </dgm:pt>
    <dgm:pt modelId="{38997113-B02F-444C-BF0C-17F98B3C4F78}" type="pres">
      <dgm:prSet presAssocID="{D9444F5C-6DD7-45A4-ADE1-68DE643F36EA}" presName="childTextHidden" presStyleLbl="bgAccFollowNode1" presStyleIdx="2" presStyleCnt="4"/>
      <dgm:spPr/>
    </dgm:pt>
    <dgm:pt modelId="{A82E0AE0-A512-4393-8DE9-26199ABE7737}" type="pres">
      <dgm:prSet presAssocID="{D9444F5C-6DD7-45A4-ADE1-68DE643F36EA}" presName="parentText" presStyleLbl="node1" presStyleIdx="2" presStyleCnt="4" custScaleX="116447" custScaleY="114504" custLinFactNeighborX="-15123" custLinFactNeighborY="1210">
        <dgm:presLayoutVars>
          <dgm:chMax val="1"/>
          <dgm:bulletEnabled val="1"/>
        </dgm:presLayoutVars>
      </dgm:prSet>
      <dgm:spPr/>
    </dgm:pt>
    <dgm:pt modelId="{944E6E5F-0745-44F5-B083-7462B68994D4}" type="pres">
      <dgm:prSet presAssocID="{D9444F5C-6DD7-45A4-ADE1-68DE643F36EA}" presName="aSpace" presStyleCnt="0"/>
      <dgm:spPr/>
    </dgm:pt>
    <dgm:pt modelId="{5B2454A7-848C-482C-A6C6-9CC93180091A}" type="pres">
      <dgm:prSet presAssocID="{BCD2978E-23A3-47D4-834D-7A0027CB86E1}" presName="compNode" presStyleCnt="0"/>
      <dgm:spPr/>
    </dgm:pt>
    <dgm:pt modelId="{4ACA8CD3-7AE1-425B-9E0F-5E61480351A0}" type="pres">
      <dgm:prSet presAssocID="{BCD2978E-23A3-47D4-834D-7A0027CB86E1}" presName="noGeometry" presStyleCnt="0"/>
      <dgm:spPr/>
    </dgm:pt>
    <dgm:pt modelId="{19323D8E-2F67-4180-8B0F-D325A65049F2}" type="pres">
      <dgm:prSet presAssocID="{BCD2978E-23A3-47D4-834D-7A0027CB86E1}" presName="childTextVisible" presStyleLbl="bgAccFollowNode1" presStyleIdx="3" presStyleCnt="4">
        <dgm:presLayoutVars>
          <dgm:bulletEnabled val="1"/>
        </dgm:presLayoutVars>
      </dgm:prSet>
      <dgm:spPr/>
    </dgm:pt>
    <dgm:pt modelId="{8C856448-4ED3-4AB8-9F11-ABFF2669690F}" type="pres">
      <dgm:prSet presAssocID="{BCD2978E-23A3-47D4-834D-7A0027CB86E1}" presName="childTextHidden" presStyleLbl="bgAccFollowNode1" presStyleIdx="3" presStyleCnt="4"/>
      <dgm:spPr/>
    </dgm:pt>
    <dgm:pt modelId="{7B0477BA-E121-4D93-8641-60BE1C9B0AE2}" type="pres">
      <dgm:prSet presAssocID="{BCD2978E-23A3-47D4-834D-7A0027CB86E1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713D9810-AE91-4272-8043-819FB893B50B}" type="presOf" srcId="{D9444F5C-6DD7-45A4-ADE1-68DE643F36EA}" destId="{A82E0AE0-A512-4393-8DE9-26199ABE7737}" srcOrd="0" destOrd="0" presId="urn:microsoft.com/office/officeart/2005/8/layout/hProcess6"/>
    <dgm:cxn modelId="{34679A11-D07C-4B3B-89AC-0210CDD53C7D}" type="presOf" srcId="{1D1EEF28-362D-4724-8C7E-42B92D5EEEF1}" destId="{19323D8E-2F67-4180-8B0F-D325A65049F2}" srcOrd="0" destOrd="0" presId="urn:microsoft.com/office/officeart/2005/8/layout/hProcess6"/>
    <dgm:cxn modelId="{A6E12F23-662E-4EDC-806D-28112C486D7A}" type="presOf" srcId="{99F4CB4B-DCA3-4BC2-90C8-A7159A2BE706}" destId="{F1D919F7-8F48-4F7D-AC21-0F9A24840FA5}" srcOrd="0" destOrd="0" presId="urn:microsoft.com/office/officeart/2005/8/layout/hProcess6"/>
    <dgm:cxn modelId="{7D9A7A24-F1A3-45EB-BB3E-0D57FC0E9265}" type="presOf" srcId="{37B20AF1-A4C0-4CDC-9EE7-349BA04D46E1}" destId="{0C13B2DC-821B-45AA-B3E8-ACCD17382F6E}" srcOrd="0" destOrd="0" presId="urn:microsoft.com/office/officeart/2005/8/layout/hProcess6"/>
    <dgm:cxn modelId="{5F8AFE45-B4B6-45C4-B363-D3E81A45D5AB}" srcId="{82320560-47E1-4BD5-B869-146CAF6434A3}" destId="{99F4CB4B-DCA3-4BC2-90C8-A7159A2BE706}" srcOrd="0" destOrd="0" parTransId="{A1EF9536-31E3-4447-9E0B-87773A1AFFE6}" sibTransId="{41784D01-CB0A-434E-A329-F3BB2710DEAD}"/>
    <dgm:cxn modelId="{160B9E6F-5D68-42C4-9394-78D6FF8A632F}" type="presOf" srcId="{8B4FE20C-ECBE-4FD9-8DE4-DDD6834C724B}" destId="{E2632610-3FC1-4243-A5B4-9A0B227B403F}" srcOrd="0" destOrd="0" presId="urn:microsoft.com/office/officeart/2005/8/layout/hProcess6"/>
    <dgm:cxn modelId="{E3116656-55EB-4EFE-8E3A-545658EB9572}" type="presOf" srcId="{8B4FE20C-ECBE-4FD9-8DE4-DDD6834C724B}" destId="{5D03706D-0607-43D8-A768-87E404831CDA}" srcOrd="1" destOrd="0" presId="urn:microsoft.com/office/officeart/2005/8/layout/hProcess6"/>
    <dgm:cxn modelId="{1E406E58-CD7E-4A84-92CE-6626B66004EB}" srcId="{AFF1992A-D5FC-4AA9-BDA5-10B36F6B265C}" destId="{86DD5143-779F-4320-9B98-5702982F44FC}" srcOrd="0" destOrd="0" parTransId="{BB1B0CC1-1A6E-4F28-84CE-D15D444B1578}" sibTransId="{70C33FE5-EDE5-473F-AFA9-3A279BF453C9}"/>
    <dgm:cxn modelId="{4805067A-5994-4407-8F75-ABE4CA25075E}" type="presOf" srcId="{86DD5143-779F-4320-9B98-5702982F44FC}" destId="{566DE0F8-0D2D-4629-99EB-9CC8C86C227A}" srcOrd="1" destOrd="0" presId="urn:microsoft.com/office/officeart/2005/8/layout/hProcess6"/>
    <dgm:cxn modelId="{4EFDB67B-C4D8-4DAE-9EBD-2B882D1E0F39}" type="presOf" srcId="{82320560-47E1-4BD5-B869-146CAF6434A3}" destId="{C7608D29-7171-4F87-AF0A-E8E2CAFFD38B}" srcOrd="0" destOrd="0" presId="urn:microsoft.com/office/officeart/2005/8/layout/hProcess6"/>
    <dgm:cxn modelId="{571524A3-309E-43F6-B06E-029388DD5B8F}" srcId="{99F4CB4B-DCA3-4BC2-90C8-A7159A2BE706}" destId="{8B4FE20C-ECBE-4FD9-8DE4-DDD6834C724B}" srcOrd="0" destOrd="0" parTransId="{D6986A52-E07E-4804-B159-847B3C647F62}" sibTransId="{C0676D64-5A24-4B8C-8E12-BA46F468FED7}"/>
    <dgm:cxn modelId="{85AC5AAB-607C-4432-89A3-140E68E23953}" srcId="{82320560-47E1-4BD5-B869-146CAF6434A3}" destId="{BCD2978E-23A3-47D4-834D-7A0027CB86E1}" srcOrd="3" destOrd="0" parTransId="{6A310E99-6B89-4E8D-AA94-47C8B57DDA61}" sibTransId="{5B254A6B-1D2E-4E1C-9F89-9869542ED810}"/>
    <dgm:cxn modelId="{D07746AC-ED74-4AD3-ADAB-91C60396CD1E}" srcId="{82320560-47E1-4BD5-B869-146CAF6434A3}" destId="{AFF1992A-D5FC-4AA9-BDA5-10B36F6B265C}" srcOrd="1" destOrd="0" parTransId="{135426F1-3BE5-49B8-83DB-0DF64B96F170}" sibTransId="{8D82B88D-A9B3-489A-B8C5-CD4BB89B62EC}"/>
    <dgm:cxn modelId="{1E6FBFB2-97CC-498A-89C5-7BE5823F87C9}" type="presOf" srcId="{37B20AF1-A4C0-4CDC-9EE7-349BA04D46E1}" destId="{38997113-B02F-444C-BF0C-17F98B3C4F78}" srcOrd="1" destOrd="0" presId="urn:microsoft.com/office/officeart/2005/8/layout/hProcess6"/>
    <dgm:cxn modelId="{068F93B9-7970-492A-9522-06D61A4ACC9E}" type="presOf" srcId="{AFF1992A-D5FC-4AA9-BDA5-10B36F6B265C}" destId="{BFC29A54-7794-4320-9466-D4252F67BF43}" srcOrd="0" destOrd="0" presId="urn:microsoft.com/office/officeart/2005/8/layout/hProcess6"/>
    <dgm:cxn modelId="{D28B72C0-E9B2-4B69-8FA7-EE0765A60C13}" srcId="{D9444F5C-6DD7-45A4-ADE1-68DE643F36EA}" destId="{37B20AF1-A4C0-4CDC-9EE7-349BA04D46E1}" srcOrd="0" destOrd="0" parTransId="{3F68BD6C-B727-4A65-9D9A-376AD106AA8F}" sibTransId="{2E06AB0F-89DC-4987-BE9F-4A52D0121790}"/>
    <dgm:cxn modelId="{78BBC8CB-0E2A-412C-BC90-BBF8BA7CAD17}" srcId="{BCD2978E-23A3-47D4-834D-7A0027CB86E1}" destId="{1D1EEF28-362D-4724-8C7E-42B92D5EEEF1}" srcOrd="0" destOrd="0" parTransId="{5C4E7F46-A16D-4831-A384-169D9C35E227}" sibTransId="{FC72ED18-1E74-470E-B79A-243336F5A747}"/>
    <dgm:cxn modelId="{AE58DCCD-6168-4A88-AA38-C30FD4089C14}" type="presOf" srcId="{1D1EEF28-362D-4724-8C7E-42B92D5EEEF1}" destId="{8C856448-4ED3-4AB8-9F11-ABFF2669690F}" srcOrd="1" destOrd="0" presId="urn:microsoft.com/office/officeart/2005/8/layout/hProcess6"/>
    <dgm:cxn modelId="{3544C5E1-3564-43D2-92FD-5B3ECC71A8BA}" type="presOf" srcId="{86DD5143-779F-4320-9B98-5702982F44FC}" destId="{E9D2BEF1-68E4-4E49-A3C6-DCFE6BA3E338}" srcOrd="0" destOrd="0" presId="urn:microsoft.com/office/officeart/2005/8/layout/hProcess6"/>
    <dgm:cxn modelId="{75BDBDE5-B4E2-436C-870A-26B00BED8332}" type="presOf" srcId="{BCD2978E-23A3-47D4-834D-7A0027CB86E1}" destId="{7B0477BA-E121-4D93-8641-60BE1C9B0AE2}" srcOrd="0" destOrd="0" presId="urn:microsoft.com/office/officeart/2005/8/layout/hProcess6"/>
    <dgm:cxn modelId="{A7CA0BEB-46B1-442F-AC82-20916CBC5439}" srcId="{82320560-47E1-4BD5-B869-146CAF6434A3}" destId="{D9444F5C-6DD7-45A4-ADE1-68DE643F36EA}" srcOrd="2" destOrd="0" parTransId="{7CE95913-5888-4A95-A40F-C43913D63AC8}" sibTransId="{47ED5166-4D59-4B3D-B975-34B8A730FDB3}"/>
    <dgm:cxn modelId="{3955E9A7-9A31-4714-ADB2-16ACE0B1FDE3}" type="presParOf" srcId="{C7608D29-7171-4F87-AF0A-E8E2CAFFD38B}" destId="{16C0223F-4366-4F4C-94E9-56FF89F0F3DC}" srcOrd="0" destOrd="0" presId="urn:microsoft.com/office/officeart/2005/8/layout/hProcess6"/>
    <dgm:cxn modelId="{FE359D70-CE27-412C-BBEE-820DFA04FAFD}" type="presParOf" srcId="{16C0223F-4366-4F4C-94E9-56FF89F0F3DC}" destId="{B32F94C4-4F62-43F5-8277-F014E55BFC01}" srcOrd="0" destOrd="0" presId="urn:microsoft.com/office/officeart/2005/8/layout/hProcess6"/>
    <dgm:cxn modelId="{5B8B5FD7-978F-4540-88B2-62539207EDB0}" type="presParOf" srcId="{16C0223F-4366-4F4C-94E9-56FF89F0F3DC}" destId="{E2632610-3FC1-4243-A5B4-9A0B227B403F}" srcOrd="1" destOrd="0" presId="urn:microsoft.com/office/officeart/2005/8/layout/hProcess6"/>
    <dgm:cxn modelId="{4E53BE99-C7E4-4EF2-BEC5-7E5C72CAA366}" type="presParOf" srcId="{16C0223F-4366-4F4C-94E9-56FF89F0F3DC}" destId="{5D03706D-0607-43D8-A768-87E404831CDA}" srcOrd="2" destOrd="0" presId="urn:microsoft.com/office/officeart/2005/8/layout/hProcess6"/>
    <dgm:cxn modelId="{C8B7A6DB-CE6F-4D35-9D56-DFDD2500E860}" type="presParOf" srcId="{16C0223F-4366-4F4C-94E9-56FF89F0F3DC}" destId="{F1D919F7-8F48-4F7D-AC21-0F9A24840FA5}" srcOrd="3" destOrd="0" presId="urn:microsoft.com/office/officeart/2005/8/layout/hProcess6"/>
    <dgm:cxn modelId="{AEBDB236-028A-464C-9106-A69543D7E356}" type="presParOf" srcId="{C7608D29-7171-4F87-AF0A-E8E2CAFFD38B}" destId="{C920CF5E-22F7-4543-BD79-AAF5A419CBF9}" srcOrd="1" destOrd="0" presId="urn:microsoft.com/office/officeart/2005/8/layout/hProcess6"/>
    <dgm:cxn modelId="{3923415C-F96F-497D-95E8-F08EEF42A160}" type="presParOf" srcId="{C7608D29-7171-4F87-AF0A-E8E2CAFFD38B}" destId="{A2825E5B-C840-49EB-AB35-E6D144AF926B}" srcOrd="2" destOrd="0" presId="urn:microsoft.com/office/officeart/2005/8/layout/hProcess6"/>
    <dgm:cxn modelId="{42F9583B-F15B-419B-9DCF-98689918A20B}" type="presParOf" srcId="{A2825E5B-C840-49EB-AB35-E6D144AF926B}" destId="{0714BFE6-5381-488D-BEDF-874B79253081}" srcOrd="0" destOrd="0" presId="urn:microsoft.com/office/officeart/2005/8/layout/hProcess6"/>
    <dgm:cxn modelId="{3C01F805-267F-4C14-8A16-44452352C2BD}" type="presParOf" srcId="{A2825E5B-C840-49EB-AB35-E6D144AF926B}" destId="{E9D2BEF1-68E4-4E49-A3C6-DCFE6BA3E338}" srcOrd="1" destOrd="0" presId="urn:microsoft.com/office/officeart/2005/8/layout/hProcess6"/>
    <dgm:cxn modelId="{EA8ACF02-41FC-4C78-AEE6-13606E3E3F64}" type="presParOf" srcId="{A2825E5B-C840-49EB-AB35-E6D144AF926B}" destId="{566DE0F8-0D2D-4629-99EB-9CC8C86C227A}" srcOrd="2" destOrd="0" presId="urn:microsoft.com/office/officeart/2005/8/layout/hProcess6"/>
    <dgm:cxn modelId="{B5DC9F16-578A-49BB-93F7-38733C764CCF}" type="presParOf" srcId="{A2825E5B-C840-49EB-AB35-E6D144AF926B}" destId="{BFC29A54-7794-4320-9466-D4252F67BF43}" srcOrd="3" destOrd="0" presId="urn:microsoft.com/office/officeart/2005/8/layout/hProcess6"/>
    <dgm:cxn modelId="{CC158C61-FAE8-4850-8C33-4C34EC5EBFA6}" type="presParOf" srcId="{C7608D29-7171-4F87-AF0A-E8E2CAFFD38B}" destId="{919CB0E9-EDC8-466F-A012-DFC57535EA18}" srcOrd="3" destOrd="0" presId="urn:microsoft.com/office/officeart/2005/8/layout/hProcess6"/>
    <dgm:cxn modelId="{229D97DC-C13E-4064-AE03-09DDE0E3144A}" type="presParOf" srcId="{C7608D29-7171-4F87-AF0A-E8E2CAFFD38B}" destId="{00EF2226-1945-44EF-995F-C5BDD71C89E5}" srcOrd="4" destOrd="0" presId="urn:microsoft.com/office/officeart/2005/8/layout/hProcess6"/>
    <dgm:cxn modelId="{86C029FC-30B3-4619-9C7B-85D34548BFB8}" type="presParOf" srcId="{00EF2226-1945-44EF-995F-C5BDD71C89E5}" destId="{4D989B25-BB47-4139-9F0F-1C39B3415D8C}" srcOrd="0" destOrd="0" presId="urn:microsoft.com/office/officeart/2005/8/layout/hProcess6"/>
    <dgm:cxn modelId="{20EA5B7A-B164-41A3-A060-663B4E12561E}" type="presParOf" srcId="{00EF2226-1945-44EF-995F-C5BDD71C89E5}" destId="{0C13B2DC-821B-45AA-B3E8-ACCD17382F6E}" srcOrd="1" destOrd="0" presId="urn:microsoft.com/office/officeart/2005/8/layout/hProcess6"/>
    <dgm:cxn modelId="{B547AB73-7DF2-440D-BAC4-50261E16139B}" type="presParOf" srcId="{00EF2226-1945-44EF-995F-C5BDD71C89E5}" destId="{38997113-B02F-444C-BF0C-17F98B3C4F78}" srcOrd="2" destOrd="0" presId="urn:microsoft.com/office/officeart/2005/8/layout/hProcess6"/>
    <dgm:cxn modelId="{1BE6017C-B0B4-47DB-996C-C91E8D8DEE1F}" type="presParOf" srcId="{00EF2226-1945-44EF-995F-C5BDD71C89E5}" destId="{A82E0AE0-A512-4393-8DE9-26199ABE7737}" srcOrd="3" destOrd="0" presId="urn:microsoft.com/office/officeart/2005/8/layout/hProcess6"/>
    <dgm:cxn modelId="{B1297D14-FEAC-408E-827C-05457107D2F2}" type="presParOf" srcId="{C7608D29-7171-4F87-AF0A-E8E2CAFFD38B}" destId="{944E6E5F-0745-44F5-B083-7462B68994D4}" srcOrd="5" destOrd="0" presId="urn:microsoft.com/office/officeart/2005/8/layout/hProcess6"/>
    <dgm:cxn modelId="{C1F63D6F-F7EC-49A5-BAB3-E2FC10ACB2A8}" type="presParOf" srcId="{C7608D29-7171-4F87-AF0A-E8E2CAFFD38B}" destId="{5B2454A7-848C-482C-A6C6-9CC93180091A}" srcOrd="6" destOrd="0" presId="urn:microsoft.com/office/officeart/2005/8/layout/hProcess6"/>
    <dgm:cxn modelId="{A5322187-1929-4D8C-8AB2-0DAF236F4029}" type="presParOf" srcId="{5B2454A7-848C-482C-A6C6-9CC93180091A}" destId="{4ACA8CD3-7AE1-425B-9E0F-5E61480351A0}" srcOrd="0" destOrd="0" presId="urn:microsoft.com/office/officeart/2005/8/layout/hProcess6"/>
    <dgm:cxn modelId="{E58339FF-60AD-446E-8F68-DF9A7DCFEA8D}" type="presParOf" srcId="{5B2454A7-848C-482C-A6C6-9CC93180091A}" destId="{19323D8E-2F67-4180-8B0F-D325A65049F2}" srcOrd="1" destOrd="0" presId="urn:microsoft.com/office/officeart/2005/8/layout/hProcess6"/>
    <dgm:cxn modelId="{DBD591EE-C426-4D36-B7FD-817D2E444958}" type="presParOf" srcId="{5B2454A7-848C-482C-A6C6-9CC93180091A}" destId="{8C856448-4ED3-4AB8-9F11-ABFF2669690F}" srcOrd="2" destOrd="0" presId="urn:microsoft.com/office/officeart/2005/8/layout/hProcess6"/>
    <dgm:cxn modelId="{F66835C4-B386-4379-9A67-A2D77559BA1E}" type="presParOf" srcId="{5B2454A7-848C-482C-A6C6-9CC93180091A}" destId="{7B0477BA-E121-4D93-8641-60BE1C9B0AE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219A3-60E2-4D9F-B92F-7A7E19BF8202}">
      <dsp:nvSpPr>
        <dsp:cNvPr id="0" name=""/>
        <dsp:cNvSpPr/>
      </dsp:nvSpPr>
      <dsp:spPr>
        <a:xfrm>
          <a:off x="2074" y="0"/>
          <a:ext cx="2022981" cy="42921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/>
            <a:t>CSIRT for 5 </a:t>
          </a:r>
          <a:r>
            <a:rPr lang="hr-HR" sz="2100" b="1" kern="1200" dirty="0" err="1"/>
            <a:t>sectors</a:t>
          </a:r>
          <a:r>
            <a:rPr lang="hr-HR" sz="2100" b="1" kern="1200" dirty="0"/>
            <a:t> </a:t>
          </a:r>
          <a:endParaRPr lang="en-US" sz="2100" b="1" kern="1200" dirty="0"/>
        </a:p>
      </dsp:txBody>
      <dsp:txXfrm>
        <a:off x="61325" y="59251"/>
        <a:ext cx="1904479" cy="4173633"/>
      </dsp:txXfrm>
    </dsp:sp>
    <dsp:sp modelId="{AFFE2178-67C2-4386-ADFE-9F27BA9364A9}">
      <dsp:nvSpPr>
        <dsp:cNvPr id="0" name=""/>
        <dsp:cNvSpPr/>
      </dsp:nvSpPr>
      <dsp:spPr>
        <a:xfrm>
          <a:off x="2364916" y="0"/>
          <a:ext cx="2022981" cy="42921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Development</a:t>
          </a:r>
          <a:r>
            <a:rPr lang="hr-HR" sz="2100" b="1" kern="1200" dirty="0"/>
            <a:t> </a:t>
          </a:r>
          <a:r>
            <a:rPr lang="en-US" sz="2100" b="1" kern="1200" dirty="0"/>
            <a:t>and management of the </a:t>
          </a:r>
          <a:r>
            <a:rPr lang="en-US" sz="2100" b="1" kern="1200" dirty="0" err="1"/>
            <a:t>PiXi</a:t>
          </a:r>
          <a:r>
            <a:rPr lang="en-US" sz="2100" b="1" kern="1200" dirty="0"/>
            <a:t> platform</a:t>
          </a:r>
        </a:p>
      </dsp:txBody>
      <dsp:txXfrm>
        <a:off x="2424167" y="59251"/>
        <a:ext cx="1904479" cy="4173633"/>
      </dsp:txXfrm>
    </dsp:sp>
    <dsp:sp modelId="{CC12C79A-B958-4EAB-B711-4AD744EDAF12}">
      <dsp:nvSpPr>
        <dsp:cNvPr id="0" name=""/>
        <dsp:cNvSpPr/>
      </dsp:nvSpPr>
      <dsp:spPr>
        <a:xfrm>
          <a:off x="4727759" y="0"/>
          <a:ext cx="2022981" cy="42921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Supporting Ministry </a:t>
          </a:r>
          <a:r>
            <a:rPr lang="hr-HR" sz="2100" b="1" kern="1200" dirty="0" err="1"/>
            <a:t>in</a:t>
          </a:r>
          <a:r>
            <a:rPr lang="hr-HR" sz="2100" b="1" kern="1200" dirty="0"/>
            <a:t> </a:t>
          </a:r>
          <a:r>
            <a:rPr lang="en-US" sz="2100" b="1" kern="1200" dirty="0"/>
            <a:t>implementing </a:t>
          </a:r>
          <a:r>
            <a:rPr lang="hr-HR" sz="2100" b="1" kern="1200" dirty="0"/>
            <a:t>CS</a:t>
          </a:r>
          <a:r>
            <a:rPr lang="en-US" sz="2100" b="1" kern="1200" dirty="0"/>
            <a:t> requirements for the Research and Education System</a:t>
          </a:r>
        </a:p>
      </dsp:txBody>
      <dsp:txXfrm>
        <a:off x="4787010" y="59251"/>
        <a:ext cx="1904479" cy="4173633"/>
      </dsp:txXfrm>
    </dsp:sp>
    <dsp:sp modelId="{461981DC-A08E-4A72-A661-1C12032D755E}">
      <dsp:nvSpPr>
        <dsp:cNvPr id="0" name=""/>
        <dsp:cNvSpPr/>
      </dsp:nvSpPr>
      <dsp:spPr>
        <a:xfrm>
          <a:off x="7090602" y="0"/>
          <a:ext cx="2022981" cy="42921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/>
            <a:t>CARNET – </a:t>
          </a:r>
          <a:r>
            <a:rPr lang="hr-HR" sz="2100" b="1" kern="1200" dirty="0" err="1"/>
            <a:t>essential</a:t>
          </a:r>
          <a:r>
            <a:rPr lang="hr-HR" sz="2100" b="1" kern="1200" dirty="0"/>
            <a:t> </a:t>
          </a:r>
          <a:r>
            <a:rPr lang="hr-HR" sz="2100" b="1" kern="1200" dirty="0" err="1"/>
            <a:t>entity</a:t>
          </a:r>
          <a:endParaRPr lang="en-US" sz="2100" b="1" kern="1200" dirty="0"/>
        </a:p>
      </dsp:txBody>
      <dsp:txXfrm>
        <a:off x="7149853" y="59251"/>
        <a:ext cx="1904479" cy="417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32610-3FC1-4243-A5B4-9A0B227B403F}">
      <dsp:nvSpPr>
        <dsp:cNvPr id="0" name=""/>
        <dsp:cNvSpPr/>
      </dsp:nvSpPr>
      <dsp:spPr>
        <a:xfrm>
          <a:off x="525127" y="629547"/>
          <a:ext cx="2099432" cy="18351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Cyber Security Act</a:t>
          </a:r>
        </a:p>
      </dsp:txBody>
      <dsp:txXfrm>
        <a:off x="1049985" y="904822"/>
        <a:ext cx="1023473" cy="1284618"/>
      </dsp:txXfrm>
    </dsp:sp>
    <dsp:sp modelId="{F1D919F7-8F48-4F7D-AC21-0F9A24840FA5}">
      <dsp:nvSpPr>
        <dsp:cNvPr id="0" name=""/>
        <dsp:cNvSpPr/>
      </dsp:nvSpPr>
      <dsp:spPr>
        <a:xfrm>
          <a:off x="268" y="1022273"/>
          <a:ext cx="1049716" cy="1049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2/24</a:t>
          </a:r>
        </a:p>
      </dsp:txBody>
      <dsp:txXfrm>
        <a:off x="153995" y="1176000"/>
        <a:ext cx="742262" cy="742262"/>
      </dsp:txXfrm>
    </dsp:sp>
    <dsp:sp modelId="{E9D2BEF1-68E4-4E49-A3C6-DCFE6BA3E338}">
      <dsp:nvSpPr>
        <dsp:cNvPr id="0" name=""/>
        <dsp:cNvSpPr/>
      </dsp:nvSpPr>
      <dsp:spPr>
        <a:xfrm>
          <a:off x="3280632" y="629547"/>
          <a:ext cx="2099432" cy="18351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1905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Cyber Security </a:t>
          </a:r>
          <a:r>
            <a:rPr lang="hr-HR" sz="1500" kern="1200" dirty="0" err="1"/>
            <a:t>Regulation</a:t>
          </a:r>
          <a:endParaRPr lang="hr-HR" sz="1500" kern="1200" dirty="0"/>
        </a:p>
      </dsp:txBody>
      <dsp:txXfrm>
        <a:off x="3805490" y="904822"/>
        <a:ext cx="1023473" cy="1284618"/>
      </dsp:txXfrm>
    </dsp:sp>
    <dsp:sp modelId="{BFC29A54-7794-4320-9466-D4252F67BF43}">
      <dsp:nvSpPr>
        <dsp:cNvPr id="0" name=""/>
        <dsp:cNvSpPr/>
      </dsp:nvSpPr>
      <dsp:spPr>
        <a:xfrm>
          <a:off x="2755774" y="1022273"/>
          <a:ext cx="1049716" cy="1049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12/24</a:t>
          </a:r>
        </a:p>
      </dsp:txBody>
      <dsp:txXfrm>
        <a:off x="2909501" y="1176000"/>
        <a:ext cx="742262" cy="742262"/>
      </dsp:txXfrm>
    </dsp:sp>
    <dsp:sp modelId="{0C13B2DC-821B-45AA-B3E8-ACCD17382F6E}">
      <dsp:nvSpPr>
        <dsp:cNvPr id="0" name=""/>
        <dsp:cNvSpPr/>
      </dsp:nvSpPr>
      <dsp:spPr>
        <a:xfrm>
          <a:off x="6027430" y="637659"/>
          <a:ext cx="2468282" cy="18351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/>
            <a:t>Identification</a:t>
          </a:r>
          <a:r>
            <a:rPr lang="hr-HR" sz="1400" kern="1200" dirty="0"/>
            <a:t> and </a:t>
          </a:r>
          <a:r>
            <a:rPr lang="hr-HR" sz="1400" kern="1200" dirty="0" err="1"/>
            <a:t>Categorization</a:t>
          </a:r>
          <a:r>
            <a:rPr lang="hr-HR" sz="1400" kern="1200" dirty="0"/>
            <a:t> </a:t>
          </a:r>
          <a:r>
            <a:rPr lang="hr-HR" sz="1400" kern="1200" dirty="0" err="1"/>
            <a:t>process</a:t>
          </a:r>
          <a:endParaRPr lang="hr-HR" sz="1400" kern="1200" dirty="0"/>
        </a:p>
      </dsp:txBody>
      <dsp:txXfrm>
        <a:off x="6644501" y="912934"/>
        <a:ext cx="1208902" cy="1284618"/>
      </dsp:txXfrm>
    </dsp:sp>
    <dsp:sp modelId="{A82E0AE0-A512-4393-8DE9-26199ABE7737}">
      <dsp:nvSpPr>
        <dsp:cNvPr id="0" name=""/>
        <dsp:cNvSpPr/>
      </dsp:nvSpPr>
      <dsp:spPr>
        <a:xfrm>
          <a:off x="5352531" y="958849"/>
          <a:ext cx="1222363" cy="12019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3-4/25</a:t>
          </a:r>
        </a:p>
      </dsp:txBody>
      <dsp:txXfrm>
        <a:off x="5531542" y="1134873"/>
        <a:ext cx="864341" cy="849919"/>
      </dsp:txXfrm>
    </dsp:sp>
    <dsp:sp modelId="{19323D8E-2F67-4180-8B0F-D325A65049F2}">
      <dsp:nvSpPr>
        <dsp:cNvPr id="0" name=""/>
        <dsp:cNvSpPr/>
      </dsp:nvSpPr>
      <dsp:spPr>
        <a:xfrm>
          <a:off x="9062391" y="629547"/>
          <a:ext cx="2099432" cy="18351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Incident </a:t>
          </a:r>
          <a:r>
            <a:rPr lang="hr-HR" sz="1600" kern="1200" dirty="0" err="1"/>
            <a:t>Reporting</a:t>
          </a:r>
          <a:endParaRPr lang="hr-HR" sz="1600" kern="1200" dirty="0"/>
        </a:p>
      </dsp:txBody>
      <dsp:txXfrm>
        <a:off x="9587249" y="904822"/>
        <a:ext cx="1023473" cy="1284618"/>
      </dsp:txXfrm>
    </dsp:sp>
    <dsp:sp modelId="{7B0477BA-E121-4D93-8641-60BE1C9B0AE2}">
      <dsp:nvSpPr>
        <dsp:cNvPr id="0" name=""/>
        <dsp:cNvSpPr/>
      </dsp:nvSpPr>
      <dsp:spPr>
        <a:xfrm>
          <a:off x="8537533" y="1022273"/>
          <a:ext cx="1049716" cy="1049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5/25</a:t>
          </a:r>
        </a:p>
      </dsp:txBody>
      <dsp:txXfrm>
        <a:off x="8691260" y="1176000"/>
        <a:ext cx="742262" cy="742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0B5C-7167-2943-B310-BFB90A0E553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1996-B2F4-524F-9989-3EE27CEC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Universities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Croatia.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digital transformation of public institutions in higher education will be approached systematically.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61996-B2F4-524F-9989-3EE27CEC5D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5917683" cy="1484313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602038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Name and Surname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03/04/2025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793362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95539" y="390260"/>
            <a:ext cx="902165" cy="3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D2C01C-EADE-B994-1246-99E2F6AC9E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686" y="371471"/>
            <a:ext cx="843288" cy="455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B1F0E-685C-6AB5-5B66-9E3CAABC53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6170" y="370787"/>
            <a:ext cx="11506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7178-2588-F771-5639-9B7312CE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0D0C1-2116-D593-7D53-FFD6B0BD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9170-D5E4-AC4F-A6C2-62CB7D205CAD}" type="datetime1">
              <a:rPr lang="en-GB" smtClean="0"/>
              <a:t>03/04/2025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F2223-ED79-7CF6-E535-CD717AF5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69E61-18C0-BB81-02D2-085A980E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98B59-E10B-235F-883E-B4DEF866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A06E-23CD-D84E-99CD-16F24CFCD44D}" type="datetime1">
              <a:rPr lang="en-GB" smtClean="0"/>
              <a:t>03/04/2025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EFCBA-A1C6-B05F-FE91-ACB68087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7F327-4A2C-5B40-900B-8024B84B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2DE1-D0C9-84D3-8124-EC96A5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5788-5D34-5B22-AE1D-EA7A599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F9751-24D2-2360-A036-AD0DEADA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1F938-25E6-AE7F-5ABE-EC9FF84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A56F0-F4DD-EC43-8286-E6E7A8F16AFE}" type="datetime1">
              <a:rPr lang="en-GB" smtClean="0"/>
              <a:t>03/04/2025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FFBE6-A6D4-3C79-5443-291C5A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26CD-B929-7171-4B53-7CA972E6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5B6D-0A13-A212-7FC7-A689BDC3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D78B6-BC11-127C-5B05-1BE5B984C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E5D2-7F23-8885-C982-0613CAF34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F0F0B-AA8D-A144-C56E-6EE9FF38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3C4C-1B2C-1F49-B6D9-97ED0720AE6E}" type="datetime1">
              <a:rPr lang="en-GB" smtClean="0"/>
              <a:t>03/04/2025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8EB23-F7CF-F2D4-723E-8B75C1B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8A43C-DD1E-F85D-533D-E343B6E3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D60FC-605D-7301-28AC-F98B6255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110AE-73A2-C651-F48D-29638A21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7BBD-3D29-EE90-EEF1-E5285605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0C89-A948-F94E-8475-B87A5A0AD3CC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3AD99-9AC8-8FEC-68A5-831D2B86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B319-A848-923D-AD23-03F07F4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BD763-BD56-D3B7-FA42-FA551B793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95F60-C802-40B1-A6CB-DA902C41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5638-6EEA-4BAC-09B4-808F43DC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CFFF-ED85-C84D-8493-47D862AD0DDC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2C58-B4B2-8DCF-CE33-435CDFEC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7D8-1949-56AA-4D7D-1398939C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755AA632-7320-214D-9497-50791D4F90F7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5D6AB0-2FC8-7029-824E-0AA61EBC6E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1444625"/>
            <a:ext cx="5454650" cy="4732338"/>
          </a:xfrm>
          <a:solidFill>
            <a:schemeClr val="accent1"/>
          </a:solidFill>
        </p:spPr>
        <p:txBody>
          <a:bodyPr anchor="t" anchorCtr="1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72662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dv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4752"/>
            <a:ext cx="5640315" cy="47322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99351DBD-9F5B-3A4B-B84D-4B3DBF7B8688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rectangles on a white background&#10;&#10;Description automatically generated">
            <a:extLst>
              <a:ext uri="{FF2B5EF4-FFF2-40B4-BE49-F238E27FC236}">
                <a16:creationId xmlns:a16="http://schemas.microsoft.com/office/drawing/2014/main" id="{C20411F2-B463-65EA-90B7-A6A1231A1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25" t="9200" b="9931"/>
          <a:stretch/>
        </p:blipFill>
        <p:spPr>
          <a:xfrm>
            <a:off x="0" y="848421"/>
            <a:ext cx="4776216" cy="554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7298427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4752"/>
            <a:ext cx="5640315" cy="4654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DB4D5191-C3A4-A844-817F-CF539AB8EA5F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C9FE72-AE3C-05E9-223B-3766BC9C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6E95F-384F-473E-4936-D7B21D4D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11280630" cy="59435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981D-B1E5-9FCB-7E97-12AF04355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43581"/>
            <a:ext cx="11280630" cy="47066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None/>
              <a:defRPr>
                <a:solidFill>
                  <a:schemeClr val="tx2"/>
                </a:solidFill>
              </a:defRPr>
            </a:lvl1pPr>
            <a:lvl2pPr marL="361950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2pPr>
            <a:lvl3pPr marL="542925" indent="-180975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3pPr>
            <a:lvl4pPr marL="758825" indent="-192088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4pPr>
            <a:lvl5pPr marL="985838" indent="-227013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1F4B-860A-610E-B397-6AAD219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65345" y="6447154"/>
            <a:ext cx="1224525" cy="365125"/>
          </a:xfrm>
        </p:spPr>
        <p:txBody>
          <a:bodyPr/>
          <a:lstStyle/>
          <a:p>
            <a:fld id="{E56EF029-8B71-1D49-A7E2-FC80BF9BA1C4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614A-FC5E-A17C-2B3E-1C38A828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5"/>
            <a:ext cx="824103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6600D-1C2B-885C-C6A2-71C1ABCD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3A43B-9F36-3980-A420-B8AA06496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DC16F-45B6-A319-5355-58234156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2486-DB12-439D-CF54-9C8D5231C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5A71-3D2E-E161-8453-7BB1133D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38344"/>
            <a:ext cx="5564114" cy="46386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FBF-FB98-E058-4BA8-A4FF222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3560" y="6447154"/>
            <a:ext cx="1093470" cy="365125"/>
          </a:xfrm>
        </p:spPr>
        <p:txBody>
          <a:bodyPr/>
          <a:lstStyle/>
          <a:p>
            <a:fld id="{3A7EB0B5-99DD-1245-883C-824C11E8FA1A}" type="datetime1">
              <a:rPr lang="en-GB" smtClean="0"/>
              <a:t>03/04/2025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9C817-3CA7-E573-2D38-CD40BF65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47154"/>
            <a:ext cx="845209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8246-8359-2A61-03EA-CB0A4D9D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C76FE6-82AE-E55B-9F65-813E2E4350EE}"/>
              </a:ext>
            </a:extLst>
          </p:cNvPr>
          <p:cNvSpPr/>
          <p:nvPr userDrawn="1"/>
        </p:nvSpPr>
        <p:spPr>
          <a:xfrm>
            <a:off x="0" y="0"/>
            <a:ext cx="12192000" cy="6394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4EDF3-0A7B-F3A7-746B-3B7DE238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CEBFD-721F-2C37-5C33-3766D3681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685" y="923544"/>
            <a:ext cx="7490451" cy="1408176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Session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F6ED5-3A7C-9550-4455-EB00C439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2331720"/>
            <a:ext cx="749045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5352-EC98-BFEB-5D08-EBB2E9C2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645-7C5F-2248-AF84-96E4D27F48CE}" type="datetime1">
              <a:rPr lang="en-GB" smtClean="0"/>
              <a:t>03/04/2025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12BDB-187A-9BF0-4FE5-D7F7470B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A02F-D953-9C1A-AA79-BD9C3B3D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CC1A3A-9654-B456-D6E7-8B4C66FF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94449"/>
            <a:ext cx="12192000" cy="46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84A25-3E30-7496-4DF7-6CE9138A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29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7E3E-BBAA-6D36-C50D-6321401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6" y="1681163"/>
            <a:ext cx="5541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81109-218B-BBBB-839F-40AD5010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86" y="2505075"/>
            <a:ext cx="5541890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C7FB6-2466-350D-256B-88DFB76A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4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EE2A3-88F1-AF77-2806-4CDDD1A2A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4114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A5C36-CFB9-ABF1-BBDB-D0151DA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C9F7-B714-E446-AA75-6C9B4A3EA8D5}" type="datetime1">
              <a:rPr lang="en-GB" smtClean="0"/>
              <a:t>03/04/2025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9B18-42BE-1923-9927-D1970FD2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8E6CC-C87B-575A-3163-32ED4E53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674F0-375C-41DA-9F9D-C83A1950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BBB82-E8B3-5A63-CD3D-6F60A3482A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685" y="2144258"/>
            <a:ext cx="5917683" cy="950036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5144-41DA-2A06-BF99-A886E5E5FB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685" y="3387472"/>
            <a:ext cx="5917683" cy="577697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Any question?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DD8D1-C847-BD12-FD7B-96B4C336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84" y="6430137"/>
            <a:ext cx="1143000" cy="365125"/>
          </a:xfrm>
        </p:spPr>
        <p:txBody>
          <a:bodyPr/>
          <a:lstStyle/>
          <a:p>
            <a:fld id="{741077F5-36F5-0846-B313-1F49792AA3D9}" type="datetime1">
              <a:rPr lang="en-GB" smtClean="0"/>
              <a:t>03/04/2025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390C-B3F4-E393-B608-F3AB1F65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685" y="6430137"/>
            <a:ext cx="824179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F0B0-3975-0748-BD61-200114A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71704-F3EA-7190-FB4E-0F9FD0E8E4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685" y="5834344"/>
            <a:ext cx="2141211" cy="456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8F1E1-9E7A-6F8C-5CA8-3AAFA9946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685" y="371471"/>
            <a:ext cx="902165" cy="3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392D3-8E6A-253C-BA55-894183B7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365125"/>
            <a:ext cx="11280630" cy="572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0E74E-5443-39C8-3FAF-5C1ADA8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85" y="1825625"/>
            <a:ext cx="112806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0C4D-FEAB-39B0-0EDC-A87DD5FB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33560" y="6447156"/>
            <a:ext cx="109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70D5EE-4D8D-CB4B-A163-34F4B724EBAB}" type="datetime1">
              <a:rPr lang="en-GB" smtClean="0"/>
              <a:pPr/>
              <a:t>03/04/2025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94FF-7215-4121-9A83-5D89E11AB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85" y="6447156"/>
            <a:ext cx="8452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D706-E59A-E5CC-670C-AF67AAF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809" y="6447155"/>
            <a:ext cx="6835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3E8451-FA9E-044E-A25E-570F063E7F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CCBB-AE8F-C7D1-D5B0-212407314B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9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1" r:id="rId7"/>
    <p:sldLayoutId id="2147483653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58825" indent="-215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25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rina.dimic.vugec@carnet.hr" TargetMode="External"/><Relationship Id="rId2" Type="http://schemas.openxmlformats.org/officeDocument/2006/relationships/hyperlink" Target="mailto:ivana.jelacic@carnet.hr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domene.hr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hyperlink" Target="http://www.cert.h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hyperlink" Target="http://www.nks.hr/" TargetMode="Externa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A988-91A2-8FD8-D4CA-D9A313B8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771649"/>
            <a:ext cx="7030965" cy="1484313"/>
          </a:xfrm>
        </p:spPr>
        <p:txBody>
          <a:bodyPr>
            <a:normAutofit/>
          </a:bodyPr>
          <a:lstStyle/>
          <a:p>
            <a:r>
              <a:rPr lang="en-US" dirty="0"/>
              <a:t>Building Resilience: The Role of NIS2 in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3759F-64D7-74C4-15BF-D32E79B31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85" y="3602038"/>
            <a:ext cx="5917683" cy="765855"/>
          </a:xfrm>
        </p:spPr>
        <p:txBody>
          <a:bodyPr>
            <a:normAutofit/>
          </a:bodyPr>
          <a:lstStyle/>
          <a:p>
            <a:r>
              <a:rPr lang="hr-HR" sz="1200" b="1" dirty="0"/>
              <a:t>Ivana Jelačić, Croatian Academic and Research Network - CARNET</a:t>
            </a:r>
          </a:p>
          <a:p>
            <a:r>
              <a:rPr lang="hr-HR" sz="1200" b="1" dirty="0"/>
              <a:t>Marina Dimić Vugec, Croatian Academic and Research Network - CARNET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5050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9F27C-8801-5548-DB5A-19A8C1A51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E0D8-BDBE-3230-5603-DD7B7933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err="1"/>
              <a:t>Resilience</a:t>
            </a:r>
            <a:r>
              <a:rPr lang="hr-HR" sz="3200" dirty="0"/>
              <a:t>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Educational</a:t>
            </a:r>
            <a:r>
              <a:rPr lang="hr-HR" sz="3200" dirty="0"/>
              <a:t> </a:t>
            </a:r>
            <a:r>
              <a:rPr lang="hr-HR" sz="3200" dirty="0" err="1"/>
              <a:t>Institutions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C1ADC-4851-3FDB-FEB0-45FCED11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4" y="1258848"/>
            <a:ext cx="7128937" cy="470669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400" i="1" dirty="0" err="1"/>
              <a:t>Compliance</a:t>
            </a:r>
            <a:r>
              <a:rPr lang="hr-HR" sz="2400" i="1" dirty="0"/>
              <a:t> </a:t>
            </a:r>
            <a:r>
              <a:rPr lang="hr-HR" sz="2400" i="1" dirty="0" err="1"/>
              <a:t>is</a:t>
            </a:r>
            <a:r>
              <a:rPr lang="hr-HR" sz="2400" i="1" dirty="0"/>
              <a:t> </a:t>
            </a:r>
            <a:r>
              <a:rPr lang="hr-HR" sz="2400" i="1" dirty="0" err="1"/>
              <a:t>not</a:t>
            </a:r>
            <a:r>
              <a:rPr lang="hr-HR" sz="2400" i="1" dirty="0"/>
              <a:t> </a:t>
            </a:r>
            <a:r>
              <a:rPr lang="hr-HR" sz="2400" i="1" dirty="0" err="1"/>
              <a:t>just</a:t>
            </a:r>
            <a:r>
              <a:rPr lang="hr-HR" sz="2400" i="1" dirty="0"/>
              <a:t> </a:t>
            </a:r>
            <a:r>
              <a:rPr lang="hr-HR" sz="2400" i="1" dirty="0" err="1"/>
              <a:t>marked</a:t>
            </a:r>
            <a:r>
              <a:rPr lang="hr-HR" sz="2400" i="1" dirty="0"/>
              <a:t> </a:t>
            </a:r>
            <a:r>
              <a:rPr lang="hr-HR" sz="2400" i="1" dirty="0" err="1"/>
              <a:t>checkbox</a:t>
            </a:r>
            <a:endParaRPr lang="hr-HR" sz="2400" i="1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ability of an educational institution to: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000" dirty="0"/>
              <a:t>anticipate, 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000" dirty="0"/>
              <a:t>withstand, 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000" dirty="0"/>
              <a:t>respond to,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000" dirty="0"/>
              <a:t>recover from cyber threats and incidents.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educational institutions must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000" dirty="0"/>
              <a:t>implement cybersecurity measures to ensure their systems, data, and networks remain secure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1408A-9F2E-3F23-C4FD-93A45607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11" descr="Graphs on tablet display">
            <a:extLst>
              <a:ext uri="{FF2B5EF4-FFF2-40B4-BE49-F238E27FC236}">
                <a16:creationId xmlns:a16="http://schemas.microsoft.com/office/drawing/2014/main" id="{47D4375A-6275-3AE0-5798-D1C01C8F6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r="6737" b="1"/>
          <a:stretch/>
        </p:blipFill>
        <p:spPr>
          <a:xfrm>
            <a:off x="7919357" y="1975757"/>
            <a:ext cx="3821975" cy="2949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27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57A0E-BD38-F493-1823-245DFD585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2CF6-91BE-5DAC-7FA3-9666D8D5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Cybersecurity Measures in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41B51-6C69-E7A4-1BD6-7D2D16D07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4" y="1258848"/>
            <a:ext cx="6655409" cy="470669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Risk Management &amp; Prevention </a:t>
            </a:r>
            <a:r>
              <a:rPr lang="en-US" sz="2400" dirty="0"/>
              <a:t>– Identifying threats, conducting risk assessments, implementing security policies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Incident Response </a:t>
            </a:r>
            <a:r>
              <a:rPr lang="en-US" sz="2400" dirty="0"/>
              <a:t>– Monitoring, reporting, and responding to cyber threats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Cyber Hygiene &amp; Awareness </a:t>
            </a:r>
            <a:r>
              <a:rPr lang="en-US" sz="2400" dirty="0"/>
              <a:t>– Training students and staff on safe internet use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Regulatory Compliance </a:t>
            </a:r>
            <a:r>
              <a:rPr lang="en-US" sz="2400" dirty="0"/>
              <a:t>– Applying security standards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AC499-7AF2-2BD6-F1B6-DF16AF5F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4" descr="Padlock on computer motherboard">
            <a:extLst>
              <a:ext uri="{FF2B5EF4-FFF2-40B4-BE49-F238E27FC236}">
                <a16:creationId xmlns:a16="http://schemas.microsoft.com/office/drawing/2014/main" id="{D933191B-7B0C-EA5D-1225-EFAB66A7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60" b="1"/>
          <a:stretch/>
        </p:blipFill>
        <p:spPr>
          <a:xfrm>
            <a:off x="7111093" y="1258848"/>
            <a:ext cx="4848900" cy="3701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49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EB8A-5458-6012-EA20-F8C18657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AEC9-D782-2F7B-7D4A-94CB9F9F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 anchor="t">
            <a:normAutofit/>
          </a:bodyPr>
          <a:lstStyle/>
          <a:p>
            <a:r>
              <a:rPr lang="en-US"/>
              <a:t>CARNET’s Role in Cyber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B4361-54D0-75A5-1036-AC109FFF0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38344"/>
            <a:ext cx="5564115" cy="46386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Encourages</a:t>
            </a:r>
            <a:r>
              <a:rPr lang="en-US" sz="2600" dirty="0"/>
              <a:t> higher education institutions to apply cybersecurity risk management measures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Supports</a:t>
            </a:r>
            <a:r>
              <a:rPr lang="en-US" sz="2600" dirty="0"/>
              <a:t> universities through the e-Universities project</a:t>
            </a:r>
            <a:r>
              <a:rPr lang="hr-HR" sz="2600" dirty="0"/>
              <a:t> </a:t>
            </a:r>
            <a:r>
              <a:rPr lang="hr-HR" sz="2600" dirty="0" err="1"/>
              <a:t>providing</a:t>
            </a:r>
            <a:r>
              <a:rPr lang="hr-HR" sz="2600" dirty="0"/>
              <a:t>: </a:t>
            </a:r>
          </a:p>
          <a:p>
            <a:pPr marL="704850" lvl="1" indent="-342900">
              <a:lnSpc>
                <a:spcPct val="90000"/>
              </a:lnSpc>
            </a:pPr>
            <a:r>
              <a:rPr lang="hr-HR" sz="2200" dirty="0" err="1"/>
              <a:t>education</a:t>
            </a:r>
            <a:r>
              <a:rPr lang="hr-HR" sz="2200" dirty="0"/>
              <a:t>, </a:t>
            </a:r>
            <a:r>
              <a:rPr lang="hr-HR" sz="2200" dirty="0" err="1"/>
              <a:t>materials</a:t>
            </a:r>
            <a:r>
              <a:rPr lang="hr-HR" sz="2200" dirty="0"/>
              <a:t>, </a:t>
            </a:r>
            <a:r>
              <a:rPr lang="hr-HR" sz="2200" dirty="0" err="1"/>
              <a:t>guidelines</a:t>
            </a:r>
            <a:r>
              <a:rPr lang="hr-HR" sz="2200" dirty="0"/>
              <a:t>, </a:t>
            </a:r>
            <a:r>
              <a:rPr lang="hr-HR" sz="2200" dirty="0" err="1"/>
              <a:t>templates</a:t>
            </a:r>
            <a:r>
              <a:rPr lang="hr-HR" sz="2200" dirty="0"/>
              <a:t> and </a:t>
            </a:r>
            <a:r>
              <a:rPr lang="hr-HR" sz="2200" dirty="0" err="1"/>
              <a:t>consultation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/>
              <a:t>the</a:t>
            </a:r>
            <a:r>
              <a:rPr lang="hr-HR" sz="2200" dirty="0"/>
              <a:t> </a:t>
            </a:r>
            <a:r>
              <a:rPr lang="hr-HR" sz="2200" dirty="0" err="1"/>
              <a:t>process</a:t>
            </a:r>
            <a:r>
              <a:rPr lang="hr-HR" sz="2200" dirty="0"/>
              <a:t> </a:t>
            </a:r>
            <a:r>
              <a:rPr lang="hr-HR" sz="2200" dirty="0" err="1"/>
              <a:t>of</a:t>
            </a:r>
            <a:r>
              <a:rPr lang="hr-HR" sz="2200" dirty="0"/>
              <a:t> </a:t>
            </a:r>
            <a:r>
              <a:rPr lang="hr-HR" sz="2200" dirty="0" err="1"/>
              <a:t>harmonization</a:t>
            </a:r>
            <a:r>
              <a:rPr lang="hr-HR" sz="2200" dirty="0"/>
              <a:t> </a:t>
            </a:r>
            <a:r>
              <a:rPr lang="hr-HR" sz="2200" dirty="0" err="1"/>
              <a:t>with</a:t>
            </a:r>
            <a:r>
              <a:rPr lang="hr-HR" sz="2200" dirty="0"/>
              <a:t> </a:t>
            </a:r>
            <a:r>
              <a:rPr lang="hr-HR" sz="2200" dirty="0" err="1"/>
              <a:t>requirements</a:t>
            </a:r>
            <a:r>
              <a:rPr lang="hr-HR" sz="2200" dirty="0"/>
              <a:t> and </a:t>
            </a:r>
            <a:r>
              <a:rPr lang="hr-HR" sz="2200" dirty="0" err="1"/>
              <a:t>setting</a:t>
            </a:r>
            <a:r>
              <a:rPr lang="hr-HR" sz="2200" dirty="0"/>
              <a:t> </a:t>
            </a:r>
            <a:r>
              <a:rPr lang="hr-HR" sz="2200" dirty="0" err="1"/>
              <a:t>up</a:t>
            </a:r>
            <a:r>
              <a:rPr lang="hr-HR" sz="2200" dirty="0"/>
              <a:t> </a:t>
            </a:r>
            <a:r>
              <a:rPr lang="hr-HR" sz="2200" dirty="0" err="1"/>
              <a:t>of</a:t>
            </a:r>
            <a:r>
              <a:rPr lang="hr-HR" sz="2200" dirty="0"/>
              <a:t> CS </a:t>
            </a:r>
            <a:r>
              <a:rPr lang="hr-HR" sz="2200" dirty="0" err="1"/>
              <a:t>measures</a:t>
            </a:r>
            <a:endParaRPr lang="en-US" sz="2200" dirty="0"/>
          </a:p>
        </p:txBody>
      </p:sp>
      <p:pic>
        <p:nvPicPr>
          <p:cNvPr id="5" name="Picture 4" descr="Pins in a map">
            <a:extLst>
              <a:ext uri="{FF2B5EF4-FFF2-40B4-BE49-F238E27FC236}">
                <a16:creationId xmlns:a16="http://schemas.microsoft.com/office/drawing/2014/main" id="{6B8D6286-5B62-9679-AC23-9D6BEC083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09" y="1437986"/>
            <a:ext cx="5318940" cy="355039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26D74-E2F2-9805-CB72-DEE0D81D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5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7FC3-7E88-8796-9344-7103A5F9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77" y="255853"/>
            <a:ext cx="10967245" cy="706374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/>
              <a:t>e-Universities</a:t>
            </a:r>
            <a:br>
              <a:rPr lang="en-US" sz="2400" dirty="0"/>
            </a:br>
            <a:r>
              <a:rPr lang="en-US" sz="2400" dirty="0"/>
              <a:t>"Digital transformation of higher education"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7D2E-6737-6C08-8541-642406E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1708" y="3223205"/>
            <a:ext cx="438856" cy="182541"/>
          </a:xfrm>
          <a:prstGeom prst="rect">
            <a:avLst/>
          </a:prstGeom>
        </p:spPr>
        <p:txBody>
          <a:bodyPr vert="horz" lIns="45715" tIns="22857" rIns="45715" bIns="22857" rtlCol="0" anchor="ctr">
            <a:normAutofit/>
          </a:bodyPr>
          <a:lstStyle>
            <a:defPPr>
              <a:defRPr lang="en-US"/>
            </a:defPPr>
            <a:lvl1pPr marL="0" algn="r" defTabSz="457109" rtl="0" eaLnBrk="1" latinLnBrk="0" hangingPunct="1">
              <a:defRPr sz="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54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457109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8E5B80-91EE-79C6-F927-7D902F3B6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66178"/>
              </p:ext>
            </p:extLst>
          </p:nvPr>
        </p:nvGraphicFramePr>
        <p:xfrm>
          <a:off x="71520" y="1081236"/>
          <a:ext cx="12048957" cy="5259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13">
                  <a:extLst>
                    <a:ext uri="{9D8B030D-6E8A-4147-A177-3AD203B41FA5}">
                      <a16:colId xmlns:a16="http://schemas.microsoft.com/office/drawing/2014/main" val="3609127440"/>
                    </a:ext>
                  </a:extLst>
                </a:gridCol>
                <a:gridCol w="2053046">
                  <a:extLst>
                    <a:ext uri="{9D8B030D-6E8A-4147-A177-3AD203B41FA5}">
                      <a16:colId xmlns:a16="http://schemas.microsoft.com/office/drawing/2014/main" val="1082980700"/>
                    </a:ext>
                  </a:extLst>
                </a:gridCol>
                <a:gridCol w="3960394">
                  <a:extLst>
                    <a:ext uri="{9D8B030D-6E8A-4147-A177-3AD203B41FA5}">
                      <a16:colId xmlns:a16="http://schemas.microsoft.com/office/drawing/2014/main" val="3933829779"/>
                    </a:ext>
                  </a:extLst>
                </a:gridCol>
                <a:gridCol w="2710904">
                  <a:extLst>
                    <a:ext uri="{9D8B030D-6E8A-4147-A177-3AD203B41FA5}">
                      <a16:colId xmlns:a16="http://schemas.microsoft.com/office/drawing/2014/main" val="3556652576"/>
                    </a:ext>
                  </a:extLst>
                </a:gridCol>
              </a:tblGrid>
              <a:tr h="1091611">
                <a:tc>
                  <a:txBody>
                    <a:bodyPr/>
                    <a:lstStyle/>
                    <a:p>
                      <a:pPr algn="ctr"/>
                      <a:endParaRPr lang="hr-HR" sz="2000" b="1" dirty="0"/>
                    </a:p>
                    <a:p>
                      <a:pPr algn="ctr"/>
                      <a:endParaRPr lang="hr-HR" sz="2000" b="1" dirty="0"/>
                    </a:p>
                    <a:p>
                      <a:pPr algn="ctr"/>
                      <a:endParaRPr lang="hr-HR" sz="2000" b="1" dirty="0"/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hr-HR" sz="2000" b="1" dirty="0"/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hr-HR" sz="2000" b="1" dirty="0"/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endParaRPr lang="hr-HR" sz="2000" b="1" dirty="0"/>
                    </a:p>
                  </a:txBody>
                  <a:tcPr marL="91394" marR="91394" marT="45697" marB="45697"/>
                </a:tc>
                <a:extLst>
                  <a:ext uri="{0D108BD9-81ED-4DB2-BD59-A6C34878D82A}">
                    <a16:rowId xmlns:a16="http://schemas.microsoft.com/office/drawing/2014/main" val="2472191939"/>
                  </a:ext>
                </a:extLst>
              </a:tr>
              <a:tr h="430005">
                <a:tc>
                  <a:txBody>
                    <a:bodyPr/>
                    <a:lstStyle/>
                    <a:p>
                      <a:pPr algn="ctr"/>
                      <a:r>
                        <a:rPr lang="hr-HR" sz="2000" b="1"/>
                        <a:t>VALUE</a:t>
                      </a:r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/>
                        <a:t>DURATION</a:t>
                      </a:r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AIM</a:t>
                      </a:r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ELEMENTS</a:t>
                      </a:r>
                    </a:p>
                  </a:txBody>
                  <a:tcPr marL="91394" marR="91394" marT="45697" marB="45697"/>
                </a:tc>
                <a:extLst>
                  <a:ext uri="{0D108BD9-81ED-4DB2-BD59-A6C34878D82A}">
                    <a16:rowId xmlns:a16="http://schemas.microsoft.com/office/drawing/2014/main" val="2234360462"/>
                  </a:ext>
                </a:extLst>
              </a:tr>
              <a:tr h="3738036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€ 84.013.537,73</a:t>
                      </a:r>
                      <a:endParaRPr lang="hr-HR" sz="2000" b="0" dirty="0"/>
                    </a:p>
                    <a:p>
                      <a:pPr algn="ctr"/>
                      <a:endParaRPr lang="hr-HR" sz="2000" b="0" dirty="0"/>
                    </a:p>
                    <a:p>
                      <a:pPr algn="ctr"/>
                      <a:r>
                        <a:rPr lang="hr-HR" sz="2000" b="0" dirty="0" err="1"/>
                        <a:t>Funding</a:t>
                      </a:r>
                      <a:r>
                        <a:rPr lang="hr-HR" sz="2000" b="0" dirty="0"/>
                        <a:t>:</a:t>
                      </a:r>
                    </a:p>
                    <a:p>
                      <a:pPr algn="ctr"/>
                      <a:r>
                        <a:rPr lang="hr-HR" sz="2000" b="0" dirty="0"/>
                        <a:t>National Plan for </a:t>
                      </a:r>
                      <a:r>
                        <a:rPr lang="hr-HR" sz="2000" b="0" dirty="0" err="1"/>
                        <a:t>Recovery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and</a:t>
                      </a:r>
                      <a:r>
                        <a:rPr lang="hr-HR" sz="2000" b="0" dirty="0"/>
                        <a:t> Resilience 2021-2026</a:t>
                      </a:r>
                    </a:p>
                    <a:p>
                      <a:pPr algn="ctr"/>
                      <a:endParaRPr lang="hr-HR" sz="2000" b="0" dirty="0"/>
                    </a:p>
                    <a:p>
                      <a:pPr algn="ctr"/>
                      <a:r>
                        <a:rPr lang="hr-HR" sz="2000" b="0" dirty="0"/>
                        <a:t>(</a:t>
                      </a:r>
                      <a:r>
                        <a:rPr lang="hr-HR" sz="2000" b="0" dirty="0" err="1"/>
                        <a:t>Recovery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and</a:t>
                      </a:r>
                      <a:r>
                        <a:rPr lang="hr-HR" sz="2000" b="0" dirty="0"/>
                        <a:t> Resilience </a:t>
                      </a:r>
                      <a:r>
                        <a:rPr lang="hr-HR" sz="2000" b="0" dirty="0" err="1"/>
                        <a:t>Facility</a:t>
                      </a:r>
                      <a:r>
                        <a:rPr lang="hr-HR" sz="2000" b="0" dirty="0"/>
                        <a:t> – RRF)</a:t>
                      </a:r>
                      <a:endParaRPr lang="hr-HR" sz="2000" b="1" dirty="0"/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2022-2025</a:t>
                      </a:r>
                    </a:p>
                  </a:txBody>
                  <a:tcPr marL="91394" marR="91394"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Digital </a:t>
                      </a:r>
                      <a:r>
                        <a:rPr lang="hr-HR" sz="2000" b="1" dirty="0" err="1"/>
                        <a:t>Transformation</a:t>
                      </a:r>
                      <a:r>
                        <a:rPr lang="hr-HR" sz="2000" b="1" dirty="0"/>
                        <a:t> </a:t>
                      </a:r>
                      <a:r>
                        <a:rPr lang="hr-HR" sz="2000" b="1" dirty="0" err="1"/>
                        <a:t>of</a:t>
                      </a:r>
                      <a:r>
                        <a:rPr lang="hr-HR" sz="2000" b="1" dirty="0"/>
                        <a:t> </a:t>
                      </a:r>
                      <a:r>
                        <a:rPr lang="hr-HR" sz="2000" b="1" dirty="0" err="1"/>
                        <a:t>Higher</a:t>
                      </a:r>
                      <a:r>
                        <a:rPr lang="hr-HR" sz="2000" b="1" dirty="0"/>
                        <a:t> </a:t>
                      </a:r>
                      <a:r>
                        <a:rPr lang="hr-HR" sz="2000" b="1" dirty="0" err="1"/>
                        <a:t>Education</a:t>
                      </a:r>
                      <a:r>
                        <a:rPr lang="hr-HR" sz="2000" b="1" dirty="0"/>
                        <a:t> (HE) </a:t>
                      </a:r>
                      <a:r>
                        <a:rPr lang="hr-HR" sz="2000" b="1" dirty="0" err="1"/>
                        <a:t>by</a:t>
                      </a:r>
                      <a:r>
                        <a:rPr lang="hr-HR" sz="2000" b="1" dirty="0"/>
                        <a:t>:</a:t>
                      </a:r>
                    </a:p>
                    <a:p>
                      <a:pPr algn="ctr"/>
                      <a:endParaRPr lang="hr-HR" sz="2000" b="1" dirty="0"/>
                    </a:p>
                    <a:p>
                      <a:pPr algn="l"/>
                      <a:r>
                        <a:rPr lang="hr-HR" sz="2000" b="0" dirty="0" err="1"/>
                        <a:t>Improving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the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digital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teaching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infrastructure</a:t>
                      </a:r>
                      <a:endParaRPr lang="hr-HR" sz="2000" b="0" dirty="0"/>
                    </a:p>
                    <a:p>
                      <a:pPr algn="l"/>
                      <a:endParaRPr lang="hr-HR" sz="2000" b="0" dirty="0"/>
                    </a:p>
                    <a:p>
                      <a:pPr algn="l"/>
                      <a:r>
                        <a:rPr lang="hr-HR" sz="2000" b="0" dirty="0" err="1"/>
                        <a:t>Introducing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digital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teaching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tools</a:t>
                      </a:r>
                      <a:endParaRPr lang="hr-HR" sz="2000" b="0" dirty="0"/>
                    </a:p>
                    <a:p>
                      <a:pPr algn="l"/>
                      <a:endParaRPr lang="hr-HR" sz="2000" b="0" dirty="0"/>
                    </a:p>
                    <a:p>
                      <a:pPr algn="l"/>
                      <a:r>
                        <a:rPr lang="hr-HR" sz="2000" b="0" dirty="0" err="1"/>
                        <a:t>Strenghtening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the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digital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competencies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of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teachers</a:t>
                      </a:r>
                      <a:r>
                        <a:rPr lang="hr-HR" sz="2000" b="0" dirty="0"/>
                        <a:t> for </a:t>
                      </a:r>
                      <a:r>
                        <a:rPr lang="hr-HR" sz="2000" b="0" dirty="0" err="1"/>
                        <a:t>teaching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in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digital</a:t>
                      </a:r>
                      <a:r>
                        <a:rPr lang="hr-HR" sz="2000" b="0" dirty="0"/>
                        <a:t> </a:t>
                      </a:r>
                      <a:r>
                        <a:rPr lang="hr-HR" sz="2000" b="0" dirty="0" err="1"/>
                        <a:t>environment</a:t>
                      </a:r>
                      <a:endParaRPr lang="hr-HR" sz="2000" b="0" dirty="0"/>
                    </a:p>
                  </a:txBody>
                  <a:tcPr marL="91394" marR="91394" marT="45697" marB="45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Network </a:t>
                      </a:r>
                      <a:r>
                        <a:rPr lang="hr-HR" sz="2000" b="1" dirty="0" err="1"/>
                        <a:t>computer</a:t>
                      </a:r>
                      <a:r>
                        <a:rPr lang="hr-HR" sz="2000" b="1" dirty="0"/>
                        <a:t> </a:t>
                      </a:r>
                      <a:r>
                        <a:rPr lang="hr-HR" sz="2000" b="1" dirty="0" err="1"/>
                        <a:t>infrastructure</a:t>
                      </a:r>
                      <a:endParaRPr lang="hr-HR" sz="2000" b="1" dirty="0"/>
                    </a:p>
                    <a:p>
                      <a:pPr algn="ctr"/>
                      <a:endParaRPr lang="hr-HR" sz="2000" b="1" dirty="0"/>
                    </a:p>
                    <a:p>
                      <a:pPr algn="ctr"/>
                      <a:r>
                        <a:rPr lang="hr-HR" sz="2000" b="1" dirty="0"/>
                        <a:t>Services</a:t>
                      </a:r>
                    </a:p>
                    <a:p>
                      <a:pPr algn="ctr"/>
                      <a:endParaRPr lang="hr-HR" sz="2000" b="1" dirty="0"/>
                    </a:p>
                    <a:p>
                      <a:pPr algn="ctr"/>
                      <a:r>
                        <a:rPr lang="hr-HR" sz="2000" b="1" dirty="0" err="1"/>
                        <a:t>Education</a:t>
                      </a:r>
                      <a:endParaRPr lang="hr-HR" sz="2000" b="1" dirty="0"/>
                    </a:p>
                  </a:txBody>
                  <a:tcPr marL="91394" marR="91394" marT="45697" marB="45697" anchor="ctr"/>
                </a:tc>
                <a:extLst>
                  <a:ext uri="{0D108BD9-81ED-4DB2-BD59-A6C34878D82A}">
                    <a16:rowId xmlns:a16="http://schemas.microsoft.com/office/drawing/2014/main" val="1967614705"/>
                  </a:ext>
                </a:extLst>
              </a:tr>
            </a:tbl>
          </a:graphicData>
        </a:graphic>
      </p:graphicFrame>
      <p:pic>
        <p:nvPicPr>
          <p:cNvPr id="11" name="Graphic 10" descr="Coins with solid fill">
            <a:extLst>
              <a:ext uri="{FF2B5EF4-FFF2-40B4-BE49-F238E27FC236}">
                <a16:creationId xmlns:a16="http://schemas.microsoft.com/office/drawing/2014/main" id="{A45A0CEE-50F2-3555-71BA-598A3F91F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1508" y="1195537"/>
            <a:ext cx="913937" cy="913937"/>
          </a:xfrm>
          <a:prstGeom prst="rect">
            <a:avLst/>
          </a:prstGeom>
        </p:spPr>
      </p:pic>
      <p:pic>
        <p:nvPicPr>
          <p:cNvPr id="13" name="Graphic 12" descr="Stopwatch with solid fill">
            <a:extLst>
              <a:ext uri="{FF2B5EF4-FFF2-40B4-BE49-F238E27FC236}">
                <a16:creationId xmlns:a16="http://schemas.microsoft.com/office/drawing/2014/main" id="{66036426-DCFA-02F4-0D89-AC21F0306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7065" y="1195536"/>
            <a:ext cx="913937" cy="913937"/>
          </a:xfrm>
          <a:prstGeom prst="rect">
            <a:avLst/>
          </a:prstGeom>
        </p:spPr>
      </p:pic>
      <p:pic>
        <p:nvPicPr>
          <p:cNvPr id="15" name="Graphic 14" descr="Bullseye with solid fill">
            <a:extLst>
              <a:ext uri="{FF2B5EF4-FFF2-40B4-BE49-F238E27FC236}">
                <a16:creationId xmlns:a16="http://schemas.microsoft.com/office/drawing/2014/main" id="{AC1047B2-DDC1-7224-9ED4-C17B98A92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3945" y="1195536"/>
            <a:ext cx="913937" cy="913937"/>
          </a:xfrm>
          <a:prstGeom prst="rect">
            <a:avLst/>
          </a:prstGeom>
        </p:spPr>
      </p:pic>
      <p:pic>
        <p:nvPicPr>
          <p:cNvPr id="19" name="Graphic 18" descr="Puzzle pieces with solid fill">
            <a:extLst>
              <a:ext uri="{FF2B5EF4-FFF2-40B4-BE49-F238E27FC236}">
                <a16:creationId xmlns:a16="http://schemas.microsoft.com/office/drawing/2014/main" id="{98CD13C3-3D7B-CF89-101B-E6480556B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31852" y="1195535"/>
            <a:ext cx="913937" cy="9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0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B702-7BA1-A338-F28F-9412F71D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DDE1-D2C1-66E4-4632-37F36FF5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 anchor="t">
            <a:normAutofit/>
          </a:bodyPr>
          <a:lstStyle/>
          <a:p>
            <a:r>
              <a:rPr lang="en-US" dirty="0"/>
              <a:t>N</a:t>
            </a:r>
            <a:r>
              <a:rPr lang="hr-HR" dirty="0" err="1"/>
              <a:t>ational</a:t>
            </a:r>
            <a:r>
              <a:rPr lang="hr-HR" dirty="0"/>
              <a:t> </a:t>
            </a:r>
            <a:r>
              <a:rPr lang="en-US" dirty="0"/>
              <a:t>CERT </a:t>
            </a:r>
            <a:r>
              <a:rPr lang="hr-HR" dirty="0" err="1"/>
              <a:t>Mission</a:t>
            </a:r>
            <a:r>
              <a:rPr lang="hr-HR" dirty="0"/>
              <a:t> for HEI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EF1BC-C722-2A4E-F5A7-FD396853D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519294"/>
            <a:ext cx="6561065" cy="46386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Raise cyber security </a:t>
            </a:r>
            <a:r>
              <a:rPr lang="en-US" sz="2600" b="1" dirty="0"/>
              <a:t>awareness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b="1" dirty="0"/>
              <a:t>Train</a:t>
            </a:r>
            <a:r>
              <a:rPr lang="en-US" sz="2600" dirty="0"/>
              <a:t> cybersecurity experts through specialized programs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Promote digital literacy for </a:t>
            </a:r>
            <a:r>
              <a:rPr lang="en-US" sz="2600" b="1" dirty="0"/>
              <a:t>secure network use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Educational institutions should lead by example in </a:t>
            </a:r>
            <a:r>
              <a:rPr lang="en-US" sz="2600" b="1" dirty="0"/>
              <a:t>cybersecurity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97E7C-DBC8-EFEE-66C7-00134461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10FBBEF-F6C1-4EEE-BE94-9D5B0C53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8" t="14071" r="13661" b="23548"/>
          <a:stretch/>
        </p:blipFill>
        <p:spPr>
          <a:xfrm>
            <a:off x="7416800" y="2995612"/>
            <a:ext cx="4108450" cy="3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1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075B6-FD67-6D26-AF7C-AB4EEDA6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FA9F-06FC-7183-01D6-28A68866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 anchor="t">
            <a:normAutofit/>
          </a:bodyPr>
          <a:lstStyle/>
          <a:p>
            <a:r>
              <a:rPr lang="hr-HR" dirty="0"/>
              <a:t>CS </a:t>
            </a:r>
            <a:r>
              <a:rPr lang="hr-HR" dirty="0" err="1"/>
              <a:t>Educational</a:t>
            </a:r>
            <a:r>
              <a:rPr lang="hr-HR" dirty="0"/>
              <a:t> Materials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6D2B1-D76F-DFC2-6BB8-9921DD336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335144"/>
            <a:ext cx="6903965" cy="46386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Topics covered in </a:t>
            </a:r>
            <a:r>
              <a:rPr lang="en-US" sz="2600" b="1" dirty="0"/>
              <a:t>cybersecurity training</a:t>
            </a:r>
            <a:r>
              <a:rPr lang="en-US" sz="2600" dirty="0"/>
              <a:t>: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NIS2 Directive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Cyber hygiene &amp; responsible internet use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Security policy implementation in universities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Cyber threat identification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Incident reporting &amp; resolution</a:t>
            </a:r>
          </a:p>
          <a:p>
            <a:pPr marL="704850" lvl="1" indent="-342900">
              <a:lnSpc>
                <a:spcPct val="150000"/>
              </a:lnSpc>
            </a:pPr>
            <a:r>
              <a:rPr lang="en-US" sz="2200" dirty="0"/>
              <a:t>Secure university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2D8C8-9D60-139B-3C99-91E8DE34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5" name="Picture 4" descr="Woman in a library">
            <a:extLst>
              <a:ext uri="{FF2B5EF4-FFF2-40B4-BE49-F238E27FC236}">
                <a16:creationId xmlns:a16="http://schemas.microsoft.com/office/drawing/2014/main" id="{A5762D0B-52E3-562D-001F-821507BDB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10737" b="1"/>
          <a:stretch/>
        </p:blipFill>
        <p:spPr>
          <a:xfrm>
            <a:off x="7668841" y="2369453"/>
            <a:ext cx="4465412" cy="337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616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8A25E-ADF3-2BE3-CAFF-E9474FF69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5786-0EFF-C30F-55CB-47F31943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92997"/>
            <a:ext cx="11280630" cy="572135"/>
          </a:xfrm>
        </p:spPr>
        <p:txBody>
          <a:bodyPr anchor="t">
            <a:normAutofit/>
          </a:bodyPr>
          <a:lstStyle/>
          <a:p>
            <a:r>
              <a:rPr lang="hr-HR" dirty="0"/>
              <a:t>CTF - Cyber Security </a:t>
            </a:r>
            <a:r>
              <a:rPr lang="hr-HR" dirty="0" err="1"/>
              <a:t>Competitions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991D-5510-56B4-3805-1FA3D7711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85" y="1335144"/>
            <a:ext cx="6903965" cy="4638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/>
              <a:t>Hackultet</a:t>
            </a:r>
            <a:r>
              <a:rPr lang="en-US" sz="2600" b="1" dirty="0"/>
              <a:t> CTF competition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 cybersecurity challenge for students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Promotes careers in cybersecurity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Strengthens student expertise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AC439-E695-DFEF-38FB-F8400E78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09" y="6447153"/>
            <a:ext cx="6835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4098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D838E03-73C6-5210-9773-4458D835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4094163"/>
            <a:ext cx="55245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870292AB-5101-EFA8-AB9C-11F5E0A95080}"/>
              </a:ext>
            </a:extLst>
          </p:cNvPr>
          <p:cNvSpPr txBox="1"/>
          <p:nvPr/>
        </p:nvSpPr>
        <p:spPr>
          <a:xfrm>
            <a:off x="8439150" y="2277020"/>
            <a:ext cx="2698750" cy="1569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 err="1">
                <a:solidFill>
                  <a:schemeClr val="tx2"/>
                </a:solidFill>
              </a:rPr>
              <a:t>Learn</a:t>
            </a:r>
            <a:r>
              <a:rPr lang="hr-HR" sz="2400" b="1" dirty="0">
                <a:solidFill>
                  <a:schemeClr val="tx2"/>
                </a:solidFill>
              </a:rPr>
              <a:t> more </a:t>
            </a:r>
            <a:r>
              <a:rPr lang="hr-HR" sz="2400" b="1" dirty="0" err="1">
                <a:solidFill>
                  <a:schemeClr val="tx2"/>
                </a:solidFill>
              </a:rPr>
              <a:t>Today</a:t>
            </a:r>
            <a:endParaRPr lang="hr-HR" sz="2400" b="1" dirty="0">
              <a:solidFill>
                <a:schemeClr val="tx2"/>
              </a:solidFill>
            </a:endParaRPr>
          </a:p>
          <a:p>
            <a:pPr algn="ctr"/>
            <a:r>
              <a:rPr lang="hr-HR" sz="2400" b="1" dirty="0">
                <a:solidFill>
                  <a:schemeClr val="tx2"/>
                </a:solidFill>
              </a:rPr>
              <a:t>16:00 </a:t>
            </a:r>
            <a:r>
              <a:rPr lang="hr-HR" sz="2400" b="1" dirty="0" err="1">
                <a:solidFill>
                  <a:schemeClr val="tx2"/>
                </a:solidFill>
              </a:rPr>
              <a:t>or</a:t>
            </a:r>
            <a:r>
              <a:rPr lang="hr-HR" sz="2400" b="1" dirty="0">
                <a:solidFill>
                  <a:schemeClr val="tx2"/>
                </a:solidFill>
              </a:rPr>
              <a:t> 4PM</a:t>
            </a:r>
          </a:p>
          <a:p>
            <a:pPr algn="ctr"/>
            <a:r>
              <a:rPr lang="hr-HR" sz="2400" b="1" dirty="0" err="1">
                <a:solidFill>
                  <a:schemeClr val="tx2"/>
                </a:solidFill>
              </a:rPr>
              <a:t>Lightning</a:t>
            </a:r>
            <a:r>
              <a:rPr lang="hr-HR" sz="2400" b="1" dirty="0">
                <a:solidFill>
                  <a:schemeClr val="tx2"/>
                </a:solidFill>
              </a:rPr>
              <a:t> Talk </a:t>
            </a:r>
          </a:p>
        </p:txBody>
      </p:sp>
    </p:spTree>
    <p:extLst>
      <p:ext uri="{BB962C8B-B14F-4D97-AF65-F5344CB8AC3E}">
        <p14:creationId xmlns:p14="http://schemas.microsoft.com/office/powerpoint/2010/main" val="361593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6E65-F7E0-B97B-A2D4-A297E647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Conclusion</a:t>
            </a:r>
            <a:r>
              <a:rPr lang="hr-HR" dirty="0"/>
              <a:t> and Time for </a:t>
            </a:r>
            <a:r>
              <a:rPr lang="hr-HR" dirty="0" err="1"/>
              <a:t>Questions</a:t>
            </a:r>
            <a:r>
              <a:rPr lang="hr-HR" dirty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BC12-8E58-78DE-FCAB-3B7998F37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Cyber security is essential in education for resilience and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CARNET &amp; National CERT play a key role in cybersecurity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Continuous education and competitions empower students and institutions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46D0-E158-C53D-AE72-0B8D6D12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0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7FDE-433D-251C-7EBC-D5016E73E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85" y="1185408"/>
            <a:ext cx="5917683" cy="950036"/>
          </a:xfrm>
        </p:spPr>
        <p:txBody>
          <a:bodyPr/>
          <a:lstStyle/>
          <a:p>
            <a:r>
              <a:rPr lang="hr-HR" dirty="0"/>
              <a:t>For more info: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77E88-8599-AF14-4AB8-B85E34844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34" y="2163249"/>
            <a:ext cx="6256266" cy="577697"/>
          </a:xfrm>
        </p:spPr>
        <p:txBody>
          <a:bodyPr>
            <a:noAutofit/>
          </a:bodyPr>
          <a:lstStyle/>
          <a:p>
            <a:r>
              <a:rPr lang="hr-HR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ivana.jelacic@carnet.hr</a:t>
            </a:r>
            <a:r>
              <a:rPr lang="hr-HR" sz="1600" dirty="0"/>
              <a:t>                 </a:t>
            </a:r>
            <a:r>
              <a:rPr lang="hr-HR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marina.dimic.vugec@carnet.hr</a:t>
            </a:r>
            <a:endParaRPr lang="hr-HR" sz="1600" dirty="0"/>
          </a:p>
          <a:p>
            <a:r>
              <a:rPr lang="hr-HR" sz="1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EE15A-A33A-CCBD-1050-4C05833D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91" y="6430136"/>
            <a:ext cx="801624" cy="365125"/>
          </a:xfrm>
        </p:spPr>
        <p:txBody>
          <a:bodyPr/>
          <a:lstStyle/>
          <a:p>
            <a:fld id="{DC3E8451-FA9E-044E-A25E-570F063E7F9B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Slika 5" descr="Slika na kojoj se prikazuje uzorak, kvadrat, piksel, dizajn&#10;&#10;Sadržaj generiran umjetnom inteligencijom može biti netočan.">
            <a:extLst>
              <a:ext uri="{FF2B5EF4-FFF2-40B4-BE49-F238E27FC236}">
                <a16:creationId xmlns:a16="http://schemas.microsoft.com/office/drawing/2014/main" id="{F7708700-FFD1-81C0-1BA6-0ADBD4207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58" y="2688305"/>
            <a:ext cx="2857500" cy="2857500"/>
          </a:xfrm>
          <a:prstGeom prst="rect">
            <a:avLst/>
          </a:prstGeom>
        </p:spPr>
      </p:pic>
      <p:pic>
        <p:nvPicPr>
          <p:cNvPr id="8" name="Slika 7" descr="Slika na kojoj se prikazuje uzorak, piksel, dizajn&#10;&#10;Sadržaj generiran umjetnom inteligencijom može biti netočan.">
            <a:extLst>
              <a:ext uri="{FF2B5EF4-FFF2-40B4-BE49-F238E27FC236}">
                <a16:creationId xmlns:a16="http://schemas.microsoft.com/office/drawing/2014/main" id="{97BDD53A-EAC3-3302-97A3-603812D34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5" y="268830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E8DA037-AA2C-F649-EF83-52A2C6C2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CARNET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8596E6D-60F6-1A3B-3BBD-94BC4047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062894"/>
            <a:ext cx="5640315" cy="5125635"/>
          </a:xfrm>
        </p:spPr>
        <p:txBody>
          <a:bodyPr>
            <a:normAutofit fontScale="62500" lnSpcReduction="20000"/>
          </a:bodyPr>
          <a:lstStyle/>
          <a:p>
            <a:r>
              <a:rPr lang="en-US" sz="2200" b="1" dirty="0"/>
              <a:t>C</a:t>
            </a:r>
            <a:r>
              <a:rPr lang="en-US" sz="2200" dirty="0"/>
              <a:t>roatian </a:t>
            </a:r>
            <a:r>
              <a:rPr lang="en-US" sz="2200" b="1" dirty="0"/>
              <a:t>A</a:t>
            </a:r>
            <a:r>
              <a:rPr lang="en-US" sz="2200" dirty="0"/>
              <a:t>cademic and </a:t>
            </a:r>
            <a:r>
              <a:rPr lang="en-US" sz="2200" b="1" dirty="0"/>
              <a:t>R</a:t>
            </a:r>
            <a:r>
              <a:rPr lang="en-US" sz="2200" dirty="0"/>
              <a:t>esearch </a:t>
            </a:r>
            <a:r>
              <a:rPr lang="en-US" sz="2200" b="1" dirty="0"/>
              <a:t>Net</a:t>
            </a:r>
            <a:r>
              <a:rPr lang="en-US" sz="2200" dirty="0"/>
              <a:t>work - CARNET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Public institution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Ministry of Science, Education and Youth</a:t>
            </a:r>
          </a:p>
          <a:p>
            <a:r>
              <a:rPr lang="en-US" sz="2000" b="1" dirty="0"/>
              <a:t>CARNET </a:t>
            </a:r>
            <a:r>
              <a:rPr lang="hr-HR" sz="2000" b="1" dirty="0" err="1"/>
              <a:t>key</a:t>
            </a:r>
            <a:r>
              <a:rPr lang="hr-HR" sz="2000" b="1" dirty="0"/>
              <a:t> </a:t>
            </a:r>
            <a:r>
              <a:rPr lang="en-US" sz="2000" b="1" dirty="0"/>
              <a:t>services: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National CERT - </a:t>
            </a:r>
            <a:r>
              <a:rPr lang="en-US" sz="2000" dirty="0">
                <a:hlinkClick r:id="rId2"/>
              </a:rPr>
              <a:t>www.cert.hr</a:t>
            </a:r>
            <a:r>
              <a:rPr lang="hr-HR" sz="2000" dirty="0"/>
              <a:t> </a:t>
            </a:r>
            <a:r>
              <a:rPr lang="en-US" sz="2000" dirty="0"/>
              <a:t> 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M</a:t>
            </a:r>
            <a:r>
              <a:rPr lang="en-US" sz="2000" dirty="0" err="1"/>
              <a:t>anagement</a:t>
            </a:r>
            <a:r>
              <a:rPr lang="en-US" sz="2000" dirty="0"/>
              <a:t> of the national TLD - .hr</a:t>
            </a:r>
            <a:r>
              <a:rPr lang="hr-HR" sz="2000" dirty="0"/>
              <a:t> – </a:t>
            </a:r>
            <a:r>
              <a:rPr lang="hr-HR" sz="2000" dirty="0">
                <a:hlinkClick r:id="rId3"/>
              </a:rPr>
              <a:t>www.d</a:t>
            </a:r>
            <a:r>
              <a:rPr lang="en-US" sz="2000" dirty="0">
                <a:hlinkClick r:id="rId3"/>
              </a:rPr>
              <a:t>omene.hr</a:t>
            </a:r>
            <a:r>
              <a:rPr lang="hr-HR" sz="2000" dirty="0"/>
              <a:t>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National Coordination Center for Industry, Technology and Research in the Field of Cybersecurity (NKS)</a:t>
            </a:r>
            <a:r>
              <a:rPr lang="hr-HR" sz="2000" dirty="0"/>
              <a:t> </a:t>
            </a:r>
            <a:r>
              <a:rPr lang="en-US" sz="2000" dirty="0">
                <a:hlinkClick r:id="rId4"/>
              </a:rPr>
              <a:t>www.nks.hr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e-</a:t>
            </a:r>
            <a:r>
              <a:rPr lang="en-US" sz="2000" dirty="0" err="1"/>
              <a:t>Dnevnik</a:t>
            </a:r>
            <a:r>
              <a:rPr lang="en-US" sz="2000" dirty="0"/>
              <a:t> – </a:t>
            </a:r>
            <a:r>
              <a:rPr lang="hr-HR" sz="2000" dirty="0"/>
              <a:t>e-</a:t>
            </a:r>
            <a:r>
              <a:rPr lang="hr-HR" sz="2000" dirty="0" err="1"/>
              <a:t>Class</a:t>
            </a:r>
            <a:r>
              <a:rPr lang="hr-HR" sz="2000" dirty="0"/>
              <a:t> </a:t>
            </a:r>
            <a:r>
              <a:rPr lang="hr-HR" sz="2000" dirty="0" err="1"/>
              <a:t>Register</a:t>
            </a:r>
            <a:r>
              <a:rPr lang="hr-HR" sz="2000" dirty="0"/>
              <a:t> </a:t>
            </a:r>
            <a:r>
              <a:rPr lang="en-US" sz="2000" dirty="0"/>
              <a:t>school and class record in electronic form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e-Matica - </a:t>
            </a:r>
            <a:r>
              <a:rPr lang="en-US" sz="2000" dirty="0"/>
              <a:t>data on students and staff of primary and secondary schools</a:t>
            </a:r>
            <a:endParaRPr lang="hr-H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PiXi</a:t>
            </a:r>
            <a:r>
              <a:rPr lang="en-US" sz="2000" dirty="0"/>
              <a:t> platform - National Platform for the collection, analysis and exchange of data on cyber threats and incident</a:t>
            </a:r>
            <a:r>
              <a:rPr lang="hr-HR" sz="2000" dirty="0"/>
              <a:t>s – NIS2 and DORA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 err="1"/>
              <a:t>Not</a:t>
            </a:r>
            <a:r>
              <a:rPr lang="hr-HR" sz="2000" dirty="0"/>
              <a:t> </a:t>
            </a:r>
            <a:r>
              <a:rPr lang="hr-HR" sz="2000" dirty="0" err="1"/>
              <a:t>key</a:t>
            </a:r>
            <a:r>
              <a:rPr lang="hr-HR" sz="2000" dirty="0"/>
              <a:t> but </a:t>
            </a:r>
            <a:r>
              <a:rPr lang="hr-HR" sz="2000" dirty="0" err="1"/>
              <a:t>matters</a:t>
            </a:r>
            <a:r>
              <a:rPr lang="hr-HR" sz="2000" dirty="0"/>
              <a:t> - </a:t>
            </a:r>
            <a:r>
              <a:rPr lang="en-US" sz="2000" dirty="0" err="1"/>
              <a:t>CERTiffy</a:t>
            </a:r>
            <a:r>
              <a:rPr lang="en-US" sz="2000" dirty="0"/>
              <a:t> - service for checking online 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250 fulltime employees and around</a:t>
            </a:r>
            <a:r>
              <a:rPr lang="hr-HR" sz="2000" dirty="0"/>
              <a:t> 1</a:t>
            </a:r>
            <a:r>
              <a:rPr lang="en-US" sz="2000" dirty="0"/>
              <a:t>00 students at HD</a:t>
            </a:r>
          </a:p>
          <a:p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A594-886C-9192-D8C2-D61CE955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6643739-CEC9-9B8C-E294-F008A0B43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925" y="182881"/>
            <a:ext cx="6007525" cy="3108894"/>
          </a:xfrm>
          <a:prstGeom prst="rect">
            <a:avLst/>
          </a:prstGeom>
          <a:noFill/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BCEDDFC-B8CE-A502-0877-4ABB2D4F3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050" y="777240"/>
            <a:ext cx="6271131" cy="37702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FD4215B-51EB-021B-E355-F16AD8826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50" y="1240971"/>
            <a:ext cx="6260744" cy="306160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69FFFDB-5BF9-6507-69B4-BC94C2A2F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4660" y="1737328"/>
            <a:ext cx="6007524" cy="350033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D31A47F-1267-4F70-E02D-6D61945221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562" y="2150042"/>
            <a:ext cx="5847925" cy="235122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32B0FBD-9771-70BD-BD27-FE695FFB42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865" y="2791528"/>
            <a:ext cx="6085732" cy="2563111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A1C09F56-8F5F-7FAD-806E-98AB9BCE0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3246" y="3092478"/>
            <a:ext cx="5640315" cy="3035229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10232FC0-1AFC-CC3C-7351-DA17B15F5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062894"/>
            <a:ext cx="12192000" cy="22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B054-7824-5847-305B-637BB1E71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6F26-BB3E-E70E-3B7B-1A462F9F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487711"/>
            <a:ext cx="7973940" cy="836264"/>
          </a:xfrm>
        </p:spPr>
        <p:txBody>
          <a:bodyPr anchor="t">
            <a:normAutofit/>
          </a:bodyPr>
          <a:lstStyle/>
          <a:p>
            <a:r>
              <a:rPr lang="en-US" sz="3200" dirty="0"/>
              <a:t>National CERT – </a:t>
            </a:r>
            <a:r>
              <a:rPr lang="hr-HR" sz="3200" dirty="0" err="1"/>
              <a:t>Competent</a:t>
            </a:r>
            <a:r>
              <a:rPr lang="hr-HR" sz="3200" dirty="0"/>
              <a:t> </a:t>
            </a:r>
            <a:r>
              <a:rPr lang="en-US" sz="3200" dirty="0"/>
              <a:t>CSIRT </a:t>
            </a:r>
            <a:r>
              <a:rPr lang="hr-HR" sz="3200" dirty="0"/>
              <a:t>Role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EECA-D143-F814-BB42-72119939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1451102"/>
            <a:ext cx="7456415" cy="468934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Highly Critical Sectors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800" dirty="0"/>
              <a:t>Banking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800" dirty="0"/>
              <a:t>Financial Market Infrastructure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800" dirty="0"/>
              <a:t>Digital Infrastructure –</a:t>
            </a:r>
            <a:r>
              <a:rPr lang="hr-HR" sz="2800" dirty="0"/>
              <a:t> </a:t>
            </a:r>
            <a:r>
              <a:rPr lang="en-US" sz="2800" dirty="0"/>
              <a:t>for </a:t>
            </a:r>
            <a:r>
              <a:rPr lang="hr-HR" sz="2800" dirty="0"/>
              <a:t>TLD </a:t>
            </a:r>
            <a:r>
              <a:rPr lang="en-US" sz="2800" dirty="0"/>
              <a:t>Name Registry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Other Critical Sectors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800" dirty="0"/>
              <a:t>Research</a:t>
            </a:r>
          </a:p>
          <a:p>
            <a:pPr marL="704850" lvl="1" indent="-342900">
              <a:lnSpc>
                <a:spcPct val="90000"/>
              </a:lnSpc>
            </a:pPr>
            <a:r>
              <a:rPr lang="en-US" sz="2800" dirty="0"/>
              <a:t>Education</a:t>
            </a:r>
            <a:r>
              <a:rPr lang="hr-HR" sz="2800" dirty="0"/>
              <a:t> system</a:t>
            </a:r>
          </a:p>
          <a:p>
            <a:pPr>
              <a:lnSpc>
                <a:spcPct val="90000"/>
              </a:lnSpc>
            </a:pPr>
            <a:r>
              <a:rPr lang="en-US" b="1" dirty="0"/>
              <a:t>CERT</a:t>
            </a:r>
            <a:r>
              <a:rPr lang="en-US" dirty="0"/>
              <a:t> for public and private entities</a:t>
            </a:r>
            <a:r>
              <a:rPr lang="hr-HR" dirty="0"/>
              <a:t> (</a:t>
            </a:r>
            <a:r>
              <a:rPr lang="hr-HR" dirty="0" err="1"/>
              <a:t>all</a:t>
            </a:r>
            <a:r>
              <a:rPr lang="hr-HR" dirty="0"/>
              <a:t> </a:t>
            </a:r>
            <a:r>
              <a:rPr lang="hr-HR" dirty="0" err="1"/>
              <a:t>uncategorized</a:t>
            </a:r>
            <a:r>
              <a:rPr lang="hr-HR" dirty="0"/>
              <a:t>)</a:t>
            </a:r>
            <a:r>
              <a:rPr lang="en-US" dirty="0"/>
              <a:t>, the academic and educational community and citizens</a:t>
            </a:r>
          </a:p>
          <a:p>
            <a:pPr marL="342900" indent="-342900">
              <a:lnSpc>
                <a:spcPct val="90000"/>
              </a:lnSpc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8FD42-92A8-30D9-695D-281CBC1B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050" name="Picture 2" descr="CSIRT - Service - One Cert Cyber ​​Security">
            <a:extLst>
              <a:ext uri="{FF2B5EF4-FFF2-40B4-BE49-F238E27FC236}">
                <a16:creationId xmlns:a16="http://schemas.microsoft.com/office/drawing/2014/main" id="{519A9DB0-49BE-502A-119B-93296908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r="9748"/>
          <a:stretch/>
        </p:blipFill>
        <p:spPr bwMode="auto">
          <a:xfrm>
            <a:off x="8314062" y="1537115"/>
            <a:ext cx="3541387" cy="29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9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756A25-3CB2-414E-B910-40326103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NIS2 </a:t>
            </a:r>
            <a:r>
              <a:rPr lang="hr-HR" dirty="0" err="1"/>
              <a:t>sectors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scope</a:t>
            </a: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8096F04-F71B-0B38-5950-00671B91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4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990D4DA-ED36-F0CE-030C-DCFEFA81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5" y="1129294"/>
            <a:ext cx="8580663" cy="531786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2981EC4-BC1A-2374-F2FF-3E0582FE6A45}"/>
              </a:ext>
            </a:extLst>
          </p:cNvPr>
          <p:cNvSpPr txBox="1"/>
          <p:nvPr/>
        </p:nvSpPr>
        <p:spPr>
          <a:xfrm>
            <a:off x="9201150" y="5184321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</a:rPr>
              <a:t>+ </a:t>
            </a:r>
            <a:r>
              <a:rPr lang="hr-HR" b="1" dirty="0" err="1">
                <a:solidFill>
                  <a:schemeClr val="tx2"/>
                </a:solidFill>
              </a:rPr>
              <a:t>Education</a:t>
            </a:r>
            <a:r>
              <a:rPr lang="hr-HR" b="1" dirty="0">
                <a:solidFill>
                  <a:schemeClr val="tx2"/>
                </a:solidFill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08351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90E1-5171-3E97-72EF-BC5677421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E7C73-B667-4A35-C2A9-9BE5A4D1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4" y="487711"/>
            <a:ext cx="9043915" cy="836264"/>
          </a:xfrm>
        </p:spPr>
        <p:txBody>
          <a:bodyPr anchor="t">
            <a:normAutofit/>
          </a:bodyPr>
          <a:lstStyle/>
          <a:p>
            <a:r>
              <a:rPr lang="hr-HR" sz="3200" dirty="0"/>
              <a:t>CARNET / National CERT – NIS2 </a:t>
            </a:r>
            <a:r>
              <a:rPr lang="hr-HR" sz="3200" dirty="0" err="1"/>
              <a:t>Roles</a:t>
            </a:r>
            <a:r>
              <a:rPr lang="hr-HR" sz="3200" dirty="0"/>
              <a:t>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B04A6-31B6-E79B-E7D0-7CFD7CFC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447155"/>
            <a:ext cx="8778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3E8451-FA9E-044E-A25E-570F063E7F9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Diagram 3">
            <a:extLst>
              <a:ext uri="{FF2B5EF4-FFF2-40B4-BE49-F238E27FC236}">
                <a16:creationId xmlns:a16="http://schemas.microsoft.com/office/drawing/2014/main" id="{84879326-EB01-6456-0ACF-15D9AF14F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618581"/>
              </p:ext>
            </p:extLst>
          </p:nvPr>
        </p:nvGraphicFramePr>
        <p:xfrm>
          <a:off x="1418992" y="1499064"/>
          <a:ext cx="9115658" cy="429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311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5E2D48-765A-65DF-7D32-DD66EB5E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NIS 2 Transposition in Croatia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32572F-D19B-DE6D-02AF-F32AA65FE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97" y="1587500"/>
            <a:ext cx="7431015" cy="409144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Croatia has implemented the NIS2 Directive into national legislation</a:t>
            </a:r>
            <a:r>
              <a:rPr lang="hr-HR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„one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few</a:t>
            </a:r>
            <a:r>
              <a:rPr lang="hr-HR" dirty="0"/>
              <a:t>”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 err="1"/>
              <a:t>Transposition</a:t>
            </a:r>
            <a:r>
              <a:rPr lang="hr-HR" dirty="0"/>
              <a:t> </a:t>
            </a:r>
            <a:r>
              <a:rPr lang="hr-HR" dirty="0" err="1"/>
              <a:t>process</a:t>
            </a:r>
            <a:r>
              <a:rPr lang="hr-HR" dirty="0"/>
              <a:t> -</a:t>
            </a:r>
            <a:r>
              <a:rPr lang="en-US" dirty="0"/>
              <a:t> legal framework: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1818A-C017-6FDC-36ED-E199DC90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A0D210B7-FC29-80E1-7F1A-A72B8B398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484401"/>
              </p:ext>
            </p:extLst>
          </p:nvPr>
        </p:nvGraphicFramePr>
        <p:xfrm>
          <a:off x="455685" y="3429000"/>
          <a:ext cx="11162093" cy="309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89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5DC6-07D5-FA29-1802-F31D3A7D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DA9A703-E26A-74AE-7510-722A1E2D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85" y="182881"/>
            <a:ext cx="8631165" cy="594359"/>
          </a:xfrm>
        </p:spPr>
        <p:txBody>
          <a:bodyPr>
            <a:normAutofit/>
          </a:bodyPr>
          <a:lstStyle/>
          <a:p>
            <a:r>
              <a:rPr lang="hr-HR" sz="3200" dirty="0" err="1"/>
              <a:t>Education</a:t>
            </a:r>
            <a:r>
              <a:rPr lang="hr-HR" sz="3200" dirty="0"/>
              <a:t> system </a:t>
            </a:r>
            <a:r>
              <a:rPr lang="en-US" sz="3200" dirty="0"/>
              <a:t>- n</a:t>
            </a:r>
            <a:r>
              <a:rPr lang="hr-HR" sz="3200" dirty="0" err="1"/>
              <a:t>ationally</a:t>
            </a:r>
            <a:r>
              <a:rPr lang="hr-HR" sz="3200" dirty="0"/>
              <a:t> </a:t>
            </a:r>
            <a:r>
              <a:rPr lang="hr-HR" sz="3200" dirty="0" err="1"/>
              <a:t>added</a:t>
            </a:r>
            <a:r>
              <a:rPr lang="hr-HR" sz="3200" dirty="0"/>
              <a:t> </a:t>
            </a:r>
            <a:r>
              <a:rPr lang="hr-HR" sz="3200" dirty="0" err="1"/>
              <a:t>sector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016DE5-9005-8F8B-C9AD-2F3BC410C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35" y="866140"/>
            <a:ext cx="7615166" cy="551742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000" b="1" dirty="0"/>
              <a:t>WHY? </a:t>
            </a:r>
            <a:r>
              <a:rPr lang="en-US" sz="2000" dirty="0"/>
              <a:t>a </a:t>
            </a:r>
            <a:r>
              <a:rPr lang="en-US" sz="2000" b="1" dirty="0"/>
              <a:t>critical sector</a:t>
            </a:r>
            <a:r>
              <a:rPr lang="hr-HR" sz="2000" b="1" dirty="0"/>
              <a:t> –– </a:t>
            </a:r>
            <a:r>
              <a:rPr lang="en-US" sz="2000" dirty="0"/>
              <a:t>Croatian education is highly digitalized compared to other public services</a:t>
            </a:r>
            <a:endParaRPr lang="hr-HR" sz="2000" dirty="0"/>
          </a:p>
          <a:p>
            <a:pPr>
              <a:lnSpc>
                <a:spcPct val="90000"/>
              </a:lnSpc>
            </a:pPr>
            <a:r>
              <a:rPr lang="en-US" sz="2000" b="1" dirty="0"/>
              <a:t>The goal</a:t>
            </a:r>
            <a:endParaRPr lang="hr-HR" sz="2000" b="1" dirty="0"/>
          </a:p>
          <a:p>
            <a:pPr>
              <a:lnSpc>
                <a:spcPct val="90000"/>
              </a:lnSpc>
            </a:pPr>
            <a:r>
              <a:rPr lang="hr-HR" sz="2000" dirty="0"/>
              <a:t>„</a:t>
            </a:r>
            <a:r>
              <a:rPr lang="en-US" sz="2000" dirty="0"/>
              <a:t>enhance cyber resilience and security awareness</a:t>
            </a:r>
            <a:r>
              <a:rPr lang="hr-HR" sz="2000" dirty="0"/>
              <a:t>”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The education system includes</a:t>
            </a:r>
            <a:r>
              <a:rPr lang="hr-HR" sz="2000" b="1" dirty="0"/>
              <a:t>:</a:t>
            </a:r>
            <a:r>
              <a:rPr lang="en-US" sz="2000" b="1" dirty="0"/>
              <a:t> </a:t>
            </a:r>
            <a:endParaRPr lang="hr-HR" sz="2000" b="1" dirty="0"/>
          </a:p>
          <a:p>
            <a:pPr lvl="1"/>
            <a:r>
              <a:rPr lang="en-US" sz="1800" dirty="0"/>
              <a:t>early and preschool education, </a:t>
            </a:r>
            <a:endParaRPr lang="hr-HR" sz="1800" dirty="0"/>
          </a:p>
          <a:p>
            <a:pPr lvl="1"/>
            <a:r>
              <a:rPr lang="en-US" sz="1800" dirty="0"/>
              <a:t>primary education, </a:t>
            </a:r>
            <a:endParaRPr lang="hr-HR" sz="1800" dirty="0"/>
          </a:p>
          <a:p>
            <a:pPr lvl="1"/>
            <a:r>
              <a:rPr lang="en-US" sz="1800" dirty="0"/>
              <a:t>secondary education</a:t>
            </a:r>
            <a:r>
              <a:rPr lang="hr-HR" sz="1800" dirty="0"/>
              <a:t>,</a:t>
            </a:r>
          </a:p>
          <a:p>
            <a:pPr lvl="1"/>
            <a:r>
              <a:rPr lang="en-US" sz="1800" dirty="0"/>
              <a:t>higher education, </a:t>
            </a:r>
            <a:endParaRPr lang="hr-HR" sz="1800" dirty="0"/>
          </a:p>
          <a:p>
            <a:pPr lvl="1"/>
            <a:r>
              <a:rPr lang="en-US" sz="1800" dirty="0"/>
              <a:t>monitoring, evaluation and development of the system</a:t>
            </a:r>
            <a:r>
              <a:rPr lang="hr-HR" sz="1800" dirty="0"/>
              <a:t>,</a:t>
            </a:r>
            <a:r>
              <a:rPr lang="en-US" sz="1800" dirty="0"/>
              <a:t> </a:t>
            </a:r>
            <a:endParaRPr lang="hr-HR" sz="1800" dirty="0"/>
          </a:p>
          <a:p>
            <a:pPr lvl="1"/>
            <a:r>
              <a:rPr lang="en-US" sz="1800" dirty="0"/>
              <a:t>implementation of programs</a:t>
            </a:r>
            <a:r>
              <a:rPr lang="hr-HR" sz="1800" dirty="0"/>
              <a:t> </a:t>
            </a:r>
          </a:p>
          <a:p>
            <a:r>
              <a:rPr lang="en-US" sz="2000" b="1" dirty="0"/>
              <a:t>S</a:t>
            </a:r>
            <a:r>
              <a:rPr lang="hr-HR" sz="2000" b="1" dirty="0" err="1"/>
              <a:t>ubjects</a:t>
            </a:r>
            <a:r>
              <a:rPr lang="en-US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education</a:t>
            </a:r>
            <a:r>
              <a:rPr lang="hr-HR" sz="2000" b="1" dirty="0"/>
              <a:t> system / </a:t>
            </a:r>
            <a:r>
              <a:rPr lang="hr-HR" sz="2000" b="1" dirty="0" err="1"/>
              <a:t>sector</a:t>
            </a:r>
            <a:r>
              <a:rPr lang="hr-HR" sz="2000" b="1" dirty="0"/>
              <a:t> are</a:t>
            </a:r>
            <a:r>
              <a:rPr lang="en-US" sz="2000" b="1" dirty="0"/>
              <a:t> important entities</a:t>
            </a:r>
          </a:p>
          <a:p>
            <a:r>
              <a:rPr lang="hr-HR" sz="2000" dirty="0"/>
              <a:t>C</a:t>
            </a:r>
            <a:r>
              <a:rPr lang="en-US" sz="2000" dirty="0" err="1"/>
              <a:t>ompetent</a:t>
            </a:r>
            <a:r>
              <a:rPr lang="en-US" sz="2000" dirty="0"/>
              <a:t> authority is Ministry of Science, Education and Youth</a:t>
            </a:r>
          </a:p>
          <a:p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389BA-CF95-1696-6998-0592DB59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7</a:t>
            </a:fld>
            <a:endParaRPr lang="en-US"/>
          </a:p>
        </p:txBody>
      </p:sp>
      <p:pic>
        <p:nvPicPr>
          <p:cNvPr id="2" name="Video 4" descr="Graduates Throwing Hats">
            <a:extLst>
              <a:ext uri="{FF2B5EF4-FFF2-40B4-BE49-F238E27FC236}">
                <a16:creationId xmlns:a16="http://schemas.microsoft.com/office/drawing/2014/main" id="{DF031461-4816-44F5-6B89-B3CE02CFE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074" r="9838"/>
          <a:stretch/>
        </p:blipFill>
        <p:spPr>
          <a:xfrm>
            <a:off x="7829550" y="777240"/>
            <a:ext cx="3906764" cy="3428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3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47FC3-7E88-8796-9344-7103A5F9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Who are </a:t>
            </a:r>
            <a:r>
              <a:rPr lang="hr-HR" sz="3200" dirty="0" err="1"/>
              <a:t>categorized</a:t>
            </a:r>
            <a:r>
              <a:rPr lang="hr-HR" sz="3200" dirty="0"/>
              <a:t> </a:t>
            </a:r>
            <a:r>
              <a:rPr lang="hr-HR" sz="3200" dirty="0" err="1"/>
              <a:t>subjects</a:t>
            </a:r>
            <a:r>
              <a:rPr lang="hr-HR" sz="3200" dirty="0"/>
              <a:t> - </a:t>
            </a:r>
            <a:r>
              <a:rPr lang="hr-HR" sz="3200" dirty="0" err="1"/>
              <a:t>entities</a:t>
            </a:r>
            <a:r>
              <a:rPr lang="hr-HR" sz="3200" dirty="0"/>
              <a:t>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C6B9-5B07-8294-9F09-7B993B61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5" y="998498"/>
            <a:ext cx="7100816" cy="507210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hr-HR" sz="2400" b="1" dirty="0" err="1"/>
              <a:t>Criteria</a:t>
            </a:r>
            <a:r>
              <a:rPr lang="hr-HR" sz="2400" b="1" dirty="0"/>
              <a:t> for </a:t>
            </a:r>
            <a:r>
              <a:rPr lang="hr-HR" sz="2400" b="1" dirty="0" err="1"/>
              <a:t>categorization</a:t>
            </a:r>
            <a:r>
              <a:rPr lang="hr-HR" sz="2400" b="1" dirty="0"/>
              <a:t> - </a:t>
            </a:r>
            <a:r>
              <a:rPr lang="en-US" sz="2400" dirty="0"/>
              <a:t>if they meet at least one of the following criteria:</a:t>
            </a:r>
            <a:endParaRPr lang="hr-HR" sz="2400" b="1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n</a:t>
            </a:r>
            <a:r>
              <a:rPr lang="en-US" sz="2400" dirty="0" err="1"/>
              <a:t>ot</a:t>
            </a:r>
            <a:r>
              <a:rPr lang="en-US" sz="2400" dirty="0"/>
              <a:t> all educational institutions are included - only those of </a:t>
            </a:r>
            <a:r>
              <a:rPr lang="en-US" sz="2400" b="1" dirty="0"/>
              <a:t>national or regional importance</a:t>
            </a:r>
            <a:endParaRPr lang="hr-HR" sz="2400" b="1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t</a:t>
            </a:r>
            <a:r>
              <a:rPr lang="en-US" sz="2400" dirty="0"/>
              <a:t>hey provide </a:t>
            </a:r>
            <a:r>
              <a:rPr lang="en-US" sz="2400" b="1" dirty="0"/>
              <a:t>e-services of national information systems </a:t>
            </a:r>
            <a:r>
              <a:rPr lang="en-US" sz="2400" dirty="0"/>
              <a:t>significant for the education system </a:t>
            </a:r>
            <a:endParaRPr lang="hr-HR" sz="24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r-HR" sz="2400" dirty="0"/>
              <a:t>t</a:t>
            </a:r>
            <a:r>
              <a:rPr lang="en-US" sz="2400" dirty="0"/>
              <a:t>hey represent a </a:t>
            </a:r>
            <a:r>
              <a:rPr lang="hr-HR" sz="2400" b="1" dirty="0"/>
              <a:t>HEI </a:t>
            </a:r>
            <a:r>
              <a:rPr lang="en-US" sz="2400" b="1" dirty="0"/>
              <a:t>that conducts applied scientific research for the purpose of innovation and technology development</a:t>
            </a:r>
            <a:r>
              <a:rPr lang="en-US" sz="2400" dirty="0"/>
              <a:t>, regardless of the founder of the institution</a:t>
            </a:r>
            <a:endParaRPr lang="hr-HR" sz="24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they represent a </a:t>
            </a:r>
            <a:r>
              <a:rPr lang="hr-HR" sz="2400" b="1" dirty="0"/>
              <a:t>HEI </a:t>
            </a:r>
            <a:r>
              <a:rPr lang="en-US" sz="2400" b="1" dirty="0"/>
              <a:t>that provides information systems services significant for the education system</a:t>
            </a:r>
            <a:endParaRPr lang="hr-HR" sz="24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they represent a </a:t>
            </a:r>
            <a:r>
              <a:rPr lang="en-US" sz="2400" b="1" dirty="0"/>
              <a:t>public institution that conducts external evaluation in the education system and examinations based on national standard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7D2E-6737-6C08-8541-642406ED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The digital classroom: an in-depth guide | Kaltura">
            <a:extLst>
              <a:ext uri="{FF2B5EF4-FFF2-40B4-BE49-F238E27FC236}">
                <a16:creationId xmlns:a16="http://schemas.microsoft.com/office/drawing/2014/main" id="{AE7EE930-E5F7-A58A-CE76-D6D81F64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68" y="2491467"/>
            <a:ext cx="4027145" cy="26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76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FC03-8898-9322-0F76-B65E84BF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C05-9AE5-BBE9-A01D-6B06F312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Role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Educational</a:t>
            </a:r>
            <a:r>
              <a:rPr lang="hr-HR" sz="3200" dirty="0"/>
              <a:t> </a:t>
            </a:r>
            <a:r>
              <a:rPr lang="hr-HR" sz="3200" dirty="0" err="1"/>
              <a:t>Institutions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F3B9-3B2A-C989-63E3-0CA4F632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84" y="1258848"/>
            <a:ext cx="6655409" cy="470669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Act as a </a:t>
            </a:r>
            <a:r>
              <a:rPr lang="en-US" sz="2400" b="1" dirty="0"/>
              <a:t>bridge</a:t>
            </a:r>
            <a:r>
              <a:rPr lang="en-US" sz="2400" dirty="0"/>
              <a:t> between research, industry, and public institutions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Support the </a:t>
            </a:r>
            <a:r>
              <a:rPr lang="en-US" sz="2400" b="1" dirty="0"/>
              <a:t>development</a:t>
            </a:r>
            <a:r>
              <a:rPr lang="en-US" sz="2400" dirty="0"/>
              <a:t> of innovative cyber security solutions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Increase the </a:t>
            </a:r>
            <a:r>
              <a:rPr lang="en-US" sz="2400" b="1" dirty="0"/>
              <a:t>resilience</a:t>
            </a:r>
            <a:r>
              <a:rPr lang="en-US" sz="2400" dirty="0"/>
              <a:t> of the education sector and society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C3EDE-F52A-EEDA-53DB-1EFA997B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E8451-FA9E-044E-A25E-570F063E7F9B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11" descr="Graphs on tablet display">
            <a:extLst>
              <a:ext uri="{FF2B5EF4-FFF2-40B4-BE49-F238E27FC236}">
                <a16:creationId xmlns:a16="http://schemas.microsoft.com/office/drawing/2014/main" id="{CC95B765-5CE9-B25F-A242-182280696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r="6737" b="1"/>
          <a:stretch/>
        </p:blipFill>
        <p:spPr>
          <a:xfrm>
            <a:off x="6727323" y="1975757"/>
            <a:ext cx="5014009" cy="3869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9178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Security Days">
      <a:dk1>
        <a:srgbClr val="000000"/>
      </a:dk1>
      <a:lt1>
        <a:srgbClr val="FFFFFF"/>
      </a:lt1>
      <a:dk2>
        <a:srgbClr val="2B3890"/>
      </a:dk2>
      <a:lt2>
        <a:srgbClr val="FFFFFF"/>
      </a:lt2>
      <a:accent1>
        <a:srgbClr val="18EA3F"/>
      </a:accent1>
      <a:accent2>
        <a:srgbClr val="5E2B8F"/>
      </a:accent2>
      <a:accent3>
        <a:srgbClr val="A5A5A5"/>
      </a:accent3>
      <a:accent4>
        <a:srgbClr val="2B3890"/>
      </a:accent4>
      <a:accent5>
        <a:srgbClr val="5B9BD5"/>
      </a:accent5>
      <a:accent6>
        <a:srgbClr val="70AD47"/>
      </a:accent6>
      <a:hlink>
        <a:srgbClr val="2B3890"/>
      </a:hlink>
      <a:folHlink>
        <a:srgbClr val="18EA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AE9C54F-3A2A-2B40-8AB9-4ED0AED36089}" vid="{584B6295-BED0-B84A-808B-972137185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security_days_template__3_</Template>
  <TotalTime>1162</TotalTime>
  <Words>936</Words>
  <Application>Microsoft Office PowerPoint</Application>
  <PresentationFormat>Široki zaslon</PresentationFormat>
  <Paragraphs>158</Paragraphs>
  <Slides>18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sustava Office</vt:lpstr>
      <vt:lpstr>Building Resilience: The Role of NIS2 in Education</vt:lpstr>
      <vt:lpstr>About CARNET</vt:lpstr>
      <vt:lpstr>National CERT – Competent CSIRT Role</vt:lpstr>
      <vt:lpstr>NIS2 sectors in scope</vt:lpstr>
      <vt:lpstr>CARNET / National CERT – NIS2 Roles </vt:lpstr>
      <vt:lpstr>NIS 2 Transposition in Croatia</vt:lpstr>
      <vt:lpstr>Education system - nationally added sector</vt:lpstr>
      <vt:lpstr>Who are categorized subjects - entities?</vt:lpstr>
      <vt:lpstr>Role of Educational Institutions</vt:lpstr>
      <vt:lpstr>Resilience of Educational Institutions</vt:lpstr>
      <vt:lpstr>Key Cybersecurity Measures in Higher Education</vt:lpstr>
      <vt:lpstr>CARNET’s Role in Cyber Security</vt:lpstr>
      <vt:lpstr>e-Universities "Digital transformation of higher education" </vt:lpstr>
      <vt:lpstr>National CERT Mission for HEI</vt:lpstr>
      <vt:lpstr>CS Educational Materials</vt:lpstr>
      <vt:lpstr>CTF - Cyber Security Competitions</vt:lpstr>
      <vt:lpstr>Conclusion and Time for Questions…</vt:lpstr>
      <vt:lpstr>For more info: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Marina Dimić Vugec</dc:creator>
  <cp:lastModifiedBy>Marina Dimić Vugec</cp:lastModifiedBy>
  <cp:revision>6</cp:revision>
  <dcterms:created xsi:type="dcterms:W3CDTF">2025-04-03T14:07:38Z</dcterms:created>
  <dcterms:modified xsi:type="dcterms:W3CDTF">2025-04-04T09:30:24Z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d8cf0-51b3-448e-9fca-7be663facb26_Enabled">
    <vt:lpwstr>true</vt:lpwstr>
  </property>
  <property fmtid="{D5CDD505-2E9C-101B-9397-08002B2CF9AE}" pid="3" name="MSIP_Label_003d8cf0-51b3-448e-9fca-7be663facb26_SetDate">
    <vt:lpwstr>2025-03-20T09:32:22Z</vt:lpwstr>
  </property>
  <property fmtid="{D5CDD505-2E9C-101B-9397-08002B2CF9AE}" pid="4" name="MSIP_Label_003d8cf0-51b3-448e-9fca-7be663facb26_Method">
    <vt:lpwstr>Standard</vt:lpwstr>
  </property>
  <property fmtid="{D5CDD505-2E9C-101B-9397-08002B2CF9AE}" pid="5" name="MSIP_Label_003d8cf0-51b3-448e-9fca-7be663facb26_Name">
    <vt:lpwstr>Confidential</vt:lpwstr>
  </property>
  <property fmtid="{D5CDD505-2E9C-101B-9397-08002B2CF9AE}" pid="6" name="MSIP_Label_003d8cf0-51b3-448e-9fca-7be663facb26_SiteId">
    <vt:lpwstr>d8cc37ca-6546-448c-8369-0f1026a3306b</vt:lpwstr>
  </property>
  <property fmtid="{D5CDD505-2E9C-101B-9397-08002B2CF9AE}" pid="7" name="MSIP_Label_003d8cf0-51b3-448e-9fca-7be663facb26_ActionId">
    <vt:lpwstr>11029505-e308-4a04-b2d7-c0924acc45f0</vt:lpwstr>
  </property>
  <property fmtid="{D5CDD505-2E9C-101B-9397-08002B2CF9AE}" pid="8" name="MSIP_Label_003d8cf0-51b3-448e-9fca-7be663facb26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Confidential</vt:lpwstr>
  </property>
</Properties>
</file>