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73" r:id="rId5"/>
    <p:sldId id="276" r:id="rId6"/>
    <p:sldId id="300" r:id="rId7"/>
    <p:sldId id="303" r:id="rId8"/>
    <p:sldId id="301" r:id="rId9"/>
    <p:sldId id="302" r:id="rId10"/>
    <p:sldId id="266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4F6A1B-E3BC-C728-7E0A-4792BDA4B379}" name="Jakub Jaworski" initials="" userId="S::jaworskij@agh.edu.pl::82a3f4a4-9d5e-4357-88d7-12578e405a7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EC8E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09D265-A2D7-6223-5952-0FFD132B5641}" v="59" dt="2025-04-11T13:45:25.7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9CA54-C969-46E4-87B7-46F569CD9D1D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DAF47-E5FD-4F09-BF1A-3870151CF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34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pl-PL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DAF47-E5FD-4F09-BF1A-3870151CF7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07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C0DEEE-2417-C180-AE1C-9D80E5EE4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65717"/>
            <a:ext cx="9144000" cy="1887793"/>
          </a:xfrm>
          <a:prstGeom prst="rect">
            <a:avLst/>
          </a:prstGeom>
        </p:spPr>
        <p:txBody>
          <a:bodyPr anchor="ctr"/>
          <a:lstStyle>
            <a:lvl1pPr algn="l">
              <a:defRPr sz="6000">
                <a:solidFill>
                  <a:schemeClr val="bg1"/>
                </a:solidFill>
                <a:latin typeface="Montserrat SemiBold" pitchFamily="2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8FC471F-40D6-6F5F-707A-D1E74AE59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81525"/>
            <a:ext cx="9144000" cy="8332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Montserrat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EDD529D-1026-7C55-869F-09318732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1946-DC2D-4033-96F0-36811F65A757}" type="slidenum">
              <a:rPr lang="pl-PL" smtClean="0"/>
              <a:t>‹#›</a:t>
            </a:fld>
            <a:endParaRPr lang="pl-PL"/>
          </a:p>
        </p:txBody>
      </p:sp>
      <p:sp>
        <p:nvSpPr>
          <p:cNvPr id="5" name="Symbol zastępczy tekstu 24">
            <a:extLst>
              <a:ext uri="{FF2B5EF4-FFF2-40B4-BE49-F238E27FC236}">
                <a16:creationId xmlns:a16="http://schemas.microsoft.com/office/drawing/2014/main" id="{C3FDE953-28F3-3F37-1E54-9FF9737C752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24000" y="1924557"/>
            <a:ext cx="9143999" cy="741159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400">
                <a:solidFill>
                  <a:schemeClr val="bg1"/>
                </a:solidFill>
                <a:latin typeface="Montserrat" pitchFamily="2" charset="-18"/>
              </a:defRPr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8313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89E5D7D0-30FE-2301-FE61-793DB41D8B25}"/>
              </a:ext>
            </a:extLst>
          </p:cNvPr>
          <p:cNvSpPr/>
          <p:nvPr userDrawn="1"/>
        </p:nvSpPr>
        <p:spPr>
          <a:xfrm>
            <a:off x="5417574" y="1563329"/>
            <a:ext cx="6213987" cy="4719484"/>
          </a:xfrm>
          <a:prstGeom prst="roundRect">
            <a:avLst/>
          </a:prstGeom>
          <a:solidFill>
            <a:srgbClr val="2EC8E5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349EF2A-6E8C-4BA1-9448-F7F318578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4172412" cy="356884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  <a:latin typeface="Montserrat SemiBold" pitchFamily="2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D4E0E0D-3370-F799-C39C-126368A2D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1946-DC2D-4033-96F0-36811F65A757}" type="slidenum">
              <a:rPr lang="pl-PL" smtClean="0"/>
              <a:t>‹#›</a:t>
            </a:fld>
            <a:endParaRPr lang="pl-PL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2A555B35-92A1-CA63-AE7D-2B0533D73B9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22880214"/>
              </p:ext>
            </p:extLst>
          </p:nvPr>
        </p:nvGraphicFramePr>
        <p:xfrm>
          <a:off x="5963264" y="2286387"/>
          <a:ext cx="3546496" cy="3327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46496">
                  <a:extLst>
                    <a:ext uri="{9D8B030D-6E8A-4147-A177-3AD203B41FA5}">
                      <a16:colId xmlns:a16="http://schemas.microsoft.com/office/drawing/2014/main" val="3599596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pl-PL" sz="16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Montserrat" pitchFamily="2" charset="-18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6783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pl-PL" sz="16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Montserrat" pitchFamily="2" charset="-18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9446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pl-PL" sz="16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Montserrat" pitchFamily="2" charset="-18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228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pl-PL" sz="16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Montserrat" pitchFamily="2" charset="-18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5140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pl-PL" sz="16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Montserrat" pitchFamily="2" charset="-18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2338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pl-PL" sz="16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Montserrat" pitchFamily="2" charset="-18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7147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pl-PL" sz="16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Montserrat" pitchFamily="2" charset="-18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218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pl-PL" sz="16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Montserrat" pitchFamily="2" charset="-18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6908215"/>
                  </a:ext>
                </a:extLst>
              </a:tr>
            </a:tbl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6120BF7C-A4DD-DFC6-9219-1D0645C437D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45555319"/>
              </p:ext>
            </p:extLst>
          </p:nvPr>
        </p:nvGraphicFramePr>
        <p:xfrm>
          <a:off x="9809017" y="2286387"/>
          <a:ext cx="1216429" cy="3327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6429">
                  <a:extLst>
                    <a:ext uri="{9D8B030D-6E8A-4147-A177-3AD203B41FA5}">
                      <a16:colId xmlns:a16="http://schemas.microsoft.com/office/drawing/2014/main" val="3599596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pl-PL" sz="16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Montserrat" pitchFamily="2" charset="-18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6783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pl-PL" sz="16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Montserrat" pitchFamily="2" charset="-18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9446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pl-PL" sz="16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Montserrat" pitchFamily="2" charset="-18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228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pl-PL" sz="16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Montserrat" pitchFamily="2" charset="-18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5140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pl-PL" sz="16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Montserrat" pitchFamily="2" charset="-18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2338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pl-PL" sz="16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Montserrat" pitchFamily="2" charset="-18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7147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pl-PL" sz="16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Montserrat" pitchFamily="2" charset="-18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218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pl-PL" sz="16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Montserrat" pitchFamily="2" charset="-18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6908215"/>
                  </a:ext>
                </a:extLst>
              </a:tr>
            </a:tbl>
          </a:graphicData>
        </a:graphic>
      </p:graphicFrame>
      <p:sp>
        <p:nvSpPr>
          <p:cNvPr id="5" name="Symbol zastępczy tekstu 24">
            <a:extLst>
              <a:ext uri="{FF2B5EF4-FFF2-40B4-BE49-F238E27FC236}">
                <a16:creationId xmlns:a16="http://schemas.microsoft.com/office/drawing/2014/main" id="{A649AD7B-EA83-4A52-DE99-12E4594B38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63264" y="2720896"/>
            <a:ext cx="3546496" cy="37212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Montserrat" pitchFamily="2" charset="-18"/>
              </a:defRPr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  <p:sp>
        <p:nvSpPr>
          <p:cNvPr id="12" name="Symbol zastępczy tekstu 24">
            <a:extLst>
              <a:ext uri="{FF2B5EF4-FFF2-40B4-BE49-F238E27FC236}">
                <a16:creationId xmlns:a16="http://schemas.microsoft.com/office/drawing/2014/main" id="{2DBD1D9D-D509-4BFB-F800-E93F0FEED41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63264" y="2304952"/>
            <a:ext cx="3546496" cy="37212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Montserrat" pitchFamily="2" charset="-18"/>
              </a:defRPr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  <p:sp>
        <p:nvSpPr>
          <p:cNvPr id="13" name="Symbol zastępczy tekstu 24">
            <a:extLst>
              <a:ext uri="{FF2B5EF4-FFF2-40B4-BE49-F238E27FC236}">
                <a16:creationId xmlns:a16="http://schemas.microsoft.com/office/drawing/2014/main" id="{46D07A38-2BE0-0C38-C3E9-5397BA2F50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63264" y="3136840"/>
            <a:ext cx="3546496" cy="37212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Montserrat" pitchFamily="2" charset="-18"/>
              </a:defRPr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  <p:sp>
        <p:nvSpPr>
          <p:cNvPr id="14" name="Symbol zastępczy tekstu 24">
            <a:extLst>
              <a:ext uri="{FF2B5EF4-FFF2-40B4-BE49-F238E27FC236}">
                <a16:creationId xmlns:a16="http://schemas.microsoft.com/office/drawing/2014/main" id="{F3B25ED2-A6BF-890A-C79A-F402757D8E7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63264" y="3968728"/>
            <a:ext cx="3546496" cy="37212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Montserrat" pitchFamily="2" charset="-18"/>
              </a:defRPr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  <p:sp>
        <p:nvSpPr>
          <p:cNvPr id="15" name="Symbol zastępczy tekstu 24">
            <a:extLst>
              <a:ext uri="{FF2B5EF4-FFF2-40B4-BE49-F238E27FC236}">
                <a16:creationId xmlns:a16="http://schemas.microsoft.com/office/drawing/2014/main" id="{D2CAABB3-259A-7EA0-1A0B-B081F0A6587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63264" y="3552784"/>
            <a:ext cx="3546496" cy="37212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Montserrat" pitchFamily="2" charset="-18"/>
              </a:defRPr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  <p:sp>
        <p:nvSpPr>
          <p:cNvPr id="16" name="Symbol zastępczy tekstu 24">
            <a:extLst>
              <a:ext uri="{FF2B5EF4-FFF2-40B4-BE49-F238E27FC236}">
                <a16:creationId xmlns:a16="http://schemas.microsoft.com/office/drawing/2014/main" id="{88F82BD0-58DD-FFBF-A490-E732CE0141D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63264" y="4384672"/>
            <a:ext cx="3546496" cy="37212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Montserrat" pitchFamily="2" charset="-18"/>
              </a:defRPr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  <p:sp>
        <p:nvSpPr>
          <p:cNvPr id="17" name="Symbol zastępczy tekstu 24">
            <a:extLst>
              <a:ext uri="{FF2B5EF4-FFF2-40B4-BE49-F238E27FC236}">
                <a16:creationId xmlns:a16="http://schemas.microsoft.com/office/drawing/2014/main" id="{A04021A9-2480-D91A-8DED-2DB26D938C6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63264" y="4800616"/>
            <a:ext cx="3546496" cy="37212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Montserrat" pitchFamily="2" charset="-18"/>
              </a:defRPr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  <p:sp>
        <p:nvSpPr>
          <p:cNvPr id="18" name="Symbol zastępczy tekstu 24">
            <a:extLst>
              <a:ext uri="{FF2B5EF4-FFF2-40B4-BE49-F238E27FC236}">
                <a16:creationId xmlns:a16="http://schemas.microsoft.com/office/drawing/2014/main" id="{7A6D24A9-CE00-7FC0-F4F0-7BE19503CD3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63264" y="5216563"/>
            <a:ext cx="3546496" cy="37212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Montserrat" pitchFamily="2" charset="-18"/>
              </a:defRPr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  <p:sp>
        <p:nvSpPr>
          <p:cNvPr id="19" name="Symbol zastępczy tekstu 24">
            <a:extLst>
              <a:ext uri="{FF2B5EF4-FFF2-40B4-BE49-F238E27FC236}">
                <a16:creationId xmlns:a16="http://schemas.microsoft.com/office/drawing/2014/main" id="{07463AE2-AE4B-6905-E0EE-C1110E3B90B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809016" y="2713908"/>
            <a:ext cx="1216429" cy="37212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Montserrat" pitchFamily="2" charset="-18"/>
              </a:defRPr>
            </a:lvl1pPr>
          </a:lstStyle>
          <a:p>
            <a:pPr lvl="0"/>
            <a:r>
              <a:rPr lang="pl-PL"/>
              <a:t>Strona</a:t>
            </a:r>
          </a:p>
        </p:txBody>
      </p:sp>
      <p:sp>
        <p:nvSpPr>
          <p:cNvPr id="20" name="Symbol zastępczy tekstu 24">
            <a:extLst>
              <a:ext uri="{FF2B5EF4-FFF2-40B4-BE49-F238E27FC236}">
                <a16:creationId xmlns:a16="http://schemas.microsoft.com/office/drawing/2014/main" id="{BF773324-39F9-21CC-BED7-49CD7B0CC53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809016" y="2297964"/>
            <a:ext cx="1216429" cy="37212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Montserrat" pitchFamily="2" charset="-18"/>
              </a:defRPr>
            </a:lvl1pPr>
          </a:lstStyle>
          <a:p>
            <a:pPr lvl="0"/>
            <a:r>
              <a:rPr lang="pl-PL"/>
              <a:t>Strona</a:t>
            </a:r>
          </a:p>
        </p:txBody>
      </p:sp>
      <p:sp>
        <p:nvSpPr>
          <p:cNvPr id="21" name="Symbol zastępczy tekstu 24">
            <a:extLst>
              <a:ext uri="{FF2B5EF4-FFF2-40B4-BE49-F238E27FC236}">
                <a16:creationId xmlns:a16="http://schemas.microsoft.com/office/drawing/2014/main" id="{F7D92F75-2EC2-06CC-1A6F-B34552394BA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809016" y="3129852"/>
            <a:ext cx="1216429" cy="37212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Montserrat" pitchFamily="2" charset="-18"/>
              </a:defRPr>
            </a:lvl1pPr>
          </a:lstStyle>
          <a:p>
            <a:pPr lvl="0"/>
            <a:r>
              <a:rPr lang="pl-PL"/>
              <a:t>Strona</a:t>
            </a:r>
          </a:p>
        </p:txBody>
      </p:sp>
      <p:sp>
        <p:nvSpPr>
          <p:cNvPr id="22" name="Symbol zastępczy tekstu 24">
            <a:extLst>
              <a:ext uri="{FF2B5EF4-FFF2-40B4-BE49-F238E27FC236}">
                <a16:creationId xmlns:a16="http://schemas.microsoft.com/office/drawing/2014/main" id="{B4F03EA3-B4CB-222F-6B50-AF4DC5E3640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809016" y="3961740"/>
            <a:ext cx="1216429" cy="37212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Montserrat" pitchFamily="2" charset="-18"/>
              </a:defRPr>
            </a:lvl1pPr>
          </a:lstStyle>
          <a:p>
            <a:pPr lvl="0"/>
            <a:r>
              <a:rPr lang="pl-PL"/>
              <a:t>Strona</a:t>
            </a:r>
          </a:p>
        </p:txBody>
      </p:sp>
      <p:sp>
        <p:nvSpPr>
          <p:cNvPr id="23" name="Symbol zastępczy tekstu 24">
            <a:extLst>
              <a:ext uri="{FF2B5EF4-FFF2-40B4-BE49-F238E27FC236}">
                <a16:creationId xmlns:a16="http://schemas.microsoft.com/office/drawing/2014/main" id="{99135282-48AF-19D7-CB87-5065F5B3F70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09016" y="3545796"/>
            <a:ext cx="1216429" cy="37212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Montserrat" pitchFamily="2" charset="-18"/>
              </a:defRPr>
            </a:lvl1pPr>
          </a:lstStyle>
          <a:p>
            <a:pPr lvl="0"/>
            <a:r>
              <a:rPr lang="pl-PL"/>
              <a:t>Strona</a:t>
            </a:r>
          </a:p>
        </p:txBody>
      </p:sp>
      <p:sp>
        <p:nvSpPr>
          <p:cNvPr id="24" name="Symbol zastępczy tekstu 24">
            <a:extLst>
              <a:ext uri="{FF2B5EF4-FFF2-40B4-BE49-F238E27FC236}">
                <a16:creationId xmlns:a16="http://schemas.microsoft.com/office/drawing/2014/main" id="{ED37511E-CD49-A247-36BA-3811AFA6A18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809016" y="4377684"/>
            <a:ext cx="1216429" cy="37212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Montserrat" pitchFamily="2" charset="-18"/>
              </a:defRPr>
            </a:lvl1pPr>
          </a:lstStyle>
          <a:p>
            <a:pPr lvl="0"/>
            <a:r>
              <a:rPr lang="pl-PL"/>
              <a:t>Strona</a:t>
            </a:r>
          </a:p>
        </p:txBody>
      </p:sp>
      <p:sp>
        <p:nvSpPr>
          <p:cNvPr id="25" name="Symbol zastępczy tekstu 24">
            <a:extLst>
              <a:ext uri="{FF2B5EF4-FFF2-40B4-BE49-F238E27FC236}">
                <a16:creationId xmlns:a16="http://schemas.microsoft.com/office/drawing/2014/main" id="{74C89D4E-F449-1DA6-E186-8D9918EF462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809016" y="4793628"/>
            <a:ext cx="1216429" cy="37212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Montserrat" pitchFamily="2" charset="-18"/>
              </a:defRPr>
            </a:lvl1pPr>
          </a:lstStyle>
          <a:p>
            <a:pPr lvl="0"/>
            <a:r>
              <a:rPr lang="pl-PL"/>
              <a:t>Strona</a:t>
            </a:r>
          </a:p>
        </p:txBody>
      </p:sp>
      <p:sp>
        <p:nvSpPr>
          <p:cNvPr id="26" name="Symbol zastępczy tekstu 24">
            <a:extLst>
              <a:ext uri="{FF2B5EF4-FFF2-40B4-BE49-F238E27FC236}">
                <a16:creationId xmlns:a16="http://schemas.microsoft.com/office/drawing/2014/main" id="{244D0763-6E82-AA70-CD2C-DC4D7A39EFE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809016" y="5209575"/>
            <a:ext cx="1216429" cy="37212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Montserrat" pitchFamily="2" charset="-18"/>
              </a:defRPr>
            </a:lvl1pPr>
          </a:lstStyle>
          <a:p>
            <a:pPr lvl="0"/>
            <a:r>
              <a:rPr lang="pl-PL"/>
              <a:t>Strona</a:t>
            </a:r>
          </a:p>
        </p:txBody>
      </p:sp>
    </p:spTree>
    <p:extLst>
      <p:ext uri="{BB962C8B-B14F-4D97-AF65-F5344CB8AC3E}">
        <p14:creationId xmlns:p14="http://schemas.microsoft.com/office/powerpoint/2010/main" val="222943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EE91E4-5E31-26B4-E5C3-27236B7915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630189"/>
            <a:ext cx="5181600" cy="15467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Montserrat" pitchFamily="2" charset="-18"/>
              </a:defRPr>
            </a:lvl1pPr>
            <a:lvl2pPr>
              <a:defRPr sz="1400">
                <a:solidFill>
                  <a:schemeClr val="bg1"/>
                </a:solidFill>
                <a:latin typeface="Montserrat" pitchFamily="2" charset="-18"/>
              </a:defRPr>
            </a:lvl2pPr>
            <a:lvl3pPr>
              <a:defRPr sz="1400">
                <a:solidFill>
                  <a:schemeClr val="bg1"/>
                </a:solidFill>
                <a:latin typeface="Montserrat" pitchFamily="2" charset="-18"/>
              </a:defRPr>
            </a:lvl3pPr>
            <a:lvl4pPr>
              <a:defRPr sz="1400">
                <a:solidFill>
                  <a:schemeClr val="bg1"/>
                </a:solidFill>
                <a:latin typeface="Montserrat" pitchFamily="2" charset="-18"/>
              </a:defRPr>
            </a:lvl4pPr>
            <a:lvl5pPr>
              <a:defRPr sz="1400">
                <a:solidFill>
                  <a:schemeClr val="bg1"/>
                </a:solidFill>
                <a:latin typeface="Montserrat" pitchFamily="2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95339FD-FA1F-ED58-AD29-0D2B24CE8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4630189"/>
            <a:ext cx="5181600" cy="15467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Montserrat" pitchFamily="2" charset="-18"/>
              </a:defRPr>
            </a:lvl1pPr>
            <a:lvl2pPr>
              <a:defRPr sz="1400">
                <a:solidFill>
                  <a:schemeClr val="bg1"/>
                </a:solidFill>
                <a:latin typeface="Montserrat" pitchFamily="2" charset="-18"/>
              </a:defRPr>
            </a:lvl2pPr>
            <a:lvl3pPr>
              <a:defRPr sz="1400">
                <a:solidFill>
                  <a:schemeClr val="bg1"/>
                </a:solidFill>
                <a:latin typeface="Montserrat" pitchFamily="2" charset="-18"/>
              </a:defRPr>
            </a:lvl3pPr>
            <a:lvl4pPr>
              <a:defRPr sz="1400">
                <a:solidFill>
                  <a:schemeClr val="bg1"/>
                </a:solidFill>
                <a:latin typeface="Montserrat" pitchFamily="2" charset="-18"/>
              </a:defRPr>
            </a:lvl4pPr>
            <a:lvl5pPr>
              <a:defRPr sz="1400">
                <a:solidFill>
                  <a:schemeClr val="bg1"/>
                </a:solidFill>
                <a:latin typeface="Montserrat" pitchFamily="2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AD88062-C465-6236-67ED-931A658BC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1946-DC2D-4033-96F0-36811F65A757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E9D7197D-E7D7-0856-962D-DA2947950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8225"/>
            <a:ext cx="9144000" cy="105974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Montserrat SemiBold" pitchFamily="2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7B2DB90F-C689-0C9B-10F0-8D8B67F739E6}"/>
              </a:ext>
            </a:extLst>
          </p:cNvPr>
          <p:cNvSpPr/>
          <p:nvPr userDrawn="1"/>
        </p:nvSpPr>
        <p:spPr>
          <a:xfrm>
            <a:off x="838200" y="3617518"/>
            <a:ext cx="5181600" cy="833284"/>
          </a:xfrm>
          <a:prstGeom prst="roundRect">
            <a:avLst/>
          </a:prstGeom>
          <a:solidFill>
            <a:srgbClr val="2EC8E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b="1">
              <a:latin typeface="Montserrat" pitchFamily="2" charset="-18"/>
            </a:endParaRPr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2DEA9100-C1D9-EE70-DC8A-98D940247B25}"/>
              </a:ext>
            </a:extLst>
          </p:cNvPr>
          <p:cNvSpPr/>
          <p:nvPr userDrawn="1"/>
        </p:nvSpPr>
        <p:spPr>
          <a:xfrm>
            <a:off x="6172200" y="3617518"/>
            <a:ext cx="5181600" cy="833284"/>
          </a:xfrm>
          <a:prstGeom prst="roundRect">
            <a:avLst/>
          </a:prstGeom>
          <a:solidFill>
            <a:srgbClr val="2EC8E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b="1">
              <a:latin typeface="Montserrat" pitchFamily="2" charset="-18"/>
            </a:endParaRPr>
          </a:p>
        </p:txBody>
      </p:sp>
      <p:sp>
        <p:nvSpPr>
          <p:cNvPr id="2" name="Symbol zastępczy tekstu 24">
            <a:extLst>
              <a:ext uri="{FF2B5EF4-FFF2-40B4-BE49-F238E27FC236}">
                <a16:creationId xmlns:a16="http://schemas.microsoft.com/office/drawing/2014/main" id="{D19FC2F7-A8DD-9D87-B644-0A96C92463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24000" y="2618179"/>
            <a:ext cx="9143999" cy="512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Montserrat" pitchFamily="2" charset="-18"/>
              </a:defRPr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  <p:sp>
        <p:nvSpPr>
          <p:cNvPr id="5" name="Symbol zastępczy tekstu 24">
            <a:extLst>
              <a:ext uri="{FF2B5EF4-FFF2-40B4-BE49-F238E27FC236}">
                <a16:creationId xmlns:a16="http://schemas.microsoft.com/office/drawing/2014/main" id="{D0BAD16B-A148-F2B6-DA9B-A6CA982FB8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3771353"/>
            <a:ext cx="5181599" cy="512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ontserrat SemiBold" pitchFamily="2" charset="-18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tekstu 24">
            <a:extLst>
              <a:ext uri="{FF2B5EF4-FFF2-40B4-BE49-F238E27FC236}">
                <a16:creationId xmlns:a16="http://schemas.microsoft.com/office/drawing/2014/main" id="{B8D55574-BEF9-C86B-A071-C544E8BF558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72201" y="3771353"/>
            <a:ext cx="5181599" cy="512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ontserrat SemiBold" pitchFamily="2" charset="-18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67104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rostokąt: zaokrąglone rogi 41">
            <a:extLst>
              <a:ext uri="{FF2B5EF4-FFF2-40B4-BE49-F238E27FC236}">
                <a16:creationId xmlns:a16="http://schemas.microsoft.com/office/drawing/2014/main" id="{9F99248D-E138-293A-C0E2-9FC7524B618A}"/>
              </a:ext>
            </a:extLst>
          </p:cNvPr>
          <p:cNvSpPr/>
          <p:nvPr userDrawn="1"/>
        </p:nvSpPr>
        <p:spPr>
          <a:xfrm>
            <a:off x="8821188" y="3616373"/>
            <a:ext cx="2596515" cy="513907"/>
          </a:xfrm>
          <a:prstGeom prst="roundRect">
            <a:avLst/>
          </a:prstGeom>
          <a:solidFill>
            <a:srgbClr val="2EC8E5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00" b="1">
              <a:latin typeface="Montserrat" pitchFamily="2" charset="-18"/>
            </a:endParaRP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AD88062-C465-6236-67ED-931A658BC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1946-DC2D-4033-96F0-36811F65A757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E9D7197D-E7D7-0856-962D-DA2947950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8225"/>
            <a:ext cx="9144000" cy="105974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Montserrat SemiBold" pitchFamily="2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7B2DB90F-C689-0C9B-10F0-8D8B67F739E6}"/>
              </a:ext>
            </a:extLst>
          </p:cNvPr>
          <p:cNvSpPr/>
          <p:nvPr userDrawn="1"/>
        </p:nvSpPr>
        <p:spPr>
          <a:xfrm>
            <a:off x="838200" y="3617518"/>
            <a:ext cx="10582880" cy="513907"/>
          </a:xfrm>
          <a:prstGeom prst="roundRect">
            <a:avLst/>
          </a:prstGeom>
          <a:solidFill>
            <a:srgbClr val="2EC8E5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b="1">
              <a:latin typeface="Montserrat" pitchFamily="2" charset="-18"/>
            </a:endParaRPr>
          </a:p>
        </p:txBody>
      </p:sp>
      <p:sp>
        <p:nvSpPr>
          <p:cNvPr id="29" name="Symbol zastępczy tekstu 24">
            <a:extLst>
              <a:ext uri="{FF2B5EF4-FFF2-40B4-BE49-F238E27FC236}">
                <a16:creationId xmlns:a16="http://schemas.microsoft.com/office/drawing/2014/main" id="{CCA01401-2B75-30B4-9DD3-67BF41AE14B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6989" y="3617518"/>
            <a:ext cx="2595562" cy="512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ontserrat SemiBold" pitchFamily="2" charset="-18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Symbol zastępczy tekstu 24">
            <a:extLst>
              <a:ext uri="{FF2B5EF4-FFF2-40B4-BE49-F238E27FC236}">
                <a16:creationId xmlns:a16="http://schemas.microsoft.com/office/drawing/2014/main" id="{29464EB1-1DCA-8F04-2BED-160F19ED12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989" y="4386766"/>
            <a:ext cx="2595562" cy="17092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>
                <a:solidFill>
                  <a:schemeClr val="bg1"/>
                </a:solidFill>
                <a:latin typeface="Montserrat" pitchFamily="2" charset="-1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 Kliknij, aby edytować style wzorca tekstu Kliknij, aby edytować style wzorca tekstu</a:t>
            </a:r>
          </a:p>
        </p:txBody>
      </p:sp>
      <p:sp>
        <p:nvSpPr>
          <p:cNvPr id="34" name="Symbol zastępczy tekstu 24">
            <a:extLst>
              <a:ext uri="{FF2B5EF4-FFF2-40B4-BE49-F238E27FC236}">
                <a16:creationId xmlns:a16="http://schemas.microsoft.com/office/drawing/2014/main" id="{6A1AE861-5AA9-BF5C-4849-A429B85133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24000" y="2618179"/>
            <a:ext cx="9143999" cy="512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Montserrat" pitchFamily="2" charset="-18"/>
              </a:defRPr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  <p:sp>
        <p:nvSpPr>
          <p:cNvPr id="35" name="Prostokąt: zaokrąglone rogi 34">
            <a:extLst>
              <a:ext uri="{FF2B5EF4-FFF2-40B4-BE49-F238E27FC236}">
                <a16:creationId xmlns:a16="http://schemas.microsoft.com/office/drawing/2014/main" id="{15DB9C76-DB21-37C0-7291-1954BC320E9E}"/>
              </a:ext>
            </a:extLst>
          </p:cNvPr>
          <p:cNvSpPr/>
          <p:nvPr userDrawn="1"/>
        </p:nvSpPr>
        <p:spPr>
          <a:xfrm>
            <a:off x="3497667" y="3617518"/>
            <a:ext cx="7924366" cy="513907"/>
          </a:xfrm>
          <a:prstGeom prst="roundRect">
            <a:avLst/>
          </a:prstGeom>
          <a:solidFill>
            <a:srgbClr val="2EC8E5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b="1">
              <a:latin typeface="Montserrat" pitchFamily="2" charset="-18"/>
            </a:endParaRPr>
          </a:p>
        </p:txBody>
      </p:sp>
      <p:sp>
        <p:nvSpPr>
          <p:cNvPr id="36" name="Symbol zastępczy tekstu 24">
            <a:extLst>
              <a:ext uri="{FF2B5EF4-FFF2-40B4-BE49-F238E27FC236}">
                <a16:creationId xmlns:a16="http://schemas.microsoft.com/office/drawing/2014/main" id="{44A07C50-1C8A-BF33-E7DD-710B2B6E0B3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499832" y="3617518"/>
            <a:ext cx="2595562" cy="512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ontserrat SemiBold" pitchFamily="2" charset="-18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7" name="Prostokąt: zaokrąglone rogi 36">
            <a:extLst>
              <a:ext uri="{FF2B5EF4-FFF2-40B4-BE49-F238E27FC236}">
                <a16:creationId xmlns:a16="http://schemas.microsoft.com/office/drawing/2014/main" id="{1B7309C9-5414-206D-49AC-64E284AD90F2}"/>
              </a:ext>
            </a:extLst>
          </p:cNvPr>
          <p:cNvSpPr/>
          <p:nvPr userDrawn="1"/>
        </p:nvSpPr>
        <p:spPr>
          <a:xfrm>
            <a:off x="6165446" y="3617518"/>
            <a:ext cx="5260570" cy="513907"/>
          </a:xfrm>
          <a:prstGeom prst="roundRect">
            <a:avLst/>
          </a:prstGeom>
          <a:solidFill>
            <a:srgbClr val="2EC8E5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b="1">
              <a:latin typeface="Montserrat" pitchFamily="2" charset="-18"/>
            </a:endParaRPr>
          </a:p>
        </p:txBody>
      </p:sp>
      <p:sp>
        <p:nvSpPr>
          <p:cNvPr id="38" name="Symbol zastępczy tekstu 24">
            <a:extLst>
              <a:ext uri="{FF2B5EF4-FFF2-40B4-BE49-F238E27FC236}">
                <a16:creationId xmlns:a16="http://schemas.microsoft.com/office/drawing/2014/main" id="{08A3F2AD-D48E-DAFE-8541-5123E506A01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64234" y="3617518"/>
            <a:ext cx="2595562" cy="512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ontserrat SemiBold" pitchFamily="2" charset="-18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9" name="Prostokąt: zaokrąglone rogi 38">
            <a:extLst>
              <a:ext uri="{FF2B5EF4-FFF2-40B4-BE49-F238E27FC236}">
                <a16:creationId xmlns:a16="http://schemas.microsoft.com/office/drawing/2014/main" id="{57755D2C-A4DC-2939-D5B8-1EF225043D30}"/>
              </a:ext>
            </a:extLst>
          </p:cNvPr>
          <p:cNvSpPr/>
          <p:nvPr userDrawn="1"/>
        </p:nvSpPr>
        <p:spPr>
          <a:xfrm>
            <a:off x="8826730" y="3617518"/>
            <a:ext cx="2594956" cy="513907"/>
          </a:xfrm>
          <a:prstGeom prst="roundRect">
            <a:avLst/>
          </a:prstGeom>
          <a:solidFill>
            <a:schemeClr val="bg1"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b="1">
              <a:latin typeface="Montserrat" pitchFamily="2" charset="-18"/>
            </a:endParaRPr>
          </a:p>
        </p:txBody>
      </p:sp>
      <p:sp>
        <p:nvSpPr>
          <p:cNvPr id="40" name="Symbol zastępczy tekstu 24">
            <a:extLst>
              <a:ext uri="{FF2B5EF4-FFF2-40B4-BE49-F238E27FC236}">
                <a16:creationId xmlns:a16="http://schemas.microsoft.com/office/drawing/2014/main" id="{10767437-FBFE-49A7-AFE6-280AF9E8AE2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825518" y="3617518"/>
            <a:ext cx="2595562" cy="512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ontserrat SemiBold" pitchFamily="2" charset="-18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5" name="Symbol zastępczy tekstu 24">
            <a:extLst>
              <a:ext uri="{FF2B5EF4-FFF2-40B4-BE49-F238E27FC236}">
                <a16:creationId xmlns:a16="http://schemas.microsoft.com/office/drawing/2014/main" id="{630B2702-4902-88CA-9C47-40C719375AE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97667" y="4386765"/>
            <a:ext cx="2595562" cy="17092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>
                <a:solidFill>
                  <a:schemeClr val="bg1"/>
                </a:solidFill>
                <a:latin typeface="Montserrat" pitchFamily="2" charset="-1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 Kliknij, aby edytować style wzorca tekstu Kliknij, aby edytować style wzorca tekstu</a:t>
            </a:r>
          </a:p>
        </p:txBody>
      </p:sp>
      <p:sp>
        <p:nvSpPr>
          <p:cNvPr id="46" name="Symbol zastępczy tekstu 24">
            <a:extLst>
              <a:ext uri="{FF2B5EF4-FFF2-40B4-BE49-F238E27FC236}">
                <a16:creationId xmlns:a16="http://schemas.microsoft.com/office/drawing/2014/main" id="{3C7C093D-1EB9-C4C0-52CF-EF2DFB1ABDE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58345" y="4386765"/>
            <a:ext cx="2595562" cy="17092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>
                <a:solidFill>
                  <a:schemeClr val="bg1"/>
                </a:solidFill>
                <a:latin typeface="Montserrat" pitchFamily="2" charset="-1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 Kliknij, aby edytować style wzorca tekstu Kliknij, aby edytować style wzorca tekstu</a:t>
            </a:r>
          </a:p>
        </p:txBody>
      </p:sp>
      <p:sp>
        <p:nvSpPr>
          <p:cNvPr id="47" name="Symbol zastępczy tekstu 24">
            <a:extLst>
              <a:ext uri="{FF2B5EF4-FFF2-40B4-BE49-F238E27FC236}">
                <a16:creationId xmlns:a16="http://schemas.microsoft.com/office/drawing/2014/main" id="{A45AECC0-985B-C6F8-FF26-26D9AE56A21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819023" y="4386764"/>
            <a:ext cx="2595562" cy="17092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>
                <a:solidFill>
                  <a:schemeClr val="bg1"/>
                </a:solidFill>
                <a:latin typeface="Montserrat" pitchFamily="2" charset="-1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Kliknij, aby edytować style wzorca tekstu Kliknij, aby edytować style wzorca tekstu 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14654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01A7B77F-2903-E2F3-EE2E-2D34722C88AF}"/>
              </a:ext>
            </a:extLst>
          </p:cNvPr>
          <p:cNvSpPr/>
          <p:nvPr userDrawn="1"/>
        </p:nvSpPr>
        <p:spPr>
          <a:xfrm>
            <a:off x="249382" y="2759825"/>
            <a:ext cx="11662756" cy="3516284"/>
          </a:xfrm>
          <a:prstGeom prst="roundRect">
            <a:avLst/>
          </a:prstGeom>
          <a:solidFill>
            <a:srgbClr val="2EC8E5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45CD24-62FB-5EB5-98BD-FB7E6EF34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2581"/>
            <a:ext cx="10515600" cy="31843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  <a:latin typeface="Montserrat" pitchFamily="2" charset="-18"/>
              </a:defRPr>
            </a:lvl1pPr>
            <a:lvl2pPr>
              <a:defRPr sz="1600">
                <a:solidFill>
                  <a:schemeClr val="bg1"/>
                </a:solidFill>
                <a:latin typeface="Montserrat" pitchFamily="2" charset="-18"/>
              </a:defRPr>
            </a:lvl2pPr>
            <a:lvl3pPr>
              <a:defRPr sz="1600">
                <a:solidFill>
                  <a:schemeClr val="bg1"/>
                </a:solidFill>
                <a:latin typeface="Montserrat" pitchFamily="2" charset="-18"/>
              </a:defRPr>
            </a:lvl3pPr>
            <a:lvl4pPr>
              <a:defRPr sz="1600">
                <a:solidFill>
                  <a:schemeClr val="bg1"/>
                </a:solidFill>
                <a:latin typeface="Montserrat" pitchFamily="2" charset="-18"/>
              </a:defRPr>
            </a:lvl4pPr>
            <a:lvl5pPr>
              <a:defRPr sz="1600">
                <a:solidFill>
                  <a:schemeClr val="bg1"/>
                </a:solidFill>
                <a:latin typeface="Montserrat" pitchFamily="2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82820F3-1F9D-748C-36D4-713478C65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1946-DC2D-4033-96F0-36811F65A757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F9B55E6E-5413-5347-35A3-796E010D3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8225"/>
            <a:ext cx="9144000" cy="105974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Montserrat SemiBold" pitchFamily="2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514187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A831862-84FD-7616-6393-082759043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A1946-DC2D-4033-96F0-36811F65A7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847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60" r:id="rId4"/>
    <p:sldLayoutId id="214748365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toolbox.soccer.agh.edu.pl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oolbox.soccer.agh.edu.pl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hyperlink" Target="https://www.cc.agh.edu.pl/pl/o-centrum/index.html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>
            <a:extLst>
              <a:ext uri="{FF2B5EF4-FFF2-40B4-BE49-F238E27FC236}">
                <a16:creationId xmlns:a16="http://schemas.microsoft.com/office/drawing/2014/main" id="{CEFD74D6-8E5B-DE8F-4410-EA3B7B7E8D5B}"/>
              </a:ext>
            </a:extLst>
          </p:cNvPr>
          <p:cNvSpPr txBox="1">
            <a:spLocks/>
          </p:cNvSpPr>
          <p:nvPr/>
        </p:nvSpPr>
        <p:spPr>
          <a:xfrm>
            <a:off x="5943600" y="2661833"/>
            <a:ext cx="5860746" cy="112335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Montserrat SemiBold" pitchFamily="2" charset="-18"/>
                <a:ea typeface="+mj-ea"/>
                <a:cs typeface="+mj-cs"/>
              </a:defRPr>
            </a:lvl1pPr>
          </a:lstStyle>
          <a:p>
            <a:r>
              <a:rPr lang="pl-PL" sz="6500">
                <a:latin typeface="Montserrat SemiBold"/>
              </a:rPr>
              <a:t>SOCCER</a:t>
            </a:r>
            <a:endParaRPr lang="pl-PL" sz="4400">
              <a:latin typeface="Montserrat"/>
            </a:endParaRPr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E1D0A87F-674A-25FE-7402-AF3DDE482400}"/>
              </a:ext>
            </a:extLst>
          </p:cNvPr>
          <p:cNvSpPr txBox="1">
            <a:spLocks/>
          </p:cNvSpPr>
          <p:nvPr/>
        </p:nvSpPr>
        <p:spPr>
          <a:xfrm>
            <a:off x="4602800" y="2766849"/>
            <a:ext cx="7201546" cy="16114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000">
              <a:solidFill>
                <a:schemeClr val="bg1"/>
              </a:solidFill>
              <a:latin typeface="Montserrat" panose="00000500000000000000" pitchFamily="50" charset="-18"/>
            </a:endParaRPr>
          </a:p>
        </p:txBody>
      </p:sp>
      <p:cxnSp>
        <p:nvCxnSpPr>
          <p:cNvPr id="15" name="Łącznik prosty 9">
            <a:extLst>
              <a:ext uri="{FF2B5EF4-FFF2-40B4-BE49-F238E27FC236}">
                <a16:creationId xmlns:a16="http://schemas.microsoft.com/office/drawing/2014/main" id="{F4B1D2F6-CC2C-732C-4E49-F17A27CB9BA3}"/>
              </a:ext>
            </a:extLst>
          </p:cNvPr>
          <p:cNvCxnSpPr>
            <a:cxnSpLocks/>
          </p:cNvCxnSpPr>
          <p:nvPr/>
        </p:nvCxnSpPr>
        <p:spPr>
          <a:xfrm>
            <a:off x="4703736" y="2592093"/>
            <a:ext cx="748826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0">
            <a:extLst>
              <a:ext uri="{FF2B5EF4-FFF2-40B4-BE49-F238E27FC236}">
                <a16:creationId xmlns:a16="http://schemas.microsoft.com/office/drawing/2014/main" id="{8F90A8BF-F07F-996F-8D59-3A85723F5D32}"/>
              </a:ext>
            </a:extLst>
          </p:cNvPr>
          <p:cNvCxnSpPr>
            <a:cxnSpLocks/>
          </p:cNvCxnSpPr>
          <p:nvPr/>
        </p:nvCxnSpPr>
        <p:spPr>
          <a:xfrm>
            <a:off x="4703736" y="4290446"/>
            <a:ext cx="757092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ytuł 1">
            <a:extLst>
              <a:ext uri="{FF2B5EF4-FFF2-40B4-BE49-F238E27FC236}">
                <a16:creationId xmlns:a16="http://schemas.microsoft.com/office/drawing/2014/main" id="{8A37DE70-0E7B-569D-AA89-3FFF8C0B5981}"/>
              </a:ext>
            </a:extLst>
          </p:cNvPr>
          <p:cNvSpPr txBox="1">
            <a:spLocks/>
          </p:cNvSpPr>
          <p:nvPr/>
        </p:nvSpPr>
        <p:spPr>
          <a:xfrm>
            <a:off x="5943600" y="3346932"/>
            <a:ext cx="5860746" cy="8369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440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18" name="AutoShape 2">
            <a:extLst>
              <a:ext uri="{FF2B5EF4-FFF2-40B4-BE49-F238E27FC236}">
                <a16:creationId xmlns:a16="http://schemas.microsoft.com/office/drawing/2014/main" id="{81FCF590-6464-54DC-AA53-6FCA3CBD0F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6D7D69C-F799-839C-645E-D28BC2DE9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794" y="2785118"/>
            <a:ext cx="1201806" cy="1345813"/>
          </a:xfrm>
          <a:prstGeom prst="rect">
            <a:avLst/>
          </a:prstGeom>
        </p:spPr>
      </p:pic>
      <p:sp>
        <p:nvSpPr>
          <p:cNvPr id="30" name="pole tekstowe 9">
            <a:extLst>
              <a:ext uri="{FF2B5EF4-FFF2-40B4-BE49-F238E27FC236}">
                <a16:creationId xmlns:a16="http://schemas.microsoft.com/office/drawing/2014/main" id="{2F531C02-3F5F-9F91-CB6B-3C184B893B29}"/>
              </a:ext>
            </a:extLst>
          </p:cNvPr>
          <p:cNvSpPr txBox="1"/>
          <p:nvPr/>
        </p:nvSpPr>
        <p:spPr>
          <a:xfrm>
            <a:off x="11108998" y="4181513"/>
            <a:ext cx="1082001" cy="4073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pl-PL" sz="1200">
                <a:solidFill>
                  <a:schemeClr val="bg1"/>
                </a:solidFill>
                <a:latin typeface="Montserrat"/>
              </a:rPr>
              <a:t>09.04.2025</a:t>
            </a:r>
            <a:endParaRPr lang="en-US" sz="1200" b="0" i="0">
              <a:solidFill>
                <a:schemeClr val="bg1"/>
              </a:solidFill>
              <a:effectLst/>
              <a:latin typeface="Montserrat" panose="00000500000000000000" pitchFamily="50" charset="-1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33F614-519B-5E73-E74E-D1FD144DC33D}"/>
              </a:ext>
            </a:extLst>
          </p:cNvPr>
          <p:cNvSpPr txBox="1"/>
          <p:nvPr/>
        </p:nvSpPr>
        <p:spPr>
          <a:xfrm>
            <a:off x="5943600" y="3651732"/>
            <a:ext cx="6099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000">
                <a:solidFill>
                  <a:schemeClr val="bg1"/>
                </a:solidFill>
              </a:rPr>
              <a:t>We </a:t>
            </a:r>
            <a:r>
              <a:rPr lang="pl-PL" sz="2000" err="1">
                <a:solidFill>
                  <a:schemeClr val="bg1"/>
                </a:solidFill>
              </a:rPr>
              <a:t>play</a:t>
            </a:r>
            <a:r>
              <a:rPr lang="pl-PL" sz="2000">
                <a:solidFill>
                  <a:schemeClr val="bg1"/>
                </a:solidFill>
              </a:rPr>
              <a:t> for </a:t>
            </a:r>
            <a:r>
              <a:rPr lang="pl-PL" sz="2000" err="1">
                <a:solidFill>
                  <a:schemeClr val="bg1"/>
                </a:solidFill>
              </a:rPr>
              <a:t>cyber</a:t>
            </a:r>
            <a:r>
              <a:rPr lang="pl-PL" sz="2000">
                <a:solidFill>
                  <a:schemeClr val="bg1"/>
                </a:solidFill>
              </a:rPr>
              <a:t> in </a:t>
            </a:r>
            <a:r>
              <a:rPr lang="pl-PL" sz="2000" err="1">
                <a:solidFill>
                  <a:schemeClr val="bg1"/>
                </a:solidFill>
              </a:rPr>
              <a:t>academic</a:t>
            </a:r>
            <a:r>
              <a:rPr lang="pl-PL" sz="2000">
                <a:solidFill>
                  <a:schemeClr val="bg1"/>
                </a:solidFill>
              </a:rPr>
              <a:t> </a:t>
            </a:r>
            <a:r>
              <a:rPr lang="pl-PL" sz="2000" err="1">
                <a:solidFill>
                  <a:schemeClr val="bg1"/>
                </a:solidFill>
              </a:rPr>
              <a:t>sector</a:t>
            </a:r>
            <a:endParaRPr lang="en-GB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807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B69BD-5691-6D14-7F7D-3061E5D9B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7680" y="1388225"/>
            <a:ext cx="9144000" cy="1059746"/>
          </a:xfrm>
        </p:spPr>
        <p:txBody>
          <a:bodyPr lIns="91440" tIns="45720" rIns="91440" bIns="45720" anchor="b">
            <a:normAutofit/>
          </a:bodyPr>
          <a:lstStyle/>
          <a:p>
            <a:r>
              <a:rPr lang="pl-PL"/>
              <a:t>Project info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DB3FEB-DE87-3740-0202-9BC0494E5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233" y="2807734"/>
            <a:ext cx="10607368" cy="3596354"/>
          </a:xfrm>
        </p:spPr>
        <p:txBody>
          <a:bodyPr lIns="91440" tIns="45720" rIns="91440" bIns="45720" anchor="t">
            <a:normAutofit/>
          </a:bodyPr>
          <a:lstStyle/>
          <a:p>
            <a:pPr marL="0" indent="0">
              <a:buNone/>
            </a:pPr>
            <a:endParaRPr lang="en-US" sz="1400" b="1">
              <a:latin typeface="Calibri Light"/>
              <a:cs typeface="Calibri Light"/>
            </a:endParaRPr>
          </a:p>
          <a:p>
            <a:endParaRPr lang="en-US" sz="1200">
              <a:latin typeface="Calibri Light"/>
              <a:cs typeface="Calibri Ligh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DF9383-27E9-2DC1-B807-6A687C879D5A}"/>
              </a:ext>
            </a:extLst>
          </p:cNvPr>
          <p:cNvSpPr txBox="1"/>
          <p:nvPr/>
        </p:nvSpPr>
        <p:spPr>
          <a:xfrm>
            <a:off x="8310879" y="2804160"/>
            <a:ext cx="313944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lnSpc>
                <a:spcPct val="150000"/>
              </a:lnSpc>
              <a:buFont typeface="Arial"/>
              <a:buChar char="•"/>
            </a:pPr>
            <a:endParaRPr lang="en-US" sz="1200">
              <a:solidFill>
                <a:schemeClr val="bg1"/>
              </a:solidFill>
              <a:latin typeface="Calibri Light"/>
              <a:cs typeface="Calibri Light"/>
            </a:endParaRPr>
          </a:p>
          <a:p>
            <a:pPr marL="457200"/>
            <a:endParaRPr lang="en-US" sz="120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26B4E2-763C-45A8-0674-DDA8B23A3D49}"/>
              </a:ext>
            </a:extLst>
          </p:cNvPr>
          <p:cNvSpPr txBox="1"/>
          <p:nvPr/>
        </p:nvSpPr>
        <p:spPr>
          <a:xfrm>
            <a:off x="254443" y="2697962"/>
            <a:ext cx="1141548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endParaRPr lang="en-US" sz="1200">
              <a:solidFill>
                <a:schemeClr val="bg1"/>
              </a:solidFill>
              <a:cs typeface="Arial"/>
            </a:endParaRPr>
          </a:p>
          <a:p>
            <a:pPr marL="742950" lvl="1" indent="-285750">
              <a:buFont typeface="Courier New,monospace"/>
              <a:buChar char="o"/>
            </a:pPr>
            <a:endParaRPr lang="en-US" sz="1200">
              <a:solidFill>
                <a:schemeClr val="bg1"/>
              </a:solidFill>
              <a:ea typeface="+mn-lt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1A9E95-E3FA-D1D0-BCE7-D83999E4CB90}"/>
              </a:ext>
            </a:extLst>
          </p:cNvPr>
          <p:cNvSpPr txBox="1"/>
          <p:nvPr/>
        </p:nvSpPr>
        <p:spPr>
          <a:xfrm>
            <a:off x="742333" y="2934003"/>
            <a:ext cx="10463829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a typeface="Calibri Light"/>
                <a:cs typeface="Calibri Light"/>
              </a:rPr>
              <a:t>9 organizations: universities (from PL, CZ, SK, LT, EE) + CESNET (CZ)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a typeface="Calibri Light"/>
                <a:cs typeface="Calibri Light"/>
              </a:rPr>
              <a:t>Started 10/2023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a typeface="Calibri Light"/>
                <a:cs typeface="Calibri Light"/>
              </a:rPr>
              <a:t>Main goals:</a:t>
            </a:r>
          </a:p>
          <a:p>
            <a:pPr marL="800100" lvl="2" indent="-342900">
              <a:lnSpc>
                <a:spcPct val="90000"/>
              </a:lnSpc>
              <a:spcBef>
                <a:spcPts val="1000"/>
              </a:spcBef>
              <a:buFont typeface="Courier New" panose="020B0604020202020204" pitchFamily="34" charset="0"/>
              <a:buChar char="o"/>
            </a:pPr>
            <a:r>
              <a:rPr lang="en-US" sz="2000" dirty="0">
                <a:solidFill>
                  <a:schemeClr val="bg1"/>
                </a:solidFill>
                <a:ea typeface="Calibri Light"/>
                <a:cs typeface="Calibri Light"/>
              </a:rPr>
              <a:t>Support creation of SOCs at participating universities</a:t>
            </a:r>
          </a:p>
          <a:p>
            <a:pPr marL="800100" lvl="2" indent="-342900">
              <a:lnSpc>
                <a:spcPct val="90000"/>
              </a:lnSpc>
              <a:spcBef>
                <a:spcPts val="1000"/>
              </a:spcBef>
              <a:buFont typeface="Courier New" panose="020B0604020202020204" pitchFamily="34" charset="0"/>
              <a:buChar char="o"/>
            </a:pPr>
            <a:r>
              <a:rPr lang="en-US" sz="2000" dirty="0">
                <a:solidFill>
                  <a:schemeClr val="bg1"/>
                </a:solidFill>
                <a:ea typeface="Calibri Light"/>
                <a:cs typeface="Calibri Light"/>
              </a:rPr>
              <a:t>Create SOC4Academia toolbox</a:t>
            </a:r>
          </a:p>
          <a:p>
            <a:pPr marL="800100" lvl="2" indent="-342900">
              <a:lnSpc>
                <a:spcPct val="90000"/>
              </a:lnSpc>
              <a:spcBef>
                <a:spcPts val="1000"/>
              </a:spcBef>
              <a:buFont typeface="Courier New" panose="020B0604020202020204" pitchFamily="34" charset="0"/>
              <a:buChar char="o"/>
            </a:pPr>
            <a:r>
              <a:rPr lang="en-US" sz="2000" dirty="0">
                <a:solidFill>
                  <a:schemeClr val="bg1"/>
                </a:solidFill>
                <a:ea typeface="Calibri Light"/>
                <a:cs typeface="Calibri Light"/>
              </a:rPr>
              <a:t>Establish a CTI sharing ecosystem for academia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a typeface="Calibri Light"/>
                <a:cs typeface="Calibri Light"/>
              </a:rPr>
              <a:t>And we have first products!</a:t>
            </a:r>
          </a:p>
        </p:txBody>
      </p:sp>
    </p:spTree>
    <p:extLst>
      <p:ext uri="{BB962C8B-B14F-4D97-AF65-F5344CB8AC3E}">
        <p14:creationId xmlns:p14="http://schemas.microsoft.com/office/powerpoint/2010/main" val="127621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DB3FEB-DE87-3740-0202-9BC0494E5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2581"/>
            <a:ext cx="7142018" cy="3184381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sz="2000">
                <a:latin typeface="+mn-lt"/>
                <a:ea typeface="Calibri Light"/>
                <a:cs typeface="Calibri Light"/>
              </a:rPr>
              <a:t>A set of documents aimed to help</a:t>
            </a:r>
            <a:r>
              <a:rPr lang="pl-PL" sz="2000">
                <a:latin typeface="+mn-lt"/>
                <a:ea typeface="Calibri Light"/>
                <a:cs typeface="Calibri Light"/>
              </a:rPr>
              <a:t> </a:t>
            </a:r>
            <a:r>
              <a:rPr lang="en-US" sz="2000">
                <a:latin typeface="+mn-lt"/>
                <a:ea typeface="Calibri Light"/>
                <a:cs typeface="Calibri Light"/>
              </a:rPr>
              <a:t>organizations to build a SOC</a:t>
            </a:r>
            <a:endParaRPr lang="pl-PL" sz="2000">
              <a:latin typeface="+mn-lt"/>
              <a:ea typeface="Calibri Light"/>
              <a:cs typeface="Calibri Light"/>
            </a:endParaRPr>
          </a:p>
          <a:p>
            <a:r>
              <a:rPr lang="en-US" sz="2000">
                <a:latin typeface="Montserrat"/>
                <a:ea typeface="Calibri Light"/>
                <a:cs typeface="Calibri Light"/>
              </a:rPr>
              <a:t>Focused specifically on academic organizations</a:t>
            </a:r>
            <a:endParaRPr lang="en-US"/>
          </a:p>
          <a:p>
            <a:r>
              <a:rPr lang="en-US" sz="2000">
                <a:latin typeface="Montserrat"/>
                <a:ea typeface="Calibri Light"/>
                <a:cs typeface="Calibri Light"/>
              </a:rPr>
              <a:t>Not reinventing the wheel – based on current best-practices, existing standards, and community materials</a:t>
            </a:r>
            <a:endParaRPr lang="en-US">
              <a:latin typeface="Montserrat"/>
            </a:endParaRPr>
          </a:p>
          <a:p>
            <a:r>
              <a:rPr lang="pl-PL" sz="2000" noProof="0" err="1">
                <a:latin typeface="+mn-lt"/>
                <a:ea typeface="Calibri Light"/>
                <a:cs typeface="Calibri Light"/>
              </a:rPr>
              <a:t>You</a:t>
            </a:r>
            <a:r>
              <a:rPr lang="pl-PL" sz="2000" noProof="0">
                <a:latin typeface="+mn-lt"/>
                <a:ea typeface="Calibri Light"/>
                <a:cs typeface="Calibri Light"/>
              </a:rPr>
              <a:t> </a:t>
            </a:r>
            <a:r>
              <a:rPr lang="pl-PL" sz="2000" noProof="0" err="1">
                <a:latin typeface="+mn-lt"/>
                <a:ea typeface="Calibri Light"/>
                <a:cs typeface="Calibri Light"/>
              </a:rPr>
              <a:t>can</a:t>
            </a:r>
            <a:r>
              <a:rPr lang="pl-PL" sz="2000" noProof="0">
                <a:latin typeface="+mn-lt"/>
                <a:ea typeface="Calibri Light"/>
                <a:cs typeface="Calibri Light"/>
              </a:rPr>
              <a:t> </a:t>
            </a:r>
            <a:r>
              <a:rPr lang="pl-PL" sz="2000" noProof="0" err="1">
                <a:latin typeface="+mn-lt"/>
                <a:ea typeface="Calibri Light"/>
                <a:cs typeface="Calibri Light"/>
              </a:rPr>
              <a:t>already</a:t>
            </a:r>
            <a:r>
              <a:rPr lang="pl-PL" sz="2000" noProof="0">
                <a:latin typeface="+mn-lt"/>
                <a:ea typeface="Calibri Light"/>
                <a:cs typeface="Calibri Light"/>
              </a:rPr>
              <a:t> </a:t>
            </a:r>
            <a:r>
              <a:rPr lang="pl-PL" sz="2000" noProof="0" err="1">
                <a:latin typeface="+mn-lt"/>
                <a:ea typeface="Calibri Light"/>
                <a:cs typeface="Calibri Light"/>
              </a:rPr>
              <a:t>download</a:t>
            </a:r>
            <a:r>
              <a:rPr lang="pl-PL" sz="2000" noProof="0">
                <a:latin typeface="+mn-lt"/>
                <a:ea typeface="Calibri Light"/>
                <a:cs typeface="Calibri Light"/>
              </a:rPr>
              <a:t> </a:t>
            </a:r>
            <a:r>
              <a:rPr lang="pl-PL" sz="2000" noProof="0" err="1">
                <a:latin typeface="+mn-lt"/>
                <a:ea typeface="Calibri Light"/>
                <a:cs typeface="Calibri Light"/>
              </a:rPr>
              <a:t>it</a:t>
            </a:r>
            <a:r>
              <a:rPr lang="pl-PL" sz="2000" noProof="0">
                <a:latin typeface="+mn-lt"/>
                <a:ea typeface="Calibri Light"/>
                <a:cs typeface="Calibri Light"/>
              </a:rPr>
              <a:t> </a:t>
            </a:r>
            <a:r>
              <a:rPr lang="pl-PL" sz="2000" noProof="0" err="1">
                <a:latin typeface="+mn-lt"/>
                <a:ea typeface="Calibri Light"/>
                <a:cs typeface="Calibri Light"/>
              </a:rPr>
              <a:t>here</a:t>
            </a:r>
            <a:r>
              <a:rPr lang="pl-PL" sz="2000" noProof="0">
                <a:latin typeface="+mn-lt"/>
                <a:ea typeface="Calibri Light"/>
                <a:cs typeface="Calibri Light"/>
              </a:rPr>
              <a:t>: </a:t>
            </a:r>
            <a:r>
              <a:rPr lang="pl-PL" sz="2000" noProof="0">
                <a:latin typeface="+mn-lt"/>
                <a:ea typeface="Calibri Light"/>
                <a:cs typeface="Calibri Ligh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https://toolbox.soccer.agh.edu.pl</a:t>
            </a:r>
            <a:endParaRPr lang="pl-PL" sz="2000" noProof="0">
              <a:latin typeface="+mn-lt"/>
              <a:ea typeface="Calibri Light"/>
              <a:cs typeface="Calibri Light"/>
            </a:endParaRPr>
          </a:p>
          <a:p>
            <a:endParaRPr lang="pl-PL" sz="2000" noProof="0">
              <a:latin typeface="+mn-lt"/>
              <a:ea typeface="Calibri Light"/>
              <a:cs typeface="Calibri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B69BD-5691-6D14-7F7D-3061E5D9B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764" y="1388225"/>
            <a:ext cx="10169236" cy="1059746"/>
          </a:xfrm>
        </p:spPr>
        <p:txBody>
          <a:bodyPr lIns="91440" tIns="45720" rIns="91440" bIns="45720" anchor="b">
            <a:normAutofit/>
          </a:bodyPr>
          <a:lstStyle/>
          <a:p>
            <a:pPr algn="l"/>
            <a:r>
              <a:rPr lang="pl-PL" sz="4900">
                <a:latin typeface="Montserrat SemiBold"/>
              </a:rPr>
              <a:t>SOC4Academia </a:t>
            </a:r>
            <a:r>
              <a:rPr lang="pl-PL" sz="4900" err="1">
                <a:latin typeface="Montserrat SemiBold"/>
              </a:rPr>
              <a:t>Toolbox</a:t>
            </a:r>
            <a:endParaRPr lang="en-GB" sz="2800"/>
          </a:p>
        </p:txBody>
      </p:sp>
      <p:pic>
        <p:nvPicPr>
          <p:cNvPr id="10" name="Picture 9" descr="A cover of a computer software&#10;&#10;AI-generated content may be incorrect.">
            <a:extLst>
              <a:ext uri="{FF2B5EF4-FFF2-40B4-BE49-F238E27FC236}">
                <a16:creationId xmlns:a16="http://schemas.microsoft.com/office/drawing/2014/main" id="{FFC2B6DB-F54C-F6A9-7BA3-7D98ED7D11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764" y="1387986"/>
            <a:ext cx="3792235" cy="547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23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9DFD76-A00E-787D-9E05-33BEF5DD4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>
            <a:normAutofit fontScale="92500" lnSpcReduction="20000"/>
          </a:bodyPr>
          <a:lstStyle/>
          <a:p>
            <a:r>
              <a:rPr lang="en-GB">
                <a:latin typeface="Montserrat"/>
              </a:rPr>
              <a:t>SOC Models in Academia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>
                <a:latin typeface="Montserrat"/>
              </a:rPr>
              <a:t>How to decide a scope and structure of SOC</a:t>
            </a:r>
          </a:p>
          <a:p>
            <a:r>
              <a:rPr lang="en-GB">
                <a:latin typeface="Montserrat"/>
              </a:rPr>
              <a:t>Maturity Models for SOCs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>
                <a:latin typeface="Montserrat"/>
              </a:rPr>
              <a:t>How to track the maturity of SOC</a:t>
            </a:r>
          </a:p>
          <a:p>
            <a:r>
              <a:rPr lang="en-GB">
                <a:latin typeface="Montserrat"/>
              </a:rPr>
              <a:t>SOC Organizational and Environmental Requirements for Academia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>
                <a:latin typeface="Montserrat"/>
              </a:rPr>
              <a:t>Specifics of Academia and various non-technical requirements</a:t>
            </a:r>
          </a:p>
          <a:p>
            <a:r>
              <a:rPr lang="en-GB">
                <a:latin typeface="Montserrat"/>
              </a:rPr>
              <a:t>SOC Technical Architectures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>
                <a:latin typeface="Montserrat"/>
              </a:rPr>
              <a:t>Technical side of SOC and required tools</a:t>
            </a:r>
          </a:p>
          <a:p>
            <a:r>
              <a:rPr lang="en-GB">
                <a:latin typeface="Montserrat"/>
              </a:rPr>
              <a:t>Introduction to Digital Forensics and Incident Response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>
                <a:latin typeface="Montserrat"/>
              </a:rPr>
              <a:t>Introduction to DFIR Guide</a:t>
            </a:r>
          </a:p>
          <a:p>
            <a:r>
              <a:rPr lang="en-GB">
                <a:latin typeface="Montserrat"/>
              </a:rPr>
              <a:t>Review of Software and Hardware Solutions</a:t>
            </a:r>
            <a:endParaRPr lang="en-GB"/>
          </a:p>
          <a:p>
            <a:pPr lvl="1">
              <a:buFont typeface="Courier New" panose="020B0604020202020204" pitchFamily="34" charset="0"/>
              <a:buChar char="o"/>
            </a:pPr>
            <a:r>
              <a:rPr lang="en-GB">
                <a:latin typeface="Montserrat"/>
              </a:rPr>
              <a:t>Technical review of various required and useful tools</a:t>
            </a:r>
            <a:endParaRPr lang="en-GB"/>
          </a:p>
          <a:p>
            <a:pPr lvl="1">
              <a:buFont typeface="Courier New" panose="020B0604020202020204" pitchFamily="34" charset="0"/>
              <a:buChar char="o"/>
            </a:pP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6F7406-6C90-315E-8870-8EF74D36C9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>
            <a:normAutofit/>
          </a:bodyPr>
          <a:lstStyle/>
          <a:p>
            <a:pPr algn="l"/>
            <a:r>
              <a:rPr lang="pl-PL" sz="4900" err="1">
                <a:latin typeface="Montserrat SemiBold"/>
              </a:rPr>
              <a:t>Toolbox</a:t>
            </a:r>
            <a:r>
              <a:rPr lang="pl-PL" sz="4900">
                <a:latin typeface="Montserrat SemiBold"/>
              </a:rPr>
              <a:t> </a:t>
            </a:r>
            <a:r>
              <a:rPr lang="pl-PL" sz="4900" err="1">
                <a:latin typeface="Montserrat SemiBold"/>
              </a:rPr>
              <a:t>Contents</a:t>
            </a:r>
            <a:endParaRPr lang="en-GB" sz="4900" err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965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CC925-E577-C559-B91D-2E83FC4E2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4800A97-5FF0-E73E-ABED-05A5CDF76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2581"/>
            <a:ext cx="7142018" cy="3184381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sz="2000">
                <a:latin typeface="Montserrat"/>
                <a:ea typeface="Calibri Light"/>
                <a:cs typeface="Calibri Light"/>
              </a:rPr>
              <a:t>A supplemental, technical document about digital forensics and incident response</a:t>
            </a:r>
          </a:p>
          <a:p>
            <a:r>
              <a:rPr lang="en-US" sz="2000">
                <a:latin typeface="+mn-lt"/>
                <a:ea typeface="Calibri Light"/>
                <a:cs typeface="Calibri Light"/>
              </a:rPr>
              <a:t>Contains, for example: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>
                <a:latin typeface="+mn-lt"/>
                <a:ea typeface="Calibri Light"/>
                <a:cs typeface="Calibri Light"/>
              </a:rPr>
              <a:t>Procedures for security incidents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>
                <a:latin typeface="+mn-lt"/>
                <a:ea typeface="Calibri Light"/>
                <a:cs typeface="Calibri Light"/>
              </a:rPr>
              <a:t>Live forensics procedures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>
                <a:latin typeface="+mn-lt"/>
                <a:ea typeface="Calibri Light"/>
                <a:cs typeface="Calibri Light"/>
              </a:rPr>
              <a:t>How-to-s of artifacts analysis</a:t>
            </a:r>
          </a:p>
          <a:p>
            <a:r>
              <a:rPr lang="pl-PL" sz="2000" noProof="0" err="1">
                <a:latin typeface="+mn-lt"/>
                <a:ea typeface="Calibri Light"/>
                <a:cs typeface="Calibri Light"/>
              </a:rPr>
              <a:t>You</a:t>
            </a:r>
            <a:r>
              <a:rPr lang="pl-PL" sz="2000" noProof="0">
                <a:latin typeface="+mn-lt"/>
                <a:ea typeface="Calibri Light"/>
                <a:cs typeface="Calibri Light"/>
              </a:rPr>
              <a:t> </a:t>
            </a:r>
            <a:r>
              <a:rPr lang="pl-PL" sz="2000" noProof="0" err="1">
                <a:latin typeface="+mn-lt"/>
                <a:ea typeface="Calibri Light"/>
                <a:cs typeface="Calibri Light"/>
              </a:rPr>
              <a:t>can</a:t>
            </a:r>
            <a:r>
              <a:rPr lang="pl-PL" sz="2000" noProof="0">
                <a:latin typeface="+mn-lt"/>
                <a:ea typeface="Calibri Light"/>
                <a:cs typeface="Calibri Light"/>
              </a:rPr>
              <a:t> </a:t>
            </a:r>
            <a:r>
              <a:rPr lang="pl-PL" sz="2000" noProof="0" err="1">
                <a:latin typeface="+mn-lt"/>
                <a:ea typeface="Calibri Light"/>
                <a:cs typeface="Calibri Light"/>
              </a:rPr>
              <a:t>already</a:t>
            </a:r>
            <a:r>
              <a:rPr lang="pl-PL" sz="2000" noProof="0">
                <a:latin typeface="+mn-lt"/>
                <a:ea typeface="Calibri Light"/>
                <a:cs typeface="Calibri Light"/>
              </a:rPr>
              <a:t> </a:t>
            </a:r>
            <a:r>
              <a:rPr lang="pl-PL" sz="2000" noProof="0" err="1">
                <a:latin typeface="+mn-lt"/>
                <a:ea typeface="Calibri Light"/>
                <a:cs typeface="Calibri Light"/>
              </a:rPr>
              <a:t>download</a:t>
            </a:r>
            <a:r>
              <a:rPr lang="pl-PL" sz="2000" noProof="0">
                <a:latin typeface="+mn-lt"/>
                <a:ea typeface="Calibri Light"/>
                <a:cs typeface="Calibri Light"/>
              </a:rPr>
              <a:t> </a:t>
            </a:r>
            <a:r>
              <a:rPr lang="pl-PL" sz="2000" noProof="0" err="1">
                <a:latin typeface="+mn-lt"/>
                <a:ea typeface="Calibri Light"/>
                <a:cs typeface="Calibri Light"/>
              </a:rPr>
              <a:t>it</a:t>
            </a:r>
            <a:r>
              <a:rPr lang="pl-PL" sz="2000" noProof="0">
                <a:latin typeface="+mn-lt"/>
                <a:ea typeface="Calibri Light"/>
                <a:cs typeface="Calibri Light"/>
              </a:rPr>
              <a:t> </a:t>
            </a:r>
            <a:r>
              <a:rPr lang="pl-PL" sz="2000" noProof="0" err="1">
                <a:latin typeface="+mn-lt"/>
                <a:ea typeface="Calibri Light"/>
                <a:cs typeface="Calibri Light"/>
              </a:rPr>
              <a:t>here</a:t>
            </a:r>
            <a:r>
              <a:rPr lang="pl-PL" sz="2000" noProof="0">
                <a:latin typeface="+mn-lt"/>
                <a:ea typeface="Calibri Light"/>
                <a:cs typeface="Calibri Light"/>
              </a:rPr>
              <a:t>: </a:t>
            </a:r>
            <a:r>
              <a:rPr lang="pl-PL" sz="2000" noProof="0">
                <a:latin typeface="+mn-lt"/>
                <a:ea typeface="Calibri Light"/>
                <a:cs typeface="Calibri Ligh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https://toolbox.soccer.agh.edu.pl</a:t>
            </a:r>
            <a:endParaRPr lang="pl-PL" sz="2000" noProof="0">
              <a:latin typeface="+mn-lt"/>
              <a:ea typeface="Calibri Light"/>
              <a:cs typeface="Calibri Light"/>
            </a:endParaRPr>
          </a:p>
          <a:p>
            <a:endParaRPr lang="pl-PL" sz="2000" noProof="0">
              <a:latin typeface="+mn-lt"/>
              <a:ea typeface="Calibri Light"/>
              <a:cs typeface="Calibri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E674E3-A51C-3661-B06C-643811167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764" y="1388225"/>
            <a:ext cx="10169236" cy="1059746"/>
          </a:xfrm>
        </p:spPr>
        <p:txBody>
          <a:bodyPr lIns="91440" tIns="45720" rIns="91440" bIns="45720" anchor="b">
            <a:normAutofit/>
          </a:bodyPr>
          <a:lstStyle/>
          <a:p>
            <a:pPr algn="l"/>
            <a:r>
              <a:rPr lang="pl-PL" sz="4900">
                <a:latin typeface="Montserrat SemiBold"/>
              </a:rPr>
              <a:t>DFIR Guide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08F1E2-1785-07FF-C5C5-9DC06901A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059" y="1384788"/>
            <a:ext cx="3825227" cy="547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47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A1FB68-6EDD-72D1-43E0-1516BE346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GB" dirty="0">
                <a:latin typeface="Montserrat"/>
              </a:rPr>
              <a:t>Goal – establish a European academic community for sharing CTI</a:t>
            </a:r>
          </a:p>
          <a:p>
            <a:r>
              <a:rPr lang="en-GB" dirty="0">
                <a:latin typeface="Montserrat"/>
              </a:rPr>
              <a:t>Not reinventing the wheel: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>
                <a:latin typeface="Montserrat"/>
              </a:rPr>
              <a:t>Existing tools (e.g., MISP)</a:t>
            </a:r>
            <a:endParaRPr lang="en-GB"/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>
                <a:latin typeface="Montserrat"/>
              </a:rPr>
              <a:t>Focus on procedures, data sharing, building the community</a:t>
            </a:r>
          </a:p>
          <a:p>
            <a:r>
              <a:rPr lang="en-GB" dirty="0">
                <a:latin typeface="Montserrat"/>
              </a:rPr>
              <a:t>Currently working on:</a:t>
            </a:r>
            <a:endParaRPr lang="en-GB"/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>
                <a:latin typeface="Montserrat"/>
              </a:rPr>
              <a:t>What to share (</a:t>
            </a:r>
            <a:r>
              <a:rPr lang="en-GB" dirty="0" err="1">
                <a:latin typeface="Montserrat"/>
              </a:rPr>
              <a:t>IoCs</a:t>
            </a:r>
            <a:r>
              <a:rPr lang="en-GB" dirty="0">
                <a:latin typeface="Montserrat"/>
              </a:rPr>
              <a:t>, vulnerability info, info about incidents, …)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>
                <a:latin typeface="Montserrat"/>
              </a:rPr>
              <a:t>How to share (platform(s) / communication channel(s))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>
                <a:latin typeface="Montserrat"/>
              </a:rPr>
              <a:t>Rules for CTI exchange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EC71F5-EBBA-A600-1775-47A880C729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>
            <a:normAutofit/>
          </a:bodyPr>
          <a:lstStyle/>
          <a:p>
            <a:r>
              <a:rPr lang="en-GB">
                <a:latin typeface="Montserrat SemiBold"/>
              </a:rPr>
              <a:t>Next step – CTI sharing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780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1A2C81B0-4482-8D2B-1A20-E9E4B0A0EE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err="1"/>
              <a:t>Thank</a:t>
            </a:r>
            <a:r>
              <a:rPr lang="pl-PL"/>
              <a:t> </a:t>
            </a:r>
            <a:r>
              <a:rPr lang="pl-PL" err="1"/>
              <a:t>You</a:t>
            </a:r>
            <a:endParaRPr lang="pl-PL"/>
          </a:p>
        </p:txBody>
      </p:sp>
      <p:pic>
        <p:nvPicPr>
          <p:cNvPr id="6" name="Obraz 5">
            <a:hlinkClick r:id="rId2"/>
            <a:extLst>
              <a:ext uri="{FF2B5EF4-FFF2-40B4-BE49-F238E27FC236}">
                <a16:creationId xmlns:a16="http://schemas.microsoft.com/office/drawing/2014/main" id="{A9DE4027-09E0-989F-62F4-DF8FE00A4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9511" y="5529132"/>
            <a:ext cx="534624" cy="534624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0FD2DB70-3C2D-51D7-CBE4-3891243BC9ED}"/>
              </a:ext>
            </a:extLst>
          </p:cNvPr>
          <p:cNvSpPr txBox="1"/>
          <p:nvPr/>
        </p:nvSpPr>
        <p:spPr>
          <a:xfrm>
            <a:off x="2238501" y="5607163"/>
            <a:ext cx="1762461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1200">
                <a:solidFill>
                  <a:schemeClr val="bg1"/>
                </a:solidFill>
                <a:latin typeface="Montserrat Semi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soccer</a:t>
            </a:r>
            <a:r>
              <a:rPr lang="pl-PL" sz="1200" b="0" i="0">
                <a:solidFill>
                  <a:schemeClr val="bg1"/>
                </a:solidFill>
                <a:effectLst/>
                <a:latin typeface="Montserrat Semi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.agh.edu.pl</a:t>
            </a:r>
            <a:endParaRPr lang="pl-PL" sz="1200" b="0" i="0">
              <a:solidFill>
                <a:schemeClr val="bg1"/>
              </a:solidFill>
              <a:effectLst/>
              <a:latin typeface="Montserrat SemiBold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AD20A22-0314-92B4-80E3-1DBAC930F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0625" y="5466357"/>
            <a:ext cx="476424" cy="476424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C1002BD-75D8-D1F4-CDA0-1E1154C89991}"/>
              </a:ext>
            </a:extLst>
          </p:cNvPr>
          <p:cNvSpPr txBox="1"/>
          <p:nvPr/>
        </p:nvSpPr>
        <p:spPr>
          <a:xfrm>
            <a:off x="7887885" y="5603232"/>
            <a:ext cx="183847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1200">
                <a:solidFill>
                  <a:schemeClr val="bg1"/>
                </a:solidFill>
                <a:latin typeface="Montserrat SemiBold"/>
              </a:rPr>
              <a:t>faber@agh.edu.pl</a:t>
            </a:r>
            <a:endParaRPr lang="pl-PL" sz="1200" b="0" i="0">
              <a:solidFill>
                <a:schemeClr val="bg1"/>
              </a:solidFill>
              <a:effectLst/>
              <a:latin typeface="Montserrat SemiBold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17E874D6-35C3-DA15-7C6C-9C3C28B87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2581"/>
            <a:ext cx="10515600" cy="2202574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GB" dirty="0">
                <a:latin typeface="Montserrat"/>
              </a:rPr>
              <a:t>If you want to connect – catch me (</a:t>
            </a:r>
            <a:r>
              <a:rPr lang="en-GB" b="1" dirty="0">
                <a:latin typeface="Montserrat"/>
              </a:rPr>
              <a:t>Łukasz Faber</a:t>
            </a:r>
            <a:r>
              <a:rPr lang="en-GB" dirty="0">
                <a:latin typeface="Montserrat"/>
              </a:rPr>
              <a:t>) or </a:t>
            </a:r>
            <a:r>
              <a:rPr lang="en-GB" b="1" dirty="0">
                <a:latin typeface="Montserrat"/>
              </a:rPr>
              <a:t>Alicja </a:t>
            </a:r>
            <a:r>
              <a:rPr lang="en-GB" b="1" dirty="0" err="1">
                <a:latin typeface="Montserrat"/>
              </a:rPr>
              <a:t>Żok</a:t>
            </a:r>
            <a:r>
              <a:rPr lang="en-GB" dirty="0">
                <a:latin typeface="Montserrat"/>
              </a:rPr>
              <a:t> later.</a:t>
            </a:r>
          </a:p>
          <a:p>
            <a:r>
              <a:rPr lang="en-GB" dirty="0">
                <a:latin typeface="Montserrat"/>
              </a:rPr>
              <a:t>We are open for discussion, future cooperation, feedback :)</a:t>
            </a:r>
          </a:p>
        </p:txBody>
      </p:sp>
      <p:pic>
        <p:nvPicPr>
          <p:cNvPr id="2" name="Picture 1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C2B209B8-AD6A-EBAC-B6CF-19313A379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867" y="4601155"/>
            <a:ext cx="1262490" cy="755727"/>
          </a:xfrm>
          <a:prstGeom prst="rect">
            <a:avLst/>
          </a:prstGeom>
        </p:spPr>
      </p:pic>
      <p:pic>
        <p:nvPicPr>
          <p:cNvPr id="4" name="Picture 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BF083BAC-5A3A-FDC3-D247-92C75301E2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4586" y="4790494"/>
            <a:ext cx="2401708" cy="316907"/>
          </a:xfrm>
          <a:prstGeom prst="rect">
            <a:avLst/>
          </a:prstGeom>
        </p:spPr>
      </p:pic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DF3C7F00-CCE1-8B7F-3406-1EAFDEB7B4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9856" y="4564217"/>
            <a:ext cx="1118128" cy="756014"/>
          </a:xfrm>
          <a:prstGeom prst="rect">
            <a:avLst/>
          </a:prstGeom>
        </p:spPr>
      </p:pic>
      <p:pic>
        <p:nvPicPr>
          <p:cNvPr id="11" name="Picture 10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7EC09394-4CED-2B37-0C4F-A361CA07DA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196" y="3714866"/>
            <a:ext cx="2940386" cy="759511"/>
          </a:xfrm>
          <a:prstGeom prst="rect">
            <a:avLst/>
          </a:prstGeom>
        </p:spPr>
      </p:pic>
      <p:pic>
        <p:nvPicPr>
          <p:cNvPr id="12" name="Picture 11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4BCCF911-0851-BACF-0465-5889C8DBE7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3114" y="3742513"/>
            <a:ext cx="3117754" cy="759840"/>
          </a:xfrm>
          <a:prstGeom prst="rect">
            <a:avLst/>
          </a:prstGeom>
        </p:spPr>
      </p:pic>
      <p:pic>
        <p:nvPicPr>
          <p:cNvPr id="13" name="Picture 12" descr="A black and white logo with a person&amp;#39;s profile&#10;&#10;AI-generated content may be incorrect.">
            <a:extLst>
              <a:ext uri="{FF2B5EF4-FFF2-40B4-BE49-F238E27FC236}">
                <a16:creationId xmlns:a16="http://schemas.microsoft.com/office/drawing/2014/main" id="{F1836F0B-7EAE-DECD-5F2C-6D356190D5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61355" y="3691516"/>
            <a:ext cx="952308" cy="858746"/>
          </a:xfrm>
          <a:prstGeom prst="rect">
            <a:avLst/>
          </a:prstGeom>
        </p:spPr>
      </p:pic>
      <p:pic>
        <p:nvPicPr>
          <p:cNvPr id="14" name="Picture 13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320D6E1F-9B47-5E79-5F53-2C75864867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47807" y="4635539"/>
            <a:ext cx="2451856" cy="618678"/>
          </a:xfrm>
          <a:prstGeom prst="rect">
            <a:avLst/>
          </a:prstGeom>
        </p:spPr>
      </p:pic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F03C38DC-4F95-4377-162C-0E7DA635F3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63829" y="3684765"/>
            <a:ext cx="1951421" cy="82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2847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occer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CCER prezentacja_templatka.pptx" id="{D0968EE7-5685-4766-AEA7-D11EF5993301}" vid="{D2524F81-E181-4ECE-AAEE-31BCD6C6D7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9242d67-c06d-4865-92d7-7792c65f17b6">
      <UserInfo>
        <DisplayName/>
        <AccountId xsi:nil="true"/>
        <AccountType/>
      </UserInfo>
    </SharedWithUsers>
    <lcf76f155ced4ddcb4097134ff3c332f xmlns="22298fd5-591d-4b30-ac32-f30689a4db58">
      <Terms xmlns="http://schemas.microsoft.com/office/infopath/2007/PartnerControls"/>
    </lcf76f155ced4ddcb4097134ff3c332f>
    <TaxCatchAll xmlns="59242d67-c06d-4865-92d7-7792c65f17b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69CDDA85E8634BAE90EFDA053178FC" ma:contentTypeVersion="14" ma:contentTypeDescription="Create a new document." ma:contentTypeScope="" ma:versionID="332dbc4e3d5607387a48531198eb8fb4">
  <xsd:schema xmlns:xsd="http://www.w3.org/2001/XMLSchema" xmlns:xs="http://www.w3.org/2001/XMLSchema" xmlns:p="http://schemas.microsoft.com/office/2006/metadata/properties" xmlns:ns2="59242d67-c06d-4865-92d7-7792c65f17b6" xmlns:ns3="22298fd5-591d-4b30-ac32-f30689a4db58" targetNamespace="http://schemas.microsoft.com/office/2006/metadata/properties" ma:root="true" ma:fieldsID="8eab29feab3a5492afd66bca4e1f19ad" ns2:_="" ns3:_="">
    <xsd:import namespace="59242d67-c06d-4865-92d7-7792c65f17b6"/>
    <xsd:import namespace="22298fd5-591d-4b30-ac32-f30689a4db5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242d67-c06d-4865-92d7-7792c65f17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2c28e40-311e-448f-bcc8-5bbbca8b9aa1}" ma:internalName="TaxCatchAll" ma:showField="CatchAllData" ma:web="59242d67-c06d-4865-92d7-7792c65f17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298fd5-591d-4b30-ac32-f30689a4db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7b31e59-74a4-4436-bc03-9931855e0d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BEA53E-7E95-40DA-A98B-00F711FCC1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98DA92-6CD5-413D-953C-E1423D6FD386}">
  <ds:schemaRefs>
    <ds:schemaRef ds:uri="22298fd5-591d-4b30-ac32-f30689a4db58"/>
    <ds:schemaRef ds:uri="59242d67-c06d-4865-92d7-7792c65f17b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B66464A-7BAF-4A65-8D34-B85023AEFE41}">
  <ds:schemaRefs>
    <ds:schemaRef ds:uri="22298fd5-591d-4b30-ac32-f30689a4db58"/>
    <ds:schemaRef ds:uri="59242d67-c06d-4865-92d7-7792c65f17b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80b1033f-21e0-4a82-bbc0-f05fdccd3bc8}" enabled="0" method="" siteId="{80b1033f-21e0-4a82-bbc0-f05fdccd3bc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SOCCER prezentacja_templatka</Template>
  <Application>Microsoft Office PowerPoint</Application>
  <PresentationFormat>Widescreen</PresentationFormat>
  <Slides>7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Motyw pakietu Office</vt:lpstr>
      <vt:lpstr>PowerPoint Presentation</vt:lpstr>
      <vt:lpstr>Project info</vt:lpstr>
      <vt:lpstr>SOC4Academia Toolbox</vt:lpstr>
      <vt:lpstr>Toolbox Contents</vt:lpstr>
      <vt:lpstr>DFIR Guide</vt:lpstr>
      <vt:lpstr>Next step – CTI sharing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Karolina Kapica</dc:creator>
  <cp:revision>78</cp:revision>
  <dcterms:created xsi:type="dcterms:W3CDTF">2024-01-29T11:52:21Z</dcterms:created>
  <dcterms:modified xsi:type="dcterms:W3CDTF">2025-04-11T13:45:44Z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0x0101001669CDDA85E8634BAE90EFDA053178FC</vt:lpwstr>
  </property>
  <property fmtid="{D5CDD505-2E9C-101B-9397-08002B2CF9AE}" pid="3" name="MediaServiceImageTags">
    <vt:lpwstr/>
  </property>
  <property fmtid="{D5CDD505-2E9C-101B-9397-08002B2CF9AE}" pid="4" name="Order">
    <vt:r8>1100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