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3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2"/>
    <p:restoredTop sz="96327"/>
  </p:normalViewPr>
  <p:slideViewPr>
    <p:cSldViewPr snapToGrid="0">
      <p:cViewPr varScale="1">
        <p:scale>
          <a:sx n="127" d="100"/>
          <a:sy n="127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1F0E-685C-6AB5-5B66-9E3CAABC53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26170" y="370787"/>
            <a:ext cx="11506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03/04/2025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03/04/2025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03/04/2025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03/04/2025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03/04/2025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03/04/2025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9CCBB-AE8F-C7D1-D5B0-212407314B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Improving Security 'from the ground up'?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Jeroen Wijenbergh</a:t>
            </a:r>
          </a:p>
          <a:p>
            <a:r>
              <a:rPr lang="en-US" dirty="0"/>
              <a:t>09 April 2025</a:t>
            </a:r>
          </a:p>
        </p:txBody>
      </p:sp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5F926A7-9A80-40BB-AEAB-4BB828F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Placeholder 2" descr="A group of sliced onions&#10;&#10;AI-generated content may be incorrect.">
            <a:extLst>
              <a:ext uri="{FF2B5EF4-FFF2-40B4-BE49-F238E27FC236}">
                <a16:creationId xmlns:a16="http://schemas.microsoft.com/office/drawing/2014/main" id="{DB126F9F-103F-92D8-58BC-F53B7177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384" y="1075651"/>
            <a:ext cx="7051232" cy="4706698"/>
          </a:xfr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A594-886C-9192-D8C2-D61CE95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FFE82-0819-788A-522E-1B0DEB6B6E0A}"/>
              </a:ext>
            </a:extLst>
          </p:cNvPr>
          <p:cNvSpPr txBox="1"/>
          <p:nvPr/>
        </p:nvSpPr>
        <p:spPr>
          <a:xfrm>
            <a:off x="2503241" y="5782349"/>
            <a:ext cx="72484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https://encrypted-tbn0.gstatic.com/images?q=tbn:ANd9GcRh_a-aOOiZama3xpPJrl-xv5N836sCuejAww</a:t>
            </a:r>
          </a:p>
        </p:txBody>
      </p:sp>
    </p:spTree>
    <p:extLst>
      <p:ext uri="{BB962C8B-B14F-4D97-AF65-F5344CB8AC3E}">
        <p14:creationId xmlns:p14="http://schemas.microsoft.com/office/powerpoint/2010/main" val="292811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1EBBBB3-9238-7424-B608-D14D2BEB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491FDF22-16C3-11CD-B5C8-32BCF803A8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175" r="4855" b="2"/>
          <a:stretch/>
        </p:blipFill>
        <p:spPr>
          <a:xfrm>
            <a:off x="6413484" y="825248"/>
            <a:ext cx="5564115" cy="4638619"/>
          </a:xfrm>
          <a:noFill/>
        </p:spPr>
      </p:pic>
      <p:pic>
        <p:nvPicPr>
          <p:cNvPr id="10" name="Picture 9" descr="A cartoon of two people using laptops&#10;&#10;AI-generated content may be incorrect.">
            <a:extLst>
              <a:ext uri="{FF2B5EF4-FFF2-40B4-BE49-F238E27FC236}">
                <a16:creationId xmlns:a16="http://schemas.microsoft.com/office/drawing/2014/main" id="{FE28A677-E5D5-E43E-8644-B7712D9E94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94" b="-2"/>
          <a:stretch/>
        </p:blipFill>
        <p:spPr>
          <a:xfrm>
            <a:off x="455685" y="885364"/>
            <a:ext cx="5564114" cy="463861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8EE91-146B-7DA8-9AE8-92F16A977DE2}"/>
              </a:ext>
            </a:extLst>
          </p:cNvPr>
          <p:cNvSpPr txBox="1"/>
          <p:nvPr/>
        </p:nvSpPr>
        <p:spPr>
          <a:xfrm>
            <a:off x="547030" y="5501450"/>
            <a:ext cx="5866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https://www.seguetech.com/wp-content/uploads/2015/01/segue-blog-Email-Encryption-Enterprise.png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F2178-2463-9CC8-9278-78A7C64F1AFE}"/>
              </a:ext>
            </a:extLst>
          </p:cNvPr>
          <p:cNvSpPr txBox="1"/>
          <p:nvPr/>
        </p:nvSpPr>
        <p:spPr>
          <a:xfrm>
            <a:off x="6776972" y="5536097"/>
            <a:ext cx="6096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https://www.keyfactor.com/wp-content/uploads/iStock-1252346549-1.jpg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77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8185-B415-4DBD-F2AD-A5EA68E7B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D6B7AD8-E326-DE50-CCCA-F0AD7A25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6E77F-74CE-78AB-4223-87367880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1F39B-D2EF-04C8-5628-88C98AD75D08}"/>
              </a:ext>
            </a:extLst>
          </p:cNvPr>
          <p:cNvSpPr txBox="1"/>
          <p:nvPr/>
        </p:nvSpPr>
        <p:spPr>
          <a:xfrm>
            <a:off x="407503" y="4840541"/>
            <a:ext cx="5866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https://connect.geant.org/wp-content/uploads/2023/10/eduvpn-article.png</a:t>
            </a:r>
          </a:p>
        </p:txBody>
      </p:sp>
      <p:pic>
        <p:nvPicPr>
          <p:cNvPr id="17" name="Content Placeholder 16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1B860B22-8458-4D92-35C6-E5797EDF6A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463" y="1896630"/>
            <a:ext cx="4149535" cy="2044945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97D038-2E28-2D6F-A37B-C47CC13ECF79}"/>
              </a:ext>
            </a:extLst>
          </p:cNvPr>
          <p:cNvSpPr txBox="1"/>
          <p:nvPr/>
        </p:nvSpPr>
        <p:spPr>
          <a:xfrm>
            <a:off x="5500128" y="4840541"/>
            <a:ext cx="60969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https://images.photowall.com/products/51818/tunnel.jpg?h=699&amp;q=85</a:t>
            </a:r>
          </a:p>
        </p:txBody>
      </p:sp>
      <p:pic>
        <p:nvPicPr>
          <p:cNvPr id="21" name="Picture 20" descr="A blurry tunnel with a yellow line&#10;&#10;AI-generated content may be incorrect.">
            <a:extLst>
              <a:ext uri="{FF2B5EF4-FFF2-40B4-BE49-F238E27FC236}">
                <a16:creationId xmlns:a16="http://schemas.microsoft.com/office/drawing/2014/main" id="{5ABD7CF3-1592-8F2C-53CC-77CEF7BF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03" y="1154632"/>
            <a:ext cx="5460906" cy="36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5E2D48-765A-65DF-7D32-DD66EB5E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945" y="143125"/>
            <a:ext cx="7298427" cy="5943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artoon of a chef cutting onions&#10;&#10;AI-generated content may be incorrect.">
            <a:extLst>
              <a:ext uri="{FF2B5EF4-FFF2-40B4-BE49-F238E27FC236}">
                <a16:creationId xmlns:a16="http://schemas.microsoft.com/office/drawing/2014/main" id="{DD2208B0-8413-F3CF-AB6E-D322838BC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885" y="1788005"/>
            <a:ext cx="3337395" cy="328198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1818A-C017-6FDC-36ED-E199DC90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E8CE3-67A9-D0ED-ED70-1296498DD78B}"/>
              </a:ext>
            </a:extLst>
          </p:cNvPr>
          <p:cNvSpPr txBox="1"/>
          <p:nvPr/>
        </p:nvSpPr>
        <p:spPr>
          <a:xfrm>
            <a:off x="7754112" y="6037879"/>
            <a:ext cx="60969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https://www.pitara.com/media/why-does-cutting-onions-make-us-cry.jpg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6F13E-3C2F-3299-8C31-025B99927660}"/>
              </a:ext>
            </a:extLst>
          </p:cNvPr>
          <p:cNvSpPr txBox="1"/>
          <p:nvPr/>
        </p:nvSpPr>
        <p:spPr>
          <a:xfrm>
            <a:off x="1602945" y="737484"/>
            <a:ext cx="42369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From the </a:t>
            </a:r>
            <a:r>
              <a:rPr lang="en-US" sz="8000" dirty="0">
                <a:solidFill>
                  <a:schemeClr val="accent1"/>
                </a:solidFill>
              </a:rPr>
              <a:t>ground</a:t>
            </a:r>
            <a:r>
              <a:rPr lang="en-US" sz="8000" dirty="0"/>
              <a:t> up?</a:t>
            </a:r>
          </a:p>
        </p:txBody>
      </p:sp>
    </p:spTree>
    <p:extLst>
      <p:ext uri="{BB962C8B-B14F-4D97-AF65-F5344CB8AC3E}">
        <p14:creationId xmlns:p14="http://schemas.microsoft.com/office/powerpoint/2010/main" val="382989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9C717-B071-64A7-0CE8-04D240016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54679E9-F87A-E006-BE1A-672C87AD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/>
          <a:lstStyle/>
          <a:p>
            <a:r>
              <a:rPr lang="en-US" dirty="0"/>
              <a:t>MACsec or </a:t>
            </a:r>
            <a:r>
              <a:rPr lang="en-US" dirty="0" err="1"/>
              <a:t>OTNSec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94330-F00B-D634-6AD2-2228C194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20" name="Picture 19" descr="A close-up of a trench with wires&#10;&#10;AI-generated content may be incorrect.">
            <a:extLst>
              <a:ext uri="{FF2B5EF4-FFF2-40B4-BE49-F238E27FC236}">
                <a16:creationId xmlns:a16="http://schemas.microsoft.com/office/drawing/2014/main" id="{29F1F9A6-292E-7BF8-F9E9-888A9F1C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9" y="1273422"/>
            <a:ext cx="5584371" cy="3722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CC76F-4D84-68C7-BBF8-8F6B433326AA}"/>
              </a:ext>
            </a:extLst>
          </p:cNvPr>
          <p:cNvSpPr txBox="1"/>
          <p:nvPr/>
        </p:nvSpPr>
        <p:spPr>
          <a:xfrm>
            <a:off x="455685" y="5028834"/>
            <a:ext cx="6096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https://www.critterguard.org/cdn/shop/articles/Pros-and-Cons-of-Underground-Fiber-Optic-Cable.jpg</a:t>
            </a:r>
          </a:p>
        </p:txBody>
      </p:sp>
      <p:pic>
        <p:nvPicPr>
          <p:cNvPr id="31" name="Picture 30" descr="A close-up of a computer&#10;&#10;AI-generated content may be incorrect.">
            <a:extLst>
              <a:ext uri="{FF2B5EF4-FFF2-40B4-BE49-F238E27FC236}">
                <a16:creationId xmlns:a16="http://schemas.microsoft.com/office/drawing/2014/main" id="{DB67D125-AAE8-457D-423B-71174A02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44" y="1283362"/>
            <a:ext cx="5584370" cy="37229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F6F0663-3963-CA03-A13E-E8C66C6AC995}"/>
              </a:ext>
            </a:extLst>
          </p:cNvPr>
          <p:cNvSpPr txBox="1"/>
          <p:nvPr/>
        </p:nvSpPr>
        <p:spPr>
          <a:xfrm>
            <a:off x="6096000" y="5039666"/>
            <a:ext cx="60969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https://dataspan.com/wp-content/uploads/2018/01/shutterstock_407198587-768x512.jpg</a:t>
            </a:r>
          </a:p>
        </p:txBody>
      </p:sp>
    </p:spTree>
    <p:extLst>
      <p:ext uri="{BB962C8B-B14F-4D97-AF65-F5344CB8AC3E}">
        <p14:creationId xmlns:p14="http://schemas.microsoft.com/office/powerpoint/2010/main" val="27112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9C54F-3A2A-2B40-8AB9-4ED0AED36089}" vid="{584B6295-BED0-B84A-808B-972137185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 Days Template</Template>
  <TotalTime>111</TotalTime>
  <Words>169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Improving Security 'from the ground up'? </vt:lpstr>
      <vt:lpstr>PowerPoint Presentation</vt:lpstr>
      <vt:lpstr>PowerPoint Presentation</vt:lpstr>
      <vt:lpstr>PowerPoint Presentation</vt:lpstr>
      <vt:lpstr>PowerPoint Presentation</vt:lpstr>
      <vt:lpstr>MACsec or OTNSec?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Jeroen Wijenbergh</dc:creator>
  <cp:lastModifiedBy>Jeroen Wijenbergh</cp:lastModifiedBy>
  <cp:revision>2</cp:revision>
  <dcterms:created xsi:type="dcterms:W3CDTF">2025-04-03T19:50:21Z</dcterms:created>
  <dcterms:modified xsi:type="dcterms:W3CDTF">2025-04-03T21:43:07Z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3d8cf0-51b3-448e-9fca-7be663facb26_Enabled">
    <vt:lpwstr>true</vt:lpwstr>
  </property>
  <property fmtid="{D5CDD505-2E9C-101B-9397-08002B2CF9AE}" pid="3" name="MSIP_Label_003d8cf0-51b3-448e-9fca-7be663facb26_SetDate">
    <vt:lpwstr>2025-03-20T09:32:22Z</vt:lpwstr>
  </property>
  <property fmtid="{D5CDD505-2E9C-101B-9397-08002B2CF9AE}" pid="4" name="MSIP_Label_003d8cf0-51b3-448e-9fca-7be663facb26_Method">
    <vt:lpwstr>Standard</vt:lpwstr>
  </property>
  <property fmtid="{D5CDD505-2E9C-101B-9397-08002B2CF9AE}" pid="5" name="MSIP_Label_003d8cf0-51b3-448e-9fca-7be663facb26_Name">
    <vt:lpwstr>Confidential</vt:lpwstr>
  </property>
  <property fmtid="{D5CDD505-2E9C-101B-9397-08002B2CF9AE}" pid="6" name="MSIP_Label_003d8cf0-51b3-448e-9fca-7be663facb26_SiteId">
    <vt:lpwstr>d8cc37ca-6546-448c-8369-0f1026a3306b</vt:lpwstr>
  </property>
  <property fmtid="{D5CDD505-2E9C-101B-9397-08002B2CF9AE}" pid="7" name="MSIP_Label_003d8cf0-51b3-448e-9fca-7be663facb26_ActionId">
    <vt:lpwstr>11029505-e308-4a04-b2d7-c0924acc45f0</vt:lpwstr>
  </property>
  <property fmtid="{D5CDD505-2E9C-101B-9397-08002B2CF9AE}" pid="8" name="MSIP_Label_003d8cf0-51b3-448e-9fca-7be663facb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</vt:lpwstr>
  </property>
</Properties>
</file>