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3" r:id="rId4"/>
    <p:sldId id="260" r:id="rId5"/>
    <p:sldId id="272" r:id="rId6"/>
    <p:sldId id="273" r:id="rId7"/>
    <p:sldId id="274" r:id="rId8"/>
    <p:sldId id="275" r:id="rId9"/>
    <p:sldId id="259" r:id="rId10"/>
    <p:sldId id="276" r:id="rId11"/>
    <p:sldId id="261" r:id="rId12"/>
    <p:sldId id="271" r:id="rId13"/>
    <p:sldId id="278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FDA8DE-CF7F-4AEC-BD16-702DF19784DC}" v="5" dt="2025-04-01T11:20:22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205"/>
    <p:restoredTop sz="76599" autoAdjust="0"/>
  </p:normalViewPr>
  <p:slideViewPr>
    <p:cSldViewPr snapToGrid="0">
      <p:cViewPr varScale="1">
        <p:scale>
          <a:sx n="75" d="100"/>
          <a:sy n="75" d="100"/>
        </p:scale>
        <p:origin x="123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CA0B5C-7167-2943-B310-BFB90A0E5538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61996-B2F4-524F-9989-3EE27CEC5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08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isn’t a Hollywood movie. This is the audio message that the Dean of Guilder University, Professor Amber Green, sent to her secretary Russel Sprout, </a:t>
            </a:r>
            <a:br>
              <a:rPr lang="en-GB" dirty="0"/>
            </a:br>
            <a:r>
              <a:rPr lang="en-GB" dirty="0"/>
              <a:t>Is it real? We will find out. </a:t>
            </a:r>
            <a:r>
              <a:rPr lang="en-GB" sz="1200" dirty="0"/>
              <a:t> This is how Jake Doubt’s investigations start. </a:t>
            </a:r>
            <a:r>
              <a:rPr lang="en-GB" sz="1200" i="0" dirty="0">
                <a:solidFill>
                  <a:schemeClr val="tx1"/>
                </a:solidFill>
              </a:rPr>
              <a:t>But </a:t>
            </a:r>
            <a:r>
              <a:rPr lang="en-GB" sz="1200" i="0" dirty="0">
                <a:solidFill>
                  <a:schemeClr val="tx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w</a:t>
            </a:r>
            <a:r>
              <a:rPr lang="en-GB" sz="1200" i="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 is Jake Doubt?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i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305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is the head of the CERT team at Guilder University, as he narrates the gripping tale of the hacker gang Snookum Cats trying to infiltrate the university through social engineering tactics. </a:t>
            </a:r>
            <a:r>
              <a:rPr lang="en-GB" sz="1200" dirty="0"/>
              <a:t>Part of an engaging cybersecurity awareness initiative created for the R&amp;E community. 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203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i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4 animated episodes, Jake Doubt investigates 4 different attempts by a </a:t>
            </a:r>
            <a:r>
              <a:rPr lang="en-GB" sz="18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hacker gang</a:t>
            </a:r>
            <a:r>
              <a:rPr lang="en-GB" sz="2800" i="0" dirty="0">
                <a:effectLst/>
              </a:rPr>
              <a:t> </a:t>
            </a:r>
            <a:r>
              <a:rPr lang="en-GB" sz="1800" i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trying to break into the University servers to steal data about a super secret patent.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i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creative approach to cybersecurity awareness developed for GÉANT’s Cybersecurity Month Your brain is the first line of defence blends suspense, storytelling, and critical lessons on protecting against cyber threats.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904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DDFAB-87AF-5B0F-DD52-F6A78711D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ABC80B-2A7A-AEF0-4EBB-2F740FF81F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BD7CBE-6FE7-F875-B481-FCAC5B8FC3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In the episode A Strange Request Russell Sprout receives an audio message from his boss Amber Green asking 30K … she will explain later. Something doesn’t add up.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D371D3-72C2-C26A-D204-2A931D724E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375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C790E-30CE-4EF8-A05B-C8B27EF91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718A7E-A354-FD5B-BBB0-AC548CE396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8C0FB8-3439-D52A-D833-1FE907A89E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IT administrator Dave Lonely is in love and learns a hard lesson in online trust when @Just_Lila_ seems far too keen to find out about his top-secret research at the university.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29F013-A0FE-A91F-67A0-2154D2EB7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54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EDC37-5324-2993-476D-C3D8B93BA8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EE5AB7-480A-1EC0-1C6D-6D7956E5DB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CF9C8F-AE3D-3773-5474-DDADBF4EC0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university researcher John Smart receives a message from some Dr. Alex Crick that he has allegedly met at a conference and who is allegedly inviting him to collaborate  by sharing a link to his work via social media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496303-6EB4-CCA7-56C6-85C4547119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667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7C88CF-38B6-E1BC-5284-CF0A9757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A57731-2215-D1BB-8CFC-173A7B0A4A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0BB1A3-F84A-FE89-DE4D-DCA14FE172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PhD student Sarah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Cleverclogs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on her way to the lab, notices a woman claiming to be a guest lecturer, but is not wearing an ID or a university badge.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CE4172-23FF-E01F-A008-063DB9459C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9339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makes this series stand out is its use of noir-style storytelling, humour, and suspense to engage viewers. It’s not just a lecture on cybersecurity—it's an entertaining journey that educates through storytelling.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2942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i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combination of humour, suspense, and a relatable university setting allows viewers to learn in a non-threatening, entertaining way, making cybersecurity lessons memorable and actionable. 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i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series’ setting mirrors the challenges and security concerns many of us in R&amp;E face every day.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stands out is its positive message. Instead of blaming users for mistakes, it empowers them to take action by demonstrating how they can prevent attacks. 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is key in shifting the mindset around cybersecurity.</a:t>
            </a:r>
            <a:endParaRPr lang="en-GB" sz="1800" i="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3578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overall campaign made a significant impact. With 23 NRENs and many other organisations contributing, we saw over 250 registrants for the webinar series, an overall appreciation rating of 9.9/10, and over 37,000 organic impressions on GÉANT’s LinkedIn channel with a total of 817,100 impressions. All materials can be reused and are already available in 7 languages, available </a:t>
            </a:r>
            <a:r>
              <a:rPr lang="en-GB" b="0" i="0" dirty="0">
                <a:solidFill>
                  <a:srgbClr val="1D1C1D"/>
                </a:solidFill>
                <a:effectLst/>
                <a:latin typeface="Slack-Lato"/>
              </a:rPr>
              <a:t>in the GÉANT Security Awareness Resources Hub. </a:t>
            </a:r>
            <a:r>
              <a:rPr lang="en-GB" sz="1200" i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 linked and timed the themes of each animation with the videos from the experts and other content published every week. 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8143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F1580-7F8A-94BB-37BF-C96B1DF14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74FF87-CF70-1921-0317-C61DC839A1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1F7FAF-88C8-BA7B-9181-D8D38F167A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sz="2800" dirty="0"/>
              <a:t>These universities had made </a:t>
            </a:r>
            <a:r>
              <a:rPr lang="en-GB" sz="2800" b="1" dirty="0"/>
              <a:t>large technical investments</a:t>
            </a:r>
            <a:r>
              <a:rPr lang="en-GB" sz="2800" dirty="0"/>
              <a:t> in cybersecurity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800" dirty="0"/>
              <a:t>Despite these, </a:t>
            </a:r>
            <a:r>
              <a:rPr lang="en-GB" sz="2800" b="1" dirty="0"/>
              <a:t>human error</a:t>
            </a:r>
            <a:r>
              <a:rPr lang="en-GB" sz="2800" dirty="0"/>
              <a:t> was the common reason of the reported breaches.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800" dirty="0" err="1"/>
              <a:t>Eg</a:t>
            </a:r>
            <a:r>
              <a:rPr lang="en-GB" sz="2800" dirty="0"/>
              <a:t>: falling for </a:t>
            </a:r>
            <a:r>
              <a:rPr lang="en-GB" sz="2800" b="1" dirty="0"/>
              <a:t>phishing emails</a:t>
            </a:r>
            <a:r>
              <a:rPr lang="en-GB" sz="2800" dirty="0"/>
              <a:t>, </a:t>
            </a:r>
            <a:r>
              <a:rPr lang="en-GB" sz="2800" b="1" dirty="0"/>
              <a:t>misconfiguring cloud settings</a:t>
            </a:r>
            <a:r>
              <a:rPr lang="en-GB" sz="2800" dirty="0"/>
              <a:t>, and </a:t>
            </a:r>
            <a:r>
              <a:rPr lang="en-GB" sz="2800" b="1" dirty="0"/>
              <a:t>failure to apply security patches</a:t>
            </a:r>
            <a:r>
              <a:rPr lang="en-GB" sz="2800" dirty="0"/>
              <a:t> or </a:t>
            </a:r>
            <a:r>
              <a:rPr lang="en-GB" sz="2800" b="1" dirty="0"/>
              <a:t>perform basic security hygiene</a:t>
            </a:r>
            <a:r>
              <a:rPr lang="en-GB" sz="2800" dirty="0"/>
              <a:t>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800" dirty="0"/>
              <a:t>While these institutions were well-equipped with advanced cybersecurity measures, breaches still occurred due to human mistakes.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800" dirty="0"/>
              <a:t>This reinforces the critical importance of combining technology with </a:t>
            </a:r>
            <a:r>
              <a:rPr lang="en-GB" sz="2800" b="1" dirty="0"/>
              <a:t>regular training</a:t>
            </a:r>
            <a:r>
              <a:rPr lang="en-GB" sz="2800" dirty="0"/>
              <a:t>, </a:t>
            </a:r>
            <a:r>
              <a:rPr lang="en-GB" sz="2800" b="1" dirty="0"/>
              <a:t>vigilance</a:t>
            </a:r>
            <a:r>
              <a:rPr lang="en-GB" sz="2800" dirty="0"/>
              <a:t>, and </a:t>
            </a:r>
            <a:r>
              <a:rPr lang="en-GB" sz="2800" b="1" dirty="0"/>
              <a:t>proper system configuration</a:t>
            </a:r>
            <a:r>
              <a:rPr lang="en-GB" sz="2800" dirty="0"/>
              <a:t> to minimise the risk of human error.</a:t>
            </a:r>
          </a:p>
          <a:p>
            <a:pPr algn="ctr"/>
            <a:r>
              <a:rPr lang="en-GB" sz="2800" b="1" dirty="0">
                <a:solidFill>
                  <a:srgbClr val="FF0000"/>
                </a:solidFill>
              </a:rPr>
              <a:t>No amount of technical investment can completely mitigate the risk posed by human errors</a:t>
            </a:r>
            <a:r>
              <a:rPr lang="en-GB" sz="2800" dirty="0">
                <a:solidFill>
                  <a:srgbClr val="FF0000"/>
                </a:solidFill>
              </a:rPr>
              <a:t>. </a:t>
            </a:r>
          </a:p>
          <a:p>
            <a:r>
              <a:rPr lang="en-GB" sz="2800" dirty="0"/>
              <a:t>R&amp;E organisations must continue to invest not only in technology but also in comprehensive </a:t>
            </a:r>
            <a:r>
              <a:rPr lang="en-GB" sz="2800" b="1" dirty="0"/>
              <a:t>cybersecurity awareness and training</a:t>
            </a:r>
            <a:r>
              <a:rPr lang="en-GB" sz="2800" dirty="0"/>
              <a:t> to reduce human risk factors.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C66C96-4994-8FCA-54C2-FA277526B9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836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AD118-145D-88B5-50CA-768165E66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566CE6-6005-1296-DFB6-836B0A5A4F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6D0510-3F13-8C32-8E61-7D7D28B1F7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i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If you’re looking for a new, engaging way to educate your teams about cybersecurity, consider incorporating the approach into your awareness programmes.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54CE38-806C-3043-B527-FB0A1EDA9D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3488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trust this QR code?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61996-B2F4-524F-9989-3EE27CEC5DF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em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54674F0-375C-41DA-9F9D-C83A1950CE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4" r="4"/>
          <a:stretch/>
        </p:blipFill>
        <p:spPr>
          <a:xfrm>
            <a:off x="0" y="0"/>
            <a:ext cx="1219109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BBB82-E8B3-5A63-CD3D-6F60A3482A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685" y="1771649"/>
            <a:ext cx="5917683" cy="1484313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95144-41DA-2A06-BF99-A886E5E5FB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5685" y="3602038"/>
            <a:ext cx="5917683" cy="577697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add Name and Surname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D8D1-C847-BD12-FD7B-96B4C3360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44584" y="6430137"/>
            <a:ext cx="1143000" cy="365125"/>
          </a:xfrm>
        </p:spPr>
        <p:txBody>
          <a:bodyPr/>
          <a:lstStyle/>
          <a:p>
            <a:fld id="{741077F5-36F5-0846-B313-1F49792AA3D9}" type="datetime1">
              <a:rPr lang="en-GB" smtClean="0"/>
              <a:t>02/04/2025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390C-B3F4-E393-B608-F3AB1F656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30137"/>
            <a:ext cx="824179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9F0B0-3975-0748-BD61-200114A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271704-F3EA-7190-FB4E-0F9FD0E8E4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5685" y="5793362"/>
            <a:ext cx="2141211" cy="456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F8F1E1-9E7A-6F8C-5CA8-3AAFA99469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95539" y="390260"/>
            <a:ext cx="902165" cy="39224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CD2C01C-EADE-B994-1246-99E2F6AC9E3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55686" y="371471"/>
            <a:ext cx="843288" cy="4558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6B1F0E-685C-6AB5-5B66-9E3CAABC535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426170" y="370787"/>
            <a:ext cx="115062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040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Picture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4752"/>
            <a:ext cx="5640315" cy="47322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755AA632-7320-214D-9497-50791D4F90F7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C5D6AB0-2FC8-7029-824E-0AA61EBC6E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0" y="1444625"/>
            <a:ext cx="5454650" cy="4732338"/>
          </a:xfrm>
          <a:solidFill>
            <a:schemeClr val="accent1"/>
          </a:solidFill>
        </p:spPr>
        <p:txBody>
          <a:bodyPr anchor="t" anchorCtr="1">
            <a:normAutofit/>
          </a:bodyPr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Insert Image here</a:t>
            </a:r>
          </a:p>
        </p:txBody>
      </p:sp>
    </p:spTree>
    <p:extLst>
      <p:ext uri="{BB962C8B-B14F-4D97-AF65-F5344CB8AC3E}">
        <p14:creationId xmlns:p14="http://schemas.microsoft.com/office/powerpoint/2010/main" val="72662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Picture Advanc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een rectangles on a white background&#10;&#10;Description automatically generated">
            <a:extLst>
              <a:ext uri="{FF2B5EF4-FFF2-40B4-BE49-F238E27FC236}">
                <a16:creationId xmlns:a16="http://schemas.microsoft.com/office/drawing/2014/main" id="{C20411F2-B463-65EA-90B7-A6A1231A159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4752"/>
            <a:ext cx="5640315" cy="47322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99351DBD-9F5B-3A4B-B84D-4B3DBF7B8688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3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&amp;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een rectangles on a white background&#10;&#10;Description automatically generated">
            <a:extLst>
              <a:ext uri="{FF2B5EF4-FFF2-40B4-BE49-F238E27FC236}">
                <a16:creationId xmlns:a16="http://schemas.microsoft.com/office/drawing/2014/main" id="{C20411F2-B463-65EA-90B7-A6A1231A15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60825" t="9200" b="9931"/>
          <a:stretch/>
        </p:blipFill>
        <p:spPr>
          <a:xfrm>
            <a:off x="0" y="848421"/>
            <a:ext cx="4776216" cy="55460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7298427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444752"/>
            <a:ext cx="5640315" cy="4654295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DB4D5191-C3A4-A844-817F-CF539AB8EA5F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265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C9FE72-AE3C-05E9-223B-3766BC9C1B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6E95F-384F-473E-4936-D7B21D4D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82881"/>
            <a:ext cx="11280630" cy="59435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981D-B1E5-9FCB-7E97-12AF0435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85" y="1443581"/>
            <a:ext cx="11280630" cy="470669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chemeClr val="accent1"/>
              </a:buClr>
              <a:buNone/>
              <a:defRPr>
                <a:solidFill>
                  <a:schemeClr val="tx2"/>
                </a:solidFill>
              </a:defRPr>
            </a:lvl1pPr>
            <a:lvl2pPr marL="361950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2pPr>
            <a:lvl3pPr marL="542925" indent="-180975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3pPr>
            <a:lvl4pPr marL="758825" indent="-192088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4pPr>
            <a:lvl5pPr marL="985838" indent="-227013">
              <a:lnSpc>
                <a:spcPct val="100000"/>
              </a:lnSpc>
              <a:buClr>
                <a:schemeClr val="accent1"/>
              </a:buClr>
              <a:tabLst/>
              <a:defRPr sz="2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1F4B-860A-610E-B397-6AAD219D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65345" y="6447154"/>
            <a:ext cx="1224525" cy="365125"/>
          </a:xfrm>
        </p:spPr>
        <p:txBody>
          <a:bodyPr/>
          <a:lstStyle/>
          <a:p>
            <a:fld id="{E56EF029-8B71-1D49-A7E2-FC80BF9BA1C4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614A-FC5E-A17C-2B3E-1C38A828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5"/>
            <a:ext cx="824103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6600D-1C2B-885C-C6A2-71C1ABCD3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8500" y="6447155"/>
            <a:ext cx="87781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63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173A43B-9F36-3980-A420-B8AA06496C5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5DC16F-45B6-A319-5355-582341560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92997"/>
            <a:ext cx="11280630" cy="572135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22486-DB12-439D-CF54-9C8D5231C0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5685" y="1538344"/>
            <a:ext cx="5564115" cy="46386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15A71-3D2E-E161-8453-7BB1133DC0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38344"/>
            <a:ext cx="5564114" cy="46386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20FBF-FB98-E058-4BA8-A4FF22243C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33560" y="6447154"/>
            <a:ext cx="1093470" cy="365125"/>
          </a:xfrm>
        </p:spPr>
        <p:txBody>
          <a:bodyPr/>
          <a:lstStyle/>
          <a:p>
            <a:fld id="{3A7EB0B5-99DD-1245-883C-824C11E8FA1A}" type="datetime1">
              <a:rPr lang="en-GB" smtClean="0"/>
              <a:t>02/04/2025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A9C817-3CA7-E573-2D38-CD40BF656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47154"/>
            <a:ext cx="845209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448246-8359-2A61-03EA-CB0A4D9D3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2809" y="6447153"/>
            <a:ext cx="683505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57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C76FE6-82AE-E55B-9F65-813E2E4350EE}"/>
              </a:ext>
            </a:extLst>
          </p:cNvPr>
          <p:cNvSpPr/>
          <p:nvPr userDrawn="1"/>
        </p:nvSpPr>
        <p:spPr>
          <a:xfrm>
            <a:off x="0" y="0"/>
            <a:ext cx="12192000" cy="639444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F4EDF3-0A7B-F3A7-746B-3B7DE23811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5CEBFD-721F-2C37-5C33-3766D3681F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5685" y="923544"/>
            <a:ext cx="7490451" cy="1408176"/>
          </a:xfrm>
        </p:spPr>
        <p:txBody>
          <a:bodyPr anchor="t" anchorCtr="0"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Click to edit Session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F6ED5-3A7C-9550-4455-EB00C439A1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5" y="2331720"/>
            <a:ext cx="749045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35352-EC98-BFEB-5D08-EBB2E9C29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32645-7C5F-2248-AF84-96E4D27F48CE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12BDB-187A-9BF0-4FE5-D7F7470B3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CA02F-D953-9C1A-AA79-BD9C3B3D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63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8CC1A3A-9654-B456-D6E7-8B4C66FFDCD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394449"/>
            <a:ext cx="12192000" cy="4635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684A25-3E30-7496-4DF7-6CE9138A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192997"/>
            <a:ext cx="11280629" cy="1325563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B7E3E-BBAA-6D36-C50D-632140199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6" y="1681163"/>
            <a:ext cx="554189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81109-218B-BBBB-839F-40AD50109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86" y="2505075"/>
            <a:ext cx="554189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C7FB6-2466-350D-256B-88DFB76A62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564114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AEE2A3-88F1-AF77-2806-4CDDD1A2AC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56411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9A5C36-CFB9-ABF1-BBDB-D0151DA7C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BC9F7-B714-E446-AA75-6C9B4A3EA8D5}" type="datetime1">
              <a:rPr lang="en-GB" smtClean="0"/>
              <a:t>02/04/2025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C99B18-42BE-1923-9927-D1970FD2B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B8E6CC-C87B-575A-3163-32ED4E532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47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Fi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54674F0-375C-41DA-9F9D-C83A1950CE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" r="3"/>
          <a:stretch/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BBB82-E8B3-5A63-CD3D-6F60A3482A1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5685" y="2144258"/>
            <a:ext cx="5917683" cy="950036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4000" b="1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Thank you!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95144-41DA-2A06-BF99-A886E5E5FB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5685" y="3387472"/>
            <a:ext cx="5917683" cy="577697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Any question?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D8D1-C847-BD12-FD7B-96B4C3360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44584" y="6430137"/>
            <a:ext cx="1143000" cy="365125"/>
          </a:xfrm>
        </p:spPr>
        <p:txBody>
          <a:bodyPr/>
          <a:lstStyle/>
          <a:p>
            <a:fld id="{741077F5-36F5-0846-B313-1F49792AA3D9}" type="datetime1">
              <a:rPr lang="en-GB" smtClean="0"/>
              <a:t>02/04/2025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390C-B3F4-E393-B608-F3AB1F656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5685" y="6430137"/>
            <a:ext cx="824179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9F0B0-3975-0748-BD61-200114A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271704-F3EA-7190-FB4E-0F9FD0E8E4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55685" y="5834344"/>
            <a:ext cx="2141211" cy="456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F8F1E1-9E7A-6F8C-5CA8-3AAFA99469C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55685" y="371471"/>
            <a:ext cx="902165" cy="39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492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27178-2588-F771-5639-9B7312CE0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90D0C1-2116-D593-7D53-FFD6B0BDC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9170-D5E4-AC4F-A6C2-62CB7D205CAD}" type="datetime1">
              <a:rPr lang="en-GB" smtClean="0"/>
              <a:t>02/04/2025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2F2223-ED79-7CF6-E535-CD717AF5E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69E61-18C0-BB81-02D2-085A980E0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128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498B59-E10B-235F-883E-B4DEF8666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CA06E-23CD-D84E-99CD-16F24CFCD44D}" type="datetime1">
              <a:rPr lang="en-GB" smtClean="0"/>
              <a:t>02/04/2025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FEFCBA-A1C6-B05F-FE91-ACB68087A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7F327-4A2C-5B40-900B-8024B84B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967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22DE1-D0C9-84D3-8124-EC96A5479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5788-5D34-5B22-AE1D-EA7A599AA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F9751-24D2-2360-A036-AD0DEADA68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1F938-25E6-AE7F-5ABE-EC9FF84F1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A56F0-F4DD-EC43-8286-E6E7A8F16AFE}" type="datetime1">
              <a:rPr lang="en-GB" smtClean="0"/>
              <a:t>02/04/2025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8FFBE6-A6D4-3C79-5443-291C5ADAA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CE26CD-B929-7171-4B53-7CA972E63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98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5B6D-0A13-A212-7FC7-A689BDC3E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4D78B6-BC11-127C-5B05-1BE5B984C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8E5D2-7F23-8885-C982-0613CAF34B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7F0F0B-AA8D-A144-C56E-6EE9FF385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D3C4C-1B2C-1F49-B6D9-97ED0720AE6E}" type="datetime1">
              <a:rPr lang="en-GB" smtClean="0"/>
              <a:t>02/04/2025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78EB23-F7CF-F2D4-723E-8B75C1B47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8A43C-DD1E-F85D-533D-E343B6E3F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65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D60FC-605D-7301-28AC-F98B6255D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110AE-73A2-C651-F48D-29638A21D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D7BBD-3D29-EE90-EEF1-E52856056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60C89-A948-F94E-8475-B87A5A0AD3CC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3AD99-9AC8-8FEC-68A5-831D2B867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FB319-A848-923D-AD23-03F07F472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953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7BD763-BD56-D3B7-FA42-FA551B793D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195F60-C802-40B1-A6CB-DA902C418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95638-6EEA-4BAC-09B4-808F43DCE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6CFFF-ED85-C84D-8493-47D862AD0DDC}" type="datetime1">
              <a:rPr lang="en-GB" smtClean="0"/>
              <a:t>02/04/2025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62C58-B4B2-8DCF-CE33-435CDFECB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0B7D8-1949-56AA-4D7D-1398939C9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0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E392D3-8E6A-253C-BA55-894183B76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365125"/>
            <a:ext cx="11280630" cy="57213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0E74E-5443-39C8-3FAF-5C1ADA852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85" y="1825625"/>
            <a:ext cx="1128063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70C4D-FEAB-39B0-0EDC-A87DD5FB55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433560" y="6447156"/>
            <a:ext cx="109347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670D5EE-4D8D-CB4B-A163-34F4B724EBAB}" type="datetime1">
              <a:rPr lang="en-GB" smtClean="0"/>
              <a:pPr/>
              <a:t>02/04/2025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994FF-7215-4121-9A83-5D89E11ABA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5685" y="6447156"/>
            <a:ext cx="84520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ED706-E59A-E5CC-670C-AF67AAF7E8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2809" y="6447155"/>
            <a:ext cx="6835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C3E8451-FA9E-044E-A25E-570F063E7F9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69CCBB-AE8F-C7D1-D5B0-212407314B11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5783263" y="6642100"/>
            <a:ext cx="6540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4169663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50" r:id="rId5"/>
    <p:sldLayoutId id="2147483652" r:id="rId6"/>
    <p:sldLayoutId id="2147483651" r:id="rId7"/>
    <p:sldLayoutId id="2147483653" r:id="rId8"/>
    <p:sldLayoutId id="2147483663" r:id="rId9"/>
    <p:sldLayoutId id="2147483654" r:id="rId10"/>
    <p:sldLayoutId id="2147483655" r:id="rId11"/>
    <p:sldLayoutId id="2147483656" r:id="rId12"/>
    <p:sldLayoutId id="2147483657" r:id="rId13"/>
    <p:sldLayoutId id="2147483658" r:id="rId14"/>
    <p:sldLayoutId id="2147483659" r:id="rId15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600"/>
        </a:spcBef>
        <a:buClr>
          <a:schemeClr val="accent1"/>
        </a:buClr>
        <a:buFont typeface="Arial" panose="020B0604020202020204" pitchFamily="34" charset="0"/>
        <a:buNone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361950" indent="-180975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542925" indent="-180975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758825" indent="-215900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4pPr>
      <a:lvl5pPr marL="895350" indent="-182563" algn="l" defTabSz="914400" rtl="0" eaLnBrk="1" latinLnBrk="0" hangingPunct="1">
        <a:lnSpc>
          <a:spcPct val="10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tabLst/>
        <a:defRPr sz="2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media" Target="../media/media4.mp4"/><Relationship Id="rId7" Type="http://schemas.openxmlformats.org/officeDocument/2006/relationships/image" Target="../media/image2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5.xml"/><Relationship Id="rId4" Type="http://schemas.openxmlformats.org/officeDocument/2006/relationships/video" Target="../media/media4.mp4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video" Target="../media/media4.mp4"/><Relationship Id="rId13" Type="http://schemas.openxmlformats.org/officeDocument/2006/relationships/image" Target="../media/image22.png"/><Relationship Id="rId3" Type="http://schemas.microsoft.com/office/2007/relationships/media" Target="../media/media6.mp4"/><Relationship Id="rId7" Type="http://schemas.microsoft.com/office/2007/relationships/media" Target="../media/media4.mp4"/><Relationship Id="rId12" Type="http://schemas.openxmlformats.org/officeDocument/2006/relationships/image" Target="../media/image25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video" Target="../media/media3.mp4"/><Relationship Id="rId11" Type="http://schemas.openxmlformats.org/officeDocument/2006/relationships/image" Target="../media/image24.png"/><Relationship Id="rId5" Type="http://schemas.microsoft.com/office/2007/relationships/media" Target="../media/media3.mp4"/><Relationship Id="rId10" Type="http://schemas.openxmlformats.org/officeDocument/2006/relationships/notesSlide" Target="../notesSlides/notesSlide9.xml"/><Relationship Id="rId4" Type="http://schemas.openxmlformats.org/officeDocument/2006/relationships/video" Target="../media/media6.mp4"/><Relationship Id="rId9" Type="http://schemas.openxmlformats.org/officeDocument/2006/relationships/slideLayout" Target="../slideLayouts/slideLayout5.xml"/><Relationship Id="rId1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9.png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29.png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4A988-91A2-8FD8-D4CA-D9A313B82B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6000" dirty="0"/>
              <a:t>We can all be</a:t>
            </a:r>
            <a:br>
              <a:rPr lang="en-US" sz="6000" dirty="0"/>
            </a:br>
            <a:r>
              <a:rPr lang="en-US" sz="6000" dirty="0"/>
              <a:t>Jake Doubt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83759F-64D7-74C4-15BF-D32E79B312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685" y="4040950"/>
            <a:ext cx="5917683" cy="577697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Rosanna Norman, Marcomms Manager, GÉANT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782EC7-339B-02C4-B5FF-106AA3BCCC61}"/>
              </a:ext>
            </a:extLst>
          </p:cNvPr>
          <p:cNvSpPr txBox="1"/>
          <p:nvPr/>
        </p:nvSpPr>
        <p:spPr>
          <a:xfrm>
            <a:off x="455685" y="4508194"/>
            <a:ext cx="60946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Prague, 9 April 2025</a:t>
            </a:r>
          </a:p>
        </p:txBody>
      </p:sp>
    </p:spTree>
    <p:extLst>
      <p:ext uri="{BB962C8B-B14F-4D97-AF65-F5344CB8AC3E}">
        <p14:creationId xmlns:p14="http://schemas.microsoft.com/office/powerpoint/2010/main" val="850500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oice message.mp4">
            <a:hlinkClick r:id="" action="ppaction://media"/>
            <a:extLst>
              <a:ext uri="{FF2B5EF4-FFF2-40B4-BE49-F238E27FC236}">
                <a16:creationId xmlns:a16="http://schemas.microsoft.com/office/drawing/2014/main" id="{E48D7509-8D1B-2D47-B9A0-6338287B26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3668" y="613791"/>
            <a:ext cx="10308331" cy="5798436"/>
          </a:xfrm>
          <a:prstGeom prst="rect">
            <a:avLst/>
          </a:prstGeom>
        </p:spPr>
      </p:pic>
      <p:pic>
        <p:nvPicPr>
          <p:cNvPr id="2" name="Voice message.mp4">
            <a:hlinkClick r:id="" action="ppaction://media"/>
            <a:extLst>
              <a:ext uri="{FF2B5EF4-FFF2-40B4-BE49-F238E27FC236}">
                <a16:creationId xmlns:a16="http://schemas.microsoft.com/office/drawing/2014/main" id="{2265FB6E-8EC8-CE28-9A92-835DE72BD1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8177" y="455166"/>
            <a:ext cx="10303822" cy="5795899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3A594-886C-9192-D8C2-D61CE9555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2</a:t>
            </a:fld>
            <a:endParaRPr lang="en-US"/>
          </a:p>
        </p:txBody>
      </p:sp>
      <p:pic>
        <p:nvPicPr>
          <p:cNvPr id="9" name="Picture 8" descr="A person with glasses and a book&#10;&#10;Description automatically generated">
            <a:extLst>
              <a:ext uri="{FF2B5EF4-FFF2-40B4-BE49-F238E27FC236}">
                <a16:creationId xmlns:a16="http://schemas.microsoft.com/office/drawing/2014/main" id="{8114A294-2F74-450A-C22B-60CE3BFF0C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581" y="613791"/>
            <a:ext cx="4526966" cy="552069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89F3BE75-E503-B873-B267-12BCFCD42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34CBD5-2334-4504-3A59-B7436925291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 rot="159161">
            <a:off x="6464477" y="512080"/>
            <a:ext cx="4523200" cy="552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1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8C94-DE3B-5833-5E55-F119A33B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 Jake Doubt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5D88A0-6ADE-EF65-11B8-8C5C4F854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3</a:t>
            </a:fld>
            <a:endParaRPr lang="en-US"/>
          </a:p>
        </p:txBody>
      </p:sp>
      <p:pic>
        <p:nvPicPr>
          <p:cNvPr id="15" name="Jake Doubt clip.mp4">
            <a:hlinkClick r:id="" action="ppaction://media"/>
            <a:extLst>
              <a:ext uri="{FF2B5EF4-FFF2-40B4-BE49-F238E27FC236}">
                <a16:creationId xmlns:a16="http://schemas.microsoft.com/office/drawing/2014/main" id="{723C2EC2-F83A-793D-A56C-7A9B2F72C2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30752" y="1461962"/>
            <a:ext cx="7917180" cy="4453414"/>
          </a:xfrm>
          <a:prstGeom prst="roundRect">
            <a:avLst>
              <a:gd name="adj" fmla="val 5909"/>
            </a:avLst>
          </a:prstGeom>
        </p:spPr>
      </p:pic>
      <p:pic>
        <p:nvPicPr>
          <p:cNvPr id="14" name="Picture 13" descr="A person sitting at a desk looking at a computer screen&#10;&#10;Description automatically generated">
            <a:extLst>
              <a:ext uri="{FF2B5EF4-FFF2-40B4-BE49-F238E27FC236}">
                <a16:creationId xmlns:a16="http://schemas.microsoft.com/office/drawing/2014/main" id="{3B4C6E09-274B-A859-9555-EF643CFB1A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685" y="1202293"/>
            <a:ext cx="3544711" cy="2363874"/>
          </a:xfrm>
          <a:prstGeom prst="rect">
            <a:avLst/>
          </a:prstGeom>
        </p:spPr>
      </p:pic>
      <p:pic>
        <p:nvPicPr>
          <p:cNvPr id="12" name="Picture 11" descr="A person sitting at a desk using a computer&#10;&#10;Description automatically generated">
            <a:extLst>
              <a:ext uri="{FF2B5EF4-FFF2-40B4-BE49-F238E27FC236}">
                <a16:creationId xmlns:a16="http://schemas.microsoft.com/office/drawing/2014/main" id="{BCEE4C4C-D9AF-08FA-1652-8C5C273BE6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9295" y="2442160"/>
            <a:ext cx="3544711" cy="2363874"/>
          </a:xfrm>
          <a:prstGeom prst="rect">
            <a:avLst/>
          </a:prstGeom>
        </p:spPr>
      </p:pic>
      <p:pic>
        <p:nvPicPr>
          <p:cNvPr id="8" name="Picture 7" descr="A person sitting at a desk using a computer&#10;&#10;Description automatically generated">
            <a:extLst>
              <a:ext uri="{FF2B5EF4-FFF2-40B4-BE49-F238E27FC236}">
                <a16:creationId xmlns:a16="http://schemas.microsoft.com/office/drawing/2014/main" id="{1A0D680E-707D-0FFA-3354-CE9609A3B5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1289" y="3811170"/>
            <a:ext cx="3544711" cy="236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92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47FC3-7E88-8796-9344-7103A5F9E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GÉANT Original Series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F7D2E-6737-6C08-8541-642406ED5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4</a:t>
            </a:fld>
            <a:endParaRPr lang="en-US"/>
          </a:p>
        </p:txBody>
      </p:sp>
      <p:pic>
        <p:nvPicPr>
          <p:cNvPr id="10" name="Picture 9" descr="A person with glasses and a phone&#10;&#10;Description automatically generated">
            <a:extLst>
              <a:ext uri="{FF2B5EF4-FFF2-40B4-BE49-F238E27FC236}">
                <a16:creationId xmlns:a16="http://schemas.microsoft.com/office/drawing/2014/main" id="{89D845A0-DA51-98E2-7E91-59B1D628C6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073" y="1967436"/>
            <a:ext cx="2612607" cy="21265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04118AA-BBDA-12F0-C9D0-37B211D7095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010717" y="1967437"/>
            <a:ext cx="2910321" cy="2126540"/>
          </a:xfrm>
          <a:prstGeom prst="rect">
            <a:avLst/>
          </a:prstGeom>
        </p:spPr>
      </p:pic>
      <p:pic>
        <p:nvPicPr>
          <p:cNvPr id="18" name="Picture 17" descr="Close-up of a computer and a folder with a confidential stamp&#10;&#10;Description automatically generated">
            <a:extLst>
              <a:ext uri="{FF2B5EF4-FFF2-40B4-BE49-F238E27FC236}">
                <a16:creationId xmlns:a16="http://schemas.microsoft.com/office/drawing/2014/main" id="{730FCB46-6F18-4212-5366-78819DCBC2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200" y="1967435"/>
            <a:ext cx="2910324" cy="212654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1325A75-176E-8A6F-B82F-1C48198716A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048602" y="1967435"/>
            <a:ext cx="2910324" cy="2126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760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844F5-8BBD-C159-C6AB-210DA78570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979A8-D945-0A1E-D4F2-177B8AA57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GÉANT Original Series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E9DCEB-200E-5EA4-E0F4-0B00845F9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5</a:t>
            </a:fld>
            <a:endParaRPr lang="en-US"/>
          </a:p>
        </p:txBody>
      </p:sp>
      <p:pic>
        <p:nvPicPr>
          <p:cNvPr id="10" name="Picture 9" descr="A person with glasses and a phone&#10;&#10;Description automatically generated">
            <a:extLst>
              <a:ext uri="{FF2B5EF4-FFF2-40B4-BE49-F238E27FC236}">
                <a16:creationId xmlns:a16="http://schemas.microsoft.com/office/drawing/2014/main" id="{B48E9B5E-CE8C-F5BE-965E-E2FF0DA5AE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685" y="1293552"/>
            <a:ext cx="5530546" cy="45016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E76F14-EBF4-0453-452E-3D6E62FA76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2564291" y="1293555"/>
            <a:ext cx="6160765" cy="4501603"/>
          </a:xfrm>
          <a:prstGeom prst="rect">
            <a:avLst/>
          </a:prstGeom>
        </p:spPr>
      </p:pic>
      <p:pic>
        <p:nvPicPr>
          <p:cNvPr id="5" name="Picture 4" descr="Close-up of a computer and a folder with a confidential stamp&#10;&#10;Description automatically generated">
            <a:extLst>
              <a:ext uri="{FF2B5EF4-FFF2-40B4-BE49-F238E27FC236}">
                <a16:creationId xmlns:a16="http://schemas.microsoft.com/office/drawing/2014/main" id="{07B4BAAB-786B-06A5-67A7-690625EF07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5109" y="1293553"/>
            <a:ext cx="6160768" cy="45016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67762F-BB8F-8D90-6E2E-E86855384C6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0596120" y="1293552"/>
            <a:ext cx="6160766" cy="450160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7AF80CC-2E16-0E9A-3FEE-A78BFD6A3202}"/>
              </a:ext>
            </a:extLst>
          </p:cNvPr>
          <p:cNvGrpSpPr/>
          <p:nvPr/>
        </p:nvGrpSpPr>
        <p:grpSpPr>
          <a:xfrm>
            <a:off x="6096000" y="1452008"/>
            <a:ext cx="5262362" cy="3963013"/>
            <a:chOff x="6096000" y="1452008"/>
            <a:chExt cx="5262362" cy="3963013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DB33E0A-7934-3B9C-0721-EE0E8EB1F395}"/>
                </a:ext>
              </a:extLst>
            </p:cNvPr>
            <p:cNvGrpSpPr/>
            <p:nvPr/>
          </p:nvGrpSpPr>
          <p:grpSpPr>
            <a:xfrm>
              <a:off x="6166212" y="1452008"/>
              <a:ext cx="4384548" cy="914302"/>
              <a:chOff x="6166212" y="1452008"/>
              <a:chExt cx="4384548" cy="914302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555FAD9-2CB8-12C7-E070-591CB07BC3F2}"/>
                  </a:ext>
                </a:extLst>
              </p:cNvPr>
              <p:cNvSpPr txBox="1"/>
              <p:nvPr/>
            </p:nvSpPr>
            <p:spPr>
              <a:xfrm>
                <a:off x="6166212" y="1452008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1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3584FDD-E63F-F0F7-12C3-9DED5E4F14F0}"/>
                  </a:ext>
                </a:extLst>
              </p:cNvPr>
              <p:cNvSpPr txBox="1"/>
              <p:nvPr/>
            </p:nvSpPr>
            <p:spPr>
              <a:xfrm>
                <a:off x="6166212" y="1781535"/>
                <a:ext cx="43845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A Strange Request</a:t>
                </a:r>
              </a:p>
            </p:txBody>
          </p:sp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C61A39C-348B-0BFF-C9A6-0A408CCB1E36}"/>
                </a:ext>
              </a:extLst>
            </p:cNvPr>
            <p:cNvSpPr txBox="1"/>
            <p:nvPr/>
          </p:nvSpPr>
          <p:spPr>
            <a:xfrm>
              <a:off x="6096000" y="4491691"/>
              <a:ext cx="526236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DEEPFAKE VOICEMAIL</a:t>
              </a:r>
            </a:p>
            <a:p>
              <a:endParaRPr lang="en-US" b="1" dirty="0"/>
            </a:p>
            <a:p>
              <a:r>
                <a:rPr lang="en-US" b="1" dirty="0"/>
                <a:t>AUTHORITY, PRESSURE, URGENCY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112035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9650A-9AAE-12E9-C767-B7D78D719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9013F-FBB5-6867-904B-0D957DA09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GÉANT Original Series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76170B-CB6A-EEF1-F587-269EB9EF6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6</a:t>
            </a:fld>
            <a:endParaRPr lang="en-US"/>
          </a:p>
        </p:txBody>
      </p:sp>
      <p:pic>
        <p:nvPicPr>
          <p:cNvPr id="10" name="Picture 9" descr="A person with glasses and a phone&#10;&#10;Description automatically generated">
            <a:extLst>
              <a:ext uri="{FF2B5EF4-FFF2-40B4-BE49-F238E27FC236}">
                <a16:creationId xmlns:a16="http://schemas.microsoft.com/office/drawing/2014/main" id="{A8732318-9282-6934-4FFF-0C2C99AAA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759273" y="1293552"/>
            <a:ext cx="5530546" cy="45016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EDBEDFE-95D5-9B8E-EF19-11EF894DBF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5686" y="1270579"/>
            <a:ext cx="6192209" cy="4524579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6110962F-530E-5434-B810-35E14C6A5B8F}"/>
              </a:ext>
            </a:extLst>
          </p:cNvPr>
          <p:cNvGrpSpPr/>
          <p:nvPr/>
        </p:nvGrpSpPr>
        <p:grpSpPr>
          <a:xfrm>
            <a:off x="-6048746" y="1270579"/>
            <a:ext cx="5262362" cy="4316842"/>
            <a:chOff x="6166212" y="1270579"/>
            <a:chExt cx="5262362" cy="4316842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AD5A607-6A64-9A66-DAAC-B2075BD0D639}"/>
                </a:ext>
              </a:extLst>
            </p:cNvPr>
            <p:cNvGrpSpPr/>
            <p:nvPr/>
          </p:nvGrpSpPr>
          <p:grpSpPr>
            <a:xfrm>
              <a:off x="6166212" y="1270579"/>
              <a:ext cx="4692288" cy="3281805"/>
              <a:chOff x="6166212" y="1270579"/>
              <a:chExt cx="4692288" cy="3281805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6F36631-D3F8-D78D-61FC-BBD232EED019}"/>
                  </a:ext>
                </a:extLst>
              </p:cNvPr>
              <p:cNvSpPr txBox="1"/>
              <p:nvPr/>
            </p:nvSpPr>
            <p:spPr>
              <a:xfrm>
                <a:off x="6166212" y="1270579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1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5172E7-1053-2F69-65F4-7128D29354F3}"/>
                  </a:ext>
                </a:extLst>
              </p:cNvPr>
              <p:cNvSpPr txBox="1"/>
              <p:nvPr/>
            </p:nvSpPr>
            <p:spPr>
              <a:xfrm>
                <a:off x="6166212" y="1600106"/>
                <a:ext cx="43845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A Strange Request</a:t>
                </a:r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FB09F97-D619-5568-A73D-D7C39C35AC76}"/>
                  </a:ext>
                </a:extLst>
              </p:cNvPr>
              <p:cNvSpPr txBox="1"/>
              <p:nvPr/>
            </p:nvSpPr>
            <p:spPr>
              <a:xfrm>
                <a:off x="6166212" y="2613392"/>
                <a:ext cx="4692288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/>
                  <a:t>Russell Sprout receives an audio message from his boss.</a:t>
                </a:r>
                <a:br>
                  <a:rPr lang="en-US" sz="2400" dirty="0"/>
                </a:br>
                <a:r>
                  <a:rPr lang="en-US" sz="2400" dirty="0"/>
                  <a:t>She asks for 30.000£, will explain later. But there is something that doesn’t add up.</a:t>
                </a:r>
              </a:p>
            </p:txBody>
          </p:sp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A985CFF-AF6F-A7E8-D71E-BA0B28E89BDE}"/>
                </a:ext>
              </a:extLst>
            </p:cNvPr>
            <p:cNvSpPr txBox="1"/>
            <p:nvPr/>
          </p:nvSpPr>
          <p:spPr>
            <a:xfrm>
              <a:off x="6166212" y="5218089"/>
              <a:ext cx="52623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RAMSONWARE, CRIME, SUSPENCE,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37721A7-3CEA-E87C-526C-5B182421FD82}"/>
              </a:ext>
            </a:extLst>
          </p:cNvPr>
          <p:cNvGrpSpPr/>
          <p:nvPr/>
        </p:nvGrpSpPr>
        <p:grpSpPr>
          <a:xfrm>
            <a:off x="6944188" y="1470634"/>
            <a:ext cx="4792126" cy="4116787"/>
            <a:chOff x="6166212" y="1470634"/>
            <a:chExt cx="5262362" cy="4116787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16199FA-A86F-ED94-A891-3C54C91E4891}"/>
                </a:ext>
              </a:extLst>
            </p:cNvPr>
            <p:cNvGrpSpPr/>
            <p:nvPr/>
          </p:nvGrpSpPr>
          <p:grpSpPr>
            <a:xfrm>
              <a:off x="6166212" y="1470634"/>
              <a:ext cx="4384548" cy="1406745"/>
              <a:chOff x="6166212" y="1470634"/>
              <a:chExt cx="4384548" cy="1406745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963EAC1-17B6-E4C6-289A-26264BAFB5DD}"/>
                  </a:ext>
                </a:extLst>
              </p:cNvPr>
              <p:cNvSpPr txBox="1"/>
              <p:nvPr/>
            </p:nvSpPr>
            <p:spPr>
              <a:xfrm>
                <a:off x="6166212" y="1470634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2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EC4C0B2C-DA0C-12B2-3B7D-E2C09D3147A4}"/>
                  </a:ext>
                </a:extLst>
              </p:cNvPr>
              <p:cNvSpPr txBox="1"/>
              <p:nvPr/>
            </p:nvSpPr>
            <p:spPr>
              <a:xfrm>
                <a:off x="6166212" y="1800161"/>
                <a:ext cx="438454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Beware of Love at First Click</a:t>
                </a:r>
              </a:p>
            </p:txBody>
          </p:sp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70E50C4-84BF-266F-96A5-B077503953D1}"/>
                </a:ext>
              </a:extLst>
            </p:cNvPr>
            <p:cNvSpPr txBox="1"/>
            <p:nvPr/>
          </p:nvSpPr>
          <p:spPr>
            <a:xfrm>
              <a:off x="6166212" y="4664091"/>
              <a:ext cx="526236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ROMANCE SCAM</a:t>
              </a:r>
            </a:p>
            <a:p>
              <a:endParaRPr lang="en-US" b="1" dirty="0"/>
            </a:p>
            <a:p>
              <a:r>
                <a:rPr lang="en-US" b="1" dirty="0"/>
                <a:t>LIKING, SOCIAL PROOF</a:t>
              </a:r>
            </a:p>
          </p:txBody>
        </p:sp>
      </p:grpSp>
      <p:pic>
        <p:nvPicPr>
          <p:cNvPr id="20" name="Picture 19" descr="Close-up of a computer and a folder with a confidential stamp&#10;&#10;Description automatically generated">
            <a:extLst>
              <a:ext uri="{FF2B5EF4-FFF2-40B4-BE49-F238E27FC236}">
                <a16:creationId xmlns:a16="http://schemas.microsoft.com/office/drawing/2014/main" id="{AF8763E3-0748-569E-D897-9B17CCF24F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32917" y="1293553"/>
            <a:ext cx="6160768" cy="450160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D5135A6-D505-AA96-5504-F565FE1BE89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6773928" y="1293552"/>
            <a:ext cx="6160766" cy="4501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9975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4488B-65EC-B127-935B-216082CCB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472CD-B02B-C800-639F-07FD0CDFF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GÉANT Original Series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BAE83-86F6-4DB6-8851-125A139DB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7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D991DE-A778-3690-1624-94527C076C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-12345914" y="1270579"/>
            <a:ext cx="6192209" cy="4524579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B9CE7C6-B892-C72C-17D6-07204A0C3E95}"/>
              </a:ext>
            </a:extLst>
          </p:cNvPr>
          <p:cNvGrpSpPr/>
          <p:nvPr/>
        </p:nvGrpSpPr>
        <p:grpSpPr>
          <a:xfrm>
            <a:off x="-5857412" y="1270579"/>
            <a:ext cx="4792126" cy="4316842"/>
            <a:chOff x="6166212" y="1270579"/>
            <a:chExt cx="5262362" cy="4316842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3503389-F841-F14C-4AB9-9FB7806A5E66}"/>
                </a:ext>
              </a:extLst>
            </p:cNvPr>
            <p:cNvGrpSpPr/>
            <p:nvPr/>
          </p:nvGrpSpPr>
          <p:grpSpPr>
            <a:xfrm>
              <a:off x="6166212" y="1270579"/>
              <a:ext cx="4692288" cy="3281805"/>
              <a:chOff x="6166212" y="1270579"/>
              <a:chExt cx="4692288" cy="3281805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DDA287F-4E90-E13F-7A9D-252EC88BC5C3}"/>
                  </a:ext>
                </a:extLst>
              </p:cNvPr>
              <p:cNvSpPr txBox="1"/>
              <p:nvPr/>
            </p:nvSpPr>
            <p:spPr>
              <a:xfrm>
                <a:off x="6166212" y="1270579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2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041213C-C206-D321-372F-25A2EFB61DF1}"/>
                  </a:ext>
                </a:extLst>
              </p:cNvPr>
              <p:cNvSpPr txBox="1"/>
              <p:nvPr/>
            </p:nvSpPr>
            <p:spPr>
              <a:xfrm>
                <a:off x="6166212" y="1600106"/>
                <a:ext cx="43845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Love at First Click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C93152DC-591F-F4D6-F6FE-EEE4FFC03585}"/>
                  </a:ext>
                </a:extLst>
              </p:cNvPr>
              <p:cNvSpPr txBox="1"/>
              <p:nvPr/>
            </p:nvSpPr>
            <p:spPr>
              <a:xfrm>
                <a:off x="6166212" y="2613392"/>
                <a:ext cx="4692288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/>
                  <a:t>Dave Lonely is in love. </a:t>
                </a:r>
                <a:r>
                  <a:rPr lang="en-US" sz="2400" dirty="0" err="1"/>
                  <a:t>Just_Lila</a:t>
                </a:r>
                <a:r>
                  <a:rPr lang="en-US" sz="2400" dirty="0"/>
                  <a:t>_ cannot wait to know more about his top secret research at the university.</a:t>
                </a:r>
              </a:p>
            </p:txBody>
          </p:sp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FE9FFAA-8D6D-BF86-501A-9ED5B260DD56}"/>
                </a:ext>
              </a:extLst>
            </p:cNvPr>
            <p:cNvSpPr txBox="1"/>
            <p:nvPr/>
          </p:nvSpPr>
          <p:spPr>
            <a:xfrm>
              <a:off x="6166212" y="5218089"/>
              <a:ext cx="52623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PHISHING, CRIME, SUSPENCE, </a:t>
              </a:r>
            </a:p>
          </p:txBody>
        </p:sp>
      </p:grpSp>
      <p:pic>
        <p:nvPicPr>
          <p:cNvPr id="20" name="Picture 19" descr="Close-up of a computer and a folder with a confidential stamp&#10;&#10;Description automatically generated">
            <a:extLst>
              <a:ext uri="{FF2B5EF4-FFF2-40B4-BE49-F238E27FC236}">
                <a16:creationId xmlns:a16="http://schemas.microsoft.com/office/drawing/2014/main" id="{0984A89B-DCD3-C135-BE3D-B3D0034B3E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685" y="1293553"/>
            <a:ext cx="6160768" cy="450160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74B9E95-7991-FBFC-5733-848F07B832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2549400" y="1293552"/>
            <a:ext cx="6160766" cy="4501604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2CF3F254-5B2F-7803-1E8A-C407E8F84FE4}"/>
              </a:ext>
            </a:extLst>
          </p:cNvPr>
          <p:cNvGrpSpPr/>
          <p:nvPr/>
        </p:nvGrpSpPr>
        <p:grpSpPr>
          <a:xfrm>
            <a:off x="6944188" y="1470634"/>
            <a:ext cx="4792126" cy="3999767"/>
            <a:chOff x="6166212" y="1470634"/>
            <a:chExt cx="5262362" cy="3999767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F088746-8962-8F3F-CB67-DC949E6FBC08}"/>
                </a:ext>
              </a:extLst>
            </p:cNvPr>
            <p:cNvGrpSpPr/>
            <p:nvPr/>
          </p:nvGrpSpPr>
          <p:grpSpPr>
            <a:xfrm>
              <a:off x="6166212" y="1470634"/>
              <a:ext cx="4298411" cy="1406745"/>
              <a:chOff x="6166212" y="1470634"/>
              <a:chExt cx="4298411" cy="1406745"/>
            </a:xfrm>
          </p:grpSpPr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3201F788-3BFE-2E25-E6EF-66B5778E9333}"/>
                  </a:ext>
                </a:extLst>
              </p:cNvPr>
              <p:cNvSpPr txBox="1"/>
              <p:nvPr/>
            </p:nvSpPr>
            <p:spPr>
              <a:xfrm>
                <a:off x="6166212" y="1470634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3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005335E2-BB86-EC0A-5246-04599B8FCB2F}"/>
                  </a:ext>
                </a:extLst>
              </p:cNvPr>
              <p:cNvSpPr txBox="1"/>
              <p:nvPr/>
            </p:nvSpPr>
            <p:spPr>
              <a:xfrm>
                <a:off x="6166212" y="1800161"/>
                <a:ext cx="4298411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Deception in Plain Sight</a:t>
                </a:r>
              </a:p>
            </p:txBody>
          </p:sp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42E4E3C-8622-6641-BDD4-BAF54F1ED582}"/>
                </a:ext>
              </a:extLst>
            </p:cNvPr>
            <p:cNvSpPr txBox="1"/>
            <p:nvPr/>
          </p:nvSpPr>
          <p:spPr>
            <a:xfrm>
              <a:off x="6166212" y="4547071"/>
              <a:ext cx="526236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PHISHING, MALWARE</a:t>
              </a:r>
            </a:p>
            <a:p>
              <a:endParaRPr lang="en-US" b="1" dirty="0"/>
            </a:p>
            <a:p>
              <a:r>
                <a:rPr lang="en-US" b="1" dirty="0"/>
                <a:t>SIMILARITY, CURIOSITY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58360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1A199-70F5-4653-A96E-85DDF934FF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782B5-252C-FD45-58AE-1FC68DF44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GÉANT Original Series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8CF005-EED5-26A8-5450-A6143A28F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8</a:t>
            </a:fld>
            <a:endParaRPr lang="en-US"/>
          </a:p>
        </p:txBody>
      </p:sp>
      <p:pic>
        <p:nvPicPr>
          <p:cNvPr id="3" name="Picture 2" descr="A cell phone and a phone screen&#10;&#10;Description automatically generated with medium confidence">
            <a:extLst>
              <a:ext uri="{FF2B5EF4-FFF2-40B4-BE49-F238E27FC236}">
                <a16:creationId xmlns:a16="http://schemas.microsoft.com/office/drawing/2014/main" id="{33ABC099-9435-419E-5EFE-7DC52C81A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345915" y="1270579"/>
            <a:ext cx="6192212" cy="452457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2DB8547-D3ED-3493-A9DB-B618C7C5BE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5685" y="1293552"/>
            <a:ext cx="6160766" cy="4501604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2DA09826-CD62-6C23-FE9E-08B8B4D8E370}"/>
              </a:ext>
            </a:extLst>
          </p:cNvPr>
          <p:cNvGrpSpPr/>
          <p:nvPr/>
        </p:nvGrpSpPr>
        <p:grpSpPr>
          <a:xfrm>
            <a:off x="6944188" y="1470634"/>
            <a:ext cx="4792126" cy="4177358"/>
            <a:chOff x="6166212" y="1470634"/>
            <a:chExt cx="5262362" cy="4177358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9FDBC3EB-D44E-54F8-B3D9-C8A533C934F1}"/>
                </a:ext>
              </a:extLst>
            </p:cNvPr>
            <p:cNvGrpSpPr/>
            <p:nvPr/>
          </p:nvGrpSpPr>
          <p:grpSpPr>
            <a:xfrm>
              <a:off x="6166212" y="1470634"/>
              <a:ext cx="4298411" cy="914302"/>
              <a:chOff x="6166212" y="1470634"/>
              <a:chExt cx="4298411" cy="914302"/>
            </a:xfrm>
          </p:grpSpPr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781D375-D974-9471-E607-ADF41B884F34}"/>
                  </a:ext>
                </a:extLst>
              </p:cNvPr>
              <p:cNvSpPr txBox="1"/>
              <p:nvPr/>
            </p:nvSpPr>
            <p:spPr>
              <a:xfrm>
                <a:off x="6166212" y="1470634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4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0451C888-6138-6970-CC9F-A3EBFF707B07}"/>
                  </a:ext>
                </a:extLst>
              </p:cNvPr>
              <p:cNvSpPr txBox="1"/>
              <p:nvPr/>
            </p:nvSpPr>
            <p:spPr>
              <a:xfrm>
                <a:off x="6166212" y="1800161"/>
                <a:ext cx="429841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Do I know you?</a:t>
                </a:r>
              </a:p>
            </p:txBody>
          </p:sp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F0B1598-1017-EAFA-F097-0A16C5554A25}"/>
                </a:ext>
              </a:extLst>
            </p:cNvPr>
            <p:cNvSpPr txBox="1"/>
            <p:nvPr/>
          </p:nvSpPr>
          <p:spPr>
            <a:xfrm>
              <a:off x="6166212" y="4724662"/>
              <a:ext cx="526236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TAILGATING</a:t>
              </a:r>
            </a:p>
            <a:p>
              <a:endParaRPr lang="en-US" b="1" dirty="0"/>
            </a:p>
            <a:p>
              <a:r>
                <a:rPr lang="en-US" b="1" dirty="0"/>
                <a:t>LIKING, SIMILARITY </a:t>
              </a:r>
            </a:p>
          </p:txBody>
        </p:sp>
      </p:grpSp>
      <p:pic>
        <p:nvPicPr>
          <p:cNvPr id="7" name="Picture 6" descr="Close-up of a computer and a folder with a confidential stamp&#10;&#10;Description automatically generated">
            <a:extLst>
              <a:ext uri="{FF2B5EF4-FFF2-40B4-BE49-F238E27FC236}">
                <a16:creationId xmlns:a16="http://schemas.microsoft.com/office/drawing/2014/main" id="{500AC5DB-131A-5944-6B68-26265AC799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888715" y="1293553"/>
            <a:ext cx="6160768" cy="4501604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E9F92641-FF90-08C3-CBCD-63DFA577491A}"/>
              </a:ext>
            </a:extLst>
          </p:cNvPr>
          <p:cNvGrpSpPr/>
          <p:nvPr/>
        </p:nvGrpSpPr>
        <p:grpSpPr>
          <a:xfrm>
            <a:off x="-5400212" y="1270579"/>
            <a:ext cx="4792126" cy="4371706"/>
            <a:chOff x="6166212" y="1270579"/>
            <a:chExt cx="5262362" cy="4371706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EB87F626-038D-CE8D-5097-5AAD94626138}"/>
                </a:ext>
              </a:extLst>
            </p:cNvPr>
            <p:cNvGrpSpPr/>
            <p:nvPr/>
          </p:nvGrpSpPr>
          <p:grpSpPr>
            <a:xfrm>
              <a:off x="6166212" y="1270579"/>
              <a:ext cx="4692288" cy="3148311"/>
              <a:chOff x="6166212" y="1270579"/>
              <a:chExt cx="4692288" cy="3148311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234513C-5FFB-8D88-9383-15F525F31B5E}"/>
                  </a:ext>
                </a:extLst>
              </p:cNvPr>
              <p:cNvSpPr txBox="1"/>
              <p:nvPr/>
            </p:nvSpPr>
            <p:spPr>
              <a:xfrm>
                <a:off x="6166212" y="1270579"/>
                <a:ext cx="345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/>
                  <a:t>Ep. 3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FE94EC0-C7C7-3627-F781-2C11EEAB81CD}"/>
                  </a:ext>
                </a:extLst>
              </p:cNvPr>
              <p:cNvSpPr txBox="1"/>
              <p:nvPr/>
            </p:nvSpPr>
            <p:spPr>
              <a:xfrm>
                <a:off x="6166212" y="1600106"/>
                <a:ext cx="4298411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Deception in Plain Sight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D81C191-6441-A7FF-96FF-91C0B1060BBC}"/>
                  </a:ext>
                </a:extLst>
              </p:cNvPr>
              <p:cNvSpPr txBox="1"/>
              <p:nvPr/>
            </p:nvSpPr>
            <p:spPr>
              <a:xfrm>
                <a:off x="6166212" y="2849230"/>
                <a:ext cx="4692288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/>
                  <a:t>Recently John Smart attended a conference, together with Prof. Alex Crick. Or not?</a:t>
                </a:r>
              </a:p>
            </p:txBody>
          </p:sp>
        </p:grp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1F5259E-B14E-94CB-F892-4CBF5DFEEDB3}"/>
                </a:ext>
              </a:extLst>
            </p:cNvPr>
            <p:cNvSpPr txBox="1"/>
            <p:nvPr/>
          </p:nvSpPr>
          <p:spPr>
            <a:xfrm>
              <a:off x="6166212" y="5272953"/>
              <a:ext cx="52623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PHISHING, CRIME, SUSPENCE,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68669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A6E65-F7E0-B97B-A2D4-A297E647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390702"/>
            <a:ext cx="11280630" cy="594359"/>
          </a:xfrm>
        </p:spPr>
        <p:txBody>
          <a:bodyPr/>
          <a:lstStyle/>
          <a:p>
            <a:r>
              <a:rPr lang="en-US" dirty="0" err="1"/>
              <a:t>Humour</a:t>
            </a:r>
            <a:r>
              <a:rPr lang="en-US" dirty="0"/>
              <a:t> and storytelling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B46D0-E158-C53D-AE72-0B8D6D121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9</a:t>
            </a:fld>
            <a:endParaRPr lang="en-US"/>
          </a:p>
        </p:txBody>
      </p:sp>
      <p:pic>
        <p:nvPicPr>
          <p:cNvPr id="9" name="EP2 clip">
            <a:hlinkClick r:id="" action="ppaction://media"/>
            <a:extLst>
              <a:ext uri="{FF2B5EF4-FFF2-40B4-BE49-F238E27FC236}">
                <a16:creationId xmlns:a16="http://schemas.microsoft.com/office/drawing/2014/main" id="{0D1FC6EB-C541-8BCC-84A9-56603546DF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9700" y="1466674"/>
            <a:ext cx="5479425" cy="3082176"/>
          </a:xfrm>
          <a:prstGeom prst="roundRect">
            <a:avLst>
              <a:gd name="adj" fmla="val 4496"/>
            </a:avLst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56E17E4-55B6-A6FC-4C46-CE8C78F2EF88}"/>
              </a:ext>
            </a:extLst>
          </p:cNvPr>
          <p:cNvSpPr txBox="1"/>
          <p:nvPr/>
        </p:nvSpPr>
        <p:spPr>
          <a:xfrm>
            <a:off x="1111168" y="4672357"/>
            <a:ext cx="427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exact moment when Dave Lonely </a:t>
            </a:r>
            <a:r>
              <a:rPr lang="en-US" b="1" dirty="0" err="1"/>
              <a:t>recognises</a:t>
            </a:r>
            <a:r>
              <a:rPr lang="en-US" b="1" dirty="0"/>
              <a:t> the romance scam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768F14-127A-6E37-4D27-DDE9B1D4E173}"/>
              </a:ext>
            </a:extLst>
          </p:cNvPr>
          <p:cNvSpPr txBox="1"/>
          <p:nvPr/>
        </p:nvSpPr>
        <p:spPr>
          <a:xfrm>
            <a:off x="1111169" y="5336770"/>
            <a:ext cx="1655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39,546 views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011FC5D-D70B-2F87-9D04-303B6313E130}"/>
              </a:ext>
            </a:extLst>
          </p:cNvPr>
          <p:cNvSpPr txBox="1"/>
          <p:nvPr/>
        </p:nvSpPr>
        <p:spPr>
          <a:xfrm>
            <a:off x="455685" y="8803231"/>
            <a:ext cx="71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RAMSONWARE, CRIME, SUSPENCE, 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51F5A26-025B-B66D-95EA-E35992C16993}"/>
              </a:ext>
            </a:extLst>
          </p:cNvPr>
          <p:cNvSpPr/>
          <p:nvPr/>
        </p:nvSpPr>
        <p:spPr>
          <a:xfrm>
            <a:off x="509700" y="4700576"/>
            <a:ext cx="538866" cy="53886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519ECB-4899-C96C-3A11-D9521BEDE31D}"/>
              </a:ext>
            </a:extLst>
          </p:cNvPr>
          <p:cNvSpPr txBox="1"/>
          <p:nvPr/>
        </p:nvSpPr>
        <p:spPr>
          <a:xfrm>
            <a:off x="6805911" y="4672357"/>
            <a:ext cx="4017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hilarious stock photos of Dr Crick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54D5FD6-68E2-330C-D830-0D533BF332FE}"/>
              </a:ext>
            </a:extLst>
          </p:cNvPr>
          <p:cNvSpPr txBox="1"/>
          <p:nvPr/>
        </p:nvSpPr>
        <p:spPr>
          <a:xfrm>
            <a:off x="6805913" y="5336770"/>
            <a:ext cx="1655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32,498 views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6A2D875-9799-45B8-2BFD-36016F83F14B}"/>
              </a:ext>
            </a:extLst>
          </p:cNvPr>
          <p:cNvSpPr/>
          <p:nvPr/>
        </p:nvSpPr>
        <p:spPr>
          <a:xfrm>
            <a:off x="6204444" y="4700576"/>
            <a:ext cx="538866" cy="53886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EP 3 clip 2">
            <a:hlinkClick r:id="" action="ppaction://media"/>
            <a:extLst>
              <a:ext uri="{FF2B5EF4-FFF2-40B4-BE49-F238E27FC236}">
                <a16:creationId xmlns:a16="http://schemas.microsoft.com/office/drawing/2014/main" id="{D85D4159-CE4A-75E9-DC3A-9D0BAD407F0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02874" y="1466553"/>
            <a:ext cx="5479426" cy="3082177"/>
          </a:xfrm>
          <a:prstGeom prst="roundRect">
            <a:avLst>
              <a:gd name="adj" fmla="val 5776"/>
            </a:avLst>
          </a:prstGeom>
        </p:spPr>
      </p:pic>
    </p:spTree>
    <p:extLst>
      <p:ext uri="{BB962C8B-B14F-4D97-AF65-F5344CB8AC3E}">
        <p14:creationId xmlns:p14="http://schemas.microsoft.com/office/powerpoint/2010/main" val="382420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2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296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A6E65-F7E0-B97B-A2D4-A297E647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85" y="390702"/>
            <a:ext cx="11280630" cy="594359"/>
          </a:xfrm>
        </p:spPr>
        <p:txBody>
          <a:bodyPr/>
          <a:lstStyle/>
          <a:p>
            <a:r>
              <a:rPr lang="en-US" dirty="0" err="1"/>
              <a:t>Humour</a:t>
            </a:r>
            <a:r>
              <a:rPr lang="en-US" dirty="0"/>
              <a:t> and storytelling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B46D0-E158-C53D-AE72-0B8D6D121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10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6E17E4-55B6-A6FC-4C46-CE8C78F2EF88}"/>
              </a:ext>
            </a:extLst>
          </p:cNvPr>
          <p:cNvSpPr txBox="1"/>
          <p:nvPr/>
        </p:nvSpPr>
        <p:spPr>
          <a:xfrm>
            <a:off x="1111168" y="4672357"/>
            <a:ext cx="427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Sarah </a:t>
            </a:r>
            <a:r>
              <a:rPr lang="en-US" b="1" dirty="0" err="1"/>
              <a:t>Cleverclogs</a:t>
            </a:r>
            <a:r>
              <a:rPr lang="en-US" b="1" dirty="0"/>
              <a:t> is too cool for school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768F14-127A-6E37-4D27-DDE9B1D4E173}"/>
              </a:ext>
            </a:extLst>
          </p:cNvPr>
          <p:cNvSpPr txBox="1"/>
          <p:nvPr/>
        </p:nvSpPr>
        <p:spPr>
          <a:xfrm>
            <a:off x="1111169" y="5336770"/>
            <a:ext cx="1655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21,401 views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011FC5D-D70B-2F87-9D04-303B6313E130}"/>
              </a:ext>
            </a:extLst>
          </p:cNvPr>
          <p:cNvSpPr txBox="1"/>
          <p:nvPr/>
        </p:nvSpPr>
        <p:spPr>
          <a:xfrm>
            <a:off x="455685" y="8803231"/>
            <a:ext cx="71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RAMSONWARE, CRIME, SUSPENCE, 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51F5A26-025B-B66D-95EA-E35992C16993}"/>
              </a:ext>
            </a:extLst>
          </p:cNvPr>
          <p:cNvSpPr/>
          <p:nvPr/>
        </p:nvSpPr>
        <p:spPr>
          <a:xfrm>
            <a:off x="509700" y="4700576"/>
            <a:ext cx="538866" cy="53886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519ECB-4899-C96C-3A11-D9521BEDE31D}"/>
              </a:ext>
            </a:extLst>
          </p:cNvPr>
          <p:cNvSpPr txBox="1"/>
          <p:nvPr/>
        </p:nvSpPr>
        <p:spPr>
          <a:xfrm>
            <a:off x="6805910" y="4672357"/>
            <a:ext cx="48763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Dave Lonely overcomes the initial embarrassment and speaks with Jake Doubt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54D5FD6-68E2-330C-D830-0D533BF332FE}"/>
              </a:ext>
            </a:extLst>
          </p:cNvPr>
          <p:cNvSpPr txBox="1"/>
          <p:nvPr/>
        </p:nvSpPr>
        <p:spPr>
          <a:xfrm>
            <a:off x="6805913" y="5499292"/>
            <a:ext cx="1655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52,110 views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6A2D875-9799-45B8-2BFD-36016F83F14B}"/>
              </a:ext>
            </a:extLst>
          </p:cNvPr>
          <p:cNvSpPr/>
          <p:nvPr/>
        </p:nvSpPr>
        <p:spPr>
          <a:xfrm>
            <a:off x="6204444" y="4700576"/>
            <a:ext cx="538866" cy="53886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EP4 clip">
            <a:hlinkClick r:id="" action="ppaction://media"/>
            <a:extLst>
              <a:ext uri="{FF2B5EF4-FFF2-40B4-BE49-F238E27FC236}">
                <a16:creationId xmlns:a16="http://schemas.microsoft.com/office/drawing/2014/main" id="{A1127687-1D83-E7C8-7015-734563F5D5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09700" y="1461972"/>
            <a:ext cx="5479427" cy="3082178"/>
          </a:xfrm>
          <a:prstGeom prst="roundRect">
            <a:avLst>
              <a:gd name="adj" fmla="val 7279"/>
            </a:avLst>
          </a:prstGeom>
        </p:spPr>
      </p:pic>
      <p:pic>
        <p:nvPicPr>
          <p:cNvPr id="5" name="EP2 clip 2">
            <a:hlinkClick r:id="" action="ppaction://media"/>
            <a:extLst>
              <a:ext uri="{FF2B5EF4-FFF2-40B4-BE49-F238E27FC236}">
                <a16:creationId xmlns:a16="http://schemas.microsoft.com/office/drawing/2014/main" id="{3C62C814-9130-94A7-C233-2FCBAE59647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202873" y="1461973"/>
            <a:ext cx="5479427" cy="3082178"/>
          </a:xfrm>
          <a:prstGeom prst="roundRect">
            <a:avLst>
              <a:gd name="adj" fmla="val 6903"/>
            </a:avLst>
          </a:prstGeom>
        </p:spPr>
      </p:pic>
      <p:pic>
        <p:nvPicPr>
          <p:cNvPr id="6" name="EP2 clip">
            <a:hlinkClick r:id="" action="ppaction://media"/>
            <a:extLst>
              <a:ext uri="{FF2B5EF4-FFF2-40B4-BE49-F238E27FC236}">
                <a16:creationId xmlns:a16="http://schemas.microsoft.com/office/drawing/2014/main" id="{A51F4424-0573-7186-7A1A-F1E022E27BB3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09700" y="-4679043"/>
            <a:ext cx="5479425" cy="3082176"/>
          </a:xfrm>
          <a:prstGeom prst="roundRect">
            <a:avLst>
              <a:gd name="adj" fmla="val 4496"/>
            </a:avLst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88A922-D68A-7091-FE6C-AD64262D1142}"/>
              </a:ext>
            </a:extLst>
          </p:cNvPr>
          <p:cNvSpPr txBox="1"/>
          <p:nvPr/>
        </p:nvSpPr>
        <p:spPr>
          <a:xfrm>
            <a:off x="1111168" y="-1473360"/>
            <a:ext cx="427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exact moment when Dave Lonely </a:t>
            </a:r>
            <a:r>
              <a:rPr lang="en-US" b="1" dirty="0" err="1"/>
              <a:t>realises</a:t>
            </a:r>
            <a:r>
              <a:rPr lang="en-US" b="1" dirty="0"/>
              <a:t> the phishing scam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159E3E-3305-06E4-1868-F4B3C45B1DB3}"/>
              </a:ext>
            </a:extLst>
          </p:cNvPr>
          <p:cNvSpPr txBox="1"/>
          <p:nvPr/>
        </p:nvSpPr>
        <p:spPr>
          <a:xfrm>
            <a:off x="1111169" y="-808947"/>
            <a:ext cx="1655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39,546 views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339A09E-996D-B424-DC1A-FB87172FE44A}"/>
              </a:ext>
            </a:extLst>
          </p:cNvPr>
          <p:cNvSpPr/>
          <p:nvPr/>
        </p:nvSpPr>
        <p:spPr>
          <a:xfrm>
            <a:off x="509700" y="-1445141"/>
            <a:ext cx="538866" cy="53886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9B3D84-CBEF-CD9C-20CE-342115C2C270}"/>
              </a:ext>
            </a:extLst>
          </p:cNvPr>
          <p:cNvSpPr txBox="1"/>
          <p:nvPr/>
        </p:nvSpPr>
        <p:spPr>
          <a:xfrm>
            <a:off x="6805911" y="-1473360"/>
            <a:ext cx="4017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hilarious stock photos of Prof. Alex Crick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2E3A3C-5334-2773-E805-2D63F49761DA}"/>
              </a:ext>
            </a:extLst>
          </p:cNvPr>
          <p:cNvSpPr txBox="1"/>
          <p:nvPr/>
        </p:nvSpPr>
        <p:spPr>
          <a:xfrm>
            <a:off x="6805913" y="-808947"/>
            <a:ext cx="1655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32,498 views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B1FA43A-0EE2-870F-BEC5-D0BA2943FF37}"/>
              </a:ext>
            </a:extLst>
          </p:cNvPr>
          <p:cNvSpPr/>
          <p:nvPr/>
        </p:nvSpPr>
        <p:spPr>
          <a:xfrm>
            <a:off x="6204444" y="-1445141"/>
            <a:ext cx="538866" cy="53886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EP 3 clip 2">
            <a:hlinkClick r:id="" action="ppaction://media"/>
            <a:extLst>
              <a:ext uri="{FF2B5EF4-FFF2-40B4-BE49-F238E27FC236}">
                <a16:creationId xmlns:a16="http://schemas.microsoft.com/office/drawing/2014/main" id="{53761C6D-CA11-505F-2375-6F1CC16ACD7A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202874" y="-4679164"/>
            <a:ext cx="5479426" cy="3082177"/>
          </a:xfrm>
          <a:prstGeom prst="roundRect">
            <a:avLst>
              <a:gd name="adj" fmla="val 5776"/>
            </a:avLst>
          </a:prstGeom>
        </p:spPr>
      </p:pic>
    </p:spTree>
    <p:extLst>
      <p:ext uri="{BB962C8B-B14F-4D97-AF65-F5344CB8AC3E}">
        <p14:creationId xmlns:p14="http://schemas.microsoft.com/office/powerpoint/2010/main" val="35016233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8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2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72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08D437AD-00C5-8F72-D264-1BD1874688ED}"/>
              </a:ext>
            </a:extLst>
          </p:cNvPr>
          <p:cNvGrpSpPr/>
          <p:nvPr/>
        </p:nvGrpSpPr>
        <p:grpSpPr>
          <a:xfrm>
            <a:off x="-798394" y="1972725"/>
            <a:ext cx="11107033" cy="3274990"/>
            <a:chOff x="-798394" y="1972725"/>
            <a:chExt cx="11107033" cy="327499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417D661-01CE-6788-C571-1B0CACCBF2F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64984" y="3105382"/>
              <a:ext cx="3643655" cy="2142333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7A3042D-67A2-CDAA-4718-0B991A6E6F0C}"/>
                </a:ext>
              </a:extLst>
            </p:cNvPr>
            <p:cNvCxnSpPr/>
            <p:nvPr/>
          </p:nvCxnSpPr>
          <p:spPr>
            <a:xfrm flipV="1">
              <a:off x="-798394" y="2277197"/>
              <a:ext cx="3070746" cy="732134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1DE1013-D699-FA15-2650-D50D4B674AA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81284" y="2277197"/>
              <a:ext cx="91068" cy="2513167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C255412-9247-DA1C-0721-B88A1C25EE9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33684" y="4544704"/>
              <a:ext cx="3910167" cy="398060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59A380A0-4E27-6C99-9DE0-70490BBB386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226818" y="2078167"/>
              <a:ext cx="3192757" cy="2864597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7F069F14-3E73-B20E-B679-7348743A301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517222" y="2989878"/>
              <a:ext cx="3650327" cy="2176818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692428F5-0AF8-F4F7-2C06-58915265CDF0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793475" y="2078167"/>
              <a:ext cx="845603" cy="2801211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F6697A8-5B48-621C-A731-C47F7180351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646178" y="2171117"/>
              <a:ext cx="4364538" cy="779651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158E69A-2560-3873-E438-01E179F59D9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17886" y="1972725"/>
              <a:ext cx="3127481" cy="228054"/>
            </a:xfrm>
            <a:prstGeom prst="line">
              <a:avLst/>
            </a:prstGeom>
            <a:ln w="31750">
              <a:solidFill>
                <a:srgbClr val="C00000"/>
              </a:solidFill>
            </a:ln>
            <a:effectLst>
              <a:outerShdw blurRad="50800"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7">
            <a:extLst>
              <a:ext uri="{FF2B5EF4-FFF2-40B4-BE49-F238E27FC236}">
                <a16:creationId xmlns:a16="http://schemas.microsoft.com/office/drawing/2014/main" id="{A05E2D48-765A-65DF-7D32-DD66EB5E7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campaign in numbers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81818A-C017-6FDC-36ED-E199DC90B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11</a:t>
            </a:fld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5A08B315-27B1-8B91-7CCE-3036C468E7D0}"/>
              </a:ext>
            </a:extLst>
          </p:cNvPr>
          <p:cNvGrpSpPr/>
          <p:nvPr/>
        </p:nvGrpSpPr>
        <p:grpSpPr>
          <a:xfrm>
            <a:off x="709340" y="1450295"/>
            <a:ext cx="3034790" cy="1673816"/>
            <a:chOff x="709340" y="1450295"/>
            <a:chExt cx="3034790" cy="1673816"/>
          </a:xfrm>
        </p:grpSpPr>
        <p:sp>
          <p:nvSpPr>
            <p:cNvPr id="2" name="Rounded Rectangle 1">
              <a:extLst>
                <a:ext uri="{FF2B5EF4-FFF2-40B4-BE49-F238E27FC236}">
                  <a16:creationId xmlns:a16="http://schemas.microsoft.com/office/drawing/2014/main" id="{4B391A73-AB1B-9D21-5F00-A33435CE2917}"/>
                </a:ext>
              </a:extLst>
            </p:cNvPr>
            <p:cNvSpPr/>
            <p:nvPr/>
          </p:nvSpPr>
          <p:spPr>
            <a:xfrm rot="21391554">
              <a:off x="841083" y="1477757"/>
              <a:ext cx="2680403" cy="1598881"/>
            </a:xfrm>
            <a:prstGeom prst="roundRect">
              <a:avLst>
                <a:gd name="adj" fmla="val 6364"/>
              </a:avLst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b="1" kern="100" dirty="0">
                  <a:solidFill>
                    <a:schemeClr val="tx2"/>
                  </a:solidFill>
                  <a:effectLst/>
                  <a:ea typeface="Aptos" panose="020B0004020202020204" pitchFamily="34" charset="0"/>
                  <a:cs typeface="Times New Roman" panose="02020603050405020304" pitchFamily="18" charset="0"/>
                </a:rPr>
                <a:t>23 NRENs </a:t>
              </a: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0F4C66A7-5269-8971-346E-27E2DB6BD312}"/>
                </a:ext>
              </a:extLst>
            </p:cNvPr>
            <p:cNvSpPr/>
            <p:nvPr/>
          </p:nvSpPr>
          <p:spPr>
            <a:xfrm rot="2221539">
              <a:off x="2917926" y="1450295"/>
              <a:ext cx="826204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27126613-BCAD-5F73-237D-5E87A6EC0308}"/>
                </a:ext>
              </a:extLst>
            </p:cNvPr>
            <p:cNvSpPr/>
            <p:nvPr/>
          </p:nvSpPr>
          <p:spPr>
            <a:xfrm rot="2221539">
              <a:off x="709340" y="2931108"/>
              <a:ext cx="613381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83CF8F1A-F833-BE4E-CBE8-D3C17094FF35}"/>
              </a:ext>
            </a:extLst>
          </p:cNvPr>
          <p:cNvGrpSpPr/>
          <p:nvPr/>
        </p:nvGrpSpPr>
        <p:grpSpPr>
          <a:xfrm>
            <a:off x="4340105" y="908683"/>
            <a:ext cx="2341078" cy="2251065"/>
            <a:chOff x="4340105" y="908683"/>
            <a:chExt cx="2341078" cy="2251065"/>
          </a:xfrm>
        </p:grpSpPr>
        <p:sp>
          <p:nvSpPr>
            <p:cNvPr id="4" name="Rounded Rectangle 3">
              <a:extLst>
                <a:ext uri="{FF2B5EF4-FFF2-40B4-BE49-F238E27FC236}">
                  <a16:creationId xmlns:a16="http://schemas.microsoft.com/office/drawing/2014/main" id="{87C4CC60-8D02-E341-8E2D-0EBCCA56CE37}"/>
                </a:ext>
              </a:extLst>
            </p:cNvPr>
            <p:cNvSpPr/>
            <p:nvPr/>
          </p:nvSpPr>
          <p:spPr>
            <a:xfrm rot="172154">
              <a:off x="4340105" y="1100901"/>
              <a:ext cx="2341078" cy="2058847"/>
            </a:xfrm>
            <a:prstGeom prst="roundRect">
              <a:avLst>
                <a:gd name="adj" fmla="val 35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b="1" kern="100" dirty="0">
                  <a:solidFill>
                    <a:schemeClr val="bg2"/>
                  </a:solidFill>
                  <a:effectLst/>
                  <a:ea typeface="Aptos" panose="020B0004020202020204" pitchFamily="34" charset="0"/>
                  <a:cs typeface="Times New Roman" panose="02020603050405020304" pitchFamily="18" charset="0"/>
                </a:rPr>
                <a:t>9.9/10</a:t>
              </a:r>
            </a:p>
            <a:p>
              <a:pPr algn="ctr"/>
              <a:r>
                <a:rPr lang="en-GB" sz="2800" b="1" kern="100" dirty="0">
                  <a:solidFill>
                    <a:schemeClr val="bg2"/>
                  </a:solidFill>
                  <a:effectLst/>
                  <a:ea typeface="Aptos" panose="020B0004020202020204" pitchFamily="34" charset="0"/>
                  <a:cs typeface="Times New Roman" panose="02020603050405020304" pitchFamily="18" charset="0"/>
                </a:rPr>
                <a:t>rating</a:t>
              </a: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A07E545F-4D9F-8E11-6A5C-9EF0884EEEFB}"/>
                </a:ext>
              </a:extLst>
            </p:cNvPr>
            <p:cNvSpPr/>
            <p:nvPr/>
          </p:nvSpPr>
          <p:spPr>
            <a:xfrm rot="5400000">
              <a:off x="5373316" y="988542"/>
              <a:ext cx="352721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5A80CCF8-3FAD-2CA7-BF27-5305EF460433}"/>
              </a:ext>
            </a:extLst>
          </p:cNvPr>
          <p:cNvGrpSpPr/>
          <p:nvPr/>
        </p:nvGrpSpPr>
        <p:grpSpPr>
          <a:xfrm>
            <a:off x="8335833" y="1876210"/>
            <a:ext cx="3724847" cy="2103982"/>
            <a:chOff x="8335833" y="1876210"/>
            <a:chExt cx="3724847" cy="2103982"/>
          </a:xfrm>
        </p:grpSpPr>
        <p:sp>
          <p:nvSpPr>
            <p:cNvPr id="5" name="Rounded Rectangle 4">
              <a:extLst>
                <a:ext uri="{FF2B5EF4-FFF2-40B4-BE49-F238E27FC236}">
                  <a16:creationId xmlns:a16="http://schemas.microsoft.com/office/drawing/2014/main" id="{106ECC74-A93B-3BF1-0B93-2D742E9988FC}"/>
                </a:ext>
              </a:extLst>
            </p:cNvPr>
            <p:cNvSpPr/>
            <p:nvPr/>
          </p:nvSpPr>
          <p:spPr>
            <a:xfrm rot="231865">
              <a:off x="8591265" y="1921345"/>
              <a:ext cx="3138089" cy="2058847"/>
            </a:xfrm>
            <a:prstGeom prst="roundRect">
              <a:avLst>
                <a:gd name="adj" fmla="val 382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b="1" kern="100" dirty="0">
                  <a:effectLst/>
                  <a:ea typeface="Aptos" panose="020B0004020202020204" pitchFamily="34" charset="0"/>
                  <a:cs typeface="Times New Roman" panose="02020603050405020304" pitchFamily="18" charset="0"/>
                </a:rPr>
                <a:t>37,000</a:t>
              </a:r>
            </a:p>
            <a:p>
              <a:pPr algn="ctr"/>
              <a:r>
                <a:rPr lang="en-GB" sz="2800" b="1" kern="100" dirty="0">
                  <a:solidFill>
                    <a:schemeClr val="bg2"/>
                  </a:solidFill>
                  <a:ea typeface="Aptos" panose="020B0004020202020204" pitchFamily="34" charset="0"/>
                  <a:cs typeface="Times New Roman" panose="02020603050405020304" pitchFamily="18" charset="0"/>
                </a:rPr>
                <a:t>impressions</a:t>
              </a:r>
            </a:p>
            <a:p>
              <a:pPr algn="ctr"/>
              <a:r>
                <a:rPr lang="en-GB" sz="2800" b="1" kern="100" dirty="0">
                  <a:solidFill>
                    <a:schemeClr val="bg2"/>
                  </a:solidFill>
                  <a:ea typeface="Aptos" panose="020B0004020202020204" pitchFamily="34" charset="0"/>
                  <a:cs typeface="Times New Roman" panose="02020603050405020304" pitchFamily="18" charset="0"/>
                </a:rPr>
                <a:t>o</a:t>
              </a:r>
              <a:r>
                <a:rPr lang="en-GB" sz="2800" b="1" kern="100" dirty="0">
                  <a:solidFill>
                    <a:schemeClr val="bg2"/>
                  </a:solidFill>
                  <a:effectLst/>
                  <a:ea typeface="Aptos" panose="020B0004020202020204" pitchFamily="34" charset="0"/>
                  <a:cs typeface="Times New Roman" panose="02020603050405020304" pitchFamily="18" charset="0"/>
                </a:rPr>
                <a:t>n LinkedIn</a:t>
              </a: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B25D6448-2A97-190D-A7FE-46D9EC253F42}"/>
                </a:ext>
              </a:extLst>
            </p:cNvPr>
            <p:cNvSpPr/>
            <p:nvPr/>
          </p:nvSpPr>
          <p:spPr>
            <a:xfrm rot="19242524">
              <a:off x="8335833" y="1876210"/>
              <a:ext cx="826204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92AB52F4-6279-3127-A6CD-E70A528AC146}"/>
                </a:ext>
              </a:extLst>
            </p:cNvPr>
            <p:cNvSpPr/>
            <p:nvPr/>
          </p:nvSpPr>
          <p:spPr>
            <a:xfrm rot="2026817">
              <a:off x="11234476" y="2033822"/>
              <a:ext cx="826204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685E93BB-AD95-4D41-2D2E-1DB6801FFDAC}"/>
              </a:ext>
            </a:extLst>
          </p:cNvPr>
          <p:cNvGrpSpPr/>
          <p:nvPr/>
        </p:nvGrpSpPr>
        <p:grpSpPr>
          <a:xfrm>
            <a:off x="737784" y="3765441"/>
            <a:ext cx="3035878" cy="2214063"/>
            <a:chOff x="737784" y="3765441"/>
            <a:chExt cx="3035878" cy="2214063"/>
          </a:xfrm>
        </p:grpSpPr>
        <p:sp>
          <p:nvSpPr>
            <p:cNvPr id="3" name="Rounded Rectangle 2">
              <a:extLst>
                <a:ext uri="{FF2B5EF4-FFF2-40B4-BE49-F238E27FC236}">
                  <a16:creationId xmlns:a16="http://schemas.microsoft.com/office/drawing/2014/main" id="{24FA28C1-C0D6-4705-00D6-B9CC1078C0F4}"/>
                </a:ext>
              </a:extLst>
            </p:cNvPr>
            <p:cNvSpPr/>
            <p:nvPr/>
          </p:nvSpPr>
          <p:spPr>
            <a:xfrm rot="21429470">
              <a:off x="786185" y="3849955"/>
              <a:ext cx="2987477" cy="2058847"/>
            </a:xfrm>
            <a:prstGeom prst="roundRect">
              <a:avLst>
                <a:gd name="adj" fmla="val 4447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b="1" kern="100" dirty="0">
                  <a:solidFill>
                    <a:schemeClr val="tx2"/>
                  </a:solidFill>
                  <a:effectLst/>
                  <a:ea typeface="Aptos" panose="020B0004020202020204" pitchFamily="34" charset="0"/>
                  <a:cs typeface="Times New Roman" panose="02020603050405020304" pitchFamily="18" charset="0"/>
                </a:rPr>
                <a:t>250+</a:t>
              </a:r>
            </a:p>
            <a:p>
              <a:pPr algn="ctr"/>
              <a:r>
                <a:rPr lang="en-GB" sz="2800" b="1" kern="100" dirty="0">
                  <a:solidFill>
                    <a:schemeClr val="tx2"/>
                  </a:solidFill>
                  <a:ea typeface="Aptos" panose="020B0004020202020204" pitchFamily="34" charset="0"/>
                  <a:cs typeface="Times New Roman" panose="02020603050405020304" pitchFamily="18" charset="0"/>
                </a:rPr>
                <a:t>registrants</a:t>
              </a:r>
            </a:p>
            <a:p>
              <a:pPr algn="ctr"/>
              <a:r>
                <a:rPr lang="en-GB" sz="2800" b="1" kern="100" dirty="0">
                  <a:solidFill>
                    <a:schemeClr val="tx2"/>
                  </a:solidFill>
                  <a:ea typeface="Aptos" panose="020B0004020202020204" pitchFamily="34" charset="0"/>
                  <a:cs typeface="Times New Roman" panose="02020603050405020304" pitchFamily="18" charset="0"/>
                </a:rPr>
                <a:t>4 webinars</a:t>
              </a:r>
            </a:p>
            <a:p>
              <a:pPr algn="ctr"/>
              <a:endParaRPr lang="en-GB" sz="2800" b="1" kern="100" dirty="0">
                <a:solidFill>
                  <a:schemeClr val="tx2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67F4499D-A7B7-A5ED-87F7-F347F348B89B}"/>
                </a:ext>
              </a:extLst>
            </p:cNvPr>
            <p:cNvSpPr/>
            <p:nvPr/>
          </p:nvSpPr>
          <p:spPr>
            <a:xfrm rot="7911199">
              <a:off x="3382135" y="5602040"/>
              <a:ext cx="561925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653A4401-D43B-DDE8-199A-8B6FFC7EA0F9}"/>
                </a:ext>
              </a:extLst>
            </p:cNvPr>
            <p:cNvSpPr/>
            <p:nvPr/>
          </p:nvSpPr>
          <p:spPr>
            <a:xfrm rot="7911199">
              <a:off x="521440" y="3981785"/>
              <a:ext cx="625692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B2BD75FC-0205-6E95-A229-A10E69DD7403}"/>
              </a:ext>
            </a:extLst>
          </p:cNvPr>
          <p:cNvGrpSpPr/>
          <p:nvPr/>
        </p:nvGrpSpPr>
        <p:grpSpPr>
          <a:xfrm>
            <a:off x="5035952" y="3666352"/>
            <a:ext cx="3160269" cy="2213431"/>
            <a:chOff x="5035952" y="3666352"/>
            <a:chExt cx="3160269" cy="2213431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EE471C30-9729-0198-0572-EAB782B76A19}"/>
                </a:ext>
              </a:extLst>
            </p:cNvPr>
            <p:cNvSpPr/>
            <p:nvPr/>
          </p:nvSpPr>
          <p:spPr>
            <a:xfrm rot="335263">
              <a:off x="5147193" y="3777154"/>
              <a:ext cx="2898162" cy="2058847"/>
            </a:xfrm>
            <a:prstGeom prst="roundRect">
              <a:avLst>
                <a:gd name="adj" fmla="val 3834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b="1" kern="100" dirty="0">
                  <a:ea typeface="Aptos" panose="020B0004020202020204" pitchFamily="34" charset="0"/>
                  <a:cs typeface="Times New Roman" panose="02020603050405020304" pitchFamily="18" charset="0"/>
                </a:rPr>
                <a:t>7 languages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A630B535-57F5-C9AE-66EF-F299177164B9}"/>
                </a:ext>
              </a:extLst>
            </p:cNvPr>
            <p:cNvSpPr/>
            <p:nvPr/>
          </p:nvSpPr>
          <p:spPr>
            <a:xfrm rot="19706224">
              <a:off x="5035952" y="3666352"/>
              <a:ext cx="700067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55EE0746-DEE6-EE09-48D4-A58FAE281EEC}"/>
                </a:ext>
              </a:extLst>
            </p:cNvPr>
            <p:cNvSpPr/>
            <p:nvPr/>
          </p:nvSpPr>
          <p:spPr>
            <a:xfrm rot="19706224">
              <a:off x="7299941" y="5686780"/>
              <a:ext cx="896280" cy="193003"/>
            </a:xfrm>
            <a:prstGeom prst="rect">
              <a:avLst/>
            </a:prstGeom>
            <a:solidFill>
              <a:srgbClr val="FFFF00">
                <a:alpha val="24000"/>
              </a:srgbClr>
            </a:solidFill>
            <a:ln>
              <a:noFill/>
            </a:ln>
            <a:effectLst>
              <a:outerShdw dist="25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2989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2CF55A96-EE8C-E2B2-6F08-EB9F6B221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E6FB4-16B8-CF36-AD63-BC6D67ABB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Technical investment – Is it enough?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5CB78-F986-F9C9-6F8A-D449939C7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12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8FF917-26D3-34D8-01CB-C16FD09AE3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rot="21443745">
            <a:off x="-774068" y="-6452"/>
            <a:ext cx="6858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81BA0DD-2086-0C04-019A-FDE1CB09D2C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 rot="21266148">
            <a:off x="1928712" y="-6452"/>
            <a:ext cx="6858000" cy="6858000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DD23BC-914B-E7A5-DDB4-31DCFB259B0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 rot="188624">
            <a:off x="4189211" y="-6452"/>
            <a:ext cx="6858000" cy="6858000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C7B6FA-A958-91BE-00F7-7D44FBD3B5B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 rot="21377514">
            <a:off x="6419193" y="25246"/>
            <a:ext cx="6858000" cy="6858000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05624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66DCEF44-7B1E-C422-6B31-BDA50B69E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8B5B3-CA74-9209-2886-A33D345E5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Can we ignore this?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D30D41-14C3-B308-BDBA-5ACACCD55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E8451-FA9E-044E-A25E-570F063E7F9B}" type="slidenum">
              <a:rPr lang="en-US" smtClean="0"/>
              <a:t>13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C7ABC4-9FC0-57CE-1EBC-85B5326701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617271" y="62527"/>
            <a:ext cx="6858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80C13E-9BF5-5FE9-E7F5-2969C6A4DF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716729" y="62527"/>
            <a:ext cx="6858000" cy="6858000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8F9C012-F772-456D-41A8-055B33BB1E6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716729" y="62527"/>
            <a:ext cx="6858000" cy="6858000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E89830-CCB8-F0CC-6FD5-0AF714805F6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2666999" y="62527"/>
            <a:ext cx="6858000" cy="6858000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945A06D-7201-5EF2-EA4C-4ADE517CC894}"/>
              </a:ext>
            </a:extLst>
          </p:cNvPr>
          <p:cNvSpPr/>
          <p:nvPr/>
        </p:nvSpPr>
        <p:spPr>
          <a:xfrm>
            <a:off x="4355243" y="1027253"/>
            <a:ext cx="3437681" cy="48034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/>
              <a:t>&gt;70% 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of cyber failures can be attributed to human error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1092E1-4A07-D358-A7DE-0C49C0F2E3B1}"/>
              </a:ext>
            </a:extLst>
          </p:cNvPr>
          <p:cNvSpPr txBox="1"/>
          <p:nvPr/>
        </p:nvSpPr>
        <p:spPr>
          <a:xfrm>
            <a:off x="281090" y="5726913"/>
            <a:ext cx="3437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*</a:t>
            </a:r>
            <a:r>
              <a:rPr lang="en-GB" sz="1200" b="1" dirty="0"/>
              <a:t>Sources</a:t>
            </a:r>
            <a:r>
              <a:rPr lang="en-GB" sz="1200" dirty="0"/>
              <a:t>: Mimecast 95%, Varonis 88% SC Media 95%, Verizon 68% </a:t>
            </a:r>
          </a:p>
        </p:txBody>
      </p:sp>
    </p:spTree>
    <p:extLst>
      <p:ext uri="{BB962C8B-B14F-4D97-AF65-F5344CB8AC3E}">
        <p14:creationId xmlns:p14="http://schemas.microsoft.com/office/powerpoint/2010/main" val="33028170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47FDE-433D-251C-7EBC-D5016E73E6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685" y="1604257"/>
            <a:ext cx="5917683" cy="950036"/>
          </a:xfrm>
        </p:spPr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EE15A-A33A-CCBD-1050-4C05833D3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4691" y="6430136"/>
            <a:ext cx="801624" cy="365125"/>
          </a:xfrm>
        </p:spPr>
        <p:txBody>
          <a:bodyPr/>
          <a:lstStyle/>
          <a:p>
            <a:fld id="{DC3E8451-FA9E-044E-A25E-570F063E7F9B}" type="slidenum">
              <a:rPr lang="en-US" smtClean="0"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FB2725-BFCD-7BF6-16B3-914636386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29" y="3694254"/>
            <a:ext cx="1248136" cy="12481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256686-33F8-B090-49DC-3CE4CA28CF12}"/>
              </a:ext>
            </a:extLst>
          </p:cNvPr>
          <p:cNvSpPr txBox="1"/>
          <p:nvPr/>
        </p:nvSpPr>
        <p:spPr>
          <a:xfrm>
            <a:off x="455684" y="3097070"/>
            <a:ext cx="4556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Watch all episodes here:</a:t>
            </a:r>
          </a:p>
        </p:txBody>
      </p:sp>
    </p:spTree>
    <p:extLst>
      <p:ext uri="{BB962C8B-B14F-4D97-AF65-F5344CB8AC3E}">
        <p14:creationId xmlns:p14="http://schemas.microsoft.com/office/powerpoint/2010/main" val="1607943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ecurity Days">
      <a:dk1>
        <a:srgbClr val="000000"/>
      </a:dk1>
      <a:lt1>
        <a:srgbClr val="FFFFFF"/>
      </a:lt1>
      <a:dk2>
        <a:srgbClr val="2B3890"/>
      </a:dk2>
      <a:lt2>
        <a:srgbClr val="FFFFFF"/>
      </a:lt2>
      <a:accent1>
        <a:srgbClr val="18EA3F"/>
      </a:accent1>
      <a:accent2>
        <a:srgbClr val="5E2B8F"/>
      </a:accent2>
      <a:accent3>
        <a:srgbClr val="A5A5A5"/>
      </a:accent3>
      <a:accent4>
        <a:srgbClr val="2B3890"/>
      </a:accent4>
      <a:accent5>
        <a:srgbClr val="5B9BD5"/>
      </a:accent5>
      <a:accent6>
        <a:srgbClr val="70AD47"/>
      </a:accent6>
      <a:hlink>
        <a:srgbClr val="2B3890"/>
      </a:hlink>
      <a:folHlink>
        <a:srgbClr val="18EA3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3AE9C54F-3A2A-2B40-8AB9-4ED0AED36089}" vid="{584B6295-BED0-B84A-808B-972137185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ppt/theme/themeOverride2.xml><?xml version="1.0" encoding="utf-8"?>
<a:themeOverride xmlns:a="http://schemas.openxmlformats.org/drawingml/2006/main">
  <a:clrScheme name="Security Days">
    <a:dk1>
      <a:srgbClr val="000000"/>
    </a:dk1>
    <a:lt1>
      <a:srgbClr val="FFFFFF"/>
    </a:lt1>
    <a:dk2>
      <a:srgbClr val="2B3890"/>
    </a:dk2>
    <a:lt2>
      <a:srgbClr val="FFFFFF"/>
    </a:lt2>
    <a:accent1>
      <a:srgbClr val="18EA3F"/>
    </a:accent1>
    <a:accent2>
      <a:srgbClr val="5E2B8F"/>
    </a:accent2>
    <a:accent3>
      <a:srgbClr val="A5A5A5"/>
    </a:accent3>
    <a:accent4>
      <a:srgbClr val="2B3890"/>
    </a:accent4>
    <a:accent5>
      <a:srgbClr val="5B9BD5"/>
    </a:accent5>
    <a:accent6>
      <a:srgbClr val="70AD47"/>
    </a:accent6>
    <a:hlink>
      <a:srgbClr val="2B3890"/>
    </a:hlink>
    <a:folHlink>
      <a:srgbClr val="18EA3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3808</TotalTime>
  <Words>1069</Words>
  <Application>Microsoft Office PowerPoint</Application>
  <PresentationFormat>Widescreen</PresentationFormat>
  <Paragraphs>124</Paragraphs>
  <Slides>14</Slides>
  <Notes>13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Slack-Lato</vt:lpstr>
      <vt:lpstr>Office Theme</vt:lpstr>
      <vt:lpstr>We can all be Jake Doubt</vt:lpstr>
      <vt:lpstr>PowerPoint Presentation</vt:lpstr>
      <vt:lpstr>Meet Jake Doubt</vt:lpstr>
      <vt:lpstr>A GÉANT Original Series</vt:lpstr>
      <vt:lpstr>A GÉANT Original Series</vt:lpstr>
      <vt:lpstr>A GÉANT Original Series</vt:lpstr>
      <vt:lpstr>A GÉANT Original Series</vt:lpstr>
      <vt:lpstr>A GÉANT Original Series</vt:lpstr>
      <vt:lpstr>Humour and storytelling</vt:lpstr>
      <vt:lpstr>Humour and storytelling</vt:lpstr>
      <vt:lpstr>The campaign in numbers</vt:lpstr>
      <vt:lpstr>Technical investment – Is it enough?</vt:lpstr>
      <vt:lpstr>Can we ignore this?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Rosanna Norman</dc:creator>
  <cp:lastModifiedBy>Rosanna Norman</cp:lastModifiedBy>
  <cp:revision>51</cp:revision>
  <dcterms:created xsi:type="dcterms:W3CDTF">2025-03-27T14:17:12Z</dcterms:created>
  <dcterms:modified xsi:type="dcterms:W3CDTF">2025-04-02T14:09:16Z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03d8cf0-51b3-448e-9fca-7be663facb26_Enabled">
    <vt:lpwstr>true</vt:lpwstr>
  </property>
  <property fmtid="{D5CDD505-2E9C-101B-9397-08002B2CF9AE}" pid="3" name="MSIP_Label_003d8cf0-51b3-448e-9fca-7be663facb26_SetDate">
    <vt:lpwstr>2025-03-20T09:32:22Z</vt:lpwstr>
  </property>
  <property fmtid="{D5CDD505-2E9C-101B-9397-08002B2CF9AE}" pid="4" name="MSIP_Label_003d8cf0-51b3-448e-9fca-7be663facb26_Method">
    <vt:lpwstr>Standard</vt:lpwstr>
  </property>
  <property fmtid="{D5CDD505-2E9C-101B-9397-08002B2CF9AE}" pid="5" name="MSIP_Label_003d8cf0-51b3-448e-9fca-7be663facb26_Name">
    <vt:lpwstr>Confidential</vt:lpwstr>
  </property>
  <property fmtid="{D5CDD505-2E9C-101B-9397-08002B2CF9AE}" pid="6" name="MSIP_Label_003d8cf0-51b3-448e-9fca-7be663facb26_SiteId">
    <vt:lpwstr>d8cc37ca-6546-448c-8369-0f1026a3306b</vt:lpwstr>
  </property>
  <property fmtid="{D5CDD505-2E9C-101B-9397-08002B2CF9AE}" pid="7" name="MSIP_Label_003d8cf0-51b3-448e-9fca-7be663facb26_ActionId">
    <vt:lpwstr>11029505-e308-4a04-b2d7-c0924acc45f0</vt:lpwstr>
  </property>
  <property fmtid="{D5CDD505-2E9C-101B-9397-08002B2CF9AE}" pid="8" name="MSIP_Label_003d8cf0-51b3-448e-9fca-7be663facb26_ContentBits">
    <vt:lpwstr>2</vt:lpwstr>
  </property>
  <property fmtid="{D5CDD505-2E9C-101B-9397-08002B2CF9AE}" pid="9" name="ClassificationContentMarkingFooterLocations">
    <vt:lpwstr>Office Theme:8</vt:lpwstr>
  </property>
  <property fmtid="{D5CDD505-2E9C-101B-9397-08002B2CF9AE}" pid="10" name="ClassificationContentMarkingFooterText">
    <vt:lpwstr>Confidential</vt:lpwstr>
  </property>
</Properties>
</file>