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26" r:id="rId4"/>
  </p:sldMasterIdLst>
  <p:sldIdLst>
    <p:sldId id="256" r:id="rId5"/>
    <p:sldId id="257" r:id="rId6"/>
    <p:sldId id="258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2" r:id="rId19"/>
  </p:sldIdLst>
  <p:sldSz cx="12192000" cy="6858000"/>
  <p:notesSz cx="7772400" cy="10058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62CF7-F99C-E8C3-2E1C-F987141CC6EB}" v="173" dt="2025-04-02T07:44:28.194"/>
    <p1510:client id="{C50D94B7-963A-22F4-4FBE-C1AD0405B342}" v="589" dt="2025-04-01T21:20:31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13C0D4-CC95-4AFE-B996-A61527161C8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491F53-94A0-45BC-94E3-BDF3431EEE9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92868B-AF4F-4AF2-8847-A04C3FF2D9F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738926-D10D-433D-9238-C1DD52A8784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EC5B506-404D-4333-9324-208445ED1BE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15D5B41-4F2A-4C2C-AD2D-2C65A678108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596D53-8B82-4151-B953-E97C7F30B59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B6ACC4-3C08-4CAA-A2ED-D8FDF290D2A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8773A3-F1CA-4B07-86F5-3523ED5637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5760" y="2144160"/>
            <a:ext cx="5917320" cy="440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0DF69C-FC76-42A7-8F7E-42251856D3A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5AEDE5-9ED7-48C4-B595-4D1C9E93B94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A7B620-D70F-4F6F-AAED-873E5C267D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34D2A5-9B63-4A30-8CC8-7B40656DDF0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CEF33F-5BC6-4BB6-BC7C-762C347ECF2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F140FCC-F8BE-493C-8EE0-01F2C83DC5E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F3F5EC-0DB4-475A-803F-BEDB5146360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3049E94-90D2-4858-AE01-3EEB17E7C09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8DD3D72-8529-45B4-86D6-85B449A222E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715CCA2-CFAA-4066-9002-6118B1C781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A0729BD-86F4-4965-B6D1-72A24C96EC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1BF5C7-6F13-49E8-A745-47094A0F3C4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1F19F2C-3DFC-47C3-A9EB-8D1BB25381C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AE2805-863E-4BE5-A709-6C091B7AEB0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5760" y="2144160"/>
            <a:ext cx="5917320" cy="440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3D26287-72C4-4DDE-9513-B00D892A18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BFE9731-882C-4219-B839-284BD89C7E7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907A702-D646-4F02-A082-C5D9669B66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ED62494-4E27-44AA-8A12-0648D46F9E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9A4E70-BF77-4FA6-8DD0-81115A9AEA3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7AEE173-4C5A-4854-9B80-1BD7A90EFBA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E029861-F51E-4C0A-A104-0FBBF830288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CEBFE9B0-5B76-42A7-9759-5E60F88FC1B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0A2E311-AB3A-4EB8-82EB-A1A69091086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352D22-70EB-4B24-8D82-3E462D92485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044D7B-4D6D-4AA6-AEBE-A6C08921CCF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BDEC9999-1363-4FF8-B551-00081B2D345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FF2F5F9-0B54-451F-945F-BBCB220CDA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ubTitle"/>
          </p:nvPr>
        </p:nvSpPr>
        <p:spPr>
          <a:xfrm>
            <a:off x="455760" y="2144160"/>
            <a:ext cx="5917320" cy="440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4BA0BEE-0763-4505-9180-7828CEECCF0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C916F5A-02C3-47A0-875C-90ECE1093D9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93D5074-CA4C-4DA9-8AAF-B0FC8DA19E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2A541AB-F843-41D4-96CD-2CD8DE2969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FE23CDB-4A19-42D4-9B8E-AD473EF6F54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802DFE2-57C0-4D96-BC73-0845DA31F78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1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4CB3178-ACC7-4562-84E4-CC295AD08F5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BCD144-59F6-4DA6-8926-B515225B4ED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5760" y="2144160"/>
            <a:ext cx="5917320" cy="440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FB8868-7DDC-4B39-B3BD-D884FC065C3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18C382-F308-43E6-99DF-22450FDCDE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39C659-F30E-4A42-95BD-D03348C58A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F12554-1889-4CE0-B043-658A72F6FA9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/>
          <p:nvPr/>
        </p:nvSpPr>
        <p:spPr>
          <a:xfrm>
            <a:off x="5783400" y="6642000"/>
            <a:ext cx="65376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Confidential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4"/>
          <a:srcRect l="4" r="4"/>
          <a:stretch/>
        </p:blipFill>
        <p:spPr>
          <a:xfrm>
            <a:off x="0" y="0"/>
            <a:ext cx="12190680" cy="6857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5760" y="1771560"/>
            <a:ext cx="5917320" cy="148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GB" sz="4000" b="1" strike="noStrike" spc="-1">
                <a:solidFill>
                  <a:schemeClr val="accent1"/>
                </a:solidFill>
                <a:latin typeface="Arial"/>
              </a:rPr>
              <a:t>Click to edit Master title style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9244440" y="6429960"/>
            <a:ext cx="1142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GB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55760" y="6429960"/>
            <a:ext cx="8241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10934640" y="6429960"/>
            <a:ext cx="80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3D554C-1FC9-442F-86F4-4B575522D26C}" type="slidenum">
              <a:rPr lang="en-US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12"/>
          <p:cNvPicPr/>
          <p:nvPr/>
        </p:nvPicPr>
        <p:blipFill>
          <a:blip r:embed="rId15"/>
          <a:stretch/>
        </p:blipFill>
        <p:spPr>
          <a:xfrm>
            <a:off x="455760" y="5793480"/>
            <a:ext cx="2140920" cy="4557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4"/>
          <p:cNvPicPr/>
          <p:nvPr/>
        </p:nvPicPr>
        <p:blipFill>
          <a:blip r:embed="rId16"/>
          <a:stretch/>
        </p:blipFill>
        <p:spPr>
          <a:xfrm>
            <a:off x="2695680" y="390240"/>
            <a:ext cx="901800" cy="3920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21"/>
          <p:cNvPicPr/>
          <p:nvPr/>
        </p:nvPicPr>
        <p:blipFill>
          <a:blip r:embed="rId17"/>
          <a:stretch/>
        </p:blipFill>
        <p:spPr>
          <a:xfrm>
            <a:off x="455760" y="371520"/>
            <a:ext cx="842760" cy="455400"/>
          </a:xfrm>
          <a:prstGeom prst="rect">
            <a:avLst/>
          </a:prstGeom>
          <a:ln w="0">
            <a:noFill/>
          </a:ln>
        </p:spPr>
      </p:pic>
      <p:pic>
        <p:nvPicPr>
          <p:cNvPr id="9" name="Picture 7"/>
          <p:cNvPicPr/>
          <p:nvPr/>
        </p:nvPicPr>
        <p:blipFill>
          <a:blip r:embed="rId18"/>
          <a:stretch/>
        </p:blipFill>
        <p:spPr>
          <a:xfrm>
            <a:off x="1426320" y="370800"/>
            <a:ext cx="1150200" cy="4568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2B389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2B389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B389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2B389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B389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B389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B389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7"/>
          <p:cNvSpPr/>
          <p:nvPr/>
        </p:nvSpPr>
        <p:spPr>
          <a:xfrm>
            <a:off x="5783400" y="6642000"/>
            <a:ext cx="65376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Confidential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Picture 8"/>
          <p:cNvPicPr/>
          <p:nvPr/>
        </p:nvPicPr>
        <p:blipFill>
          <a:blip r:embed="rId14"/>
          <a:stretch/>
        </p:blipFill>
        <p:spPr>
          <a:xfrm>
            <a:off x="0" y="6394320"/>
            <a:ext cx="12191760" cy="46332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5760" y="182880"/>
            <a:ext cx="7297920" cy="59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GB" sz="3000" b="1" strike="noStrike" spc="-1">
                <a:solidFill>
                  <a:srgbClr val="2B3890"/>
                </a:solidFill>
                <a:latin typeface="Arial"/>
              </a:rPr>
              <a:t>Click to edit Master title style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5760" y="1444680"/>
            <a:ext cx="5640120" cy="4731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2800" b="0" strike="noStrike" spc="-1">
                <a:solidFill>
                  <a:srgbClr val="2B3890"/>
                </a:solidFill>
                <a:latin typeface="Arial"/>
              </a:rPr>
              <a:t>Click to edit Master text styles</a:t>
            </a: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  <a:p>
            <a:pPr marL="361800" lvl="1" indent="-18108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  <a:p>
            <a:pPr marL="542880" lvl="2" indent="-18108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Third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  <a:p>
            <a:pPr marL="758880" lvl="3" indent="-19224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Fourth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  <a:p>
            <a:pPr marL="985680" lvl="4" indent="-22716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Fifth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4"/>
          </p:nvPr>
        </p:nvSpPr>
        <p:spPr>
          <a:xfrm>
            <a:off x="9165240" y="6447240"/>
            <a:ext cx="122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GB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5"/>
          </p:nvPr>
        </p:nvSpPr>
        <p:spPr>
          <a:xfrm>
            <a:off x="455760" y="6447240"/>
            <a:ext cx="8240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0858680" y="6447240"/>
            <a:ext cx="877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006FF6-A9CA-4586-8C0F-88B3BBEE88F3}" type="slidenum">
              <a:rPr lang="en-US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6400800" y="1444680"/>
            <a:ext cx="5454360" cy="47318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0000" tIns="45000" rIns="90000" bIns="45000" anchor="t" anchorCtr="1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Insert Image here</a:t>
            </a:r>
            <a:endParaRPr lang="en-US" sz="1400" b="0" strike="noStrike" spc="-1">
              <a:solidFill>
                <a:srgbClr val="2B389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7"/>
          <p:cNvSpPr/>
          <p:nvPr/>
        </p:nvSpPr>
        <p:spPr>
          <a:xfrm>
            <a:off x="5783400" y="6642000"/>
            <a:ext cx="65376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Confidential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8"/>
          <p:cNvPicPr/>
          <p:nvPr/>
        </p:nvPicPr>
        <p:blipFill>
          <a:blip r:embed="rId14"/>
          <a:stretch/>
        </p:blipFill>
        <p:spPr>
          <a:xfrm>
            <a:off x="0" y="6394320"/>
            <a:ext cx="12191760" cy="46332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GB" sz="3000" b="1" strike="noStrike" spc="-1">
                <a:solidFill>
                  <a:srgbClr val="2B3890"/>
                </a:solidFill>
                <a:latin typeface="Arial"/>
              </a:rPr>
              <a:t>Click to edit Master title style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2800" b="0" strike="noStrike" spc="-1">
                <a:solidFill>
                  <a:srgbClr val="2B3890"/>
                </a:solidFill>
                <a:latin typeface="Arial"/>
              </a:rPr>
              <a:t>Click to edit Master text styles</a:t>
            </a:r>
            <a:endParaRPr lang="en-US" sz="2800" b="0" strike="noStrike" spc="-1">
              <a:solidFill>
                <a:srgbClr val="2B3890"/>
              </a:solidFill>
              <a:latin typeface="Arial"/>
            </a:endParaRPr>
          </a:p>
          <a:p>
            <a:pPr marL="361800" lvl="1" indent="-18108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  <a:p>
            <a:pPr marL="542880" lvl="2" indent="-18108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Third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  <a:p>
            <a:pPr marL="758880" lvl="3" indent="-19224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Fourth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  <a:p>
            <a:pPr marL="985680" lvl="4" indent="-227160">
              <a:lnSpc>
                <a:spcPct val="100000"/>
              </a:lnSpc>
              <a:spcBef>
                <a:spcPts val="499"/>
              </a:spcBef>
              <a:buClr>
                <a:srgbClr val="18EA3F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B3890"/>
                </a:solidFill>
                <a:latin typeface="Arial"/>
              </a:rPr>
              <a:t>Fifth level</a:t>
            </a:r>
            <a:endParaRPr lang="en-US" sz="2400" b="0" strike="noStrike" spc="-1">
              <a:solidFill>
                <a:srgbClr val="2B389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7"/>
          </p:nvPr>
        </p:nvSpPr>
        <p:spPr>
          <a:xfrm>
            <a:off x="9165240" y="6447240"/>
            <a:ext cx="122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GB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ftr" idx="8"/>
          </p:nvPr>
        </p:nvSpPr>
        <p:spPr>
          <a:xfrm>
            <a:off x="455760" y="6447240"/>
            <a:ext cx="8240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sldNum" idx="9"/>
          </p:nvPr>
        </p:nvSpPr>
        <p:spPr>
          <a:xfrm>
            <a:off x="10858680" y="6447240"/>
            <a:ext cx="877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13184DF-A80D-4DAC-8C07-C8A7FDA0FCCD}" type="slidenum">
              <a:rPr lang="en-US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7"/>
          <p:cNvSpPr/>
          <p:nvPr/>
        </p:nvSpPr>
        <p:spPr>
          <a:xfrm>
            <a:off x="5783400" y="6642000"/>
            <a:ext cx="65376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Confidential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Picture 11"/>
          <p:cNvPicPr/>
          <p:nvPr/>
        </p:nvPicPr>
        <p:blipFill>
          <a:blip r:embed="rId14"/>
          <a:srcRect l="3" r="3"/>
          <a:stretch/>
        </p:blipFill>
        <p:spPr>
          <a:xfrm>
            <a:off x="0" y="0"/>
            <a:ext cx="12191040" cy="6857640"/>
          </a:xfrm>
          <a:prstGeom prst="rect">
            <a:avLst/>
          </a:prstGeom>
          <a:ln w="0">
            <a:noFill/>
          </a:ln>
        </p:spPr>
      </p:pic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GB" sz="4000" b="1" strike="noStrike" spc="-1">
                <a:solidFill>
                  <a:schemeClr val="accent1"/>
                </a:solidFill>
                <a:latin typeface="Arial"/>
              </a:rPr>
              <a:t>Thank you!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dt" idx="19"/>
          </p:nvPr>
        </p:nvSpPr>
        <p:spPr>
          <a:xfrm>
            <a:off x="9244440" y="6429960"/>
            <a:ext cx="1142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GB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ftr" idx="20"/>
          </p:nvPr>
        </p:nvSpPr>
        <p:spPr>
          <a:xfrm>
            <a:off x="455760" y="6429960"/>
            <a:ext cx="8241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71" name="PlaceHolder 4"/>
          <p:cNvSpPr>
            <a:spLocks noGrp="1"/>
          </p:cNvSpPr>
          <p:nvPr>
            <p:ph type="sldNum" idx="21"/>
          </p:nvPr>
        </p:nvSpPr>
        <p:spPr>
          <a:xfrm>
            <a:off x="10934640" y="6429960"/>
            <a:ext cx="80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79B77A-ECD9-4D72-93F7-5A444CB89F96}" type="slidenum">
              <a:rPr lang="en-US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2" name="Picture 12"/>
          <p:cNvPicPr/>
          <p:nvPr/>
        </p:nvPicPr>
        <p:blipFill>
          <a:blip r:embed="rId15"/>
          <a:stretch/>
        </p:blipFill>
        <p:spPr>
          <a:xfrm>
            <a:off x="455760" y="5834520"/>
            <a:ext cx="2140920" cy="45576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4"/>
          <p:cNvPicPr/>
          <p:nvPr/>
        </p:nvPicPr>
        <p:blipFill>
          <a:blip r:embed="rId16"/>
          <a:stretch/>
        </p:blipFill>
        <p:spPr>
          <a:xfrm>
            <a:off x="455760" y="371520"/>
            <a:ext cx="901800" cy="392040"/>
          </a:xfrm>
          <a:prstGeom prst="rect">
            <a:avLst/>
          </a:prstGeom>
          <a:ln w="0">
            <a:noFill/>
          </a:ln>
        </p:spPr>
      </p:pic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2B389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2B389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B389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2B389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B389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B389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B389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5760" y="1771560"/>
            <a:ext cx="5917320" cy="148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en-US" sz="3000" spc="-1">
                <a:solidFill>
                  <a:schemeClr val="accent1"/>
                </a:solidFill>
                <a:ea typeface="+mj-lt"/>
                <a:cs typeface="+mj-lt"/>
              </a:rPr>
              <a:t>Hybrid Cyber Response Exercises – Halfway to Full Scale</a:t>
            </a:r>
            <a:endParaRPr lang="nb-NO" sz="3000">
              <a:solidFill>
                <a:schemeClr val="accent1"/>
              </a:solidFill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ubTitle"/>
          </p:nvPr>
        </p:nvSpPr>
        <p:spPr>
          <a:xfrm>
            <a:off x="455760" y="3602160"/>
            <a:ext cx="5917320" cy="57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sz="2400" spc="-1">
                <a:solidFill>
                  <a:srgbClr val="FFFFFF"/>
                </a:solidFill>
                <a:ea typeface="+mj-lt"/>
                <a:cs typeface="+mj-lt"/>
              </a:rPr>
              <a:t>Tor Gjerde</a:t>
            </a:r>
            <a:br>
              <a:rPr lang="en-US" sz="2400" spc="-1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2400" spc="-1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nb-NO"/>
          </a:p>
          <a:p>
            <a:pPr algn="ctr"/>
            <a:r>
              <a:rPr lang="en-US" sz="2400" spc="-1" err="1">
                <a:solidFill>
                  <a:srgbClr val="FFFFFF"/>
                </a:solidFill>
                <a:ea typeface="+mj-lt"/>
                <a:cs typeface="+mj-lt"/>
              </a:rPr>
              <a:t>Sikt</a:t>
            </a:r>
            <a:r>
              <a:rPr lang="en-US" sz="2400" spc="-1">
                <a:solidFill>
                  <a:srgbClr val="FFFFFF"/>
                </a:solidFill>
                <a:ea typeface="+mj-lt"/>
                <a:cs typeface="+mj-lt"/>
              </a:rPr>
              <a:t> – Norwegian Agency for Shared Services in Education and Research</a:t>
            </a:r>
            <a:endParaRPr lang="en-US" sz="2400" spc="-1"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E7FE-19D2-F795-0A35-5B109F14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FA0F7B8C-DF3F-887C-C58A-A0B10179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Game inputs (1: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primarily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 for IRT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participants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)</a:t>
            </a:r>
            <a:endParaRPr lang="nb-NO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3C2D2AC8-4F13-43E8-CDFC-0F00D3754EA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events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non-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disruptive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electronic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activities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perform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leave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logged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traces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used as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clues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be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discovered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followed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up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“gold standard”)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 a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log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entry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cannot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created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a non-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disruptive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provide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it in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tabletop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format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once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search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relevant logs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… 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eduCSC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provide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realistic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logs from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infrastructure</a:t>
            </a:r>
            <a:endParaRPr lang="nb-NO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Advisories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warnings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technical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indicators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from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eduCSC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national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CERT and a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ficticious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university</a:t>
            </a:r>
            <a:r>
              <a:rPr lang="nb-NO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 </a:t>
            </a:r>
            <a:endParaRPr lang="nb-NO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provide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context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clues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look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</a:t>
            </a:r>
            <a:endParaRPr lang="en-US" dirty="0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FE992E6-A281-DB25-0F83-80A6659788DD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229ED-5007-963B-0F34-A4C80CCB5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FCD6A4EE-E607-3A69-A843-7DBE65BD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Game inputs (2: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primarily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 for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 management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participants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)</a:t>
            </a:r>
            <a:endParaRPr lang="nb-NO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2F3D0D25-60B5-1429-5A60-33CB03049D0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Reports from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IRT side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always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central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format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two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groups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central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coordinator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suggest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 ask IRT 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updates</a:t>
            </a:r>
            <a:endParaRPr lang="en-US" spc="-1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Phone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calls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from a journalist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Questions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designed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be hard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answer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and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personnel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receive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up to date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from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IRT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Pre-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made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news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articles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Sometimes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adjust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fly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participants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’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journalist 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choose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make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public</a:t>
            </a:r>
            <a:endParaRPr lang="en-US" dirty="0" err="1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3E377A5-1FAB-BB32-586E-EABCBDC92D8A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3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5D31-3F87-5739-A6AF-4A31AD46A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0722E984-5411-C781-8E99-83ED39B9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Narrative arc</a:t>
            </a:r>
            <a:endParaRPr lang="nb-NO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B530DFA4-404A-8664-65A4-1D047365378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While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IRT is an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entity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designed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be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ready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time,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convenes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needed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Sometimes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artificial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situation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causes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before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would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have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been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a real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situation</a:t>
            </a:r>
            <a:endParaRPr lang="en-US" spc="-1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Conversely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it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would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a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waste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time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become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towards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therefore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tend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start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situation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puts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them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alert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scenario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contains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several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threads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connected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simulates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real-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life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“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”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necessiates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prioritisation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attention</a:t>
            </a:r>
            <a:endParaRPr lang="en-US" err="1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374B71-3D72-A022-A3FC-40D3F8E13065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9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FB92-9317-BB79-31E9-42836F2D5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368E6DB5-BBA8-D6EB-5891-67354486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Participant inclusion</a:t>
            </a:r>
            <a:endParaRPr lang="nb-NO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A6933B52-8868-98C7-D3B8-F582760C155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Pacing</a:t>
            </a:r>
            <a:endParaRPr lang="en-US" spc="-1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ensure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participants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neither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overwhelmed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nor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bored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delay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inputs or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optional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judgement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coordinator</a:t>
            </a:r>
            <a:endParaRPr lang="en-US" spc="-1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Rewards</a:t>
            </a:r>
            <a:endParaRPr lang="nb-NO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attempt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present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clues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finding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them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them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much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possible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feels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like an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achievement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similar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“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capture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flag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” type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greater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realism</a:t>
            </a:r>
            <a:endParaRPr lang="nb-NO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Debrief</a:t>
            </a:r>
            <a:endParaRPr lang="en-US" spc="-1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After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quickly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present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storyline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how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things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connected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create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feeling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closure</a:t>
            </a:r>
            <a:endParaRPr lang="en-US" err="1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67D1F39-CF3E-50AE-63A5-B3D9583D9258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91B32-BE86-1ADD-D2D7-B27A0C928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FB585911-492A-EEB7-A64B-58F5725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… but does it work?</a:t>
            </a:r>
            <a:endParaRPr lang="nb-NO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BA368C97-2DA2-23C2-8A00-0CE6696FDE3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>
                <a:latin typeface="Calibri"/>
                <a:ea typeface="Calibri"/>
                <a:cs typeface="Calibri"/>
              </a:rPr>
              <a:t>We get very positive feedback and evaluations from participants</a:t>
            </a:r>
          </a:p>
          <a:p>
            <a:r>
              <a:rPr lang="nb-NO" spc="-1">
                <a:latin typeface="Calibri"/>
                <a:ea typeface="Calibri"/>
                <a:cs typeface="Calibri"/>
              </a:rPr>
              <a:t>Our </a:t>
            </a:r>
            <a:r>
              <a:rPr lang="nb-NO" spc="-1" err="1">
                <a:latin typeface="Calibri"/>
                <a:ea typeface="Calibri"/>
                <a:cs typeface="Calibri"/>
              </a:rPr>
              <a:t>own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assessment</a:t>
            </a:r>
            <a:r>
              <a:rPr lang="nb-NO" spc="-1">
                <a:latin typeface="Calibri"/>
                <a:ea typeface="Calibri"/>
                <a:cs typeface="Calibri"/>
              </a:rPr>
              <a:t> is </a:t>
            </a:r>
            <a:r>
              <a:rPr lang="nb-NO" spc="-1" err="1">
                <a:latin typeface="Calibri"/>
                <a:ea typeface="Calibri"/>
                <a:cs typeface="Calibri"/>
              </a:rPr>
              <a:t>that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participants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engage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deeply</a:t>
            </a:r>
            <a:r>
              <a:rPr lang="nb-NO" spc="-1">
                <a:latin typeface="Calibri"/>
                <a:ea typeface="Calibri"/>
                <a:cs typeface="Calibri"/>
              </a:rPr>
              <a:t> and </a:t>
            </a:r>
            <a:r>
              <a:rPr lang="nb-NO" spc="-1" err="1">
                <a:latin typeface="Calibri"/>
                <a:ea typeface="Calibri"/>
                <a:cs typeface="Calibri"/>
              </a:rPr>
              <a:t>find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experience</a:t>
            </a:r>
            <a:r>
              <a:rPr lang="nb-NO" spc="-1">
                <a:latin typeface="Calibri"/>
                <a:ea typeface="Calibri"/>
                <a:cs typeface="Calibri"/>
              </a:rPr>
              <a:t> relevant</a:t>
            </a:r>
          </a:p>
          <a:p>
            <a:r>
              <a:rPr lang="nb-NO" spc="-1">
                <a:latin typeface="Calibri"/>
                <a:ea typeface="Calibri"/>
                <a:cs typeface="Calibri"/>
              </a:rPr>
              <a:t>The </a:t>
            </a:r>
            <a:r>
              <a:rPr lang="nb-NO" spc="-1" err="1">
                <a:latin typeface="Calibri"/>
                <a:ea typeface="Calibri"/>
                <a:cs typeface="Calibri"/>
              </a:rPr>
              <a:t>two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participants</a:t>
            </a:r>
            <a:r>
              <a:rPr lang="nb-NO" spc="-1">
                <a:latin typeface="Calibri"/>
                <a:ea typeface="Calibri"/>
                <a:cs typeface="Calibri"/>
              </a:rPr>
              <a:t> in </a:t>
            </a:r>
            <a:r>
              <a:rPr lang="nb-NO" spc="-1" err="1">
                <a:latin typeface="Calibri"/>
                <a:ea typeface="Calibri"/>
                <a:cs typeface="Calibri"/>
              </a:rPr>
              <a:t>our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previous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exercise</a:t>
            </a:r>
            <a:r>
              <a:rPr lang="nb-NO" spc="-1">
                <a:latin typeface="Calibri"/>
                <a:ea typeface="Calibri"/>
                <a:cs typeface="Calibri"/>
              </a:rPr>
              <a:t> less </a:t>
            </a:r>
            <a:r>
              <a:rPr lang="nb-NO" spc="-1" err="1">
                <a:latin typeface="Calibri"/>
                <a:ea typeface="Calibri"/>
                <a:cs typeface="Calibri"/>
              </a:rPr>
              <a:t>than</a:t>
            </a:r>
            <a:r>
              <a:rPr lang="nb-NO" spc="-1">
                <a:latin typeface="Calibri"/>
                <a:ea typeface="Calibri"/>
                <a:cs typeface="Calibri"/>
              </a:rPr>
              <a:t> a </a:t>
            </a:r>
            <a:r>
              <a:rPr lang="nb-NO" spc="-1" err="1">
                <a:latin typeface="Calibri"/>
                <a:ea typeface="Calibri"/>
                <a:cs typeface="Calibri"/>
              </a:rPr>
              <a:t>year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ago</a:t>
            </a:r>
            <a:r>
              <a:rPr lang="nb-NO" spc="-1">
                <a:latin typeface="Calibri"/>
                <a:ea typeface="Calibri"/>
                <a:cs typeface="Calibri"/>
              </a:rPr>
              <a:t> have </a:t>
            </a:r>
            <a:r>
              <a:rPr lang="nb-NO" spc="-1" err="1">
                <a:latin typeface="Calibri"/>
                <a:ea typeface="Calibri"/>
                <a:cs typeface="Calibri"/>
              </a:rPr>
              <a:t>signed</a:t>
            </a:r>
            <a:r>
              <a:rPr lang="nb-NO" spc="-1">
                <a:latin typeface="Calibri"/>
                <a:ea typeface="Calibri"/>
                <a:cs typeface="Calibri"/>
              </a:rPr>
              <a:t> up for </a:t>
            </a:r>
            <a:r>
              <a:rPr lang="nb-NO" spc="-1" err="1"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one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currently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being</a:t>
            </a:r>
            <a:r>
              <a:rPr lang="nb-NO" spc="-1"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latin typeface="Calibri"/>
                <a:ea typeface="Calibri"/>
                <a:cs typeface="Calibri"/>
              </a:rPr>
              <a:t>prepared</a:t>
            </a:r>
            <a:r>
              <a:rPr lang="nb-NO" spc="-1">
                <a:latin typeface="Calibri"/>
                <a:ea typeface="Calibri"/>
                <a:cs typeface="Calibri"/>
              </a:rPr>
              <a:t> ☺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2253D95-CDA9-58DD-1D64-CF2B4AC26207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8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5760" y="2144160"/>
            <a:ext cx="5917320" cy="949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en-US" sz="4000" spc="-1">
                <a:solidFill>
                  <a:schemeClr val="accent1"/>
                </a:solidFill>
                <a:latin typeface="Calibri"/>
                <a:ea typeface="+mj-lt"/>
                <a:cs typeface="+mj-lt"/>
              </a:rPr>
              <a:t>Thank you for the attention!</a:t>
            </a:r>
            <a:r>
              <a:rPr lang="en-US" sz="4000" spc="-1">
                <a:solidFill>
                  <a:schemeClr val="accent1"/>
                </a:solidFill>
                <a:ea typeface="+mj-lt"/>
                <a:cs typeface="+mj-lt"/>
              </a:rPr>
              <a:t> </a:t>
            </a:r>
            <a:endParaRPr lang="nb-NO">
              <a:solidFill>
                <a:schemeClr val="accent1"/>
              </a:solidFill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455760" y="3387600"/>
            <a:ext cx="5917320" cy="57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Tor Gjerde &lt;tor.gjerde@sikt.no&gt;</a:t>
            </a:r>
          </a:p>
          <a:p>
            <a:pPr algn="ctr"/>
            <a:br>
              <a:rPr lang="en-US" sz="2400" spc="-1">
                <a:latin typeface="Calibri"/>
                <a:ea typeface="+mj-lt"/>
                <a:cs typeface="+mj-lt"/>
              </a:rPr>
            </a:br>
            <a:r>
              <a:rPr lang="en-US" sz="2400" spc="-1" err="1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Sikt</a:t>
            </a:r>
            <a:r>
              <a:rPr lang="en-US" sz="2400" spc="-1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 – Norwegian Agency for Shared Services in Education and Research</a:t>
            </a:r>
            <a:endParaRPr lang="nb-NO">
              <a:latin typeface="Calibri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22"/>
          </p:nvPr>
        </p:nvSpPr>
        <p:spPr>
          <a:xfrm>
            <a:off x="10934640" y="6429960"/>
            <a:ext cx="80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673511A-9CF5-4506-B23F-2D189F9F246F}" type="slidenum">
              <a:rPr lang="en-US" sz="1200" b="0" strike="noStrike" spc="-1">
                <a:solidFill>
                  <a:srgbClr val="FFFFFF"/>
                </a:solidFill>
                <a:latin typeface="Arial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5760" y="182880"/>
            <a:ext cx="729792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Our team</a:t>
            </a:r>
            <a:endParaRPr lang="nb-NO" sz="3200">
              <a:solidFill>
                <a:srgbClr val="00417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5760" y="1444680"/>
            <a:ext cx="5640120" cy="4731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Made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Ziius</a:t>
            </a:r>
            <a:b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nb-NO" spc="-1">
              <a:latin typeface="Calibri"/>
              <a:ea typeface="Calibri"/>
              <a:cs typeface="Calibri"/>
            </a:endParaRPr>
          </a:p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Ingrid Moen</a:t>
            </a:r>
            <a:b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nb-NO" spc="-1">
              <a:latin typeface="Calibri"/>
              <a:ea typeface="Calibri"/>
              <a:cs typeface="Calibri"/>
            </a:endParaRPr>
          </a:p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Øyvind Eilertsen</a:t>
            </a:r>
            <a:b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nb-NO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…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</a:t>
            </a:r>
            <a:endParaRPr lang="nb-NO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17D642-A54A-4232-A795-A5E10EBF3F64}" type="slidenum">
              <a:t>2</a:t>
            </a:fld>
            <a:endParaRPr/>
          </a:p>
        </p:txBody>
      </p:sp>
      <p:pic>
        <p:nvPicPr>
          <p:cNvPr id="7" name="Bilde 6" descr="Standard profilbilde">
            <a:extLst>
              <a:ext uri="{FF2B5EF4-FFF2-40B4-BE49-F238E27FC236}">
                <a16:creationId xmlns:a16="http://schemas.microsoft.com/office/drawing/2014/main" id="{419DD478-2FE9-7AAE-4D92-00685343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427" y="3341961"/>
            <a:ext cx="1619250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e 7" descr="Standard profilbilde">
            <a:extLst>
              <a:ext uri="{FF2B5EF4-FFF2-40B4-BE49-F238E27FC236}">
                <a16:creationId xmlns:a16="http://schemas.microsoft.com/office/drawing/2014/main" id="{E268B9B2-4D1F-0828-2465-D241F9772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819" y="2558612"/>
            <a:ext cx="1619250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e 8" descr="Standard profilbilde">
            <a:extLst>
              <a:ext uri="{FF2B5EF4-FFF2-40B4-BE49-F238E27FC236}">
                <a16:creationId xmlns:a16="http://schemas.microsoft.com/office/drawing/2014/main" id="{6D5BD9D2-1941-98E7-5C0C-E2D348C5F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42" y="1748987"/>
            <a:ext cx="161925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e 9" descr="Standard profilbilde">
            <a:extLst>
              <a:ext uri="{FF2B5EF4-FFF2-40B4-BE49-F238E27FC236}">
                <a16:creationId xmlns:a16="http://schemas.microsoft.com/office/drawing/2014/main" id="{54F7BA2B-8B76-7755-1839-0E69FED1F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603" y="945931"/>
            <a:ext cx="1609725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Our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organisation</a:t>
            </a:r>
            <a:endParaRPr lang="nb-NO" sz="3200" err="1">
              <a:solidFill>
                <a:srgbClr val="004177"/>
              </a:solidFill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2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Sikt 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 a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agency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delivering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digital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products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services to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academic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sector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and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encompasses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National Research and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Education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Network</a:t>
            </a:r>
          </a:p>
          <a:p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Sikt, </a:t>
            </a:r>
            <a:r>
              <a:rPr lang="nb-NO" sz="2600" b="1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eduCSC</a:t>
            </a:r>
            <a:r>
              <a:rPr lang="nb-NO" sz="2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national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sectoral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CERT and a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service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vendor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spanning from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bits and bytes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NetFlow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threat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reports,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advise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Information Security Management Systems, and cyber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endParaRPr lang="nb-NO" sz="2600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have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established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Incident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Teams (</a:t>
            </a:r>
            <a:r>
              <a:rPr lang="nb-NO" sz="2600" b="1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IRT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at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and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while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wildly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varying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size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maturity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a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hub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get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assistance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from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each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while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maintain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running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overview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2600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nb-NO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landscape</a:t>
            </a:r>
            <a:endParaRPr lang="nb-NO" sz="2600" dirty="0">
              <a:solidFill>
                <a:srgbClr val="000000"/>
              </a:solidFill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6A2CD-FDC6-99DB-397E-9D4C66079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E372AF54-D044-90FF-A7A5-310CB643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Our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challenges</a:t>
            </a:r>
            <a:endParaRPr lang="nb-NO" err="1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F79F2904-611A-7121-7578-DD346A37B84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have a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special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responsibility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IRTs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sector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well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unique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knowledge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specific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situation</a:t>
            </a:r>
            <a:endParaRPr lang="nb-NO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lack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central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funding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dependent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willingness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cover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expenses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a time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shrinking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budgets</a:t>
            </a:r>
            <a:endParaRPr lang="nb-NO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…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requirements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participate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cyber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address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 and business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continuity</a:t>
            </a:r>
          </a:p>
          <a:p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Hence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demonstrate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’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levels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quality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relevance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cost-effectiveness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endParaRPr lang="nb-NO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C2AD940-3B92-96C4-0918-82A197669D6D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4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DB36A-88DB-99FD-9082-F86C7342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F90A5D3A-F077-E4D3-9F68-87E7998A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Our response</a:t>
            </a:r>
            <a:endParaRPr lang="nb-NO" sz="3200">
              <a:solidFill>
                <a:srgbClr val="00417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097FA209-9DA2-2155-DFC2-8210F16A781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achieve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focus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IRT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 personell –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instead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treating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an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obstacle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interplay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them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a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dynamics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</a:p>
          <a:p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craft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unique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scenarios for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each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actual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situation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sector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currently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facing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threat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landscape,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attack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surface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recent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incidents</a:t>
            </a:r>
          </a:p>
          <a:p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enlist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assistance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Sikt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personnel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unique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skillsets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further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strengthens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scenario or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execution</a:t>
            </a:r>
            <a:endParaRPr lang="nb-NO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20C8F58-F485-C7BA-257E-02616BCD741F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9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786AA-FAF0-BBC7-F343-1093B0A3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A4D15C23-4E36-1C02-15EC-B6B53BA2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Options,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options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options</a:t>
            </a:r>
            <a:endParaRPr lang="nb-NO" err="1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C5967BB0-0F53-5613-725C-4B9BA9B5FB3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b="1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Tabletop</a:t>
            </a:r>
            <a:r>
              <a:rPr lang="nb-NO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b="1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discussion</a:t>
            </a:r>
            <a:r>
              <a:rPr lang="nb-NO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b="1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incur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little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easily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repeated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endParaRPr lang="nb-NO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well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designed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relevant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experience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tend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not to be felt as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sufficiently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relevant by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technical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staff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making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up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IRTs</a:t>
            </a:r>
            <a:endParaRPr lang="nb-NO" spc="-1" err="1">
              <a:latin typeface="Calibri"/>
              <a:ea typeface="Calibri"/>
              <a:cs typeface="Calibri"/>
            </a:endParaRPr>
          </a:p>
          <a:p>
            <a:r>
              <a:rPr lang="nb-NO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Live cyber range </a:t>
            </a:r>
            <a:r>
              <a:rPr lang="nb-NO" b="1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expensive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scales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well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sufficiently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participate</a:t>
            </a:r>
            <a:endParaRPr lang="en-US" dirty="0" err="1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target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IRTs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almost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exclusion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experience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it is hard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adjust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challenge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level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IRTs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varying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skill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levels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play in an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artificial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game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world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reduces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feeling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relevance</a:t>
            </a:r>
            <a:endParaRPr lang="nb-NO" spc="-1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3B2F19D-7EE2-B179-8B74-7C7BB8A48648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3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284B8-1E59-6065-2D5A-0DD570C4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B905303E-8C7A-9AE5-0A8B-6B44733B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Our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preferred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middle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ground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z="3200" b="1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Hybrid </a:t>
            </a:r>
            <a:r>
              <a:rPr lang="nb-NO" sz="3200" b="1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exercises</a:t>
            </a:r>
            <a:endParaRPr lang="nb-NO" b="1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38A18C94-6641-DCD6-4347-2BFC9816DFD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performed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realtime at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’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own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facilities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each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participant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real-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life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role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own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infrastructure</a:t>
            </a:r>
            <a:endParaRPr lang="nb-NO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Single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workshop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before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recommend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evaluation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experience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sharing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session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following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day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addition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quick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debrief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provide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end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day</a:t>
            </a:r>
            <a:endParaRPr lang="en-US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 a single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team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on-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coordinate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simultaneous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at a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small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number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from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own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offices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assistance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coordinator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at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each</a:t>
            </a:r>
            <a:r>
              <a:rPr lang="nb-NO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customer</a:t>
            </a:r>
            <a:endParaRPr lang="en-US" err="1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3A261F-5EB8-130F-E4F2-F3F03FC2A0FC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5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8EF6-A837-B480-02D8-BB69B8352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7A067FD0-C7EA-3A9E-B3D7-297B101A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What we bring to the party</a:t>
            </a:r>
            <a:endParaRPr lang="nb-NO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65D8AB68-0DEA-71CB-D806-30B29C519C1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scenario,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developed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input from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coordinators</a:t>
            </a:r>
            <a:endParaRPr lang="en-US" spc="-1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clone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chat service used 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daily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IRTs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doubling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as a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contact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administrators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CERT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members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outside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team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playing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themselves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role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on-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duty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CERT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officer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assisting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IRTs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providing game inputs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playing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journalist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asking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tough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questions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staff 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coordinators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simulate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entities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participants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choose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interact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endParaRPr lang="en-US" dirty="0" err="1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A3C743C-9F5C-F836-80F4-9082A45BDCB7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1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BB55-D64B-1CC5-14BB-FCFB32935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>
            <a:extLst>
              <a:ext uri="{FF2B5EF4-FFF2-40B4-BE49-F238E27FC236}">
                <a16:creationId xmlns:a16="http://schemas.microsoft.com/office/drawing/2014/main" id="{2AC31628-D772-32E7-DFC9-9E339214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60" y="182880"/>
            <a:ext cx="1128024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z="3200" spc="-1" err="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z="3200" spc="-1">
                <a:solidFill>
                  <a:srgbClr val="004177"/>
                </a:solidFill>
                <a:latin typeface="Calibri"/>
                <a:ea typeface="Calibri"/>
                <a:cs typeface="Calibri"/>
              </a:rPr>
              <a:t> goals</a:t>
            </a:r>
            <a:endParaRPr lang="nb-NO"/>
          </a:p>
        </p:txBody>
      </p:sp>
      <p:sp>
        <p:nvSpPr>
          <p:cNvPr id="317" name="PlaceHolder 2">
            <a:extLst>
              <a:ext uri="{FF2B5EF4-FFF2-40B4-BE49-F238E27FC236}">
                <a16:creationId xmlns:a16="http://schemas.microsoft.com/office/drawing/2014/main" id="{DEB6D519-8B6F-35C3-487F-F8160F7814D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760" y="1443600"/>
            <a:ext cx="11280240" cy="470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find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stating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goals 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planning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phase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valuable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scenario design and 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honest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post-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exercise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evaluation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three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groups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goals: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IRT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participants</a:t>
            </a:r>
            <a:endParaRPr lang="en-US" spc="-1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crisis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participants</a:t>
            </a:r>
            <a:endParaRPr lang="en-US" spc="-1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interplay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groups</a:t>
            </a:r>
            <a:endParaRPr lang="en-US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goal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cooperation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coordinators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and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be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adjusted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somewhat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nb-NO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scenario is </a:t>
            </a:r>
            <a:r>
              <a:rPr lang="nb-NO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developed</a:t>
            </a:r>
            <a:endParaRPr lang="en-US" dirty="0" err="1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192E1E1-65F4-4FF1-4FFA-E78E9F508746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CB7534-B66C-4DE2-B0CC-98A4D1F6DF7B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6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Hybrid Cyber Response Exercises – Halfway to Full Scale</vt:lpstr>
      <vt:lpstr>Our team</vt:lpstr>
      <vt:lpstr>Our organisation</vt:lpstr>
      <vt:lpstr>Our challenges</vt:lpstr>
      <vt:lpstr>Our response</vt:lpstr>
      <vt:lpstr>Options, options, options</vt:lpstr>
      <vt:lpstr>Our preferred middle ground, Hybrid exercises</vt:lpstr>
      <vt:lpstr>What we bring to the party</vt:lpstr>
      <vt:lpstr>Exercise goals</vt:lpstr>
      <vt:lpstr>Game inputs (1: primarily for IRT participants)</vt:lpstr>
      <vt:lpstr>Game inputs (2: primarily for crisis management participants)</vt:lpstr>
      <vt:lpstr>Narrative arc</vt:lpstr>
      <vt:lpstr>Participant inclusion</vt:lpstr>
      <vt:lpstr>… but does it work?</vt:lpstr>
      <vt:lpstr>Thank you for the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revision>68</cp:revision>
  <dcterms:created xsi:type="dcterms:W3CDTF">2025-04-01T21:16:20Z</dcterms:created>
  <dcterms:modified xsi:type="dcterms:W3CDTF">2025-04-12T08:52:56Z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Confidential</vt:lpwstr>
  </property>
  <property fmtid="{D5CDD505-2E9C-101B-9397-08002B2CF9AE}" pid="4" name="MSIP_Label_003d8cf0-51b3-448e-9fca-7be663facb26_ActionId">
    <vt:lpwstr>11029505-e308-4a04-b2d7-c0924acc45f0</vt:lpwstr>
  </property>
  <property fmtid="{D5CDD505-2E9C-101B-9397-08002B2CF9AE}" pid="5" name="MSIP_Label_003d8cf0-51b3-448e-9fca-7be663facb26_ContentBits">
    <vt:lpwstr>2</vt:lpwstr>
  </property>
  <property fmtid="{D5CDD505-2E9C-101B-9397-08002B2CF9AE}" pid="6" name="MSIP_Label_003d8cf0-51b3-448e-9fca-7be663facb26_Enabled">
    <vt:lpwstr>true</vt:lpwstr>
  </property>
  <property fmtid="{D5CDD505-2E9C-101B-9397-08002B2CF9AE}" pid="7" name="MSIP_Label_003d8cf0-51b3-448e-9fca-7be663facb26_Method">
    <vt:lpwstr>Standard</vt:lpwstr>
  </property>
  <property fmtid="{D5CDD505-2E9C-101B-9397-08002B2CF9AE}" pid="8" name="MSIP_Label_003d8cf0-51b3-448e-9fca-7be663facb26_Name">
    <vt:lpwstr>Confidential</vt:lpwstr>
  </property>
  <property fmtid="{D5CDD505-2E9C-101B-9397-08002B2CF9AE}" pid="9" name="MSIP_Label_003d8cf0-51b3-448e-9fca-7be663facb26_SetDate">
    <vt:lpwstr>2025-03-20T09:32:22Z</vt:lpwstr>
  </property>
  <property fmtid="{D5CDD505-2E9C-101B-9397-08002B2CF9AE}" pid="10" name="MSIP_Label_003d8cf0-51b3-448e-9fca-7be663facb26_SiteId">
    <vt:lpwstr>d8cc37ca-6546-448c-8369-0f1026a3306b</vt:lpwstr>
  </property>
  <property fmtid="{D5CDD505-2E9C-101B-9397-08002B2CF9AE}" pid="11" name="PresentationFormat">
    <vt:lpwstr>Widescreen</vt:lpwstr>
  </property>
  <property fmtid="{D5CDD505-2E9C-101B-9397-08002B2CF9AE}" pid="12" name="Slides">
    <vt:i4>7</vt:i4>
  </property>
</Properties>
</file>