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Google Shape;132;g7f5041bab9_0_12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f5041bab9_0_12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1FD9A14-E72B-B763-4738-38666A56E184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Google Shape;162;g7f5041bab9_0_22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f5041bab9_0_22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Google Shape;112;g7f56628e86_0_61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f56628e86_0_61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" name="Google Shape;119;g7f5041bab9_0_1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f5041bab9_0_1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COVID-19 and working from home (outside campus) -&gt; RENU’s </a:t>
            </a:r>
            <a:r>
              <a:rPr lang="en-GB" dirty="0" err="1"/>
              <a:t>reponse</a:t>
            </a:r>
            <a:r>
              <a:rPr lang="en-GB" dirty="0"/>
              <a:t>, Metro eduroam</a:t>
            </a:r>
          </a:p>
          <a:p>
            <a:pPr marL="171450" lvl="0" indent="-17145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No infrastructure, Service providers owned infra we could use</a:t>
            </a:r>
          </a:p>
          <a:p>
            <a:pPr marL="171450" lvl="0" indent="-17145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Monitoring user experience and enabling Service provider SLA</a:t>
            </a:r>
          </a:p>
          <a:p>
            <a:pPr marL="171450" lvl="0" indent="-17145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2023/2024, </a:t>
            </a:r>
            <a:r>
              <a:rPr lang="en-GB" dirty="0" err="1"/>
              <a:t>RENUMesh</a:t>
            </a:r>
            <a:r>
              <a:rPr lang="en-GB" dirty="0"/>
              <a:t> -&gt; own infrastructure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6E05D6E-5DC7-80FD-0767-76BA63D9EEAD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3782FE7-0293-E146-101A-76C181C2AA34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5F7BD7F-8B19-E1AF-5BA1-D3BEA95D36FC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9692C67-CA34-E106-7C7A-37F577B93026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3D09216-7E35-4227-0D98-E0A298518835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3D09216-7E35-4227-0D98-E0A298518835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60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slid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 bwMode="auto"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 bwMode="auto"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" name="Google Shape;14;p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3733675" y="140975"/>
            <a:ext cx="1676625" cy="142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2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2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</p:txBody>
      </p:sp>
      <p:cxnSp>
        <p:nvCxnSpPr>
          <p:cNvPr id="17" name="Google Shape;17;p2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body" type="tx" userDrawn="1">
  <p:cSld name="TITLE_AND_BOD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4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Google Shape;32;p4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4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34" name="Google Shape;34;p4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only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8" name="Google Shape;48;p6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49;p6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Google Shape;50;p6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6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52" name="Google Shape;52;p6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One column text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 bwMode="auto"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 bwMode="auto">
          <a:xfrm>
            <a:off x="311700" y="1389600"/>
            <a:ext cx="415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7" name="Google Shape;57;p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7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7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61" name="Google Shape;61;p7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Main point" userDrawn="1">
  <p:cSld name="MAIN_POI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 bwMode="auto"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8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8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8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8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69" name="Google Shape;69;p8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Section title and description" userDrawn="1">
  <p:cSld name="SECTION_TITLE_AND_DESCRI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 bwMode="auto">
          <a:xfrm>
            <a:off x="4572000" y="-125"/>
            <a:ext cx="4572000" cy="5143500"/>
          </a:xfrm>
          <a:prstGeom prst="rect">
            <a:avLst/>
          </a:prstGeom>
          <a:solidFill>
            <a:srgbClr val="D5E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 bwMode="auto">
          <a:xfrm>
            <a:off x="265500" y="1537975"/>
            <a:ext cx="4045199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ubTitle" idx="1"/>
          </p:nvPr>
        </p:nvSpPr>
        <p:spPr bwMode="auto">
          <a:xfrm>
            <a:off x="265500" y="31078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 bwMode="auto"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9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615338" y="257550"/>
            <a:ext cx="1345525" cy="11437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9"/>
          <p:cNvCxnSpPr>
            <a:cxnSpLocks/>
          </p:cNvCxnSpPr>
          <p:nvPr/>
        </p:nvCxnSpPr>
        <p:spPr bwMode="auto">
          <a:xfrm>
            <a:off x="6524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" name="Google Shape;78;p9"/>
          <p:cNvCxnSpPr>
            <a:cxnSpLocks/>
          </p:cNvCxnSpPr>
          <p:nvPr/>
        </p:nvCxnSpPr>
        <p:spPr bwMode="auto">
          <a:xfrm rot="10800000" flipH="1">
            <a:off x="423800" y="4823675"/>
            <a:ext cx="3081600" cy="120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Google Shape;79;p9"/>
          <p:cNvSpPr txBox="1"/>
          <p:nvPr/>
        </p:nvSpPr>
        <p:spPr bwMode="auto">
          <a:xfrm>
            <a:off x="8043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80" name="Google Shape;80;p9"/>
          <p:cNvCxnSpPr>
            <a:cxnSpLocks/>
          </p:cNvCxnSpPr>
          <p:nvPr/>
        </p:nvCxnSpPr>
        <p:spPr bwMode="auto">
          <a:xfrm rot="10800000" flipH="1">
            <a:off x="271400" y="4823675"/>
            <a:ext cx="2479500" cy="120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Blank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2"/>
          <p:cNvCxnSpPr>
            <a:cxnSpLocks/>
          </p:cNvCxnSpPr>
          <p:nvPr/>
        </p:nvCxnSpPr>
        <p:spPr bwMode="auto"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2"/>
          <p:cNvCxnSpPr>
            <a:cxnSpLocks/>
          </p:cNvCxnSpPr>
          <p:nvPr/>
        </p:nvCxnSpPr>
        <p:spPr bwMode="auto"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2"/>
          <p:cNvSpPr txBox="1"/>
          <p:nvPr/>
        </p:nvSpPr>
        <p:spPr bwMode="auto"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en-GB" sz="1000">
                <a:solidFill>
                  <a:srgbClr val="26ABE2"/>
                </a:solidFill>
              </a:rPr>
              <a:t>Knowledge | Community | Solutions</a:t>
            </a:r>
            <a:endParaRPr sz="1000">
              <a:solidFill>
                <a:srgbClr val="26ABE2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00">
              <a:solidFill>
                <a:srgbClr val="26ABE2"/>
              </a:solidFill>
            </a:endParaRPr>
          </a:p>
        </p:txBody>
      </p:sp>
      <p:cxnSp>
        <p:nvCxnSpPr>
          <p:cNvPr id="104" name="Google Shape;104;p12"/>
          <p:cNvCxnSpPr>
            <a:cxnSpLocks/>
          </p:cNvCxnSpPr>
          <p:nvPr/>
        </p:nvCxnSpPr>
        <p:spPr bwMode="auto"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2800"/>
              <a:buNone/>
              <a:defRPr sz="2800">
                <a:solidFill>
                  <a:srgbClr val="2E31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800"/>
              <a:buChar char="●"/>
              <a:defRPr sz="1800">
                <a:solidFill>
                  <a:srgbClr val="2E3192"/>
                </a:solidFill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●"/>
              <a:defRPr>
                <a:solidFill>
                  <a:srgbClr val="2E3192"/>
                </a:solidFill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●"/>
              <a:defRPr>
                <a:solidFill>
                  <a:srgbClr val="2E3192"/>
                </a:solidFill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 bwMode="auto"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defRPr/>
            </a:pPr>
            <a:r>
              <a:rPr lang="en-GB"/>
              <a:t>WiFiMon InfoShare</a:t>
            </a:r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 bwMode="auto"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/>
              <a:t>William Kibirango &lt;wkibirango@renu.ac.ug&gt;</a:t>
            </a:r>
            <a:endParaRPr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800" i="1"/>
              <a:t>21 March 2024</a:t>
            </a:r>
            <a:endParaRPr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 bwMode="auto">
          <a:xfrm>
            <a:off x="311699" y="11556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defRPr/>
            </a:pPr>
            <a:r>
              <a:rPr lang="en-GB"/>
              <a:t>Challenges</a:t>
            </a:r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 bwMode="auto">
          <a:xfrm>
            <a:off x="311699" y="871261"/>
            <a:ext cx="4158000" cy="3559120"/>
          </a:xfrm>
          <a:prstGeom prst="rect">
            <a:avLst/>
          </a:prstGeom>
        </p:spPr>
        <p:txBody>
          <a:bodyPr spcFirstLastPara="1" wrap="square" lIns="91424" tIns="91424" rIns="91424" bIns="91424" anchor="t" anchorCtr="0">
            <a:noAutofit/>
          </a:bodyPr>
          <a:lstStyle/>
          <a:p>
            <a:pPr lvl="0">
              <a:defRPr/>
            </a:pPr>
            <a:r>
              <a:rPr lang="en-US" sz="1800" dirty="0"/>
              <a:t>Reliance of hardware probes (budget)</a:t>
            </a:r>
          </a:p>
          <a:p>
            <a:pPr marL="76199" lvl="0" indent="0">
              <a:buClr>
                <a:srgbClr val="2E3192"/>
              </a:buClr>
              <a:buSzPts val="2400"/>
              <a:buNone/>
              <a:defRPr/>
            </a:pPr>
            <a:endParaRPr dirty="0"/>
          </a:p>
          <a:p>
            <a:pPr lvl="0">
              <a:defRPr/>
            </a:pPr>
            <a:r>
              <a:rPr lang="en-US" sz="1800" dirty="0"/>
              <a:t>TWAMP tools (</a:t>
            </a:r>
            <a:r>
              <a:rPr lang="en-US" sz="1800" dirty="0" err="1"/>
              <a:t>perfSONAR</a:t>
            </a:r>
            <a:r>
              <a:rPr lang="en-US" sz="1800" dirty="0"/>
              <a:t>) vs WPA2-Enterprise (eduroam): Raspbian image (Debian12)</a:t>
            </a:r>
          </a:p>
          <a:p>
            <a:pPr marL="76199" lvl="0" indent="0">
              <a:buClr>
                <a:srgbClr val="2E3192"/>
              </a:buClr>
              <a:buSzPts val="2400"/>
              <a:buNone/>
              <a:defRPr/>
            </a:pPr>
            <a:endParaRPr lang="en-US" sz="1800" dirty="0"/>
          </a:p>
          <a:p>
            <a:pPr lvl="0">
              <a:defRPr/>
            </a:pPr>
            <a:r>
              <a:rPr lang="en-US" sz="1800" dirty="0"/>
              <a:t>WPA2-Enterprise connections (eduroam) manually configured: deployment scalability</a:t>
            </a:r>
          </a:p>
          <a:p>
            <a:pPr marL="76199" lvl="0" indent="0">
              <a:buClr>
                <a:srgbClr val="2E3192"/>
              </a:buClr>
              <a:buSzPts val="2400"/>
              <a:buNone/>
              <a:defRPr/>
            </a:pPr>
            <a:endParaRPr dirty="0"/>
          </a:p>
          <a:p>
            <a:pPr lvl="0">
              <a:defRPr/>
            </a:pPr>
            <a:r>
              <a:rPr lang="en-US" sz="1800" dirty="0"/>
              <a:t>Cronjob too frequent, </a:t>
            </a:r>
            <a:r>
              <a:rPr lang="en-US" sz="1800" dirty="0" err="1"/>
              <a:t>RPi</a:t>
            </a:r>
            <a:r>
              <a:rPr lang="en-US" sz="1800" dirty="0"/>
              <a:t> overloaded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85211" y="779454"/>
            <a:ext cx="4543216" cy="24529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370094" y="3335498"/>
            <a:ext cx="4543216" cy="12580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Next steps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/>
              <a:t>Finalise HW probe testing</a:t>
            </a:r>
            <a:endParaRPr dirty="0"/>
          </a:p>
          <a:p>
            <a:pPr lvl="1">
              <a:defRPr/>
            </a:pPr>
            <a:r>
              <a:rPr lang="en-GB" dirty="0"/>
              <a:t>Fix TWAMP, WPA2-Enterprise auto-config, cronjob reliability</a:t>
            </a:r>
            <a:endParaRPr dirty="0"/>
          </a:p>
          <a:p>
            <a:pPr>
              <a:defRPr/>
            </a:pPr>
            <a:r>
              <a:rPr lang="en-GB" dirty="0"/>
              <a:t>Deploying HW probes in metropolitan areas</a:t>
            </a:r>
            <a:endParaRPr dirty="0"/>
          </a:p>
          <a:p>
            <a:pPr lvl="1">
              <a:defRPr/>
            </a:pPr>
            <a:r>
              <a:rPr lang="en-GB" dirty="0"/>
              <a:t>Monitor Metro eduroam and HW probe behaviour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ctrTitle"/>
          </p:nvPr>
        </p:nvSpPr>
        <p:spPr bwMode="auto"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/>
              <a:t>THE END</a:t>
            </a:r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subTitle" idx="1"/>
          </p:nvPr>
        </p:nvSpPr>
        <p:spPr bwMode="auto"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/>
              <a:t>Thank you for your time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 bwMode="auto">
          <a:xfrm>
            <a:off x="265500" y="1537975"/>
            <a:ext cx="4045199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defRPr/>
            </a:pPr>
            <a:r>
              <a:rPr lang="en-US" sz="2400" b="1" dirty="0"/>
              <a:t>Monitoring Metro eduroam user experience with </a:t>
            </a:r>
            <a:r>
              <a:rPr lang="en-US" sz="2400" b="1" dirty="0" err="1"/>
              <a:t>WiFiMon</a:t>
            </a:r>
            <a:endParaRPr sz="2400" b="1"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 bwMode="auto">
          <a:xfrm>
            <a:off x="265500" y="31078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/>
              <a:t>Outline</a:t>
            </a: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 bwMode="auto">
          <a:xfrm>
            <a:off x="4731298" y="724075"/>
            <a:ext cx="4310063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r>
              <a:rPr lang="en-GB"/>
              <a:t>Background</a:t>
            </a:r>
            <a:endParaRPr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r>
              <a:rPr lang="en-GB"/>
              <a:t>Objectives</a:t>
            </a:r>
            <a:endParaRPr/>
          </a:p>
          <a:p>
            <a:pPr lvl="0">
              <a:defRPr/>
            </a:pPr>
            <a:r>
              <a:rPr lang="en-US"/>
              <a:t>Testbed</a:t>
            </a:r>
            <a:endParaRPr/>
          </a:p>
          <a:p>
            <a:pPr lvl="0">
              <a:defRPr/>
            </a:pPr>
            <a:r>
              <a:rPr lang="en-US"/>
              <a:t>Observations</a:t>
            </a:r>
            <a:endParaRPr/>
          </a:p>
          <a:p>
            <a:pPr lvl="0">
              <a:defRPr/>
            </a:pPr>
            <a:r>
              <a:rPr lang="en-US"/>
              <a:t>Challenges</a:t>
            </a:r>
            <a:endParaRPr/>
          </a:p>
          <a:p>
            <a:pPr lvl="0">
              <a:defRPr/>
            </a:pPr>
            <a:r>
              <a:rPr lang="en-US"/>
              <a:t>Next steps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/>
              <a:t>Background and Objectives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endParaRPr lang="en-GB"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endParaRPr lang="en-GB"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endParaRPr lang="en-GB"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endParaRPr lang="en-GB"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endParaRPr lang="en-GB"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r>
              <a:rPr lang="en-GB"/>
              <a:t>Monitoring user experience</a:t>
            </a:r>
            <a:endParaRPr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r>
              <a:rPr lang="en-GB"/>
              <a:t>Monitoring access point availability and location</a:t>
            </a:r>
            <a:endParaRPr/>
          </a:p>
          <a:p>
            <a: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pPr>
            <a:r>
              <a:rPr lang="en-GB"/>
              <a:t>Troubleshoot connectivity issues</a:t>
            </a: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2634" y="1429923"/>
            <a:ext cx="8961955" cy="11868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Testbed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1135" y="969054"/>
            <a:ext cx="7480041" cy="3780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Observations – HW Probes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98369" y="951721"/>
            <a:ext cx="6563871" cy="38278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Observations – HW Probes</a:t>
            </a: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505699" y="1017724"/>
            <a:ext cx="6254280" cy="36807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Observations – Crowd-sourced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567540" y="999307"/>
            <a:ext cx="6129039" cy="37802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Challenges</a:t>
            </a:r>
            <a:endParaRPr/>
          </a:p>
        </p:txBody>
      </p:sp>
      <p:sp>
        <p:nvSpPr>
          <p:cNvPr id="859475108" name="TextBox 859475107"/>
          <p:cNvSpPr txBox="1"/>
          <p:nvPr/>
        </p:nvSpPr>
        <p:spPr bwMode="auto">
          <a:xfrm>
            <a:off x="368403" y="1170304"/>
            <a:ext cx="5121852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76200">
              <a:buClr>
                <a:srgbClr val="2E3192"/>
              </a:buClr>
              <a:buSzPts val="2400"/>
              <a:defRPr/>
            </a:pPr>
            <a:r>
              <a:rPr lang="en-US" sz="1800" dirty="0" err="1">
                <a:solidFill>
                  <a:srgbClr val="2E3192"/>
                </a:solidFill>
              </a:rPr>
              <a:t>WiFiMon</a:t>
            </a:r>
            <a:r>
              <a:rPr lang="en-US" sz="1800" dirty="0">
                <a:solidFill>
                  <a:srgbClr val="2E3192"/>
                </a:solidFill>
              </a:rPr>
              <a:t> RADIUS/DHCP logs correlation: NAT</a:t>
            </a:r>
            <a:endParaRPr sz="1800" dirty="0">
              <a:solidFill>
                <a:srgbClr val="2E319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A93AA-BC45-4E74-A13A-30AB3BEBC5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97"/>
          <a:stretch/>
        </p:blipFill>
        <p:spPr>
          <a:xfrm>
            <a:off x="817126" y="1867710"/>
            <a:ext cx="7548664" cy="25561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Challenges</a:t>
            </a:r>
            <a:endParaRPr/>
          </a:p>
        </p:txBody>
      </p:sp>
      <p:sp>
        <p:nvSpPr>
          <p:cNvPr id="859475108" name="TextBox 859475107"/>
          <p:cNvSpPr txBox="1"/>
          <p:nvPr/>
        </p:nvSpPr>
        <p:spPr bwMode="auto">
          <a:xfrm>
            <a:off x="368402" y="1170304"/>
            <a:ext cx="5565469" cy="35779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76200">
              <a:buClr>
                <a:srgbClr val="2E3192"/>
              </a:buClr>
              <a:buSzPts val="2400"/>
              <a:defRPr/>
            </a:pPr>
            <a:r>
              <a:rPr lang="en-US" sz="1800" dirty="0" err="1">
                <a:solidFill>
                  <a:srgbClr val="2E3192"/>
                </a:solidFill>
              </a:rPr>
              <a:t>WiFiMon</a:t>
            </a:r>
            <a:r>
              <a:rPr lang="en-US" sz="1800" dirty="0">
                <a:solidFill>
                  <a:srgbClr val="2E3192"/>
                </a:solidFill>
              </a:rPr>
              <a:t> RADIUS/DHCP logs correlation: NAT</a:t>
            </a:r>
            <a:endParaRPr sz="1800" dirty="0">
              <a:solidFill>
                <a:srgbClr val="2E319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8D490-D5F9-4BBE-9CD0-103ACA3D5B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94"/>
          <a:stretch/>
        </p:blipFill>
        <p:spPr>
          <a:xfrm>
            <a:off x="1089493" y="1809345"/>
            <a:ext cx="6994187" cy="275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212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RENU-slide-template--2024</Template>
  <TotalTime>19</TotalTime>
  <Words>195</Words>
  <Application>Microsoft Office PowerPoint</Application>
  <DocSecurity>0</DocSecurity>
  <PresentationFormat>On-screen Show (16:9)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WiFiMon InfoShare</vt:lpstr>
      <vt:lpstr>Monitoring Metro eduroam user experience with WiFiMon</vt:lpstr>
      <vt:lpstr>Background and Objectives</vt:lpstr>
      <vt:lpstr>Testbed</vt:lpstr>
      <vt:lpstr>Observations – HW Probes</vt:lpstr>
      <vt:lpstr>Observations – HW Probes</vt:lpstr>
      <vt:lpstr>Observations – Crowd-sourced</vt:lpstr>
      <vt:lpstr>Challenges</vt:lpstr>
      <vt:lpstr>Challenges</vt:lpstr>
      <vt:lpstr>Challenges</vt:lpstr>
      <vt:lpstr>Next steps</vt:lpstr>
      <vt:lpstr>THE END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WiFiMon InfoShare</dc:title>
  <dc:subject/>
  <dc:creator>William Kibirango</dc:creator>
  <cp:keywords/>
  <dc:description/>
  <cp:lastModifiedBy>Elena Mina</cp:lastModifiedBy>
  <cp:revision>23</cp:revision>
  <dcterms:created xsi:type="dcterms:W3CDTF">2024-03-18T11:15:19Z</dcterms:created>
  <dcterms:modified xsi:type="dcterms:W3CDTF">2024-03-21T16:33:55Z</dcterms:modified>
  <cp:category/>
  <dc:identifier/>
  <cp:contentStatus/>
  <dc:language/>
  <cp:version/>
</cp:coreProperties>
</file>