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71" r:id="rId2"/>
    <p:sldId id="471" r:id="rId3"/>
    <p:sldId id="706" r:id="rId4"/>
    <p:sldId id="998" r:id="rId5"/>
    <p:sldId id="1001" r:id="rId6"/>
    <p:sldId id="286" r:id="rId7"/>
    <p:sldId id="994" r:id="rId8"/>
    <p:sldId id="281" r:id="rId9"/>
    <p:sldId id="1002" r:id="rId10"/>
    <p:sldId id="999" r:id="rId11"/>
    <p:sldId id="2705" r:id="rId12"/>
    <p:sldId id="3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De Giorgi" initials="MDG" lastIdx="1" clrIdx="0">
    <p:extLst>
      <p:ext uri="{19B8F6BF-5375-455C-9EA6-DF929625EA0E}">
        <p15:presenceInfo xmlns:p15="http://schemas.microsoft.com/office/powerpoint/2012/main" userId="S::marina.degiorgi@geant.org::6a91c7ad-f824-4005-8c6e-460699cd9346" providerId="AD"/>
      </p:ext>
    </p:extLst>
  </p:cmAuthor>
  <p:cmAuthor id="2" name="Paul Hasleham" initials="PH" lastIdx="1" clrIdx="1">
    <p:extLst>
      <p:ext uri="{19B8F6BF-5375-455C-9EA6-DF929625EA0E}">
        <p15:presenceInfo xmlns:p15="http://schemas.microsoft.com/office/powerpoint/2012/main" userId="vue7nv8lUmvJnVoN18htNPcEISingpEqoE+wkukXTH0=" providerId="None"/>
      </p:ext>
    </p:extLst>
  </p:cmAuthor>
  <p:cmAuthor id="3" name="Leonardo Marino" initials="LM" lastIdx="2" clrIdx="2">
    <p:extLst>
      <p:ext uri="{19B8F6BF-5375-455C-9EA6-DF929625EA0E}">
        <p15:presenceInfo xmlns:p15="http://schemas.microsoft.com/office/powerpoint/2012/main" userId="85O0jWq4khe/e03UXpgSX/u+MVRG/EN6OCKD0xVajVE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3F6E"/>
    <a:srgbClr val="EC655A"/>
    <a:srgbClr val="F23221"/>
    <a:srgbClr val="CFD4E9"/>
    <a:srgbClr val="F0893B"/>
    <a:srgbClr val="4C7F94"/>
    <a:srgbClr val="960E0A"/>
    <a:srgbClr val="940001"/>
    <a:srgbClr val="003F5F"/>
    <a:srgbClr val="1D2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81" autoAdjust="0"/>
    <p:restoredTop sz="87664" autoAdjust="0"/>
  </p:normalViewPr>
  <p:slideViewPr>
    <p:cSldViewPr snapToGrid="0">
      <p:cViewPr varScale="1">
        <p:scale>
          <a:sx n="103" d="100"/>
          <a:sy n="103" d="100"/>
        </p:scale>
        <p:origin x="792" y="184"/>
      </p:cViewPr>
      <p:guideLst/>
    </p:cSldViewPr>
  </p:slideViewPr>
  <p:outlineViewPr>
    <p:cViewPr>
      <p:scale>
        <a:sx n="33" d="100"/>
        <a:sy n="33" d="100"/>
      </p:scale>
      <p:origin x="0" y="-4406"/>
    </p:cViewPr>
  </p:outlineViewPr>
  <p:notesTextViewPr>
    <p:cViewPr>
      <p:scale>
        <a:sx n="110" d="100"/>
        <a:sy n="110" d="100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32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68516657163289E-2"/>
          <c:y val="3.93401776418816E-2"/>
          <c:w val="0.92026296668567342"/>
          <c:h val="0.817911580064301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E94B9"/>
              </a:solidFill>
              <a:ln>
                <a:solidFill>
                  <a:srgbClr val="5E94B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FB-C64D-9F3A-0717972B9163}"/>
              </c:ext>
            </c:extLst>
          </c:dPt>
          <c:cat>
            <c:strRef>
              <c:f>Sheet1!$A$2</c:f>
              <c:strCache>
                <c:ptCount val="1"/>
                <c:pt idx="0">
                  <c:v>NREN Budget Development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634.65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FB-C64D-9F3A-0717972B91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83A3C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NREN Budget Development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769.06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FB-C64D-9F3A-0717972B91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NREN Budget Development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873.75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FB-C64D-9F3A-0717972B9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5187423"/>
        <c:axId val="1635172703"/>
      </c:barChart>
      <c:catAx>
        <c:axId val="16351874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35172703"/>
        <c:crossesAt val="0"/>
        <c:auto val="1"/>
        <c:lblAlgn val="ctr"/>
        <c:lblOffset val="100"/>
        <c:noMultiLvlLbl val="0"/>
      </c:catAx>
      <c:valAx>
        <c:axId val="16351727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5187423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0.21715</cdr:x>
      <cdr:y>0.24597</cdr:y>
    </cdr:from>
    <cdr:to>
      <cdr:x>0.37393</cdr:x>
      <cdr:y>0.32183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7ED3C6A-33C9-C88E-A98F-7610A7C11A03}"/>
            </a:ext>
          </a:extLst>
        </cdr:cNvPr>
        <cdr:cNvSpPr txBox="1"/>
      </cdr:nvSpPr>
      <cdr:spPr>
        <a:xfrm xmlns:a="http://schemas.openxmlformats.org/drawingml/2006/main">
          <a:off x="619975" y="702697"/>
          <a:ext cx="447597" cy="216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chemeClr val="tx1"/>
              </a:solidFill>
            </a:rPr>
            <a:t>€ 634 M</a:t>
          </a:r>
        </a:p>
      </cdr:txBody>
    </cdr:sp>
  </cdr:relSizeAnchor>
  <cdr:relSizeAnchor xmlns:cdr="http://schemas.openxmlformats.org/drawingml/2006/chartDrawing">
    <cdr:from>
      <cdr:x>0.42161</cdr:x>
      <cdr:y>0.12949</cdr:y>
    </cdr:from>
    <cdr:to>
      <cdr:x>0.57839</cdr:x>
      <cdr:y>0.20535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AB09CBA-8B67-F4EB-535C-57850C83237D}"/>
            </a:ext>
          </a:extLst>
        </cdr:cNvPr>
        <cdr:cNvSpPr txBox="1"/>
      </cdr:nvSpPr>
      <cdr:spPr>
        <a:xfrm xmlns:a="http://schemas.openxmlformats.org/drawingml/2006/main">
          <a:off x="1203699" y="369934"/>
          <a:ext cx="447596" cy="216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>
              <a:solidFill>
                <a:schemeClr val="tx1"/>
              </a:solidFill>
            </a:rPr>
            <a:t>€ 769 M</a:t>
          </a:r>
        </a:p>
      </cdr:txBody>
    </cdr:sp>
  </cdr:relSizeAnchor>
  <cdr:relSizeAnchor xmlns:cdr="http://schemas.openxmlformats.org/drawingml/2006/chartDrawing">
    <cdr:from>
      <cdr:x>0.62179</cdr:x>
      <cdr:y>0.01483</cdr:y>
    </cdr:from>
    <cdr:to>
      <cdr:x>0.77856</cdr:x>
      <cdr:y>0.09068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CAB09CBA-8B67-F4EB-535C-57850C83237D}"/>
            </a:ext>
          </a:extLst>
        </cdr:cNvPr>
        <cdr:cNvSpPr txBox="1"/>
      </cdr:nvSpPr>
      <cdr:spPr>
        <a:xfrm xmlns:a="http://schemas.openxmlformats.org/drawingml/2006/main">
          <a:off x="1775202" y="42363"/>
          <a:ext cx="447596" cy="216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chemeClr val="tx1"/>
              </a:solidFill>
            </a:rPr>
            <a:t>€ 873 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DFA2B-42E7-483C-89A7-B63D17235420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26957-3063-4AF5-9C10-771E4439D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99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ur02.safelinks.protection.outlook.com/?url=https%3A%2F%2Fevents.geant.org%2Fevent%2F1529%2F&amp;data=05%7C02%7Ccathrin.stover%40geant.org%7Ce53c4eed3a204505493d08dc6f6244d0%7Cd8cc37ca6546448c83690f1026a3306b%7C0%7C0%7C638507715068272380%7CUnknown%7CTWFpbGZsb3d8eyJWIjoiMC4wLjAwMDAiLCJQIjoiV2luMzIiLCJBTiI6Ik1haWwiLCJXVCI6Mn0%3D%7C0%7C%7C%7C&amp;sdata=YoBLm6kRw1XnXR4%2BPLj3CtFIBNzeQoch8Qzpn%2FF453c%3D&amp;reserved=0" TargetMode="External"/><Relationship Id="rId3" Type="http://schemas.openxmlformats.org/officeDocument/2006/relationships/hyperlink" Target="https://eur02.safelinks.protection.outlook.com/?url=https%3A%2F%2Fbelgian-presidency.consilium.europa.eu%2Fen%2Fevents%2Fe-irg-workshop-e-infrastructures-for-research-data-valorisation%2F&amp;data=05%7C02%7Ccathrin.stover%40geant.org%7Ce53c4eed3a204505493d08dc6f6244d0%7Cd8cc37ca6546448c83690f1026a3306b%7C0%7C0%7C638507715068231726%7CUnknown%7CTWFpbGZsb3d8eyJWIjoiMC4wLjAwMDAiLCJQIjoiV2luMzIiLCJBTiI6Ik1haWwiLCJXVCI6Mn0%3D%7C0%7C%7C%7C&amp;sdata=gA0AQH4i9ooRGFw5Ofa4veDfGzPhWjSh2WJWUrhjhoc%3D&amp;reserved=0" TargetMode="External"/><Relationship Id="rId7" Type="http://schemas.openxmlformats.org/officeDocument/2006/relationships/hyperlink" Target="https://eur02.safelinks.protection.outlook.com/?url=https%3A%2F%2Fzenodo.org%2Frecords%2F10992981&amp;data=05%7C02%7Ccathrin.stover%40geant.org%7Ce53c4eed3a204505493d08dc6f6244d0%7Cd8cc37ca6546448c83690f1026a3306b%7C0%7C0%7C638507715068264878%7CUnknown%7CTWFpbGZsb3d8eyJWIjoiMC4wLjAwMDAiLCJQIjoiV2luMzIiLCJBTiI6Ik1haWwiLCJXVCI6Mn0%3D%7C0%7C%7C%7C&amp;sdata=kirWlJyWgWRHz9aWm50bIqh%2FN4Q0Z8h0RQ1h0IxU6n4%3D&amp;reserved=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02.safelinks.protection.outlook.com/?url=https%3A%2F%2Fevents.geant.org%2Fevent%2F1529%2F&amp;data=05%7C02%7Ccathrin.stover%40geant.org%7Ce53c4eed3a204505493d08dc6f6244d0%7Cd8cc37ca6546448c83690f1026a3306b%7C0%7C0%7C638507715068256443%7CUnknown%7CTWFpbGZsb3d8eyJWIjoiMC4wLjAwMDAiLCJQIjoiV2luMzIiLCJBTiI6Ik1haWwiLCJXVCI6Mn0%3D%7C0%7C%7C%7C&amp;sdata=ZnLzVbiC%2BZkHnln54yZynbKBh6pVGm%2Bb2%2FP1VxIkPQg%3D&amp;reserved=0" TargetMode="External"/><Relationship Id="rId5" Type="http://schemas.openxmlformats.org/officeDocument/2006/relationships/hyperlink" Target="https://eur02.safelinks.protection.outlook.com/?url=https%3A%2F%2Fwww.belspo.be%2Fbelspo%2FEUBelgium24%2F2024060405_ResearchInfrastructures_en.stm&amp;data=05%7C02%7Ccathrin.stover%40geant.org%7Ce53c4eed3a204505493d08dc6f6244d0%7Cd8cc37ca6546448c83690f1026a3306b%7C0%7C0%7C638507715068250167%7CUnknown%7CTWFpbGZsb3d8eyJWIjoiMC4wLjAwMDAiLCJQIjoiV2luMzIiLCJBTiI6Ik1haWwiLCJXVCI6Mn0%3D%7C0%7C%7C%7C&amp;sdata=HUawBRrGmKG1TVxrdaowDSqZTo%2FzTFoQPkI7VCQUs74%3D&amp;reserved=0" TargetMode="External"/><Relationship Id="rId4" Type="http://schemas.openxmlformats.org/officeDocument/2006/relationships/hyperlink" Target="https://eur02.safelinks.protection.outlook.com/?url=https%3A%2F%2Fwww.kbr.be%2Fen%2Fhow-to-get-here%2F&amp;data=05%7C02%7Ccathrin.stover%40geant.org%7Ce53c4eed3a204505493d08dc6f6244d0%7Cd8cc37ca6546448c83690f1026a3306b%7C0%7C0%7C638507715068242589%7CUnknown%7CTWFpbGZsb3d8eyJWIjoiMC4wLjAwMDAiLCJQIjoiV2luMzIiLCJBTiI6Ik1haWwiLCJXVCI6Mn0%3D%7C0%7C%7C%7C&amp;sdata=doEhY5mnL8%2FcW4wQyi108Nk464KW9JaxuNp6RquODjo%3D&amp;reserved=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ear 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Cathrin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 behalf of the e-IRG Chair Stefan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Hanslik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e-IRG co-Chair Chris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Loof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the PC for the 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 tooltip="https://eur02.safelinks.protection.outlook.com/?url=https%3A%2F%2Fbelgian-presidency.consilium.europa.eu%2Fen%2Fevents%2Fe-irg-workshop-e-infrastructures-for-research-data-valorisation%2F&amp;data=05%7C02%7Ccathrin.stover%40geant.org%7Ce53c4eed3a204505493d08dc6f6244d0%7Cd8cc37ca6546448c83690f1026a3306b%7C0%7C0%7C638507715068231726%7CUnknown%7CTWFpbGZsb3d8eyJWIjoiMC4wLjAwMDAiLCJQIjoiV2luMzIiLCJBTiI6Ik1haWwiLCJXVCI6Mn0%3D%7C0%7C%7C%7C&amp;sdata=gA0AQH4i9ooRGFw5Ofa4veDfGzPhWjSh2WJWUrhjhoc%3D&amp;reserved=0"/>
              </a:rPr>
              <a:t>e-IRG Workshop under the Belgian Presidency of the Council of the Union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with an overarching theme “Sustainable e-Infrastructures for research results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valorisation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”, we would like to cordially invite you to: 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Session 2: Sustaining the role of e-Infrastructures in EOSC and beyond, Wednesday, 5 June 2024, 16:00 - 18:00 CEST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e-IRG Workshop will take place </a:t>
            </a:r>
            <a:r>
              <a:rPr lang="en-US" sz="1800" b="1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 tooltip="https://eur02.safelinks.protection.outlook.com/?url=https%3A%2F%2Fwww.kbr.be%2Fen%2Fhow-to-get-here%2F&amp;data=05%7C02%7Ccathrin.stover%40geant.org%7Ce53c4eed3a204505493d08dc6f6244d0%7Cd8cc37ca6546448c83690f1026a3306b%7C0%7C0%7C638507715068242589%7CUnknown%7CTWFpbGZsb3d8eyJWIjoiMC4wLjAwMDAiLCJQIjoiV2luMzIiLCJBTiI6Ik1haWwiLCJXVCI6Mn0%3D%7C0%7C%7C%7C&amp;sdata=doEhY5mnL8%2FcW4wQyi108Nk464KW9JaxuNp6RquODjo%3D&amp;reserved=0"/>
              </a:rPr>
              <a:t>at the Royal Library of Belgium (KBR)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Brussels as a hybrid event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attached to the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5" tooltip="https://eur02.safelinks.protection.outlook.com/?url=https%3A%2F%2Fwww.belspo.be%2Fbelspo%2FEUBelgium24%2F2024060405_ResearchInfrastructures_en.stm&amp;data=05%7C02%7Ccathrin.stover%40geant.org%7Ce53c4eed3a204505493d08dc6f6244d0%7Cd8cc37ca6546448c83690f1026a3306b%7C0%7C0%7C638507715068250167%7CUnknown%7CTWFpbGZsb3d8eyJWIjoiMC4wLjAwMDAiLCJQIjoiV2luMzIiLCJBTiI6Ik1haWwiLCJXVCI6Mn0%3D%7C0%7C%7C%7C&amp;sdata=HUawBRrGmKG1TVxrdaowDSqZTo%2FzTFoQPkI7VCQUs74%3D&amp;reserved=0"/>
              </a:rPr>
              <a:t> 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 tooltip="https://eur02.safelinks.protection.outlook.com/?url=https%3A%2F%2Fwww.belspo.be%2Fbelspo%2FEUBelgium24%2F2024060405_ResearchInfrastructures_en.stm&amp;data=05%7C02%7Ccathrin.stover%40geant.org%7Ce53c4eed3a204505493d08dc6f6244d0%7Cd8cc37ca6546448c83690f1026a3306b%7C0%7C0%7C638507715068250167%7CUnknown%7CTWFpbGZsb3d8eyJWIjoiMC4wLjAwMDAiLCJQIjoiV2luMzIiLCJBTiI6Ik1haWwiLCJXVCI6Mn0%3D%7C0%7C%7C%7C&amp;sdata=HUawBRrGmKG1TVxrdaowDSqZTo%2FzTFoQPkI7VCQUs74%3D&amp;reserved=0"/>
              </a:rPr>
              <a:t>Research Infrastructures Conference | Calendar of Belspo meetings | Belgian presidency of the Council of the European Union | Belspo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Session </a:t>
            </a:r>
            <a:r>
              <a:rPr lang="en-US" sz="1800" b="1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description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second session of the e-IRG Workshop under Belgian EU Presidency aims to continue the discussions from the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6" tooltip="https://eur02.safelinks.protection.outlook.com/?url=https%3A%2F%2Fevents.geant.org%2Fevent%2F1529%2F&amp;data=05%7C02%7Ccathrin.stover%40geant.org%7Ce53c4eed3a204505493d08dc6f6244d0%7Cd8cc37ca6546448c83690f1026a3306b%7C0%7C0%7C638507715068256443%7CUnknown%7CTWFpbGZsb3d8eyJWIjoiMC4wLjAwMDAiLCJQIjoiV2luMzIiLCJBTiI6Ik1haWwiLCJXVCI6Mn0%3D%7C0%7C%7C%7C&amp;sdata=ZnLzVbiC%2BZkHnln54yZynbKBh6pVGm%2Bb2%2FP1VxIkPQg%3D&amp;reserved=0"/>
              </a:rPr>
              <a:t> Valencia e-IRG Workshop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and reflect on the future orientation of Research Infrastructures and its next Work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which includes the topic of sustainability of RIs, and refers to the federation and uptake of e-Infrastructures. 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The landscape becomes more complex with multiple other funding streams besides the Framework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Programmes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for Research (currently Horizon Europe), such as the Connecting Europe Facility (CEF Digital), the Digital Europe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(DEP), and other national/regional funding instruments, such as the Recovery and Resilience Facility (RRF) fund and the traditional European Structural and Investment Funds.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session will also touch upon the concept of federation and role of e-Infrastructures in the new EOSC node-based ecosystem, especially as e-Infrastructures are not formally part of the nodes' ecosystem nor the EOSC procurement projects. The sustainability topic of RIs and e-Infrastructures is also relevant to the new ERA policy agenda for 2025-2027. 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would like to invite you to contribute to session </a:t>
            </a:r>
            <a:r>
              <a:rPr lang="en-US" sz="1800" b="1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and to provide a 15-minute presentation about the above-mentioned topic</a:t>
            </a:r>
            <a:r>
              <a:rPr lang="en-US" sz="1800" b="1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from the perspective of </a:t>
            </a:r>
            <a:r>
              <a:rPr lang="en-US" sz="1800" b="1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GÉANT and in particular on the coordination of the EU funding streams relevant to e-Infrastructures 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(exact title to be defined).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session currently has the following layout: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[Session 2 layout – Titles to be updated]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450215" indent="-228600" algn="just" fontAlgn="base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Future Orientation of the Research Infrastructures Work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(EC and ESFRI-EOSC Task Force)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, Javier Lopez-Albacete, EC/DG RTD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450215" indent="-228600" algn="just" fontAlgn="base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Coordination of EU funding streams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Cathrin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Stoever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, GÉANT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450215" indent="-228600" algn="just" fontAlgn="base"/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The 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ole of e-Infrastructures in the EOSC nodes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ecosystem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beyond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899795" indent="-899795" algn="just" fontAlgn="base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NRENs as EOSC nodes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 and beyond – The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Belnet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 paradigm, Dirk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Haex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Belnet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899795" indent="-899795" algn="just" fontAlgn="base"/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e-IRG 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policy document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 e-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Infrastructure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Sustainability,</a:t>
            </a:r>
            <a:r>
              <a:rPr lang="en-US" b="0" i="0" u="sng" strike="noStrike" dirty="0" err="1">
                <a:solidFill>
                  <a:srgbClr val="0078D7"/>
                </a:solidFill>
                <a:effectLst/>
                <a:latin typeface="Aptos" panose="020B0004020202020204" pitchFamily="34" charset="0"/>
                <a:hlinkClick r:id="rId7" tooltip="https://eur02.safelinks.protection.outlook.com/?url=https%3A%2F%2Fzenodo.org%2Frecords%2F10992981&amp;data=05%7C02%7Ccathrin.stover%40geant.org%7Ce53c4eed3a204505493d08dc6f6244d0%7Cd8cc37ca6546448c83690f1026a3306b%7C0%7C0%7C638507715068264878%7CUnknown%7CTWFpbGZsb3d8eyJWIjoiMC4wLjAwMDAiLCJQIjoiV2luMzIiLCJBTiI6Ik1haWwiLCJXVCI6Mn0%3D%7C0%7C%7C%7C&amp;sdata=kirWlJyWgWRHz9aWm50bIqh%2FN4Q0Z8h0RQ1h0IxU6n4%3D&amp;reserved=0"/>
              </a:rPr>
              <a:t>Recommendations</a:t>
            </a:r>
            <a:r>
              <a:rPr lang="en-US" b="0" i="0" u="sng" strike="noStrike" dirty="0">
                <a:solidFill>
                  <a:srgbClr val="0078D7"/>
                </a:solidFill>
                <a:effectLst/>
                <a:latin typeface="Aptos" panose="020B0004020202020204" pitchFamily="34" charset="0"/>
                <a:hlinkClick r:id="rId7" tooltip="https://eur02.safelinks.protection.outlook.com/?url=https%3A%2F%2Fzenodo.org%2Frecords%2F10992981&amp;data=05%7C02%7Ccathrin.stover%40geant.org%7Ce53c4eed3a204505493d08dc6f6244d0%7Cd8cc37ca6546448c83690f1026a3306b%7C0%7C0%7C638507715068264878%7CUnknown%7CTWFpbGZsb3d8eyJWIjoiMC4wLjAwMDAiLCJQIjoiV2luMzIiLCJBTiI6Ik1haWwiLCJXVCI6Mn0%3D%7C0%7C%7C%7C&amp;sdata=kirWlJyWgWRHz9aWm50bIqh%2FN4Q0Z8h0RQ1h0IxU6n4%3D&amp;reserved=0"/>
              </a:rPr>
              <a:t> on European e-Infrastructures for Research and Education (zenodo.org)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899795" indent="-899795" algn="just" fontAlgn="base"/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e-Infrastructure Assembly view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(EGI, EUDAT, GÉANT,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OpenAIRE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, PRACE) – Speaker to be identified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450215" indent="-228600" algn="just" fontAlgn="base"/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The 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ole of thematic Research Infrastructures in the EOSC nodes ecosystem (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Andy Goetz,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ESFRI-EOSC TF/EOSC-A)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450215" indent="-228600" algn="just" fontAlgn="base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Panel discussion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Further information about the e-IRG Workshop under the 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Belgian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Presidency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the Council of the Union can be found at: 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8" tooltip="https://eur02.safelinks.protection.outlook.com/?url=https%3A%2F%2Fevents.geant.org%2Fevent%2F1529%2F&amp;data=05%7C02%7Ccathrin.stover%40geant.org%7Ce53c4eed3a204505493d08dc6f6244d0%7Cd8cc37ca6546448c83690f1026a3306b%7C0%7C0%7C638507715068272380%7CUnknown%7CTWFpbGZsb3d8eyJWIjoiMC4wLjAwMDAiLCJQIjoiV2luMzIiLCJBTiI6Ik1haWwiLCJXVCI6Mn0%3D%7C0%7C%7C%7C&amp;sdata=YoBLm6kRw1XnXR4%2BPLj3CtFIBNzeQoch8Qzpn%2FF453c%3D&amp;reserved=0"/>
              </a:rPr>
              <a:t>e-IRG Workshop under Belgian EU Presidency (5 June 2024): Overview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are looking forward hearing from you and seeing you in Brussels.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the best,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58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04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91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Fragmented Funding </a:t>
            </a:r>
            <a:r>
              <a:rPr lang="en-US" sz="1200" b="1" dirty="0" err="1"/>
              <a:t>Programmes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201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96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14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059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238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26957-3063-4AF5-9C10-771E4439D98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24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00FA2B3-1505-3A41-A87D-80572BB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7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1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96299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948622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17948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3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3684987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337163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3180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1212635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417948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663864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825625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875805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9F6300-7CE8-0547-BA00-FC02E97603DA}"/>
              </a:ext>
            </a:extLst>
          </p:cNvPr>
          <p:cNvSpPr/>
          <p:nvPr userDrawn="1"/>
        </p:nvSpPr>
        <p:spPr>
          <a:xfrm>
            <a:off x="0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C84F7-885B-A94E-8E78-3C548CC59F92}"/>
              </a:ext>
            </a:extLst>
          </p:cNvPr>
          <p:cNvSpPr/>
          <p:nvPr userDrawn="1"/>
        </p:nvSpPr>
        <p:spPr>
          <a:xfrm>
            <a:off x="1538868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033503-981C-D64F-93D8-D1BA5F2FF6CB}"/>
              </a:ext>
            </a:extLst>
          </p:cNvPr>
          <p:cNvSpPr/>
          <p:nvPr userDrawn="1"/>
        </p:nvSpPr>
        <p:spPr>
          <a:xfrm>
            <a:off x="3077736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1B7F4-3BD6-224E-B99D-5A03C421D10D}"/>
              </a:ext>
            </a:extLst>
          </p:cNvPr>
          <p:cNvSpPr/>
          <p:nvPr userDrawn="1"/>
        </p:nvSpPr>
        <p:spPr>
          <a:xfrm>
            <a:off x="4616604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DF798D-C606-6F40-84F1-492591DE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19825"/>
            <a:ext cx="9390692" cy="390293"/>
          </a:xfrm>
          <a:prstGeom prst="rect">
            <a:avLst/>
          </a:prstGeom>
        </p:spPr>
        <p:txBody>
          <a:bodyPr wrap="none"/>
          <a:lstStyle>
            <a:lvl1pPr>
              <a:defRPr sz="2400" b="1" cap="all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95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4181101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5C81-60EF-013D-72C1-CF31A7C33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172A5-A429-7C2F-241E-ADFBCE839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7D023-6046-1929-858B-00424AFD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FF1F-9803-4748-AFE0-E74412B0200B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D1969-5254-1A09-5308-AF197FA98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326C1-476E-3F46-774C-157560BC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B923-937B-0247-85C1-122B924B9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9A0EAE-9DC7-E64C-B528-7FE2DD3B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444729D-076A-B34E-817B-AAAD4F608C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26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A346E-C1A4-436A-A4B7-8079E5F3A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AB99-BE80-44E7-9474-F15A908B87EF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AECFA-4C3C-40B7-9995-E0543DC02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C02BF-17A8-470A-9900-A810F0AE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7AD4-BE9B-44FB-8A44-BB33021C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249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81E0-1306-4859-BF84-6C93185C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06996-33DA-422F-99E2-9A02DDAC4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A8FB5-9692-4DEB-B86B-FBF834EF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8DCD4-FC97-4AE8-B70D-017A76060731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C4B0B-EC76-4FF5-82CD-0E8D983A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85CE6-6104-4013-B7D8-28466DA1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58ED-77CB-41A9-954F-3F49BE2D7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361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 userDrawn="1"/>
        </p:nvSpPr>
        <p:spPr>
          <a:xfrm>
            <a:off x="8229601" y="2547258"/>
            <a:ext cx="2373086" cy="1523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endParaRPr lang="en-GB" sz="2100" b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F60BE7-E0AD-60EB-E54E-71FAC706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698797"/>
            <a:ext cx="11282950" cy="8169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D495E07-E614-EE58-5799-2011B90705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4525" y="1567629"/>
            <a:ext cx="11282950" cy="47885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66900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3328087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64903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04984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31109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-55418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4"/>
          <p:cNvSpPr>
            <a:spLocks noGrp="1"/>
          </p:cNvSpPr>
          <p:nvPr>
            <p:ph idx="1"/>
          </p:nvPr>
        </p:nvSpPr>
        <p:spPr>
          <a:xfrm>
            <a:off x="1562986" y="1389207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405855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4"/>
          <p:cNvSpPr>
            <a:spLocks noGrp="1"/>
          </p:cNvSpPr>
          <p:nvPr>
            <p:ph idx="1"/>
          </p:nvPr>
        </p:nvSpPr>
        <p:spPr>
          <a:xfrm>
            <a:off x="1562986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111772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895" y="918524"/>
            <a:ext cx="9923105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894" y="1566391"/>
            <a:ext cx="9923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-38314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385562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pPr/>
              <a:t>‹#›</a:t>
            </a:fld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022254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GEANT.ORG</a:t>
            </a:r>
            <a:endParaRPr lang="en-GB" sz="1200" b="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38313"/>
            <a:ext cx="10286482" cy="5934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80" r:id="rId19"/>
    <p:sldLayoutId id="2147483681" r:id="rId20"/>
    <p:sldLayoutId id="2147483682" r:id="rId21"/>
    <p:sldLayoutId id="214748368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B45E650-A7C9-7941-B8C1-9EB62BC38C2F}"/>
              </a:ext>
            </a:extLst>
          </p:cNvPr>
          <p:cNvSpPr/>
          <p:nvPr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1D1AD-FF15-244B-B225-8E5849DDC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57200"/>
            <a:ext cx="11480801" cy="5825201"/>
          </a:xfrm>
          <a:prstGeom prst="rect">
            <a:avLst/>
          </a:prstGeom>
        </p:spPr>
      </p:pic>
      <p:sp>
        <p:nvSpPr>
          <p:cNvPr id="9" name="Text Placeholder 10"/>
          <p:cNvSpPr txBox="1">
            <a:spLocks/>
          </p:cNvSpPr>
          <p:nvPr/>
        </p:nvSpPr>
        <p:spPr>
          <a:xfrm>
            <a:off x="1255491" y="1655610"/>
            <a:ext cx="8136479" cy="905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</a:rPr>
              <a:t>Sustaining the Role of e-Infrastructures in EOSC and Beyond – a GÉANT Contribution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353030" y="682159"/>
            <a:ext cx="1432450" cy="689706"/>
          </a:xfrm>
          <a:prstGeom prst="rect">
            <a:avLst/>
          </a:prstGeom>
        </p:spPr>
      </p:pic>
      <p:sp>
        <p:nvSpPr>
          <p:cNvPr id="13" name="Text Placeholder 6"/>
          <p:cNvSpPr txBox="1">
            <a:spLocks/>
          </p:cNvSpPr>
          <p:nvPr/>
        </p:nvSpPr>
        <p:spPr>
          <a:xfrm>
            <a:off x="1255493" y="3773789"/>
            <a:ext cx="6753726" cy="7322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Cathrin </a:t>
            </a:r>
            <a:r>
              <a:rPr lang="en-US" sz="2000" b="1" dirty="0" err="1">
                <a:solidFill>
                  <a:schemeClr val="bg1"/>
                </a:solidFill>
              </a:rPr>
              <a:t>Stöver</a:t>
            </a:r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cap="all" dirty="0">
                <a:solidFill>
                  <a:schemeClr val="bg1"/>
                </a:solidFill>
              </a:rPr>
              <a:t>CCO, </a:t>
            </a:r>
            <a:r>
              <a:rPr lang="en-US" sz="2000" cap="all" dirty="0" err="1">
                <a:solidFill>
                  <a:schemeClr val="bg1"/>
                </a:solidFill>
              </a:rPr>
              <a:t>Géant</a:t>
            </a:r>
            <a:endParaRPr lang="en-GB" sz="2000" cap="all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FC8EF-A9F1-694B-9F9D-CC0F056AA3B5}"/>
              </a:ext>
            </a:extLst>
          </p:cNvPr>
          <p:cNvSpPr/>
          <p:nvPr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C850078D-81AF-0448-A794-95A3C416C535}"/>
              </a:ext>
            </a:extLst>
          </p:cNvPr>
          <p:cNvSpPr txBox="1">
            <a:spLocks/>
          </p:cNvSpPr>
          <p:nvPr/>
        </p:nvSpPr>
        <p:spPr>
          <a:xfrm>
            <a:off x="1255494" y="5922278"/>
            <a:ext cx="2480762" cy="6146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Public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4D4F5F2-667F-9F48-BEA4-D811E44CE491}"/>
              </a:ext>
            </a:extLst>
          </p:cNvPr>
          <p:cNvSpPr txBox="1">
            <a:spLocks/>
          </p:cNvSpPr>
          <p:nvPr/>
        </p:nvSpPr>
        <p:spPr>
          <a:xfrm>
            <a:off x="1255494" y="5073436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E-IRG Workshop  - Brussels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BF97B6D9-9532-6C4C-BD89-9525855C36B1}"/>
              </a:ext>
            </a:extLst>
          </p:cNvPr>
          <p:cNvSpPr txBox="1">
            <a:spLocks/>
          </p:cNvSpPr>
          <p:nvPr/>
        </p:nvSpPr>
        <p:spPr>
          <a:xfrm>
            <a:off x="1255494" y="5375228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5 June 2024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C9E9C-A0C0-A344-725D-D9DC7D676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460" y="3150109"/>
            <a:ext cx="3670300" cy="36703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D725845-C9BC-D7C0-C279-1F2939594EE9}"/>
              </a:ext>
            </a:extLst>
          </p:cNvPr>
          <p:cNvSpPr txBox="1">
            <a:spLocks/>
          </p:cNvSpPr>
          <p:nvPr/>
        </p:nvSpPr>
        <p:spPr>
          <a:xfrm>
            <a:off x="1255491" y="2759901"/>
            <a:ext cx="8136479" cy="648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b="0" dirty="0">
                <a:solidFill>
                  <a:schemeClr val="bg1"/>
                </a:solidFill>
              </a:rPr>
              <a:t>The Coordination of EU Funding Streams</a:t>
            </a:r>
            <a:endParaRPr lang="en-US" sz="3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4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FA338-ADA2-B9D9-1C62-D6E3C36F92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9267E-0789-7CEF-3847-654C443F7D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1E89A-8136-8277-5BCD-FA4FB22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B923-937B-0247-85C1-122B924B9AC0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7CE88A-9536-3808-B0F6-1F86B5613292}"/>
              </a:ext>
            </a:extLst>
          </p:cNvPr>
          <p:cNvSpPr/>
          <p:nvPr/>
        </p:nvSpPr>
        <p:spPr>
          <a:xfrm>
            <a:off x="0" y="547007"/>
            <a:ext cx="12192000" cy="6310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yellow line on a black background&#10;&#10;Description automatically generated">
            <a:extLst>
              <a:ext uri="{FF2B5EF4-FFF2-40B4-BE49-F238E27FC236}">
                <a16:creationId xmlns:a16="http://schemas.microsoft.com/office/drawing/2014/main" id="{5F0C3613-F119-50A8-7603-688BF02EF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5" t="-13598" r="9402" b="-18510"/>
          <a:stretch/>
        </p:blipFill>
        <p:spPr>
          <a:xfrm>
            <a:off x="0" y="69185"/>
            <a:ext cx="12192000" cy="46995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5C1D88-F2D6-583B-86F5-1E1462F79E17}"/>
              </a:ext>
            </a:extLst>
          </p:cNvPr>
          <p:cNvSpPr txBox="1">
            <a:spLocks/>
          </p:cNvSpPr>
          <p:nvPr/>
        </p:nvSpPr>
        <p:spPr>
          <a:xfrm>
            <a:off x="614413" y="560333"/>
            <a:ext cx="4354346" cy="2105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NL" sz="5400">
                <a:solidFill>
                  <a:schemeClr val="bg1"/>
                </a:solidFill>
              </a:rPr>
              <a:t>Bottom Up – Top Down</a:t>
            </a:r>
            <a:endParaRPr lang="en-NL" sz="5400" dirty="0">
              <a:solidFill>
                <a:schemeClr val="bg1"/>
              </a:solidFill>
            </a:endParaRP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FF5A11D4-AD15-0B27-9BB3-CCD67AFF0DBB}"/>
              </a:ext>
            </a:extLst>
          </p:cNvPr>
          <p:cNvSpPr/>
          <p:nvPr/>
        </p:nvSpPr>
        <p:spPr>
          <a:xfrm>
            <a:off x="9080250" y="4860767"/>
            <a:ext cx="2800523" cy="1498650"/>
          </a:xfrm>
          <a:prstGeom prst="wedgeEllipseCallout">
            <a:avLst>
              <a:gd name="adj1" fmla="val -29788"/>
              <a:gd name="adj2" fmla="val 5960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/>
                </a:solidFill>
              </a:rPr>
              <a:t>W</a:t>
            </a:r>
            <a:r>
              <a:rPr lang="en-NL" dirty="0">
                <a:solidFill>
                  <a:schemeClr val="accent5"/>
                </a:solidFill>
              </a:rPr>
              <a:t>ith great power, comes great responsibility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AB4E277D-491F-D162-A7CD-1E8C236AA2BF}"/>
              </a:ext>
            </a:extLst>
          </p:cNvPr>
          <p:cNvSpPr/>
          <p:nvPr/>
        </p:nvSpPr>
        <p:spPr>
          <a:xfrm>
            <a:off x="7579688" y="3322668"/>
            <a:ext cx="2800523" cy="1498650"/>
          </a:xfrm>
          <a:prstGeom prst="wedgeEllipseCallout">
            <a:avLst>
              <a:gd name="adj1" fmla="val 4127"/>
              <a:gd name="adj2" fmla="val 6413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The funding envelopes are getting bigger</a:t>
            </a:r>
            <a:endParaRPr lang="en-NL" dirty="0">
              <a:solidFill>
                <a:schemeClr val="accent5"/>
              </a:solidFill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E120E9C7-ADEE-917D-5750-1CB209C1C46B}"/>
              </a:ext>
            </a:extLst>
          </p:cNvPr>
          <p:cNvSpPr/>
          <p:nvPr/>
        </p:nvSpPr>
        <p:spPr>
          <a:xfrm>
            <a:off x="6471640" y="4910682"/>
            <a:ext cx="2340136" cy="1263335"/>
          </a:xfrm>
          <a:prstGeom prst="wedgeEllipseCallout">
            <a:avLst>
              <a:gd name="adj1" fmla="val 48467"/>
              <a:gd name="adj2" fmla="val 5832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Operational and Financial Maturity?</a:t>
            </a:r>
            <a:endParaRPr lang="en-NL" dirty="0">
              <a:solidFill>
                <a:schemeClr val="accent5"/>
              </a:solidFill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3C40BFD3-AF3B-8183-8E0C-C317B6F5265B}"/>
              </a:ext>
            </a:extLst>
          </p:cNvPr>
          <p:cNvSpPr/>
          <p:nvPr/>
        </p:nvSpPr>
        <p:spPr>
          <a:xfrm>
            <a:off x="358766" y="3257449"/>
            <a:ext cx="2800523" cy="3082769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b="1">
                <a:solidFill>
                  <a:schemeClr val="accent5"/>
                </a:solidFill>
              </a:rPr>
              <a:t>EuroHPC JU, EOSC EPA, ERICs, EDICs, Art.185s</a:t>
            </a:r>
          </a:p>
          <a:p>
            <a:pPr algn="ctr"/>
            <a:endParaRPr lang="en-NL">
              <a:solidFill>
                <a:schemeClr val="accent5"/>
              </a:solidFill>
            </a:endParaRPr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4825D6F4-05EA-E4F4-7685-99AA1A60EEB5}"/>
              </a:ext>
            </a:extLst>
          </p:cNvPr>
          <p:cNvSpPr/>
          <p:nvPr/>
        </p:nvSpPr>
        <p:spPr>
          <a:xfrm>
            <a:off x="2967376" y="3255962"/>
            <a:ext cx="2800523" cy="3084256"/>
          </a:xfrm>
          <a:prstGeom prst="upArrow">
            <a:avLst>
              <a:gd name="adj1" fmla="val 50000"/>
              <a:gd name="adj2" fmla="val 5047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L" b="1">
                <a:solidFill>
                  <a:schemeClr val="accent5"/>
                </a:solidFill>
              </a:rPr>
              <a:t>GÉANT, PRACE, EGI, EUDAT, OpenAIRE, </a:t>
            </a:r>
            <a:br>
              <a:rPr lang="en-NL" b="1">
                <a:solidFill>
                  <a:schemeClr val="accent5"/>
                </a:solidFill>
              </a:rPr>
            </a:br>
            <a:r>
              <a:rPr lang="en-NL" b="1">
                <a:solidFill>
                  <a:schemeClr val="accent5"/>
                </a:solidFill>
              </a:rPr>
              <a:t>NRENs across the Globe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1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0E308DA-8AC5-E71D-345D-54C445EE3669}"/>
              </a:ext>
            </a:extLst>
          </p:cNvPr>
          <p:cNvSpPr/>
          <p:nvPr/>
        </p:nvSpPr>
        <p:spPr>
          <a:xfrm>
            <a:off x="6505657" y="1135661"/>
            <a:ext cx="5334091" cy="5528722"/>
          </a:xfrm>
          <a:prstGeom prst="roundRect">
            <a:avLst>
              <a:gd name="adj" fmla="val 317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A03BDD-6ACA-E585-57E2-D7036EA332EA}"/>
              </a:ext>
            </a:extLst>
          </p:cNvPr>
          <p:cNvSpPr/>
          <p:nvPr/>
        </p:nvSpPr>
        <p:spPr>
          <a:xfrm>
            <a:off x="292231" y="1135661"/>
            <a:ext cx="5966849" cy="5528722"/>
          </a:xfrm>
          <a:prstGeom prst="roundRect">
            <a:avLst>
              <a:gd name="adj" fmla="val 317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00C874D-3BEE-D741-E4D9-6D6FD7D8229A}"/>
              </a:ext>
            </a:extLst>
          </p:cNvPr>
          <p:cNvSpPr txBox="1">
            <a:spLocks/>
          </p:cNvSpPr>
          <p:nvPr/>
        </p:nvSpPr>
        <p:spPr>
          <a:xfrm>
            <a:off x="163080" y="562864"/>
            <a:ext cx="12192000" cy="48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nl-NL" sz="2800" dirty="0"/>
              <a:t>EU, </a:t>
            </a:r>
            <a:r>
              <a:rPr lang="nl-NL" sz="2800" dirty="0" err="1"/>
              <a:t>national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international</a:t>
            </a:r>
            <a:r>
              <a:rPr lang="nl-NL" sz="2800" dirty="0"/>
              <a:t> </a:t>
            </a:r>
            <a:r>
              <a:rPr lang="nl-NL" sz="2800" dirty="0" err="1"/>
              <a:t>investments</a:t>
            </a:r>
            <a:r>
              <a:rPr lang="nl-NL" sz="2800" dirty="0"/>
              <a:t> </a:t>
            </a:r>
            <a:r>
              <a:rPr lang="nl-NL" sz="2800" dirty="0" err="1"/>
              <a:t>into</a:t>
            </a:r>
            <a:r>
              <a:rPr lang="nl-NL" sz="2800" dirty="0"/>
              <a:t> </a:t>
            </a:r>
            <a:r>
              <a:rPr lang="nl-NL" sz="2800" dirty="0" err="1"/>
              <a:t>dedicated</a:t>
            </a:r>
            <a:r>
              <a:rPr lang="nl-NL" sz="2800" dirty="0"/>
              <a:t> R&amp;E </a:t>
            </a:r>
            <a:r>
              <a:rPr lang="nl-NL" sz="2800" dirty="0" err="1"/>
              <a:t>connectivity</a:t>
            </a:r>
            <a:endParaRPr lang="en-NL" sz="28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C8B2100-9E06-4B1D-B24D-BDBC4B7659C6}"/>
              </a:ext>
            </a:extLst>
          </p:cNvPr>
          <p:cNvSpPr txBox="1"/>
          <p:nvPr/>
        </p:nvSpPr>
        <p:spPr>
          <a:xfrm>
            <a:off x="6936808" y="1772475"/>
            <a:ext cx="456762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  <a:t>2020 Financial information collected from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  <a:t>55 global RENs participated (of approximately 130)</a:t>
            </a:r>
            <a:b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</a:br>
            <a:endParaRPr lang="en-US" sz="1600" b="0" i="0" dirty="0">
              <a:solidFill>
                <a:srgbClr val="1D1C1D"/>
              </a:solidFill>
              <a:effectLst/>
              <a:latin typeface="Slack-Lato"/>
            </a:endParaRPr>
          </a:p>
          <a:p>
            <a:r>
              <a:rPr lang="en-US" sz="1700" b="1" dirty="0">
                <a:solidFill>
                  <a:srgbClr val="1D1C1D"/>
                </a:solidFill>
                <a:latin typeface="Slack-Lato"/>
              </a:rPr>
              <a:t>Reported annual investment: US</a:t>
            </a:r>
            <a:r>
              <a:rPr lang="en-US" sz="1700" b="1" i="0" dirty="0">
                <a:solidFill>
                  <a:srgbClr val="1D1C1D"/>
                </a:solidFill>
                <a:effectLst/>
                <a:latin typeface="Slack-Lato"/>
              </a:rPr>
              <a:t>$1,104,783,363</a:t>
            </a:r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AECE50CB-5D43-4389-0D7F-C4B7FFCCD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008805"/>
              </p:ext>
            </p:extLst>
          </p:nvPr>
        </p:nvGraphicFramePr>
        <p:xfrm>
          <a:off x="823294" y="2244276"/>
          <a:ext cx="2442369" cy="33544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87219">
                  <a:extLst>
                    <a:ext uri="{9D8B030D-6E8A-4147-A177-3AD203B41FA5}">
                      <a16:colId xmlns:a16="http://schemas.microsoft.com/office/drawing/2014/main" val="257295678"/>
                    </a:ext>
                  </a:extLst>
                </a:gridCol>
                <a:gridCol w="1455150">
                  <a:extLst>
                    <a:ext uri="{9D8B030D-6E8A-4147-A177-3AD203B41FA5}">
                      <a16:colId xmlns:a16="http://schemas.microsoft.com/office/drawing/2014/main" val="2051734246"/>
                    </a:ext>
                  </a:extLst>
                </a:gridCol>
              </a:tblGrid>
              <a:tr h="33116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GN1 (2001)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80M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722771"/>
                  </a:ext>
                </a:extLst>
              </a:tr>
              <a:tr h="3311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GN2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93M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632669"/>
                  </a:ext>
                </a:extLst>
              </a:tr>
              <a:tr h="3311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GN3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93M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961393"/>
                  </a:ext>
                </a:extLst>
              </a:tr>
              <a:tr h="3311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GN3 Plus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42M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554711"/>
                  </a:ext>
                </a:extLst>
              </a:tr>
              <a:tr h="3311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GN4-1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74224"/>
                  </a:ext>
                </a:extLst>
              </a:tr>
              <a:tr h="3311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GN4-2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59M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513992"/>
                  </a:ext>
                </a:extLst>
              </a:tr>
              <a:tr h="3311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GN4-3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77.5M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897543"/>
                  </a:ext>
                </a:extLst>
              </a:tr>
              <a:tr h="3311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GN4-3N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50.5M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236181"/>
                  </a:ext>
                </a:extLst>
              </a:tr>
              <a:tr h="3311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GN5-1</a:t>
                      </a:r>
                      <a:r>
                        <a:rPr lang="en-US" sz="1400"/>
                        <a:t>/ic1  (2024</a:t>
                      </a:r>
                      <a:r>
                        <a:rPr lang="en-US" sz="1400" dirty="0"/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91600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EB0B63E2-8BB8-27B9-F1AA-21DF014CA2EF}"/>
              </a:ext>
            </a:extLst>
          </p:cNvPr>
          <p:cNvSpPr txBox="1"/>
          <p:nvPr/>
        </p:nvSpPr>
        <p:spPr>
          <a:xfrm>
            <a:off x="460194" y="5597774"/>
            <a:ext cx="5544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€</a:t>
            </a:r>
            <a:r>
              <a:rPr lang="en-US" sz="1600" dirty="0"/>
              <a:t> </a:t>
            </a:r>
            <a:r>
              <a:rPr lang="en-US" sz="1600" b="1" dirty="0"/>
              <a:t>590M </a:t>
            </a:r>
            <a:r>
              <a:rPr lang="en-US" sz="1600" dirty="0"/>
              <a:t>EU funding for European focused GÉANT projects between 2001 and 2024 – this is multiplied by yearly NREN contributions to GÉANT, as well as national investments into national infrastructure.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73286A06-A446-A865-55C0-4139D87364A5}"/>
              </a:ext>
            </a:extLst>
          </p:cNvPr>
          <p:cNvSpPr/>
          <p:nvPr/>
        </p:nvSpPr>
        <p:spPr>
          <a:xfrm>
            <a:off x="810633" y="1298237"/>
            <a:ext cx="2442370" cy="72432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EU Framework </a:t>
            </a:r>
            <a:r>
              <a:rPr lang="nl-NL" sz="1400" dirty="0" err="1"/>
              <a:t>Programme</a:t>
            </a:r>
            <a:r>
              <a:rPr lang="nl-NL" sz="1400" dirty="0"/>
              <a:t> </a:t>
            </a:r>
            <a:r>
              <a:rPr lang="nl-NL" sz="1400" dirty="0" err="1"/>
              <a:t>funding</a:t>
            </a:r>
            <a:r>
              <a:rPr lang="nl-NL" sz="1400" dirty="0"/>
              <a:t> (in Euro)</a:t>
            </a:r>
            <a:endParaRPr lang="en-NL" sz="1400" dirty="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6397E8E-ACA1-04FB-CB36-3979CA0BF710}"/>
              </a:ext>
            </a:extLst>
          </p:cNvPr>
          <p:cNvCxnSpPr/>
          <p:nvPr/>
        </p:nvCxnSpPr>
        <p:spPr>
          <a:xfrm>
            <a:off x="576716" y="2451383"/>
            <a:ext cx="0" cy="2673177"/>
          </a:xfrm>
          <a:prstGeom prst="straightConnector1">
            <a:avLst/>
          </a:prstGeom>
          <a:ln w="57150">
            <a:solidFill>
              <a:srgbClr val="285E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EEB5F026-E29A-B913-AB4D-D5EB6714544E}"/>
              </a:ext>
            </a:extLst>
          </p:cNvPr>
          <p:cNvSpPr/>
          <p:nvPr/>
        </p:nvSpPr>
        <p:spPr>
          <a:xfrm>
            <a:off x="3573901" y="1298237"/>
            <a:ext cx="2364281" cy="72432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European NREN </a:t>
            </a:r>
            <a:r>
              <a:rPr lang="nl-NL" sz="1400" dirty="0" err="1"/>
              <a:t>national</a:t>
            </a:r>
            <a:r>
              <a:rPr lang="nl-NL" sz="1400" dirty="0"/>
              <a:t> budgets </a:t>
            </a:r>
            <a:endParaRPr lang="en-NL" sz="1400" dirty="0"/>
          </a:p>
        </p:txBody>
      </p:sp>
      <p:graphicFrame>
        <p:nvGraphicFramePr>
          <p:cNvPr id="82" name="Chart 81">
            <a:extLst>
              <a:ext uri="{FF2B5EF4-FFF2-40B4-BE49-F238E27FC236}">
                <a16:creationId xmlns:a16="http://schemas.microsoft.com/office/drawing/2014/main" id="{14D120CC-F6C8-DEF9-2757-2E04786D68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7334255"/>
              </p:ext>
            </p:extLst>
          </p:nvPr>
        </p:nvGraphicFramePr>
        <p:xfrm>
          <a:off x="3232505" y="2452377"/>
          <a:ext cx="2854994" cy="2672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503AB2C9-B2F8-4C9F-5406-45F454909768}"/>
              </a:ext>
            </a:extLst>
          </p:cNvPr>
          <p:cNvSpPr txBox="1"/>
          <p:nvPr/>
        </p:nvSpPr>
        <p:spPr>
          <a:xfrm>
            <a:off x="6936808" y="1317642"/>
            <a:ext cx="4231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SURVEY ON INTERNATIONAL INVESTMENT</a:t>
            </a:r>
            <a:endParaRPr lang="en-NL" b="1" dirty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673F0C08-C0F1-0BB0-A63B-96004E822A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/>
        </p:blipFill>
        <p:spPr>
          <a:xfrm>
            <a:off x="6696709" y="3488149"/>
            <a:ext cx="4905382" cy="246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A1A63B-A7B3-C64F-84BA-269873DB019A}"/>
              </a:ext>
            </a:extLst>
          </p:cNvPr>
          <p:cNvSpPr/>
          <p:nvPr/>
        </p:nvSpPr>
        <p:spPr>
          <a:xfrm>
            <a:off x="0" y="-22302"/>
            <a:ext cx="12192000" cy="6842711"/>
          </a:xfrm>
          <a:prstGeom prst="rect">
            <a:avLst/>
          </a:prstGeom>
          <a:solidFill>
            <a:srgbClr val="303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46DAD9-03C7-D24A-ACAC-77B72C202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60631" r="43125" b="7997"/>
          <a:stretch/>
        </p:blipFill>
        <p:spPr>
          <a:xfrm>
            <a:off x="711199" y="-22302"/>
            <a:ext cx="11480801" cy="5825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9136ECF-B205-C846-B3D0-77CD6025EFD7}"/>
              </a:ext>
            </a:extLst>
          </p:cNvPr>
          <p:cNvSpPr/>
          <p:nvPr/>
        </p:nvSpPr>
        <p:spPr>
          <a:xfrm>
            <a:off x="0" y="4828031"/>
            <a:ext cx="12192000" cy="2052067"/>
          </a:xfrm>
          <a:prstGeom prst="rect">
            <a:avLst/>
          </a:prstGeom>
          <a:solidFill>
            <a:srgbClr val="42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1255494" y="1966743"/>
            <a:ext cx="6059706" cy="737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Thank you!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1291788" y="2599353"/>
            <a:ext cx="6753726" cy="7494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2400" dirty="0">
                <a:solidFill>
                  <a:schemeClr val="bg1"/>
                </a:solidFill>
              </a:rPr>
              <a:t>Any questions?</a:t>
            </a:r>
          </a:p>
          <a:p>
            <a:pPr lvl="0">
              <a:defRPr/>
            </a:pPr>
            <a:endParaRPr lang="en-GB" sz="2400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GB" sz="2400" dirty="0">
              <a:solidFill>
                <a:schemeClr val="bg1"/>
              </a:solidFill>
            </a:endParaRPr>
          </a:p>
          <a:p>
            <a:pPr lvl="0">
              <a:defRPr/>
            </a:pPr>
            <a:endParaRPr lang="en-GB" sz="2400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GB" sz="2400" dirty="0" err="1">
                <a:solidFill>
                  <a:schemeClr val="bg1"/>
                </a:solidFill>
              </a:rPr>
              <a:t>cathrin.stover@geant.org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504"/>
          <a:stretch/>
        </p:blipFill>
        <p:spPr>
          <a:xfrm>
            <a:off x="1353030" y="682159"/>
            <a:ext cx="1432450" cy="689706"/>
          </a:xfrm>
          <a:prstGeom prst="rect">
            <a:avLst/>
          </a:prstGeom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4D4F5F2-667F-9F48-BEA4-D811E44CE491}"/>
              </a:ext>
            </a:extLst>
          </p:cNvPr>
          <p:cNvSpPr txBox="1">
            <a:spLocks/>
          </p:cNvSpPr>
          <p:nvPr/>
        </p:nvSpPr>
        <p:spPr>
          <a:xfrm>
            <a:off x="1291787" y="5303545"/>
            <a:ext cx="5467827" cy="42767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chemeClr val="bg1"/>
                </a:solidFill>
              </a:rPr>
              <a:t>www.geant.org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96B17A-DDB4-0945-83E0-F9C51D7E05CC}"/>
              </a:ext>
            </a:extLst>
          </p:cNvPr>
          <p:cNvSpPr txBox="1"/>
          <p:nvPr/>
        </p:nvSpPr>
        <p:spPr>
          <a:xfrm>
            <a:off x="1921699" y="5794248"/>
            <a:ext cx="2838388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600" kern="1200" dirty="0">
                <a:solidFill>
                  <a:schemeClr val="bg1"/>
                </a:solidFill>
                <a:effectLst/>
                <a:ea typeface="+mn-lt"/>
                <a:cs typeface="+mn-lt"/>
              </a:rPr>
              <a:t>© GÉANT Association</a:t>
            </a:r>
            <a:r>
              <a:rPr lang="en-GB" sz="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sz="6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GB" sz="600" dirty="0">
                <a:solidFill>
                  <a:schemeClr val="bg1"/>
                </a:solidFill>
                <a:ea typeface="+mn-lt"/>
                <a:cs typeface="+mn-lt"/>
              </a:rPr>
              <a:t>As part</a:t>
            </a:r>
            <a:r>
              <a:rPr lang="en-GB" sz="600" kern="1200" dirty="0">
                <a:solidFill>
                  <a:schemeClr val="bg1"/>
                </a:solidFill>
                <a:effectLst/>
                <a:ea typeface="+mn-lt"/>
                <a:cs typeface="+mn-lt"/>
              </a:rPr>
              <a:t> of the </a:t>
            </a:r>
            <a:r>
              <a:rPr lang="en-GB" sz="600" dirty="0">
                <a:solidFill>
                  <a:schemeClr val="bg1"/>
                </a:solidFill>
                <a:ea typeface="+mn-lt"/>
                <a:cs typeface="+mn-lt"/>
              </a:rPr>
              <a:t>GÉANT 2020 Framework Partnership Agreement (FPA), the </a:t>
            </a:r>
            <a:r>
              <a:rPr lang="en-GB" sz="600" kern="1200" dirty="0">
                <a:solidFill>
                  <a:schemeClr val="bg1"/>
                </a:solidFill>
                <a:effectLst/>
                <a:ea typeface="+mn-lt"/>
                <a:cs typeface="+mn-lt"/>
              </a:rPr>
              <a:t>project </a:t>
            </a:r>
            <a:r>
              <a:rPr lang="en-GB" sz="600" dirty="0">
                <a:solidFill>
                  <a:schemeClr val="bg1"/>
                </a:solidFill>
                <a:ea typeface="+mn-lt"/>
                <a:cs typeface="+mn-lt"/>
              </a:rPr>
              <a:t>receives </a:t>
            </a:r>
            <a:r>
              <a:rPr lang="en-GB" sz="600" kern="1200" dirty="0">
                <a:solidFill>
                  <a:schemeClr val="bg1"/>
                </a:solidFill>
                <a:effectLst/>
                <a:ea typeface="+mn-lt"/>
                <a:cs typeface="+mn-lt"/>
              </a:rPr>
              <a:t>funding from</a:t>
            </a:r>
            <a:r>
              <a:rPr lang="en-GB" sz="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600" kern="1200" dirty="0">
                <a:solidFill>
                  <a:schemeClr val="bg1"/>
                </a:solidFill>
                <a:effectLst/>
                <a:ea typeface="+mn-lt"/>
                <a:cs typeface="+mn-lt"/>
              </a:rPr>
              <a:t>the European </a:t>
            </a:r>
            <a:r>
              <a:rPr lang="en-GB" sz="600" dirty="0">
                <a:solidFill>
                  <a:schemeClr val="bg1"/>
                </a:solidFill>
                <a:ea typeface="+mn-lt"/>
                <a:cs typeface="+mn-lt"/>
              </a:rPr>
              <a:t>Union's </a:t>
            </a:r>
            <a:r>
              <a:rPr lang="en-GB" sz="600" kern="1200" dirty="0">
                <a:solidFill>
                  <a:schemeClr val="bg1"/>
                </a:solidFill>
                <a:effectLst/>
                <a:ea typeface="+mn-lt"/>
                <a:cs typeface="+mn-lt"/>
              </a:rPr>
              <a:t>Horizon 2020 research</a:t>
            </a:r>
            <a:r>
              <a:rPr lang="en-GB" sz="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GB" sz="600" kern="1200" dirty="0">
                <a:solidFill>
                  <a:schemeClr val="bg1"/>
                </a:solidFill>
                <a:effectLst/>
                <a:ea typeface="+mn-lt"/>
                <a:cs typeface="+mn-lt"/>
              </a:rPr>
              <a:t>and innovation programme under Grant Agreement No. </a:t>
            </a:r>
            <a:r>
              <a:rPr lang="en-GB" sz="600" dirty="0">
                <a:solidFill>
                  <a:schemeClr val="bg1"/>
                </a:solidFill>
                <a:ea typeface="+mn-lt"/>
                <a:cs typeface="+mn-lt"/>
              </a:rPr>
              <a:t>856726 </a:t>
            </a:r>
            <a:r>
              <a:rPr lang="en-GB" sz="600" dirty="0">
                <a:solidFill>
                  <a:schemeClr val="bg1"/>
                </a:solidFill>
                <a:effectLst/>
                <a:ea typeface="+mn-lt"/>
                <a:cs typeface="+mn-lt"/>
              </a:rPr>
              <a:t>(</a:t>
            </a:r>
            <a:r>
              <a:rPr lang="en-GB" sz="600" dirty="0">
                <a:solidFill>
                  <a:schemeClr val="bg1"/>
                </a:solidFill>
                <a:ea typeface="+mn-lt"/>
                <a:cs typeface="+mn-lt"/>
              </a:rPr>
              <a:t>GN4-3</a:t>
            </a:r>
            <a:r>
              <a:rPr lang="en-GB" sz="600" kern="1200" dirty="0">
                <a:solidFill>
                  <a:schemeClr val="bg1"/>
                </a:solidFill>
                <a:effectLst/>
                <a:ea typeface="+mn-lt"/>
                <a:cs typeface="+mn-lt"/>
              </a:rPr>
              <a:t>).</a:t>
            </a:r>
            <a:endParaRPr lang="en-US" sz="600" dirty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GB" sz="600" dirty="0">
              <a:solidFill>
                <a:schemeClr val="bg1"/>
              </a:solidFill>
              <a:effectLst/>
              <a:latin typeface="+mn-lt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4EF87-1E44-3B44-A628-F062ED6BF3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30" y="5843620"/>
            <a:ext cx="568670" cy="362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959CBF-2870-5D39-F700-EFAA082D3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460" y="3150109"/>
            <a:ext cx="36703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helmet&#10;&#10;Description automatically generated">
            <a:extLst>
              <a:ext uri="{FF2B5EF4-FFF2-40B4-BE49-F238E27FC236}">
                <a16:creationId xmlns:a16="http://schemas.microsoft.com/office/drawing/2014/main" id="{8513698A-81C4-7547-896A-91551F870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4" t="4941" r="6931" b="23650"/>
          <a:stretch/>
        </p:blipFill>
        <p:spPr>
          <a:xfrm flipH="1">
            <a:off x="6048458" y="552451"/>
            <a:ext cx="6096000" cy="6857999"/>
          </a:xfrm>
          <a:prstGeom prst="rect">
            <a:avLst/>
          </a:prstGeom>
        </p:spPr>
      </p:pic>
      <p:pic>
        <p:nvPicPr>
          <p:cNvPr id="3082" name="Picture 10" descr="three green, yellow, and red leaves on person's hand">
            <a:extLst>
              <a:ext uri="{FF2B5EF4-FFF2-40B4-BE49-F238E27FC236}">
                <a16:creationId xmlns:a16="http://schemas.microsoft.com/office/drawing/2014/main" id="{2926E041-1920-5240-BCC7-3C459FAF7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16646" r="371" b="12923"/>
          <a:stretch/>
        </p:blipFill>
        <p:spPr bwMode="auto">
          <a:xfrm>
            <a:off x="-47543" y="552451"/>
            <a:ext cx="6096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C44ED8-4500-DE47-9D7D-D6B59DF0F137}"/>
              </a:ext>
            </a:extLst>
          </p:cNvPr>
          <p:cNvSpPr/>
          <p:nvPr/>
        </p:nvSpPr>
        <p:spPr>
          <a:xfrm>
            <a:off x="6058874" y="552450"/>
            <a:ext cx="6133126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2962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6B277E4-1A58-9C4F-9BA2-EFF5CCEC6408}"/>
              </a:ext>
            </a:extLst>
          </p:cNvPr>
          <p:cNvSpPr/>
          <p:nvPr/>
        </p:nvSpPr>
        <p:spPr>
          <a:xfrm>
            <a:off x="1772792" y="1536426"/>
            <a:ext cx="8551333" cy="2677765"/>
          </a:xfrm>
          <a:prstGeom prst="roundRect">
            <a:avLst/>
          </a:prstGeom>
          <a:solidFill>
            <a:schemeClr val="bg1">
              <a:alpha val="675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A254C-C120-7E4B-94A6-C0BBF33B17A3}"/>
              </a:ext>
            </a:extLst>
          </p:cNvPr>
          <p:cNvSpPr txBox="1"/>
          <p:nvPr/>
        </p:nvSpPr>
        <p:spPr>
          <a:xfrm>
            <a:off x="2652016" y="1695937"/>
            <a:ext cx="69934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 Twin Transitions: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Digital Transformation and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Positive Climate Action</a:t>
            </a: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Defence</a:t>
            </a:r>
            <a:r>
              <a:rPr lang="en-US" sz="3200" b="1" dirty="0">
                <a:solidFill>
                  <a:srgbClr val="002060"/>
                </a:solidFill>
              </a:rPr>
              <a:t> R&amp;D and Dual-Use?</a:t>
            </a:r>
          </a:p>
        </p:txBody>
      </p:sp>
      <p:pic>
        <p:nvPicPr>
          <p:cNvPr id="3" name="Picture 2" descr="A close up of a flag&#10;&#10;Description automatically generated">
            <a:extLst>
              <a:ext uri="{FF2B5EF4-FFF2-40B4-BE49-F238E27FC236}">
                <a16:creationId xmlns:a16="http://schemas.microsoft.com/office/drawing/2014/main" id="{D1FA39EF-D98A-2FD6-5957-4709259F4F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75" b="12382"/>
          <a:stretch/>
        </p:blipFill>
        <p:spPr>
          <a:xfrm rot="1173929">
            <a:off x="-312840" y="1401721"/>
            <a:ext cx="4300233" cy="3392831"/>
          </a:xfrm>
          <a:prstGeom prst="lightningBol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608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8E7A13-909A-567F-ED9F-C407575ABF9C}"/>
              </a:ext>
            </a:extLst>
          </p:cNvPr>
          <p:cNvGrpSpPr/>
          <p:nvPr/>
        </p:nvGrpSpPr>
        <p:grpSpPr>
          <a:xfrm>
            <a:off x="7265718" y="1572704"/>
            <a:ext cx="3784812" cy="5086705"/>
            <a:chOff x="7265718" y="1572704"/>
            <a:chExt cx="3784812" cy="5086705"/>
          </a:xfrm>
        </p:grpSpPr>
        <p:sp>
          <p:nvSpPr>
            <p:cNvPr id="15" name="Title 2">
              <a:extLst>
                <a:ext uri="{FF2B5EF4-FFF2-40B4-BE49-F238E27FC236}">
                  <a16:creationId xmlns:a16="http://schemas.microsoft.com/office/drawing/2014/main" id="{5768C65F-2C3C-37DD-18E2-5F659E6291BD}"/>
                </a:ext>
              </a:extLst>
            </p:cNvPr>
            <p:cNvSpPr txBox="1">
              <a:spLocks/>
            </p:cNvSpPr>
            <p:nvPr/>
          </p:nvSpPr>
          <p:spPr>
            <a:xfrm>
              <a:off x="8020919" y="5635341"/>
              <a:ext cx="2597754" cy="10240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lvl="0" algn="ctr"/>
              <a:r>
                <a:rPr lang="en-GB" sz="2400" b="1" dirty="0">
                  <a:solidFill>
                    <a:srgbClr val="4C7F94"/>
                  </a:solidFill>
                </a:rPr>
                <a:t>. . . and many more examples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5A23540-E0D5-9476-B309-E94CCD02F327}"/>
                </a:ext>
              </a:extLst>
            </p:cNvPr>
            <p:cNvGrpSpPr/>
            <p:nvPr/>
          </p:nvGrpSpPr>
          <p:grpSpPr>
            <a:xfrm>
              <a:off x="7265718" y="1572704"/>
              <a:ext cx="3784812" cy="3909778"/>
              <a:chOff x="7265718" y="1572704"/>
              <a:chExt cx="3784812" cy="3909778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E2D7C7BA-136C-6A8E-1060-AD56E1C09C7D}"/>
                  </a:ext>
                </a:extLst>
              </p:cNvPr>
              <p:cNvSpPr/>
              <p:nvPr/>
            </p:nvSpPr>
            <p:spPr>
              <a:xfrm>
                <a:off x="7447231" y="2812133"/>
                <a:ext cx="3603299" cy="124563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">
                    <a:srgbClr val="4C7F94">
                      <a:alpha val="43137"/>
                    </a:srgbClr>
                  </a:gs>
                  <a:gs pos="62000">
                    <a:schemeClr val="bg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BD460CA-BE30-5052-81FF-6F01DA9E9521}"/>
                  </a:ext>
                </a:extLst>
              </p:cNvPr>
              <p:cNvGrpSpPr/>
              <p:nvPr/>
            </p:nvGrpSpPr>
            <p:grpSpPr>
              <a:xfrm>
                <a:off x="7265718" y="4236845"/>
                <a:ext cx="3729539" cy="1245637"/>
                <a:chOff x="7448801" y="3016652"/>
                <a:chExt cx="3729539" cy="1245637"/>
              </a:xfrm>
            </p:grpSpPr>
            <p:sp>
              <p:nvSpPr>
                <p:cNvPr id="35" name="Rounded Rectangle 34">
                  <a:extLst>
                    <a:ext uri="{FF2B5EF4-FFF2-40B4-BE49-F238E27FC236}">
                      <a16:creationId xmlns:a16="http://schemas.microsoft.com/office/drawing/2014/main" id="{409FA4C1-21F5-8EF1-DCB1-A46CDED56A28}"/>
                    </a:ext>
                  </a:extLst>
                </p:cNvPr>
                <p:cNvSpPr/>
                <p:nvPr/>
              </p:nvSpPr>
              <p:spPr>
                <a:xfrm>
                  <a:off x="7448801" y="3016652"/>
                  <a:ext cx="3729539" cy="1245637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1000">
                      <a:srgbClr val="4C7F94">
                        <a:alpha val="43000"/>
                      </a:srgbClr>
                    </a:gs>
                    <a:gs pos="62000">
                      <a:schemeClr val="bg1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itle 2">
                  <a:extLst>
                    <a:ext uri="{FF2B5EF4-FFF2-40B4-BE49-F238E27FC236}">
                      <a16:creationId xmlns:a16="http://schemas.microsoft.com/office/drawing/2014/main" id="{6D0535DE-D32B-08AE-B3F9-E512FAE1DDE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50825" y="3113255"/>
                  <a:ext cx="1712945" cy="102406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lnSpcReduction="10000"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200" kern="120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j-ea"/>
                      <a:cs typeface="+mj-cs"/>
                    </a:defRPr>
                  </a:lvl1pPr>
                </a:lstStyle>
                <a:p>
                  <a:pPr lvl="0" algn="ctr"/>
                  <a:r>
                    <a:rPr lang="en-GB" sz="2400" b="1" dirty="0">
                      <a:solidFill>
                        <a:srgbClr val="50879F"/>
                      </a:solidFill>
                    </a:rPr>
                    <a:t>Common European Data Spaces</a:t>
                  </a:r>
                </a:p>
              </p:txBody>
            </p:sp>
          </p:grpSp>
          <p:sp>
            <p:nvSpPr>
              <p:cNvPr id="28" name="Title 2">
                <a:extLst>
                  <a:ext uri="{FF2B5EF4-FFF2-40B4-BE49-F238E27FC236}">
                    <a16:creationId xmlns:a16="http://schemas.microsoft.com/office/drawing/2014/main" id="{5F92A9FC-A252-9E25-D032-3C000902DC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6922" y="1572704"/>
                <a:ext cx="1446751" cy="10240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lvl="0" algn="ctr"/>
                <a:r>
                  <a:rPr lang="en-GB" sz="2400" b="1" dirty="0" err="1">
                    <a:solidFill>
                      <a:srgbClr val="50879F"/>
                    </a:solidFill>
                  </a:rPr>
                  <a:t>EuroHPC</a:t>
                </a:r>
                <a:r>
                  <a:rPr lang="en-GB" sz="2400" b="1" dirty="0">
                    <a:solidFill>
                      <a:srgbClr val="50879F"/>
                    </a:solidFill>
                  </a:rPr>
                  <a:t> JU</a:t>
                </a:r>
              </a:p>
            </p:txBody>
          </p:sp>
          <p:sp>
            <p:nvSpPr>
              <p:cNvPr id="30" name="Title 2">
                <a:extLst>
                  <a:ext uri="{FF2B5EF4-FFF2-40B4-BE49-F238E27FC236}">
                    <a16:creationId xmlns:a16="http://schemas.microsoft.com/office/drawing/2014/main" id="{BC403FF4-BC4E-4CC2-9DC5-E13CD2612A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0487" y="2923671"/>
                <a:ext cx="1446751" cy="10240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lvl="0" algn="ctr"/>
                <a:r>
                  <a:rPr lang="en-GB" sz="2400" b="1" dirty="0" err="1">
                    <a:solidFill>
                      <a:srgbClr val="50879F"/>
                    </a:solidFill>
                  </a:rPr>
                  <a:t>EuroQCI</a:t>
                </a:r>
                <a:endParaRPr lang="en-GB" sz="2400" b="1" dirty="0">
                  <a:solidFill>
                    <a:srgbClr val="50879F"/>
                  </a:solidFill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DFF8F2-BAE6-4C4E-A398-E6EE12A01348}"/>
              </a:ext>
            </a:extLst>
          </p:cNvPr>
          <p:cNvGrpSpPr/>
          <p:nvPr/>
        </p:nvGrpSpPr>
        <p:grpSpPr>
          <a:xfrm>
            <a:off x="11076971" y="6281978"/>
            <a:ext cx="854641" cy="384836"/>
            <a:chOff x="11076971" y="6281978"/>
            <a:chExt cx="854641" cy="384836"/>
          </a:xfrm>
        </p:grpSpPr>
        <p:sp>
          <p:nvSpPr>
            <p:cNvPr id="26" name="Slide Number Placeholder 3">
              <a:extLst>
                <a:ext uri="{FF2B5EF4-FFF2-40B4-BE49-F238E27FC236}">
                  <a16:creationId xmlns:a16="http://schemas.microsoft.com/office/drawing/2014/main" id="{98642783-53A8-5440-8D76-A12000F1F038}"/>
                </a:ext>
              </a:extLst>
            </p:cNvPr>
            <p:cNvSpPr txBox="1">
              <a:spLocks/>
            </p:cNvSpPr>
            <p:nvPr/>
          </p:nvSpPr>
          <p:spPr>
            <a:xfrm>
              <a:off x="11076971" y="6334762"/>
              <a:ext cx="619127" cy="332052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3EB0FA4-9B1C-4D6B-AF0A-97437B69127A}" type="slidenum">
                <a:rPr lang="en-GB" sz="1000" smtClean="0"/>
                <a:pPr/>
                <a:t>3</a:t>
              </a:fld>
              <a:r>
                <a:rPr lang="en-GB" sz="1000" dirty="0"/>
                <a:t>  |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957B17-FE77-3D47-B829-5E38239E8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20748" y="6281978"/>
              <a:ext cx="510864" cy="22179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03C98B-03AC-A992-2A2D-9DE2454D971D}"/>
              </a:ext>
            </a:extLst>
          </p:cNvPr>
          <p:cNvGrpSpPr/>
          <p:nvPr/>
        </p:nvGrpSpPr>
        <p:grpSpPr>
          <a:xfrm>
            <a:off x="1391666" y="961259"/>
            <a:ext cx="3988423" cy="4177946"/>
            <a:chOff x="1115029" y="1125461"/>
            <a:chExt cx="3988423" cy="417794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B4159B7-49F1-8511-59FC-B32CC4CED3F6}"/>
                </a:ext>
              </a:extLst>
            </p:cNvPr>
            <p:cNvSpPr/>
            <p:nvPr/>
          </p:nvSpPr>
          <p:spPr>
            <a:xfrm>
              <a:off x="1743959" y="1125461"/>
              <a:ext cx="3359493" cy="1245637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chemeClr val="accent1">
                    <a:lumMod val="75000"/>
                    <a:alpha val="42480"/>
                  </a:schemeClr>
                </a:gs>
                <a:gs pos="34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72E82FB-5F1A-FFFC-DF77-352F0FD8AF25}"/>
                </a:ext>
              </a:extLst>
            </p:cNvPr>
            <p:cNvGrpSpPr/>
            <p:nvPr/>
          </p:nvGrpSpPr>
          <p:grpSpPr>
            <a:xfrm>
              <a:off x="1115029" y="2596772"/>
              <a:ext cx="3359493" cy="1245637"/>
              <a:chOff x="1252632" y="3026351"/>
              <a:chExt cx="3359493" cy="1245637"/>
            </a:xfrm>
          </p:grpSpPr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8A8F0EBD-29C4-3B4C-9248-F379DEEEFA69}"/>
                  </a:ext>
                </a:extLst>
              </p:cNvPr>
              <p:cNvSpPr/>
              <p:nvPr/>
            </p:nvSpPr>
            <p:spPr>
              <a:xfrm>
                <a:off x="1252632" y="3026351"/>
                <a:ext cx="3359493" cy="124563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99000">
                    <a:schemeClr val="accent1">
                      <a:lumMod val="75000"/>
                      <a:alpha val="42480"/>
                    </a:schemeClr>
                  </a:gs>
                  <a:gs pos="34000">
                    <a:schemeClr val="bg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4356FF1A-F8DC-0342-8526-76AAC280D6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9339" y="3143941"/>
                <a:ext cx="1712945" cy="10240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lvl="0" algn="ctr"/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Connecting Europe Facility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CF0A65C-7A95-7D2D-EDD6-C8BC4B1883BA}"/>
                </a:ext>
              </a:extLst>
            </p:cNvPr>
            <p:cNvGrpSpPr/>
            <p:nvPr/>
          </p:nvGrpSpPr>
          <p:grpSpPr>
            <a:xfrm>
              <a:off x="1169558" y="4057770"/>
              <a:ext cx="3359493" cy="1245637"/>
              <a:chOff x="1951473" y="4867160"/>
              <a:chExt cx="3359493" cy="1245637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130CE6D5-FAFB-35E0-DDFC-C7E2A99CCE86}"/>
                  </a:ext>
                </a:extLst>
              </p:cNvPr>
              <p:cNvSpPr/>
              <p:nvPr/>
            </p:nvSpPr>
            <p:spPr>
              <a:xfrm>
                <a:off x="1951473" y="4867160"/>
                <a:ext cx="3359493" cy="124563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99000">
                    <a:schemeClr val="accent1">
                      <a:lumMod val="75000"/>
                      <a:alpha val="42480"/>
                    </a:schemeClr>
                  </a:gs>
                  <a:gs pos="34000">
                    <a:schemeClr val="bg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itle 2">
                <a:extLst>
                  <a:ext uri="{FF2B5EF4-FFF2-40B4-BE49-F238E27FC236}">
                    <a16:creationId xmlns:a16="http://schemas.microsoft.com/office/drawing/2014/main" id="{5FA379CC-DD3E-A8B6-4506-38057F9359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2508" y="5001825"/>
                <a:ext cx="1712945" cy="10240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lvl="0" algn="ctr"/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NDICI and IPA3</a:t>
                </a:r>
              </a:p>
            </p:txBody>
          </p:sp>
        </p:grpSp>
        <p:sp>
          <p:nvSpPr>
            <p:cNvPr id="23" name="Title 2">
              <a:extLst>
                <a:ext uri="{FF2B5EF4-FFF2-40B4-BE49-F238E27FC236}">
                  <a16:creationId xmlns:a16="http://schemas.microsoft.com/office/drawing/2014/main" id="{BB233BEE-1001-CE4F-98A3-8710D4762CB7}"/>
                </a:ext>
              </a:extLst>
            </p:cNvPr>
            <p:cNvSpPr txBox="1">
              <a:spLocks/>
            </p:cNvSpPr>
            <p:nvPr/>
          </p:nvSpPr>
          <p:spPr>
            <a:xfrm>
              <a:off x="1918275" y="1207118"/>
              <a:ext cx="1712945" cy="10240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lvl="0"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</a:rPr>
                <a:t>Digital Europe Programme</a:t>
              </a:r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9C7BE8E-D446-EE4D-B7EC-F9284B212D5F}"/>
              </a:ext>
            </a:extLst>
          </p:cNvPr>
          <p:cNvSpPr/>
          <p:nvPr/>
        </p:nvSpPr>
        <p:spPr>
          <a:xfrm>
            <a:off x="6848194" y="1437944"/>
            <a:ext cx="3603299" cy="1245637"/>
          </a:xfrm>
          <a:prstGeom prst="roundRect">
            <a:avLst>
              <a:gd name="adj" fmla="val 50000"/>
            </a:avLst>
          </a:prstGeom>
          <a:gradFill>
            <a:gsLst>
              <a:gs pos="1000">
                <a:srgbClr val="4C7F94">
                  <a:alpha val="43137"/>
                </a:srgbClr>
              </a:gs>
              <a:gs pos="62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0980551-230C-B787-CC22-B49847D06E04}"/>
              </a:ext>
            </a:extLst>
          </p:cNvPr>
          <p:cNvSpPr/>
          <p:nvPr/>
        </p:nvSpPr>
        <p:spPr>
          <a:xfrm>
            <a:off x="2020596" y="5285339"/>
            <a:ext cx="3359493" cy="1245637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>
                  <a:lumMod val="75000"/>
                  <a:alpha val="42480"/>
                </a:schemeClr>
              </a:gs>
              <a:gs pos="34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B4DBF4C-27AA-C34F-A7A5-9E169442D62E}"/>
              </a:ext>
            </a:extLst>
          </p:cNvPr>
          <p:cNvSpPr>
            <a:spLocks/>
          </p:cNvSpPr>
          <p:nvPr/>
        </p:nvSpPr>
        <p:spPr bwMode="auto">
          <a:xfrm rot="5400000">
            <a:off x="5626924" y="1298399"/>
            <a:ext cx="3617614" cy="2757912"/>
          </a:xfrm>
          <a:custGeom>
            <a:avLst/>
            <a:gdLst>
              <a:gd name="connsiteX0" fmla="*/ 0 w 3342799"/>
              <a:gd name="connsiteY0" fmla="*/ 2548405 h 2548405"/>
              <a:gd name="connsiteX1" fmla="*/ 0 w 3342799"/>
              <a:gd name="connsiteY1" fmla="*/ 2502218 h 2548405"/>
              <a:gd name="connsiteX2" fmla="*/ 2381 w 3342799"/>
              <a:gd name="connsiteY2" fmla="*/ 2437131 h 2548405"/>
              <a:gd name="connsiteX3" fmla="*/ 7142 w 3342799"/>
              <a:gd name="connsiteY3" fmla="*/ 2371250 h 2548405"/>
              <a:gd name="connsiteX4" fmla="*/ 11903 w 3342799"/>
              <a:gd name="connsiteY4" fmla="*/ 2306162 h 2548405"/>
              <a:gd name="connsiteX5" fmla="*/ 19838 w 3342799"/>
              <a:gd name="connsiteY5" fmla="*/ 2241868 h 2548405"/>
              <a:gd name="connsiteX6" fmla="*/ 28566 w 3342799"/>
              <a:gd name="connsiteY6" fmla="*/ 2178368 h 2548405"/>
              <a:gd name="connsiteX7" fmla="*/ 39675 w 3342799"/>
              <a:gd name="connsiteY7" fmla="*/ 2114075 h 2548405"/>
              <a:gd name="connsiteX8" fmla="*/ 51578 w 3342799"/>
              <a:gd name="connsiteY8" fmla="*/ 2051368 h 2548405"/>
              <a:gd name="connsiteX9" fmla="*/ 80144 w 3342799"/>
              <a:gd name="connsiteY9" fmla="*/ 1926750 h 2548405"/>
              <a:gd name="connsiteX10" fmla="*/ 114265 w 3342799"/>
              <a:gd name="connsiteY10" fmla="*/ 1804512 h 2548405"/>
              <a:gd name="connsiteX11" fmla="*/ 154734 w 3342799"/>
              <a:gd name="connsiteY11" fmla="*/ 1686243 h 2548405"/>
              <a:gd name="connsiteX12" fmla="*/ 200757 w 3342799"/>
              <a:gd name="connsiteY12" fmla="*/ 1568768 h 2548405"/>
              <a:gd name="connsiteX13" fmla="*/ 252335 w 3342799"/>
              <a:gd name="connsiteY13" fmla="*/ 1456056 h 2548405"/>
              <a:gd name="connsiteX14" fmla="*/ 308674 w 3342799"/>
              <a:gd name="connsiteY14" fmla="*/ 1344931 h 2548405"/>
              <a:gd name="connsiteX15" fmla="*/ 371360 w 3342799"/>
              <a:gd name="connsiteY15" fmla="*/ 1236187 h 2548405"/>
              <a:gd name="connsiteX16" fmla="*/ 438808 w 3342799"/>
              <a:gd name="connsiteY16" fmla="*/ 1133000 h 2548405"/>
              <a:gd name="connsiteX17" fmla="*/ 510224 w 3342799"/>
              <a:gd name="connsiteY17" fmla="*/ 1032193 h 2548405"/>
              <a:gd name="connsiteX18" fmla="*/ 586400 w 3342799"/>
              <a:gd name="connsiteY18" fmla="*/ 934562 h 2548405"/>
              <a:gd name="connsiteX19" fmla="*/ 667338 w 3342799"/>
              <a:gd name="connsiteY19" fmla="*/ 841693 h 2548405"/>
              <a:gd name="connsiteX20" fmla="*/ 750656 w 3342799"/>
              <a:gd name="connsiteY20" fmla="*/ 752000 h 2548405"/>
              <a:gd name="connsiteX21" fmla="*/ 841115 w 3342799"/>
              <a:gd name="connsiteY21" fmla="*/ 667862 h 2548405"/>
              <a:gd name="connsiteX22" fmla="*/ 933955 w 3342799"/>
              <a:gd name="connsiteY22" fmla="*/ 587693 h 2548405"/>
              <a:gd name="connsiteX23" fmla="*/ 1031556 w 3342799"/>
              <a:gd name="connsiteY23" fmla="*/ 511493 h 2548405"/>
              <a:gd name="connsiteX24" fmla="*/ 1131538 w 3342799"/>
              <a:gd name="connsiteY24" fmla="*/ 439262 h 2548405"/>
              <a:gd name="connsiteX25" fmla="*/ 1235487 w 3342799"/>
              <a:gd name="connsiteY25" fmla="*/ 372587 h 2548405"/>
              <a:gd name="connsiteX26" fmla="*/ 1343404 w 3342799"/>
              <a:gd name="connsiteY26" fmla="*/ 309881 h 2548405"/>
              <a:gd name="connsiteX27" fmla="*/ 1454494 w 3342799"/>
              <a:gd name="connsiteY27" fmla="*/ 253525 h 2548405"/>
              <a:gd name="connsiteX28" fmla="*/ 1567172 w 3342799"/>
              <a:gd name="connsiteY28" fmla="*/ 201931 h 2548405"/>
              <a:gd name="connsiteX29" fmla="*/ 1684611 w 3342799"/>
              <a:gd name="connsiteY29" fmla="*/ 155893 h 2548405"/>
              <a:gd name="connsiteX30" fmla="*/ 1803637 w 3342799"/>
              <a:gd name="connsiteY30" fmla="*/ 115413 h 2548405"/>
              <a:gd name="connsiteX31" fmla="*/ 1925836 w 3342799"/>
              <a:gd name="connsiteY31" fmla="*/ 81281 h 2548405"/>
              <a:gd name="connsiteX32" fmla="*/ 2050417 w 3342799"/>
              <a:gd name="connsiteY32" fmla="*/ 52707 h 2548405"/>
              <a:gd name="connsiteX33" fmla="*/ 2113103 w 3342799"/>
              <a:gd name="connsiteY33" fmla="*/ 40801 h 2548405"/>
              <a:gd name="connsiteX34" fmla="*/ 2176584 w 3342799"/>
              <a:gd name="connsiteY34" fmla="*/ 29687 h 2548405"/>
              <a:gd name="connsiteX35" fmla="*/ 2240858 w 3342799"/>
              <a:gd name="connsiteY35" fmla="*/ 20957 h 2548405"/>
              <a:gd name="connsiteX36" fmla="*/ 2305132 w 3342799"/>
              <a:gd name="connsiteY36" fmla="*/ 13019 h 2548405"/>
              <a:gd name="connsiteX37" fmla="*/ 2370199 w 3342799"/>
              <a:gd name="connsiteY37" fmla="*/ 8257 h 2548405"/>
              <a:gd name="connsiteX38" fmla="*/ 2436060 w 3342799"/>
              <a:gd name="connsiteY38" fmla="*/ 3493 h 2548405"/>
              <a:gd name="connsiteX39" fmla="*/ 2501127 w 3342799"/>
              <a:gd name="connsiteY39" fmla="*/ 1113 h 2548405"/>
              <a:gd name="connsiteX40" fmla="*/ 2568575 w 3342799"/>
              <a:gd name="connsiteY40" fmla="*/ 1113 h 2548405"/>
              <a:gd name="connsiteX41" fmla="*/ 2568575 w 3342799"/>
              <a:gd name="connsiteY41" fmla="*/ 41 h 2548405"/>
              <a:gd name="connsiteX42" fmla="*/ 2569369 w 3342799"/>
              <a:gd name="connsiteY42" fmla="*/ 0 h 2548405"/>
              <a:gd name="connsiteX43" fmla="*/ 3342799 w 3342799"/>
              <a:gd name="connsiteY43" fmla="*/ 771844 h 2548405"/>
              <a:gd name="connsiteX44" fmla="*/ 2569369 w 3342799"/>
              <a:gd name="connsiteY44" fmla="*/ 1543686 h 2548405"/>
              <a:gd name="connsiteX45" fmla="*/ 2568575 w 3342799"/>
              <a:gd name="connsiteY45" fmla="*/ 1543646 h 2548405"/>
              <a:gd name="connsiteX46" fmla="*/ 2568575 w 3342799"/>
              <a:gd name="connsiteY46" fmla="*/ 1540987 h 2548405"/>
              <a:gd name="connsiteX47" fmla="*/ 2515410 w 3342799"/>
              <a:gd name="connsiteY47" fmla="*/ 1542575 h 2548405"/>
              <a:gd name="connsiteX48" fmla="*/ 2463039 w 3342799"/>
              <a:gd name="connsiteY48" fmla="*/ 1547337 h 2548405"/>
              <a:gd name="connsiteX49" fmla="*/ 2411461 w 3342799"/>
              <a:gd name="connsiteY49" fmla="*/ 1553687 h 2548405"/>
              <a:gd name="connsiteX50" fmla="*/ 2361470 w 3342799"/>
              <a:gd name="connsiteY50" fmla="*/ 1562418 h 2548405"/>
              <a:gd name="connsiteX51" fmla="*/ 2310686 w 3342799"/>
              <a:gd name="connsiteY51" fmla="*/ 1573531 h 2548405"/>
              <a:gd name="connsiteX52" fmla="*/ 2262282 w 3342799"/>
              <a:gd name="connsiteY52" fmla="*/ 1588612 h 2548405"/>
              <a:gd name="connsiteX53" fmla="*/ 2214672 w 3342799"/>
              <a:gd name="connsiteY53" fmla="*/ 1603693 h 2548405"/>
              <a:gd name="connsiteX54" fmla="*/ 2167855 w 3342799"/>
              <a:gd name="connsiteY54" fmla="*/ 1621950 h 2548405"/>
              <a:gd name="connsiteX55" fmla="*/ 2121832 w 3342799"/>
              <a:gd name="connsiteY55" fmla="*/ 1643381 h 2548405"/>
              <a:gd name="connsiteX56" fmla="*/ 2078189 w 3342799"/>
              <a:gd name="connsiteY56" fmla="*/ 1666400 h 2548405"/>
              <a:gd name="connsiteX57" fmla="*/ 2035340 w 3342799"/>
              <a:gd name="connsiteY57" fmla="*/ 1690212 h 2548405"/>
              <a:gd name="connsiteX58" fmla="*/ 1994078 w 3342799"/>
              <a:gd name="connsiteY58" fmla="*/ 1716406 h 2548405"/>
              <a:gd name="connsiteX59" fmla="*/ 1952815 w 3342799"/>
              <a:gd name="connsiteY59" fmla="*/ 1744981 h 2548405"/>
              <a:gd name="connsiteX60" fmla="*/ 1914727 w 3342799"/>
              <a:gd name="connsiteY60" fmla="*/ 1775937 h 2548405"/>
              <a:gd name="connsiteX61" fmla="*/ 1876639 w 3342799"/>
              <a:gd name="connsiteY61" fmla="*/ 1807687 h 2548405"/>
              <a:gd name="connsiteX62" fmla="*/ 1841725 w 3342799"/>
              <a:gd name="connsiteY62" fmla="*/ 1842612 h 2548405"/>
              <a:gd name="connsiteX63" fmla="*/ 1806811 w 3342799"/>
              <a:gd name="connsiteY63" fmla="*/ 1877537 h 2548405"/>
              <a:gd name="connsiteX64" fmla="*/ 1775070 w 3342799"/>
              <a:gd name="connsiteY64" fmla="*/ 1915637 h 2548405"/>
              <a:gd name="connsiteX65" fmla="*/ 1744124 w 3342799"/>
              <a:gd name="connsiteY65" fmla="*/ 1953737 h 2548405"/>
              <a:gd name="connsiteX66" fmla="*/ 1715558 w 3342799"/>
              <a:gd name="connsiteY66" fmla="*/ 1995012 h 2548405"/>
              <a:gd name="connsiteX67" fmla="*/ 1689372 w 3342799"/>
              <a:gd name="connsiteY67" fmla="*/ 2036287 h 2548405"/>
              <a:gd name="connsiteX68" fmla="*/ 1664773 w 3342799"/>
              <a:gd name="connsiteY68" fmla="*/ 2079150 h 2548405"/>
              <a:gd name="connsiteX69" fmla="*/ 1642555 w 3342799"/>
              <a:gd name="connsiteY69" fmla="*/ 2123600 h 2548405"/>
              <a:gd name="connsiteX70" fmla="*/ 1621130 w 3342799"/>
              <a:gd name="connsiteY70" fmla="*/ 2168843 h 2548405"/>
              <a:gd name="connsiteX71" fmla="*/ 1602880 w 3342799"/>
              <a:gd name="connsiteY71" fmla="*/ 2216468 h 2548405"/>
              <a:gd name="connsiteX72" fmla="*/ 1587010 w 3342799"/>
              <a:gd name="connsiteY72" fmla="*/ 2263300 h 2548405"/>
              <a:gd name="connsiteX73" fmla="*/ 1571933 w 3342799"/>
              <a:gd name="connsiteY73" fmla="*/ 2312512 h 2548405"/>
              <a:gd name="connsiteX74" fmla="*/ 1561618 w 3342799"/>
              <a:gd name="connsiteY74" fmla="*/ 2362518 h 2548405"/>
              <a:gd name="connsiteX75" fmla="*/ 1552096 w 3342799"/>
              <a:gd name="connsiteY75" fmla="*/ 2412525 h 2548405"/>
              <a:gd name="connsiteX76" fmla="*/ 1546541 w 3342799"/>
              <a:gd name="connsiteY76" fmla="*/ 2464912 h 2548405"/>
              <a:gd name="connsiteX77" fmla="*/ 1541780 w 3342799"/>
              <a:gd name="connsiteY77" fmla="*/ 2516506 h 2548405"/>
              <a:gd name="connsiteX78" fmla="*/ 1541063 w 3342799"/>
              <a:gd name="connsiteY78" fmla="*/ 2540530 h 2548405"/>
              <a:gd name="connsiteX79" fmla="*/ 1538588 w 3342799"/>
              <a:gd name="connsiteY79" fmla="*/ 2491404 h 2548405"/>
              <a:gd name="connsiteX80" fmla="*/ 770731 w 3342799"/>
              <a:gd name="connsiteY80" fmla="*/ 1797053 h 2548405"/>
              <a:gd name="connsiteX81" fmla="*/ 2872 w 3342799"/>
              <a:gd name="connsiteY81" fmla="*/ 2491404 h 254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342799" h="2548405">
                <a:moveTo>
                  <a:pt x="0" y="2548405"/>
                </a:moveTo>
                <a:lnTo>
                  <a:pt x="0" y="2502218"/>
                </a:lnTo>
                <a:lnTo>
                  <a:pt x="2381" y="2437131"/>
                </a:lnTo>
                <a:lnTo>
                  <a:pt x="7142" y="2371250"/>
                </a:lnTo>
                <a:lnTo>
                  <a:pt x="11903" y="2306162"/>
                </a:lnTo>
                <a:lnTo>
                  <a:pt x="19838" y="2241868"/>
                </a:lnTo>
                <a:lnTo>
                  <a:pt x="28566" y="2178368"/>
                </a:lnTo>
                <a:lnTo>
                  <a:pt x="39675" y="2114075"/>
                </a:lnTo>
                <a:lnTo>
                  <a:pt x="51578" y="2051368"/>
                </a:lnTo>
                <a:lnTo>
                  <a:pt x="80144" y="1926750"/>
                </a:lnTo>
                <a:lnTo>
                  <a:pt x="114265" y="1804512"/>
                </a:lnTo>
                <a:lnTo>
                  <a:pt x="154734" y="1686243"/>
                </a:lnTo>
                <a:lnTo>
                  <a:pt x="200757" y="1568768"/>
                </a:lnTo>
                <a:lnTo>
                  <a:pt x="252335" y="1456056"/>
                </a:lnTo>
                <a:lnTo>
                  <a:pt x="308674" y="1344931"/>
                </a:lnTo>
                <a:lnTo>
                  <a:pt x="371360" y="1236187"/>
                </a:lnTo>
                <a:lnTo>
                  <a:pt x="438808" y="1133000"/>
                </a:lnTo>
                <a:lnTo>
                  <a:pt x="510224" y="1032193"/>
                </a:lnTo>
                <a:lnTo>
                  <a:pt x="586400" y="934562"/>
                </a:lnTo>
                <a:lnTo>
                  <a:pt x="667338" y="841693"/>
                </a:lnTo>
                <a:lnTo>
                  <a:pt x="750656" y="752000"/>
                </a:lnTo>
                <a:lnTo>
                  <a:pt x="841115" y="667862"/>
                </a:lnTo>
                <a:lnTo>
                  <a:pt x="933955" y="587693"/>
                </a:lnTo>
                <a:lnTo>
                  <a:pt x="1031556" y="511493"/>
                </a:lnTo>
                <a:lnTo>
                  <a:pt x="1131538" y="439262"/>
                </a:lnTo>
                <a:lnTo>
                  <a:pt x="1235487" y="372587"/>
                </a:lnTo>
                <a:lnTo>
                  <a:pt x="1343404" y="309881"/>
                </a:lnTo>
                <a:lnTo>
                  <a:pt x="1454494" y="253525"/>
                </a:lnTo>
                <a:lnTo>
                  <a:pt x="1567172" y="201931"/>
                </a:lnTo>
                <a:lnTo>
                  <a:pt x="1684611" y="155893"/>
                </a:lnTo>
                <a:lnTo>
                  <a:pt x="1803637" y="115413"/>
                </a:lnTo>
                <a:lnTo>
                  <a:pt x="1925836" y="81281"/>
                </a:lnTo>
                <a:lnTo>
                  <a:pt x="2050417" y="52707"/>
                </a:lnTo>
                <a:lnTo>
                  <a:pt x="2113103" y="40801"/>
                </a:lnTo>
                <a:lnTo>
                  <a:pt x="2176584" y="29687"/>
                </a:lnTo>
                <a:lnTo>
                  <a:pt x="2240858" y="20957"/>
                </a:lnTo>
                <a:lnTo>
                  <a:pt x="2305132" y="13019"/>
                </a:lnTo>
                <a:lnTo>
                  <a:pt x="2370199" y="8257"/>
                </a:lnTo>
                <a:lnTo>
                  <a:pt x="2436060" y="3493"/>
                </a:lnTo>
                <a:lnTo>
                  <a:pt x="2501127" y="1113"/>
                </a:lnTo>
                <a:lnTo>
                  <a:pt x="2568575" y="1113"/>
                </a:lnTo>
                <a:lnTo>
                  <a:pt x="2568575" y="41"/>
                </a:lnTo>
                <a:lnTo>
                  <a:pt x="2569369" y="0"/>
                </a:lnTo>
                <a:cubicBezTo>
                  <a:pt x="2996523" y="0"/>
                  <a:pt x="3342799" y="345566"/>
                  <a:pt x="3342799" y="771844"/>
                </a:cubicBezTo>
                <a:cubicBezTo>
                  <a:pt x="3342799" y="1198121"/>
                  <a:pt x="2996523" y="1543686"/>
                  <a:pt x="2569369" y="1543686"/>
                </a:cubicBezTo>
                <a:lnTo>
                  <a:pt x="2568575" y="1543646"/>
                </a:lnTo>
                <a:lnTo>
                  <a:pt x="2568575" y="1540987"/>
                </a:lnTo>
                <a:lnTo>
                  <a:pt x="2515410" y="1542575"/>
                </a:lnTo>
                <a:lnTo>
                  <a:pt x="2463039" y="1547337"/>
                </a:lnTo>
                <a:lnTo>
                  <a:pt x="2411461" y="1553687"/>
                </a:lnTo>
                <a:lnTo>
                  <a:pt x="2361470" y="1562418"/>
                </a:lnTo>
                <a:lnTo>
                  <a:pt x="2310686" y="1573531"/>
                </a:lnTo>
                <a:lnTo>
                  <a:pt x="2262282" y="1588612"/>
                </a:lnTo>
                <a:lnTo>
                  <a:pt x="2214672" y="1603693"/>
                </a:lnTo>
                <a:lnTo>
                  <a:pt x="2167855" y="1621950"/>
                </a:lnTo>
                <a:lnTo>
                  <a:pt x="2121832" y="1643381"/>
                </a:lnTo>
                <a:lnTo>
                  <a:pt x="2078189" y="1666400"/>
                </a:lnTo>
                <a:lnTo>
                  <a:pt x="2035340" y="1690212"/>
                </a:lnTo>
                <a:lnTo>
                  <a:pt x="1994078" y="1716406"/>
                </a:lnTo>
                <a:lnTo>
                  <a:pt x="1952815" y="1744981"/>
                </a:lnTo>
                <a:lnTo>
                  <a:pt x="1914727" y="1775937"/>
                </a:lnTo>
                <a:lnTo>
                  <a:pt x="1876639" y="1807687"/>
                </a:lnTo>
                <a:lnTo>
                  <a:pt x="1841725" y="1842612"/>
                </a:lnTo>
                <a:lnTo>
                  <a:pt x="1806811" y="1877537"/>
                </a:lnTo>
                <a:lnTo>
                  <a:pt x="1775070" y="1915637"/>
                </a:lnTo>
                <a:lnTo>
                  <a:pt x="1744124" y="1953737"/>
                </a:lnTo>
                <a:lnTo>
                  <a:pt x="1715558" y="1995012"/>
                </a:lnTo>
                <a:lnTo>
                  <a:pt x="1689372" y="2036287"/>
                </a:lnTo>
                <a:lnTo>
                  <a:pt x="1664773" y="2079150"/>
                </a:lnTo>
                <a:lnTo>
                  <a:pt x="1642555" y="2123600"/>
                </a:lnTo>
                <a:lnTo>
                  <a:pt x="1621130" y="2168843"/>
                </a:lnTo>
                <a:lnTo>
                  <a:pt x="1602880" y="2216468"/>
                </a:lnTo>
                <a:lnTo>
                  <a:pt x="1587010" y="2263300"/>
                </a:lnTo>
                <a:lnTo>
                  <a:pt x="1571933" y="2312512"/>
                </a:lnTo>
                <a:lnTo>
                  <a:pt x="1561618" y="2362518"/>
                </a:lnTo>
                <a:lnTo>
                  <a:pt x="1552096" y="2412525"/>
                </a:lnTo>
                <a:lnTo>
                  <a:pt x="1546541" y="2464912"/>
                </a:lnTo>
                <a:lnTo>
                  <a:pt x="1541780" y="2516506"/>
                </a:lnTo>
                <a:lnTo>
                  <a:pt x="1541063" y="2540530"/>
                </a:lnTo>
                <a:lnTo>
                  <a:pt x="1538588" y="2491404"/>
                </a:lnTo>
                <a:cubicBezTo>
                  <a:pt x="1499062" y="2101397"/>
                  <a:pt x="1170365" y="1797053"/>
                  <a:pt x="770731" y="1797053"/>
                </a:cubicBezTo>
                <a:cubicBezTo>
                  <a:pt x="371095" y="1797053"/>
                  <a:pt x="42398" y="2101397"/>
                  <a:pt x="2872" y="2491404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 l="-59000" t="-1000" r="-84000"/>
            </a:stretch>
          </a:blip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3C1F26A-8DB8-AD4C-B8A3-1AD89C3BE52C}"/>
              </a:ext>
            </a:extLst>
          </p:cNvPr>
          <p:cNvSpPr>
            <a:spLocks/>
          </p:cNvSpPr>
          <p:nvPr/>
        </p:nvSpPr>
        <p:spPr bwMode="auto">
          <a:xfrm rot="10800000">
            <a:off x="5197073" y="3679901"/>
            <a:ext cx="3617614" cy="2757899"/>
          </a:xfrm>
          <a:custGeom>
            <a:avLst/>
            <a:gdLst>
              <a:gd name="connsiteX0" fmla="*/ 0 w 3342799"/>
              <a:gd name="connsiteY0" fmla="*/ 2548393 h 2548393"/>
              <a:gd name="connsiteX1" fmla="*/ 0 w 3342799"/>
              <a:gd name="connsiteY1" fmla="*/ 2502217 h 2548393"/>
              <a:gd name="connsiteX2" fmla="*/ 2381 w 3342799"/>
              <a:gd name="connsiteY2" fmla="*/ 2437130 h 2548393"/>
              <a:gd name="connsiteX3" fmla="*/ 7142 w 3342799"/>
              <a:gd name="connsiteY3" fmla="*/ 2371249 h 2548393"/>
              <a:gd name="connsiteX4" fmla="*/ 11903 w 3342799"/>
              <a:gd name="connsiteY4" fmla="*/ 2306161 h 2548393"/>
              <a:gd name="connsiteX5" fmla="*/ 19838 w 3342799"/>
              <a:gd name="connsiteY5" fmla="*/ 2241867 h 2548393"/>
              <a:gd name="connsiteX6" fmla="*/ 28566 w 3342799"/>
              <a:gd name="connsiteY6" fmla="*/ 2178367 h 2548393"/>
              <a:gd name="connsiteX7" fmla="*/ 39675 w 3342799"/>
              <a:gd name="connsiteY7" fmla="*/ 2114074 h 2548393"/>
              <a:gd name="connsiteX8" fmla="*/ 51578 w 3342799"/>
              <a:gd name="connsiteY8" fmla="*/ 2051367 h 2548393"/>
              <a:gd name="connsiteX9" fmla="*/ 80144 w 3342799"/>
              <a:gd name="connsiteY9" fmla="*/ 1926749 h 2548393"/>
              <a:gd name="connsiteX10" fmla="*/ 114265 w 3342799"/>
              <a:gd name="connsiteY10" fmla="*/ 1804511 h 2548393"/>
              <a:gd name="connsiteX11" fmla="*/ 154734 w 3342799"/>
              <a:gd name="connsiteY11" fmla="*/ 1686242 h 2548393"/>
              <a:gd name="connsiteX12" fmla="*/ 200757 w 3342799"/>
              <a:gd name="connsiteY12" fmla="*/ 1568767 h 2548393"/>
              <a:gd name="connsiteX13" fmla="*/ 252335 w 3342799"/>
              <a:gd name="connsiteY13" fmla="*/ 1456055 h 2548393"/>
              <a:gd name="connsiteX14" fmla="*/ 308674 w 3342799"/>
              <a:gd name="connsiteY14" fmla="*/ 1344930 h 2548393"/>
              <a:gd name="connsiteX15" fmla="*/ 371360 w 3342799"/>
              <a:gd name="connsiteY15" fmla="*/ 1236186 h 2548393"/>
              <a:gd name="connsiteX16" fmla="*/ 438808 w 3342799"/>
              <a:gd name="connsiteY16" fmla="*/ 1132999 h 2548393"/>
              <a:gd name="connsiteX17" fmla="*/ 510224 w 3342799"/>
              <a:gd name="connsiteY17" fmla="*/ 1032192 h 2548393"/>
              <a:gd name="connsiteX18" fmla="*/ 586400 w 3342799"/>
              <a:gd name="connsiteY18" fmla="*/ 934561 h 2548393"/>
              <a:gd name="connsiteX19" fmla="*/ 667338 w 3342799"/>
              <a:gd name="connsiteY19" fmla="*/ 841692 h 2548393"/>
              <a:gd name="connsiteX20" fmla="*/ 750656 w 3342799"/>
              <a:gd name="connsiteY20" fmla="*/ 751999 h 2548393"/>
              <a:gd name="connsiteX21" fmla="*/ 841115 w 3342799"/>
              <a:gd name="connsiteY21" fmla="*/ 667861 h 2548393"/>
              <a:gd name="connsiteX22" fmla="*/ 933955 w 3342799"/>
              <a:gd name="connsiteY22" fmla="*/ 587692 h 2548393"/>
              <a:gd name="connsiteX23" fmla="*/ 1031556 w 3342799"/>
              <a:gd name="connsiteY23" fmla="*/ 511492 h 2548393"/>
              <a:gd name="connsiteX24" fmla="*/ 1131538 w 3342799"/>
              <a:gd name="connsiteY24" fmla="*/ 439261 h 2548393"/>
              <a:gd name="connsiteX25" fmla="*/ 1235487 w 3342799"/>
              <a:gd name="connsiteY25" fmla="*/ 372586 h 2548393"/>
              <a:gd name="connsiteX26" fmla="*/ 1343404 w 3342799"/>
              <a:gd name="connsiteY26" fmla="*/ 309880 h 2548393"/>
              <a:gd name="connsiteX27" fmla="*/ 1454494 w 3342799"/>
              <a:gd name="connsiteY27" fmla="*/ 253524 h 2548393"/>
              <a:gd name="connsiteX28" fmla="*/ 1567172 w 3342799"/>
              <a:gd name="connsiteY28" fmla="*/ 201930 h 2548393"/>
              <a:gd name="connsiteX29" fmla="*/ 1684611 w 3342799"/>
              <a:gd name="connsiteY29" fmla="*/ 155892 h 2548393"/>
              <a:gd name="connsiteX30" fmla="*/ 1803637 w 3342799"/>
              <a:gd name="connsiteY30" fmla="*/ 115411 h 2548393"/>
              <a:gd name="connsiteX31" fmla="*/ 1925836 w 3342799"/>
              <a:gd name="connsiteY31" fmla="*/ 81280 h 2548393"/>
              <a:gd name="connsiteX32" fmla="*/ 2050417 w 3342799"/>
              <a:gd name="connsiteY32" fmla="*/ 52705 h 2548393"/>
              <a:gd name="connsiteX33" fmla="*/ 2113103 w 3342799"/>
              <a:gd name="connsiteY33" fmla="*/ 40799 h 2548393"/>
              <a:gd name="connsiteX34" fmla="*/ 2176584 w 3342799"/>
              <a:gd name="connsiteY34" fmla="*/ 29686 h 2548393"/>
              <a:gd name="connsiteX35" fmla="*/ 2240858 w 3342799"/>
              <a:gd name="connsiteY35" fmla="*/ 20955 h 2548393"/>
              <a:gd name="connsiteX36" fmla="*/ 2305132 w 3342799"/>
              <a:gd name="connsiteY36" fmla="*/ 13017 h 2548393"/>
              <a:gd name="connsiteX37" fmla="*/ 2370199 w 3342799"/>
              <a:gd name="connsiteY37" fmla="*/ 8255 h 2548393"/>
              <a:gd name="connsiteX38" fmla="*/ 2436060 w 3342799"/>
              <a:gd name="connsiteY38" fmla="*/ 3492 h 2548393"/>
              <a:gd name="connsiteX39" fmla="*/ 2501127 w 3342799"/>
              <a:gd name="connsiteY39" fmla="*/ 1111 h 2548393"/>
              <a:gd name="connsiteX40" fmla="*/ 2568575 w 3342799"/>
              <a:gd name="connsiteY40" fmla="*/ 1111 h 2548393"/>
              <a:gd name="connsiteX41" fmla="*/ 2568575 w 3342799"/>
              <a:gd name="connsiteY41" fmla="*/ 40 h 2548393"/>
              <a:gd name="connsiteX42" fmla="*/ 2569369 w 3342799"/>
              <a:gd name="connsiteY42" fmla="*/ 0 h 2548393"/>
              <a:gd name="connsiteX43" fmla="*/ 3342799 w 3342799"/>
              <a:gd name="connsiteY43" fmla="*/ 771843 h 2548393"/>
              <a:gd name="connsiteX44" fmla="*/ 2569369 w 3342799"/>
              <a:gd name="connsiteY44" fmla="*/ 1543685 h 2548393"/>
              <a:gd name="connsiteX45" fmla="*/ 2568575 w 3342799"/>
              <a:gd name="connsiteY45" fmla="*/ 1543645 h 2548393"/>
              <a:gd name="connsiteX46" fmla="*/ 2568575 w 3342799"/>
              <a:gd name="connsiteY46" fmla="*/ 1540986 h 2548393"/>
              <a:gd name="connsiteX47" fmla="*/ 2515410 w 3342799"/>
              <a:gd name="connsiteY47" fmla="*/ 1542574 h 2548393"/>
              <a:gd name="connsiteX48" fmla="*/ 2463039 w 3342799"/>
              <a:gd name="connsiteY48" fmla="*/ 1547336 h 2548393"/>
              <a:gd name="connsiteX49" fmla="*/ 2411461 w 3342799"/>
              <a:gd name="connsiteY49" fmla="*/ 1553686 h 2548393"/>
              <a:gd name="connsiteX50" fmla="*/ 2361470 w 3342799"/>
              <a:gd name="connsiteY50" fmla="*/ 1562417 h 2548393"/>
              <a:gd name="connsiteX51" fmla="*/ 2310686 w 3342799"/>
              <a:gd name="connsiteY51" fmla="*/ 1573530 h 2548393"/>
              <a:gd name="connsiteX52" fmla="*/ 2262282 w 3342799"/>
              <a:gd name="connsiteY52" fmla="*/ 1588611 h 2548393"/>
              <a:gd name="connsiteX53" fmla="*/ 2214672 w 3342799"/>
              <a:gd name="connsiteY53" fmla="*/ 1603692 h 2548393"/>
              <a:gd name="connsiteX54" fmla="*/ 2167855 w 3342799"/>
              <a:gd name="connsiteY54" fmla="*/ 1621949 h 2548393"/>
              <a:gd name="connsiteX55" fmla="*/ 2121832 w 3342799"/>
              <a:gd name="connsiteY55" fmla="*/ 1643380 h 2548393"/>
              <a:gd name="connsiteX56" fmla="*/ 2078189 w 3342799"/>
              <a:gd name="connsiteY56" fmla="*/ 1666399 h 2548393"/>
              <a:gd name="connsiteX57" fmla="*/ 2035340 w 3342799"/>
              <a:gd name="connsiteY57" fmla="*/ 1690211 h 2548393"/>
              <a:gd name="connsiteX58" fmla="*/ 1994078 w 3342799"/>
              <a:gd name="connsiteY58" fmla="*/ 1716405 h 2548393"/>
              <a:gd name="connsiteX59" fmla="*/ 1952815 w 3342799"/>
              <a:gd name="connsiteY59" fmla="*/ 1744980 h 2548393"/>
              <a:gd name="connsiteX60" fmla="*/ 1914727 w 3342799"/>
              <a:gd name="connsiteY60" fmla="*/ 1775936 h 2548393"/>
              <a:gd name="connsiteX61" fmla="*/ 1876639 w 3342799"/>
              <a:gd name="connsiteY61" fmla="*/ 1807686 h 2548393"/>
              <a:gd name="connsiteX62" fmla="*/ 1841725 w 3342799"/>
              <a:gd name="connsiteY62" fmla="*/ 1842611 h 2548393"/>
              <a:gd name="connsiteX63" fmla="*/ 1806811 w 3342799"/>
              <a:gd name="connsiteY63" fmla="*/ 1877536 h 2548393"/>
              <a:gd name="connsiteX64" fmla="*/ 1775070 w 3342799"/>
              <a:gd name="connsiteY64" fmla="*/ 1915636 h 2548393"/>
              <a:gd name="connsiteX65" fmla="*/ 1744124 w 3342799"/>
              <a:gd name="connsiteY65" fmla="*/ 1953736 h 2548393"/>
              <a:gd name="connsiteX66" fmla="*/ 1715558 w 3342799"/>
              <a:gd name="connsiteY66" fmla="*/ 1995011 h 2548393"/>
              <a:gd name="connsiteX67" fmla="*/ 1689372 w 3342799"/>
              <a:gd name="connsiteY67" fmla="*/ 2036286 h 2548393"/>
              <a:gd name="connsiteX68" fmla="*/ 1664773 w 3342799"/>
              <a:gd name="connsiteY68" fmla="*/ 2079149 h 2548393"/>
              <a:gd name="connsiteX69" fmla="*/ 1642555 w 3342799"/>
              <a:gd name="connsiteY69" fmla="*/ 2123599 h 2548393"/>
              <a:gd name="connsiteX70" fmla="*/ 1621130 w 3342799"/>
              <a:gd name="connsiteY70" fmla="*/ 2168842 h 2548393"/>
              <a:gd name="connsiteX71" fmla="*/ 1602880 w 3342799"/>
              <a:gd name="connsiteY71" fmla="*/ 2216467 h 2548393"/>
              <a:gd name="connsiteX72" fmla="*/ 1587010 w 3342799"/>
              <a:gd name="connsiteY72" fmla="*/ 2263299 h 2548393"/>
              <a:gd name="connsiteX73" fmla="*/ 1571933 w 3342799"/>
              <a:gd name="connsiteY73" fmla="*/ 2312511 h 2548393"/>
              <a:gd name="connsiteX74" fmla="*/ 1561618 w 3342799"/>
              <a:gd name="connsiteY74" fmla="*/ 2362517 h 2548393"/>
              <a:gd name="connsiteX75" fmla="*/ 1552096 w 3342799"/>
              <a:gd name="connsiteY75" fmla="*/ 2412524 h 2548393"/>
              <a:gd name="connsiteX76" fmla="*/ 1546541 w 3342799"/>
              <a:gd name="connsiteY76" fmla="*/ 2464911 h 2548393"/>
              <a:gd name="connsiteX77" fmla="*/ 1541780 w 3342799"/>
              <a:gd name="connsiteY77" fmla="*/ 2516505 h 2548393"/>
              <a:gd name="connsiteX78" fmla="*/ 1541064 w 3342799"/>
              <a:gd name="connsiteY78" fmla="*/ 2540521 h 2548393"/>
              <a:gd name="connsiteX79" fmla="*/ 1538588 w 3342799"/>
              <a:gd name="connsiteY79" fmla="*/ 2491401 h 2548393"/>
              <a:gd name="connsiteX80" fmla="*/ 770731 w 3342799"/>
              <a:gd name="connsiteY80" fmla="*/ 1797050 h 2548393"/>
              <a:gd name="connsiteX81" fmla="*/ 2872 w 3342799"/>
              <a:gd name="connsiteY81" fmla="*/ 2491401 h 254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342799" h="2548393">
                <a:moveTo>
                  <a:pt x="0" y="2548393"/>
                </a:moveTo>
                <a:lnTo>
                  <a:pt x="0" y="2502217"/>
                </a:lnTo>
                <a:lnTo>
                  <a:pt x="2381" y="2437130"/>
                </a:lnTo>
                <a:lnTo>
                  <a:pt x="7142" y="2371249"/>
                </a:lnTo>
                <a:lnTo>
                  <a:pt x="11903" y="2306161"/>
                </a:lnTo>
                <a:lnTo>
                  <a:pt x="19838" y="2241867"/>
                </a:lnTo>
                <a:lnTo>
                  <a:pt x="28566" y="2178367"/>
                </a:lnTo>
                <a:lnTo>
                  <a:pt x="39675" y="2114074"/>
                </a:lnTo>
                <a:lnTo>
                  <a:pt x="51578" y="2051367"/>
                </a:lnTo>
                <a:lnTo>
                  <a:pt x="80144" y="1926749"/>
                </a:lnTo>
                <a:lnTo>
                  <a:pt x="114265" y="1804511"/>
                </a:lnTo>
                <a:lnTo>
                  <a:pt x="154734" y="1686242"/>
                </a:lnTo>
                <a:lnTo>
                  <a:pt x="200757" y="1568767"/>
                </a:lnTo>
                <a:lnTo>
                  <a:pt x="252335" y="1456055"/>
                </a:lnTo>
                <a:lnTo>
                  <a:pt x="308674" y="1344930"/>
                </a:lnTo>
                <a:lnTo>
                  <a:pt x="371360" y="1236186"/>
                </a:lnTo>
                <a:lnTo>
                  <a:pt x="438808" y="1132999"/>
                </a:lnTo>
                <a:lnTo>
                  <a:pt x="510224" y="1032192"/>
                </a:lnTo>
                <a:lnTo>
                  <a:pt x="586400" y="934561"/>
                </a:lnTo>
                <a:lnTo>
                  <a:pt x="667338" y="841692"/>
                </a:lnTo>
                <a:lnTo>
                  <a:pt x="750656" y="751999"/>
                </a:lnTo>
                <a:lnTo>
                  <a:pt x="841115" y="667861"/>
                </a:lnTo>
                <a:lnTo>
                  <a:pt x="933955" y="587692"/>
                </a:lnTo>
                <a:lnTo>
                  <a:pt x="1031556" y="511492"/>
                </a:lnTo>
                <a:lnTo>
                  <a:pt x="1131538" y="439261"/>
                </a:lnTo>
                <a:lnTo>
                  <a:pt x="1235487" y="372586"/>
                </a:lnTo>
                <a:lnTo>
                  <a:pt x="1343404" y="309880"/>
                </a:lnTo>
                <a:lnTo>
                  <a:pt x="1454494" y="253524"/>
                </a:lnTo>
                <a:lnTo>
                  <a:pt x="1567172" y="201930"/>
                </a:lnTo>
                <a:lnTo>
                  <a:pt x="1684611" y="155892"/>
                </a:lnTo>
                <a:lnTo>
                  <a:pt x="1803637" y="115411"/>
                </a:lnTo>
                <a:lnTo>
                  <a:pt x="1925836" y="81280"/>
                </a:lnTo>
                <a:lnTo>
                  <a:pt x="2050417" y="52705"/>
                </a:lnTo>
                <a:lnTo>
                  <a:pt x="2113103" y="40799"/>
                </a:lnTo>
                <a:lnTo>
                  <a:pt x="2176584" y="29686"/>
                </a:lnTo>
                <a:lnTo>
                  <a:pt x="2240858" y="20955"/>
                </a:lnTo>
                <a:lnTo>
                  <a:pt x="2305132" y="13017"/>
                </a:lnTo>
                <a:lnTo>
                  <a:pt x="2370199" y="8255"/>
                </a:lnTo>
                <a:lnTo>
                  <a:pt x="2436060" y="3492"/>
                </a:lnTo>
                <a:lnTo>
                  <a:pt x="2501127" y="1111"/>
                </a:lnTo>
                <a:lnTo>
                  <a:pt x="2568575" y="1111"/>
                </a:lnTo>
                <a:lnTo>
                  <a:pt x="2568575" y="40"/>
                </a:lnTo>
                <a:lnTo>
                  <a:pt x="2569369" y="0"/>
                </a:lnTo>
                <a:cubicBezTo>
                  <a:pt x="2996523" y="0"/>
                  <a:pt x="3342799" y="345565"/>
                  <a:pt x="3342799" y="771843"/>
                </a:cubicBezTo>
                <a:cubicBezTo>
                  <a:pt x="3342799" y="1198120"/>
                  <a:pt x="2996523" y="1543685"/>
                  <a:pt x="2569369" y="1543685"/>
                </a:cubicBezTo>
                <a:lnTo>
                  <a:pt x="2568575" y="1543645"/>
                </a:lnTo>
                <a:lnTo>
                  <a:pt x="2568575" y="1540986"/>
                </a:lnTo>
                <a:lnTo>
                  <a:pt x="2515410" y="1542574"/>
                </a:lnTo>
                <a:lnTo>
                  <a:pt x="2463039" y="1547336"/>
                </a:lnTo>
                <a:lnTo>
                  <a:pt x="2411461" y="1553686"/>
                </a:lnTo>
                <a:lnTo>
                  <a:pt x="2361470" y="1562417"/>
                </a:lnTo>
                <a:lnTo>
                  <a:pt x="2310686" y="1573530"/>
                </a:lnTo>
                <a:lnTo>
                  <a:pt x="2262282" y="1588611"/>
                </a:lnTo>
                <a:lnTo>
                  <a:pt x="2214672" y="1603692"/>
                </a:lnTo>
                <a:lnTo>
                  <a:pt x="2167855" y="1621949"/>
                </a:lnTo>
                <a:lnTo>
                  <a:pt x="2121832" y="1643380"/>
                </a:lnTo>
                <a:lnTo>
                  <a:pt x="2078189" y="1666399"/>
                </a:lnTo>
                <a:lnTo>
                  <a:pt x="2035340" y="1690211"/>
                </a:lnTo>
                <a:lnTo>
                  <a:pt x="1994078" y="1716405"/>
                </a:lnTo>
                <a:lnTo>
                  <a:pt x="1952815" y="1744980"/>
                </a:lnTo>
                <a:lnTo>
                  <a:pt x="1914727" y="1775936"/>
                </a:lnTo>
                <a:lnTo>
                  <a:pt x="1876639" y="1807686"/>
                </a:lnTo>
                <a:lnTo>
                  <a:pt x="1841725" y="1842611"/>
                </a:lnTo>
                <a:lnTo>
                  <a:pt x="1806811" y="1877536"/>
                </a:lnTo>
                <a:lnTo>
                  <a:pt x="1775070" y="1915636"/>
                </a:lnTo>
                <a:lnTo>
                  <a:pt x="1744124" y="1953736"/>
                </a:lnTo>
                <a:lnTo>
                  <a:pt x="1715558" y="1995011"/>
                </a:lnTo>
                <a:lnTo>
                  <a:pt x="1689372" y="2036286"/>
                </a:lnTo>
                <a:lnTo>
                  <a:pt x="1664773" y="2079149"/>
                </a:lnTo>
                <a:lnTo>
                  <a:pt x="1642555" y="2123599"/>
                </a:lnTo>
                <a:lnTo>
                  <a:pt x="1621130" y="2168842"/>
                </a:lnTo>
                <a:lnTo>
                  <a:pt x="1602880" y="2216467"/>
                </a:lnTo>
                <a:lnTo>
                  <a:pt x="1587010" y="2263299"/>
                </a:lnTo>
                <a:lnTo>
                  <a:pt x="1571933" y="2312511"/>
                </a:lnTo>
                <a:lnTo>
                  <a:pt x="1561618" y="2362517"/>
                </a:lnTo>
                <a:lnTo>
                  <a:pt x="1552096" y="2412524"/>
                </a:lnTo>
                <a:lnTo>
                  <a:pt x="1546541" y="2464911"/>
                </a:lnTo>
                <a:lnTo>
                  <a:pt x="1541780" y="2516505"/>
                </a:lnTo>
                <a:lnTo>
                  <a:pt x="1541064" y="2540521"/>
                </a:lnTo>
                <a:lnTo>
                  <a:pt x="1538588" y="2491401"/>
                </a:lnTo>
                <a:cubicBezTo>
                  <a:pt x="1499062" y="2101394"/>
                  <a:pt x="1170366" y="1797050"/>
                  <a:pt x="770731" y="1797050"/>
                </a:cubicBezTo>
                <a:cubicBezTo>
                  <a:pt x="371096" y="1797050"/>
                  <a:pt x="42398" y="2101394"/>
                  <a:pt x="2872" y="2491401"/>
                </a:cubicBezTo>
                <a:close/>
              </a:path>
            </a:pathLst>
          </a:custGeom>
          <a:blipFill dpi="0" rotWithShape="0">
            <a:blip r:embed="rId5"/>
            <a:srcRect/>
            <a:stretch>
              <a:fillRect l="-22000" t="2000"/>
            </a:stretch>
          </a:blipFill>
          <a:ln w="762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39B457-ADE7-E141-BDD8-93C99945B4CF}"/>
              </a:ext>
            </a:extLst>
          </p:cNvPr>
          <p:cNvSpPr>
            <a:spLocks/>
          </p:cNvSpPr>
          <p:nvPr/>
        </p:nvSpPr>
        <p:spPr bwMode="auto">
          <a:xfrm rot="16200000">
            <a:off x="2821239" y="3241975"/>
            <a:ext cx="3617614" cy="2757932"/>
          </a:xfrm>
          <a:custGeom>
            <a:avLst/>
            <a:gdLst>
              <a:gd name="connsiteX0" fmla="*/ 3342799 w 3342799"/>
              <a:gd name="connsiteY0" fmla="*/ 771843 h 2548423"/>
              <a:gd name="connsiteX1" fmla="*/ 2569369 w 3342799"/>
              <a:gd name="connsiteY1" fmla="*/ 1543685 h 2548423"/>
              <a:gd name="connsiteX2" fmla="*/ 2568575 w 3342799"/>
              <a:gd name="connsiteY2" fmla="*/ 1543645 h 2548423"/>
              <a:gd name="connsiteX3" fmla="*/ 2568575 w 3342799"/>
              <a:gd name="connsiteY3" fmla="*/ 1540986 h 2548423"/>
              <a:gd name="connsiteX4" fmla="*/ 2515410 w 3342799"/>
              <a:gd name="connsiteY4" fmla="*/ 1542574 h 2548423"/>
              <a:gd name="connsiteX5" fmla="*/ 2463039 w 3342799"/>
              <a:gd name="connsiteY5" fmla="*/ 1547336 h 2548423"/>
              <a:gd name="connsiteX6" fmla="*/ 2411461 w 3342799"/>
              <a:gd name="connsiteY6" fmla="*/ 1553686 h 2548423"/>
              <a:gd name="connsiteX7" fmla="*/ 2361470 w 3342799"/>
              <a:gd name="connsiteY7" fmla="*/ 1562417 h 2548423"/>
              <a:gd name="connsiteX8" fmla="*/ 2310686 w 3342799"/>
              <a:gd name="connsiteY8" fmla="*/ 1573530 h 2548423"/>
              <a:gd name="connsiteX9" fmla="*/ 2262282 w 3342799"/>
              <a:gd name="connsiteY9" fmla="*/ 1588611 h 2548423"/>
              <a:gd name="connsiteX10" fmla="*/ 2214672 w 3342799"/>
              <a:gd name="connsiteY10" fmla="*/ 1603692 h 2548423"/>
              <a:gd name="connsiteX11" fmla="*/ 2167855 w 3342799"/>
              <a:gd name="connsiteY11" fmla="*/ 1621949 h 2548423"/>
              <a:gd name="connsiteX12" fmla="*/ 2121832 w 3342799"/>
              <a:gd name="connsiteY12" fmla="*/ 1643380 h 2548423"/>
              <a:gd name="connsiteX13" fmla="*/ 2078189 w 3342799"/>
              <a:gd name="connsiteY13" fmla="*/ 1666399 h 2548423"/>
              <a:gd name="connsiteX14" fmla="*/ 2035340 w 3342799"/>
              <a:gd name="connsiteY14" fmla="*/ 1690211 h 2548423"/>
              <a:gd name="connsiteX15" fmla="*/ 1994078 w 3342799"/>
              <a:gd name="connsiteY15" fmla="*/ 1716405 h 2548423"/>
              <a:gd name="connsiteX16" fmla="*/ 1952815 w 3342799"/>
              <a:gd name="connsiteY16" fmla="*/ 1744980 h 2548423"/>
              <a:gd name="connsiteX17" fmla="*/ 1914727 w 3342799"/>
              <a:gd name="connsiteY17" fmla="*/ 1775936 h 2548423"/>
              <a:gd name="connsiteX18" fmla="*/ 1876639 w 3342799"/>
              <a:gd name="connsiteY18" fmla="*/ 1807686 h 2548423"/>
              <a:gd name="connsiteX19" fmla="*/ 1841725 w 3342799"/>
              <a:gd name="connsiteY19" fmla="*/ 1842611 h 2548423"/>
              <a:gd name="connsiteX20" fmla="*/ 1806811 w 3342799"/>
              <a:gd name="connsiteY20" fmla="*/ 1877536 h 2548423"/>
              <a:gd name="connsiteX21" fmla="*/ 1775070 w 3342799"/>
              <a:gd name="connsiteY21" fmla="*/ 1915636 h 2548423"/>
              <a:gd name="connsiteX22" fmla="*/ 1744124 w 3342799"/>
              <a:gd name="connsiteY22" fmla="*/ 1953736 h 2548423"/>
              <a:gd name="connsiteX23" fmla="*/ 1715558 w 3342799"/>
              <a:gd name="connsiteY23" fmla="*/ 1995011 h 2548423"/>
              <a:gd name="connsiteX24" fmla="*/ 1689372 w 3342799"/>
              <a:gd name="connsiteY24" fmla="*/ 2036286 h 2548423"/>
              <a:gd name="connsiteX25" fmla="*/ 1664773 w 3342799"/>
              <a:gd name="connsiteY25" fmla="*/ 2079149 h 2548423"/>
              <a:gd name="connsiteX26" fmla="*/ 1642555 w 3342799"/>
              <a:gd name="connsiteY26" fmla="*/ 2123599 h 2548423"/>
              <a:gd name="connsiteX27" fmla="*/ 1621130 w 3342799"/>
              <a:gd name="connsiteY27" fmla="*/ 2168842 h 2548423"/>
              <a:gd name="connsiteX28" fmla="*/ 1602880 w 3342799"/>
              <a:gd name="connsiteY28" fmla="*/ 2216467 h 2548423"/>
              <a:gd name="connsiteX29" fmla="*/ 1587010 w 3342799"/>
              <a:gd name="connsiteY29" fmla="*/ 2263299 h 2548423"/>
              <a:gd name="connsiteX30" fmla="*/ 1571933 w 3342799"/>
              <a:gd name="connsiteY30" fmla="*/ 2312511 h 2548423"/>
              <a:gd name="connsiteX31" fmla="*/ 1561618 w 3342799"/>
              <a:gd name="connsiteY31" fmla="*/ 2362517 h 2548423"/>
              <a:gd name="connsiteX32" fmla="*/ 1552096 w 3342799"/>
              <a:gd name="connsiteY32" fmla="*/ 2412524 h 2548423"/>
              <a:gd name="connsiteX33" fmla="*/ 1546541 w 3342799"/>
              <a:gd name="connsiteY33" fmla="*/ 2464911 h 2548423"/>
              <a:gd name="connsiteX34" fmla="*/ 1541780 w 3342799"/>
              <a:gd name="connsiteY34" fmla="*/ 2516505 h 2548423"/>
              <a:gd name="connsiteX35" fmla="*/ 1541064 w 3342799"/>
              <a:gd name="connsiteY35" fmla="*/ 2540515 h 2548423"/>
              <a:gd name="connsiteX36" fmla="*/ 1538589 w 3342799"/>
              <a:gd name="connsiteY36" fmla="*/ 2491402 h 2548423"/>
              <a:gd name="connsiteX37" fmla="*/ 770732 w 3342799"/>
              <a:gd name="connsiteY37" fmla="*/ 1797051 h 2548423"/>
              <a:gd name="connsiteX38" fmla="*/ 2874 w 3342799"/>
              <a:gd name="connsiteY38" fmla="*/ 2491402 h 2548423"/>
              <a:gd name="connsiteX39" fmla="*/ 0 w 3342799"/>
              <a:gd name="connsiteY39" fmla="*/ 2548423 h 2548423"/>
              <a:gd name="connsiteX40" fmla="*/ 0 w 3342799"/>
              <a:gd name="connsiteY40" fmla="*/ 2502217 h 2548423"/>
              <a:gd name="connsiteX41" fmla="*/ 2381 w 3342799"/>
              <a:gd name="connsiteY41" fmla="*/ 2437130 h 2548423"/>
              <a:gd name="connsiteX42" fmla="*/ 7142 w 3342799"/>
              <a:gd name="connsiteY42" fmla="*/ 2371249 h 2548423"/>
              <a:gd name="connsiteX43" fmla="*/ 11903 w 3342799"/>
              <a:gd name="connsiteY43" fmla="*/ 2306161 h 2548423"/>
              <a:gd name="connsiteX44" fmla="*/ 19838 w 3342799"/>
              <a:gd name="connsiteY44" fmla="*/ 2241867 h 2548423"/>
              <a:gd name="connsiteX45" fmla="*/ 28566 w 3342799"/>
              <a:gd name="connsiteY45" fmla="*/ 2178367 h 2548423"/>
              <a:gd name="connsiteX46" fmla="*/ 39675 w 3342799"/>
              <a:gd name="connsiteY46" fmla="*/ 2114074 h 2548423"/>
              <a:gd name="connsiteX47" fmla="*/ 51578 w 3342799"/>
              <a:gd name="connsiteY47" fmla="*/ 2051367 h 2548423"/>
              <a:gd name="connsiteX48" fmla="*/ 80144 w 3342799"/>
              <a:gd name="connsiteY48" fmla="*/ 1926749 h 2548423"/>
              <a:gd name="connsiteX49" fmla="*/ 114265 w 3342799"/>
              <a:gd name="connsiteY49" fmla="*/ 1804511 h 2548423"/>
              <a:gd name="connsiteX50" fmla="*/ 154734 w 3342799"/>
              <a:gd name="connsiteY50" fmla="*/ 1686242 h 2548423"/>
              <a:gd name="connsiteX51" fmla="*/ 200757 w 3342799"/>
              <a:gd name="connsiteY51" fmla="*/ 1568767 h 2548423"/>
              <a:gd name="connsiteX52" fmla="*/ 252335 w 3342799"/>
              <a:gd name="connsiteY52" fmla="*/ 1456055 h 2548423"/>
              <a:gd name="connsiteX53" fmla="*/ 308674 w 3342799"/>
              <a:gd name="connsiteY53" fmla="*/ 1344930 h 2548423"/>
              <a:gd name="connsiteX54" fmla="*/ 371360 w 3342799"/>
              <a:gd name="connsiteY54" fmla="*/ 1236186 h 2548423"/>
              <a:gd name="connsiteX55" fmla="*/ 438808 w 3342799"/>
              <a:gd name="connsiteY55" fmla="*/ 1132999 h 2548423"/>
              <a:gd name="connsiteX56" fmla="*/ 510224 w 3342799"/>
              <a:gd name="connsiteY56" fmla="*/ 1032192 h 2548423"/>
              <a:gd name="connsiteX57" fmla="*/ 586400 w 3342799"/>
              <a:gd name="connsiteY57" fmla="*/ 934561 h 2548423"/>
              <a:gd name="connsiteX58" fmla="*/ 667338 w 3342799"/>
              <a:gd name="connsiteY58" fmla="*/ 841692 h 2548423"/>
              <a:gd name="connsiteX59" fmla="*/ 750656 w 3342799"/>
              <a:gd name="connsiteY59" fmla="*/ 751999 h 2548423"/>
              <a:gd name="connsiteX60" fmla="*/ 841115 w 3342799"/>
              <a:gd name="connsiteY60" fmla="*/ 667861 h 2548423"/>
              <a:gd name="connsiteX61" fmla="*/ 933955 w 3342799"/>
              <a:gd name="connsiteY61" fmla="*/ 587692 h 2548423"/>
              <a:gd name="connsiteX62" fmla="*/ 1031556 w 3342799"/>
              <a:gd name="connsiteY62" fmla="*/ 511492 h 2548423"/>
              <a:gd name="connsiteX63" fmla="*/ 1131538 w 3342799"/>
              <a:gd name="connsiteY63" fmla="*/ 439261 h 2548423"/>
              <a:gd name="connsiteX64" fmla="*/ 1235487 w 3342799"/>
              <a:gd name="connsiteY64" fmla="*/ 372586 h 2548423"/>
              <a:gd name="connsiteX65" fmla="*/ 1343404 w 3342799"/>
              <a:gd name="connsiteY65" fmla="*/ 309880 h 2548423"/>
              <a:gd name="connsiteX66" fmla="*/ 1454494 w 3342799"/>
              <a:gd name="connsiteY66" fmla="*/ 253524 h 2548423"/>
              <a:gd name="connsiteX67" fmla="*/ 1567172 w 3342799"/>
              <a:gd name="connsiteY67" fmla="*/ 201930 h 2548423"/>
              <a:gd name="connsiteX68" fmla="*/ 1684611 w 3342799"/>
              <a:gd name="connsiteY68" fmla="*/ 155892 h 2548423"/>
              <a:gd name="connsiteX69" fmla="*/ 1803637 w 3342799"/>
              <a:gd name="connsiteY69" fmla="*/ 115411 h 2548423"/>
              <a:gd name="connsiteX70" fmla="*/ 1925836 w 3342799"/>
              <a:gd name="connsiteY70" fmla="*/ 81280 h 2548423"/>
              <a:gd name="connsiteX71" fmla="*/ 2050417 w 3342799"/>
              <a:gd name="connsiteY71" fmla="*/ 52705 h 2548423"/>
              <a:gd name="connsiteX72" fmla="*/ 2113103 w 3342799"/>
              <a:gd name="connsiteY72" fmla="*/ 40799 h 2548423"/>
              <a:gd name="connsiteX73" fmla="*/ 2176584 w 3342799"/>
              <a:gd name="connsiteY73" fmla="*/ 29686 h 2548423"/>
              <a:gd name="connsiteX74" fmla="*/ 2240858 w 3342799"/>
              <a:gd name="connsiteY74" fmla="*/ 20955 h 2548423"/>
              <a:gd name="connsiteX75" fmla="*/ 2305132 w 3342799"/>
              <a:gd name="connsiteY75" fmla="*/ 13017 h 2548423"/>
              <a:gd name="connsiteX76" fmla="*/ 2370199 w 3342799"/>
              <a:gd name="connsiteY76" fmla="*/ 8255 h 2548423"/>
              <a:gd name="connsiteX77" fmla="*/ 2436060 w 3342799"/>
              <a:gd name="connsiteY77" fmla="*/ 3492 h 2548423"/>
              <a:gd name="connsiteX78" fmla="*/ 2501127 w 3342799"/>
              <a:gd name="connsiteY78" fmla="*/ 1111 h 2548423"/>
              <a:gd name="connsiteX79" fmla="*/ 2568575 w 3342799"/>
              <a:gd name="connsiteY79" fmla="*/ 1111 h 2548423"/>
              <a:gd name="connsiteX80" fmla="*/ 2568575 w 3342799"/>
              <a:gd name="connsiteY80" fmla="*/ 40 h 2548423"/>
              <a:gd name="connsiteX81" fmla="*/ 2569369 w 3342799"/>
              <a:gd name="connsiteY81" fmla="*/ 0 h 2548423"/>
              <a:gd name="connsiteX82" fmla="*/ 3342799 w 3342799"/>
              <a:gd name="connsiteY82" fmla="*/ 771843 h 254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3342799" h="2548423">
                <a:moveTo>
                  <a:pt x="3342799" y="771843"/>
                </a:moveTo>
                <a:cubicBezTo>
                  <a:pt x="3342799" y="1198120"/>
                  <a:pt x="2996523" y="1543685"/>
                  <a:pt x="2569369" y="1543685"/>
                </a:cubicBezTo>
                <a:lnTo>
                  <a:pt x="2568575" y="1543645"/>
                </a:lnTo>
                <a:lnTo>
                  <a:pt x="2568575" y="1540986"/>
                </a:lnTo>
                <a:lnTo>
                  <a:pt x="2515410" y="1542574"/>
                </a:lnTo>
                <a:lnTo>
                  <a:pt x="2463039" y="1547336"/>
                </a:lnTo>
                <a:lnTo>
                  <a:pt x="2411461" y="1553686"/>
                </a:lnTo>
                <a:lnTo>
                  <a:pt x="2361470" y="1562417"/>
                </a:lnTo>
                <a:lnTo>
                  <a:pt x="2310686" y="1573530"/>
                </a:lnTo>
                <a:lnTo>
                  <a:pt x="2262282" y="1588611"/>
                </a:lnTo>
                <a:lnTo>
                  <a:pt x="2214672" y="1603692"/>
                </a:lnTo>
                <a:lnTo>
                  <a:pt x="2167855" y="1621949"/>
                </a:lnTo>
                <a:lnTo>
                  <a:pt x="2121832" y="1643380"/>
                </a:lnTo>
                <a:lnTo>
                  <a:pt x="2078189" y="1666399"/>
                </a:lnTo>
                <a:lnTo>
                  <a:pt x="2035340" y="1690211"/>
                </a:lnTo>
                <a:lnTo>
                  <a:pt x="1994078" y="1716405"/>
                </a:lnTo>
                <a:lnTo>
                  <a:pt x="1952815" y="1744980"/>
                </a:lnTo>
                <a:lnTo>
                  <a:pt x="1914727" y="1775936"/>
                </a:lnTo>
                <a:lnTo>
                  <a:pt x="1876639" y="1807686"/>
                </a:lnTo>
                <a:lnTo>
                  <a:pt x="1841725" y="1842611"/>
                </a:lnTo>
                <a:lnTo>
                  <a:pt x="1806811" y="1877536"/>
                </a:lnTo>
                <a:lnTo>
                  <a:pt x="1775070" y="1915636"/>
                </a:lnTo>
                <a:lnTo>
                  <a:pt x="1744124" y="1953736"/>
                </a:lnTo>
                <a:lnTo>
                  <a:pt x="1715558" y="1995011"/>
                </a:lnTo>
                <a:lnTo>
                  <a:pt x="1689372" y="2036286"/>
                </a:lnTo>
                <a:lnTo>
                  <a:pt x="1664773" y="2079149"/>
                </a:lnTo>
                <a:lnTo>
                  <a:pt x="1642555" y="2123599"/>
                </a:lnTo>
                <a:lnTo>
                  <a:pt x="1621130" y="2168842"/>
                </a:lnTo>
                <a:lnTo>
                  <a:pt x="1602880" y="2216467"/>
                </a:lnTo>
                <a:lnTo>
                  <a:pt x="1587010" y="2263299"/>
                </a:lnTo>
                <a:lnTo>
                  <a:pt x="1571933" y="2312511"/>
                </a:lnTo>
                <a:lnTo>
                  <a:pt x="1561618" y="2362517"/>
                </a:lnTo>
                <a:lnTo>
                  <a:pt x="1552096" y="2412524"/>
                </a:lnTo>
                <a:lnTo>
                  <a:pt x="1546541" y="2464911"/>
                </a:lnTo>
                <a:lnTo>
                  <a:pt x="1541780" y="2516505"/>
                </a:lnTo>
                <a:lnTo>
                  <a:pt x="1541064" y="2540515"/>
                </a:lnTo>
                <a:lnTo>
                  <a:pt x="1538589" y="2491402"/>
                </a:lnTo>
                <a:cubicBezTo>
                  <a:pt x="1499063" y="2101395"/>
                  <a:pt x="1170366" y="1797051"/>
                  <a:pt x="770732" y="1797051"/>
                </a:cubicBezTo>
                <a:cubicBezTo>
                  <a:pt x="371096" y="1797051"/>
                  <a:pt x="42400" y="2101395"/>
                  <a:pt x="2874" y="2491402"/>
                </a:cubicBezTo>
                <a:lnTo>
                  <a:pt x="0" y="2548423"/>
                </a:lnTo>
                <a:lnTo>
                  <a:pt x="0" y="2502217"/>
                </a:lnTo>
                <a:lnTo>
                  <a:pt x="2381" y="2437130"/>
                </a:lnTo>
                <a:lnTo>
                  <a:pt x="7142" y="2371249"/>
                </a:lnTo>
                <a:lnTo>
                  <a:pt x="11903" y="2306161"/>
                </a:lnTo>
                <a:lnTo>
                  <a:pt x="19838" y="2241867"/>
                </a:lnTo>
                <a:lnTo>
                  <a:pt x="28566" y="2178367"/>
                </a:lnTo>
                <a:lnTo>
                  <a:pt x="39675" y="2114074"/>
                </a:lnTo>
                <a:lnTo>
                  <a:pt x="51578" y="2051367"/>
                </a:lnTo>
                <a:lnTo>
                  <a:pt x="80144" y="1926749"/>
                </a:lnTo>
                <a:lnTo>
                  <a:pt x="114265" y="1804511"/>
                </a:lnTo>
                <a:lnTo>
                  <a:pt x="154734" y="1686242"/>
                </a:lnTo>
                <a:lnTo>
                  <a:pt x="200757" y="1568767"/>
                </a:lnTo>
                <a:lnTo>
                  <a:pt x="252335" y="1456055"/>
                </a:lnTo>
                <a:lnTo>
                  <a:pt x="308674" y="1344930"/>
                </a:lnTo>
                <a:lnTo>
                  <a:pt x="371360" y="1236186"/>
                </a:lnTo>
                <a:lnTo>
                  <a:pt x="438808" y="1132999"/>
                </a:lnTo>
                <a:lnTo>
                  <a:pt x="510224" y="1032192"/>
                </a:lnTo>
                <a:lnTo>
                  <a:pt x="586400" y="934561"/>
                </a:lnTo>
                <a:lnTo>
                  <a:pt x="667338" y="841692"/>
                </a:lnTo>
                <a:lnTo>
                  <a:pt x="750656" y="751999"/>
                </a:lnTo>
                <a:lnTo>
                  <a:pt x="841115" y="667861"/>
                </a:lnTo>
                <a:lnTo>
                  <a:pt x="933955" y="587692"/>
                </a:lnTo>
                <a:lnTo>
                  <a:pt x="1031556" y="511492"/>
                </a:lnTo>
                <a:lnTo>
                  <a:pt x="1131538" y="439261"/>
                </a:lnTo>
                <a:lnTo>
                  <a:pt x="1235487" y="372586"/>
                </a:lnTo>
                <a:lnTo>
                  <a:pt x="1343404" y="309880"/>
                </a:lnTo>
                <a:lnTo>
                  <a:pt x="1454494" y="253524"/>
                </a:lnTo>
                <a:lnTo>
                  <a:pt x="1567172" y="201930"/>
                </a:lnTo>
                <a:lnTo>
                  <a:pt x="1684611" y="155892"/>
                </a:lnTo>
                <a:lnTo>
                  <a:pt x="1803637" y="115411"/>
                </a:lnTo>
                <a:lnTo>
                  <a:pt x="1925836" y="81280"/>
                </a:lnTo>
                <a:lnTo>
                  <a:pt x="2050417" y="52705"/>
                </a:lnTo>
                <a:lnTo>
                  <a:pt x="2113103" y="40799"/>
                </a:lnTo>
                <a:lnTo>
                  <a:pt x="2176584" y="29686"/>
                </a:lnTo>
                <a:lnTo>
                  <a:pt x="2240858" y="20955"/>
                </a:lnTo>
                <a:lnTo>
                  <a:pt x="2305132" y="13017"/>
                </a:lnTo>
                <a:lnTo>
                  <a:pt x="2370199" y="8255"/>
                </a:lnTo>
                <a:lnTo>
                  <a:pt x="2436060" y="3492"/>
                </a:lnTo>
                <a:lnTo>
                  <a:pt x="2501127" y="1111"/>
                </a:lnTo>
                <a:lnTo>
                  <a:pt x="2568575" y="1111"/>
                </a:lnTo>
                <a:lnTo>
                  <a:pt x="2568575" y="40"/>
                </a:lnTo>
                <a:lnTo>
                  <a:pt x="2569369" y="0"/>
                </a:lnTo>
                <a:cubicBezTo>
                  <a:pt x="2996523" y="0"/>
                  <a:pt x="3342799" y="345565"/>
                  <a:pt x="3342799" y="771843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 l="-44000" t="1000" r="-30000"/>
            </a:stretch>
          </a:blip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99DF6FBB-81FE-9849-8F0D-ABF545CD3F17}"/>
              </a:ext>
            </a:extLst>
          </p:cNvPr>
          <p:cNvSpPr txBox="1">
            <a:spLocks/>
          </p:cNvSpPr>
          <p:nvPr/>
        </p:nvSpPr>
        <p:spPr>
          <a:xfrm>
            <a:off x="8666922" y="1572704"/>
            <a:ext cx="1446751" cy="1024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en-GB" sz="2400" b="1" dirty="0" err="1">
                <a:solidFill>
                  <a:srgbClr val="50879F"/>
                </a:solidFill>
              </a:rPr>
              <a:t>EuroHPC</a:t>
            </a:r>
            <a:r>
              <a:rPr lang="en-GB" sz="2400" b="1" dirty="0">
                <a:solidFill>
                  <a:srgbClr val="50879F"/>
                </a:solidFill>
              </a:rPr>
              <a:t> JU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2EE3E3-3E7A-2489-701F-7B7E54CD34CC}"/>
              </a:ext>
            </a:extLst>
          </p:cNvPr>
          <p:cNvSpPr/>
          <p:nvPr/>
        </p:nvSpPr>
        <p:spPr>
          <a:xfrm>
            <a:off x="5061614" y="3050232"/>
            <a:ext cx="1903377" cy="1245637"/>
          </a:xfrm>
          <a:prstGeom prst="roundRect">
            <a:avLst>
              <a:gd name="adj" fmla="val 50000"/>
            </a:avLst>
          </a:prstGeom>
          <a:solidFill>
            <a:srgbClr val="F23221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4B139-300E-FB0B-218F-466E259087A9}"/>
              </a:ext>
            </a:extLst>
          </p:cNvPr>
          <p:cNvSpPr txBox="1"/>
          <p:nvPr/>
        </p:nvSpPr>
        <p:spPr>
          <a:xfrm>
            <a:off x="5427852" y="3233672"/>
            <a:ext cx="1174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40001"/>
                </a:solidFill>
                <a:ea typeface="+mj-ea"/>
                <a:cs typeface="+mj-cs"/>
              </a:rPr>
              <a:t>Horizon</a:t>
            </a:r>
          </a:p>
          <a:p>
            <a:r>
              <a:rPr lang="en-US" sz="2400" b="1" dirty="0">
                <a:solidFill>
                  <a:srgbClr val="940001"/>
                </a:solidFill>
                <a:ea typeface="+mj-ea"/>
                <a:cs typeface="+mj-cs"/>
              </a:rPr>
              <a:t>Europe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8C979EF-3DC6-CA97-A855-98376E5028FE}"/>
              </a:ext>
            </a:extLst>
          </p:cNvPr>
          <p:cNvSpPr txBox="1">
            <a:spLocks/>
          </p:cNvSpPr>
          <p:nvPr/>
        </p:nvSpPr>
        <p:spPr>
          <a:xfrm>
            <a:off x="8649842" y="4918688"/>
            <a:ext cx="3542157" cy="1497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5B4C93B9-AE5C-8744-18AE-30124D07A2F6}"/>
              </a:ext>
            </a:extLst>
          </p:cNvPr>
          <p:cNvSpPr txBox="1">
            <a:spLocks/>
          </p:cNvSpPr>
          <p:nvPr/>
        </p:nvSpPr>
        <p:spPr>
          <a:xfrm>
            <a:off x="2394606" y="5449132"/>
            <a:ext cx="1712945" cy="1024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RRF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63AE27FD-115A-1112-513E-4D2592BAA392}"/>
              </a:ext>
            </a:extLst>
          </p:cNvPr>
          <p:cNvSpPr>
            <a:spLocks/>
          </p:cNvSpPr>
          <p:nvPr/>
        </p:nvSpPr>
        <p:spPr bwMode="auto">
          <a:xfrm>
            <a:off x="3280695" y="891226"/>
            <a:ext cx="3617614" cy="2757944"/>
          </a:xfrm>
          <a:custGeom>
            <a:avLst/>
            <a:gdLst>
              <a:gd name="connsiteX0" fmla="*/ 2569369 w 3342799"/>
              <a:gd name="connsiteY0" fmla="*/ 0 h 2548435"/>
              <a:gd name="connsiteX1" fmla="*/ 3342799 w 3342799"/>
              <a:gd name="connsiteY1" fmla="*/ 771843 h 2548435"/>
              <a:gd name="connsiteX2" fmla="*/ 2569369 w 3342799"/>
              <a:gd name="connsiteY2" fmla="*/ 1543685 h 2548435"/>
              <a:gd name="connsiteX3" fmla="*/ 2568575 w 3342799"/>
              <a:gd name="connsiteY3" fmla="*/ 1543645 h 2548435"/>
              <a:gd name="connsiteX4" fmla="*/ 2568575 w 3342799"/>
              <a:gd name="connsiteY4" fmla="*/ 1540986 h 2548435"/>
              <a:gd name="connsiteX5" fmla="*/ 2515410 w 3342799"/>
              <a:gd name="connsiteY5" fmla="*/ 1542574 h 2548435"/>
              <a:gd name="connsiteX6" fmla="*/ 2463039 w 3342799"/>
              <a:gd name="connsiteY6" fmla="*/ 1547336 h 2548435"/>
              <a:gd name="connsiteX7" fmla="*/ 2411461 w 3342799"/>
              <a:gd name="connsiteY7" fmla="*/ 1553686 h 2548435"/>
              <a:gd name="connsiteX8" fmla="*/ 2361470 w 3342799"/>
              <a:gd name="connsiteY8" fmla="*/ 1562417 h 2548435"/>
              <a:gd name="connsiteX9" fmla="*/ 2310686 w 3342799"/>
              <a:gd name="connsiteY9" fmla="*/ 1573530 h 2548435"/>
              <a:gd name="connsiteX10" fmla="*/ 2262282 w 3342799"/>
              <a:gd name="connsiteY10" fmla="*/ 1588611 h 2548435"/>
              <a:gd name="connsiteX11" fmla="*/ 2214672 w 3342799"/>
              <a:gd name="connsiteY11" fmla="*/ 1603692 h 2548435"/>
              <a:gd name="connsiteX12" fmla="*/ 2167855 w 3342799"/>
              <a:gd name="connsiteY12" fmla="*/ 1621949 h 2548435"/>
              <a:gd name="connsiteX13" fmla="*/ 2121832 w 3342799"/>
              <a:gd name="connsiteY13" fmla="*/ 1643380 h 2548435"/>
              <a:gd name="connsiteX14" fmla="*/ 2078189 w 3342799"/>
              <a:gd name="connsiteY14" fmla="*/ 1666399 h 2548435"/>
              <a:gd name="connsiteX15" fmla="*/ 2035340 w 3342799"/>
              <a:gd name="connsiteY15" fmla="*/ 1690211 h 2548435"/>
              <a:gd name="connsiteX16" fmla="*/ 1994078 w 3342799"/>
              <a:gd name="connsiteY16" fmla="*/ 1716405 h 2548435"/>
              <a:gd name="connsiteX17" fmla="*/ 1952815 w 3342799"/>
              <a:gd name="connsiteY17" fmla="*/ 1744980 h 2548435"/>
              <a:gd name="connsiteX18" fmla="*/ 1914727 w 3342799"/>
              <a:gd name="connsiteY18" fmla="*/ 1775936 h 2548435"/>
              <a:gd name="connsiteX19" fmla="*/ 1876639 w 3342799"/>
              <a:gd name="connsiteY19" fmla="*/ 1807686 h 2548435"/>
              <a:gd name="connsiteX20" fmla="*/ 1841725 w 3342799"/>
              <a:gd name="connsiteY20" fmla="*/ 1842611 h 2548435"/>
              <a:gd name="connsiteX21" fmla="*/ 1806811 w 3342799"/>
              <a:gd name="connsiteY21" fmla="*/ 1877536 h 2548435"/>
              <a:gd name="connsiteX22" fmla="*/ 1775070 w 3342799"/>
              <a:gd name="connsiteY22" fmla="*/ 1915636 h 2548435"/>
              <a:gd name="connsiteX23" fmla="*/ 1744124 w 3342799"/>
              <a:gd name="connsiteY23" fmla="*/ 1953736 h 2548435"/>
              <a:gd name="connsiteX24" fmla="*/ 1715558 w 3342799"/>
              <a:gd name="connsiteY24" fmla="*/ 1995011 h 2548435"/>
              <a:gd name="connsiteX25" fmla="*/ 1689372 w 3342799"/>
              <a:gd name="connsiteY25" fmla="*/ 2036286 h 2548435"/>
              <a:gd name="connsiteX26" fmla="*/ 1664773 w 3342799"/>
              <a:gd name="connsiteY26" fmla="*/ 2079149 h 2548435"/>
              <a:gd name="connsiteX27" fmla="*/ 1642555 w 3342799"/>
              <a:gd name="connsiteY27" fmla="*/ 2123599 h 2548435"/>
              <a:gd name="connsiteX28" fmla="*/ 1621130 w 3342799"/>
              <a:gd name="connsiteY28" fmla="*/ 2168842 h 2548435"/>
              <a:gd name="connsiteX29" fmla="*/ 1602880 w 3342799"/>
              <a:gd name="connsiteY29" fmla="*/ 2216467 h 2548435"/>
              <a:gd name="connsiteX30" fmla="*/ 1587010 w 3342799"/>
              <a:gd name="connsiteY30" fmla="*/ 2263299 h 2548435"/>
              <a:gd name="connsiteX31" fmla="*/ 1571933 w 3342799"/>
              <a:gd name="connsiteY31" fmla="*/ 2312511 h 2548435"/>
              <a:gd name="connsiteX32" fmla="*/ 1561618 w 3342799"/>
              <a:gd name="connsiteY32" fmla="*/ 2362517 h 2548435"/>
              <a:gd name="connsiteX33" fmla="*/ 1552096 w 3342799"/>
              <a:gd name="connsiteY33" fmla="*/ 2412524 h 2548435"/>
              <a:gd name="connsiteX34" fmla="*/ 1546541 w 3342799"/>
              <a:gd name="connsiteY34" fmla="*/ 2464911 h 2548435"/>
              <a:gd name="connsiteX35" fmla="*/ 1541780 w 3342799"/>
              <a:gd name="connsiteY35" fmla="*/ 2516505 h 2548435"/>
              <a:gd name="connsiteX36" fmla="*/ 1541064 w 3342799"/>
              <a:gd name="connsiteY36" fmla="*/ 2540510 h 2548435"/>
              <a:gd name="connsiteX37" fmla="*/ 1538589 w 3342799"/>
              <a:gd name="connsiteY37" fmla="*/ 2491403 h 2548435"/>
              <a:gd name="connsiteX38" fmla="*/ 770732 w 3342799"/>
              <a:gd name="connsiteY38" fmla="*/ 1797052 h 2548435"/>
              <a:gd name="connsiteX39" fmla="*/ 2874 w 3342799"/>
              <a:gd name="connsiteY39" fmla="*/ 2491403 h 2548435"/>
              <a:gd name="connsiteX40" fmla="*/ 0 w 3342799"/>
              <a:gd name="connsiteY40" fmla="*/ 2548435 h 2548435"/>
              <a:gd name="connsiteX41" fmla="*/ 0 w 3342799"/>
              <a:gd name="connsiteY41" fmla="*/ 2502217 h 2548435"/>
              <a:gd name="connsiteX42" fmla="*/ 2381 w 3342799"/>
              <a:gd name="connsiteY42" fmla="*/ 2437130 h 2548435"/>
              <a:gd name="connsiteX43" fmla="*/ 7142 w 3342799"/>
              <a:gd name="connsiteY43" fmla="*/ 2371249 h 2548435"/>
              <a:gd name="connsiteX44" fmla="*/ 11903 w 3342799"/>
              <a:gd name="connsiteY44" fmla="*/ 2306161 h 2548435"/>
              <a:gd name="connsiteX45" fmla="*/ 19838 w 3342799"/>
              <a:gd name="connsiteY45" fmla="*/ 2241867 h 2548435"/>
              <a:gd name="connsiteX46" fmla="*/ 28566 w 3342799"/>
              <a:gd name="connsiteY46" fmla="*/ 2178367 h 2548435"/>
              <a:gd name="connsiteX47" fmla="*/ 39675 w 3342799"/>
              <a:gd name="connsiteY47" fmla="*/ 2114074 h 2548435"/>
              <a:gd name="connsiteX48" fmla="*/ 51578 w 3342799"/>
              <a:gd name="connsiteY48" fmla="*/ 2051367 h 2548435"/>
              <a:gd name="connsiteX49" fmla="*/ 80144 w 3342799"/>
              <a:gd name="connsiteY49" fmla="*/ 1926749 h 2548435"/>
              <a:gd name="connsiteX50" fmla="*/ 114265 w 3342799"/>
              <a:gd name="connsiteY50" fmla="*/ 1804511 h 2548435"/>
              <a:gd name="connsiteX51" fmla="*/ 154734 w 3342799"/>
              <a:gd name="connsiteY51" fmla="*/ 1686242 h 2548435"/>
              <a:gd name="connsiteX52" fmla="*/ 200757 w 3342799"/>
              <a:gd name="connsiteY52" fmla="*/ 1568767 h 2548435"/>
              <a:gd name="connsiteX53" fmla="*/ 252335 w 3342799"/>
              <a:gd name="connsiteY53" fmla="*/ 1456055 h 2548435"/>
              <a:gd name="connsiteX54" fmla="*/ 308674 w 3342799"/>
              <a:gd name="connsiteY54" fmla="*/ 1344930 h 2548435"/>
              <a:gd name="connsiteX55" fmla="*/ 371360 w 3342799"/>
              <a:gd name="connsiteY55" fmla="*/ 1236186 h 2548435"/>
              <a:gd name="connsiteX56" fmla="*/ 438808 w 3342799"/>
              <a:gd name="connsiteY56" fmla="*/ 1132999 h 2548435"/>
              <a:gd name="connsiteX57" fmla="*/ 510224 w 3342799"/>
              <a:gd name="connsiteY57" fmla="*/ 1032192 h 2548435"/>
              <a:gd name="connsiteX58" fmla="*/ 586400 w 3342799"/>
              <a:gd name="connsiteY58" fmla="*/ 934561 h 2548435"/>
              <a:gd name="connsiteX59" fmla="*/ 667338 w 3342799"/>
              <a:gd name="connsiteY59" fmla="*/ 841692 h 2548435"/>
              <a:gd name="connsiteX60" fmla="*/ 750656 w 3342799"/>
              <a:gd name="connsiteY60" fmla="*/ 751999 h 2548435"/>
              <a:gd name="connsiteX61" fmla="*/ 841115 w 3342799"/>
              <a:gd name="connsiteY61" fmla="*/ 667861 h 2548435"/>
              <a:gd name="connsiteX62" fmla="*/ 933955 w 3342799"/>
              <a:gd name="connsiteY62" fmla="*/ 587692 h 2548435"/>
              <a:gd name="connsiteX63" fmla="*/ 1031556 w 3342799"/>
              <a:gd name="connsiteY63" fmla="*/ 511492 h 2548435"/>
              <a:gd name="connsiteX64" fmla="*/ 1131538 w 3342799"/>
              <a:gd name="connsiteY64" fmla="*/ 439261 h 2548435"/>
              <a:gd name="connsiteX65" fmla="*/ 1235487 w 3342799"/>
              <a:gd name="connsiteY65" fmla="*/ 372586 h 2548435"/>
              <a:gd name="connsiteX66" fmla="*/ 1343404 w 3342799"/>
              <a:gd name="connsiteY66" fmla="*/ 309880 h 2548435"/>
              <a:gd name="connsiteX67" fmla="*/ 1454494 w 3342799"/>
              <a:gd name="connsiteY67" fmla="*/ 253524 h 2548435"/>
              <a:gd name="connsiteX68" fmla="*/ 1567172 w 3342799"/>
              <a:gd name="connsiteY68" fmla="*/ 201930 h 2548435"/>
              <a:gd name="connsiteX69" fmla="*/ 1684611 w 3342799"/>
              <a:gd name="connsiteY69" fmla="*/ 155892 h 2548435"/>
              <a:gd name="connsiteX70" fmla="*/ 1803637 w 3342799"/>
              <a:gd name="connsiteY70" fmla="*/ 115411 h 2548435"/>
              <a:gd name="connsiteX71" fmla="*/ 1925836 w 3342799"/>
              <a:gd name="connsiteY71" fmla="*/ 81280 h 2548435"/>
              <a:gd name="connsiteX72" fmla="*/ 2050417 w 3342799"/>
              <a:gd name="connsiteY72" fmla="*/ 52705 h 2548435"/>
              <a:gd name="connsiteX73" fmla="*/ 2113103 w 3342799"/>
              <a:gd name="connsiteY73" fmla="*/ 40799 h 2548435"/>
              <a:gd name="connsiteX74" fmla="*/ 2176584 w 3342799"/>
              <a:gd name="connsiteY74" fmla="*/ 29686 h 2548435"/>
              <a:gd name="connsiteX75" fmla="*/ 2240858 w 3342799"/>
              <a:gd name="connsiteY75" fmla="*/ 20955 h 2548435"/>
              <a:gd name="connsiteX76" fmla="*/ 2305132 w 3342799"/>
              <a:gd name="connsiteY76" fmla="*/ 13017 h 2548435"/>
              <a:gd name="connsiteX77" fmla="*/ 2370199 w 3342799"/>
              <a:gd name="connsiteY77" fmla="*/ 8255 h 2548435"/>
              <a:gd name="connsiteX78" fmla="*/ 2436060 w 3342799"/>
              <a:gd name="connsiteY78" fmla="*/ 3492 h 2548435"/>
              <a:gd name="connsiteX79" fmla="*/ 2501127 w 3342799"/>
              <a:gd name="connsiteY79" fmla="*/ 1111 h 2548435"/>
              <a:gd name="connsiteX80" fmla="*/ 2568575 w 3342799"/>
              <a:gd name="connsiteY80" fmla="*/ 1111 h 2548435"/>
              <a:gd name="connsiteX81" fmla="*/ 2568575 w 3342799"/>
              <a:gd name="connsiteY81" fmla="*/ 40 h 254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342799" h="2548435">
                <a:moveTo>
                  <a:pt x="2569369" y="0"/>
                </a:moveTo>
                <a:cubicBezTo>
                  <a:pt x="2996523" y="0"/>
                  <a:pt x="3342799" y="345565"/>
                  <a:pt x="3342799" y="771843"/>
                </a:cubicBezTo>
                <a:cubicBezTo>
                  <a:pt x="3342799" y="1198120"/>
                  <a:pt x="2996523" y="1543685"/>
                  <a:pt x="2569369" y="1543685"/>
                </a:cubicBezTo>
                <a:lnTo>
                  <a:pt x="2568575" y="1543645"/>
                </a:lnTo>
                <a:lnTo>
                  <a:pt x="2568575" y="1540986"/>
                </a:lnTo>
                <a:lnTo>
                  <a:pt x="2515410" y="1542574"/>
                </a:lnTo>
                <a:lnTo>
                  <a:pt x="2463039" y="1547336"/>
                </a:lnTo>
                <a:lnTo>
                  <a:pt x="2411461" y="1553686"/>
                </a:lnTo>
                <a:lnTo>
                  <a:pt x="2361470" y="1562417"/>
                </a:lnTo>
                <a:lnTo>
                  <a:pt x="2310686" y="1573530"/>
                </a:lnTo>
                <a:lnTo>
                  <a:pt x="2262282" y="1588611"/>
                </a:lnTo>
                <a:lnTo>
                  <a:pt x="2214672" y="1603692"/>
                </a:lnTo>
                <a:lnTo>
                  <a:pt x="2167855" y="1621949"/>
                </a:lnTo>
                <a:lnTo>
                  <a:pt x="2121832" y="1643380"/>
                </a:lnTo>
                <a:lnTo>
                  <a:pt x="2078189" y="1666399"/>
                </a:lnTo>
                <a:lnTo>
                  <a:pt x="2035340" y="1690211"/>
                </a:lnTo>
                <a:lnTo>
                  <a:pt x="1994078" y="1716405"/>
                </a:lnTo>
                <a:lnTo>
                  <a:pt x="1952815" y="1744980"/>
                </a:lnTo>
                <a:lnTo>
                  <a:pt x="1914727" y="1775936"/>
                </a:lnTo>
                <a:lnTo>
                  <a:pt x="1876639" y="1807686"/>
                </a:lnTo>
                <a:lnTo>
                  <a:pt x="1841725" y="1842611"/>
                </a:lnTo>
                <a:lnTo>
                  <a:pt x="1806811" y="1877536"/>
                </a:lnTo>
                <a:lnTo>
                  <a:pt x="1775070" y="1915636"/>
                </a:lnTo>
                <a:lnTo>
                  <a:pt x="1744124" y="1953736"/>
                </a:lnTo>
                <a:lnTo>
                  <a:pt x="1715558" y="1995011"/>
                </a:lnTo>
                <a:lnTo>
                  <a:pt x="1689372" y="2036286"/>
                </a:lnTo>
                <a:lnTo>
                  <a:pt x="1664773" y="2079149"/>
                </a:lnTo>
                <a:lnTo>
                  <a:pt x="1642555" y="2123599"/>
                </a:lnTo>
                <a:lnTo>
                  <a:pt x="1621130" y="2168842"/>
                </a:lnTo>
                <a:lnTo>
                  <a:pt x="1602880" y="2216467"/>
                </a:lnTo>
                <a:lnTo>
                  <a:pt x="1587010" y="2263299"/>
                </a:lnTo>
                <a:lnTo>
                  <a:pt x="1571933" y="2312511"/>
                </a:lnTo>
                <a:lnTo>
                  <a:pt x="1561618" y="2362517"/>
                </a:lnTo>
                <a:lnTo>
                  <a:pt x="1552096" y="2412524"/>
                </a:lnTo>
                <a:lnTo>
                  <a:pt x="1546541" y="2464911"/>
                </a:lnTo>
                <a:lnTo>
                  <a:pt x="1541780" y="2516505"/>
                </a:lnTo>
                <a:lnTo>
                  <a:pt x="1541064" y="2540510"/>
                </a:lnTo>
                <a:lnTo>
                  <a:pt x="1538589" y="2491403"/>
                </a:lnTo>
                <a:cubicBezTo>
                  <a:pt x="1499063" y="2101396"/>
                  <a:pt x="1170367" y="1797052"/>
                  <a:pt x="770732" y="1797052"/>
                </a:cubicBezTo>
                <a:cubicBezTo>
                  <a:pt x="371097" y="1797052"/>
                  <a:pt x="42400" y="2101396"/>
                  <a:pt x="2874" y="2491403"/>
                </a:cubicBezTo>
                <a:lnTo>
                  <a:pt x="0" y="2548435"/>
                </a:lnTo>
                <a:lnTo>
                  <a:pt x="0" y="2502217"/>
                </a:lnTo>
                <a:lnTo>
                  <a:pt x="2381" y="2437130"/>
                </a:lnTo>
                <a:lnTo>
                  <a:pt x="7142" y="2371249"/>
                </a:lnTo>
                <a:lnTo>
                  <a:pt x="11903" y="2306161"/>
                </a:lnTo>
                <a:lnTo>
                  <a:pt x="19838" y="2241867"/>
                </a:lnTo>
                <a:lnTo>
                  <a:pt x="28566" y="2178367"/>
                </a:lnTo>
                <a:lnTo>
                  <a:pt x="39675" y="2114074"/>
                </a:lnTo>
                <a:lnTo>
                  <a:pt x="51578" y="2051367"/>
                </a:lnTo>
                <a:lnTo>
                  <a:pt x="80144" y="1926749"/>
                </a:lnTo>
                <a:lnTo>
                  <a:pt x="114265" y="1804511"/>
                </a:lnTo>
                <a:lnTo>
                  <a:pt x="154734" y="1686242"/>
                </a:lnTo>
                <a:lnTo>
                  <a:pt x="200757" y="1568767"/>
                </a:lnTo>
                <a:lnTo>
                  <a:pt x="252335" y="1456055"/>
                </a:lnTo>
                <a:lnTo>
                  <a:pt x="308674" y="1344930"/>
                </a:lnTo>
                <a:lnTo>
                  <a:pt x="371360" y="1236186"/>
                </a:lnTo>
                <a:lnTo>
                  <a:pt x="438808" y="1132999"/>
                </a:lnTo>
                <a:lnTo>
                  <a:pt x="510224" y="1032192"/>
                </a:lnTo>
                <a:lnTo>
                  <a:pt x="586400" y="934561"/>
                </a:lnTo>
                <a:lnTo>
                  <a:pt x="667338" y="841692"/>
                </a:lnTo>
                <a:lnTo>
                  <a:pt x="750656" y="751999"/>
                </a:lnTo>
                <a:lnTo>
                  <a:pt x="841115" y="667861"/>
                </a:lnTo>
                <a:lnTo>
                  <a:pt x="933955" y="587692"/>
                </a:lnTo>
                <a:lnTo>
                  <a:pt x="1031556" y="511492"/>
                </a:lnTo>
                <a:lnTo>
                  <a:pt x="1131538" y="439261"/>
                </a:lnTo>
                <a:lnTo>
                  <a:pt x="1235487" y="372586"/>
                </a:lnTo>
                <a:lnTo>
                  <a:pt x="1343404" y="309880"/>
                </a:lnTo>
                <a:lnTo>
                  <a:pt x="1454494" y="253524"/>
                </a:lnTo>
                <a:lnTo>
                  <a:pt x="1567172" y="201930"/>
                </a:lnTo>
                <a:lnTo>
                  <a:pt x="1684611" y="155892"/>
                </a:lnTo>
                <a:lnTo>
                  <a:pt x="1803637" y="115411"/>
                </a:lnTo>
                <a:lnTo>
                  <a:pt x="1925836" y="81280"/>
                </a:lnTo>
                <a:lnTo>
                  <a:pt x="2050417" y="52705"/>
                </a:lnTo>
                <a:lnTo>
                  <a:pt x="2113103" y="40799"/>
                </a:lnTo>
                <a:lnTo>
                  <a:pt x="2176584" y="29686"/>
                </a:lnTo>
                <a:lnTo>
                  <a:pt x="2240858" y="20955"/>
                </a:lnTo>
                <a:lnTo>
                  <a:pt x="2305132" y="13017"/>
                </a:lnTo>
                <a:lnTo>
                  <a:pt x="2370199" y="8255"/>
                </a:lnTo>
                <a:lnTo>
                  <a:pt x="2436060" y="3492"/>
                </a:lnTo>
                <a:lnTo>
                  <a:pt x="2501127" y="1111"/>
                </a:lnTo>
                <a:lnTo>
                  <a:pt x="2568575" y="1111"/>
                </a:lnTo>
                <a:lnTo>
                  <a:pt x="2568575" y="4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 l="-2000" t="-4000" r="-17000"/>
            </a:stretch>
          </a:blipFill>
          <a:ln w="762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E6B2EF-9579-B02A-8400-67D6C3724D4D}"/>
              </a:ext>
            </a:extLst>
          </p:cNvPr>
          <p:cNvGrpSpPr/>
          <p:nvPr/>
        </p:nvGrpSpPr>
        <p:grpSpPr>
          <a:xfrm>
            <a:off x="8689" y="5036340"/>
            <a:ext cx="1903942" cy="1245637"/>
            <a:chOff x="8689" y="5036340"/>
            <a:chExt cx="1903942" cy="124563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F556047-520D-C1FF-5C12-C0FC5D302C59}"/>
                </a:ext>
              </a:extLst>
            </p:cNvPr>
            <p:cNvSpPr/>
            <p:nvPr/>
          </p:nvSpPr>
          <p:spPr>
            <a:xfrm rot="10800000">
              <a:off x="8689" y="5036340"/>
              <a:ext cx="1903942" cy="1245637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chemeClr val="accent1">
                    <a:lumMod val="75000"/>
                    <a:alpha val="42480"/>
                  </a:schemeClr>
                </a:gs>
                <a:gs pos="34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2">
              <a:extLst>
                <a:ext uri="{FF2B5EF4-FFF2-40B4-BE49-F238E27FC236}">
                  <a16:creationId xmlns:a16="http://schemas.microsoft.com/office/drawing/2014/main" id="{1E1A03CD-00CD-8326-BBDB-26145DA23885}"/>
                </a:ext>
              </a:extLst>
            </p:cNvPr>
            <p:cNvSpPr txBox="1">
              <a:spLocks/>
            </p:cNvSpPr>
            <p:nvPr/>
          </p:nvSpPr>
          <p:spPr>
            <a:xfrm>
              <a:off x="31406" y="5139082"/>
              <a:ext cx="1712945" cy="10240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lvl="0" algn="ctr"/>
              <a:r>
                <a:rPr lang="en-GB" sz="2400" b="1" dirty="0">
                  <a:solidFill>
                    <a:schemeClr val="accent1">
                      <a:lumMod val="75000"/>
                    </a:schemeClr>
                  </a:solidFill>
                </a:rPr>
                <a:t>Research Missions?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60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3CA7DD6E-6652-CEEB-5027-6851F47CC234}"/>
              </a:ext>
            </a:extLst>
          </p:cNvPr>
          <p:cNvGrpSpPr/>
          <p:nvPr/>
        </p:nvGrpSpPr>
        <p:grpSpPr>
          <a:xfrm>
            <a:off x="2020596" y="5285339"/>
            <a:ext cx="3359493" cy="1245637"/>
            <a:chOff x="2020596" y="5285339"/>
            <a:chExt cx="3359493" cy="1245637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0980551-230C-B787-CC22-B49847D06E04}"/>
                </a:ext>
              </a:extLst>
            </p:cNvPr>
            <p:cNvSpPr/>
            <p:nvPr/>
          </p:nvSpPr>
          <p:spPr>
            <a:xfrm>
              <a:off x="2020596" y="5285339"/>
              <a:ext cx="3359493" cy="1245637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chemeClr val="accent1">
                    <a:lumMod val="75000"/>
                    <a:alpha val="42480"/>
                  </a:schemeClr>
                </a:gs>
                <a:gs pos="34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itle 2">
              <a:extLst>
                <a:ext uri="{FF2B5EF4-FFF2-40B4-BE49-F238E27FC236}">
                  <a16:creationId xmlns:a16="http://schemas.microsoft.com/office/drawing/2014/main" id="{5B4C93B9-AE5C-8744-18AE-30124D07A2F6}"/>
                </a:ext>
              </a:extLst>
            </p:cNvPr>
            <p:cNvSpPr txBox="1">
              <a:spLocks/>
            </p:cNvSpPr>
            <p:nvPr/>
          </p:nvSpPr>
          <p:spPr>
            <a:xfrm>
              <a:off x="2394606" y="5449132"/>
              <a:ext cx="1712945" cy="10240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lvl="0" algn="ctr"/>
              <a:r>
                <a:rPr lang="en-GB" sz="2400" b="1" dirty="0">
                  <a:solidFill>
                    <a:schemeClr val="accent1">
                      <a:lumMod val="75000"/>
                    </a:schemeClr>
                  </a:solidFill>
                </a:rPr>
                <a:t>RRF</a:t>
              </a:r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9C7BE8E-D446-EE4D-B7EC-F9284B212D5F}"/>
              </a:ext>
            </a:extLst>
          </p:cNvPr>
          <p:cNvSpPr/>
          <p:nvPr/>
        </p:nvSpPr>
        <p:spPr>
          <a:xfrm>
            <a:off x="6848194" y="1437944"/>
            <a:ext cx="3603299" cy="1245637"/>
          </a:xfrm>
          <a:prstGeom prst="roundRect">
            <a:avLst>
              <a:gd name="adj" fmla="val 50000"/>
            </a:avLst>
          </a:prstGeom>
          <a:gradFill>
            <a:gsLst>
              <a:gs pos="1000">
                <a:srgbClr val="4C7F94">
                  <a:alpha val="43137"/>
                </a:srgbClr>
              </a:gs>
              <a:gs pos="62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C5360C6-C156-0B8A-4F7A-51F7096D39BB}"/>
              </a:ext>
            </a:extLst>
          </p:cNvPr>
          <p:cNvGrpSpPr/>
          <p:nvPr/>
        </p:nvGrpSpPr>
        <p:grpSpPr>
          <a:xfrm>
            <a:off x="7265718" y="1572704"/>
            <a:ext cx="3784812" cy="5086705"/>
            <a:chOff x="7265718" y="1572704"/>
            <a:chExt cx="3784812" cy="5086705"/>
          </a:xfrm>
        </p:grpSpPr>
        <p:sp>
          <p:nvSpPr>
            <p:cNvPr id="32" name="Title 2">
              <a:extLst>
                <a:ext uri="{FF2B5EF4-FFF2-40B4-BE49-F238E27FC236}">
                  <a16:creationId xmlns:a16="http://schemas.microsoft.com/office/drawing/2014/main" id="{BC11FCEB-D880-5E75-82B8-64DD05192228}"/>
                </a:ext>
              </a:extLst>
            </p:cNvPr>
            <p:cNvSpPr txBox="1">
              <a:spLocks/>
            </p:cNvSpPr>
            <p:nvPr/>
          </p:nvSpPr>
          <p:spPr>
            <a:xfrm>
              <a:off x="7733211" y="5635341"/>
              <a:ext cx="2885462" cy="10240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lvl="0" algn="ctr"/>
              <a:r>
                <a:rPr lang="en-GB" sz="2400" b="1" dirty="0">
                  <a:solidFill>
                    <a:srgbClr val="4C7F94"/>
                  </a:solidFill>
                </a:rPr>
                <a:t>. . . and what about the security clause?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7513F33-EAE1-3E0E-6035-F56D9084A33A}"/>
                </a:ext>
              </a:extLst>
            </p:cNvPr>
            <p:cNvGrpSpPr/>
            <p:nvPr/>
          </p:nvGrpSpPr>
          <p:grpSpPr>
            <a:xfrm>
              <a:off x="7265718" y="1572704"/>
              <a:ext cx="3784812" cy="3909778"/>
              <a:chOff x="7265718" y="1572704"/>
              <a:chExt cx="3784812" cy="3909778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14873AFE-1172-0E1B-DC64-04C3B652F687}"/>
                  </a:ext>
                </a:extLst>
              </p:cNvPr>
              <p:cNvSpPr/>
              <p:nvPr/>
            </p:nvSpPr>
            <p:spPr>
              <a:xfrm>
                <a:off x="7447231" y="2812133"/>
                <a:ext cx="3603299" cy="124563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">
                    <a:srgbClr val="4C7F94">
                      <a:alpha val="43137"/>
                    </a:srgbClr>
                  </a:gs>
                  <a:gs pos="62000">
                    <a:schemeClr val="bg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C08212E-1774-A5BD-A0E2-298D1C0DC7AB}"/>
                  </a:ext>
                </a:extLst>
              </p:cNvPr>
              <p:cNvGrpSpPr/>
              <p:nvPr/>
            </p:nvGrpSpPr>
            <p:grpSpPr>
              <a:xfrm>
                <a:off x="7265718" y="4236845"/>
                <a:ext cx="3729539" cy="1245637"/>
                <a:chOff x="7448801" y="3016652"/>
                <a:chExt cx="3729539" cy="1245637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id="{D199E053-3394-BDB0-0883-C13F96CB1B49}"/>
                    </a:ext>
                  </a:extLst>
                </p:cNvPr>
                <p:cNvSpPr/>
                <p:nvPr/>
              </p:nvSpPr>
              <p:spPr>
                <a:xfrm>
                  <a:off x="7448801" y="3016652"/>
                  <a:ext cx="3729539" cy="1245637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1000">
                      <a:srgbClr val="4C7F94">
                        <a:alpha val="43000"/>
                      </a:srgbClr>
                    </a:gs>
                    <a:gs pos="62000">
                      <a:schemeClr val="bg1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Title 2">
                  <a:extLst>
                    <a:ext uri="{FF2B5EF4-FFF2-40B4-BE49-F238E27FC236}">
                      <a16:creationId xmlns:a16="http://schemas.microsoft.com/office/drawing/2014/main" id="{E30EF621-7B0E-8887-50CE-21D50ACD15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50825" y="3113255"/>
                  <a:ext cx="1712945" cy="102406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 lnSpcReduction="10000"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200" kern="120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j-ea"/>
                      <a:cs typeface="+mj-cs"/>
                    </a:defRPr>
                  </a:lvl1pPr>
                </a:lstStyle>
                <a:p>
                  <a:pPr lvl="0" algn="ctr"/>
                  <a:r>
                    <a:rPr lang="en-GB" sz="2400" b="1" dirty="0">
                      <a:solidFill>
                        <a:srgbClr val="50879F"/>
                      </a:solidFill>
                    </a:rPr>
                    <a:t>Common European Data Spaces</a:t>
                  </a:r>
                </a:p>
              </p:txBody>
            </p:sp>
          </p:grpSp>
          <p:sp>
            <p:nvSpPr>
              <p:cNvPr id="21" name="Title 2">
                <a:extLst>
                  <a:ext uri="{FF2B5EF4-FFF2-40B4-BE49-F238E27FC236}">
                    <a16:creationId xmlns:a16="http://schemas.microsoft.com/office/drawing/2014/main" id="{99DF6FBB-81FE-9849-8F0D-ABF545CD3F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6922" y="1572704"/>
                <a:ext cx="1446751" cy="10240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lvl="0" algn="ctr"/>
                <a:r>
                  <a:rPr lang="en-GB" sz="2400" b="1" dirty="0" err="1">
                    <a:solidFill>
                      <a:srgbClr val="50879F"/>
                    </a:solidFill>
                  </a:rPr>
                  <a:t>EuroHPC</a:t>
                </a:r>
                <a:r>
                  <a:rPr lang="en-GB" sz="2400" b="1" dirty="0">
                    <a:solidFill>
                      <a:srgbClr val="50879F"/>
                    </a:solidFill>
                  </a:rPr>
                  <a:t> JU</a:t>
                </a:r>
              </a:p>
            </p:txBody>
          </p:sp>
          <p:sp>
            <p:nvSpPr>
              <p:cNvPr id="44" name="Title 2">
                <a:extLst>
                  <a:ext uri="{FF2B5EF4-FFF2-40B4-BE49-F238E27FC236}">
                    <a16:creationId xmlns:a16="http://schemas.microsoft.com/office/drawing/2014/main" id="{68F94E18-64F6-1772-E2AE-AD47ACB40A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0487" y="2923671"/>
                <a:ext cx="1446751" cy="10240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lvl="0" algn="ctr"/>
                <a:r>
                  <a:rPr lang="en-GB" sz="2400" b="1" dirty="0" err="1">
                    <a:solidFill>
                      <a:srgbClr val="50879F"/>
                    </a:solidFill>
                  </a:rPr>
                  <a:t>EuroQCI</a:t>
                </a:r>
                <a:endParaRPr lang="en-GB" sz="2400" b="1" dirty="0">
                  <a:solidFill>
                    <a:srgbClr val="50879F"/>
                  </a:solidFill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DFF8F2-BAE6-4C4E-A398-E6EE12A01348}"/>
              </a:ext>
            </a:extLst>
          </p:cNvPr>
          <p:cNvGrpSpPr/>
          <p:nvPr/>
        </p:nvGrpSpPr>
        <p:grpSpPr>
          <a:xfrm>
            <a:off x="11076971" y="6281978"/>
            <a:ext cx="854641" cy="384836"/>
            <a:chOff x="11076971" y="6281978"/>
            <a:chExt cx="854641" cy="384836"/>
          </a:xfrm>
        </p:grpSpPr>
        <p:sp>
          <p:nvSpPr>
            <p:cNvPr id="26" name="Slide Number Placeholder 3">
              <a:extLst>
                <a:ext uri="{FF2B5EF4-FFF2-40B4-BE49-F238E27FC236}">
                  <a16:creationId xmlns:a16="http://schemas.microsoft.com/office/drawing/2014/main" id="{98642783-53A8-5440-8D76-A12000F1F038}"/>
                </a:ext>
              </a:extLst>
            </p:cNvPr>
            <p:cNvSpPr txBox="1">
              <a:spLocks/>
            </p:cNvSpPr>
            <p:nvPr/>
          </p:nvSpPr>
          <p:spPr>
            <a:xfrm>
              <a:off x="11076971" y="6334762"/>
              <a:ext cx="619127" cy="332052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3EB0FA4-9B1C-4D6B-AF0A-97437B69127A}" type="slidenum">
                <a:rPr lang="en-GB" sz="1000" smtClean="0"/>
                <a:pPr/>
                <a:t>4</a:t>
              </a:fld>
              <a:r>
                <a:rPr lang="en-GB" sz="1000" dirty="0"/>
                <a:t>  |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957B17-FE77-3D47-B829-5E38239E8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20748" y="6281978"/>
              <a:ext cx="510864" cy="22179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03C98B-03AC-A992-2A2D-9DE2454D971D}"/>
              </a:ext>
            </a:extLst>
          </p:cNvPr>
          <p:cNvGrpSpPr/>
          <p:nvPr/>
        </p:nvGrpSpPr>
        <p:grpSpPr>
          <a:xfrm>
            <a:off x="1391666" y="961259"/>
            <a:ext cx="3988423" cy="4177946"/>
            <a:chOff x="1115029" y="1125461"/>
            <a:chExt cx="3988423" cy="417794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B4159B7-49F1-8511-59FC-B32CC4CED3F6}"/>
                </a:ext>
              </a:extLst>
            </p:cNvPr>
            <p:cNvSpPr/>
            <p:nvPr/>
          </p:nvSpPr>
          <p:spPr>
            <a:xfrm>
              <a:off x="1743959" y="1125461"/>
              <a:ext cx="3359493" cy="1245637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chemeClr val="accent1">
                    <a:lumMod val="75000"/>
                    <a:alpha val="42480"/>
                  </a:schemeClr>
                </a:gs>
                <a:gs pos="34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72E82FB-5F1A-FFFC-DF77-352F0FD8AF25}"/>
                </a:ext>
              </a:extLst>
            </p:cNvPr>
            <p:cNvGrpSpPr/>
            <p:nvPr/>
          </p:nvGrpSpPr>
          <p:grpSpPr>
            <a:xfrm>
              <a:off x="1115029" y="2596772"/>
              <a:ext cx="3359493" cy="1245637"/>
              <a:chOff x="1252632" y="3026351"/>
              <a:chExt cx="3359493" cy="1245637"/>
            </a:xfrm>
          </p:grpSpPr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8A8F0EBD-29C4-3B4C-9248-F379DEEEFA69}"/>
                  </a:ext>
                </a:extLst>
              </p:cNvPr>
              <p:cNvSpPr/>
              <p:nvPr/>
            </p:nvSpPr>
            <p:spPr>
              <a:xfrm>
                <a:off x="1252632" y="3026351"/>
                <a:ext cx="3359493" cy="124563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99000">
                    <a:schemeClr val="accent1">
                      <a:lumMod val="75000"/>
                      <a:alpha val="42480"/>
                    </a:schemeClr>
                  </a:gs>
                  <a:gs pos="34000">
                    <a:schemeClr val="bg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4356FF1A-F8DC-0342-8526-76AAC280D6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9339" y="3143941"/>
                <a:ext cx="1712945" cy="10240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lvl="0" algn="ctr"/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Connecting Europe Facility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CF0A65C-7A95-7D2D-EDD6-C8BC4B1883BA}"/>
                </a:ext>
              </a:extLst>
            </p:cNvPr>
            <p:cNvGrpSpPr/>
            <p:nvPr/>
          </p:nvGrpSpPr>
          <p:grpSpPr>
            <a:xfrm>
              <a:off x="1169558" y="4057770"/>
              <a:ext cx="3359493" cy="1245637"/>
              <a:chOff x="1951473" y="4867160"/>
              <a:chExt cx="3359493" cy="1245637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130CE6D5-FAFB-35E0-DDFC-C7E2A99CCE86}"/>
                  </a:ext>
                </a:extLst>
              </p:cNvPr>
              <p:cNvSpPr/>
              <p:nvPr/>
            </p:nvSpPr>
            <p:spPr>
              <a:xfrm>
                <a:off x="1951473" y="4867160"/>
                <a:ext cx="3359493" cy="124563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99000">
                    <a:schemeClr val="accent1">
                      <a:lumMod val="75000"/>
                      <a:alpha val="42480"/>
                    </a:schemeClr>
                  </a:gs>
                  <a:gs pos="34000">
                    <a:schemeClr val="bg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itle 2">
                <a:extLst>
                  <a:ext uri="{FF2B5EF4-FFF2-40B4-BE49-F238E27FC236}">
                    <a16:creationId xmlns:a16="http://schemas.microsoft.com/office/drawing/2014/main" id="{5FA379CC-DD3E-A8B6-4506-38057F9359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2508" y="5001825"/>
                <a:ext cx="1712945" cy="10240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kern="120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lvl="0" algn="ctr"/>
                <a:r>
                  <a:rPr lang="en-GB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NDICI and IPA3</a:t>
                </a:r>
              </a:p>
            </p:txBody>
          </p:sp>
        </p:grpSp>
        <p:sp>
          <p:nvSpPr>
            <p:cNvPr id="23" name="Title 2">
              <a:extLst>
                <a:ext uri="{FF2B5EF4-FFF2-40B4-BE49-F238E27FC236}">
                  <a16:creationId xmlns:a16="http://schemas.microsoft.com/office/drawing/2014/main" id="{BB233BEE-1001-CE4F-98A3-8710D4762CB7}"/>
                </a:ext>
              </a:extLst>
            </p:cNvPr>
            <p:cNvSpPr txBox="1">
              <a:spLocks/>
            </p:cNvSpPr>
            <p:nvPr/>
          </p:nvSpPr>
          <p:spPr>
            <a:xfrm>
              <a:off x="1918275" y="1207118"/>
              <a:ext cx="1712945" cy="10240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lvl="0" algn="ctr"/>
              <a:r>
                <a:rPr lang="en-GB" sz="2800" b="1" dirty="0">
                  <a:solidFill>
                    <a:schemeClr val="accent1">
                      <a:lumMod val="75000"/>
                    </a:schemeClr>
                  </a:solidFill>
                </a:rPr>
                <a:t>Digital Europe Programme</a:t>
              </a:r>
            </a:p>
          </p:txBody>
        </p:sp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1B4DBF4C-27AA-C34F-A7A5-9E169442D62E}"/>
              </a:ext>
            </a:extLst>
          </p:cNvPr>
          <p:cNvSpPr>
            <a:spLocks/>
          </p:cNvSpPr>
          <p:nvPr/>
        </p:nvSpPr>
        <p:spPr bwMode="auto">
          <a:xfrm rot="5400000">
            <a:off x="5626924" y="1298399"/>
            <a:ext cx="3617614" cy="2757912"/>
          </a:xfrm>
          <a:custGeom>
            <a:avLst/>
            <a:gdLst>
              <a:gd name="connsiteX0" fmla="*/ 0 w 3342799"/>
              <a:gd name="connsiteY0" fmla="*/ 2548405 h 2548405"/>
              <a:gd name="connsiteX1" fmla="*/ 0 w 3342799"/>
              <a:gd name="connsiteY1" fmla="*/ 2502218 h 2548405"/>
              <a:gd name="connsiteX2" fmla="*/ 2381 w 3342799"/>
              <a:gd name="connsiteY2" fmla="*/ 2437131 h 2548405"/>
              <a:gd name="connsiteX3" fmla="*/ 7142 w 3342799"/>
              <a:gd name="connsiteY3" fmla="*/ 2371250 h 2548405"/>
              <a:gd name="connsiteX4" fmla="*/ 11903 w 3342799"/>
              <a:gd name="connsiteY4" fmla="*/ 2306162 h 2548405"/>
              <a:gd name="connsiteX5" fmla="*/ 19838 w 3342799"/>
              <a:gd name="connsiteY5" fmla="*/ 2241868 h 2548405"/>
              <a:gd name="connsiteX6" fmla="*/ 28566 w 3342799"/>
              <a:gd name="connsiteY6" fmla="*/ 2178368 h 2548405"/>
              <a:gd name="connsiteX7" fmla="*/ 39675 w 3342799"/>
              <a:gd name="connsiteY7" fmla="*/ 2114075 h 2548405"/>
              <a:gd name="connsiteX8" fmla="*/ 51578 w 3342799"/>
              <a:gd name="connsiteY8" fmla="*/ 2051368 h 2548405"/>
              <a:gd name="connsiteX9" fmla="*/ 80144 w 3342799"/>
              <a:gd name="connsiteY9" fmla="*/ 1926750 h 2548405"/>
              <a:gd name="connsiteX10" fmla="*/ 114265 w 3342799"/>
              <a:gd name="connsiteY10" fmla="*/ 1804512 h 2548405"/>
              <a:gd name="connsiteX11" fmla="*/ 154734 w 3342799"/>
              <a:gd name="connsiteY11" fmla="*/ 1686243 h 2548405"/>
              <a:gd name="connsiteX12" fmla="*/ 200757 w 3342799"/>
              <a:gd name="connsiteY12" fmla="*/ 1568768 h 2548405"/>
              <a:gd name="connsiteX13" fmla="*/ 252335 w 3342799"/>
              <a:gd name="connsiteY13" fmla="*/ 1456056 h 2548405"/>
              <a:gd name="connsiteX14" fmla="*/ 308674 w 3342799"/>
              <a:gd name="connsiteY14" fmla="*/ 1344931 h 2548405"/>
              <a:gd name="connsiteX15" fmla="*/ 371360 w 3342799"/>
              <a:gd name="connsiteY15" fmla="*/ 1236187 h 2548405"/>
              <a:gd name="connsiteX16" fmla="*/ 438808 w 3342799"/>
              <a:gd name="connsiteY16" fmla="*/ 1133000 h 2548405"/>
              <a:gd name="connsiteX17" fmla="*/ 510224 w 3342799"/>
              <a:gd name="connsiteY17" fmla="*/ 1032193 h 2548405"/>
              <a:gd name="connsiteX18" fmla="*/ 586400 w 3342799"/>
              <a:gd name="connsiteY18" fmla="*/ 934562 h 2548405"/>
              <a:gd name="connsiteX19" fmla="*/ 667338 w 3342799"/>
              <a:gd name="connsiteY19" fmla="*/ 841693 h 2548405"/>
              <a:gd name="connsiteX20" fmla="*/ 750656 w 3342799"/>
              <a:gd name="connsiteY20" fmla="*/ 752000 h 2548405"/>
              <a:gd name="connsiteX21" fmla="*/ 841115 w 3342799"/>
              <a:gd name="connsiteY21" fmla="*/ 667862 h 2548405"/>
              <a:gd name="connsiteX22" fmla="*/ 933955 w 3342799"/>
              <a:gd name="connsiteY22" fmla="*/ 587693 h 2548405"/>
              <a:gd name="connsiteX23" fmla="*/ 1031556 w 3342799"/>
              <a:gd name="connsiteY23" fmla="*/ 511493 h 2548405"/>
              <a:gd name="connsiteX24" fmla="*/ 1131538 w 3342799"/>
              <a:gd name="connsiteY24" fmla="*/ 439262 h 2548405"/>
              <a:gd name="connsiteX25" fmla="*/ 1235487 w 3342799"/>
              <a:gd name="connsiteY25" fmla="*/ 372587 h 2548405"/>
              <a:gd name="connsiteX26" fmla="*/ 1343404 w 3342799"/>
              <a:gd name="connsiteY26" fmla="*/ 309881 h 2548405"/>
              <a:gd name="connsiteX27" fmla="*/ 1454494 w 3342799"/>
              <a:gd name="connsiteY27" fmla="*/ 253525 h 2548405"/>
              <a:gd name="connsiteX28" fmla="*/ 1567172 w 3342799"/>
              <a:gd name="connsiteY28" fmla="*/ 201931 h 2548405"/>
              <a:gd name="connsiteX29" fmla="*/ 1684611 w 3342799"/>
              <a:gd name="connsiteY29" fmla="*/ 155893 h 2548405"/>
              <a:gd name="connsiteX30" fmla="*/ 1803637 w 3342799"/>
              <a:gd name="connsiteY30" fmla="*/ 115413 h 2548405"/>
              <a:gd name="connsiteX31" fmla="*/ 1925836 w 3342799"/>
              <a:gd name="connsiteY31" fmla="*/ 81281 h 2548405"/>
              <a:gd name="connsiteX32" fmla="*/ 2050417 w 3342799"/>
              <a:gd name="connsiteY32" fmla="*/ 52707 h 2548405"/>
              <a:gd name="connsiteX33" fmla="*/ 2113103 w 3342799"/>
              <a:gd name="connsiteY33" fmla="*/ 40801 h 2548405"/>
              <a:gd name="connsiteX34" fmla="*/ 2176584 w 3342799"/>
              <a:gd name="connsiteY34" fmla="*/ 29687 h 2548405"/>
              <a:gd name="connsiteX35" fmla="*/ 2240858 w 3342799"/>
              <a:gd name="connsiteY35" fmla="*/ 20957 h 2548405"/>
              <a:gd name="connsiteX36" fmla="*/ 2305132 w 3342799"/>
              <a:gd name="connsiteY36" fmla="*/ 13019 h 2548405"/>
              <a:gd name="connsiteX37" fmla="*/ 2370199 w 3342799"/>
              <a:gd name="connsiteY37" fmla="*/ 8257 h 2548405"/>
              <a:gd name="connsiteX38" fmla="*/ 2436060 w 3342799"/>
              <a:gd name="connsiteY38" fmla="*/ 3493 h 2548405"/>
              <a:gd name="connsiteX39" fmla="*/ 2501127 w 3342799"/>
              <a:gd name="connsiteY39" fmla="*/ 1113 h 2548405"/>
              <a:gd name="connsiteX40" fmla="*/ 2568575 w 3342799"/>
              <a:gd name="connsiteY40" fmla="*/ 1113 h 2548405"/>
              <a:gd name="connsiteX41" fmla="*/ 2568575 w 3342799"/>
              <a:gd name="connsiteY41" fmla="*/ 41 h 2548405"/>
              <a:gd name="connsiteX42" fmla="*/ 2569369 w 3342799"/>
              <a:gd name="connsiteY42" fmla="*/ 0 h 2548405"/>
              <a:gd name="connsiteX43" fmla="*/ 3342799 w 3342799"/>
              <a:gd name="connsiteY43" fmla="*/ 771844 h 2548405"/>
              <a:gd name="connsiteX44" fmla="*/ 2569369 w 3342799"/>
              <a:gd name="connsiteY44" fmla="*/ 1543686 h 2548405"/>
              <a:gd name="connsiteX45" fmla="*/ 2568575 w 3342799"/>
              <a:gd name="connsiteY45" fmla="*/ 1543646 h 2548405"/>
              <a:gd name="connsiteX46" fmla="*/ 2568575 w 3342799"/>
              <a:gd name="connsiteY46" fmla="*/ 1540987 h 2548405"/>
              <a:gd name="connsiteX47" fmla="*/ 2515410 w 3342799"/>
              <a:gd name="connsiteY47" fmla="*/ 1542575 h 2548405"/>
              <a:gd name="connsiteX48" fmla="*/ 2463039 w 3342799"/>
              <a:gd name="connsiteY48" fmla="*/ 1547337 h 2548405"/>
              <a:gd name="connsiteX49" fmla="*/ 2411461 w 3342799"/>
              <a:gd name="connsiteY49" fmla="*/ 1553687 h 2548405"/>
              <a:gd name="connsiteX50" fmla="*/ 2361470 w 3342799"/>
              <a:gd name="connsiteY50" fmla="*/ 1562418 h 2548405"/>
              <a:gd name="connsiteX51" fmla="*/ 2310686 w 3342799"/>
              <a:gd name="connsiteY51" fmla="*/ 1573531 h 2548405"/>
              <a:gd name="connsiteX52" fmla="*/ 2262282 w 3342799"/>
              <a:gd name="connsiteY52" fmla="*/ 1588612 h 2548405"/>
              <a:gd name="connsiteX53" fmla="*/ 2214672 w 3342799"/>
              <a:gd name="connsiteY53" fmla="*/ 1603693 h 2548405"/>
              <a:gd name="connsiteX54" fmla="*/ 2167855 w 3342799"/>
              <a:gd name="connsiteY54" fmla="*/ 1621950 h 2548405"/>
              <a:gd name="connsiteX55" fmla="*/ 2121832 w 3342799"/>
              <a:gd name="connsiteY55" fmla="*/ 1643381 h 2548405"/>
              <a:gd name="connsiteX56" fmla="*/ 2078189 w 3342799"/>
              <a:gd name="connsiteY56" fmla="*/ 1666400 h 2548405"/>
              <a:gd name="connsiteX57" fmla="*/ 2035340 w 3342799"/>
              <a:gd name="connsiteY57" fmla="*/ 1690212 h 2548405"/>
              <a:gd name="connsiteX58" fmla="*/ 1994078 w 3342799"/>
              <a:gd name="connsiteY58" fmla="*/ 1716406 h 2548405"/>
              <a:gd name="connsiteX59" fmla="*/ 1952815 w 3342799"/>
              <a:gd name="connsiteY59" fmla="*/ 1744981 h 2548405"/>
              <a:gd name="connsiteX60" fmla="*/ 1914727 w 3342799"/>
              <a:gd name="connsiteY60" fmla="*/ 1775937 h 2548405"/>
              <a:gd name="connsiteX61" fmla="*/ 1876639 w 3342799"/>
              <a:gd name="connsiteY61" fmla="*/ 1807687 h 2548405"/>
              <a:gd name="connsiteX62" fmla="*/ 1841725 w 3342799"/>
              <a:gd name="connsiteY62" fmla="*/ 1842612 h 2548405"/>
              <a:gd name="connsiteX63" fmla="*/ 1806811 w 3342799"/>
              <a:gd name="connsiteY63" fmla="*/ 1877537 h 2548405"/>
              <a:gd name="connsiteX64" fmla="*/ 1775070 w 3342799"/>
              <a:gd name="connsiteY64" fmla="*/ 1915637 h 2548405"/>
              <a:gd name="connsiteX65" fmla="*/ 1744124 w 3342799"/>
              <a:gd name="connsiteY65" fmla="*/ 1953737 h 2548405"/>
              <a:gd name="connsiteX66" fmla="*/ 1715558 w 3342799"/>
              <a:gd name="connsiteY66" fmla="*/ 1995012 h 2548405"/>
              <a:gd name="connsiteX67" fmla="*/ 1689372 w 3342799"/>
              <a:gd name="connsiteY67" fmla="*/ 2036287 h 2548405"/>
              <a:gd name="connsiteX68" fmla="*/ 1664773 w 3342799"/>
              <a:gd name="connsiteY68" fmla="*/ 2079150 h 2548405"/>
              <a:gd name="connsiteX69" fmla="*/ 1642555 w 3342799"/>
              <a:gd name="connsiteY69" fmla="*/ 2123600 h 2548405"/>
              <a:gd name="connsiteX70" fmla="*/ 1621130 w 3342799"/>
              <a:gd name="connsiteY70" fmla="*/ 2168843 h 2548405"/>
              <a:gd name="connsiteX71" fmla="*/ 1602880 w 3342799"/>
              <a:gd name="connsiteY71" fmla="*/ 2216468 h 2548405"/>
              <a:gd name="connsiteX72" fmla="*/ 1587010 w 3342799"/>
              <a:gd name="connsiteY72" fmla="*/ 2263300 h 2548405"/>
              <a:gd name="connsiteX73" fmla="*/ 1571933 w 3342799"/>
              <a:gd name="connsiteY73" fmla="*/ 2312512 h 2548405"/>
              <a:gd name="connsiteX74" fmla="*/ 1561618 w 3342799"/>
              <a:gd name="connsiteY74" fmla="*/ 2362518 h 2548405"/>
              <a:gd name="connsiteX75" fmla="*/ 1552096 w 3342799"/>
              <a:gd name="connsiteY75" fmla="*/ 2412525 h 2548405"/>
              <a:gd name="connsiteX76" fmla="*/ 1546541 w 3342799"/>
              <a:gd name="connsiteY76" fmla="*/ 2464912 h 2548405"/>
              <a:gd name="connsiteX77" fmla="*/ 1541780 w 3342799"/>
              <a:gd name="connsiteY77" fmla="*/ 2516506 h 2548405"/>
              <a:gd name="connsiteX78" fmla="*/ 1541063 w 3342799"/>
              <a:gd name="connsiteY78" fmla="*/ 2540530 h 2548405"/>
              <a:gd name="connsiteX79" fmla="*/ 1538588 w 3342799"/>
              <a:gd name="connsiteY79" fmla="*/ 2491404 h 2548405"/>
              <a:gd name="connsiteX80" fmla="*/ 770731 w 3342799"/>
              <a:gd name="connsiteY80" fmla="*/ 1797053 h 2548405"/>
              <a:gd name="connsiteX81" fmla="*/ 2872 w 3342799"/>
              <a:gd name="connsiteY81" fmla="*/ 2491404 h 254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342799" h="2548405">
                <a:moveTo>
                  <a:pt x="0" y="2548405"/>
                </a:moveTo>
                <a:lnTo>
                  <a:pt x="0" y="2502218"/>
                </a:lnTo>
                <a:lnTo>
                  <a:pt x="2381" y="2437131"/>
                </a:lnTo>
                <a:lnTo>
                  <a:pt x="7142" y="2371250"/>
                </a:lnTo>
                <a:lnTo>
                  <a:pt x="11903" y="2306162"/>
                </a:lnTo>
                <a:lnTo>
                  <a:pt x="19838" y="2241868"/>
                </a:lnTo>
                <a:lnTo>
                  <a:pt x="28566" y="2178368"/>
                </a:lnTo>
                <a:lnTo>
                  <a:pt x="39675" y="2114075"/>
                </a:lnTo>
                <a:lnTo>
                  <a:pt x="51578" y="2051368"/>
                </a:lnTo>
                <a:lnTo>
                  <a:pt x="80144" y="1926750"/>
                </a:lnTo>
                <a:lnTo>
                  <a:pt x="114265" y="1804512"/>
                </a:lnTo>
                <a:lnTo>
                  <a:pt x="154734" y="1686243"/>
                </a:lnTo>
                <a:lnTo>
                  <a:pt x="200757" y="1568768"/>
                </a:lnTo>
                <a:lnTo>
                  <a:pt x="252335" y="1456056"/>
                </a:lnTo>
                <a:lnTo>
                  <a:pt x="308674" y="1344931"/>
                </a:lnTo>
                <a:lnTo>
                  <a:pt x="371360" y="1236187"/>
                </a:lnTo>
                <a:lnTo>
                  <a:pt x="438808" y="1133000"/>
                </a:lnTo>
                <a:lnTo>
                  <a:pt x="510224" y="1032193"/>
                </a:lnTo>
                <a:lnTo>
                  <a:pt x="586400" y="934562"/>
                </a:lnTo>
                <a:lnTo>
                  <a:pt x="667338" y="841693"/>
                </a:lnTo>
                <a:lnTo>
                  <a:pt x="750656" y="752000"/>
                </a:lnTo>
                <a:lnTo>
                  <a:pt x="841115" y="667862"/>
                </a:lnTo>
                <a:lnTo>
                  <a:pt x="933955" y="587693"/>
                </a:lnTo>
                <a:lnTo>
                  <a:pt x="1031556" y="511493"/>
                </a:lnTo>
                <a:lnTo>
                  <a:pt x="1131538" y="439262"/>
                </a:lnTo>
                <a:lnTo>
                  <a:pt x="1235487" y="372587"/>
                </a:lnTo>
                <a:lnTo>
                  <a:pt x="1343404" y="309881"/>
                </a:lnTo>
                <a:lnTo>
                  <a:pt x="1454494" y="253525"/>
                </a:lnTo>
                <a:lnTo>
                  <a:pt x="1567172" y="201931"/>
                </a:lnTo>
                <a:lnTo>
                  <a:pt x="1684611" y="155893"/>
                </a:lnTo>
                <a:lnTo>
                  <a:pt x="1803637" y="115413"/>
                </a:lnTo>
                <a:lnTo>
                  <a:pt x="1925836" y="81281"/>
                </a:lnTo>
                <a:lnTo>
                  <a:pt x="2050417" y="52707"/>
                </a:lnTo>
                <a:lnTo>
                  <a:pt x="2113103" y="40801"/>
                </a:lnTo>
                <a:lnTo>
                  <a:pt x="2176584" y="29687"/>
                </a:lnTo>
                <a:lnTo>
                  <a:pt x="2240858" y="20957"/>
                </a:lnTo>
                <a:lnTo>
                  <a:pt x="2305132" y="13019"/>
                </a:lnTo>
                <a:lnTo>
                  <a:pt x="2370199" y="8257"/>
                </a:lnTo>
                <a:lnTo>
                  <a:pt x="2436060" y="3493"/>
                </a:lnTo>
                <a:lnTo>
                  <a:pt x="2501127" y="1113"/>
                </a:lnTo>
                <a:lnTo>
                  <a:pt x="2568575" y="1113"/>
                </a:lnTo>
                <a:lnTo>
                  <a:pt x="2568575" y="41"/>
                </a:lnTo>
                <a:lnTo>
                  <a:pt x="2569369" y="0"/>
                </a:lnTo>
                <a:cubicBezTo>
                  <a:pt x="2996523" y="0"/>
                  <a:pt x="3342799" y="345566"/>
                  <a:pt x="3342799" y="771844"/>
                </a:cubicBezTo>
                <a:cubicBezTo>
                  <a:pt x="3342799" y="1198121"/>
                  <a:pt x="2996523" y="1543686"/>
                  <a:pt x="2569369" y="1543686"/>
                </a:cubicBezTo>
                <a:lnTo>
                  <a:pt x="2568575" y="1543646"/>
                </a:lnTo>
                <a:lnTo>
                  <a:pt x="2568575" y="1540987"/>
                </a:lnTo>
                <a:lnTo>
                  <a:pt x="2515410" y="1542575"/>
                </a:lnTo>
                <a:lnTo>
                  <a:pt x="2463039" y="1547337"/>
                </a:lnTo>
                <a:lnTo>
                  <a:pt x="2411461" y="1553687"/>
                </a:lnTo>
                <a:lnTo>
                  <a:pt x="2361470" y="1562418"/>
                </a:lnTo>
                <a:lnTo>
                  <a:pt x="2310686" y="1573531"/>
                </a:lnTo>
                <a:lnTo>
                  <a:pt x="2262282" y="1588612"/>
                </a:lnTo>
                <a:lnTo>
                  <a:pt x="2214672" y="1603693"/>
                </a:lnTo>
                <a:lnTo>
                  <a:pt x="2167855" y="1621950"/>
                </a:lnTo>
                <a:lnTo>
                  <a:pt x="2121832" y="1643381"/>
                </a:lnTo>
                <a:lnTo>
                  <a:pt x="2078189" y="1666400"/>
                </a:lnTo>
                <a:lnTo>
                  <a:pt x="2035340" y="1690212"/>
                </a:lnTo>
                <a:lnTo>
                  <a:pt x="1994078" y="1716406"/>
                </a:lnTo>
                <a:lnTo>
                  <a:pt x="1952815" y="1744981"/>
                </a:lnTo>
                <a:lnTo>
                  <a:pt x="1914727" y="1775937"/>
                </a:lnTo>
                <a:lnTo>
                  <a:pt x="1876639" y="1807687"/>
                </a:lnTo>
                <a:lnTo>
                  <a:pt x="1841725" y="1842612"/>
                </a:lnTo>
                <a:lnTo>
                  <a:pt x="1806811" y="1877537"/>
                </a:lnTo>
                <a:lnTo>
                  <a:pt x="1775070" y="1915637"/>
                </a:lnTo>
                <a:lnTo>
                  <a:pt x="1744124" y="1953737"/>
                </a:lnTo>
                <a:lnTo>
                  <a:pt x="1715558" y="1995012"/>
                </a:lnTo>
                <a:lnTo>
                  <a:pt x="1689372" y="2036287"/>
                </a:lnTo>
                <a:lnTo>
                  <a:pt x="1664773" y="2079150"/>
                </a:lnTo>
                <a:lnTo>
                  <a:pt x="1642555" y="2123600"/>
                </a:lnTo>
                <a:lnTo>
                  <a:pt x="1621130" y="2168843"/>
                </a:lnTo>
                <a:lnTo>
                  <a:pt x="1602880" y="2216468"/>
                </a:lnTo>
                <a:lnTo>
                  <a:pt x="1587010" y="2263300"/>
                </a:lnTo>
                <a:lnTo>
                  <a:pt x="1571933" y="2312512"/>
                </a:lnTo>
                <a:lnTo>
                  <a:pt x="1561618" y="2362518"/>
                </a:lnTo>
                <a:lnTo>
                  <a:pt x="1552096" y="2412525"/>
                </a:lnTo>
                <a:lnTo>
                  <a:pt x="1546541" y="2464912"/>
                </a:lnTo>
                <a:lnTo>
                  <a:pt x="1541780" y="2516506"/>
                </a:lnTo>
                <a:lnTo>
                  <a:pt x="1541063" y="2540530"/>
                </a:lnTo>
                <a:lnTo>
                  <a:pt x="1538588" y="2491404"/>
                </a:lnTo>
                <a:cubicBezTo>
                  <a:pt x="1499062" y="2101397"/>
                  <a:pt x="1170365" y="1797053"/>
                  <a:pt x="770731" y="1797053"/>
                </a:cubicBezTo>
                <a:cubicBezTo>
                  <a:pt x="371095" y="1797053"/>
                  <a:pt x="42398" y="2101397"/>
                  <a:pt x="2872" y="2491404"/>
                </a:cubicBezTo>
                <a:close/>
              </a:path>
            </a:pathLst>
          </a:custGeom>
          <a:blipFill dpi="0" rotWithShape="0">
            <a:blip r:embed="rId4">
              <a:alphaModFix amt="50000"/>
            </a:blip>
            <a:srcRect/>
            <a:stretch>
              <a:fillRect l="-59000" t="-1000" r="-84000"/>
            </a:stretch>
          </a:blip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3C1F26A-8DB8-AD4C-B8A3-1AD89C3BE52C}"/>
              </a:ext>
            </a:extLst>
          </p:cNvPr>
          <p:cNvSpPr>
            <a:spLocks/>
          </p:cNvSpPr>
          <p:nvPr/>
        </p:nvSpPr>
        <p:spPr bwMode="auto">
          <a:xfrm rot="10800000">
            <a:off x="5197073" y="3679901"/>
            <a:ext cx="3617614" cy="2757899"/>
          </a:xfrm>
          <a:custGeom>
            <a:avLst/>
            <a:gdLst>
              <a:gd name="connsiteX0" fmla="*/ 0 w 3342799"/>
              <a:gd name="connsiteY0" fmla="*/ 2548393 h 2548393"/>
              <a:gd name="connsiteX1" fmla="*/ 0 w 3342799"/>
              <a:gd name="connsiteY1" fmla="*/ 2502217 h 2548393"/>
              <a:gd name="connsiteX2" fmla="*/ 2381 w 3342799"/>
              <a:gd name="connsiteY2" fmla="*/ 2437130 h 2548393"/>
              <a:gd name="connsiteX3" fmla="*/ 7142 w 3342799"/>
              <a:gd name="connsiteY3" fmla="*/ 2371249 h 2548393"/>
              <a:gd name="connsiteX4" fmla="*/ 11903 w 3342799"/>
              <a:gd name="connsiteY4" fmla="*/ 2306161 h 2548393"/>
              <a:gd name="connsiteX5" fmla="*/ 19838 w 3342799"/>
              <a:gd name="connsiteY5" fmla="*/ 2241867 h 2548393"/>
              <a:gd name="connsiteX6" fmla="*/ 28566 w 3342799"/>
              <a:gd name="connsiteY6" fmla="*/ 2178367 h 2548393"/>
              <a:gd name="connsiteX7" fmla="*/ 39675 w 3342799"/>
              <a:gd name="connsiteY7" fmla="*/ 2114074 h 2548393"/>
              <a:gd name="connsiteX8" fmla="*/ 51578 w 3342799"/>
              <a:gd name="connsiteY8" fmla="*/ 2051367 h 2548393"/>
              <a:gd name="connsiteX9" fmla="*/ 80144 w 3342799"/>
              <a:gd name="connsiteY9" fmla="*/ 1926749 h 2548393"/>
              <a:gd name="connsiteX10" fmla="*/ 114265 w 3342799"/>
              <a:gd name="connsiteY10" fmla="*/ 1804511 h 2548393"/>
              <a:gd name="connsiteX11" fmla="*/ 154734 w 3342799"/>
              <a:gd name="connsiteY11" fmla="*/ 1686242 h 2548393"/>
              <a:gd name="connsiteX12" fmla="*/ 200757 w 3342799"/>
              <a:gd name="connsiteY12" fmla="*/ 1568767 h 2548393"/>
              <a:gd name="connsiteX13" fmla="*/ 252335 w 3342799"/>
              <a:gd name="connsiteY13" fmla="*/ 1456055 h 2548393"/>
              <a:gd name="connsiteX14" fmla="*/ 308674 w 3342799"/>
              <a:gd name="connsiteY14" fmla="*/ 1344930 h 2548393"/>
              <a:gd name="connsiteX15" fmla="*/ 371360 w 3342799"/>
              <a:gd name="connsiteY15" fmla="*/ 1236186 h 2548393"/>
              <a:gd name="connsiteX16" fmla="*/ 438808 w 3342799"/>
              <a:gd name="connsiteY16" fmla="*/ 1132999 h 2548393"/>
              <a:gd name="connsiteX17" fmla="*/ 510224 w 3342799"/>
              <a:gd name="connsiteY17" fmla="*/ 1032192 h 2548393"/>
              <a:gd name="connsiteX18" fmla="*/ 586400 w 3342799"/>
              <a:gd name="connsiteY18" fmla="*/ 934561 h 2548393"/>
              <a:gd name="connsiteX19" fmla="*/ 667338 w 3342799"/>
              <a:gd name="connsiteY19" fmla="*/ 841692 h 2548393"/>
              <a:gd name="connsiteX20" fmla="*/ 750656 w 3342799"/>
              <a:gd name="connsiteY20" fmla="*/ 751999 h 2548393"/>
              <a:gd name="connsiteX21" fmla="*/ 841115 w 3342799"/>
              <a:gd name="connsiteY21" fmla="*/ 667861 h 2548393"/>
              <a:gd name="connsiteX22" fmla="*/ 933955 w 3342799"/>
              <a:gd name="connsiteY22" fmla="*/ 587692 h 2548393"/>
              <a:gd name="connsiteX23" fmla="*/ 1031556 w 3342799"/>
              <a:gd name="connsiteY23" fmla="*/ 511492 h 2548393"/>
              <a:gd name="connsiteX24" fmla="*/ 1131538 w 3342799"/>
              <a:gd name="connsiteY24" fmla="*/ 439261 h 2548393"/>
              <a:gd name="connsiteX25" fmla="*/ 1235487 w 3342799"/>
              <a:gd name="connsiteY25" fmla="*/ 372586 h 2548393"/>
              <a:gd name="connsiteX26" fmla="*/ 1343404 w 3342799"/>
              <a:gd name="connsiteY26" fmla="*/ 309880 h 2548393"/>
              <a:gd name="connsiteX27" fmla="*/ 1454494 w 3342799"/>
              <a:gd name="connsiteY27" fmla="*/ 253524 h 2548393"/>
              <a:gd name="connsiteX28" fmla="*/ 1567172 w 3342799"/>
              <a:gd name="connsiteY28" fmla="*/ 201930 h 2548393"/>
              <a:gd name="connsiteX29" fmla="*/ 1684611 w 3342799"/>
              <a:gd name="connsiteY29" fmla="*/ 155892 h 2548393"/>
              <a:gd name="connsiteX30" fmla="*/ 1803637 w 3342799"/>
              <a:gd name="connsiteY30" fmla="*/ 115411 h 2548393"/>
              <a:gd name="connsiteX31" fmla="*/ 1925836 w 3342799"/>
              <a:gd name="connsiteY31" fmla="*/ 81280 h 2548393"/>
              <a:gd name="connsiteX32" fmla="*/ 2050417 w 3342799"/>
              <a:gd name="connsiteY32" fmla="*/ 52705 h 2548393"/>
              <a:gd name="connsiteX33" fmla="*/ 2113103 w 3342799"/>
              <a:gd name="connsiteY33" fmla="*/ 40799 h 2548393"/>
              <a:gd name="connsiteX34" fmla="*/ 2176584 w 3342799"/>
              <a:gd name="connsiteY34" fmla="*/ 29686 h 2548393"/>
              <a:gd name="connsiteX35" fmla="*/ 2240858 w 3342799"/>
              <a:gd name="connsiteY35" fmla="*/ 20955 h 2548393"/>
              <a:gd name="connsiteX36" fmla="*/ 2305132 w 3342799"/>
              <a:gd name="connsiteY36" fmla="*/ 13017 h 2548393"/>
              <a:gd name="connsiteX37" fmla="*/ 2370199 w 3342799"/>
              <a:gd name="connsiteY37" fmla="*/ 8255 h 2548393"/>
              <a:gd name="connsiteX38" fmla="*/ 2436060 w 3342799"/>
              <a:gd name="connsiteY38" fmla="*/ 3492 h 2548393"/>
              <a:gd name="connsiteX39" fmla="*/ 2501127 w 3342799"/>
              <a:gd name="connsiteY39" fmla="*/ 1111 h 2548393"/>
              <a:gd name="connsiteX40" fmla="*/ 2568575 w 3342799"/>
              <a:gd name="connsiteY40" fmla="*/ 1111 h 2548393"/>
              <a:gd name="connsiteX41" fmla="*/ 2568575 w 3342799"/>
              <a:gd name="connsiteY41" fmla="*/ 40 h 2548393"/>
              <a:gd name="connsiteX42" fmla="*/ 2569369 w 3342799"/>
              <a:gd name="connsiteY42" fmla="*/ 0 h 2548393"/>
              <a:gd name="connsiteX43" fmla="*/ 3342799 w 3342799"/>
              <a:gd name="connsiteY43" fmla="*/ 771843 h 2548393"/>
              <a:gd name="connsiteX44" fmla="*/ 2569369 w 3342799"/>
              <a:gd name="connsiteY44" fmla="*/ 1543685 h 2548393"/>
              <a:gd name="connsiteX45" fmla="*/ 2568575 w 3342799"/>
              <a:gd name="connsiteY45" fmla="*/ 1543645 h 2548393"/>
              <a:gd name="connsiteX46" fmla="*/ 2568575 w 3342799"/>
              <a:gd name="connsiteY46" fmla="*/ 1540986 h 2548393"/>
              <a:gd name="connsiteX47" fmla="*/ 2515410 w 3342799"/>
              <a:gd name="connsiteY47" fmla="*/ 1542574 h 2548393"/>
              <a:gd name="connsiteX48" fmla="*/ 2463039 w 3342799"/>
              <a:gd name="connsiteY48" fmla="*/ 1547336 h 2548393"/>
              <a:gd name="connsiteX49" fmla="*/ 2411461 w 3342799"/>
              <a:gd name="connsiteY49" fmla="*/ 1553686 h 2548393"/>
              <a:gd name="connsiteX50" fmla="*/ 2361470 w 3342799"/>
              <a:gd name="connsiteY50" fmla="*/ 1562417 h 2548393"/>
              <a:gd name="connsiteX51" fmla="*/ 2310686 w 3342799"/>
              <a:gd name="connsiteY51" fmla="*/ 1573530 h 2548393"/>
              <a:gd name="connsiteX52" fmla="*/ 2262282 w 3342799"/>
              <a:gd name="connsiteY52" fmla="*/ 1588611 h 2548393"/>
              <a:gd name="connsiteX53" fmla="*/ 2214672 w 3342799"/>
              <a:gd name="connsiteY53" fmla="*/ 1603692 h 2548393"/>
              <a:gd name="connsiteX54" fmla="*/ 2167855 w 3342799"/>
              <a:gd name="connsiteY54" fmla="*/ 1621949 h 2548393"/>
              <a:gd name="connsiteX55" fmla="*/ 2121832 w 3342799"/>
              <a:gd name="connsiteY55" fmla="*/ 1643380 h 2548393"/>
              <a:gd name="connsiteX56" fmla="*/ 2078189 w 3342799"/>
              <a:gd name="connsiteY56" fmla="*/ 1666399 h 2548393"/>
              <a:gd name="connsiteX57" fmla="*/ 2035340 w 3342799"/>
              <a:gd name="connsiteY57" fmla="*/ 1690211 h 2548393"/>
              <a:gd name="connsiteX58" fmla="*/ 1994078 w 3342799"/>
              <a:gd name="connsiteY58" fmla="*/ 1716405 h 2548393"/>
              <a:gd name="connsiteX59" fmla="*/ 1952815 w 3342799"/>
              <a:gd name="connsiteY59" fmla="*/ 1744980 h 2548393"/>
              <a:gd name="connsiteX60" fmla="*/ 1914727 w 3342799"/>
              <a:gd name="connsiteY60" fmla="*/ 1775936 h 2548393"/>
              <a:gd name="connsiteX61" fmla="*/ 1876639 w 3342799"/>
              <a:gd name="connsiteY61" fmla="*/ 1807686 h 2548393"/>
              <a:gd name="connsiteX62" fmla="*/ 1841725 w 3342799"/>
              <a:gd name="connsiteY62" fmla="*/ 1842611 h 2548393"/>
              <a:gd name="connsiteX63" fmla="*/ 1806811 w 3342799"/>
              <a:gd name="connsiteY63" fmla="*/ 1877536 h 2548393"/>
              <a:gd name="connsiteX64" fmla="*/ 1775070 w 3342799"/>
              <a:gd name="connsiteY64" fmla="*/ 1915636 h 2548393"/>
              <a:gd name="connsiteX65" fmla="*/ 1744124 w 3342799"/>
              <a:gd name="connsiteY65" fmla="*/ 1953736 h 2548393"/>
              <a:gd name="connsiteX66" fmla="*/ 1715558 w 3342799"/>
              <a:gd name="connsiteY66" fmla="*/ 1995011 h 2548393"/>
              <a:gd name="connsiteX67" fmla="*/ 1689372 w 3342799"/>
              <a:gd name="connsiteY67" fmla="*/ 2036286 h 2548393"/>
              <a:gd name="connsiteX68" fmla="*/ 1664773 w 3342799"/>
              <a:gd name="connsiteY68" fmla="*/ 2079149 h 2548393"/>
              <a:gd name="connsiteX69" fmla="*/ 1642555 w 3342799"/>
              <a:gd name="connsiteY69" fmla="*/ 2123599 h 2548393"/>
              <a:gd name="connsiteX70" fmla="*/ 1621130 w 3342799"/>
              <a:gd name="connsiteY70" fmla="*/ 2168842 h 2548393"/>
              <a:gd name="connsiteX71" fmla="*/ 1602880 w 3342799"/>
              <a:gd name="connsiteY71" fmla="*/ 2216467 h 2548393"/>
              <a:gd name="connsiteX72" fmla="*/ 1587010 w 3342799"/>
              <a:gd name="connsiteY72" fmla="*/ 2263299 h 2548393"/>
              <a:gd name="connsiteX73" fmla="*/ 1571933 w 3342799"/>
              <a:gd name="connsiteY73" fmla="*/ 2312511 h 2548393"/>
              <a:gd name="connsiteX74" fmla="*/ 1561618 w 3342799"/>
              <a:gd name="connsiteY74" fmla="*/ 2362517 h 2548393"/>
              <a:gd name="connsiteX75" fmla="*/ 1552096 w 3342799"/>
              <a:gd name="connsiteY75" fmla="*/ 2412524 h 2548393"/>
              <a:gd name="connsiteX76" fmla="*/ 1546541 w 3342799"/>
              <a:gd name="connsiteY76" fmla="*/ 2464911 h 2548393"/>
              <a:gd name="connsiteX77" fmla="*/ 1541780 w 3342799"/>
              <a:gd name="connsiteY77" fmla="*/ 2516505 h 2548393"/>
              <a:gd name="connsiteX78" fmla="*/ 1541064 w 3342799"/>
              <a:gd name="connsiteY78" fmla="*/ 2540521 h 2548393"/>
              <a:gd name="connsiteX79" fmla="*/ 1538588 w 3342799"/>
              <a:gd name="connsiteY79" fmla="*/ 2491401 h 2548393"/>
              <a:gd name="connsiteX80" fmla="*/ 770731 w 3342799"/>
              <a:gd name="connsiteY80" fmla="*/ 1797050 h 2548393"/>
              <a:gd name="connsiteX81" fmla="*/ 2872 w 3342799"/>
              <a:gd name="connsiteY81" fmla="*/ 2491401 h 254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342799" h="2548393">
                <a:moveTo>
                  <a:pt x="0" y="2548393"/>
                </a:moveTo>
                <a:lnTo>
                  <a:pt x="0" y="2502217"/>
                </a:lnTo>
                <a:lnTo>
                  <a:pt x="2381" y="2437130"/>
                </a:lnTo>
                <a:lnTo>
                  <a:pt x="7142" y="2371249"/>
                </a:lnTo>
                <a:lnTo>
                  <a:pt x="11903" y="2306161"/>
                </a:lnTo>
                <a:lnTo>
                  <a:pt x="19838" y="2241867"/>
                </a:lnTo>
                <a:lnTo>
                  <a:pt x="28566" y="2178367"/>
                </a:lnTo>
                <a:lnTo>
                  <a:pt x="39675" y="2114074"/>
                </a:lnTo>
                <a:lnTo>
                  <a:pt x="51578" y="2051367"/>
                </a:lnTo>
                <a:lnTo>
                  <a:pt x="80144" y="1926749"/>
                </a:lnTo>
                <a:lnTo>
                  <a:pt x="114265" y="1804511"/>
                </a:lnTo>
                <a:lnTo>
                  <a:pt x="154734" y="1686242"/>
                </a:lnTo>
                <a:lnTo>
                  <a:pt x="200757" y="1568767"/>
                </a:lnTo>
                <a:lnTo>
                  <a:pt x="252335" y="1456055"/>
                </a:lnTo>
                <a:lnTo>
                  <a:pt x="308674" y="1344930"/>
                </a:lnTo>
                <a:lnTo>
                  <a:pt x="371360" y="1236186"/>
                </a:lnTo>
                <a:lnTo>
                  <a:pt x="438808" y="1132999"/>
                </a:lnTo>
                <a:lnTo>
                  <a:pt x="510224" y="1032192"/>
                </a:lnTo>
                <a:lnTo>
                  <a:pt x="586400" y="934561"/>
                </a:lnTo>
                <a:lnTo>
                  <a:pt x="667338" y="841692"/>
                </a:lnTo>
                <a:lnTo>
                  <a:pt x="750656" y="751999"/>
                </a:lnTo>
                <a:lnTo>
                  <a:pt x="841115" y="667861"/>
                </a:lnTo>
                <a:lnTo>
                  <a:pt x="933955" y="587692"/>
                </a:lnTo>
                <a:lnTo>
                  <a:pt x="1031556" y="511492"/>
                </a:lnTo>
                <a:lnTo>
                  <a:pt x="1131538" y="439261"/>
                </a:lnTo>
                <a:lnTo>
                  <a:pt x="1235487" y="372586"/>
                </a:lnTo>
                <a:lnTo>
                  <a:pt x="1343404" y="309880"/>
                </a:lnTo>
                <a:lnTo>
                  <a:pt x="1454494" y="253524"/>
                </a:lnTo>
                <a:lnTo>
                  <a:pt x="1567172" y="201930"/>
                </a:lnTo>
                <a:lnTo>
                  <a:pt x="1684611" y="155892"/>
                </a:lnTo>
                <a:lnTo>
                  <a:pt x="1803637" y="115411"/>
                </a:lnTo>
                <a:lnTo>
                  <a:pt x="1925836" y="81280"/>
                </a:lnTo>
                <a:lnTo>
                  <a:pt x="2050417" y="52705"/>
                </a:lnTo>
                <a:lnTo>
                  <a:pt x="2113103" y="40799"/>
                </a:lnTo>
                <a:lnTo>
                  <a:pt x="2176584" y="29686"/>
                </a:lnTo>
                <a:lnTo>
                  <a:pt x="2240858" y="20955"/>
                </a:lnTo>
                <a:lnTo>
                  <a:pt x="2305132" y="13017"/>
                </a:lnTo>
                <a:lnTo>
                  <a:pt x="2370199" y="8255"/>
                </a:lnTo>
                <a:lnTo>
                  <a:pt x="2436060" y="3492"/>
                </a:lnTo>
                <a:lnTo>
                  <a:pt x="2501127" y="1111"/>
                </a:lnTo>
                <a:lnTo>
                  <a:pt x="2568575" y="1111"/>
                </a:lnTo>
                <a:lnTo>
                  <a:pt x="2568575" y="40"/>
                </a:lnTo>
                <a:lnTo>
                  <a:pt x="2569369" y="0"/>
                </a:lnTo>
                <a:cubicBezTo>
                  <a:pt x="2996523" y="0"/>
                  <a:pt x="3342799" y="345565"/>
                  <a:pt x="3342799" y="771843"/>
                </a:cubicBezTo>
                <a:cubicBezTo>
                  <a:pt x="3342799" y="1198120"/>
                  <a:pt x="2996523" y="1543685"/>
                  <a:pt x="2569369" y="1543685"/>
                </a:cubicBezTo>
                <a:lnTo>
                  <a:pt x="2568575" y="1543645"/>
                </a:lnTo>
                <a:lnTo>
                  <a:pt x="2568575" y="1540986"/>
                </a:lnTo>
                <a:lnTo>
                  <a:pt x="2515410" y="1542574"/>
                </a:lnTo>
                <a:lnTo>
                  <a:pt x="2463039" y="1547336"/>
                </a:lnTo>
                <a:lnTo>
                  <a:pt x="2411461" y="1553686"/>
                </a:lnTo>
                <a:lnTo>
                  <a:pt x="2361470" y="1562417"/>
                </a:lnTo>
                <a:lnTo>
                  <a:pt x="2310686" y="1573530"/>
                </a:lnTo>
                <a:lnTo>
                  <a:pt x="2262282" y="1588611"/>
                </a:lnTo>
                <a:lnTo>
                  <a:pt x="2214672" y="1603692"/>
                </a:lnTo>
                <a:lnTo>
                  <a:pt x="2167855" y="1621949"/>
                </a:lnTo>
                <a:lnTo>
                  <a:pt x="2121832" y="1643380"/>
                </a:lnTo>
                <a:lnTo>
                  <a:pt x="2078189" y="1666399"/>
                </a:lnTo>
                <a:lnTo>
                  <a:pt x="2035340" y="1690211"/>
                </a:lnTo>
                <a:lnTo>
                  <a:pt x="1994078" y="1716405"/>
                </a:lnTo>
                <a:lnTo>
                  <a:pt x="1952815" y="1744980"/>
                </a:lnTo>
                <a:lnTo>
                  <a:pt x="1914727" y="1775936"/>
                </a:lnTo>
                <a:lnTo>
                  <a:pt x="1876639" y="1807686"/>
                </a:lnTo>
                <a:lnTo>
                  <a:pt x="1841725" y="1842611"/>
                </a:lnTo>
                <a:lnTo>
                  <a:pt x="1806811" y="1877536"/>
                </a:lnTo>
                <a:lnTo>
                  <a:pt x="1775070" y="1915636"/>
                </a:lnTo>
                <a:lnTo>
                  <a:pt x="1744124" y="1953736"/>
                </a:lnTo>
                <a:lnTo>
                  <a:pt x="1715558" y="1995011"/>
                </a:lnTo>
                <a:lnTo>
                  <a:pt x="1689372" y="2036286"/>
                </a:lnTo>
                <a:lnTo>
                  <a:pt x="1664773" y="2079149"/>
                </a:lnTo>
                <a:lnTo>
                  <a:pt x="1642555" y="2123599"/>
                </a:lnTo>
                <a:lnTo>
                  <a:pt x="1621130" y="2168842"/>
                </a:lnTo>
                <a:lnTo>
                  <a:pt x="1602880" y="2216467"/>
                </a:lnTo>
                <a:lnTo>
                  <a:pt x="1587010" y="2263299"/>
                </a:lnTo>
                <a:lnTo>
                  <a:pt x="1571933" y="2312511"/>
                </a:lnTo>
                <a:lnTo>
                  <a:pt x="1561618" y="2362517"/>
                </a:lnTo>
                <a:lnTo>
                  <a:pt x="1552096" y="2412524"/>
                </a:lnTo>
                <a:lnTo>
                  <a:pt x="1546541" y="2464911"/>
                </a:lnTo>
                <a:lnTo>
                  <a:pt x="1541780" y="2516505"/>
                </a:lnTo>
                <a:lnTo>
                  <a:pt x="1541064" y="2540521"/>
                </a:lnTo>
                <a:lnTo>
                  <a:pt x="1538588" y="2491401"/>
                </a:lnTo>
                <a:cubicBezTo>
                  <a:pt x="1499062" y="2101394"/>
                  <a:pt x="1170366" y="1797050"/>
                  <a:pt x="770731" y="1797050"/>
                </a:cubicBezTo>
                <a:cubicBezTo>
                  <a:pt x="371096" y="1797050"/>
                  <a:pt x="42398" y="2101394"/>
                  <a:pt x="2872" y="2491401"/>
                </a:cubicBezTo>
                <a:close/>
              </a:path>
            </a:pathLst>
          </a:custGeom>
          <a:blipFill dpi="0" rotWithShape="0">
            <a:blip r:embed="rId5">
              <a:alphaModFix amt="50000"/>
            </a:blip>
            <a:srcRect/>
            <a:stretch>
              <a:fillRect l="-22000" t="2000"/>
            </a:stretch>
          </a:blipFill>
          <a:ln w="762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39B457-ADE7-E141-BDD8-93C99945B4CF}"/>
              </a:ext>
            </a:extLst>
          </p:cNvPr>
          <p:cNvSpPr>
            <a:spLocks/>
          </p:cNvSpPr>
          <p:nvPr/>
        </p:nvSpPr>
        <p:spPr bwMode="auto">
          <a:xfrm rot="16200000">
            <a:off x="2821239" y="3241975"/>
            <a:ext cx="3617614" cy="2757932"/>
          </a:xfrm>
          <a:custGeom>
            <a:avLst/>
            <a:gdLst>
              <a:gd name="connsiteX0" fmla="*/ 3342799 w 3342799"/>
              <a:gd name="connsiteY0" fmla="*/ 771843 h 2548423"/>
              <a:gd name="connsiteX1" fmla="*/ 2569369 w 3342799"/>
              <a:gd name="connsiteY1" fmla="*/ 1543685 h 2548423"/>
              <a:gd name="connsiteX2" fmla="*/ 2568575 w 3342799"/>
              <a:gd name="connsiteY2" fmla="*/ 1543645 h 2548423"/>
              <a:gd name="connsiteX3" fmla="*/ 2568575 w 3342799"/>
              <a:gd name="connsiteY3" fmla="*/ 1540986 h 2548423"/>
              <a:gd name="connsiteX4" fmla="*/ 2515410 w 3342799"/>
              <a:gd name="connsiteY4" fmla="*/ 1542574 h 2548423"/>
              <a:gd name="connsiteX5" fmla="*/ 2463039 w 3342799"/>
              <a:gd name="connsiteY5" fmla="*/ 1547336 h 2548423"/>
              <a:gd name="connsiteX6" fmla="*/ 2411461 w 3342799"/>
              <a:gd name="connsiteY6" fmla="*/ 1553686 h 2548423"/>
              <a:gd name="connsiteX7" fmla="*/ 2361470 w 3342799"/>
              <a:gd name="connsiteY7" fmla="*/ 1562417 h 2548423"/>
              <a:gd name="connsiteX8" fmla="*/ 2310686 w 3342799"/>
              <a:gd name="connsiteY8" fmla="*/ 1573530 h 2548423"/>
              <a:gd name="connsiteX9" fmla="*/ 2262282 w 3342799"/>
              <a:gd name="connsiteY9" fmla="*/ 1588611 h 2548423"/>
              <a:gd name="connsiteX10" fmla="*/ 2214672 w 3342799"/>
              <a:gd name="connsiteY10" fmla="*/ 1603692 h 2548423"/>
              <a:gd name="connsiteX11" fmla="*/ 2167855 w 3342799"/>
              <a:gd name="connsiteY11" fmla="*/ 1621949 h 2548423"/>
              <a:gd name="connsiteX12" fmla="*/ 2121832 w 3342799"/>
              <a:gd name="connsiteY12" fmla="*/ 1643380 h 2548423"/>
              <a:gd name="connsiteX13" fmla="*/ 2078189 w 3342799"/>
              <a:gd name="connsiteY13" fmla="*/ 1666399 h 2548423"/>
              <a:gd name="connsiteX14" fmla="*/ 2035340 w 3342799"/>
              <a:gd name="connsiteY14" fmla="*/ 1690211 h 2548423"/>
              <a:gd name="connsiteX15" fmla="*/ 1994078 w 3342799"/>
              <a:gd name="connsiteY15" fmla="*/ 1716405 h 2548423"/>
              <a:gd name="connsiteX16" fmla="*/ 1952815 w 3342799"/>
              <a:gd name="connsiteY16" fmla="*/ 1744980 h 2548423"/>
              <a:gd name="connsiteX17" fmla="*/ 1914727 w 3342799"/>
              <a:gd name="connsiteY17" fmla="*/ 1775936 h 2548423"/>
              <a:gd name="connsiteX18" fmla="*/ 1876639 w 3342799"/>
              <a:gd name="connsiteY18" fmla="*/ 1807686 h 2548423"/>
              <a:gd name="connsiteX19" fmla="*/ 1841725 w 3342799"/>
              <a:gd name="connsiteY19" fmla="*/ 1842611 h 2548423"/>
              <a:gd name="connsiteX20" fmla="*/ 1806811 w 3342799"/>
              <a:gd name="connsiteY20" fmla="*/ 1877536 h 2548423"/>
              <a:gd name="connsiteX21" fmla="*/ 1775070 w 3342799"/>
              <a:gd name="connsiteY21" fmla="*/ 1915636 h 2548423"/>
              <a:gd name="connsiteX22" fmla="*/ 1744124 w 3342799"/>
              <a:gd name="connsiteY22" fmla="*/ 1953736 h 2548423"/>
              <a:gd name="connsiteX23" fmla="*/ 1715558 w 3342799"/>
              <a:gd name="connsiteY23" fmla="*/ 1995011 h 2548423"/>
              <a:gd name="connsiteX24" fmla="*/ 1689372 w 3342799"/>
              <a:gd name="connsiteY24" fmla="*/ 2036286 h 2548423"/>
              <a:gd name="connsiteX25" fmla="*/ 1664773 w 3342799"/>
              <a:gd name="connsiteY25" fmla="*/ 2079149 h 2548423"/>
              <a:gd name="connsiteX26" fmla="*/ 1642555 w 3342799"/>
              <a:gd name="connsiteY26" fmla="*/ 2123599 h 2548423"/>
              <a:gd name="connsiteX27" fmla="*/ 1621130 w 3342799"/>
              <a:gd name="connsiteY27" fmla="*/ 2168842 h 2548423"/>
              <a:gd name="connsiteX28" fmla="*/ 1602880 w 3342799"/>
              <a:gd name="connsiteY28" fmla="*/ 2216467 h 2548423"/>
              <a:gd name="connsiteX29" fmla="*/ 1587010 w 3342799"/>
              <a:gd name="connsiteY29" fmla="*/ 2263299 h 2548423"/>
              <a:gd name="connsiteX30" fmla="*/ 1571933 w 3342799"/>
              <a:gd name="connsiteY30" fmla="*/ 2312511 h 2548423"/>
              <a:gd name="connsiteX31" fmla="*/ 1561618 w 3342799"/>
              <a:gd name="connsiteY31" fmla="*/ 2362517 h 2548423"/>
              <a:gd name="connsiteX32" fmla="*/ 1552096 w 3342799"/>
              <a:gd name="connsiteY32" fmla="*/ 2412524 h 2548423"/>
              <a:gd name="connsiteX33" fmla="*/ 1546541 w 3342799"/>
              <a:gd name="connsiteY33" fmla="*/ 2464911 h 2548423"/>
              <a:gd name="connsiteX34" fmla="*/ 1541780 w 3342799"/>
              <a:gd name="connsiteY34" fmla="*/ 2516505 h 2548423"/>
              <a:gd name="connsiteX35" fmla="*/ 1541064 w 3342799"/>
              <a:gd name="connsiteY35" fmla="*/ 2540515 h 2548423"/>
              <a:gd name="connsiteX36" fmla="*/ 1538589 w 3342799"/>
              <a:gd name="connsiteY36" fmla="*/ 2491402 h 2548423"/>
              <a:gd name="connsiteX37" fmla="*/ 770732 w 3342799"/>
              <a:gd name="connsiteY37" fmla="*/ 1797051 h 2548423"/>
              <a:gd name="connsiteX38" fmla="*/ 2874 w 3342799"/>
              <a:gd name="connsiteY38" fmla="*/ 2491402 h 2548423"/>
              <a:gd name="connsiteX39" fmla="*/ 0 w 3342799"/>
              <a:gd name="connsiteY39" fmla="*/ 2548423 h 2548423"/>
              <a:gd name="connsiteX40" fmla="*/ 0 w 3342799"/>
              <a:gd name="connsiteY40" fmla="*/ 2502217 h 2548423"/>
              <a:gd name="connsiteX41" fmla="*/ 2381 w 3342799"/>
              <a:gd name="connsiteY41" fmla="*/ 2437130 h 2548423"/>
              <a:gd name="connsiteX42" fmla="*/ 7142 w 3342799"/>
              <a:gd name="connsiteY42" fmla="*/ 2371249 h 2548423"/>
              <a:gd name="connsiteX43" fmla="*/ 11903 w 3342799"/>
              <a:gd name="connsiteY43" fmla="*/ 2306161 h 2548423"/>
              <a:gd name="connsiteX44" fmla="*/ 19838 w 3342799"/>
              <a:gd name="connsiteY44" fmla="*/ 2241867 h 2548423"/>
              <a:gd name="connsiteX45" fmla="*/ 28566 w 3342799"/>
              <a:gd name="connsiteY45" fmla="*/ 2178367 h 2548423"/>
              <a:gd name="connsiteX46" fmla="*/ 39675 w 3342799"/>
              <a:gd name="connsiteY46" fmla="*/ 2114074 h 2548423"/>
              <a:gd name="connsiteX47" fmla="*/ 51578 w 3342799"/>
              <a:gd name="connsiteY47" fmla="*/ 2051367 h 2548423"/>
              <a:gd name="connsiteX48" fmla="*/ 80144 w 3342799"/>
              <a:gd name="connsiteY48" fmla="*/ 1926749 h 2548423"/>
              <a:gd name="connsiteX49" fmla="*/ 114265 w 3342799"/>
              <a:gd name="connsiteY49" fmla="*/ 1804511 h 2548423"/>
              <a:gd name="connsiteX50" fmla="*/ 154734 w 3342799"/>
              <a:gd name="connsiteY50" fmla="*/ 1686242 h 2548423"/>
              <a:gd name="connsiteX51" fmla="*/ 200757 w 3342799"/>
              <a:gd name="connsiteY51" fmla="*/ 1568767 h 2548423"/>
              <a:gd name="connsiteX52" fmla="*/ 252335 w 3342799"/>
              <a:gd name="connsiteY52" fmla="*/ 1456055 h 2548423"/>
              <a:gd name="connsiteX53" fmla="*/ 308674 w 3342799"/>
              <a:gd name="connsiteY53" fmla="*/ 1344930 h 2548423"/>
              <a:gd name="connsiteX54" fmla="*/ 371360 w 3342799"/>
              <a:gd name="connsiteY54" fmla="*/ 1236186 h 2548423"/>
              <a:gd name="connsiteX55" fmla="*/ 438808 w 3342799"/>
              <a:gd name="connsiteY55" fmla="*/ 1132999 h 2548423"/>
              <a:gd name="connsiteX56" fmla="*/ 510224 w 3342799"/>
              <a:gd name="connsiteY56" fmla="*/ 1032192 h 2548423"/>
              <a:gd name="connsiteX57" fmla="*/ 586400 w 3342799"/>
              <a:gd name="connsiteY57" fmla="*/ 934561 h 2548423"/>
              <a:gd name="connsiteX58" fmla="*/ 667338 w 3342799"/>
              <a:gd name="connsiteY58" fmla="*/ 841692 h 2548423"/>
              <a:gd name="connsiteX59" fmla="*/ 750656 w 3342799"/>
              <a:gd name="connsiteY59" fmla="*/ 751999 h 2548423"/>
              <a:gd name="connsiteX60" fmla="*/ 841115 w 3342799"/>
              <a:gd name="connsiteY60" fmla="*/ 667861 h 2548423"/>
              <a:gd name="connsiteX61" fmla="*/ 933955 w 3342799"/>
              <a:gd name="connsiteY61" fmla="*/ 587692 h 2548423"/>
              <a:gd name="connsiteX62" fmla="*/ 1031556 w 3342799"/>
              <a:gd name="connsiteY62" fmla="*/ 511492 h 2548423"/>
              <a:gd name="connsiteX63" fmla="*/ 1131538 w 3342799"/>
              <a:gd name="connsiteY63" fmla="*/ 439261 h 2548423"/>
              <a:gd name="connsiteX64" fmla="*/ 1235487 w 3342799"/>
              <a:gd name="connsiteY64" fmla="*/ 372586 h 2548423"/>
              <a:gd name="connsiteX65" fmla="*/ 1343404 w 3342799"/>
              <a:gd name="connsiteY65" fmla="*/ 309880 h 2548423"/>
              <a:gd name="connsiteX66" fmla="*/ 1454494 w 3342799"/>
              <a:gd name="connsiteY66" fmla="*/ 253524 h 2548423"/>
              <a:gd name="connsiteX67" fmla="*/ 1567172 w 3342799"/>
              <a:gd name="connsiteY67" fmla="*/ 201930 h 2548423"/>
              <a:gd name="connsiteX68" fmla="*/ 1684611 w 3342799"/>
              <a:gd name="connsiteY68" fmla="*/ 155892 h 2548423"/>
              <a:gd name="connsiteX69" fmla="*/ 1803637 w 3342799"/>
              <a:gd name="connsiteY69" fmla="*/ 115411 h 2548423"/>
              <a:gd name="connsiteX70" fmla="*/ 1925836 w 3342799"/>
              <a:gd name="connsiteY70" fmla="*/ 81280 h 2548423"/>
              <a:gd name="connsiteX71" fmla="*/ 2050417 w 3342799"/>
              <a:gd name="connsiteY71" fmla="*/ 52705 h 2548423"/>
              <a:gd name="connsiteX72" fmla="*/ 2113103 w 3342799"/>
              <a:gd name="connsiteY72" fmla="*/ 40799 h 2548423"/>
              <a:gd name="connsiteX73" fmla="*/ 2176584 w 3342799"/>
              <a:gd name="connsiteY73" fmla="*/ 29686 h 2548423"/>
              <a:gd name="connsiteX74" fmla="*/ 2240858 w 3342799"/>
              <a:gd name="connsiteY74" fmla="*/ 20955 h 2548423"/>
              <a:gd name="connsiteX75" fmla="*/ 2305132 w 3342799"/>
              <a:gd name="connsiteY75" fmla="*/ 13017 h 2548423"/>
              <a:gd name="connsiteX76" fmla="*/ 2370199 w 3342799"/>
              <a:gd name="connsiteY76" fmla="*/ 8255 h 2548423"/>
              <a:gd name="connsiteX77" fmla="*/ 2436060 w 3342799"/>
              <a:gd name="connsiteY77" fmla="*/ 3492 h 2548423"/>
              <a:gd name="connsiteX78" fmla="*/ 2501127 w 3342799"/>
              <a:gd name="connsiteY78" fmla="*/ 1111 h 2548423"/>
              <a:gd name="connsiteX79" fmla="*/ 2568575 w 3342799"/>
              <a:gd name="connsiteY79" fmla="*/ 1111 h 2548423"/>
              <a:gd name="connsiteX80" fmla="*/ 2568575 w 3342799"/>
              <a:gd name="connsiteY80" fmla="*/ 40 h 2548423"/>
              <a:gd name="connsiteX81" fmla="*/ 2569369 w 3342799"/>
              <a:gd name="connsiteY81" fmla="*/ 0 h 2548423"/>
              <a:gd name="connsiteX82" fmla="*/ 3342799 w 3342799"/>
              <a:gd name="connsiteY82" fmla="*/ 771843 h 254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3342799" h="2548423">
                <a:moveTo>
                  <a:pt x="3342799" y="771843"/>
                </a:moveTo>
                <a:cubicBezTo>
                  <a:pt x="3342799" y="1198120"/>
                  <a:pt x="2996523" y="1543685"/>
                  <a:pt x="2569369" y="1543685"/>
                </a:cubicBezTo>
                <a:lnTo>
                  <a:pt x="2568575" y="1543645"/>
                </a:lnTo>
                <a:lnTo>
                  <a:pt x="2568575" y="1540986"/>
                </a:lnTo>
                <a:lnTo>
                  <a:pt x="2515410" y="1542574"/>
                </a:lnTo>
                <a:lnTo>
                  <a:pt x="2463039" y="1547336"/>
                </a:lnTo>
                <a:lnTo>
                  <a:pt x="2411461" y="1553686"/>
                </a:lnTo>
                <a:lnTo>
                  <a:pt x="2361470" y="1562417"/>
                </a:lnTo>
                <a:lnTo>
                  <a:pt x="2310686" y="1573530"/>
                </a:lnTo>
                <a:lnTo>
                  <a:pt x="2262282" y="1588611"/>
                </a:lnTo>
                <a:lnTo>
                  <a:pt x="2214672" y="1603692"/>
                </a:lnTo>
                <a:lnTo>
                  <a:pt x="2167855" y="1621949"/>
                </a:lnTo>
                <a:lnTo>
                  <a:pt x="2121832" y="1643380"/>
                </a:lnTo>
                <a:lnTo>
                  <a:pt x="2078189" y="1666399"/>
                </a:lnTo>
                <a:lnTo>
                  <a:pt x="2035340" y="1690211"/>
                </a:lnTo>
                <a:lnTo>
                  <a:pt x="1994078" y="1716405"/>
                </a:lnTo>
                <a:lnTo>
                  <a:pt x="1952815" y="1744980"/>
                </a:lnTo>
                <a:lnTo>
                  <a:pt x="1914727" y="1775936"/>
                </a:lnTo>
                <a:lnTo>
                  <a:pt x="1876639" y="1807686"/>
                </a:lnTo>
                <a:lnTo>
                  <a:pt x="1841725" y="1842611"/>
                </a:lnTo>
                <a:lnTo>
                  <a:pt x="1806811" y="1877536"/>
                </a:lnTo>
                <a:lnTo>
                  <a:pt x="1775070" y="1915636"/>
                </a:lnTo>
                <a:lnTo>
                  <a:pt x="1744124" y="1953736"/>
                </a:lnTo>
                <a:lnTo>
                  <a:pt x="1715558" y="1995011"/>
                </a:lnTo>
                <a:lnTo>
                  <a:pt x="1689372" y="2036286"/>
                </a:lnTo>
                <a:lnTo>
                  <a:pt x="1664773" y="2079149"/>
                </a:lnTo>
                <a:lnTo>
                  <a:pt x="1642555" y="2123599"/>
                </a:lnTo>
                <a:lnTo>
                  <a:pt x="1621130" y="2168842"/>
                </a:lnTo>
                <a:lnTo>
                  <a:pt x="1602880" y="2216467"/>
                </a:lnTo>
                <a:lnTo>
                  <a:pt x="1587010" y="2263299"/>
                </a:lnTo>
                <a:lnTo>
                  <a:pt x="1571933" y="2312511"/>
                </a:lnTo>
                <a:lnTo>
                  <a:pt x="1561618" y="2362517"/>
                </a:lnTo>
                <a:lnTo>
                  <a:pt x="1552096" y="2412524"/>
                </a:lnTo>
                <a:lnTo>
                  <a:pt x="1546541" y="2464911"/>
                </a:lnTo>
                <a:lnTo>
                  <a:pt x="1541780" y="2516505"/>
                </a:lnTo>
                <a:lnTo>
                  <a:pt x="1541064" y="2540515"/>
                </a:lnTo>
                <a:lnTo>
                  <a:pt x="1538589" y="2491402"/>
                </a:lnTo>
                <a:cubicBezTo>
                  <a:pt x="1499063" y="2101395"/>
                  <a:pt x="1170366" y="1797051"/>
                  <a:pt x="770732" y="1797051"/>
                </a:cubicBezTo>
                <a:cubicBezTo>
                  <a:pt x="371096" y="1797051"/>
                  <a:pt x="42400" y="2101395"/>
                  <a:pt x="2874" y="2491402"/>
                </a:cubicBezTo>
                <a:lnTo>
                  <a:pt x="0" y="2548423"/>
                </a:lnTo>
                <a:lnTo>
                  <a:pt x="0" y="2502217"/>
                </a:lnTo>
                <a:lnTo>
                  <a:pt x="2381" y="2437130"/>
                </a:lnTo>
                <a:lnTo>
                  <a:pt x="7142" y="2371249"/>
                </a:lnTo>
                <a:lnTo>
                  <a:pt x="11903" y="2306161"/>
                </a:lnTo>
                <a:lnTo>
                  <a:pt x="19838" y="2241867"/>
                </a:lnTo>
                <a:lnTo>
                  <a:pt x="28566" y="2178367"/>
                </a:lnTo>
                <a:lnTo>
                  <a:pt x="39675" y="2114074"/>
                </a:lnTo>
                <a:lnTo>
                  <a:pt x="51578" y="2051367"/>
                </a:lnTo>
                <a:lnTo>
                  <a:pt x="80144" y="1926749"/>
                </a:lnTo>
                <a:lnTo>
                  <a:pt x="114265" y="1804511"/>
                </a:lnTo>
                <a:lnTo>
                  <a:pt x="154734" y="1686242"/>
                </a:lnTo>
                <a:lnTo>
                  <a:pt x="200757" y="1568767"/>
                </a:lnTo>
                <a:lnTo>
                  <a:pt x="252335" y="1456055"/>
                </a:lnTo>
                <a:lnTo>
                  <a:pt x="308674" y="1344930"/>
                </a:lnTo>
                <a:lnTo>
                  <a:pt x="371360" y="1236186"/>
                </a:lnTo>
                <a:lnTo>
                  <a:pt x="438808" y="1132999"/>
                </a:lnTo>
                <a:lnTo>
                  <a:pt x="510224" y="1032192"/>
                </a:lnTo>
                <a:lnTo>
                  <a:pt x="586400" y="934561"/>
                </a:lnTo>
                <a:lnTo>
                  <a:pt x="667338" y="841692"/>
                </a:lnTo>
                <a:lnTo>
                  <a:pt x="750656" y="751999"/>
                </a:lnTo>
                <a:lnTo>
                  <a:pt x="841115" y="667861"/>
                </a:lnTo>
                <a:lnTo>
                  <a:pt x="933955" y="587692"/>
                </a:lnTo>
                <a:lnTo>
                  <a:pt x="1031556" y="511492"/>
                </a:lnTo>
                <a:lnTo>
                  <a:pt x="1131538" y="439261"/>
                </a:lnTo>
                <a:lnTo>
                  <a:pt x="1235487" y="372586"/>
                </a:lnTo>
                <a:lnTo>
                  <a:pt x="1343404" y="309880"/>
                </a:lnTo>
                <a:lnTo>
                  <a:pt x="1454494" y="253524"/>
                </a:lnTo>
                <a:lnTo>
                  <a:pt x="1567172" y="201930"/>
                </a:lnTo>
                <a:lnTo>
                  <a:pt x="1684611" y="155892"/>
                </a:lnTo>
                <a:lnTo>
                  <a:pt x="1803637" y="115411"/>
                </a:lnTo>
                <a:lnTo>
                  <a:pt x="1925836" y="81280"/>
                </a:lnTo>
                <a:lnTo>
                  <a:pt x="2050417" y="52705"/>
                </a:lnTo>
                <a:lnTo>
                  <a:pt x="2113103" y="40799"/>
                </a:lnTo>
                <a:lnTo>
                  <a:pt x="2176584" y="29686"/>
                </a:lnTo>
                <a:lnTo>
                  <a:pt x="2240858" y="20955"/>
                </a:lnTo>
                <a:lnTo>
                  <a:pt x="2305132" y="13017"/>
                </a:lnTo>
                <a:lnTo>
                  <a:pt x="2370199" y="8255"/>
                </a:lnTo>
                <a:lnTo>
                  <a:pt x="2436060" y="3492"/>
                </a:lnTo>
                <a:lnTo>
                  <a:pt x="2501127" y="1111"/>
                </a:lnTo>
                <a:lnTo>
                  <a:pt x="2568575" y="1111"/>
                </a:lnTo>
                <a:lnTo>
                  <a:pt x="2568575" y="40"/>
                </a:lnTo>
                <a:lnTo>
                  <a:pt x="2569369" y="0"/>
                </a:lnTo>
                <a:cubicBezTo>
                  <a:pt x="2996523" y="0"/>
                  <a:pt x="3342799" y="345565"/>
                  <a:pt x="3342799" y="771843"/>
                </a:cubicBezTo>
                <a:close/>
              </a:path>
            </a:pathLst>
          </a:custGeom>
          <a:blipFill dpi="0" rotWithShape="0">
            <a:blip r:embed="rId6">
              <a:alphaModFix amt="50000"/>
            </a:blip>
            <a:srcRect/>
            <a:stretch>
              <a:fillRect l="-44000" t="1000" r="-30000"/>
            </a:stretch>
          </a:blipFill>
          <a:ln w="762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2EE3E3-3E7A-2489-701F-7B7E54CD34CC}"/>
              </a:ext>
            </a:extLst>
          </p:cNvPr>
          <p:cNvSpPr/>
          <p:nvPr/>
        </p:nvSpPr>
        <p:spPr>
          <a:xfrm>
            <a:off x="5061614" y="3050232"/>
            <a:ext cx="1903377" cy="1245637"/>
          </a:xfrm>
          <a:prstGeom prst="roundRect">
            <a:avLst>
              <a:gd name="adj" fmla="val 50000"/>
            </a:avLst>
          </a:prstGeom>
          <a:solidFill>
            <a:srgbClr val="F23221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4B139-300E-FB0B-218F-466E259087A9}"/>
              </a:ext>
            </a:extLst>
          </p:cNvPr>
          <p:cNvSpPr txBox="1"/>
          <p:nvPr/>
        </p:nvSpPr>
        <p:spPr>
          <a:xfrm>
            <a:off x="5427852" y="3233672"/>
            <a:ext cx="1174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40001"/>
                </a:solidFill>
                <a:ea typeface="+mj-ea"/>
                <a:cs typeface="+mj-cs"/>
              </a:rPr>
              <a:t>Horizon</a:t>
            </a:r>
          </a:p>
          <a:p>
            <a:r>
              <a:rPr lang="en-US" sz="2400" b="1" dirty="0">
                <a:solidFill>
                  <a:srgbClr val="940001"/>
                </a:solidFill>
                <a:ea typeface="+mj-ea"/>
                <a:cs typeface="+mj-cs"/>
              </a:rPr>
              <a:t>Europe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8C979EF-3DC6-CA97-A855-98376E5028FE}"/>
              </a:ext>
            </a:extLst>
          </p:cNvPr>
          <p:cNvSpPr txBox="1">
            <a:spLocks/>
          </p:cNvSpPr>
          <p:nvPr/>
        </p:nvSpPr>
        <p:spPr>
          <a:xfrm>
            <a:off x="8649842" y="4918688"/>
            <a:ext cx="3542157" cy="1497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63AE27FD-115A-1112-513E-4D2592BAA392}"/>
              </a:ext>
            </a:extLst>
          </p:cNvPr>
          <p:cNvSpPr>
            <a:spLocks/>
          </p:cNvSpPr>
          <p:nvPr/>
        </p:nvSpPr>
        <p:spPr bwMode="auto">
          <a:xfrm>
            <a:off x="3280695" y="891226"/>
            <a:ext cx="3617614" cy="2757944"/>
          </a:xfrm>
          <a:custGeom>
            <a:avLst/>
            <a:gdLst>
              <a:gd name="connsiteX0" fmla="*/ 2569369 w 3342799"/>
              <a:gd name="connsiteY0" fmla="*/ 0 h 2548435"/>
              <a:gd name="connsiteX1" fmla="*/ 3342799 w 3342799"/>
              <a:gd name="connsiteY1" fmla="*/ 771843 h 2548435"/>
              <a:gd name="connsiteX2" fmla="*/ 2569369 w 3342799"/>
              <a:gd name="connsiteY2" fmla="*/ 1543685 h 2548435"/>
              <a:gd name="connsiteX3" fmla="*/ 2568575 w 3342799"/>
              <a:gd name="connsiteY3" fmla="*/ 1543645 h 2548435"/>
              <a:gd name="connsiteX4" fmla="*/ 2568575 w 3342799"/>
              <a:gd name="connsiteY4" fmla="*/ 1540986 h 2548435"/>
              <a:gd name="connsiteX5" fmla="*/ 2515410 w 3342799"/>
              <a:gd name="connsiteY5" fmla="*/ 1542574 h 2548435"/>
              <a:gd name="connsiteX6" fmla="*/ 2463039 w 3342799"/>
              <a:gd name="connsiteY6" fmla="*/ 1547336 h 2548435"/>
              <a:gd name="connsiteX7" fmla="*/ 2411461 w 3342799"/>
              <a:gd name="connsiteY7" fmla="*/ 1553686 h 2548435"/>
              <a:gd name="connsiteX8" fmla="*/ 2361470 w 3342799"/>
              <a:gd name="connsiteY8" fmla="*/ 1562417 h 2548435"/>
              <a:gd name="connsiteX9" fmla="*/ 2310686 w 3342799"/>
              <a:gd name="connsiteY9" fmla="*/ 1573530 h 2548435"/>
              <a:gd name="connsiteX10" fmla="*/ 2262282 w 3342799"/>
              <a:gd name="connsiteY10" fmla="*/ 1588611 h 2548435"/>
              <a:gd name="connsiteX11" fmla="*/ 2214672 w 3342799"/>
              <a:gd name="connsiteY11" fmla="*/ 1603692 h 2548435"/>
              <a:gd name="connsiteX12" fmla="*/ 2167855 w 3342799"/>
              <a:gd name="connsiteY12" fmla="*/ 1621949 h 2548435"/>
              <a:gd name="connsiteX13" fmla="*/ 2121832 w 3342799"/>
              <a:gd name="connsiteY13" fmla="*/ 1643380 h 2548435"/>
              <a:gd name="connsiteX14" fmla="*/ 2078189 w 3342799"/>
              <a:gd name="connsiteY14" fmla="*/ 1666399 h 2548435"/>
              <a:gd name="connsiteX15" fmla="*/ 2035340 w 3342799"/>
              <a:gd name="connsiteY15" fmla="*/ 1690211 h 2548435"/>
              <a:gd name="connsiteX16" fmla="*/ 1994078 w 3342799"/>
              <a:gd name="connsiteY16" fmla="*/ 1716405 h 2548435"/>
              <a:gd name="connsiteX17" fmla="*/ 1952815 w 3342799"/>
              <a:gd name="connsiteY17" fmla="*/ 1744980 h 2548435"/>
              <a:gd name="connsiteX18" fmla="*/ 1914727 w 3342799"/>
              <a:gd name="connsiteY18" fmla="*/ 1775936 h 2548435"/>
              <a:gd name="connsiteX19" fmla="*/ 1876639 w 3342799"/>
              <a:gd name="connsiteY19" fmla="*/ 1807686 h 2548435"/>
              <a:gd name="connsiteX20" fmla="*/ 1841725 w 3342799"/>
              <a:gd name="connsiteY20" fmla="*/ 1842611 h 2548435"/>
              <a:gd name="connsiteX21" fmla="*/ 1806811 w 3342799"/>
              <a:gd name="connsiteY21" fmla="*/ 1877536 h 2548435"/>
              <a:gd name="connsiteX22" fmla="*/ 1775070 w 3342799"/>
              <a:gd name="connsiteY22" fmla="*/ 1915636 h 2548435"/>
              <a:gd name="connsiteX23" fmla="*/ 1744124 w 3342799"/>
              <a:gd name="connsiteY23" fmla="*/ 1953736 h 2548435"/>
              <a:gd name="connsiteX24" fmla="*/ 1715558 w 3342799"/>
              <a:gd name="connsiteY24" fmla="*/ 1995011 h 2548435"/>
              <a:gd name="connsiteX25" fmla="*/ 1689372 w 3342799"/>
              <a:gd name="connsiteY25" fmla="*/ 2036286 h 2548435"/>
              <a:gd name="connsiteX26" fmla="*/ 1664773 w 3342799"/>
              <a:gd name="connsiteY26" fmla="*/ 2079149 h 2548435"/>
              <a:gd name="connsiteX27" fmla="*/ 1642555 w 3342799"/>
              <a:gd name="connsiteY27" fmla="*/ 2123599 h 2548435"/>
              <a:gd name="connsiteX28" fmla="*/ 1621130 w 3342799"/>
              <a:gd name="connsiteY28" fmla="*/ 2168842 h 2548435"/>
              <a:gd name="connsiteX29" fmla="*/ 1602880 w 3342799"/>
              <a:gd name="connsiteY29" fmla="*/ 2216467 h 2548435"/>
              <a:gd name="connsiteX30" fmla="*/ 1587010 w 3342799"/>
              <a:gd name="connsiteY30" fmla="*/ 2263299 h 2548435"/>
              <a:gd name="connsiteX31" fmla="*/ 1571933 w 3342799"/>
              <a:gd name="connsiteY31" fmla="*/ 2312511 h 2548435"/>
              <a:gd name="connsiteX32" fmla="*/ 1561618 w 3342799"/>
              <a:gd name="connsiteY32" fmla="*/ 2362517 h 2548435"/>
              <a:gd name="connsiteX33" fmla="*/ 1552096 w 3342799"/>
              <a:gd name="connsiteY33" fmla="*/ 2412524 h 2548435"/>
              <a:gd name="connsiteX34" fmla="*/ 1546541 w 3342799"/>
              <a:gd name="connsiteY34" fmla="*/ 2464911 h 2548435"/>
              <a:gd name="connsiteX35" fmla="*/ 1541780 w 3342799"/>
              <a:gd name="connsiteY35" fmla="*/ 2516505 h 2548435"/>
              <a:gd name="connsiteX36" fmla="*/ 1541064 w 3342799"/>
              <a:gd name="connsiteY36" fmla="*/ 2540510 h 2548435"/>
              <a:gd name="connsiteX37" fmla="*/ 1538589 w 3342799"/>
              <a:gd name="connsiteY37" fmla="*/ 2491403 h 2548435"/>
              <a:gd name="connsiteX38" fmla="*/ 770732 w 3342799"/>
              <a:gd name="connsiteY38" fmla="*/ 1797052 h 2548435"/>
              <a:gd name="connsiteX39" fmla="*/ 2874 w 3342799"/>
              <a:gd name="connsiteY39" fmla="*/ 2491403 h 2548435"/>
              <a:gd name="connsiteX40" fmla="*/ 0 w 3342799"/>
              <a:gd name="connsiteY40" fmla="*/ 2548435 h 2548435"/>
              <a:gd name="connsiteX41" fmla="*/ 0 w 3342799"/>
              <a:gd name="connsiteY41" fmla="*/ 2502217 h 2548435"/>
              <a:gd name="connsiteX42" fmla="*/ 2381 w 3342799"/>
              <a:gd name="connsiteY42" fmla="*/ 2437130 h 2548435"/>
              <a:gd name="connsiteX43" fmla="*/ 7142 w 3342799"/>
              <a:gd name="connsiteY43" fmla="*/ 2371249 h 2548435"/>
              <a:gd name="connsiteX44" fmla="*/ 11903 w 3342799"/>
              <a:gd name="connsiteY44" fmla="*/ 2306161 h 2548435"/>
              <a:gd name="connsiteX45" fmla="*/ 19838 w 3342799"/>
              <a:gd name="connsiteY45" fmla="*/ 2241867 h 2548435"/>
              <a:gd name="connsiteX46" fmla="*/ 28566 w 3342799"/>
              <a:gd name="connsiteY46" fmla="*/ 2178367 h 2548435"/>
              <a:gd name="connsiteX47" fmla="*/ 39675 w 3342799"/>
              <a:gd name="connsiteY47" fmla="*/ 2114074 h 2548435"/>
              <a:gd name="connsiteX48" fmla="*/ 51578 w 3342799"/>
              <a:gd name="connsiteY48" fmla="*/ 2051367 h 2548435"/>
              <a:gd name="connsiteX49" fmla="*/ 80144 w 3342799"/>
              <a:gd name="connsiteY49" fmla="*/ 1926749 h 2548435"/>
              <a:gd name="connsiteX50" fmla="*/ 114265 w 3342799"/>
              <a:gd name="connsiteY50" fmla="*/ 1804511 h 2548435"/>
              <a:gd name="connsiteX51" fmla="*/ 154734 w 3342799"/>
              <a:gd name="connsiteY51" fmla="*/ 1686242 h 2548435"/>
              <a:gd name="connsiteX52" fmla="*/ 200757 w 3342799"/>
              <a:gd name="connsiteY52" fmla="*/ 1568767 h 2548435"/>
              <a:gd name="connsiteX53" fmla="*/ 252335 w 3342799"/>
              <a:gd name="connsiteY53" fmla="*/ 1456055 h 2548435"/>
              <a:gd name="connsiteX54" fmla="*/ 308674 w 3342799"/>
              <a:gd name="connsiteY54" fmla="*/ 1344930 h 2548435"/>
              <a:gd name="connsiteX55" fmla="*/ 371360 w 3342799"/>
              <a:gd name="connsiteY55" fmla="*/ 1236186 h 2548435"/>
              <a:gd name="connsiteX56" fmla="*/ 438808 w 3342799"/>
              <a:gd name="connsiteY56" fmla="*/ 1132999 h 2548435"/>
              <a:gd name="connsiteX57" fmla="*/ 510224 w 3342799"/>
              <a:gd name="connsiteY57" fmla="*/ 1032192 h 2548435"/>
              <a:gd name="connsiteX58" fmla="*/ 586400 w 3342799"/>
              <a:gd name="connsiteY58" fmla="*/ 934561 h 2548435"/>
              <a:gd name="connsiteX59" fmla="*/ 667338 w 3342799"/>
              <a:gd name="connsiteY59" fmla="*/ 841692 h 2548435"/>
              <a:gd name="connsiteX60" fmla="*/ 750656 w 3342799"/>
              <a:gd name="connsiteY60" fmla="*/ 751999 h 2548435"/>
              <a:gd name="connsiteX61" fmla="*/ 841115 w 3342799"/>
              <a:gd name="connsiteY61" fmla="*/ 667861 h 2548435"/>
              <a:gd name="connsiteX62" fmla="*/ 933955 w 3342799"/>
              <a:gd name="connsiteY62" fmla="*/ 587692 h 2548435"/>
              <a:gd name="connsiteX63" fmla="*/ 1031556 w 3342799"/>
              <a:gd name="connsiteY63" fmla="*/ 511492 h 2548435"/>
              <a:gd name="connsiteX64" fmla="*/ 1131538 w 3342799"/>
              <a:gd name="connsiteY64" fmla="*/ 439261 h 2548435"/>
              <a:gd name="connsiteX65" fmla="*/ 1235487 w 3342799"/>
              <a:gd name="connsiteY65" fmla="*/ 372586 h 2548435"/>
              <a:gd name="connsiteX66" fmla="*/ 1343404 w 3342799"/>
              <a:gd name="connsiteY66" fmla="*/ 309880 h 2548435"/>
              <a:gd name="connsiteX67" fmla="*/ 1454494 w 3342799"/>
              <a:gd name="connsiteY67" fmla="*/ 253524 h 2548435"/>
              <a:gd name="connsiteX68" fmla="*/ 1567172 w 3342799"/>
              <a:gd name="connsiteY68" fmla="*/ 201930 h 2548435"/>
              <a:gd name="connsiteX69" fmla="*/ 1684611 w 3342799"/>
              <a:gd name="connsiteY69" fmla="*/ 155892 h 2548435"/>
              <a:gd name="connsiteX70" fmla="*/ 1803637 w 3342799"/>
              <a:gd name="connsiteY70" fmla="*/ 115411 h 2548435"/>
              <a:gd name="connsiteX71" fmla="*/ 1925836 w 3342799"/>
              <a:gd name="connsiteY71" fmla="*/ 81280 h 2548435"/>
              <a:gd name="connsiteX72" fmla="*/ 2050417 w 3342799"/>
              <a:gd name="connsiteY72" fmla="*/ 52705 h 2548435"/>
              <a:gd name="connsiteX73" fmla="*/ 2113103 w 3342799"/>
              <a:gd name="connsiteY73" fmla="*/ 40799 h 2548435"/>
              <a:gd name="connsiteX74" fmla="*/ 2176584 w 3342799"/>
              <a:gd name="connsiteY74" fmla="*/ 29686 h 2548435"/>
              <a:gd name="connsiteX75" fmla="*/ 2240858 w 3342799"/>
              <a:gd name="connsiteY75" fmla="*/ 20955 h 2548435"/>
              <a:gd name="connsiteX76" fmla="*/ 2305132 w 3342799"/>
              <a:gd name="connsiteY76" fmla="*/ 13017 h 2548435"/>
              <a:gd name="connsiteX77" fmla="*/ 2370199 w 3342799"/>
              <a:gd name="connsiteY77" fmla="*/ 8255 h 2548435"/>
              <a:gd name="connsiteX78" fmla="*/ 2436060 w 3342799"/>
              <a:gd name="connsiteY78" fmla="*/ 3492 h 2548435"/>
              <a:gd name="connsiteX79" fmla="*/ 2501127 w 3342799"/>
              <a:gd name="connsiteY79" fmla="*/ 1111 h 2548435"/>
              <a:gd name="connsiteX80" fmla="*/ 2568575 w 3342799"/>
              <a:gd name="connsiteY80" fmla="*/ 1111 h 2548435"/>
              <a:gd name="connsiteX81" fmla="*/ 2568575 w 3342799"/>
              <a:gd name="connsiteY81" fmla="*/ 40 h 254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342799" h="2548435">
                <a:moveTo>
                  <a:pt x="2569369" y="0"/>
                </a:moveTo>
                <a:cubicBezTo>
                  <a:pt x="2996523" y="0"/>
                  <a:pt x="3342799" y="345565"/>
                  <a:pt x="3342799" y="771843"/>
                </a:cubicBezTo>
                <a:cubicBezTo>
                  <a:pt x="3342799" y="1198120"/>
                  <a:pt x="2996523" y="1543685"/>
                  <a:pt x="2569369" y="1543685"/>
                </a:cubicBezTo>
                <a:lnTo>
                  <a:pt x="2568575" y="1543645"/>
                </a:lnTo>
                <a:lnTo>
                  <a:pt x="2568575" y="1540986"/>
                </a:lnTo>
                <a:lnTo>
                  <a:pt x="2515410" y="1542574"/>
                </a:lnTo>
                <a:lnTo>
                  <a:pt x="2463039" y="1547336"/>
                </a:lnTo>
                <a:lnTo>
                  <a:pt x="2411461" y="1553686"/>
                </a:lnTo>
                <a:lnTo>
                  <a:pt x="2361470" y="1562417"/>
                </a:lnTo>
                <a:lnTo>
                  <a:pt x="2310686" y="1573530"/>
                </a:lnTo>
                <a:lnTo>
                  <a:pt x="2262282" y="1588611"/>
                </a:lnTo>
                <a:lnTo>
                  <a:pt x="2214672" y="1603692"/>
                </a:lnTo>
                <a:lnTo>
                  <a:pt x="2167855" y="1621949"/>
                </a:lnTo>
                <a:lnTo>
                  <a:pt x="2121832" y="1643380"/>
                </a:lnTo>
                <a:lnTo>
                  <a:pt x="2078189" y="1666399"/>
                </a:lnTo>
                <a:lnTo>
                  <a:pt x="2035340" y="1690211"/>
                </a:lnTo>
                <a:lnTo>
                  <a:pt x="1994078" y="1716405"/>
                </a:lnTo>
                <a:lnTo>
                  <a:pt x="1952815" y="1744980"/>
                </a:lnTo>
                <a:lnTo>
                  <a:pt x="1914727" y="1775936"/>
                </a:lnTo>
                <a:lnTo>
                  <a:pt x="1876639" y="1807686"/>
                </a:lnTo>
                <a:lnTo>
                  <a:pt x="1841725" y="1842611"/>
                </a:lnTo>
                <a:lnTo>
                  <a:pt x="1806811" y="1877536"/>
                </a:lnTo>
                <a:lnTo>
                  <a:pt x="1775070" y="1915636"/>
                </a:lnTo>
                <a:lnTo>
                  <a:pt x="1744124" y="1953736"/>
                </a:lnTo>
                <a:lnTo>
                  <a:pt x="1715558" y="1995011"/>
                </a:lnTo>
                <a:lnTo>
                  <a:pt x="1689372" y="2036286"/>
                </a:lnTo>
                <a:lnTo>
                  <a:pt x="1664773" y="2079149"/>
                </a:lnTo>
                <a:lnTo>
                  <a:pt x="1642555" y="2123599"/>
                </a:lnTo>
                <a:lnTo>
                  <a:pt x="1621130" y="2168842"/>
                </a:lnTo>
                <a:lnTo>
                  <a:pt x="1602880" y="2216467"/>
                </a:lnTo>
                <a:lnTo>
                  <a:pt x="1587010" y="2263299"/>
                </a:lnTo>
                <a:lnTo>
                  <a:pt x="1571933" y="2312511"/>
                </a:lnTo>
                <a:lnTo>
                  <a:pt x="1561618" y="2362517"/>
                </a:lnTo>
                <a:lnTo>
                  <a:pt x="1552096" y="2412524"/>
                </a:lnTo>
                <a:lnTo>
                  <a:pt x="1546541" y="2464911"/>
                </a:lnTo>
                <a:lnTo>
                  <a:pt x="1541780" y="2516505"/>
                </a:lnTo>
                <a:lnTo>
                  <a:pt x="1541064" y="2540510"/>
                </a:lnTo>
                <a:lnTo>
                  <a:pt x="1538589" y="2491403"/>
                </a:lnTo>
                <a:cubicBezTo>
                  <a:pt x="1499063" y="2101396"/>
                  <a:pt x="1170367" y="1797052"/>
                  <a:pt x="770732" y="1797052"/>
                </a:cubicBezTo>
                <a:cubicBezTo>
                  <a:pt x="371097" y="1797052"/>
                  <a:pt x="42400" y="2101396"/>
                  <a:pt x="2874" y="2491403"/>
                </a:cubicBezTo>
                <a:lnTo>
                  <a:pt x="0" y="2548435"/>
                </a:lnTo>
                <a:lnTo>
                  <a:pt x="0" y="2502217"/>
                </a:lnTo>
                <a:lnTo>
                  <a:pt x="2381" y="2437130"/>
                </a:lnTo>
                <a:lnTo>
                  <a:pt x="7142" y="2371249"/>
                </a:lnTo>
                <a:lnTo>
                  <a:pt x="11903" y="2306161"/>
                </a:lnTo>
                <a:lnTo>
                  <a:pt x="19838" y="2241867"/>
                </a:lnTo>
                <a:lnTo>
                  <a:pt x="28566" y="2178367"/>
                </a:lnTo>
                <a:lnTo>
                  <a:pt x="39675" y="2114074"/>
                </a:lnTo>
                <a:lnTo>
                  <a:pt x="51578" y="2051367"/>
                </a:lnTo>
                <a:lnTo>
                  <a:pt x="80144" y="1926749"/>
                </a:lnTo>
                <a:lnTo>
                  <a:pt x="114265" y="1804511"/>
                </a:lnTo>
                <a:lnTo>
                  <a:pt x="154734" y="1686242"/>
                </a:lnTo>
                <a:lnTo>
                  <a:pt x="200757" y="1568767"/>
                </a:lnTo>
                <a:lnTo>
                  <a:pt x="252335" y="1456055"/>
                </a:lnTo>
                <a:lnTo>
                  <a:pt x="308674" y="1344930"/>
                </a:lnTo>
                <a:lnTo>
                  <a:pt x="371360" y="1236186"/>
                </a:lnTo>
                <a:lnTo>
                  <a:pt x="438808" y="1132999"/>
                </a:lnTo>
                <a:lnTo>
                  <a:pt x="510224" y="1032192"/>
                </a:lnTo>
                <a:lnTo>
                  <a:pt x="586400" y="934561"/>
                </a:lnTo>
                <a:lnTo>
                  <a:pt x="667338" y="841692"/>
                </a:lnTo>
                <a:lnTo>
                  <a:pt x="750656" y="751999"/>
                </a:lnTo>
                <a:lnTo>
                  <a:pt x="841115" y="667861"/>
                </a:lnTo>
                <a:lnTo>
                  <a:pt x="933955" y="587692"/>
                </a:lnTo>
                <a:lnTo>
                  <a:pt x="1031556" y="511492"/>
                </a:lnTo>
                <a:lnTo>
                  <a:pt x="1131538" y="439261"/>
                </a:lnTo>
                <a:lnTo>
                  <a:pt x="1235487" y="372586"/>
                </a:lnTo>
                <a:lnTo>
                  <a:pt x="1343404" y="309880"/>
                </a:lnTo>
                <a:lnTo>
                  <a:pt x="1454494" y="253524"/>
                </a:lnTo>
                <a:lnTo>
                  <a:pt x="1567172" y="201930"/>
                </a:lnTo>
                <a:lnTo>
                  <a:pt x="1684611" y="155892"/>
                </a:lnTo>
                <a:lnTo>
                  <a:pt x="1803637" y="115411"/>
                </a:lnTo>
                <a:lnTo>
                  <a:pt x="1925836" y="81280"/>
                </a:lnTo>
                <a:lnTo>
                  <a:pt x="2050417" y="52705"/>
                </a:lnTo>
                <a:lnTo>
                  <a:pt x="2113103" y="40799"/>
                </a:lnTo>
                <a:lnTo>
                  <a:pt x="2176584" y="29686"/>
                </a:lnTo>
                <a:lnTo>
                  <a:pt x="2240858" y="20955"/>
                </a:lnTo>
                <a:lnTo>
                  <a:pt x="2305132" y="13017"/>
                </a:lnTo>
                <a:lnTo>
                  <a:pt x="2370199" y="8255"/>
                </a:lnTo>
                <a:lnTo>
                  <a:pt x="2436060" y="3492"/>
                </a:lnTo>
                <a:lnTo>
                  <a:pt x="2501127" y="1111"/>
                </a:lnTo>
                <a:lnTo>
                  <a:pt x="2568575" y="1111"/>
                </a:lnTo>
                <a:lnTo>
                  <a:pt x="2568575" y="40"/>
                </a:lnTo>
                <a:close/>
              </a:path>
            </a:pathLst>
          </a:custGeom>
          <a:blipFill dpi="0" rotWithShape="1">
            <a:blip r:embed="rId7">
              <a:alphaModFix amt="50378"/>
            </a:blip>
            <a:srcRect/>
            <a:stretch>
              <a:fillRect l="-2000" t="-4000" r="-17000"/>
            </a:stretch>
          </a:blipFill>
          <a:ln w="762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802BD7CD-AC09-376D-BA75-521DCEC51FC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4107550" y="1437945"/>
            <a:ext cx="1905753" cy="1612287"/>
          </a:xfrm>
          <a:prstGeom prst="curvedConnector2">
            <a:avLst/>
          </a:prstGeom>
          <a:ln w="57150">
            <a:solidFill>
              <a:srgbClr val="D43F6E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C1B5AB3C-3A9F-FD10-1003-DA3C08AF7FCE}"/>
              </a:ext>
            </a:extLst>
          </p:cNvPr>
          <p:cNvCxnSpPr>
            <a:cxnSpLocks/>
            <a:stCxn id="11" idx="0"/>
          </p:cNvCxnSpPr>
          <p:nvPr/>
        </p:nvCxnSpPr>
        <p:spPr>
          <a:xfrm rot="5400000" flipH="1" flipV="1">
            <a:off x="6604840" y="1303951"/>
            <a:ext cx="1154744" cy="2337818"/>
          </a:xfrm>
          <a:prstGeom prst="curvedConnector2">
            <a:avLst/>
          </a:prstGeom>
          <a:ln w="57150">
            <a:solidFill>
              <a:srgbClr val="D43F6E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252289C-0C4F-5110-9F8A-9D1D43B86961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3151522" y="3040145"/>
            <a:ext cx="1910092" cy="632906"/>
          </a:xfrm>
          <a:prstGeom prst="straightConnector1">
            <a:avLst/>
          </a:prstGeom>
          <a:ln w="57150">
            <a:solidFill>
              <a:srgbClr val="D43F6E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A4B500F-CC49-702C-E61C-C9E4969F4B0F}"/>
              </a:ext>
            </a:extLst>
          </p:cNvPr>
          <p:cNvCxnSpPr>
            <a:cxnSpLocks/>
          </p:cNvCxnSpPr>
          <p:nvPr/>
        </p:nvCxnSpPr>
        <p:spPr>
          <a:xfrm flipH="1">
            <a:off x="6964991" y="3507775"/>
            <a:ext cx="2080475" cy="121493"/>
          </a:xfrm>
          <a:prstGeom prst="straightConnector1">
            <a:avLst/>
          </a:prstGeom>
          <a:ln w="57150">
            <a:solidFill>
              <a:srgbClr val="D43F6E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150E8DF-6E4B-136B-44BA-8EFE68272D7D}"/>
              </a:ext>
            </a:extLst>
          </p:cNvPr>
          <p:cNvCxnSpPr>
            <a:cxnSpLocks/>
          </p:cNvCxnSpPr>
          <p:nvPr/>
        </p:nvCxnSpPr>
        <p:spPr>
          <a:xfrm flipH="1" flipV="1">
            <a:off x="6399537" y="4117795"/>
            <a:ext cx="2375989" cy="873716"/>
          </a:xfrm>
          <a:prstGeom prst="straightConnector1">
            <a:avLst/>
          </a:prstGeom>
          <a:ln w="57150">
            <a:solidFill>
              <a:srgbClr val="D43F6E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>
            <a:extLst>
              <a:ext uri="{FF2B5EF4-FFF2-40B4-BE49-F238E27FC236}">
                <a16:creationId xmlns:a16="http://schemas.microsoft.com/office/drawing/2014/main" id="{8A313869-71BB-CA30-3DE8-46A06C0EA2E0}"/>
              </a:ext>
            </a:extLst>
          </p:cNvPr>
          <p:cNvCxnSpPr>
            <a:cxnSpLocks/>
            <a:stCxn id="4" idx="3"/>
            <a:endCxn id="12" idx="0"/>
          </p:cNvCxnSpPr>
          <p:nvPr/>
        </p:nvCxnSpPr>
        <p:spPr>
          <a:xfrm flipH="1" flipV="1">
            <a:off x="3700343" y="961261"/>
            <a:ext cx="7294914" cy="3861825"/>
          </a:xfrm>
          <a:prstGeom prst="curvedConnector4">
            <a:avLst>
              <a:gd name="adj1" fmla="val -7183"/>
              <a:gd name="adj2" fmla="val 117411"/>
            </a:avLst>
          </a:prstGeom>
          <a:ln w="57150">
            <a:solidFill>
              <a:srgbClr val="D43F6E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73EC1DB-11AC-C5E5-4A83-068F38062680}"/>
              </a:ext>
            </a:extLst>
          </p:cNvPr>
          <p:cNvGrpSpPr/>
          <p:nvPr/>
        </p:nvGrpSpPr>
        <p:grpSpPr>
          <a:xfrm>
            <a:off x="8689" y="5036340"/>
            <a:ext cx="1903942" cy="1245637"/>
            <a:chOff x="8689" y="5036340"/>
            <a:chExt cx="1903942" cy="1245637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5D07EE6F-A8C5-0330-489B-32F7003F317D}"/>
                </a:ext>
              </a:extLst>
            </p:cNvPr>
            <p:cNvSpPr/>
            <p:nvPr/>
          </p:nvSpPr>
          <p:spPr>
            <a:xfrm rot="10800000">
              <a:off x="8689" y="5036340"/>
              <a:ext cx="1903942" cy="1245637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chemeClr val="accent1">
                    <a:lumMod val="75000"/>
                    <a:alpha val="42480"/>
                  </a:schemeClr>
                </a:gs>
                <a:gs pos="34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itle 2">
              <a:extLst>
                <a:ext uri="{FF2B5EF4-FFF2-40B4-BE49-F238E27FC236}">
                  <a16:creationId xmlns:a16="http://schemas.microsoft.com/office/drawing/2014/main" id="{83846971-2D67-3B53-0017-6248FADB7397}"/>
                </a:ext>
              </a:extLst>
            </p:cNvPr>
            <p:cNvSpPr txBox="1">
              <a:spLocks/>
            </p:cNvSpPr>
            <p:nvPr/>
          </p:nvSpPr>
          <p:spPr>
            <a:xfrm>
              <a:off x="31406" y="5139082"/>
              <a:ext cx="1712945" cy="10240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lvl="0" algn="ctr"/>
              <a:r>
                <a:rPr lang="en-GB" sz="2400" b="1" dirty="0">
                  <a:solidFill>
                    <a:schemeClr val="accent1">
                      <a:lumMod val="75000"/>
                    </a:schemeClr>
                  </a:solidFill>
                </a:rPr>
                <a:t>Research Missions?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4F1E7EB2-405F-1AC9-83F4-CCD7D202353E}"/>
              </a:ext>
            </a:extLst>
          </p:cNvPr>
          <p:cNvSpPr/>
          <p:nvPr/>
        </p:nvSpPr>
        <p:spPr>
          <a:xfrm>
            <a:off x="1407033" y="2240263"/>
            <a:ext cx="2224651" cy="2841043"/>
          </a:xfrm>
          <a:prstGeom prst="ellipse">
            <a:avLst/>
          </a:prstGeom>
          <a:noFill/>
          <a:ln w="57150">
            <a:solidFill>
              <a:srgbClr val="D43F6E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224651"/>
                      <a:gd name="connsiteY0" fmla="*/ 1420522 h 2841043"/>
                      <a:gd name="connsiteX1" fmla="*/ 1112326 w 2224651"/>
                      <a:gd name="connsiteY1" fmla="*/ 0 h 2841043"/>
                      <a:gd name="connsiteX2" fmla="*/ 2224652 w 2224651"/>
                      <a:gd name="connsiteY2" fmla="*/ 1420522 h 2841043"/>
                      <a:gd name="connsiteX3" fmla="*/ 1112326 w 2224651"/>
                      <a:gd name="connsiteY3" fmla="*/ 2841044 h 2841043"/>
                      <a:gd name="connsiteX4" fmla="*/ 0 w 2224651"/>
                      <a:gd name="connsiteY4" fmla="*/ 1420522 h 2841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4651" h="2841043" extrusionOk="0">
                        <a:moveTo>
                          <a:pt x="0" y="1420522"/>
                        </a:moveTo>
                        <a:cubicBezTo>
                          <a:pt x="-77227" y="588353"/>
                          <a:pt x="429491" y="25714"/>
                          <a:pt x="1112326" y="0"/>
                        </a:cubicBezTo>
                        <a:cubicBezTo>
                          <a:pt x="1928489" y="42493"/>
                          <a:pt x="2109362" y="639655"/>
                          <a:pt x="2224652" y="1420522"/>
                        </a:cubicBezTo>
                        <a:cubicBezTo>
                          <a:pt x="2174280" y="2254246"/>
                          <a:pt x="1704738" y="2962142"/>
                          <a:pt x="1112326" y="2841044"/>
                        </a:cubicBezTo>
                        <a:cubicBezTo>
                          <a:pt x="472930" y="2827325"/>
                          <a:pt x="74352" y="2240581"/>
                          <a:pt x="0" y="14205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7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6C7F92-FB3A-AA6F-166A-EC709772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7AD4-BE9B-44FB-8A44-BB33021C359F}" type="slidenum">
              <a:rPr lang="en-GB" smtClean="0"/>
              <a:t>5</a:t>
            </a:fld>
            <a:endParaRPr lang="en-GB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64598D2-2C3E-B711-51F2-1E1C1A0D20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83"/>
            <a:ext cx="12192000" cy="693071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17686BC-C359-D035-0C9E-33600F650B44}"/>
              </a:ext>
            </a:extLst>
          </p:cNvPr>
          <p:cNvSpPr/>
          <p:nvPr/>
        </p:nvSpPr>
        <p:spPr>
          <a:xfrm>
            <a:off x="4419600" y="386715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CEDB0B-84E5-8F48-E46B-0419624DB230}"/>
              </a:ext>
            </a:extLst>
          </p:cNvPr>
          <p:cNvSpPr/>
          <p:nvPr/>
        </p:nvSpPr>
        <p:spPr>
          <a:xfrm>
            <a:off x="3441700" y="513715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2A72D4-28ED-C816-5B9F-845CA3DE49F6}"/>
              </a:ext>
            </a:extLst>
          </p:cNvPr>
          <p:cNvSpPr/>
          <p:nvPr/>
        </p:nvSpPr>
        <p:spPr>
          <a:xfrm>
            <a:off x="2927350" y="529590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B39746-190C-0FEC-6660-0CCA4839E78D}"/>
              </a:ext>
            </a:extLst>
          </p:cNvPr>
          <p:cNvSpPr/>
          <p:nvPr/>
        </p:nvSpPr>
        <p:spPr>
          <a:xfrm>
            <a:off x="2841625" y="313690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678AB1-963C-E855-8D96-C7364B087F5B}"/>
              </a:ext>
            </a:extLst>
          </p:cNvPr>
          <p:cNvSpPr/>
          <p:nvPr/>
        </p:nvSpPr>
        <p:spPr>
          <a:xfrm>
            <a:off x="5705475" y="342900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7C00A2-F572-BEDE-E1D4-F09D4B98F350}"/>
              </a:ext>
            </a:extLst>
          </p:cNvPr>
          <p:cNvSpPr/>
          <p:nvPr/>
        </p:nvSpPr>
        <p:spPr>
          <a:xfrm>
            <a:off x="5124450" y="370840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DD7EF7-20ED-E7A6-8BA3-1D120A3AC78C}"/>
              </a:ext>
            </a:extLst>
          </p:cNvPr>
          <p:cNvSpPr/>
          <p:nvPr/>
        </p:nvSpPr>
        <p:spPr>
          <a:xfrm>
            <a:off x="5172075" y="326390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6BD2A2-DCA7-1756-69FA-DAD96B7E7118}"/>
              </a:ext>
            </a:extLst>
          </p:cNvPr>
          <p:cNvSpPr/>
          <p:nvPr/>
        </p:nvSpPr>
        <p:spPr>
          <a:xfrm>
            <a:off x="5000625" y="353695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436710-63FF-D295-A1EA-AF819A70E6A1}"/>
              </a:ext>
            </a:extLst>
          </p:cNvPr>
          <p:cNvSpPr/>
          <p:nvPr/>
        </p:nvSpPr>
        <p:spPr>
          <a:xfrm>
            <a:off x="5810250" y="458470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6D64F2-1A8B-10AD-5D6B-59949CD3AF99}"/>
              </a:ext>
            </a:extLst>
          </p:cNvPr>
          <p:cNvSpPr/>
          <p:nvPr/>
        </p:nvSpPr>
        <p:spPr>
          <a:xfrm>
            <a:off x="6503987" y="6194695"/>
            <a:ext cx="150813" cy="120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7D3559-F300-A71F-C3A4-B34067FDF82E}"/>
              </a:ext>
            </a:extLst>
          </p:cNvPr>
          <p:cNvSpPr/>
          <p:nvPr/>
        </p:nvSpPr>
        <p:spPr>
          <a:xfrm>
            <a:off x="8134350" y="497840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ABCBC3-3819-4117-8006-5470F7787DAD}"/>
              </a:ext>
            </a:extLst>
          </p:cNvPr>
          <p:cNvSpPr/>
          <p:nvPr/>
        </p:nvSpPr>
        <p:spPr>
          <a:xfrm>
            <a:off x="7804150" y="4391025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882799-DC27-0485-42C2-557B7BEB32C6}"/>
              </a:ext>
            </a:extLst>
          </p:cNvPr>
          <p:cNvSpPr/>
          <p:nvPr/>
        </p:nvSpPr>
        <p:spPr>
          <a:xfrm>
            <a:off x="6654800" y="474345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381A8C-0BAE-30CA-69EA-019D46D9E0B9}"/>
              </a:ext>
            </a:extLst>
          </p:cNvPr>
          <p:cNvSpPr/>
          <p:nvPr/>
        </p:nvSpPr>
        <p:spPr>
          <a:xfrm>
            <a:off x="6589712" y="4391025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6838E3-DA17-DE62-DBEA-B8D098BB0914}"/>
              </a:ext>
            </a:extLst>
          </p:cNvPr>
          <p:cNvSpPr/>
          <p:nvPr/>
        </p:nvSpPr>
        <p:spPr>
          <a:xfrm>
            <a:off x="9544050" y="620395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389132-EF4D-C68D-0EB6-B725B2513FFD}"/>
              </a:ext>
            </a:extLst>
          </p:cNvPr>
          <p:cNvSpPr/>
          <p:nvPr/>
        </p:nvSpPr>
        <p:spPr>
          <a:xfrm>
            <a:off x="8442325" y="186690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C516EE-B0ED-6DE5-6C8C-EFB57C37E4C2}"/>
              </a:ext>
            </a:extLst>
          </p:cNvPr>
          <p:cNvSpPr/>
          <p:nvPr/>
        </p:nvSpPr>
        <p:spPr>
          <a:xfrm>
            <a:off x="8356600" y="2257425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982E2F-F9BA-25DC-261A-1AE125AE2A33}"/>
              </a:ext>
            </a:extLst>
          </p:cNvPr>
          <p:cNvSpPr/>
          <p:nvPr/>
        </p:nvSpPr>
        <p:spPr>
          <a:xfrm>
            <a:off x="8137525" y="248285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5C0E6B8-6404-8EBC-F269-FF4EEE410B1D}"/>
              </a:ext>
            </a:extLst>
          </p:cNvPr>
          <p:cNvSpPr/>
          <p:nvPr/>
        </p:nvSpPr>
        <p:spPr>
          <a:xfrm>
            <a:off x="7143752" y="4194175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B8A1571-AD02-5F90-795C-35312519C746}"/>
              </a:ext>
            </a:extLst>
          </p:cNvPr>
          <p:cNvSpPr/>
          <p:nvPr/>
        </p:nvSpPr>
        <p:spPr>
          <a:xfrm>
            <a:off x="7642225" y="3216275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F20533-2A19-F579-B253-508493C34783}"/>
              </a:ext>
            </a:extLst>
          </p:cNvPr>
          <p:cNvSpPr/>
          <p:nvPr/>
        </p:nvSpPr>
        <p:spPr>
          <a:xfrm>
            <a:off x="7727950" y="5845175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35126E-502B-93B6-7BAC-1886C1642D12}"/>
              </a:ext>
            </a:extLst>
          </p:cNvPr>
          <p:cNvSpPr/>
          <p:nvPr/>
        </p:nvSpPr>
        <p:spPr>
          <a:xfrm>
            <a:off x="7223125" y="386715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218E721-F291-CE53-1729-46872246FBC9}"/>
              </a:ext>
            </a:extLst>
          </p:cNvPr>
          <p:cNvSpPr/>
          <p:nvPr/>
        </p:nvSpPr>
        <p:spPr>
          <a:xfrm>
            <a:off x="6654800" y="4010025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69AB979-4B42-6EAE-A58B-C5F588B7CB06}"/>
              </a:ext>
            </a:extLst>
          </p:cNvPr>
          <p:cNvSpPr/>
          <p:nvPr/>
        </p:nvSpPr>
        <p:spPr>
          <a:xfrm>
            <a:off x="6654800" y="59055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EF44023-D8D5-3F42-C0D0-9EF86E3F1AF1}"/>
              </a:ext>
            </a:extLst>
          </p:cNvPr>
          <p:cNvSpPr/>
          <p:nvPr/>
        </p:nvSpPr>
        <p:spPr>
          <a:xfrm>
            <a:off x="5619750" y="2273300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990ECD2-270E-7B83-2AA9-8C7F9607CDE4}"/>
              </a:ext>
            </a:extLst>
          </p:cNvPr>
          <p:cNvSpPr/>
          <p:nvPr/>
        </p:nvSpPr>
        <p:spPr>
          <a:xfrm>
            <a:off x="8459787" y="511175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345E8F2-47BD-3794-9DD0-0C16DA3325BB}"/>
              </a:ext>
            </a:extLst>
          </p:cNvPr>
          <p:cNvSpPr/>
          <p:nvPr/>
        </p:nvSpPr>
        <p:spPr>
          <a:xfrm>
            <a:off x="6569075" y="3563938"/>
            <a:ext cx="171450" cy="158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CE931EC-B63D-CBB7-1F10-B04142BFEF9D}"/>
              </a:ext>
            </a:extLst>
          </p:cNvPr>
          <p:cNvSpPr/>
          <p:nvPr/>
        </p:nvSpPr>
        <p:spPr>
          <a:xfrm>
            <a:off x="7659690" y="4833352"/>
            <a:ext cx="171450" cy="1587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7166391-13AC-0C77-F61A-80A8EF420659}"/>
              </a:ext>
            </a:extLst>
          </p:cNvPr>
          <p:cNvSpPr/>
          <p:nvPr/>
        </p:nvSpPr>
        <p:spPr>
          <a:xfrm>
            <a:off x="7235032" y="4992102"/>
            <a:ext cx="147635" cy="1587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C28C7EE-46FA-2D8E-7FF0-5A0166E6C7C8}"/>
              </a:ext>
            </a:extLst>
          </p:cNvPr>
          <p:cNvSpPr/>
          <p:nvPr/>
        </p:nvSpPr>
        <p:spPr>
          <a:xfrm>
            <a:off x="8778874" y="4239627"/>
            <a:ext cx="171450" cy="1587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10D7835-9EFA-4E7F-3D46-5F7B8F4F41FE}"/>
              </a:ext>
            </a:extLst>
          </p:cNvPr>
          <p:cNvSpPr/>
          <p:nvPr/>
        </p:nvSpPr>
        <p:spPr>
          <a:xfrm>
            <a:off x="7396165" y="5319127"/>
            <a:ext cx="171450" cy="1587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5D2624B-CF67-16A6-29B3-767020B68B33}"/>
              </a:ext>
            </a:extLst>
          </p:cNvPr>
          <p:cNvSpPr/>
          <p:nvPr/>
        </p:nvSpPr>
        <p:spPr>
          <a:xfrm>
            <a:off x="7718425" y="5150852"/>
            <a:ext cx="171450" cy="1587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95B6429-A8CF-BC17-8D90-E513D4C863A5}"/>
              </a:ext>
            </a:extLst>
          </p:cNvPr>
          <p:cNvSpPr/>
          <p:nvPr/>
        </p:nvSpPr>
        <p:spPr>
          <a:xfrm>
            <a:off x="8969375" y="5724525"/>
            <a:ext cx="171450" cy="1587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DD98FAD-51F0-2AED-F24E-ABDAE6234ACA}"/>
              </a:ext>
            </a:extLst>
          </p:cNvPr>
          <p:cNvSpPr/>
          <p:nvPr/>
        </p:nvSpPr>
        <p:spPr>
          <a:xfrm>
            <a:off x="8292307" y="3684587"/>
            <a:ext cx="171450" cy="15875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3079902-DBD8-43B5-F222-CF8DA1FA23BD}"/>
              </a:ext>
            </a:extLst>
          </p:cNvPr>
          <p:cNvSpPr/>
          <p:nvPr/>
        </p:nvSpPr>
        <p:spPr>
          <a:xfrm>
            <a:off x="11253790" y="5092531"/>
            <a:ext cx="171450" cy="1587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11D3631-93A0-6488-8763-77FFBE98FC96}"/>
              </a:ext>
            </a:extLst>
          </p:cNvPr>
          <p:cNvSpPr/>
          <p:nvPr/>
        </p:nvSpPr>
        <p:spPr>
          <a:xfrm>
            <a:off x="11485565" y="5451306"/>
            <a:ext cx="171450" cy="1587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0FF461C-673F-3AA7-9668-B2D52A4C012C}"/>
              </a:ext>
            </a:extLst>
          </p:cNvPr>
          <p:cNvSpPr/>
          <p:nvPr/>
        </p:nvSpPr>
        <p:spPr>
          <a:xfrm>
            <a:off x="11704640" y="5380454"/>
            <a:ext cx="171450" cy="1587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40384D9-A913-5B8E-0C9D-8041B65955DE}"/>
              </a:ext>
            </a:extLst>
          </p:cNvPr>
          <p:cNvSpPr/>
          <p:nvPr/>
        </p:nvSpPr>
        <p:spPr>
          <a:xfrm>
            <a:off x="9740112" y="6699250"/>
            <a:ext cx="171450" cy="158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0B46EC2-C9C2-9829-D878-0EF958E51987}"/>
              </a:ext>
            </a:extLst>
          </p:cNvPr>
          <p:cNvSpPr/>
          <p:nvPr/>
        </p:nvSpPr>
        <p:spPr>
          <a:xfrm>
            <a:off x="7546975" y="5008810"/>
            <a:ext cx="112715" cy="167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97B6B5B-445A-9A43-7F97-0CE1F84FB7EA}"/>
              </a:ext>
            </a:extLst>
          </p:cNvPr>
          <p:cNvSpPr/>
          <p:nvPr/>
        </p:nvSpPr>
        <p:spPr>
          <a:xfrm>
            <a:off x="3936212" y="2889250"/>
            <a:ext cx="171450" cy="158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DB01FA-2561-B0D1-EA31-39D0B3A309E1}"/>
              </a:ext>
            </a:extLst>
          </p:cNvPr>
          <p:cNvSpPr/>
          <p:nvPr/>
        </p:nvSpPr>
        <p:spPr>
          <a:xfrm>
            <a:off x="5306224" y="4273550"/>
            <a:ext cx="171450" cy="1587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Isosceles Triangle 1052">
            <a:extLst>
              <a:ext uri="{FF2B5EF4-FFF2-40B4-BE49-F238E27FC236}">
                <a16:creationId xmlns:a16="http://schemas.microsoft.com/office/drawing/2014/main" id="{BE71C338-F46C-38D6-BD7D-94471676D44F}"/>
              </a:ext>
            </a:extLst>
          </p:cNvPr>
          <p:cNvSpPr/>
          <p:nvPr/>
        </p:nvSpPr>
        <p:spPr>
          <a:xfrm>
            <a:off x="1190624" y="434176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Isosceles Triangle 1053">
            <a:extLst>
              <a:ext uri="{FF2B5EF4-FFF2-40B4-BE49-F238E27FC236}">
                <a16:creationId xmlns:a16="http://schemas.microsoft.com/office/drawing/2014/main" id="{EF3845DD-83C8-7B98-039D-8F9BC1BA904B}"/>
              </a:ext>
            </a:extLst>
          </p:cNvPr>
          <p:cNvSpPr/>
          <p:nvPr/>
        </p:nvSpPr>
        <p:spPr>
          <a:xfrm>
            <a:off x="7573965" y="5153228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Isosceles Triangle 1054">
            <a:extLst>
              <a:ext uri="{FF2B5EF4-FFF2-40B4-BE49-F238E27FC236}">
                <a16:creationId xmlns:a16="http://schemas.microsoft.com/office/drawing/2014/main" id="{8D0E605D-5A66-E1AE-B590-9E3D0B797A41}"/>
              </a:ext>
            </a:extLst>
          </p:cNvPr>
          <p:cNvSpPr/>
          <p:nvPr/>
        </p:nvSpPr>
        <p:spPr>
          <a:xfrm>
            <a:off x="7440614" y="5327054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Isosceles Triangle 1055">
            <a:extLst>
              <a:ext uri="{FF2B5EF4-FFF2-40B4-BE49-F238E27FC236}">
                <a16:creationId xmlns:a16="http://schemas.microsoft.com/office/drawing/2014/main" id="{EEB8A7A3-4FD5-B196-EAB1-EDD0FA4CA178}"/>
              </a:ext>
            </a:extLst>
          </p:cNvPr>
          <p:cNvSpPr/>
          <p:nvPr/>
        </p:nvSpPr>
        <p:spPr>
          <a:xfrm>
            <a:off x="7988299" y="3779049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Isosceles Triangle 1056">
            <a:extLst>
              <a:ext uri="{FF2B5EF4-FFF2-40B4-BE49-F238E27FC236}">
                <a16:creationId xmlns:a16="http://schemas.microsoft.com/office/drawing/2014/main" id="{0B638A83-6C23-2CDF-BCF5-2571920C7D05}"/>
              </a:ext>
            </a:extLst>
          </p:cNvPr>
          <p:cNvSpPr/>
          <p:nvPr/>
        </p:nvSpPr>
        <p:spPr>
          <a:xfrm>
            <a:off x="9629775" y="6664325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Isosceles Triangle 1057">
            <a:extLst>
              <a:ext uri="{FF2B5EF4-FFF2-40B4-BE49-F238E27FC236}">
                <a16:creationId xmlns:a16="http://schemas.microsoft.com/office/drawing/2014/main" id="{ACE632D1-954E-BBA0-610E-81DD824EB332}"/>
              </a:ext>
            </a:extLst>
          </p:cNvPr>
          <p:cNvSpPr/>
          <p:nvPr/>
        </p:nvSpPr>
        <p:spPr>
          <a:xfrm>
            <a:off x="5788024" y="1386676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Isosceles Triangle 1058">
            <a:extLst>
              <a:ext uri="{FF2B5EF4-FFF2-40B4-BE49-F238E27FC236}">
                <a16:creationId xmlns:a16="http://schemas.microsoft.com/office/drawing/2014/main" id="{5A25111F-BD8B-28D0-DE0A-9AAC8477C389}"/>
              </a:ext>
            </a:extLst>
          </p:cNvPr>
          <p:cNvSpPr/>
          <p:nvPr/>
        </p:nvSpPr>
        <p:spPr>
          <a:xfrm>
            <a:off x="7223124" y="4930764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Isosceles Triangle 1059">
            <a:extLst>
              <a:ext uri="{FF2B5EF4-FFF2-40B4-BE49-F238E27FC236}">
                <a16:creationId xmlns:a16="http://schemas.microsoft.com/office/drawing/2014/main" id="{1D2FF85A-29F3-5B18-80EB-71EA2ACA21AA}"/>
              </a:ext>
            </a:extLst>
          </p:cNvPr>
          <p:cNvSpPr/>
          <p:nvPr/>
        </p:nvSpPr>
        <p:spPr>
          <a:xfrm>
            <a:off x="8769348" y="4102506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Isosceles Triangle 1060">
            <a:extLst>
              <a:ext uri="{FF2B5EF4-FFF2-40B4-BE49-F238E27FC236}">
                <a16:creationId xmlns:a16="http://schemas.microsoft.com/office/drawing/2014/main" id="{DAC630D0-6D4C-6230-4C2C-1A1CC7453B9C}"/>
              </a:ext>
            </a:extLst>
          </p:cNvPr>
          <p:cNvSpPr/>
          <p:nvPr/>
        </p:nvSpPr>
        <p:spPr>
          <a:xfrm>
            <a:off x="7375525" y="4740275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Isosceles Triangle 1061">
            <a:extLst>
              <a:ext uri="{FF2B5EF4-FFF2-40B4-BE49-F238E27FC236}">
                <a16:creationId xmlns:a16="http://schemas.microsoft.com/office/drawing/2014/main" id="{4D0FD040-6C6C-9D97-EB34-0714AFB100BC}"/>
              </a:ext>
            </a:extLst>
          </p:cNvPr>
          <p:cNvSpPr/>
          <p:nvPr/>
        </p:nvSpPr>
        <p:spPr>
          <a:xfrm>
            <a:off x="11388129" y="5331231"/>
            <a:ext cx="194872" cy="156001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Isosceles Triangle 1062">
            <a:extLst>
              <a:ext uri="{FF2B5EF4-FFF2-40B4-BE49-F238E27FC236}">
                <a16:creationId xmlns:a16="http://schemas.microsoft.com/office/drawing/2014/main" id="{FAF6EFB4-6DBB-CEE3-7DAA-83A78B726C3D}"/>
              </a:ext>
            </a:extLst>
          </p:cNvPr>
          <p:cNvSpPr/>
          <p:nvPr/>
        </p:nvSpPr>
        <p:spPr>
          <a:xfrm>
            <a:off x="7479467" y="4989316"/>
            <a:ext cx="102395" cy="117086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Isosceles Triangle 1063">
            <a:extLst>
              <a:ext uri="{FF2B5EF4-FFF2-40B4-BE49-F238E27FC236}">
                <a16:creationId xmlns:a16="http://schemas.microsoft.com/office/drawing/2014/main" id="{DF73DE66-739F-31A2-D17D-B4280FA136A4}"/>
              </a:ext>
            </a:extLst>
          </p:cNvPr>
          <p:cNvSpPr/>
          <p:nvPr/>
        </p:nvSpPr>
        <p:spPr>
          <a:xfrm>
            <a:off x="8993189" y="5533057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Isosceles Triangle 1064">
            <a:extLst>
              <a:ext uri="{FF2B5EF4-FFF2-40B4-BE49-F238E27FC236}">
                <a16:creationId xmlns:a16="http://schemas.microsoft.com/office/drawing/2014/main" id="{DC775832-9F21-F0B1-FD0D-48ABA1F8FE50}"/>
              </a:ext>
            </a:extLst>
          </p:cNvPr>
          <p:cNvSpPr/>
          <p:nvPr/>
        </p:nvSpPr>
        <p:spPr>
          <a:xfrm>
            <a:off x="11058918" y="5011559"/>
            <a:ext cx="194872" cy="156001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3E368F9-709A-4345-431A-AACF5640DACD}"/>
              </a:ext>
            </a:extLst>
          </p:cNvPr>
          <p:cNvSpPr/>
          <p:nvPr/>
        </p:nvSpPr>
        <p:spPr>
          <a:xfrm>
            <a:off x="928689" y="275426"/>
            <a:ext cx="171450" cy="15875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A5B3C5F-62AE-0EF6-BCB0-68228482865A}"/>
              </a:ext>
            </a:extLst>
          </p:cNvPr>
          <p:cNvSpPr/>
          <p:nvPr/>
        </p:nvSpPr>
        <p:spPr>
          <a:xfrm>
            <a:off x="5432718" y="1144315"/>
            <a:ext cx="171450" cy="15875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Isosceles Triangle 5">
            <a:extLst>
              <a:ext uri="{FF2B5EF4-FFF2-40B4-BE49-F238E27FC236}">
                <a16:creationId xmlns:a16="http://schemas.microsoft.com/office/drawing/2014/main" id="{66EDADD7-3D5C-065D-97D4-308456CD48C4}"/>
              </a:ext>
            </a:extLst>
          </p:cNvPr>
          <p:cNvSpPr/>
          <p:nvPr/>
        </p:nvSpPr>
        <p:spPr>
          <a:xfrm>
            <a:off x="8631237" y="3587750"/>
            <a:ext cx="171450" cy="153998"/>
          </a:xfrm>
          <a:prstGeom prst="triangl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Isosceles Triangle 8">
            <a:extLst>
              <a:ext uri="{FF2B5EF4-FFF2-40B4-BE49-F238E27FC236}">
                <a16:creationId xmlns:a16="http://schemas.microsoft.com/office/drawing/2014/main" id="{19FAF32A-BDAF-729A-3997-A060AD8CBC28}"/>
              </a:ext>
            </a:extLst>
          </p:cNvPr>
          <p:cNvSpPr/>
          <p:nvPr/>
        </p:nvSpPr>
        <p:spPr>
          <a:xfrm>
            <a:off x="1436691" y="275426"/>
            <a:ext cx="171450" cy="153998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Isosceles Triangle 9">
            <a:extLst>
              <a:ext uri="{FF2B5EF4-FFF2-40B4-BE49-F238E27FC236}">
                <a16:creationId xmlns:a16="http://schemas.microsoft.com/office/drawing/2014/main" id="{C98CF9A1-1D27-C776-1ED2-D200D4E3F02F}"/>
              </a:ext>
            </a:extLst>
          </p:cNvPr>
          <p:cNvSpPr/>
          <p:nvPr/>
        </p:nvSpPr>
        <p:spPr>
          <a:xfrm>
            <a:off x="5477674" y="1693852"/>
            <a:ext cx="171450" cy="153998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Isosceles Triangle 10">
            <a:extLst>
              <a:ext uri="{FF2B5EF4-FFF2-40B4-BE49-F238E27FC236}">
                <a16:creationId xmlns:a16="http://schemas.microsoft.com/office/drawing/2014/main" id="{B17D14E8-285E-9BF4-A43F-E6F629E7CC23}"/>
              </a:ext>
            </a:extLst>
          </p:cNvPr>
          <p:cNvSpPr/>
          <p:nvPr/>
        </p:nvSpPr>
        <p:spPr>
          <a:xfrm>
            <a:off x="8220075" y="3852946"/>
            <a:ext cx="171450" cy="153998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Isosceles Triangle 11">
            <a:extLst>
              <a:ext uri="{FF2B5EF4-FFF2-40B4-BE49-F238E27FC236}">
                <a16:creationId xmlns:a16="http://schemas.microsoft.com/office/drawing/2014/main" id="{53B0C8D1-06F8-77A7-CF88-9335D3C3C02C}"/>
              </a:ext>
            </a:extLst>
          </p:cNvPr>
          <p:cNvSpPr/>
          <p:nvPr/>
        </p:nvSpPr>
        <p:spPr>
          <a:xfrm>
            <a:off x="4109372" y="3343275"/>
            <a:ext cx="171450" cy="153998"/>
          </a:xfrm>
          <a:prstGeom prst="triangl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Isosceles Triangle 12">
            <a:extLst>
              <a:ext uri="{FF2B5EF4-FFF2-40B4-BE49-F238E27FC236}">
                <a16:creationId xmlns:a16="http://schemas.microsoft.com/office/drawing/2014/main" id="{72E91C87-B592-18A3-71E4-5C1A74D55394}"/>
              </a:ext>
            </a:extLst>
          </p:cNvPr>
          <p:cNvSpPr/>
          <p:nvPr/>
        </p:nvSpPr>
        <p:spPr>
          <a:xfrm>
            <a:off x="9267828" y="5463202"/>
            <a:ext cx="171450" cy="153998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id="{D453C098-47B7-A82E-CF39-4CBAE6AA912A}"/>
              </a:ext>
            </a:extLst>
          </p:cNvPr>
          <p:cNvSpPr/>
          <p:nvPr/>
        </p:nvSpPr>
        <p:spPr>
          <a:xfrm>
            <a:off x="7382667" y="5196304"/>
            <a:ext cx="171450" cy="153998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Isosceles Triangle 14">
            <a:extLst>
              <a:ext uri="{FF2B5EF4-FFF2-40B4-BE49-F238E27FC236}">
                <a16:creationId xmlns:a16="http://schemas.microsoft.com/office/drawing/2014/main" id="{D41AD605-D736-F686-A6C2-B793F5E03488}"/>
              </a:ext>
            </a:extLst>
          </p:cNvPr>
          <p:cNvSpPr/>
          <p:nvPr/>
        </p:nvSpPr>
        <p:spPr>
          <a:xfrm>
            <a:off x="7402515" y="4499364"/>
            <a:ext cx="171450" cy="153998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Isosceles Triangle 15">
            <a:extLst>
              <a:ext uri="{FF2B5EF4-FFF2-40B4-BE49-F238E27FC236}">
                <a16:creationId xmlns:a16="http://schemas.microsoft.com/office/drawing/2014/main" id="{962AAF62-9057-17A5-639D-605113BEF686}"/>
              </a:ext>
            </a:extLst>
          </p:cNvPr>
          <p:cNvSpPr/>
          <p:nvPr/>
        </p:nvSpPr>
        <p:spPr>
          <a:xfrm>
            <a:off x="7167165" y="4903822"/>
            <a:ext cx="171450" cy="153998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Isosceles Triangle 16">
            <a:extLst>
              <a:ext uri="{FF2B5EF4-FFF2-40B4-BE49-F238E27FC236}">
                <a16:creationId xmlns:a16="http://schemas.microsoft.com/office/drawing/2014/main" id="{C9CC9886-4048-ACB6-9198-490690A427D9}"/>
              </a:ext>
            </a:extLst>
          </p:cNvPr>
          <p:cNvSpPr/>
          <p:nvPr/>
        </p:nvSpPr>
        <p:spPr>
          <a:xfrm>
            <a:off x="7691180" y="5119305"/>
            <a:ext cx="171450" cy="153998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Isosceles Triangle 17">
            <a:extLst>
              <a:ext uri="{FF2B5EF4-FFF2-40B4-BE49-F238E27FC236}">
                <a16:creationId xmlns:a16="http://schemas.microsoft.com/office/drawing/2014/main" id="{0C828CFF-68C3-5119-7ED7-38D7A860B690}"/>
              </a:ext>
            </a:extLst>
          </p:cNvPr>
          <p:cNvSpPr/>
          <p:nvPr/>
        </p:nvSpPr>
        <p:spPr>
          <a:xfrm>
            <a:off x="8683623" y="4036298"/>
            <a:ext cx="171450" cy="153998"/>
          </a:xfrm>
          <a:prstGeom prst="triangl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785D6AB-DCD5-44CC-913E-F37007D74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15" y="6406165"/>
            <a:ext cx="1022403" cy="15875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60D890F6-DED2-7B0C-A98D-7ADE94B73BC5}"/>
              </a:ext>
            </a:extLst>
          </p:cNvPr>
          <p:cNvSpPr txBox="1"/>
          <p:nvPr/>
        </p:nvSpPr>
        <p:spPr>
          <a:xfrm>
            <a:off x="513165" y="6582497"/>
            <a:ext cx="1433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Updated: 24.05.2024</a:t>
            </a:r>
          </a:p>
        </p:txBody>
      </p:sp>
      <p:sp>
        <p:nvSpPr>
          <p:cNvPr id="89" name="Isosceles Triangle 18">
            <a:extLst>
              <a:ext uri="{FF2B5EF4-FFF2-40B4-BE49-F238E27FC236}">
                <a16:creationId xmlns:a16="http://schemas.microsoft.com/office/drawing/2014/main" id="{1996E1DD-849C-C949-2503-4CFFB52DB50E}"/>
              </a:ext>
            </a:extLst>
          </p:cNvPr>
          <p:cNvSpPr/>
          <p:nvPr/>
        </p:nvSpPr>
        <p:spPr>
          <a:xfrm>
            <a:off x="8855073" y="4285113"/>
            <a:ext cx="171450" cy="153998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Isosceles Triangle 52">
            <a:extLst>
              <a:ext uri="{FF2B5EF4-FFF2-40B4-BE49-F238E27FC236}">
                <a16:creationId xmlns:a16="http://schemas.microsoft.com/office/drawing/2014/main" id="{06F521BA-8300-3440-20BA-B6078D755B79}"/>
              </a:ext>
            </a:extLst>
          </p:cNvPr>
          <p:cNvSpPr/>
          <p:nvPr/>
        </p:nvSpPr>
        <p:spPr>
          <a:xfrm>
            <a:off x="7604937" y="5002974"/>
            <a:ext cx="137510" cy="121510"/>
          </a:xfrm>
          <a:prstGeom prst="triangle">
            <a:avLst/>
          </a:prstGeom>
          <a:solidFill>
            <a:srgbClr val="F6F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Isosceles Triangle 54">
            <a:extLst>
              <a:ext uri="{FF2B5EF4-FFF2-40B4-BE49-F238E27FC236}">
                <a16:creationId xmlns:a16="http://schemas.microsoft.com/office/drawing/2014/main" id="{04BC1660-B5BF-BB3C-8B00-CA0302B14967}"/>
              </a:ext>
            </a:extLst>
          </p:cNvPr>
          <p:cNvSpPr/>
          <p:nvPr/>
        </p:nvSpPr>
        <p:spPr>
          <a:xfrm>
            <a:off x="5478760" y="4237027"/>
            <a:ext cx="171450" cy="153998"/>
          </a:xfrm>
          <a:prstGeom prst="triangle">
            <a:avLst/>
          </a:prstGeom>
          <a:gradFill flip="none" rotWithShape="1">
            <a:gsLst>
              <a:gs pos="48000">
                <a:srgbClr val="FF00FF"/>
              </a:gs>
              <a:gs pos="46000">
                <a:schemeClr val="bg1"/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AB882CD-6CA6-FC5B-B248-5EE14747FEA9}"/>
              </a:ext>
            </a:extLst>
          </p:cNvPr>
          <p:cNvSpPr/>
          <p:nvPr/>
        </p:nvSpPr>
        <p:spPr>
          <a:xfrm>
            <a:off x="447674" y="1707148"/>
            <a:ext cx="2028826" cy="2368550"/>
          </a:xfrm>
          <a:prstGeom prst="rect">
            <a:avLst/>
          </a:prstGeom>
          <a:solidFill>
            <a:srgbClr val="CFD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C0D04DC-BC1A-CD5C-2470-8128A774A83B}"/>
              </a:ext>
            </a:extLst>
          </p:cNvPr>
          <p:cNvGrpSpPr/>
          <p:nvPr/>
        </p:nvGrpSpPr>
        <p:grpSpPr>
          <a:xfrm>
            <a:off x="615447" y="3042408"/>
            <a:ext cx="2497145" cy="2395971"/>
            <a:chOff x="282571" y="4075698"/>
            <a:chExt cx="2497145" cy="239597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109E3DF-E557-F31B-D206-7967F287DBEE}"/>
                </a:ext>
              </a:extLst>
            </p:cNvPr>
            <p:cNvSpPr/>
            <p:nvPr/>
          </p:nvSpPr>
          <p:spPr>
            <a:xfrm>
              <a:off x="287340" y="4165600"/>
              <a:ext cx="171450" cy="158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00C03E-EF96-E97B-217F-9331EF87460F}"/>
                </a:ext>
              </a:extLst>
            </p:cNvPr>
            <p:cNvSpPr txBox="1"/>
            <p:nvPr/>
          </p:nvSpPr>
          <p:spPr>
            <a:xfrm>
              <a:off x="447674" y="4075698"/>
              <a:ext cx="1054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EU-27</a:t>
              </a:r>
              <a:endParaRPr lang="en-GB" sz="16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001289-E2D4-A895-A745-09B3401ED796}"/>
                </a:ext>
              </a:extLst>
            </p:cNvPr>
            <p:cNvSpPr txBox="1"/>
            <p:nvPr/>
          </p:nvSpPr>
          <p:spPr>
            <a:xfrm>
              <a:off x="447674" y="4317775"/>
              <a:ext cx="1054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EEA</a:t>
              </a:r>
              <a:endParaRPr lang="en-GB" sz="160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AE43E29-AA94-E627-33E1-7A85E56873BC}"/>
                </a:ext>
              </a:extLst>
            </p:cNvPr>
            <p:cNvSpPr/>
            <p:nvPr/>
          </p:nvSpPr>
          <p:spPr>
            <a:xfrm>
              <a:off x="287340" y="4398377"/>
              <a:ext cx="171450" cy="15875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33BA8E3-7166-1C66-3780-7C84397C88C8}"/>
                </a:ext>
              </a:extLst>
            </p:cNvPr>
            <p:cNvSpPr/>
            <p:nvPr/>
          </p:nvSpPr>
          <p:spPr>
            <a:xfrm>
              <a:off x="287340" y="4664075"/>
              <a:ext cx="171450" cy="15875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161339-2E72-4365-0029-78F3973FD12D}"/>
                </a:ext>
              </a:extLst>
            </p:cNvPr>
            <p:cNvSpPr txBox="1"/>
            <p:nvPr/>
          </p:nvSpPr>
          <p:spPr>
            <a:xfrm>
              <a:off x="447674" y="4574173"/>
              <a:ext cx="2075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Accession candidates </a:t>
              </a:r>
              <a:endParaRPr lang="en-GB" sz="160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5F780F4-BC0A-12A9-1FF7-E7383947CA56}"/>
                </a:ext>
              </a:extLst>
            </p:cNvPr>
            <p:cNvSpPr/>
            <p:nvPr/>
          </p:nvSpPr>
          <p:spPr>
            <a:xfrm>
              <a:off x="287340" y="4923254"/>
              <a:ext cx="171450" cy="158750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8FEAAD1-8B84-4216-D6AA-DB4F6C72E1A7}"/>
                </a:ext>
              </a:extLst>
            </p:cNvPr>
            <p:cNvSpPr/>
            <p:nvPr/>
          </p:nvSpPr>
          <p:spPr>
            <a:xfrm>
              <a:off x="287340" y="5196304"/>
              <a:ext cx="171450" cy="1587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F2E0A3-357A-5F90-1BBB-1CAC8FC16464}"/>
                </a:ext>
              </a:extLst>
            </p:cNvPr>
            <p:cNvSpPr txBox="1"/>
            <p:nvPr/>
          </p:nvSpPr>
          <p:spPr>
            <a:xfrm>
              <a:off x="447674" y="4833352"/>
              <a:ext cx="2075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Neighbourhood</a:t>
              </a:r>
              <a:endParaRPr lang="en-GB" sz="16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412A108-0BEB-F171-1AF0-5C4C9C1D544B}"/>
                </a:ext>
              </a:extLst>
            </p:cNvPr>
            <p:cNvSpPr txBox="1"/>
            <p:nvPr/>
          </p:nvSpPr>
          <p:spPr>
            <a:xfrm>
              <a:off x="447674" y="5106402"/>
              <a:ext cx="23320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Third countries and KREN</a:t>
              </a:r>
              <a:endParaRPr lang="en-GB" sz="160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4EC3630-E5C3-C715-FE3F-6F6B0CA1CD22}"/>
                </a:ext>
              </a:extLst>
            </p:cNvPr>
            <p:cNvSpPr txBox="1"/>
            <p:nvPr/>
          </p:nvSpPr>
          <p:spPr>
            <a:xfrm>
              <a:off x="472288" y="5448662"/>
              <a:ext cx="17806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Association to HE</a:t>
              </a:r>
            </a:p>
            <a:p>
              <a:r>
                <a:rPr lang="en-US" sz="900" dirty="0"/>
                <a:t>*CH currently only under ERC calls</a:t>
              </a:r>
            </a:p>
          </p:txBody>
        </p:sp>
        <p:sp>
          <p:nvSpPr>
            <p:cNvPr id="56" name="Isosceles Triangle 1043">
              <a:extLst>
                <a:ext uri="{FF2B5EF4-FFF2-40B4-BE49-F238E27FC236}">
                  <a16:creationId xmlns:a16="http://schemas.microsoft.com/office/drawing/2014/main" id="{C9418CEF-8292-F27D-A772-039478B4E8CF}"/>
                </a:ext>
              </a:extLst>
            </p:cNvPr>
            <p:cNvSpPr/>
            <p:nvPr/>
          </p:nvSpPr>
          <p:spPr>
            <a:xfrm>
              <a:off x="282571" y="5595386"/>
              <a:ext cx="171450" cy="153998"/>
            </a:xfrm>
            <a:prstGeom prst="triangle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Isosceles Triangle 3">
              <a:extLst>
                <a:ext uri="{FF2B5EF4-FFF2-40B4-BE49-F238E27FC236}">
                  <a16:creationId xmlns:a16="http://schemas.microsoft.com/office/drawing/2014/main" id="{5B9A5F17-ECFF-7CD8-4E15-EB60CF900B47}"/>
                </a:ext>
              </a:extLst>
            </p:cNvPr>
            <p:cNvSpPr/>
            <p:nvPr/>
          </p:nvSpPr>
          <p:spPr>
            <a:xfrm>
              <a:off x="287340" y="5988080"/>
              <a:ext cx="171450" cy="153998"/>
            </a:xfrm>
            <a:prstGeom prst="triangl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4BE1089-A741-AB95-9F69-45C34E6E1CEE}"/>
                </a:ext>
              </a:extLst>
            </p:cNvPr>
            <p:cNvSpPr txBox="1"/>
            <p:nvPr/>
          </p:nvSpPr>
          <p:spPr>
            <a:xfrm>
              <a:off x="447674" y="5906394"/>
              <a:ext cx="2075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Association to CEF</a:t>
              </a:r>
              <a:endParaRPr lang="en-GB" sz="1600" dirty="0"/>
            </a:p>
          </p:txBody>
        </p:sp>
        <p:sp>
          <p:nvSpPr>
            <p:cNvPr id="75" name="Isosceles Triangle 6">
              <a:extLst>
                <a:ext uri="{FF2B5EF4-FFF2-40B4-BE49-F238E27FC236}">
                  <a16:creationId xmlns:a16="http://schemas.microsoft.com/office/drawing/2014/main" id="{61ADFB8D-8691-DF68-2AA0-570231F8E341}"/>
                </a:ext>
              </a:extLst>
            </p:cNvPr>
            <p:cNvSpPr/>
            <p:nvPr/>
          </p:nvSpPr>
          <p:spPr>
            <a:xfrm>
              <a:off x="287340" y="6231980"/>
              <a:ext cx="171450" cy="153998"/>
            </a:xfrm>
            <a:prstGeom prst="triangle">
              <a:avLst/>
            </a:prstGeom>
            <a:solidFill>
              <a:srgbClr val="F6F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DF2FBD-3B91-F7CC-2C89-AD82A0E35D90}"/>
                </a:ext>
              </a:extLst>
            </p:cNvPr>
            <p:cNvSpPr txBox="1"/>
            <p:nvPr/>
          </p:nvSpPr>
          <p:spPr>
            <a:xfrm>
              <a:off x="447674" y="6133115"/>
              <a:ext cx="2075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Association to DEP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311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6B2D1443-44BE-F9AA-821A-F90187A40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989" y="6400800"/>
            <a:ext cx="3497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89F50418-0451-E27A-8868-C379114FD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31" y="839245"/>
            <a:ext cx="21510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Text Box 5">
            <a:extLst>
              <a:ext uri="{FF2B5EF4-FFF2-40B4-BE49-F238E27FC236}">
                <a16:creationId xmlns:a16="http://schemas.microsoft.com/office/drawing/2014/main" id="{C907C066-9336-A523-4D14-E3B6E7377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527" y="2784971"/>
            <a:ext cx="20444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Galliard" pitchFamily="18" charset="0"/>
              </a:rPr>
              <a:t>April 1999 Topology</a:t>
            </a:r>
            <a:endParaRPr lang="en-US" altLang="en-US" dirty="0"/>
          </a:p>
        </p:txBody>
      </p:sp>
      <p:graphicFrame>
        <p:nvGraphicFramePr>
          <p:cNvPr id="73734" name="Object 6">
            <a:extLst>
              <a:ext uri="{FF2B5EF4-FFF2-40B4-BE49-F238E27FC236}">
                <a16:creationId xmlns:a16="http://schemas.microsoft.com/office/drawing/2014/main" id="{9C24BD44-5BF3-E8A7-CC10-D8992E86C4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7813" y="950187"/>
          <a:ext cx="5417922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8" r:id="rId3" imgW="4629150" imgH="5308600" progId="CorelPhotoPaint.Image.8">
                  <p:embed/>
                </p:oleObj>
              </mc:Choice>
              <mc:Fallback>
                <p:oleObj name="CorelPhotoPaint.Image.8" r:id="rId3" imgW="4629150" imgH="5308600" progId="CorelPhotoPaint.Image.8">
                  <p:embed/>
                  <p:pic>
                    <p:nvPicPr>
                      <p:cNvPr id="73734" name="Object 6">
                        <a:extLst>
                          <a:ext uri="{FF2B5EF4-FFF2-40B4-BE49-F238E27FC236}">
                            <a16:creationId xmlns:a16="http://schemas.microsoft.com/office/drawing/2014/main" id="{9C24BD44-5BF3-E8A7-CC10-D8992E86C4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7813" y="950187"/>
                        <a:ext cx="5417922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C76C0C60-0067-50E9-A595-15A9A3B2B06C}"/>
              </a:ext>
            </a:extLst>
          </p:cNvPr>
          <p:cNvGrpSpPr/>
          <p:nvPr/>
        </p:nvGrpSpPr>
        <p:grpSpPr>
          <a:xfrm>
            <a:off x="663418" y="4450298"/>
            <a:ext cx="1527006" cy="1539378"/>
            <a:chOff x="10322042" y="4352092"/>
            <a:chExt cx="1527006" cy="153937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4E485D3-B8BE-027F-2960-FABF282CA5F9}"/>
                </a:ext>
              </a:extLst>
            </p:cNvPr>
            <p:cNvGrpSpPr/>
            <p:nvPr/>
          </p:nvGrpSpPr>
          <p:grpSpPr>
            <a:xfrm>
              <a:off x="10322042" y="4352092"/>
              <a:ext cx="1527006" cy="1539378"/>
              <a:chOff x="2772261" y="-386616"/>
              <a:chExt cx="2380967" cy="240025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14D7AB2-0ACD-7F33-C0AB-0335FC603ED4}"/>
                  </a:ext>
                </a:extLst>
              </p:cNvPr>
              <p:cNvSpPr/>
              <p:nvPr/>
            </p:nvSpPr>
            <p:spPr>
              <a:xfrm>
                <a:off x="2781787" y="-386616"/>
                <a:ext cx="2371441" cy="2371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2508FC5-68D7-83A4-69DA-59528653AB39}"/>
                  </a:ext>
                </a:extLst>
              </p:cNvPr>
              <p:cNvSpPr/>
              <p:nvPr/>
            </p:nvSpPr>
            <p:spPr>
              <a:xfrm>
                <a:off x="2772261" y="-357799"/>
                <a:ext cx="2371441" cy="2371441"/>
              </a:xfrm>
              <a:prstGeom prst="ellipse">
                <a:avLst/>
              </a:prstGeom>
              <a:blipFill dpi="0" rotWithShape="1">
                <a:blip r:embed="rId5"/>
                <a:srcRect/>
                <a:stretch>
                  <a:fillRect t="10000" b="-10000"/>
                </a:stretch>
              </a:blipFill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2B97FD-5AD4-A3C7-4356-240AFC770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15" b="19947"/>
            <a:stretch/>
          </p:blipFill>
          <p:spPr>
            <a:xfrm>
              <a:off x="11082490" y="5572337"/>
              <a:ext cx="288206" cy="132756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C23CE7D4-E165-E068-325E-C7BD102BA5E5}"/>
              </a:ext>
            </a:extLst>
          </p:cNvPr>
          <p:cNvSpPr/>
          <p:nvPr/>
        </p:nvSpPr>
        <p:spPr>
          <a:xfrm>
            <a:off x="2872338" y="3703698"/>
            <a:ext cx="1758889" cy="152089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57FEE0-DAAA-E6E3-2A31-F35ABED423C1}"/>
              </a:ext>
            </a:extLst>
          </p:cNvPr>
          <p:cNvSpPr txBox="1"/>
          <p:nvPr/>
        </p:nvSpPr>
        <p:spPr>
          <a:xfrm rot="10800000" flipV="1">
            <a:off x="3022792" y="3868615"/>
            <a:ext cx="160843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In the 90s and 2000s digital was about connectivity</a:t>
            </a:r>
          </a:p>
        </p:txBody>
      </p:sp>
      <p:sp>
        <p:nvSpPr>
          <p:cNvPr id="23" name="Triangle 38">
            <a:extLst>
              <a:ext uri="{FF2B5EF4-FFF2-40B4-BE49-F238E27FC236}">
                <a16:creationId xmlns:a16="http://schemas.microsoft.com/office/drawing/2014/main" id="{E470C442-D5C6-AE1C-0DB7-B4A61EFA5099}"/>
              </a:ext>
            </a:extLst>
          </p:cNvPr>
          <p:cNvSpPr/>
          <p:nvPr/>
        </p:nvSpPr>
        <p:spPr>
          <a:xfrm rot="15354536">
            <a:off x="2480441" y="4273093"/>
            <a:ext cx="291036" cy="812442"/>
          </a:xfrm>
          <a:prstGeom prst="triangle">
            <a:avLst>
              <a:gd name="adj" fmla="val 64186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3D54-8B83-4266-53B6-B7006115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43F5-DEB3-7517-FC33-C67C3639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58ED-77CB-41A9-954F-3F49BE2D74D1}" type="slidenum">
              <a:rPr lang="en-GB" smtClean="0"/>
              <a:t>7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136455-90BF-CC12-C876-B50DAFD598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299" y="-261356"/>
            <a:ext cx="12832597" cy="73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AB94E0-E41F-D540-9D29-6EBF1FB3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7994"/>
            <a:ext cx="32893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0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 txBox="1">
            <a:spLocks/>
          </p:cNvSpPr>
          <p:nvPr/>
        </p:nvSpPr>
        <p:spPr>
          <a:xfrm>
            <a:off x="998895" y="1401797"/>
            <a:ext cx="9503472" cy="21161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The GÉANT network interconnects research, education and innovation communities worldwide, with secure, high-capacity networks.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54ADE8-4415-4682-8F59-FA4EB48E4C86}"/>
              </a:ext>
            </a:extLst>
          </p:cNvPr>
          <p:cNvSpPr/>
          <p:nvPr/>
        </p:nvSpPr>
        <p:spPr>
          <a:xfrm>
            <a:off x="6456363" y="5781675"/>
            <a:ext cx="914400" cy="41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A6E4F-E7AA-4EA6-B753-E727771112E8}"/>
              </a:ext>
            </a:extLst>
          </p:cNvPr>
          <p:cNvSpPr/>
          <p:nvPr/>
        </p:nvSpPr>
        <p:spPr>
          <a:xfrm>
            <a:off x="9541457" y="5876925"/>
            <a:ext cx="914400" cy="417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4C5A2-2F04-4EB2-A731-1BBF8F6F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Europe’s Global Reach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E0013-B30E-48A5-31E5-7BFEEC27B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0" t="16428" r="4073" b="9140"/>
          <a:stretch/>
        </p:blipFill>
        <p:spPr>
          <a:xfrm>
            <a:off x="998895" y="2149888"/>
            <a:ext cx="7805715" cy="4465187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1C18F-5D07-45AC-75D1-3F5365879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526" y="2381279"/>
            <a:ext cx="40513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66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6B2E7-23D5-D2BD-74F0-5C8A8C95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L"/>
          </a:p>
        </p:txBody>
      </p:sp>
      <p:pic>
        <p:nvPicPr>
          <p:cNvPr id="10" name="eduroam 7.5 Loop">
            <a:hlinkClick r:id="" action="ppaction://media"/>
            <a:extLst>
              <a:ext uri="{FF2B5EF4-FFF2-40B4-BE49-F238E27FC236}">
                <a16:creationId xmlns:a16="http://schemas.microsoft.com/office/drawing/2014/main" id="{79AEF934-2D4E-39BA-F775-6D7079A1212A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525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ANT Presentation Template - August 2017.potx" id="{D619A71B-72F6-4017-9642-8E046705272E}" vid="{94030387-6E4E-45DC-8C13-3496BB4EE5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GEANT Presentation Template - August 2017</Template>
  <TotalTime>51190</TotalTime>
  <Words>960</Words>
  <Application>Microsoft Macintosh PowerPoint</Application>
  <PresentationFormat>Widescreen</PresentationFormat>
  <Paragraphs>129</Paragraphs>
  <Slides>12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Arial</vt:lpstr>
      <vt:lpstr>Calibri</vt:lpstr>
      <vt:lpstr>Galliard</vt:lpstr>
      <vt:lpstr>Slack-Lato</vt:lpstr>
      <vt:lpstr>Office Theme</vt:lpstr>
      <vt:lpstr>CorelPhotoPaint.Image.8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Europe’s Global Reach</vt:lpstr>
      <vt:lpstr>PowerPoint Presentation</vt:lpstr>
      <vt:lpstr>PowerPoint Presentation</vt:lpstr>
      <vt:lpstr>PowerPoint Presentation</vt:lpstr>
      <vt:lpstr>PowerPoint Presentation</vt:lpstr>
    </vt:vector>
  </TitlesOfParts>
  <Company>DANTE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Meloni</dc:creator>
  <cp:lastModifiedBy>Cathrin Stover</cp:lastModifiedBy>
  <cp:revision>173</cp:revision>
  <dcterms:created xsi:type="dcterms:W3CDTF">2018-03-16T12:13:33Z</dcterms:created>
  <dcterms:modified xsi:type="dcterms:W3CDTF">2024-06-03T08:23:01Z</dcterms:modified>
</cp:coreProperties>
</file>