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13"/>
  </p:notesMasterIdLst>
  <p:sldIdLst>
    <p:sldId id="256" r:id="rId2"/>
    <p:sldId id="262" r:id="rId3"/>
    <p:sldId id="258" r:id="rId4"/>
    <p:sldId id="260" r:id="rId5"/>
    <p:sldId id="267" r:id="rId6"/>
    <p:sldId id="270" r:id="rId7"/>
    <p:sldId id="266" r:id="rId8"/>
    <p:sldId id="261" r:id="rId9"/>
    <p:sldId id="274" r:id="rId10"/>
    <p:sldId id="273" r:id="rId11"/>
    <p:sldId id="259" r:id="rId12"/>
  </p:sldIdLst>
  <p:sldSz cx="24382413" cy="13716000"/>
  <p:notesSz cx="6858000" cy="9144000"/>
  <p:defaultTextStyle>
    <a:defPPr>
      <a:defRPr lang="nl-B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7"/>
    <p:restoredTop sz="83622" autoAdjust="0"/>
  </p:normalViewPr>
  <p:slideViewPr>
    <p:cSldViewPr snapToGrid="0" showGuides="1">
      <p:cViewPr varScale="1">
        <p:scale>
          <a:sx n="27" d="100"/>
          <a:sy n="27" d="100"/>
        </p:scale>
        <p:origin x="762" y="51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63366-3F75-524C-B618-3F1A0CB6910B}" type="datetimeFigureOut">
              <a:rPr lang="nl-BE" smtClean="0"/>
              <a:t>4/06/2024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43062-E75C-1548-8F97-19F0BC40474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817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43062-E75C-1548-8F97-19F0BC40474D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12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43062-E75C-1548-8F97-19F0BC40474D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94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43062-E75C-1548-8F97-19F0BC40474D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88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43062-E75C-1548-8F97-19F0BC40474D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0436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43062-E75C-1548-8F97-19F0BC40474D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82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43062-E75C-1548-8F97-19F0BC40474D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732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iteldia-0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E91F524-157B-764E-7354-29D14A1D68B7}"/>
              </a:ext>
            </a:extLst>
          </p:cNvPr>
          <p:cNvSpPr/>
          <p:nvPr userDrawn="1"/>
        </p:nvSpPr>
        <p:spPr>
          <a:xfrm>
            <a:off x="633600" y="10998000"/>
            <a:ext cx="23115599" cy="208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7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5200" y="2855300"/>
            <a:ext cx="7812000" cy="414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10700"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E89DFD0-38F4-F511-E503-F537F1D5C3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96800" y="8978400"/>
            <a:ext cx="7686000" cy="286237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1415A8C-460A-B455-BB7B-D64C77714D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94400" y="11581200"/>
            <a:ext cx="1134000" cy="8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27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ussentitel-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200" y="6381600"/>
            <a:ext cx="14565600" cy="5899300"/>
          </a:xfrm>
        </p:spPr>
        <p:txBody>
          <a:bodyPr lIns="0" tIns="0" rIns="0" bIns="0" anchor="t" anchorCtr="0">
            <a:noAutofit/>
          </a:bodyPr>
          <a:lstStyle>
            <a:lvl1pPr algn="l">
              <a:defRPr sz="12400" b="1" baseline="0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8AD2A1-A8CA-8EE3-D772-594E78F9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1201" y="4622799"/>
            <a:ext cx="14565600" cy="1270001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900" b="1" i="0" baseline="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3137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ussentitel-0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200" y="6381600"/>
            <a:ext cx="14565600" cy="5899300"/>
          </a:xfrm>
        </p:spPr>
        <p:txBody>
          <a:bodyPr lIns="0" tIns="0" rIns="0" bIns="0" anchor="t" anchorCtr="0">
            <a:noAutofit/>
          </a:bodyPr>
          <a:lstStyle>
            <a:lvl1pPr algn="l">
              <a:defRPr sz="12400" b="1" baseline="0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8AD2A1-A8CA-8EE3-D772-594E78F9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1201" y="4622799"/>
            <a:ext cx="14565600" cy="1270001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900" b="1" i="0" baseline="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0528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iteldia-0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E91F524-157B-764E-7354-29D14A1D68B7}"/>
              </a:ext>
            </a:extLst>
          </p:cNvPr>
          <p:cNvSpPr/>
          <p:nvPr userDrawn="1"/>
        </p:nvSpPr>
        <p:spPr>
          <a:xfrm>
            <a:off x="18054000" y="633600"/>
            <a:ext cx="5695200" cy="1244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 sz="72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400" y="2545200"/>
            <a:ext cx="10717200" cy="88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10966"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E89DFD0-38F4-F511-E503-F537F1D5C3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243100" y="8798400"/>
            <a:ext cx="7686000" cy="286237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1415A8C-460A-B455-BB7B-D64C77714D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94400" y="11581200"/>
            <a:ext cx="1134000" cy="8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itel+Tekst+BKGim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CF82139-97AB-EDD7-08CD-99CB95213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94" y="893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BCFDB5-DCEA-24BF-EE31-52902351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800" y="4456800"/>
            <a:ext cx="8305200" cy="1283600"/>
          </a:xfrm>
        </p:spPr>
        <p:txBody>
          <a:bodyPr lIns="0" tIns="0" rIns="0" bIns="0" anchor="t" anchorCtr="0">
            <a:noAutofit/>
          </a:bodyPr>
          <a:lstStyle>
            <a:lvl1pPr>
              <a:defRPr sz="4800" b="1" i="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5A3A3-3E3F-ED14-8795-34C10D44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3172399"/>
            <a:ext cx="8826609" cy="543601"/>
          </a:xfrm>
        </p:spPr>
        <p:txBody>
          <a:bodyPr lIns="0" tIns="0" rIns="0" bIns="0" anchor="t" anchorCtr="0"/>
          <a:lstStyle>
            <a:lvl1pPr>
              <a:defRPr sz="1800" baseline="0">
                <a:solidFill>
                  <a:srgbClr val="797979"/>
                </a:solidFill>
              </a:defRPr>
            </a:lvl1pPr>
          </a:lstStyle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695718-8CD5-8665-E345-089B23BB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600" y="13172400"/>
            <a:ext cx="914341" cy="543600"/>
          </a:xfrm>
        </p:spPr>
        <p:txBody>
          <a:bodyPr lIns="0" tIns="0" rIns="0" bIns="0" anchor="t" anchorCtr="0"/>
          <a:lstStyle>
            <a:lvl1pPr algn="l">
              <a:defRPr sz="1800" baseline="0">
                <a:solidFill>
                  <a:srgbClr val="797979"/>
                </a:solidFill>
              </a:defRPr>
            </a:lvl1pPr>
          </a:lstStyle>
          <a:p>
            <a:fld id="{04A3572B-1A88-E24B-A4DC-E584B9BA7FBE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EC9329-4BBE-E6E8-7206-86FDE14DEC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400" y="993600"/>
            <a:ext cx="4669200" cy="1738874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85F2A40E-31F3-6EE5-3E30-57C269740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24800" y="6202800"/>
            <a:ext cx="8305200" cy="54939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3000" baseline="0">
                <a:latin typeface="+mn-lt"/>
              </a:defRPr>
            </a:lvl1pPr>
            <a:lvl2pPr>
              <a:defRPr sz="3000" baseline="0">
                <a:latin typeface="+mn-lt"/>
              </a:defRPr>
            </a:lvl2pPr>
            <a:lvl3pPr>
              <a:defRPr sz="3000" baseline="0">
                <a:latin typeface="+mn-lt"/>
              </a:defRPr>
            </a:lvl3pPr>
            <a:lvl4pPr>
              <a:defRPr sz="3000" baseline="0">
                <a:latin typeface="+mn-lt"/>
              </a:defRPr>
            </a:lvl4pPr>
            <a:lvl5pPr>
              <a:defRPr sz="3000" baseline="0">
                <a:latin typeface="+mn-lt"/>
              </a:defRPr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819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BKGimg+Titel+Teks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CC68F8C-3AFF-793F-3536-494AAC1D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BCFDB5-DCEA-24BF-EE31-52902351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4800" y="4456800"/>
            <a:ext cx="8305200" cy="1283600"/>
          </a:xfrm>
        </p:spPr>
        <p:txBody>
          <a:bodyPr lIns="0" tIns="0" rIns="0" bIns="0" anchor="t" anchorCtr="0">
            <a:noAutofit/>
          </a:bodyPr>
          <a:lstStyle>
            <a:lvl1pPr>
              <a:defRPr sz="4800" b="1" i="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5A3A3-3E3F-ED14-8795-34C10D44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3172399"/>
            <a:ext cx="8826609" cy="543601"/>
          </a:xfrm>
        </p:spPr>
        <p:txBody>
          <a:bodyPr lIns="0" tIns="0" rIns="0" bIns="0" anchor="t" anchorCtr="0"/>
          <a:lstStyle>
            <a:lvl1pPr>
              <a:defRPr sz="1800" baseline="0">
                <a:solidFill>
                  <a:srgbClr val="797979"/>
                </a:solidFill>
              </a:defRPr>
            </a:lvl1pPr>
          </a:lstStyle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695718-8CD5-8665-E345-089B23BB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600" y="13172400"/>
            <a:ext cx="914341" cy="543600"/>
          </a:xfrm>
        </p:spPr>
        <p:txBody>
          <a:bodyPr lIns="0" tIns="0" rIns="0" bIns="0" anchor="t" anchorCtr="0"/>
          <a:lstStyle>
            <a:lvl1pPr algn="l">
              <a:defRPr sz="1800" baseline="0">
                <a:solidFill>
                  <a:srgbClr val="797979"/>
                </a:solidFill>
              </a:defRPr>
            </a:lvl1pPr>
          </a:lstStyle>
          <a:p>
            <a:fld id="{04A3572B-1A88-E24B-A4DC-E584B9BA7FBE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EC9329-4BBE-E6E8-7206-86FDE14DEC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4401" y="993600"/>
            <a:ext cx="4669198" cy="1738874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85F2A40E-31F3-6EE5-3E30-57C269740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64800" y="6202800"/>
            <a:ext cx="8305200" cy="54939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3000" baseline="0">
                <a:latin typeface="+mn-lt"/>
              </a:defRPr>
            </a:lvl1pPr>
            <a:lvl2pPr>
              <a:defRPr sz="3000" baseline="0">
                <a:latin typeface="+mn-lt"/>
              </a:defRPr>
            </a:lvl2pPr>
            <a:lvl3pPr>
              <a:defRPr sz="3000" baseline="0">
                <a:latin typeface="+mn-lt"/>
              </a:defRPr>
            </a:lvl3pPr>
            <a:lvl4pPr>
              <a:defRPr sz="3000" baseline="0">
                <a:latin typeface="+mn-lt"/>
              </a:defRPr>
            </a:lvl4pPr>
            <a:lvl5pPr>
              <a:defRPr sz="3000" baseline="0">
                <a:latin typeface="+mn-lt"/>
              </a:defRPr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326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itel+Tekst-2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FDB5-DCEA-24BF-EE31-52902351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800" y="4456800"/>
            <a:ext cx="8305200" cy="1283600"/>
          </a:xfrm>
        </p:spPr>
        <p:txBody>
          <a:bodyPr lIns="0" tIns="0" rIns="0" bIns="0" anchor="t" anchorCtr="0">
            <a:noAutofit/>
          </a:bodyPr>
          <a:lstStyle>
            <a:lvl1pPr>
              <a:defRPr sz="4800" b="1" i="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5A3A3-3E3F-ED14-8795-34C10D44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3172399"/>
            <a:ext cx="8826609" cy="543601"/>
          </a:xfrm>
        </p:spPr>
        <p:txBody>
          <a:bodyPr lIns="0" tIns="0" rIns="0" bIns="0" anchor="t" anchorCtr="0"/>
          <a:lstStyle>
            <a:lvl1pPr>
              <a:defRPr sz="1800" baseline="0">
                <a:solidFill>
                  <a:srgbClr val="797979"/>
                </a:solidFill>
              </a:defRPr>
            </a:lvl1pPr>
          </a:lstStyle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695718-8CD5-8665-E345-089B23BB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600" y="13172400"/>
            <a:ext cx="914341" cy="543600"/>
          </a:xfrm>
        </p:spPr>
        <p:txBody>
          <a:bodyPr lIns="0" tIns="0" rIns="0" bIns="0" anchor="t" anchorCtr="0"/>
          <a:lstStyle>
            <a:lvl1pPr algn="l">
              <a:defRPr sz="1800" baseline="0">
                <a:solidFill>
                  <a:srgbClr val="797979"/>
                </a:solidFill>
              </a:defRPr>
            </a:lvl1pPr>
          </a:lstStyle>
          <a:p>
            <a:fld id="{04A3572B-1A88-E24B-A4DC-E584B9BA7FBE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EC9329-4BBE-E6E8-7206-86FDE14DE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00" y="993600"/>
            <a:ext cx="4669200" cy="1738874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85F2A40E-31F3-6EE5-3E30-57C269740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24800" y="6202800"/>
            <a:ext cx="17474400" cy="5493900"/>
          </a:xfrm>
        </p:spPr>
        <p:txBody>
          <a:bodyPr lIns="0" tIns="0" rIns="0" bIns="0" numCol="2" spcCol="864000">
            <a:noAutofit/>
          </a:bodyPr>
          <a:lstStyle>
            <a:lvl1pPr marL="0" indent="0">
              <a:lnSpc>
                <a:spcPct val="120000"/>
              </a:lnSpc>
              <a:buNone/>
              <a:defRPr sz="3000" baseline="0">
                <a:latin typeface="+mn-lt"/>
              </a:defRPr>
            </a:lvl1pPr>
            <a:lvl2pPr>
              <a:defRPr sz="3000" baseline="0">
                <a:latin typeface="+mn-lt"/>
              </a:defRPr>
            </a:lvl2pPr>
            <a:lvl3pPr>
              <a:defRPr sz="3000" baseline="0">
                <a:latin typeface="+mn-lt"/>
              </a:defRPr>
            </a:lvl3pPr>
            <a:lvl4pPr>
              <a:defRPr sz="3000" baseline="0">
                <a:latin typeface="+mn-lt"/>
              </a:defRPr>
            </a:lvl4pPr>
            <a:lvl5pPr>
              <a:defRPr sz="3000" baseline="0">
                <a:latin typeface="+mn-lt"/>
              </a:defRPr>
            </a:lvl5pPr>
          </a:lstStyle>
          <a:p>
            <a:pPr lvl="0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905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itel+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FDB5-DCEA-24BF-EE31-52902351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800" y="4456800"/>
            <a:ext cx="8305200" cy="1283600"/>
          </a:xfrm>
        </p:spPr>
        <p:txBody>
          <a:bodyPr lIns="0" tIns="0" rIns="0" bIns="0" anchor="t" anchorCtr="0">
            <a:noAutofit/>
          </a:bodyPr>
          <a:lstStyle>
            <a:lvl1pPr>
              <a:defRPr sz="4800" b="1" i="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5A3A3-3E3F-ED14-8795-34C10D44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291" y="13172399"/>
            <a:ext cx="8826609" cy="543601"/>
          </a:xfrm>
        </p:spPr>
        <p:txBody>
          <a:bodyPr lIns="0" tIns="0" rIns="0" bIns="0" anchor="t" anchorCtr="0"/>
          <a:lstStyle>
            <a:lvl1pPr>
              <a:defRPr sz="1800" baseline="0">
                <a:solidFill>
                  <a:srgbClr val="797979"/>
                </a:solidFill>
              </a:defRPr>
            </a:lvl1pPr>
          </a:lstStyle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8695718-8CD5-8665-E345-089B23BB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600" y="13172400"/>
            <a:ext cx="914341" cy="543600"/>
          </a:xfrm>
        </p:spPr>
        <p:txBody>
          <a:bodyPr lIns="0" tIns="0" rIns="0" bIns="0" anchor="t" anchorCtr="0"/>
          <a:lstStyle>
            <a:lvl1pPr algn="l">
              <a:defRPr sz="1800" baseline="0">
                <a:solidFill>
                  <a:srgbClr val="797979"/>
                </a:solidFill>
              </a:defRPr>
            </a:lvl1pPr>
          </a:lstStyle>
          <a:p>
            <a:fld id="{04A3572B-1A88-E24B-A4DC-E584B9BA7FBE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3EC9329-4BBE-E6E8-7206-86FDE14DE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00" y="993600"/>
            <a:ext cx="4669200" cy="1738874"/>
          </a:xfrm>
          <a:prstGeom prst="rect">
            <a:avLst/>
          </a:prstGeom>
        </p:spPr>
      </p:pic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858B43AC-8C0D-02FF-9660-DF9F48347A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24200" y="6202363"/>
            <a:ext cx="18212400" cy="5494337"/>
          </a:xfrm>
        </p:spPr>
        <p:txBody>
          <a:bodyPr lIns="0" tIns="0" rIns="0" bIns="0">
            <a:noAutofit/>
          </a:bodyPr>
          <a:lstStyle>
            <a:lvl1pPr marL="288000" indent="-288000">
              <a:lnSpc>
                <a:spcPct val="120000"/>
              </a:lnSpc>
              <a:spcBef>
                <a:spcPts val="1000"/>
              </a:spcBef>
              <a:defRPr sz="3000" baseline="0"/>
            </a:lvl1pPr>
            <a:lvl2pPr marL="576000" indent="-288000">
              <a:lnSpc>
                <a:spcPct val="120000"/>
              </a:lnSpc>
              <a:defRPr sz="3000" baseline="0"/>
            </a:lvl2pPr>
            <a:lvl3pPr marL="864000" indent="-288000">
              <a:lnSpc>
                <a:spcPct val="120000"/>
              </a:lnSpc>
              <a:defRPr sz="3000" baseline="0"/>
            </a:lvl3pPr>
            <a:lvl4pPr marL="1152000" indent="-288000">
              <a:lnSpc>
                <a:spcPct val="120000"/>
              </a:lnSpc>
              <a:defRPr sz="3000" baseline="0"/>
            </a:lvl4pPr>
            <a:lvl5pPr marL="1440000" indent="-288000">
              <a:lnSpc>
                <a:spcPct val="120000"/>
              </a:lnSpc>
              <a:defRPr sz="3000" baseline="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863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ussentitel-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200" y="6381600"/>
            <a:ext cx="14565600" cy="5899300"/>
          </a:xfrm>
        </p:spPr>
        <p:txBody>
          <a:bodyPr lIns="0" tIns="0" rIns="0" bIns="0" anchor="t" anchorCtr="0">
            <a:noAutofit/>
          </a:bodyPr>
          <a:lstStyle>
            <a:lvl1pPr algn="l">
              <a:defRPr sz="12400" b="1" baseline="0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8AD2A1-A8CA-8EE3-D772-594E78F9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1201" y="4622799"/>
            <a:ext cx="14565600" cy="1270001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900" b="1" i="0" baseline="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9218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ussentitel-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200" y="6381600"/>
            <a:ext cx="14565600" cy="5899300"/>
          </a:xfrm>
        </p:spPr>
        <p:txBody>
          <a:bodyPr lIns="0" tIns="0" rIns="0" bIns="0" anchor="t" anchorCtr="0">
            <a:noAutofit/>
          </a:bodyPr>
          <a:lstStyle>
            <a:lvl1pPr algn="l">
              <a:defRPr sz="12400" b="1" baseline="0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8AD2A1-A8CA-8EE3-D772-594E78F9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1201" y="4622799"/>
            <a:ext cx="14565600" cy="1270001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900" b="1" i="0" baseline="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7398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net-Tussentitel-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6A9E18A-D235-4214-98AF-842A7425A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" y="0"/>
            <a:ext cx="24382413" cy="137151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B8656D-B07C-8355-43DB-69D90A3B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200" y="6381600"/>
            <a:ext cx="14565600" cy="5899300"/>
          </a:xfrm>
        </p:spPr>
        <p:txBody>
          <a:bodyPr lIns="0" tIns="0" rIns="0" bIns="0" anchor="t" anchorCtr="0">
            <a:noAutofit/>
          </a:bodyPr>
          <a:lstStyle>
            <a:lvl1pPr algn="l">
              <a:defRPr sz="12400" b="1" baseline="0">
                <a:ln w="38100"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8AD2A1-A8CA-8EE3-D772-594E78F9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1201" y="4622799"/>
            <a:ext cx="14565600" cy="1270001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900" b="1" i="0" baseline="0">
                <a:solidFill>
                  <a:schemeClr val="bg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989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89FF38-E616-5A3A-01C8-3485F5B4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DD80A0-4B91-E8F1-C977-CE95E55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726371-4182-73E0-73A2-54CB94569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AAB434-CB74-1BC3-36C7-9FC82A37E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520EC7-0A48-1A43-D4EA-AEA7C8E56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572B-1A88-E24B-A4DC-E584B9BA7FB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898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0">
            <a:extLst>
              <a:ext uri="{FF2B5EF4-FFF2-40B4-BE49-F238E27FC236}">
                <a16:creationId xmlns:a16="http://schemas.microsoft.com/office/drawing/2014/main" id="{4561C869-286C-3AC3-E524-C0C7451E2FC1}"/>
              </a:ext>
            </a:extLst>
          </p:cNvPr>
          <p:cNvSpPr txBox="1">
            <a:spLocks/>
          </p:cNvSpPr>
          <p:nvPr/>
        </p:nvSpPr>
        <p:spPr>
          <a:xfrm>
            <a:off x="7330801" y="11508010"/>
            <a:ext cx="15628053" cy="1330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7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600" dirty="0"/>
              <a:t>Dirk Haex – General Director</a:t>
            </a:r>
          </a:p>
        </p:txBody>
      </p:sp>
    </p:spTree>
    <p:extLst>
      <p:ext uri="{BB962C8B-B14F-4D97-AF65-F5344CB8AC3E}">
        <p14:creationId xmlns:p14="http://schemas.microsoft.com/office/powerpoint/2010/main" val="103794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90395C-C63B-CBB0-6AF8-785BA25E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6070D2-6C8C-884A-3E5B-33AEA01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10</a:t>
            </a:fld>
            <a:endParaRPr lang="nl-BE" dirty="0"/>
          </a:p>
        </p:txBody>
      </p:sp>
      <p:pic>
        <p:nvPicPr>
          <p:cNvPr id="6" name="Picture 5" descr="A group of people lifting a large object&#10;&#10;Description automatically generated">
            <a:extLst>
              <a:ext uri="{FF2B5EF4-FFF2-40B4-BE49-F238E27FC236}">
                <a16:creationId xmlns:a16="http://schemas.microsoft.com/office/drawing/2014/main" id="{A95DC5AE-6496-710D-747D-4F9F20F8B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82" y="2722880"/>
            <a:ext cx="15987373" cy="89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1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4112F7-418D-610B-186F-1A5EB2AF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5E8C5F-6F70-12FA-F886-13F2496A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11</a:t>
            </a:fld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E6E06C3-A272-AD6F-C921-1E7DA6E0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320" y="1347840"/>
            <a:ext cx="12867040" cy="1283600"/>
          </a:xfrm>
        </p:spPr>
        <p:txBody>
          <a:bodyPr/>
          <a:lstStyle/>
          <a:p>
            <a:r>
              <a:rPr lang="nl-BE" dirty="0" err="1"/>
              <a:t>Conclusions</a:t>
            </a:r>
            <a:r>
              <a:rPr lang="nl-BE" dirty="0"/>
              <a:t> &amp; take </a:t>
            </a:r>
            <a:r>
              <a:rPr lang="nl-BE" dirty="0" err="1"/>
              <a:t>aways</a:t>
            </a:r>
            <a:endParaRPr lang="nl-BE" dirty="0"/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B7502FD8-6B23-D9C7-65C3-2A8FAE254C21}"/>
              </a:ext>
            </a:extLst>
          </p:cNvPr>
          <p:cNvSpPr txBox="1">
            <a:spLocks/>
          </p:cNvSpPr>
          <p:nvPr/>
        </p:nvSpPr>
        <p:spPr>
          <a:xfrm>
            <a:off x="12191206" y="3113723"/>
            <a:ext cx="12867040" cy="5494337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Tahoma" panose="020B0604030504040204" pitchFamily="34" charset="0"/>
              </a:rPr>
              <a:t>NRENs are part of a foundation for the entire EOSC and Open Science framework </a:t>
            </a:r>
            <a:endParaRPr lang="nl-BE" sz="3600" dirty="0">
              <a:latin typeface="Tahoma" panose="020B0604030504040204" pitchFamily="34" charset="0"/>
            </a:endParaRPr>
          </a:p>
          <a:p>
            <a:r>
              <a:rPr lang="nl-BE" sz="3600" dirty="0">
                <a:latin typeface="Tahoma" panose="020B0604030504040204" pitchFamily="34" charset="0"/>
              </a:rPr>
              <a:t>e-</a:t>
            </a:r>
            <a:r>
              <a:rPr lang="nl-BE" sz="3600" dirty="0" err="1">
                <a:latin typeface="Tahoma" panose="020B0604030504040204" pitchFamily="34" charset="0"/>
              </a:rPr>
              <a:t>infrastructures</a:t>
            </a:r>
            <a:r>
              <a:rPr lang="nl-BE" sz="3600" dirty="0">
                <a:latin typeface="Tahoma" panose="020B0604030504040204" pitchFamily="34" charset="0"/>
              </a:rPr>
              <a:t> are </a:t>
            </a:r>
            <a:r>
              <a:rPr lang="nl-BE" sz="3600" dirty="0" err="1">
                <a:latin typeface="Tahoma" panose="020B0604030504040204" pitchFamily="34" charset="0"/>
              </a:rPr>
              <a:t>essential</a:t>
            </a:r>
            <a:r>
              <a:rPr lang="nl-BE" sz="3600" dirty="0">
                <a:latin typeface="Tahoma" panose="020B0604030504040204" pitchFamily="34" charset="0"/>
              </a:rPr>
              <a:t> </a:t>
            </a:r>
            <a:r>
              <a:rPr lang="nl-BE" sz="3600" dirty="0" err="1">
                <a:latin typeface="Tahoma" panose="020B0604030504040204" pitchFamily="34" charset="0"/>
              </a:rPr>
              <a:t>and</a:t>
            </a:r>
            <a:r>
              <a:rPr lang="nl-BE" sz="3600" dirty="0">
                <a:latin typeface="Tahoma" panose="020B0604030504040204" pitchFamily="34" charset="0"/>
              </a:rPr>
              <a:t> </a:t>
            </a:r>
            <a:r>
              <a:rPr lang="nl-BE" sz="3600" dirty="0" err="1">
                <a:latin typeface="Tahoma" panose="020B0604030504040204" pitchFamily="34" charset="0"/>
              </a:rPr>
              <a:t>provide</a:t>
            </a:r>
            <a:r>
              <a:rPr lang="nl-BE" sz="3600" dirty="0">
                <a:latin typeface="Tahoma" panose="020B0604030504040204" pitchFamily="34" charset="0"/>
              </a:rPr>
              <a:t> </a:t>
            </a:r>
            <a:r>
              <a:rPr lang="nl-BE" sz="3600" dirty="0" err="1">
                <a:latin typeface="Tahoma" panose="020B0604030504040204" pitchFamily="34" charset="0"/>
              </a:rPr>
              <a:t>sustainability</a:t>
            </a:r>
            <a:endParaRPr lang="nl-BE" sz="3600" dirty="0">
              <a:latin typeface="Tahoma" panose="020B0604030504040204" pitchFamily="34" charset="0"/>
            </a:endParaRPr>
          </a:p>
          <a:p>
            <a:r>
              <a:rPr lang="en-US" sz="3600" dirty="0">
                <a:latin typeface="Tahoma" panose="020B0604030504040204" pitchFamily="34" charset="0"/>
              </a:rPr>
              <a:t>e-infrastructures provide the technical framework and services that enable researchers to collaborate, share     and innovate in an open and efficient manner.</a:t>
            </a:r>
          </a:p>
          <a:p>
            <a:r>
              <a:rPr lang="en-US" sz="3600" dirty="0">
                <a:latin typeface="Tahoma" panose="020B0604030504040204" pitchFamily="34" charset="0"/>
              </a:rPr>
              <a:t>Belnet, as </a:t>
            </a:r>
            <a:r>
              <a:rPr lang="en-US" sz="3600" dirty="0" err="1">
                <a:latin typeface="Tahoma" panose="020B0604030504040204" pitchFamily="34" charset="0"/>
              </a:rPr>
              <a:t>th</a:t>
            </a:r>
            <a:r>
              <a:rPr lang="en-US" sz="3600" dirty="0">
                <a:latin typeface="Tahoma" panose="020B0604030504040204" pitchFamily="34" charset="0"/>
              </a:rPr>
              <a:t> Belgian NREN, is eager to listen to the     specific Belgian Research community needs and to take    up a prominent role in the collaborative ecosystem.</a:t>
            </a:r>
          </a:p>
          <a:p>
            <a:endParaRPr lang="en-US" sz="3600" dirty="0"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nl-BE" dirty="0">
              <a:latin typeface="Tahoma" panose="020B0604030504040204" pitchFamily="34" charset="0"/>
            </a:endParaRPr>
          </a:p>
          <a:p>
            <a:endParaRPr lang="nl-BE" dirty="0">
              <a:latin typeface="Tahoma" panose="020B0604030504040204" pitchFamily="34" charset="0"/>
            </a:endParaRPr>
          </a:p>
          <a:p>
            <a:endParaRPr lang="nl-BE" dirty="0">
              <a:latin typeface="Tahoma" panose="020B060403050404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382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93366-4438-4DFD-EF8B-A583B5804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681" y="6146821"/>
            <a:ext cx="14565600" cy="5899300"/>
          </a:xfrm>
        </p:spPr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role</a:t>
            </a:r>
            <a:r>
              <a:rPr lang="nl-BE" dirty="0"/>
              <a:t> of Belnet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NRENs</a:t>
            </a:r>
            <a:br>
              <a:rPr lang="nl-BE" dirty="0"/>
            </a:br>
            <a:endParaRPr lang="nl-BE" dirty="0">
              <a:ln w="381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69BBF7-768B-FB3F-6CED-6249BA6A28AC}"/>
              </a:ext>
            </a:extLst>
          </p:cNvPr>
          <p:cNvSpPr txBox="1">
            <a:spLocks/>
          </p:cNvSpPr>
          <p:nvPr/>
        </p:nvSpPr>
        <p:spPr>
          <a:xfrm>
            <a:off x="7095794" y="9301913"/>
            <a:ext cx="14565600" cy="3759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 baseline="0">
                <a:ln w="38100">
                  <a:solidFill>
                    <a:schemeClr val="bg1"/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err="1"/>
              <a:t>towards</a:t>
            </a:r>
            <a:r>
              <a:rPr lang="nl-BE" dirty="0"/>
              <a:t> EOSC </a:t>
            </a:r>
            <a:r>
              <a:rPr lang="nl-BE" dirty="0" err="1"/>
              <a:t>nodes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beyond</a:t>
            </a:r>
            <a:r>
              <a:rPr lang="nl-BE" dirty="0"/>
              <a:t> </a:t>
            </a:r>
            <a:endParaRPr lang="nl-BE" dirty="0">
              <a:ln w="38100"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7A343-EBD9-9E88-5FEA-A567A924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90" y="1170994"/>
            <a:ext cx="2097683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7A6C8-825A-9278-ACE1-AC7BEF56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45" y="4959328"/>
            <a:ext cx="8994370" cy="4804756"/>
          </a:xfrm>
        </p:spPr>
        <p:txBody>
          <a:bodyPr/>
          <a:lstStyle/>
          <a:p>
            <a:pPr algn="ctr"/>
            <a:r>
              <a:rPr lang="nl-BE" sz="40000" dirty="0"/>
              <a:t>30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4112F7-418D-610B-186F-1A5EB2AF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5E8C5F-6F70-12FA-F886-13F2496A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0746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90395C-C63B-CBB0-6AF8-785BA25E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6070D2-6C8C-884A-3E5B-33AEA01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7" name="Picture 6" descr="A group of colorful rectangular shapes with text&#10;&#10;Description automatically generated">
            <a:extLst>
              <a:ext uri="{FF2B5EF4-FFF2-40B4-BE49-F238E27FC236}">
                <a16:creationId xmlns:a16="http://schemas.microsoft.com/office/drawing/2014/main" id="{DEF39C9E-4E5E-094F-56D8-D3D4ECDA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7361" y="895587"/>
            <a:ext cx="6487430" cy="9602540"/>
          </a:xfrm>
          <a:prstGeom prst="rect">
            <a:avLst/>
          </a:prstGeom>
        </p:spPr>
      </p:pic>
      <p:pic>
        <p:nvPicPr>
          <p:cNvPr id="5" name="Picture 4" descr="A logo of a globe&#10;&#10;Description automatically generated">
            <a:extLst>
              <a:ext uri="{FF2B5EF4-FFF2-40B4-BE49-F238E27FC236}">
                <a16:creationId xmlns:a16="http://schemas.microsoft.com/office/drawing/2014/main" id="{C553F296-E295-F42F-6F4B-56A90F64A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91" y="6021891"/>
            <a:ext cx="3620005" cy="2600688"/>
          </a:xfrm>
          <a:prstGeom prst="rect">
            <a:avLst/>
          </a:prstGeom>
        </p:spPr>
      </p:pic>
      <p:pic>
        <p:nvPicPr>
          <p:cNvPr id="1026" name="Picture 2" descr="BELNET - Wikipedia">
            <a:extLst>
              <a:ext uri="{FF2B5EF4-FFF2-40B4-BE49-F238E27FC236}">
                <a16:creationId xmlns:a16="http://schemas.microsoft.com/office/drawing/2014/main" id="{5B2C193D-58DA-871D-2B02-F38E48AD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378" y="6446078"/>
            <a:ext cx="3832177" cy="18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estreepte pijl rechts 10">
            <a:extLst>
              <a:ext uri="{FF2B5EF4-FFF2-40B4-BE49-F238E27FC236}">
                <a16:creationId xmlns:a16="http://schemas.microsoft.com/office/drawing/2014/main" id="{8E3FC69A-D670-36CA-03E2-87ECBB104449}"/>
              </a:ext>
            </a:extLst>
          </p:cNvPr>
          <p:cNvSpPr/>
          <p:nvPr/>
        </p:nvSpPr>
        <p:spPr>
          <a:xfrm>
            <a:off x="1381139" y="10840969"/>
            <a:ext cx="21193652" cy="2543008"/>
          </a:xfrm>
          <a:prstGeom prst="stripedRightArrow">
            <a:avLst/>
          </a:prstGeom>
          <a:solidFill>
            <a:srgbClr val="00599C"/>
          </a:solidFill>
          <a:ln w="12700" cap="flat" cmpd="sng" algn="ctr">
            <a:solidFill>
              <a:srgbClr val="0059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b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686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     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B5335-6189-5E27-8A65-1CE0C5C79AE9}"/>
              </a:ext>
            </a:extLst>
          </p:cNvPr>
          <p:cNvSpPr txBox="1"/>
          <p:nvPr/>
        </p:nvSpPr>
        <p:spPr>
          <a:xfrm>
            <a:off x="2292311" y="11652741"/>
            <a:ext cx="19371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From infrastructure and connectivity towards dedicated and sustainable services</a:t>
            </a:r>
          </a:p>
        </p:txBody>
      </p:sp>
    </p:spTree>
    <p:extLst>
      <p:ext uri="{BB962C8B-B14F-4D97-AF65-F5344CB8AC3E}">
        <p14:creationId xmlns:p14="http://schemas.microsoft.com/office/powerpoint/2010/main" val="57726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90395C-C63B-CBB0-6AF8-785BA25E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6070D2-6C8C-884A-3E5B-33AEA01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368179D9-1CA1-EC7F-94D5-3D5078CCDECB}"/>
              </a:ext>
            </a:extLst>
          </p:cNvPr>
          <p:cNvSpPr/>
          <p:nvPr/>
        </p:nvSpPr>
        <p:spPr>
          <a:xfrm>
            <a:off x="6685338" y="6125554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Identity, </a:t>
            </a:r>
            <a:r>
              <a:rPr lang="nl-BE" sz="3600" b="1" dirty="0" err="1">
                <a:solidFill>
                  <a:prstClr val="white"/>
                </a:solidFill>
                <a:latin typeface="Arial"/>
              </a:rPr>
              <a:t>Mobility</a:t>
            </a:r>
            <a:r>
              <a:rPr lang="nl-BE" sz="3600" b="1" dirty="0">
                <a:solidFill>
                  <a:prstClr val="white"/>
                </a:solidFill>
                <a:latin typeface="Arial"/>
              </a:rPr>
              <a:t> &amp; </a:t>
            </a:r>
            <a:r>
              <a:rPr lang="nl-BE" sz="3600" b="1" dirty="0" err="1">
                <a:solidFill>
                  <a:prstClr val="white"/>
                </a:solidFill>
                <a:latin typeface="Arial"/>
              </a:rPr>
              <a:t>Federation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99CFFBC2-7219-EAC5-0A75-996B34BB99AA}"/>
              </a:ext>
            </a:extLst>
          </p:cNvPr>
          <p:cNvSpPr/>
          <p:nvPr/>
        </p:nvSpPr>
        <p:spPr>
          <a:xfrm>
            <a:off x="15006575" y="6125554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Cloud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9495E1-FC0B-C561-28F3-8608E937132F}"/>
              </a:ext>
            </a:extLst>
          </p:cNvPr>
          <p:cNvPicPr/>
          <p:nvPr/>
        </p:nvPicPr>
        <p:blipFill rotWithShape="1">
          <a:blip r:embed="rId2"/>
          <a:srcRect l="75977" t="52987" r="17393" b="28046"/>
          <a:stretch/>
        </p:blipFill>
        <p:spPr bwMode="auto">
          <a:xfrm>
            <a:off x="3709675" y="5971936"/>
            <a:ext cx="2475130" cy="194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C5D32-058A-6BE8-AF46-C3A1FC9B9759}"/>
              </a:ext>
            </a:extLst>
          </p:cNvPr>
          <p:cNvPicPr/>
          <p:nvPr/>
        </p:nvPicPr>
        <p:blipFill rotWithShape="1">
          <a:blip r:embed="rId3"/>
          <a:srcRect l="76706" t="36862" r="15958" b="32514"/>
          <a:stretch/>
        </p:blipFill>
        <p:spPr bwMode="auto">
          <a:xfrm>
            <a:off x="12809402" y="3244167"/>
            <a:ext cx="1942975" cy="2280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6D1CC644-2202-D2DB-5A46-D87801B85C61}"/>
              </a:ext>
            </a:extLst>
          </p:cNvPr>
          <p:cNvSpPr/>
          <p:nvPr/>
        </p:nvSpPr>
        <p:spPr>
          <a:xfrm>
            <a:off x="15006575" y="3176938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Trust &amp; Security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C2470537-EC3A-C26D-1C90-AECD87CBE22F}"/>
              </a:ext>
            </a:extLst>
          </p:cNvPr>
          <p:cNvSpPr/>
          <p:nvPr/>
        </p:nvSpPr>
        <p:spPr>
          <a:xfrm>
            <a:off x="10764920" y="9747265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Community Support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F3DB92-F511-7F8A-03D2-48C4FA9E2C92}"/>
              </a:ext>
            </a:extLst>
          </p:cNvPr>
          <p:cNvPicPr/>
          <p:nvPr/>
        </p:nvPicPr>
        <p:blipFill rotWithShape="1">
          <a:blip r:embed="rId4"/>
          <a:srcRect l="56452" t="51461" r="37366" b="26646"/>
          <a:stretch/>
        </p:blipFill>
        <p:spPr bwMode="auto">
          <a:xfrm>
            <a:off x="12325413" y="6139653"/>
            <a:ext cx="2426962" cy="2215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9186DEE-B1B8-4551-7154-D50191F3B55E}"/>
              </a:ext>
            </a:extLst>
          </p:cNvPr>
          <p:cNvSpPr/>
          <p:nvPr/>
        </p:nvSpPr>
        <p:spPr>
          <a:xfrm>
            <a:off x="6628336" y="3176938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Connectivity &amp; Internet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BEC38-3292-17F4-633A-B384607449B5}"/>
              </a:ext>
            </a:extLst>
          </p:cNvPr>
          <p:cNvPicPr/>
          <p:nvPr/>
        </p:nvPicPr>
        <p:blipFill rotWithShape="1">
          <a:blip r:embed="rId5"/>
          <a:srcRect l="56134" t="46504" r="37327" b="25709"/>
          <a:stretch/>
        </p:blipFill>
        <p:spPr bwMode="auto">
          <a:xfrm>
            <a:off x="4107595" y="3000072"/>
            <a:ext cx="2077211" cy="2524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FBE580-7FFE-9FBC-DE9E-40DC62BF477C}"/>
              </a:ext>
            </a:extLst>
          </p:cNvPr>
          <p:cNvPicPr/>
          <p:nvPr/>
        </p:nvPicPr>
        <p:blipFill rotWithShape="1">
          <a:blip r:embed="rId6"/>
          <a:srcRect l="51509" t="42533" r="40198" b="28545"/>
          <a:stretch/>
        </p:blipFill>
        <p:spPr bwMode="auto">
          <a:xfrm>
            <a:off x="8231571" y="9781814"/>
            <a:ext cx="2015399" cy="1932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72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90395C-C63B-CBB0-6AF8-785BA25E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6070D2-6C8C-884A-3E5B-33AEA01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59E70CBE-F92E-541A-EA49-2D83EDBD1025}"/>
              </a:ext>
            </a:extLst>
          </p:cNvPr>
          <p:cNvSpPr/>
          <p:nvPr/>
        </p:nvSpPr>
        <p:spPr>
          <a:xfrm>
            <a:off x="6685338" y="6125554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Identity, </a:t>
            </a:r>
            <a:r>
              <a:rPr lang="nl-BE" sz="3600" b="1" dirty="0" err="1">
                <a:solidFill>
                  <a:prstClr val="white"/>
                </a:solidFill>
                <a:latin typeface="Arial"/>
              </a:rPr>
              <a:t>Mobility</a:t>
            </a:r>
            <a:r>
              <a:rPr lang="nl-BE" sz="3600" b="1" dirty="0">
                <a:solidFill>
                  <a:prstClr val="white"/>
                </a:solidFill>
                <a:latin typeface="Arial"/>
              </a:rPr>
              <a:t> &amp; </a:t>
            </a:r>
            <a:r>
              <a:rPr lang="nl-BE" sz="3600" b="1" dirty="0" err="1">
                <a:solidFill>
                  <a:prstClr val="white"/>
                </a:solidFill>
                <a:latin typeface="Arial"/>
              </a:rPr>
              <a:t>Federation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ADFF90BC-E8AD-E47E-4337-47843C61CBBB}"/>
              </a:ext>
            </a:extLst>
          </p:cNvPr>
          <p:cNvSpPr/>
          <p:nvPr/>
        </p:nvSpPr>
        <p:spPr>
          <a:xfrm>
            <a:off x="15006575" y="6125554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Cloud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86892-B29B-C223-583F-FAC71B9921ED}"/>
              </a:ext>
            </a:extLst>
          </p:cNvPr>
          <p:cNvPicPr/>
          <p:nvPr/>
        </p:nvPicPr>
        <p:blipFill rotWithShape="1">
          <a:blip r:embed="rId2"/>
          <a:srcRect l="75977" t="52987" r="17393" b="28046"/>
          <a:stretch/>
        </p:blipFill>
        <p:spPr bwMode="auto">
          <a:xfrm>
            <a:off x="3709675" y="5971936"/>
            <a:ext cx="2475130" cy="1940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855DC9-07FE-0BEF-441A-B51339E79E38}"/>
              </a:ext>
            </a:extLst>
          </p:cNvPr>
          <p:cNvPicPr/>
          <p:nvPr/>
        </p:nvPicPr>
        <p:blipFill rotWithShape="1">
          <a:blip r:embed="rId3"/>
          <a:srcRect l="76706" t="36862" r="15958" b="32514"/>
          <a:stretch/>
        </p:blipFill>
        <p:spPr bwMode="auto">
          <a:xfrm>
            <a:off x="12809402" y="3244167"/>
            <a:ext cx="1942975" cy="2280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948E630B-E0C4-C40C-68EF-8DEF5124FBBF}"/>
              </a:ext>
            </a:extLst>
          </p:cNvPr>
          <p:cNvSpPr/>
          <p:nvPr/>
        </p:nvSpPr>
        <p:spPr>
          <a:xfrm>
            <a:off x="15006575" y="3176938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Trust &amp; Security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A36759-D9DF-6630-016F-F8EE5F8733BE}"/>
              </a:ext>
            </a:extLst>
          </p:cNvPr>
          <p:cNvPicPr/>
          <p:nvPr/>
        </p:nvPicPr>
        <p:blipFill rotWithShape="1">
          <a:blip r:embed="rId4"/>
          <a:srcRect l="56452" t="51461" r="37366" b="26646"/>
          <a:stretch/>
        </p:blipFill>
        <p:spPr bwMode="auto">
          <a:xfrm>
            <a:off x="12325413" y="6139653"/>
            <a:ext cx="2426962" cy="2215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285FF11C-D1A0-D24A-17A1-9CB3AA9254EA}"/>
              </a:ext>
            </a:extLst>
          </p:cNvPr>
          <p:cNvSpPr/>
          <p:nvPr/>
        </p:nvSpPr>
        <p:spPr>
          <a:xfrm>
            <a:off x="6628336" y="3176938"/>
            <a:ext cx="4863513" cy="2159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24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248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371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6495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5619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4743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3867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2990" algn="l" defTabSz="2438248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828686"/>
            <a:r>
              <a:rPr lang="nl-BE" sz="3600" b="1" dirty="0">
                <a:solidFill>
                  <a:prstClr val="white"/>
                </a:solidFill>
                <a:latin typeface="Arial"/>
              </a:rPr>
              <a:t>Connectivity &amp; Internet</a:t>
            </a:r>
            <a:endParaRPr lang="en-US" sz="36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1678E9-A86F-FA39-7E19-7723EFE9C4C3}"/>
              </a:ext>
            </a:extLst>
          </p:cNvPr>
          <p:cNvPicPr/>
          <p:nvPr/>
        </p:nvPicPr>
        <p:blipFill rotWithShape="1">
          <a:blip r:embed="rId5"/>
          <a:srcRect l="56134" t="46504" r="37327" b="25709"/>
          <a:stretch/>
        </p:blipFill>
        <p:spPr bwMode="auto">
          <a:xfrm>
            <a:off x="4107595" y="3000072"/>
            <a:ext cx="2077211" cy="2524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66F0922-CE89-D08B-A3A3-BFFF2BC009DA}"/>
              </a:ext>
            </a:extLst>
          </p:cNvPr>
          <p:cNvGrpSpPr/>
          <p:nvPr/>
        </p:nvGrpSpPr>
        <p:grpSpPr>
          <a:xfrm>
            <a:off x="8711503" y="9175817"/>
            <a:ext cx="7376418" cy="2159401"/>
            <a:chOff x="3087040" y="3655295"/>
            <a:chExt cx="2774004" cy="809828"/>
          </a:xfrm>
        </p:grpSpPr>
        <p:sp>
          <p:nvSpPr>
            <p:cNvPr id="23" name="Rounded Rectangle 24">
              <a:extLst>
                <a:ext uri="{FF2B5EF4-FFF2-40B4-BE49-F238E27FC236}">
                  <a16:creationId xmlns:a16="http://schemas.microsoft.com/office/drawing/2014/main" id="{DB405B05-E6BE-2D15-E80D-13A1210ED56A}"/>
                </a:ext>
              </a:extLst>
            </p:cNvPr>
            <p:cNvSpPr/>
            <p:nvPr/>
          </p:nvSpPr>
          <p:spPr>
            <a:xfrm>
              <a:off x="4037108" y="3655295"/>
              <a:ext cx="1823936" cy="8098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19124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438248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57371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876495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095619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314743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533867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752990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28686"/>
              <a:r>
                <a:rPr lang="nl-BE" sz="3600" b="1" dirty="0">
                  <a:solidFill>
                    <a:prstClr val="white"/>
                  </a:solidFill>
                  <a:latin typeface="Arial"/>
                </a:rPr>
                <a:t>Community Support</a:t>
              </a:r>
              <a:endParaRPr lang="en-US" sz="3600" b="1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34D3D7-DFAA-3898-F3C6-A459FDAE119E}"/>
                </a:ext>
              </a:extLst>
            </p:cNvPr>
            <p:cNvPicPr/>
            <p:nvPr/>
          </p:nvPicPr>
          <p:blipFill rotWithShape="1">
            <a:blip r:embed="rId6"/>
            <a:srcRect l="51509" t="42533" r="40198" b="28545"/>
            <a:stretch/>
          </p:blipFill>
          <p:spPr bwMode="auto">
            <a:xfrm>
              <a:off x="3087040" y="3668251"/>
              <a:ext cx="755824" cy="72481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CD0BC32-A02C-27DF-2A06-CBF07E14FB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40" y="3487455"/>
            <a:ext cx="1737204" cy="1538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D316AE-A218-4CDD-2C2C-3E89C1C21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6" y="6478066"/>
            <a:ext cx="1737204" cy="1538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8C210E-8FE4-A604-5528-3798732FBA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369" y="3244167"/>
            <a:ext cx="1737204" cy="1538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EF9664-9CDA-7CF1-3F5C-7EC41DECAD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369" y="6208577"/>
            <a:ext cx="1737204" cy="1538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EE8B2-2E71-D4AD-97BA-74CCAD426E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71" y="9721711"/>
            <a:ext cx="1737204" cy="15383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026515-B8CA-E4FB-BA56-569EAED8CC0B}"/>
              </a:ext>
            </a:extLst>
          </p:cNvPr>
          <p:cNvGrpSpPr/>
          <p:nvPr/>
        </p:nvGrpSpPr>
        <p:grpSpPr>
          <a:xfrm>
            <a:off x="12622787" y="9175817"/>
            <a:ext cx="7348116" cy="2159401"/>
            <a:chOff x="4733853" y="3440988"/>
            <a:chExt cx="2755723" cy="80982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99B163B-C163-4DA0-DED6-6EB3D9AE5259}"/>
                </a:ext>
              </a:extLst>
            </p:cNvPr>
            <p:cNvSpPr/>
            <p:nvPr/>
          </p:nvSpPr>
          <p:spPr>
            <a:xfrm>
              <a:off x="5665640" y="3440988"/>
              <a:ext cx="1823936" cy="8098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219124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438248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57371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876495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095619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314743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533867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752990" algn="l" defTabSz="2438248" rtl="0" eaLnBrk="1" latinLnBrk="0" hangingPunct="1"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28686"/>
              <a:endParaRPr lang="en-US" sz="3600" b="1" dirty="0">
                <a:solidFill>
                  <a:prstClr val="white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C0A32-6ACB-1573-4918-DEF6A6485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853" y="3440988"/>
              <a:ext cx="868631" cy="73947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5B3E03-0090-5F2B-4605-24C708295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924" y="3501027"/>
              <a:ext cx="803368" cy="68974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88AB129-7468-98AE-6D3B-D65D28BED2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369" y="9392537"/>
            <a:ext cx="1737204" cy="15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93827E-7 L -0.1842 0.0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90395C-C63B-CBB0-6AF8-785BA25E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6070D2-6C8C-884A-3E5B-33AEA01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51C5240E-8D32-64BB-6329-10EDC72E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450" y="3771195"/>
            <a:ext cx="20256990" cy="8365386"/>
          </a:xfrm>
          <a:prstGeom prst="rect">
            <a:avLst/>
          </a:prstGeom>
          <a:ln w="698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7493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1EDD8-50FA-4979-BEE2-4C37DF6D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800" y="4456800"/>
            <a:ext cx="18820800" cy="1283600"/>
          </a:xfrm>
        </p:spPr>
        <p:txBody>
          <a:bodyPr/>
          <a:lstStyle/>
          <a:p>
            <a:r>
              <a:rPr lang="nl-BE" dirty="0"/>
              <a:t>EOSC, a consistent </a:t>
            </a:r>
            <a:r>
              <a:rPr lang="nl-BE" dirty="0" err="1"/>
              <a:t>axis</a:t>
            </a:r>
            <a:r>
              <a:rPr lang="nl-BE" dirty="0"/>
              <a:t> </a:t>
            </a:r>
            <a:r>
              <a:rPr lang="nl-BE" dirty="0" err="1"/>
              <a:t>within</a:t>
            </a:r>
            <a:r>
              <a:rPr lang="nl-BE" dirty="0"/>
              <a:t> Belnet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9B112A4-2528-4C05-D92E-D13CD508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5402A3-67E5-5A03-F3F6-132F750E1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C133BE-2D41-EFFD-7EA4-602E369D39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sz="3600" dirty="0" err="1">
                <a:effectLst/>
                <a:latin typeface="Tahoma" panose="020B0604030504040204" pitchFamily="34" charset="0"/>
              </a:rPr>
              <a:t>Since</a:t>
            </a:r>
            <a:r>
              <a:rPr lang="nl-BE" sz="3600" dirty="0">
                <a:effectLst/>
                <a:latin typeface="Tahoma" panose="020B0604030504040204" pitchFamily="34" charset="0"/>
              </a:rPr>
              <a:t> 2020,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the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Mandated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Organisation</a:t>
            </a:r>
            <a:r>
              <a:rPr lang="nl-BE" sz="3600" dirty="0">
                <a:effectLst/>
                <a:latin typeface="Tahoma" panose="020B0604030504040204" pitchFamily="34" charset="0"/>
              </a:rPr>
              <a:t> in Belgium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for</a:t>
            </a:r>
            <a:r>
              <a:rPr lang="nl-BE" sz="3600" dirty="0">
                <a:effectLst/>
                <a:latin typeface="Tahoma" panose="020B0604030504040204" pitchFamily="34" charset="0"/>
              </a:rPr>
              <a:t> EOSC-A</a:t>
            </a:r>
          </a:p>
          <a:p>
            <a:pPr lvl="1"/>
            <a:r>
              <a:rPr lang="nl-BE" dirty="0">
                <a:latin typeface="Tahoma" panose="020B0604030504040204" pitchFamily="34" charset="0"/>
              </a:rPr>
              <a:t>“Belnet </a:t>
            </a:r>
            <a:r>
              <a:rPr lang="nl-BE" dirty="0" err="1">
                <a:latin typeface="Tahoma" panose="020B0604030504040204" pitchFamily="34" charset="0"/>
              </a:rPr>
              <a:t>represents</a:t>
            </a:r>
            <a:r>
              <a:rPr lang="nl-BE" dirty="0">
                <a:latin typeface="Tahoma" panose="020B0604030504040204" pitchFamily="34" charset="0"/>
              </a:rPr>
              <a:t> </a:t>
            </a:r>
            <a:r>
              <a:rPr lang="nl-BE" dirty="0" err="1">
                <a:latin typeface="Tahoma" panose="020B0604030504040204" pitchFamily="34" charset="0"/>
              </a:rPr>
              <a:t>the</a:t>
            </a:r>
            <a:r>
              <a:rPr lang="nl-BE" dirty="0">
                <a:latin typeface="Tahoma" panose="020B0604030504040204" pitchFamily="34" charset="0"/>
              </a:rPr>
              <a:t> </a:t>
            </a:r>
            <a:r>
              <a:rPr lang="nl-BE" dirty="0" err="1">
                <a:latin typeface="Tahoma" panose="020B0604030504040204" pitchFamily="34" charset="0"/>
              </a:rPr>
              <a:t>organisations</a:t>
            </a:r>
            <a:r>
              <a:rPr lang="nl-BE" dirty="0">
                <a:latin typeface="Tahoma" panose="020B0604030504040204" pitchFamily="34" charset="0"/>
              </a:rPr>
              <a:t> </a:t>
            </a:r>
            <a:r>
              <a:rPr lang="nl-BE" dirty="0" err="1">
                <a:latin typeface="Tahoma" panose="020B0604030504040204" pitchFamily="34" charset="0"/>
              </a:rPr>
              <a:t>that</a:t>
            </a:r>
            <a:r>
              <a:rPr lang="nl-BE" dirty="0">
                <a:latin typeface="Tahoma" panose="020B0604030504040204" pitchFamily="34" charset="0"/>
              </a:rPr>
              <a:t> are </a:t>
            </a:r>
            <a:r>
              <a:rPr lang="nl-BE" dirty="0" err="1">
                <a:latin typeface="Tahoma" panose="020B0604030504040204" pitchFamily="34" charset="0"/>
              </a:rPr>
              <a:t>not</a:t>
            </a:r>
            <a:r>
              <a:rPr lang="nl-BE" dirty="0">
                <a:latin typeface="Tahoma" panose="020B0604030504040204" pitchFamily="34" charset="0"/>
              </a:rPr>
              <a:t> </a:t>
            </a:r>
            <a:r>
              <a:rPr lang="nl-BE" dirty="0" err="1">
                <a:latin typeface="Tahoma" panose="020B0604030504040204" pitchFamily="34" charset="0"/>
              </a:rPr>
              <a:t>represented</a:t>
            </a:r>
            <a:r>
              <a:rPr lang="nl-BE" dirty="0">
                <a:latin typeface="Tahoma" panose="020B0604030504040204" pitchFamily="34" charset="0"/>
              </a:rPr>
              <a:t> </a:t>
            </a:r>
            <a:r>
              <a:rPr lang="nl-BE" dirty="0" err="1">
                <a:latin typeface="Tahoma" panose="020B0604030504040204" pitchFamily="34" charset="0"/>
              </a:rPr>
              <a:t>directly</a:t>
            </a:r>
            <a:r>
              <a:rPr lang="nl-BE" dirty="0">
                <a:latin typeface="Tahoma" panose="020B0604030504040204" pitchFamily="34" charset="0"/>
              </a:rPr>
              <a:t> in </a:t>
            </a:r>
            <a:r>
              <a:rPr lang="nl-BE" dirty="0" err="1">
                <a:latin typeface="Tahoma" panose="020B0604030504040204" pitchFamily="34" charset="0"/>
              </a:rPr>
              <a:t>the</a:t>
            </a:r>
            <a:r>
              <a:rPr lang="nl-BE" dirty="0">
                <a:latin typeface="Tahoma" panose="020B0604030504040204" pitchFamily="34" charset="0"/>
              </a:rPr>
              <a:t> EOSC-A”</a:t>
            </a:r>
          </a:p>
          <a:p>
            <a:pPr lvl="1"/>
            <a:r>
              <a:rPr lang="nl-BE" dirty="0">
                <a:effectLst/>
                <a:latin typeface="Tahoma" panose="020B0604030504040204" pitchFamily="34" charset="0"/>
              </a:rPr>
              <a:t>“Belnet </a:t>
            </a:r>
            <a:r>
              <a:rPr lang="nl-BE" dirty="0" err="1">
                <a:effectLst/>
                <a:latin typeface="Tahoma" panose="020B0604030504040204" pitchFamily="34" charset="0"/>
              </a:rPr>
              <a:t>facilitates</a:t>
            </a:r>
            <a:r>
              <a:rPr lang="nl-BE" dirty="0">
                <a:effectLst/>
                <a:latin typeface="Tahoma" panose="020B0604030504040204" pitchFamily="34" charset="0"/>
              </a:rPr>
              <a:t> </a:t>
            </a:r>
            <a:r>
              <a:rPr lang="nl-BE" dirty="0" err="1">
                <a:effectLst/>
                <a:latin typeface="Tahoma" panose="020B0604030504040204" pitchFamily="34" charset="0"/>
              </a:rPr>
              <a:t>the</a:t>
            </a:r>
            <a:r>
              <a:rPr lang="nl-BE" dirty="0">
                <a:effectLst/>
                <a:latin typeface="Tahoma" panose="020B0604030504040204" pitchFamily="34" charset="0"/>
              </a:rPr>
              <a:t> </a:t>
            </a:r>
            <a:r>
              <a:rPr lang="nl-BE" dirty="0" err="1">
                <a:effectLst/>
                <a:latin typeface="Tahoma" panose="020B0604030504040204" pitchFamily="34" charset="0"/>
              </a:rPr>
              <a:t>needed</a:t>
            </a:r>
            <a:r>
              <a:rPr lang="nl-BE" dirty="0">
                <a:effectLst/>
                <a:latin typeface="Tahoma" panose="020B0604030504040204" pitchFamily="34" charset="0"/>
              </a:rPr>
              <a:t> </a:t>
            </a:r>
            <a:r>
              <a:rPr lang="nl-BE" dirty="0" err="1">
                <a:effectLst/>
                <a:latin typeface="Tahoma" panose="020B0604030504040204" pitchFamily="34" charset="0"/>
              </a:rPr>
              <a:t>discussions</a:t>
            </a:r>
            <a:r>
              <a:rPr lang="nl-BE" dirty="0">
                <a:effectLst/>
                <a:latin typeface="Tahoma" panose="020B0604030504040204" pitchFamily="34" charset="0"/>
              </a:rPr>
              <a:t> </a:t>
            </a:r>
            <a:r>
              <a:rPr lang="nl-BE" dirty="0" err="1">
                <a:effectLst/>
                <a:latin typeface="Tahoma" panose="020B0604030504040204" pitchFamily="34" charset="0"/>
              </a:rPr>
              <a:t>and</a:t>
            </a:r>
            <a:r>
              <a:rPr lang="nl-BE" dirty="0">
                <a:effectLst/>
                <a:latin typeface="Tahoma" panose="020B0604030504040204" pitchFamily="34" charset="0"/>
              </a:rPr>
              <a:t> </a:t>
            </a:r>
            <a:r>
              <a:rPr lang="nl-BE" dirty="0" err="1">
                <a:effectLst/>
                <a:latin typeface="Tahoma" panose="020B0604030504040204" pitchFamily="34" charset="0"/>
              </a:rPr>
              <a:t>translates</a:t>
            </a:r>
            <a:r>
              <a:rPr lang="nl-BE" dirty="0">
                <a:effectLst/>
                <a:latin typeface="Tahoma" panose="020B0604030504040204" pitchFamily="34" charset="0"/>
              </a:rPr>
              <a:t> </a:t>
            </a:r>
            <a:r>
              <a:rPr lang="nl-BE" dirty="0" err="1">
                <a:effectLst/>
                <a:latin typeface="Tahoma" panose="020B0604030504040204" pitchFamily="34" charset="0"/>
              </a:rPr>
              <a:t>the</a:t>
            </a:r>
            <a:r>
              <a:rPr lang="nl-BE" dirty="0">
                <a:effectLst/>
                <a:latin typeface="Tahoma" panose="020B0604030504040204" pitchFamily="34" charset="0"/>
              </a:rPr>
              <a:t> mission of EOSC on </a:t>
            </a:r>
            <a:r>
              <a:rPr lang="nl-BE" dirty="0" err="1">
                <a:effectLst/>
                <a:latin typeface="Tahoma" panose="020B0604030504040204" pitchFamily="34" charset="0"/>
              </a:rPr>
              <a:t>national</a:t>
            </a:r>
            <a:r>
              <a:rPr lang="nl-BE" dirty="0">
                <a:effectLst/>
                <a:latin typeface="Tahoma" panose="020B0604030504040204" pitchFamily="34" charset="0"/>
              </a:rPr>
              <a:t> level”</a:t>
            </a:r>
          </a:p>
          <a:p>
            <a:r>
              <a:rPr lang="nl-BE" sz="3600" dirty="0" err="1">
                <a:effectLst/>
                <a:latin typeface="Tahoma" panose="020B0604030504040204" pitchFamily="34" charset="0"/>
              </a:rPr>
              <a:t>Strongly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involved</a:t>
            </a:r>
            <a:r>
              <a:rPr lang="nl-BE" sz="3600" dirty="0">
                <a:effectLst/>
                <a:latin typeface="Tahoma" panose="020B0604030504040204" pitchFamily="34" charset="0"/>
              </a:rPr>
              <a:t> in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the</a:t>
            </a:r>
            <a:r>
              <a:rPr lang="nl-BE" sz="3600" dirty="0">
                <a:effectLst/>
                <a:latin typeface="Tahoma" panose="020B0604030504040204" pitchFamily="34" charset="0"/>
              </a:rPr>
              <a:t> EOSC Focus Project</a:t>
            </a:r>
          </a:p>
          <a:p>
            <a:r>
              <a:rPr lang="nl-BE" sz="3600" dirty="0">
                <a:effectLst/>
                <a:latin typeface="Tahoma" panose="020B0604030504040204" pitchFamily="34" charset="0"/>
              </a:rPr>
              <a:t>Active partnership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within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the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fr-BE" sz="3600" dirty="0">
                <a:latin typeface="Tahoma" panose="020B0604030504040204" pitchFamily="34" charset="0"/>
              </a:rPr>
              <a:t>GÉANT </a:t>
            </a:r>
            <a:r>
              <a:rPr lang="fr-BE" sz="3600" dirty="0" err="1">
                <a:latin typeface="Tahoma" panose="020B0604030504040204" pitchFamily="34" charset="0"/>
              </a:rPr>
              <a:t>community</a:t>
            </a:r>
            <a:endParaRPr lang="nl-BE" sz="3600" dirty="0">
              <a:latin typeface="Tahoma" panose="020B0604030504040204" pitchFamily="34" charset="0"/>
            </a:endParaRPr>
          </a:p>
          <a:p>
            <a:r>
              <a:rPr lang="nl-BE" sz="3600" dirty="0" err="1">
                <a:effectLst/>
                <a:latin typeface="Tahoma" panose="020B0604030504040204" pitchFamily="34" charset="0"/>
              </a:rPr>
              <a:t>Ambassador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and</a:t>
            </a:r>
            <a:r>
              <a:rPr lang="nl-BE" sz="3600" dirty="0">
                <a:effectLst/>
                <a:latin typeface="Tahoma" panose="020B0604030504040204" pitchFamily="34" charset="0"/>
              </a:rPr>
              <a:t> program lead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for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the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implementation</a:t>
            </a:r>
            <a:r>
              <a:rPr lang="nl-BE" sz="3600" dirty="0">
                <a:effectLst/>
                <a:latin typeface="Tahoma" panose="020B0604030504040204" pitchFamily="34" charset="0"/>
              </a:rPr>
              <a:t> of EOSC building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blocks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within</a:t>
            </a:r>
            <a:r>
              <a:rPr lang="nl-BE" sz="3600" dirty="0">
                <a:effectLst/>
                <a:latin typeface="Tahoma" panose="020B0604030504040204" pitchFamily="34" charset="0"/>
              </a:rPr>
              <a:t>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the</a:t>
            </a:r>
            <a:r>
              <a:rPr lang="nl-BE" sz="3600" dirty="0">
                <a:effectLst/>
                <a:latin typeface="Tahoma" panose="020B0604030504040204" pitchFamily="34" charset="0"/>
              </a:rPr>
              <a:t> Federal 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scientific</a:t>
            </a:r>
            <a:r>
              <a:rPr lang="nl-BE" sz="3600" dirty="0">
                <a:effectLst/>
                <a:latin typeface="Tahoma" panose="020B0604030504040204" pitchFamily="34" charset="0"/>
              </a:rPr>
              <a:t> community (</a:t>
            </a:r>
            <a:r>
              <a:rPr lang="nl-BE" sz="3600" dirty="0" err="1">
                <a:effectLst/>
                <a:latin typeface="Tahoma" panose="020B0604030504040204" pitchFamily="34" charset="0"/>
              </a:rPr>
              <a:t>FedOSC</a:t>
            </a:r>
            <a:r>
              <a:rPr lang="nl-BE" sz="3600" dirty="0">
                <a:effectLst/>
                <a:latin typeface="Tahoma" panose="020B0604030504040204" pitchFamily="34" charset="0"/>
              </a:rPr>
              <a:t>)</a:t>
            </a:r>
          </a:p>
          <a:p>
            <a:endParaRPr lang="nl-BE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72B8E99-8B7F-A773-7E73-73244CD5B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4669" y="11498983"/>
            <a:ext cx="4414640" cy="1603756"/>
          </a:xfrm>
          <a:prstGeom prst="rect">
            <a:avLst/>
          </a:prstGeom>
        </p:spPr>
      </p:pic>
      <p:pic>
        <p:nvPicPr>
          <p:cNvPr id="9" name="Picture 8" descr="A black and blue logo&#10;&#10;Description automatically generated">
            <a:extLst>
              <a:ext uri="{FF2B5EF4-FFF2-40B4-BE49-F238E27FC236}">
                <a16:creationId xmlns:a16="http://schemas.microsoft.com/office/drawing/2014/main" id="{061FA79D-8BFE-7AA8-AEE4-92B92938C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907" y="1142932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90395C-C63B-CBB0-6AF8-785BA25E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 06 2024 / The role of Belnet and NRENs towards EOSC nodes and beyond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6070D2-6C8C-884A-3E5B-33AEA01F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572B-1A88-E24B-A4DC-E584B9BA7FBE}" type="slidenum">
              <a:rPr lang="nl-BE" smtClean="0"/>
              <a:pPr/>
              <a:t>9</a:t>
            </a:fld>
            <a:endParaRPr lang="nl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564B6C-9A94-96F8-5C9E-587105A3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8" y="3048318"/>
            <a:ext cx="48958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181DEDD-B6FF-AD9E-5846-B25725D8A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5017723"/>
            <a:ext cx="7718009" cy="45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">
            <a:extLst>
              <a:ext uri="{FF2B5EF4-FFF2-40B4-BE49-F238E27FC236}">
                <a16:creationId xmlns:a16="http://schemas.microsoft.com/office/drawing/2014/main" id="{078D2A95-21FB-D925-8777-3CDBCA115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8791" y="2983065"/>
            <a:ext cx="3961130" cy="1111097"/>
          </a:xfrm>
          <a:prstGeom prst="rect">
            <a:avLst/>
          </a:prstGeom>
        </p:spPr>
      </p:pic>
      <p:pic>
        <p:nvPicPr>
          <p:cNvPr id="10" name="Picture 9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7E29DA25-4C6A-298D-B690-332A04AFD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9046" y="10143261"/>
            <a:ext cx="4674394" cy="2025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4B3914-91B1-993C-7C6E-438B3D8ED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401" y="10514919"/>
            <a:ext cx="8126322" cy="14944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E2960B-5E28-78C6-7956-71FCE4B5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6456" y="6440937"/>
            <a:ext cx="5916979" cy="2025570"/>
          </a:xfrm>
        </p:spPr>
        <p:txBody>
          <a:bodyPr/>
          <a:lstStyle/>
          <a:p>
            <a:pPr algn="ctr"/>
            <a:r>
              <a:rPr lang="nl-BE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865563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elnet">
      <a:dk1>
        <a:srgbClr val="000000"/>
      </a:dk1>
      <a:lt1>
        <a:srgbClr val="FFFFFF"/>
      </a:lt1>
      <a:dk2>
        <a:srgbClr val="00AFFF"/>
      </a:dk2>
      <a:lt2>
        <a:srgbClr val="FFFFFF"/>
      </a:lt2>
      <a:accent1>
        <a:srgbClr val="00AFFF"/>
      </a:accent1>
      <a:accent2>
        <a:srgbClr val="0F73F5"/>
      </a:accent2>
      <a:accent3>
        <a:srgbClr val="9173F5"/>
      </a:accent3>
      <a:accent4>
        <a:srgbClr val="D74164"/>
      </a:accent4>
      <a:accent5>
        <a:srgbClr val="6ECDAF"/>
      </a:accent5>
      <a:accent6>
        <a:srgbClr val="70AD47"/>
      </a:accent6>
      <a:hlink>
        <a:srgbClr val="0563C1"/>
      </a:hlink>
      <a:folHlink>
        <a:srgbClr val="954F72"/>
      </a:folHlink>
    </a:clrScheme>
    <a:fontScheme name="Belnet">
      <a:majorFont>
        <a:latin typeface="Tahom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ahom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363</Words>
  <Application>Microsoft Office PowerPoint</Application>
  <PresentationFormat>Custom</PresentationFormat>
  <Paragraphs>56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Tahoma</vt:lpstr>
      <vt:lpstr>Kantoorthema</vt:lpstr>
      <vt:lpstr>PowerPoint Presentation</vt:lpstr>
      <vt:lpstr>The role of Belnet and NRENs </vt:lpstr>
      <vt:lpstr>30</vt:lpstr>
      <vt:lpstr>PowerPoint Presentation</vt:lpstr>
      <vt:lpstr>PowerPoint Presentation</vt:lpstr>
      <vt:lpstr>PowerPoint Presentation</vt:lpstr>
      <vt:lpstr>PowerPoint Presentation</vt:lpstr>
      <vt:lpstr>EOSC, a consistent axis within Belnet</vt:lpstr>
      <vt:lpstr>…</vt:lpstr>
      <vt:lpstr>PowerPoint Presentation</vt:lpstr>
      <vt:lpstr>Conclusions &amp; 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Koploper  op vlak van netwerken!</dc:title>
  <dc:creator>Ruben Horemans</dc:creator>
  <cp:lastModifiedBy>Dirk Haex</cp:lastModifiedBy>
  <cp:revision>56</cp:revision>
  <dcterms:created xsi:type="dcterms:W3CDTF">2023-06-06T08:16:39Z</dcterms:created>
  <dcterms:modified xsi:type="dcterms:W3CDTF">2024-06-04T18:29:54Z</dcterms:modified>
</cp:coreProperties>
</file>