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4" r:id="rId2"/>
  </p:sldMasterIdLst>
  <p:notesMasterIdLst>
    <p:notesMasterId r:id="rId25"/>
  </p:notesMasterIdLst>
  <p:sldIdLst>
    <p:sldId id="256" r:id="rId3"/>
    <p:sldId id="257" r:id="rId4"/>
    <p:sldId id="282" r:id="rId5"/>
    <p:sldId id="281" r:id="rId6"/>
    <p:sldId id="283" r:id="rId7"/>
    <p:sldId id="284" r:id="rId8"/>
    <p:sldId id="285" r:id="rId9"/>
    <p:sldId id="287" r:id="rId10"/>
    <p:sldId id="289" r:id="rId11"/>
    <p:sldId id="290" r:id="rId12"/>
    <p:sldId id="288" r:id="rId13"/>
    <p:sldId id="4093" r:id="rId14"/>
    <p:sldId id="4094" r:id="rId15"/>
    <p:sldId id="4095" r:id="rId16"/>
    <p:sldId id="4096" r:id="rId17"/>
    <p:sldId id="4100" r:id="rId18"/>
    <p:sldId id="4101" r:id="rId19"/>
    <p:sldId id="4097" r:id="rId20"/>
    <p:sldId id="4102" r:id="rId21"/>
    <p:sldId id="4098" r:id="rId22"/>
    <p:sldId id="4099" r:id="rId23"/>
    <p:sldId id="258" r:id="rId2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6" roundtripDataSignature="AMtx7mg3Dw+HZezgOaGc76C509NLzXXvc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DFEB"/>
    <a:srgbClr val="DFF1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68043"/>
  </p:normalViewPr>
  <p:slideViewPr>
    <p:cSldViewPr snapToGrid="0">
      <p:cViewPr varScale="1">
        <p:scale>
          <a:sx n="70" d="100"/>
          <a:sy n="70" d="100"/>
        </p:scale>
        <p:origin x="88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customschemas.google.com/relationships/presentationmetadata" Target="meta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oscsecretariat.eu/eosc-liaison-platform/post/research-oriented-services-trust-collaboration-sustainability-key"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98" name="Google Shape;29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8e8b782381_0_2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8e8b782381_0_2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err="1"/>
              <a:t>The</a:t>
            </a:r>
            <a:r>
              <a:rPr lang="fi-FI" dirty="0"/>
              <a:t> </a:t>
            </a:r>
            <a:r>
              <a:rPr lang="fi-FI" dirty="0" err="1"/>
              <a:t>closer</a:t>
            </a:r>
            <a:r>
              <a:rPr lang="fi-FI" dirty="0"/>
              <a:t> </a:t>
            </a:r>
            <a:r>
              <a:rPr lang="fi-FI" dirty="0" err="1"/>
              <a:t>we</a:t>
            </a:r>
            <a:r>
              <a:rPr lang="fi-FI" dirty="0"/>
              <a:t> </a:t>
            </a:r>
            <a:r>
              <a:rPr lang="fi-FI" dirty="0" err="1"/>
              <a:t>are</a:t>
            </a:r>
            <a:r>
              <a:rPr lang="fi-FI" dirty="0"/>
              <a:t> to </a:t>
            </a:r>
            <a:r>
              <a:rPr lang="fi-FI" dirty="0" err="1"/>
              <a:t>the</a:t>
            </a:r>
            <a:r>
              <a:rPr lang="fi-FI" dirty="0"/>
              <a:t> </a:t>
            </a:r>
            <a:r>
              <a:rPr lang="fi-FI" dirty="0" err="1"/>
              <a:t>base</a:t>
            </a:r>
            <a:r>
              <a:rPr lang="fi-FI" dirty="0"/>
              <a:t> of </a:t>
            </a:r>
            <a:r>
              <a:rPr lang="fi-FI" dirty="0" err="1"/>
              <a:t>the</a:t>
            </a:r>
            <a:r>
              <a:rPr lang="fi-FI" dirty="0"/>
              <a:t> </a:t>
            </a:r>
            <a:r>
              <a:rPr lang="fi-FI" dirty="0" err="1"/>
              <a:t>pyramid</a:t>
            </a:r>
            <a:r>
              <a:rPr lang="fi-FI" dirty="0"/>
              <a:t>, </a:t>
            </a:r>
            <a:r>
              <a:rPr lang="fi-FI" dirty="0" err="1"/>
              <a:t>the</a:t>
            </a:r>
            <a:r>
              <a:rPr lang="fi-FI" dirty="0"/>
              <a:t> </a:t>
            </a:r>
            <a:r>
              <a:rPr lang="fi-FI" dirty="0" err="1"/>
              <a:t>larger</a:t>
            </a:r>
            <a:r>
              <a:rPr lang="fi-FI" dirty="0"/>
              <a:t> </a:t>
            </a:r>
            <a:r>
              <a:rPr lang="fi-FI" dirty="0" err="1"/>
              <a:t>the</a:t>
            </a:r>
            <a:r>
              <a:rPr lang="fi-FI" dirty="0"/>
              <a:t> </a:t>
            </a:r>
            <a:r>
              <a:rPr lang="fi-FI" dirty="0" err="1"/>
              <a:t>impact</a:t>
            </a:r>
            <a:r>
              <a:rPr lang="fi-FI" dirty="0"/>
              <a:t> of </a:t>
            </a:r>
            <a:r>
              <a:rPr lang="fi-FI" dirty="0" err="1"/>
              <a:t>the</a:t>
            </a:r>
            <a:r>
              <a:rPr lang="fi-FI" dirty="0"/>
              <a:t> </a:t>
            </a:r>
            <a:r>
              <a:rPr lang="fi-FI" dirty="0" err="1"/>
              <a:t>Ris</a:t>
            </a:r>
            <a:r>
              <a:rPr lang="fi-FI" dirty="0"/>
              <a:t>, </a:t>
            </a:r>
            <a:r>
              <a:rPr lang="fi-FI" dirty="0" err="1"/>
              <a:t>thematic</a:t>
            </a:r>
            <a:r>
              <a:rPr lang="fi-FI" dirty="0"/>
              <a:t> </a:t>
            </a:r>
            <a:r>
              <a:rPr lang="fi-FI" dirty="0" err="1"/>
              <a:t>clusters</a:t>
            </a:r>
            <a:r>
              <a:rPr lang="fi-FI" dirty="0"/>
              <a:t>.</a:t>
            </a:r>
          </a:p>
          <a:p>
            <a:pPr marL="0" lvl="0" indent="0" algn="l" rtl="0">
              <a:spcBef>
                <a:spcPts val="0"/>
              </a:spcBef>
              <a:spcAft>
                <a:spcPts val="0"/>
              </a:spcAft>
              <a:buNone/>
            </a:pPr>
            <a:r>
              <a:rPr lang="en-GB" b="0" i="0" u="none" strike="noStrike" dirty="0">
                <a:solidFill>
                  <a:srgbClr val="000000"/>
                </a:solidFill>
                <a:effectLst/>
                <a:latin typeface="-webkit-standard"/>
              </a:rPr>
              <a:t>The individual RIS, the Thematic clusters projects (you see the 5 of them on the slide) play important roles in </a:t>
            </a:r>
            <a:r>
              <a:rPr lang="en-GB" b="0" i="0" u="none" strike="noStrike" dirty="0" err="1">
                <a:solidFill>
                  <a:srgbClr val="000000"/>
                </a:solidFill>
                <a:effectLst/>
                <a:latin typeface="-webkit-standard"/>
              </a:rPr>
              <a:t>neasly</a:t>
            </a:r>
            <a:r>
              <a:rPr lang="en-GB" b="0" i="0" u="none" strike="noStrike" dirty="0">
                <a:solidFill>
                  <a:srgbClr val="000000"/>
                </a:solidFill>
                <a:effectLst/>
                <a:latin typeface="-webkit-standard"/>
              </a:rPr>
              <a:t> all of the layers of the pyramid by bringing to the table massive amount of high quality data, by fostering collaboration, standardization, and accessibility within specific scientific domains and also cross domains. This collaborative approach enables comprehensive and multidimensional analysis, promoting a deeper understanding of complex scientific phenomena. All these lead to the ability to guide informed decision making and innovative solutions to complex societal challenges. As for the peak of the pyramid, well, science can illuminate the path towards informed decisions but cannot impose the final choice. The ultimate decision making authority remains with the stakeholders.</a:t>
            </a:r>
            <a:endParaRPr dirty="0"/>
          </a:p>
        </p:txBody>
      </p:sp>
    </p:spTree>
    <p:extLst>
      <p:ext uri="{BB962C8B-B14F-4D97-AF65-F5344CB8AC3E}">
        <p14:creationId xmlns:p14="http://schemas.microsoft.com/office/powerpoint/2010/main" val="2602070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FI" dirty="0"/>
              <a:t>All these data efforts are commendable, but is it enough? The real revolution and valorisation comes from seeking beyond our cluster bubble, through cooperation with other projects and e-infrastructures.</a:t>
            </a:r>
          </a:p>
          <a:p>
            <a:r>
              <a:rPr lang="en-GB" b="0" i="0" u="none" strike="noStrike" dirty="0">
                <a:solidFill>
                  <a:srgbClr val="374151"/>
                </a:solidFill>
                <a:effectLst/>
                <a:latin typeface="Söhne"/>
              </a:rPr>
              <a:t>The five ESFRI cluster projects had extensive collaboration that culminated with the OSCARS project. They devised a little different  perspective on the European Open Science Cloud (EOSC), emphasizing the consolidated e-infrastructures, open science principles, and the content and user engagement within scientific communities. These projects propose an "alternative" interpretation of the EOSC acronym, focusing on these three building layers. You see, we thought of the e-infrastructures as part of the family.</a:t>
            </a:r>
          </a:p>
          <a:p>
            <a:r>
              <a:rPr lang="en-GB" b="0" i="0" u="none" strike="noStrike" dirty="0">
                <a:solidFill>
                  <a:srgbClr val="374151"/>
                </a:solidFill>
                <a:effectLst/>
                <a:latin typeface="Söhne"/>
              </a:rPr>
              <a:t>I was hoping to have at least one presentation where I do not mention the word EOSC. I failed. Nevertheless, all these things can exist also without EOSC.</a:t>
            </a:r>
            <a:endParaRPr lang="en-FI" dirty="0"/>
          </a:p>
        </p:txBody>
      </p:sp>
    </p:spTree>
    <p:extLst>
      <p:ext uri="{BB962C8B-B14F-4D97-AF65-F5344CB8AC3E}">
        <p14:creationId xmlns:p14="http://schemas.microsoft.com/office/powerpoint/2010/main" val="2317438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374151"/>
                </a:solidFill>
                <a:effectLst/>
                <a:latin typeface="Söhne"/>
              </a:rPr>
              <a:t>The science clusters</a:t>
            </a:r>
            <a:r>
              <a:rPr lang="en-GB" b="0" i="0" u="none" strike="noStrike" dirty="0">
                <a:solidFill>
                  <a:srgbClr val="003F5E"/>
                </a:solidFill>
                <a:effectLst/>
                <a:latin typeface="Open Sans" panose="020B0606030504020204" pitchFamily="34" charset="0"/>
              </a:rPr>
              <a:t> and e-infrastructures bring value to </a:t>
            </a:r>
            <a:r>
              <a:rPr lang="en-GB" b="0" i="0" u="none" strike="noStrike" dirty="0" err="1">
                <a:solidFill>
                  <a:srgbClr val="003F5E"/>
                </a:solidFill>
                <a:effectLst/>
                <a:latin typeface="Open Sans" panose="020B0606030504020204" pitchFamily="34" charset="0"/>
              </a:rPr>
              <a:t>eachother</a:t>
            </a:r>
            <a:r>
              <a:rPr lang="en-GB" b="0" i="0" u="none" strike="noStrike" dirty="0">
                <a:solidFill>
                  <a:srgbClr val="003F5E"/>
                </a:solidFill>
                <a:effectLst/>
                <a:latin typeface="Open Sans" panose="020B0606030504020204" pitchFamily="34" charset="0"/>
              </a:rPr>
              <a:t> by cooperating, supporting and working together. For example, A joint statement on the EOSC Strategic Research and Innovation Agenda (SRIA) was </a:t>
            </a:r>
            <a:r>
              <a:rPr lang="en-GB" b="0" i="0" u="none" strike="noStrike" dirty="0">
                <a:solidFill>
                  <a:srgbClr val="4184DB"/>
                </a:solidFill>
                <a:effectLst/>
                <a:latin typeface="Open Sans" panose="020B0606030504020204" pitchFamily="34" charset="0"/>
                <a:hlinkClick r:id="rId3"/>
              </a:rPr>
              <a:t>released </a:t>
            </a:r>
            <a:r>
              <a:rPr lang="en-GB" b="0" i="0" u="none" strike="noStrike" dirty="0">
                <a:solidFill>
                  <a:srgbClr val="003F5E"/>
                </a:solidFill>
                <a:effectLst/>
                <a:latin typeface="Open Sans" panose="020B0606030504020204" pitchFamily="34" charset="0"/>
              </a:rPr>
              <a:t>by the ESFRI Science Clusters and the four main European e-infrastructures </a:t>
            </a:r>
            <a:r>
              <a:rPr lang="en-GB" b="0" i="0" u="none" strike="noStrike" dirty="0">
                <a:solidFill>
                  <a:srgbClr val="000000"/>
                </a:solidFill>
                <a:effectLst/>
                <a:latin typeface="-webkit-standard"/>
              </a:rPr>
              <a:t>underscore the importance of orienting services around diverse community needs, thereby driving data </a:t>
            </a:r>
            <a:r>
              <a:rPr lang="en-GB" b="0" i="0" u="none" strike="noStrike" dirty="0" err="1">
                <a:solidFill>
                  <a:srgbClr val="000000"/>
                </a:solidFill>
                <a:effectLst/>
                <a:latin typeface="-webkit-standard"/>
              </a:rPr>
              <a:t>valorization</a:t>
            </a:r>
            <a:r>
              <a:rPr lang="en-GB" b="0" i="0" u="none" strike="noStrike" dirty="0">
                <a:solidFill>
                  <a:srgbClr val="000000"/>
                </a:solidFill>
                <a:effectLst/>
                <a:latin typeface="-webkit-standard"/>
              </a:rPr>
              <a:t> by ensuring that research outputs are effectively utilized to foster societal and economic benefits.</a:t>
            </a:r>
            <a:endParaRPr lang="en-GB" b="0" i="0" u="none" strike="noStrike"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u="none" strike="noStrike"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374151"/>
                </a:solidFill>
                <a:effectLst/>
                <a:latin typeface="Söhne"/>
              </a:rPr>
              <a:t>As such, understanding this, the science clusters and e-</a:t>
            </a:r>
            <a:r>
              <a:rPr lang="en-GB" b="0" i="0" u="none" strike="noStrike" dirty="0" err="1">
                <a:solidFill>
                  <a:srgbClr val="374151"/>
                </a:solidFill>
                <a:effectLst/>
                <a:latin typeface="Söhne"/>
              </a:rPr>
              <a:t>infras</a:t>
            </a:r>
            <a:r>
              <a:rPr lang="en-GB" b="0" i="0" u="none" strike="noStrike" dirty="0">
                <a:solidFill>
                  <a:srgbClr val="374151"/>
                </a:solidFill>
                <a:effectLst/>
                <a:latin typeface="Söhne"/>
              </a:rPr>
              <a:t> developed project proposals aimed at advancing their collective efforts within the European Open Science Cloud (EOSC).</a:t>
            </a:r>
          </a:p>
          <a:p>
            <a:endParaRPr lang="en-FI"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374151"/>
                </a:solidFill>
                <a:effectLst/>
                <a:latin typeface="Söhne"/>
              </a:rPr>
              <a:t>This showcases </a:t>
            </a:r>
            <a:r>
              <a:rPr lang="en-GB" b="0" i="0" u="none" strike="noStrike" dirty="0" err="1">
                <a:solidFill>
                  <a:srgbClr val="374151"/>
                </a:solidFill>
                <a:effectLst/>
                <a:latin typeface="Söhne"/>
              </a:rPr>
              <a:t>theourir</a:t>
            </a:r>
            <a:r>
              <a:rPr lang="en-GB" b="0" i="0" u="none" strike="noStrike" dirty="0">
                <a:solidFill>
                  <a:srgbClr val="374151"/>
                </a:solidFill>
                <a:effectLst/>
                <a:latin typeface="Söhne"/>
              </a:rPr>
              <a:t> proactive approach to fostering collaboration and pushing the boundaries of innovation not only within the European Open Science Cloud (EOSC), but also beyond.</a:t>
            </a:r>
          </a:p>
          <a:p>
            <a:endParaRPr lang="en-FI" dirty="0"/>
          </a:p>
        </p:txBody>
      </p:sp>
      <p:sp>
        <p:nvSpPr>
          <p:cNvPr id="4" name="Slide Number Placeholder 3"/>
          <p:cNvSpPr>
            <a:spLocks noGrp="1"/>
          </p:cNvSpPr>
          <p:nvPr>
            <p:ph type="sldNum" sz="quarter" idx="5"/>
          </p:nvPr>
        </p:nvSpPr>
        <p:spPr/>
        <p:txBody>
          <a:bodyPr/>
          <a:lstStyle/>
          <a:p>
            <a:fld id="{61980A09-FB1C-2F44-A5DA-550D432E9174}" type="slidenum">
              <a:rPr lang="en-FI" smtClean="0"/>
              <a:t>12</a:t>
            </a:fld>
            <a:endParaRPr lang="en-FI"/>
          </a:p>
        </p:txBody>
      </p:sp>
    </p:spTree>
    <p:extLst>
      <p:ext uri="{BB962C8B-B14F-4D97-AF65-F5344CB8AC3E}">
        <p14:creationId xmlns:p14="http://schemas.microsoft.com/office/powerpoint/2010/main" val="3228780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0" i="0" u="none" strike="noStrike" dirty="0">
                <a:solidFill>
                  <a:srgbClr val="374151"/>
                </a:solidFill>
                <a:effectLst/>
                <a:latin typeface="Söhne"/>
              </a:rPr>
              <a:t>Open science is at the core of what both the clusters and e-</a:t>
            </a:r>
            <a:r>
              <a:rPr lang="en-GB" b="0" i="0" u="none" strike="noStrike" dirty="0" err="1">
                <a:solidFill>
                  <a:srgbClr val="374151"/>
                </a:solidFill>
                <a:effectLst/>
                <a:latin typeface="Söhne"/>
              </a:rPr>
              <a:t>infras</a:t>
            </a:r>
            <a:r>
              <a:rPr lang="en-GB" b="0" i="0" u="none" strike="noStrike" dirty="0">
                <a:solidFill>
                  <a:srgbClr val="374151"/>
                </a:solidFill>
                <a:effectLst/>
                <a:latin typeface="Söhne"/>
              </a:rPr>
              <a:t> do.</a:t>
            </a:r>
            <a:endParaRPr lang="en-GB" b="0" i="0" u="none" strike="noStrike" dirty="0">
              <a:solidFill>
                <a:srgbClr val="031B4E"/>
              </a:solidFill>
              <a:effectLst/>
              <a:latin typeface="Roboto" panose="02000000000000000000" pitchFamily="2" charset="0"/>
            </a:endParaRPr>
          </a:p>
          <a:p>
            <a:r>
              <a:rPr lang="en-GB" b="0" i="0" u="none" strike="noStrike" dirty="0">
                <a:solidFill>
                  <a:srgbClr val="374151"/>
                </a:solidFill>
                <a:effectLst/>
                <a:latin typeface="Söhne"/>
              </a:rPr>
              <a:t>The primary objective of the clusters is to enhance the </a:t>
            </a:r>
            <a:r>
              <a:rPr lang="en-GB" b="0" i="0" u="none" strike="noStrike" dirty="0" err="1">
                <a:solidFill>
                  <a:srgbClr val="374151"/>
                </a:solidFill>
                <a:effectLst/>
                <a:latin typeface="Söhne"/>
              </a:rPr>
              <a:t>FAIRness</a:t>
            </a:r>
            <a:r>
              <a:rPr lang="en-GB" b="0" i="0" u="none" strike="noStrike" dirty="0">
                <a:solidFill>
                  <a:srgbClr val="374151"/>
                </a:solidFill>
                <a:effectLst/>
                <a:latin typeface="Söhne"/>
              </a:rPr>
              <a:t> of data and services provided by the research infrastructures and </a:t>
            </a:r>
            <a:r>
              <a:rPr lang="en-GB" b="0" i="0" u="none" strike="noStrike" dirty="0">
                <a:solidFill>
                  <a:srgbClr val="031B4E"/>
                </a:solidFill>
                <a:effectLst/>
                <a:latin typeface="Roboto" panose="02000000000000000000" pitchFamily="2" charset="0"/>
              </a:rPr>
              <a:t> to provide an open access platforms for interdisciplinary research</a:t>
            </a:r>
          </a:p>
          <a:p>
            <a:r>
              <a:rPr lang="en-GB" b="0" i="0" u="none" strike="noStrike" dirty="0">
                <a:solidFill>
                  <a:srgbClr val="031B4E"/>
                </a:solidFill>
                <a:effectLst/>
                <a:latin typeface="Roboto" panose="02000000000000000000" pitchFamily="2" charset="0"/>
              </a:rPr>
              <a:t>In order to achieve this, several goals have been established from the beginning.</a:t>
            </a:r>
          </a:p>
          <a:p>
            <a:endParaRPr lang="en-GB" b="0" i="0" u="none" strike="noStrike" dirty="0">
              <a:solidFill>
                <a:srgbClr val="031B4E"/>
              </a:solidFill>
              <a:effectLst/>
              <a:latin typeface="Roboto" panose="02000000000000000000" pitchFamily="2" charset="0"/>
            </a:endParaRPr>
          </a:p>
          <a:p>
            <a:endParaRPr lang="en-GB" b="0" i="0" u="none" strike="noStrike" dirty="0">
              <a:solidFill>
                <a:srgbClr val="031B4E"/>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61980A09-FB1C-2F44-A5DA-550D432E9174}" type="slidenum">
              <a:rPr lang="en-FI" smtClean="0"/>
              <a:t>13</a:t>
            </a:fld>
            <a:endParaRPr lang="en-FI"/>
          </a:p>
        </p:txBody>
      </p:sp>
    </p:spTree>
    <p:extLst>
      <p:ext uri="{BB962C8B-B14F-4D97-AF65-F5344CB8AC3E}">
        <p14:creationId xmlns:p14="http://schemas.microsoft.com/office/powerpoint/2010/main" val="519506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0" i="0" u="none" strike="noStrike" dirty="0">
                <a:solidFill>
                  <a:srgbClr val="031B4E"/>
                </a:solidFill>
                <a:effectLst/>
                <a:latin typeface="Roboto" panose="02000000000000000000" pitchFamily="2" charset="0"/>
              </a:rPr>
              <a:t>The  RI are the most comprehensive producers and providers of research data in Europe collected from the in-situ and space-based observing systems, </a:t>
            </a:r>
            <a:r>
              <a:rPr lang="en-GB" b="0" i="0" u="none" strike="noStrike" dirty="0" err="1">
                <a:solidFill>
                  <a:srgbClr val="031B4E"/>
                </a:solidFill>
                <a:effectLst/>
                <a:latin typeface="Roboto" panose="02000000000000000000" pitchFamily="2" charset="0"/>
              </a:rPr>
              <a:t>etcxperiments</a:t>
            </a:r>
            <a:r>
              <a:rPr lang="en-GB" b="0" i="0" u="none" strike="noStrike" dirty="0">
                <a:solidFill>
                  <a:srgbClr val="031B4E"/>
                </a:solidFill>
                <a:effectLst/>
                <a:latin typeface="Roboto" panose="02000000000000000000" pitchFamily="2" charset="0"/>
              </a:rPr>
              <a:t>, surveys e. </a:t>
            </a:r>
            <a:r>
              <a:rPr lang="en-FI" sz="1200" kern="1200" dirty="0">
                <a:solidFill>
                  <a:schemeClr val="tx1"/>
                </a:solidFill>
                <a:effectLst/>
                <a:latin typeface="+mn-lt"/>
                <a:ea typeface="+mn-ea"/>
                <a:cs typeface="+mn-cs"/>
              </a:rPr>
              <a:t>.There is an underlying, strong scientific reason behind  what the RIs do both separatelly and collectively: the the societal grand challenges such as the climate change crisis.</a:t>
            </a:r>
          </a:p>
          <a:p>
            <a:r>
              <a:rPr lang="en-FI" sz="1200" kern="1200" dirty="0">
                <a:solidFill>
                  <a:schemeClr val="tx1"/>
                </a:solidFill>
                <a:effectLst/>
                <a:latin typeface="+mn-lt"/>
                <a:ea typeface="+mn-ea"/>
                <a:cs typeface="+mn-cs"/>
              </a:rPr>
              <a:t>. Fighting climate change requires easy and fast access to  open FAIR,</a:t>
            </a:r>
            <a:r>
              <a:rPr lang="en-GB" sz="1200" b="1" kern="1200" dirty="0">
                <a:solidFill>
                  <a:schemeClr val="tx1"/>
                </a:solidFill>
                <a:effectLst/>
                <a:latin typeface="+mn-lt"/>
                <a:ea typeface="+mn-ea"/>
                <a:cs typeface="+mn-cs"/>
              </a:rPr>
              <a:t>trustworthy, high quality, well-documented observations </a:t>
            </a:r>
            <a:r>
              <a:rPr lang="en-GB" sz="1200" kern="1200" dirty="0">
                <a:solidFill>
                  <a:schemeClr val="tx1"/>
                </a:solidFill>
                <a:effectLst/>
                <a:latin typeface="+mn-lt"/>
                <a:ea typeface="+mn-ea"/>
                <a:cs typeface="+mn-cs"/>
              </a:rPr>
              <a:t>that capture the  complexity of the Earth system and the  interactions between the atmosphere, the land and the ocean; </a:t>
            </a:r>
            <a:endParaRPr lang="en-FI" sz="1200" kern="1200" dirty="0">
              <a:solidFill>
                <a:schemeClr val="tx1"/>
              </a:solidFill>
              <a:effectLst/>
              <a:latin typeface="+mn-lt"/>
              <a:ea typeface="+mn-ea"/>
              <a:cs typeface="+mn-cs"/>
            </a:endParaRPr>
          </a:p>
          <a:p>
            <a:r>
              <a:rPr lang="en-GB" b="0" i="0" u="none" strike="noStrike" dirty="0">
                <a:solidFill>
                  <a:srgbClr val="000000"/>
                </a:solidFill>
                <a:effectLst/>
                <a:latin typeface="-webkit-standard"/>
              </a:rPr>
              <a:t>E-infrastructures play a crucial role in this process by providing the technological backbone needed for managing, sharing, and utilizing vast amounts of research data. </a:t>
            </a:r>
          </a:p>
          <a:p>
            <a:r>
              <a:rPr lang="en-GB" b="0" i="0" u="none" strike="noStrike" dirty="0">
                <a:solidFill>
                  <a:srgbClr val="000000"/>
                </a:solidFill>
                <a:effectLst/>
                <a:latin typeface="-webkit-standard"/>
              </a:rPr>
              <a:t>In support of my words, I’ll give you some examples:</a:t>
            </a:r>
            <a:endParaRPr lang="en-FI" dirty="0"/>
          </a:p>
        </p:txBody>
      </p:sp>
      <p:sp>
        <p:nvSpPr>
          <p:cNvPr id="4" name="Slide Number Placeholder 3"/>
          <p:cNvSpPr>
            <a:spLocks noGrp="1"/>
          </p:cNvSpPr>
          <p:nvPr>
            <p:ph type="sldNum" sz="quarter" idx="5"/>
          </p:nvPr>
        </p:nvSpPr>
        <p:spPr/>
        <p:txBody>
          <a:bodyPr/>
          <a:lstStyle/>
          <a:p>
            <a:fld id="{61980A09-FB1C-2F44-A5DA-550D432E9174}" type="slidenum">
              <a:rPr lang="en-FI" smtClean="0"/>
              <a:t>14</a:t>
            </a:fld>
            <a:endParaRPr lang="en-FI"/>
          </a:p>
        </p:txBody>
      </p:sp>
    </p:spTree>
    <p:extLst>
      <p:ext uri="{BB962C8B-B14F-4D97-AF65-F5344CB8AC3E}">
        <p14:creationId xmlns:p14="http://schemas.microsoft.com/office/powerpoint/2010/main" val="2755163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1" i="0" u="none" strike="noStrike" dirty="0">
                <a:solidFill>
                  <a:srgbClr val="000000"/>
                </a:solidFill>
                <a:effectLst/>
              </a:rPr>
              <a:t>The first one is </a:t>
            </a:r>
            <a:r>
              <a:rPr lang="en-GB" b="1" i="0" u="none" strike="noStrike" dirty="0" err="1">
                <a:solidFill>
                  <a:srgbClr val="000000"/>
                </a:solidFill>
                <a:effectLst/>
              </a:rPr>
              <a:t>envri</a:t>
            </a:r>
            <a:r>
              <a:rPr lang="en-GB" b="1" i="0" u="none" strike="noStrike" dirty="0">
                <a:solidFill>
                  <a:srgbClr val="000000"/>
                </a:solidFill>
                <a:effectLst/>
              </a:rPr>
              <a:t> hub next, which is a cooperation between ENVRI community and EGI. Actually, EGI is </a:t>
            </a:r>
            <a:r>
              <a:rPr lang="en-GB" b="1" i="0" u="none" strike="noStrike" dirty="0" err="1">
                <a:solidFill>
                  <a:srgbClr val="000000"/>
                </a:solidFill>
                <a:effectLst/>
              </a:rPr>
              <a:t>coordinationg</a:t>
            </a:r>
            <a:r>
              <a:rPr lang="en-GB" b="1" i="0" u="none" strike="noStrike" dirty="0">
                <a:solidFill>
                  <a:srgbClr val="000000"/>
                </a:solidFill>
                <a:effectLst/>
              </a:rPr>
              <a:t> the project.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1" i="0" u="none" strike="noStrike" dirty="0">
                <a:solidFill>
                  <a:srgbClr val="000000"/>
                </a:solidFill>
                <a:effectLst/>
              </a:rPr>
              <a:t>ENVRI-Hub</a:t>
            </a:r>
            <a:r>
              <a:rPr lang="en-GB" b="0" i="0" u="none" strike="noStrike" dirty="0">
                <a:solidFill>
                  <a:srgbClr val="000000"/>
                </a:solidFill>
                <a:effectLst/>
                <a:latin typeface="-webkit-standard"/>
              </a:rPr>
              <a:t> is a central gateway to environmental data and services provided by European environmental research infrastructures. It aims to integrate and enhance the accessibility and interoperability of diverse environmental datasets, tools, and services. These services aid in the development of mitigation and adaptation strategies, as well as the assessment of climate risks. This is the science</a:t>
            </a:r>
          </a:p>
          <a:p>
            <a:endParaRPr lang="en-FI" dirty="0"/>
          </a:p>
        </p:txBody>
      </p:sp>
    </p:spTree>
    <p:extLst>
      <p:ext uri="{BB962C8B-B14F-4D97-AF65-F5344CB8AC3E}">
        <p14:creationId xmlns:p14="http://schemas.microsoft.com/office/powerpoint/2010/main" val="3499386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0" i="0" u="none" strike="noStrike" dirty="0">
                <a:solidFill>
                  <a:srgbClr val="000000"/>
                </a:solidFill>
                <a:effectLst/>
                <a:latin typeface="-webkit-standard"/>
              </a:rPr>
              <a:t>In this context EGI provides the technological development. EGI provides cloud-based computing resources for storing, processing, and </a:t>
            </a:r>
            <a:r>
              <a:rPr lang="en-GB" b="0" i="0" u="none" strike="noStrike" dirty="0" err="1">
                <a:solidFill>
                  <a:srgbClr val="000000"/>
                </a:solidFill>
                <a:effectLst/>
                <a:latin typeface="-webkit-standard"/>
              </a:rPr>
              <a:t>analyzing</a:t>
            </a:r>
            <a:r>
              <a:rPr lang="en-GB" b="0" i="0" u="none" strike="noStrike" dirty="0">
                <a:solidFill>
                  <a:srgbClr val="000000"/>
                </a:solidFill>
                <a:effectLst/>
                <a:latin typeface="-webkit-standard"/>
              </a:rPr>
              <a:t> large-scale environmental data, along with expertise in data integration and interoperability. </a:t>
            </a:r>
            <a:endParaRPr lang="en-FI" dirty="0"/>
          </a:p>
        </p:txBody>
      </p:sp>
    </p:spTree>
    <p:extLst>
      <p:ext uri="{BB962C8B-B14F-4D97-AF65-F5344CB8AC3E}">
        <p14:creationId xmlns:p14="http://schemas.microsoft.com/office/powerpoint/2010/main" val="1901432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0" i="0" u="none" strike="noStrike" dirty="0">
                <a:solidFill>
                  <a:srgbClr val="000000"/>
                </a:solidFill>
                <a:effectLst/>
                <a:latin typeface="-webkit-standard"/>
              </a:rPr>
              <a:t>This is a combination of science and </a:t>
            </a:r>
            <a:r>
              <a:rPr lang="en-GB" b="0" i="0" u="none" strike="noStrike" dirty="0" err="1">
                <a:solidFill>
                  <a:srgbClr val="000000"/>
                </a:solidFill>
                <a:effectLst/>
                <a:latin typeface="-webkit-standard"/>
              </a:rPr>
              <a:t>technology..</a:t>
            </a:r>
            <a:r>
              <a:rPr lang="en-GB" b="0" i="0" u="none" strike="noStrike" dirty="0" err="1">
                <a:solidFill>
                  <a:srgbClr val="212121"/>
                </a:solidFill>
                <a:effectLst/>
                <a:latin typeface="Aptos" panose="020B0004020202020204" pitchFamily="34" charset="0"/>
              </a:rPr>
              <a:t>this</a:t>
            </a:r>
            <a:r>
              <a:rPr lang="en-GB" b="0" i="0" u="none" strike="noStrike" dirty="0">
                <a:solidFill>
                  <a:srgbClr val="212121"/>
                </a:solidFill>
                <a:effectLst/>
                <a:latin typeface="Aptos" panose="020B0004020202020204" pitchFamily="34" charset="0"/>
              </a:rPr>
              <a:t> project is a very good example of a way to engage e-infrastructures towards the scientific endeavours, but strictly  led by the scientific community needs.  This is fundamental in order to develop, deploy and operate what is really needed for the scientific objectives as well as for leveraging the ENV. data for society, politics and industry.</a:t>
            </a:r>
            <a:endParaRPr lang="en-FI" dirty="0"/>
          </a:p>
          <a:p>
            <a:endParaRPr lang="en-FI" dirty="0"/>
          </a:p>
        </p:txBody>
      </p:sp>
    </p:spTree>
    <p:extLst>
      <p:ext uri="{BB962C8B-B14F-4D97-AF65-F5344CB8AC3E}">
        <p14:creationId xmlns:p14="http://schemas.microsoft.com/office/powerpoint/2010/main" val="4100786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0" i="0" u="none" strike="noStrike" dirty="0">
                <a:solidFill>
                  <a:srgbClr val="000000"/>
                </a:solidFill>
                <a:effectLst/>
                <a:latin typeface="-webkit-standard"/>
              </a:rPr>
              <a:t>The Science Cluster's collective actions through OSCARS and EVERSE (where OPENAIRE participates) focus on developing services and frameworks to establish EOSC as the premier Scientific Research Data Space. Virtual Research Environments (VREs), Competence </a:t>
            </a:r>
            <a:r>
              <a:rPr lang="en-GB" b="0" i="0" u="none" strike="noStrike" dirty="0" err="1">
                <a:solidFill>
                  <a:srgbClr val="000000"/>
                </a:solidFill>
                <a:effectLst/>
                <a:latin typeface="-webkit-standard"/>
              </a:rPr>
              <a:t>centers</a:t>
            </a:r>
            <a:r>
              <a:rPr lang="en-GB" b="0" i="0" u="none" strike="noStrike" dirty="0">
                <a:solidFill>
                  <a:srgbClr val="000000"/>
                </a:solidFill>
                <a:effectLst/>
                <a:latin typeface="-webkit-standard"/>
              </a:rPr>
              <a:t> and standardized services lead to </a:t>
            </a:r>
            <a:r>
              <a:rPr lang="en-GB" b="0" i="0" u="none" strike="noStrike" dirty="0" err="1">
                <a:solidFill>
                  <a:srgbClr val="000000"/>
                </a:solidFill>
                <a:effectLst/>
                <a:latin typeface="-webkit-standard"/>
              </a:rPr>
              <a:t>interdisc</a:t>
            </a:r>
            <a:r>
              <a:rPr lang="en-GB" b="0" i="0" u="none" strike="noStrike" dirty="0">
                <a:solidFill>
                  <a:srgbClr val="000000"/>
                </a:solidFill>
                <a:effectLst/>
                <a:latin typeface="-webkit-standard"/>
              </a:rPr>
              <a:t> collab, innovation, higher research quality. On the other hand, in EVERSE they will deal will. High software standards improve research reliability, while innovative software tools enhance data analysis and discovery. The EU Virtual Institute coordinates efforts across infrastructures, to maximize research impact.</a:t>
            </a:r>
          </a:p>
          <a:p>
            <a:endParaRPr lang="en-GB" b="0" i="0" u="none" strike="noStrike" dirty="0">
              <a:solidFill>
                <a:srgbClr val="000000"/>
              </a:solidFill>
              <a:effectLst/>
              <a:latin typeface="-webkit-standard"/>
            </a:endParaRPr>
          </a:p>
          <a:p>
            <a:r>
              <a:rPr lang="en-GB" b="0" i="0" u="none" strike="noStrike" dirty="0">
                <a:solidFill>
                  <a:srgbClr val="000000"/>
                </a:solidFill>
                <a:effectLst/>
                <a:latin typeface="-webkit-standard"/>
              </a:rPr>
              <a:t>All this participate in opening up further opportunity for societal and economic "valorisation".</a:t>
            </a:r>
            <a:endParaRPr lang="en-FI" dirty="0"/>
          </a:p>
        </p:txBody>
      </p:sp>
    </p:spTree>
    <p:extLst>
      <p:ext uri="{BB962C8B-B14F-4D97-AF65-F5344CB8AC3E}">
        <p14:creationId xmlns:p14="http://schemas.microsoft.com/office/powerpoint/2010/main" val="27240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COPERNICUS CONTINUOUSLY MONITORS THE HEALTH OF OUR PLANET. </a:t>
            </a:r>
            <a:r>
              <a:rPr lang="en-GB" b="0" i="0" u="none" strike="noStrike" dirty="0">
                <a:solidFill>
                  <a:srgbClr val="003753"/>
                </a:solidFill>
                <a:effectLst/>
                <a:highlight>
                  <a:srgbClr val="95D7BE"/>
                </a:highlight>
                <a:latin typeface="Raleway" pitchFamily="2" charset="77"/>
              </a:rPr>
              <a:t>Every year, Copernicus disseminates a whopping 40 petabytes of data. Coping with this amount of data and high volume of users requires a robust, hard-working infrastructure.</a:t>
            </a:r>
            <a:endParaRPr lang="en-FI" dirty="0"/>
          </a:p>
          <a:p>
            <a:r>
              <a:rPr lang="en-GB" b="0" i="0" u="none" strike="noStrike" dirty="0">
                <a:solidFill>
                  <a:srgbClr val="003753"/>
                </a:solidFill>
                <a:effectLst/>
                <a:highlight>
                  <a:srgbClr val="95D7BE"/>
                </a:highlight>
                <a:latin typeface="Raleway" pitchFamily="2" charset="77"/>
              </a:rPr>
              <a:t>That is why the European Space Agency has an agreement with GÉANT to distribute Copernicus data across the GÉANT and DFN networks. </a:t>
            </a:r>
          </a:p>
          <a:p>
            <a:r>
              <a:rPr lang="en-GB" b="0" i="0" u="none" strike="noStrike" dirty="0">
                <a:solidFill>
                  <a:srgbClr val="003753"/>
                </a:solidFill>
                <a:effectLst/>
                <a:highlight>
                  <a:srgbClr val="95D7BE"/>
                </a:highlight>
                <a:latin typeface="Raleway" pitchFamily="2" charset="77"/>
              </a:rPr>
              <a:t>This right here saves lives, </a:t>
            </a:r>
            <a:r>
              <a:rPr lang="en-GB" b="0" i="0" u="none" strike="noStrike" dirty="0">
                <a:solidFill>
                  <a:srgbClr val="003753"/>
                </a:solidFill>
                <a:effectLst/>
                <a:highlight>
                  <a:srgbClr val="FFFFFF"/>
                </a:highlight>
                <a:latin typeface="Raleway" pitchFamily="2" charset="77"/>
              </a:rPr>
              <a:t>thanks to faster responses to natural disasters, improved border surveillance, protection against respiratory system diseases and skin damage etc</a:t>
            </a:r>
            <a:endParaRPr lang="en-FI" dirty="0"/>
          </a:p>
          <a:p>
            <a:endParaRPr lang="en-FI" dirty="0"/>
          </a:p>
        </p:txBody>
      </p:sp>
    </p:spTree>
    <p:extLst>
      <p:ext uri="{BB962C8B-B14F-4D97-AF65-F5344CB8AC3E}">
        <p14:creationId xmlns:p14="http://schemas.microsoft.com/office/powerpoint/2010/main" val="2386605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0" i="0" u="none" strike="noStrike" dirty="0">
                <a:solidFill>
                  <a:srgbClr val="000000"/>
                </a:solidFill>
                <a:effectLst/>
                <a:latin typeface="WorkSans"/>
              </a:rPr>
              <a:t>I started to conceptualize this presentation from the definition of research results valorisation. While knowledge itself is good, it’s even better when it’s applied to help solve the big challenges facing our societies. </a:t>
            </a:r>
          </a:p>
          <a:p>
            <a:pPr marL="0" lvl="0" indent="0" algn="l" rtl="0">
              <a:spcBef>
                <a:spcPts val="0"/>
              </a:spcBef>
              <a:spcAft>
                <a:spcPts val="0"/>
              </a:spcAft>
              <a:buNone/>
            </a:pPr>
            <a:r>
              <a:rPr lang="en-GB" b="0" i="0" u="none" strike="noStrike" dirty="0">
                <a:solidFill>
                  <a:srgbClr val="000000"/>
                </a:solidFill>
                <a:effectLst/>
                <a:latin typeface="WorkSans"/>
              </a:rPr>
              <a:t>Many components must come together to ensure research has a lasting impact on society.</a:t>
            </a:r>
          </a:p>
          <a:p>
            <a:pPr marL="0" lvl="0" indent="0" algn="l" rtl="0">
              <a:spcBef>
                <a:spcPts val="0"/>
              </a:spcBef>
              <a:spcAft>
                <a:spcPts val="0"/>
              </a:spcAft>
              <a:buNone/>
            </a:pPr>
            <a:r>
              <a:rPr lang="en-GB" b="0" i="0" u="none" strike="noStrike" dirty="0">
                <a:solidFill>
                  <a:srgbClr val="000000"/>
                </a:solidFill>
                <a:effectLst/>
                <a:latin typeface="WorkSans"/>
              </a:rPr>
              <a:t>Three words attracted my attention: DATA, Knowledge and solutions</a:t>
            </a:r>
            <a:endParaRPr dirty="0"/>
          </a:p>
        </p:txBody>
      </p:sp>
      <p:sp>
        <p:nvSpPr>
          <p:cNvPr id="304" name="Google Shape;30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FI" dirty="0"/>
              <a:t>Blue cloud is a platform that combines data from various marine research infrastructures which are actually part of ENVRI and the expertise from e-infrastructures. They </a:t>
            </a:r>
            <a:r>
              <a:rPr lang="en-GB" b="0" i="0" u="none" strike="noStrike" dirty="0">
                <a:solidFill>
                  <a:srgbClr val="2C312D"/>
                </a:solidFill>
                <a:effectLst/>
                <a:highlight>
                  <a:srgbClr val="EEF3F7"/>
                </a:highlight>
                <a:latin typeface="Red Hat Display"/>
              </a:rPr>
              <a:t>address issues related to climate change, food, biodiversity conservation, sustainable ocean economy, pollution and natural hazards.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0" i="0" u="none" strike="noStrike" dirty="0">
                <a:solidFill>
                  <a:srgbClr val="212529"/>
                </a:solidFill>
                <a:effectLst/>
                <a:highlight>
                  <a:srgbClr val="FFFFFF"/>
                </a:highlight>
                <a:latin typeface="Montserrat" panose="020F0502020204030204" pitchFamily="34" charset="0"/>
              </a:rPr>
              <a:t>HBP project that evolved into a research infrastructure called </a:t>
            </a:r>
            <a:r>
              <a:rPr lang="en-GB" b="0" i="0" u="none" strike="noStrike" dirty="0" err="1">
                <a:solidFill>
                  <a:srgbClr val="212529"/>
                </a:solidFill>
                <a:effectLst/>
                <a:highlight>
                  <a:srgbClr val="FFFFFF"/>
                </a:highlight>
                <a:latin typeface="Montserrat" panose="020F0502020204030204" pitchFamily="34" charset="0"/>
              </a:rPr>
              <a:t>eBRAINS</a:t>
            </a:r>
            <a:r>
              <a:rPr lang="en-GB" b="0" i="0" u="none" strike="noStrike" dirty="0">
                <a:solidFill>
                  <a:srgbClr val="212529"/>
                </a:solidFill>
                <a:effectLst/>
                <a:highlight>
                  <a:srgbClr val="FFFFFF"/>
                </a:highlight>
                <a:latin typeface="Montserrat" panose="020F0502020204030204" pitchFamily="34" charset="0"/>
              </a:rPr>
              <a:t> pioneered digital brain research. It contributed to a deeper understanding of the complex structure and function of the human brain with a unique interdisciplinary approach at the interface of neuroscience and technology.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0" i="0" u="none" strike="noStrike" dirty="0">
                <a:solidFill>
                  <a:srgbClr val="212529"/>
                </a:solidFill>
                <a:effectLst/>
                <a:highlight>
                  <a:srgbClr val="FFFFFF"/>
                </a:highlight>
                <a:latin typeface="Montserrat" panose="020F0502020204030204" pitchFamily="34" charset="0"/>
              </a:rPr>
              <a:t>Among many success stories there is one that stands out as not being one. OMG, I’m </a:t>
            </a:r>
            <a:r>
              <a:rPr lang="en-GB" b="0" i="0" u="none" strike="noStrike" dirty="0" err="1">
                <a:solidFill>
                  <a:srgbClr val="212529"/>
                </a:solidFill>
                <a:effectLst/>
                <a:highlight>
                  <a:srgbClr val="FFFFFF"/>
                </a:highlight>
                <a:latin typeface="Montserrat" panose="020F0502020204030204" pitchFamily="34" charset="0"/>
              </a:rPr>
              <a:t>gonna</a:t>
            </a:r>
            <a:r>
              <a:rPr lang="en-GB" b="0" i="0" u="none" strike="noStrike" dirty="0">
                <a:solidFill>
                  <a:srgbClr val="212529"/>
                </a:solidFill>
                <a:effectLst/>
                <a:highlight>
                  <a:srgbClr val="FFFFFF"/>
                </a:highlight>
                <a:latin typeface="Montserrat" panose="020F0502020204030204" pitchFamily="34" charset="0"/>
              </a:rPr>
              <a:t> be executed for this.</a:t>
            </a:r>
            <a:endParaRPr lang="en-FI"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FI" dirty="0"/>
          </a:p>
        </p:txBody>
      </p:sp>
    </p:spTree>
    <p:extLst>
      <p:ext uri="{BB962C8B-B14F-4D97-AF65-F5344CB8AC3E}">
        <p14:creationId xmlns:p14="http://schemas.microsoft.com/office/powerpoint/2010/main" val="3538717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0" i="0" u="none" strike="noStrike" dirty="0">
                <a:solidFill>
                  <a:srgbClr val="000000"/>
                </a:solidFill>
                <a:effectLst/>
              </a:rPr>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A</a:t>
            </a:r>
            <a:r>
              <a:rPr lang="en-FI" dirty="0"/>
              <a:t>ll the success stories with actual benefits to society involve cooperation between projects or RIs and e-infrastructures. With one condition: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FI" dirty="0"/>
          </a:p>
          <a:p>
            <a:r>
              <a:rPr lang="en-FI" sz="1100" dirty="0"/>
              <a:t>The e-infras </a:t>
            </a:r>
            <a:r>
              <a:rPr lang="en-GB" sz="1100" b="0" i="0" u="none" strike="noStrike" dirty="0">
                <a:solidFill>
                  <a:srgbClr val="212121"/>
                </a:solidFill>
                <a:effectLst/>
                <a:latin typeface="Aptos" panose="020B0004020202020204" pitchFamily="34" charset="0"/>
              </a:rPr>
              <a:t> layer is essential and its impact is  maximized when </a:t>
            </a:r>
          </a:p>
          <a:p>
            <a:r>
              <a:rPr lang="en-GB" sz="1100" b="0" i="0" u="none" strike="noStrike" dirty="0">
                <a:solidFill>
                  <a:srgbClr val="212121"/>
                </a:solidFill>
                <a:effectLst/>
                <a:latin typeface="Aptos" panose="020B0004020202020204" pitchFamily="34" charset="0"/>
              </a:rPr>
              <a:t>is deployed as support of the science </a:t>
            </a:r>
          </a:p>
          <a:p>
            <a:r>
              <a:rPr lang="en-GB" sz="1100" b="0" i="0" u="none" strike="noStrike" dirty="0">
                <a:solidFill>
                  <a:srgbClr val="212121"/>
                </a:solidFill>
                <a:effectLst/>
                <a:latin typeface="Aptos" panose="020B0004020202020204" pitchFamily="34" charset="0"/>
              </a:rPr>
              <a:t>objectives of a specific initiatives.</a:t>
            </a:r>
            <a:endParaRPr lang="en-FI" sz="1100"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FI"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b="0" i="0" u="none" strike="noStrike" dirty="0">
              <a:solidFill>
                <a:srgbClr val="000000"/>
              </a:solidFill>
              <a:effectLst/>
            </a:endParaRPr>
          </a:p>
          <a:p>
            <a:endParaRPr lang="en-FI" dirty="0"/>
          </a:p>
        </p:txBody>
      </p:sp>
    </p:spTree>
    <p:extLst>
      <p:ext uri="{BB962C8B-B14F-4D97-AF65-F5344CB8AC3E}">
        <p14:creationId xmlns:p14="http://schemas.microsoft.com/office/powerpoint/2010/main" val="2381694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9" name="Google Shape;30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0" i="0" u="none" strike="noStrike" dirty="0">
                <a:solidFill>
                  <a:srgbClr val="000000"/>
                </a:solidFill>
                <a:effectLst/>
                <a:latin typeface="WorkSans"/>
              </a:rPr>
              <a:t>Which reminded me of the well known DIKW framework.</a:t>
            </a:r>
          </a:p>
        </p:txBody>
      </p:sp>
      <p:sp>
        <p:nvSpPr>
          <p:cNvPr id="304" name="Google Shape;30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384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8e8b782381_0_2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8e8b782381_0_2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b="1" dirty="0"/>
              <a:t>Data</a:t>
            </a:r>
            <a:r>
              <a:rPr lang="fi-FI" dirty="0"/>
              <a:t>: It is </a:t>
            </a:r>
            <a:r>
              <a:rPr lang="fi-FI" dirty="0" err="1"/>
              <a:t>the</a:t>
            </a:r>
            <a:r>
              <a:rPr lang="fi-FI" dirty="0"/>
              <a:t> </a:t>
            </a:r>
            <a:r>
              <a:rPr lang="fi-FI" dirty="0" err="1"/>
              <a:t>foundation</a:t>
            </a:r>
            <a:r>
              <a:rPr lang="fi-FI" dirty="0"/>
              <a:t>  of science </a:t>
            </a:r>
            <a:r>
              <a:rPr lang="en-GB" b="0" i="0" u="none" strike="noStrike" dirty="0">
                <a:solidFill>
                  <a:srgbClr val="000000"/>
                </a:solidFill>
                <a:effectLst/>
                <a:latin typeface="-webkit-standard"/>
              </a:rPr>
              <a:t>providing the empirical evidence needed to test hypotheses, validate theories, and build a cumulative foundation of knowledge.</a:t>
            </a:r>
            <a:r>
              <a:rPr lang="fi-FI" dirty="0" err="1"/>
              <a:t>but</a:t>
            </a:r>
            <a:r>
              <a:rPr lang="fi-FI" dirty="0"/>
              <a:t> </a:t>
            </a:r>
            <a:r>
              <a:rPr lang="fi-FI" dirty="0" err="1"/>
              <a:t>holds</a:t>
            </a:r>
            <a:r>
              <a:rPr lang="fi-FI" dirty="0"/>
              <a:t> </a:t>
            </a:r>
            <a:r>
              <a:rPr lang="fi-FI" dirty="0" err="1"/>
              <a:t>limited</a:t>
            </a:r>
            <a:r>
              <a:rPr lang="fi-FI" dirty="0"/>
              <a:t> </a:t>
            </a:r>
            <a:r>
              <a:rPr lang="fi-FI" dirty="0" err="1"/>
              <a:t>value</a:t>
            </a:r>
            <a:r>
              <a:rPr lang="fi-FI" dirty="0"/>
              <a:t> in </a:t>
            </a:r>
            <a:r>
              <a:rPr lang="fi-FI" dirty="0" err="1"/>
              <a:t>isolation</a:t>
            </a:r>
            <a:r>
              <a:rPr lang="fi-FI" dirty="0"/>
              <a:t>. Data, </a:t>
            </a:r>
            <a:r>
              <a:rPr lang="fi-FI" dirty="0" err="1"/>
              <a:t>given</a:t>
            </a:r>
            <a:r>
              <a:rPr lang="fi-FI" dirty="0"/>
              <a:t> </a:t>
            </a:r>
            <a:r>
              <a:rPr lang="fi-FI" dirty="0" err="1"/>
              <a:t>context</a:t>
            </a:r>
            <a:r>
              <a:rPr lang="fi-FI" dirty="0"/>
              <a:t>, </a:t>
            </a:r>
            <a:r>
              <a:rPr lang="fi-FI" dirty="0" err="1"/>
              <a:t>becomes</a:t>
            </a:r>
            <a:r>
              <a:rPr lang="fi-FI" dirty="0"/>
              <a:t> </a:t>
            </a:r>
            <a:r>
              <a:rPr lang="fi-FI" dirty="0" err="1"/>
              <a:t>information</a:t>
            </a:r>
            <a:r>
              <a:rPr lang="fi-FI" dirty="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8e8b782381_0_2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8e8b782381_0_2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fi-FI" dirty="0"/>
          </a:p>
          <a:p>
            <a:pPr marL="0" lvl="0" indent="0" algn="l" rtl="0">
              <a:spcBef>
                <a:spcPts val="0"/>
              </a:spcBef>
              <a:spcAft>
                <a:spcPts val="0"/>
              </a:spcAft>
              <a:buNone/>
            </a:pPr>
            <a:r>
              <a:rPr lang="fi-FI" b="1" dirty="0" err="1"/>
              <a:t>Information</a:t>
            </a:r>
            <a:r>
              <a:rPr lang="fi-FI" dirty="0" err="1"/>
              <a:t>:useful</a:t>
            </a:r>
            <a:r>
              <a:rPr lang="fi-FI" dirty="0"/>
              <a:t> </a:t>
            </a:r>
            <a:r>
              <a:rPr lang="fi-FI" dirty="0" err="1"/>
              <a:t>answering</a:t>
            </a:r>
            <a:r>
              <a:rPr lang="fi-FI" dirty="0"/>
              <a:t> </a:t>
            </a:r>
            <a:r>
              <a:rPr lang="fi-FI" dirty="0" err="1"/>
              <a:t>basic</a:t>
            </a:r>
            <a:r>
              <a:rPr lang="fi-FI" dirty="0"/>
              <a:t> </a:t>
            </a:r>
            <a:r>
              <a:rPr lang="fi-FI" dirty="0" err="1"/>
              <a:t>questions</a:t>
            </a:r>
            <a:r>
              <a:rPr lang="fi-FI" dirty="0"/>
              <a:t>: </a:t>
            </a:r>
            <a:r>
              <a:rPr lang="fi-FI" dirty="0" err="1"/>
              <a:t>what</a:t>
            </a:r>
            <a:r>
              <a:rPr lang="fi-FI" dirty="0"/>
              <a:t> </a:t>
            </a:r>
            <a:r>
              <a:rPr lang="fi-FI" dirty="0" err="1"/>
              <a:t>when</a:t>
            </a:r>
            <a:r>
              <a:rPr lang="fi-FI" dirty="0"/>
              <a:t> </a:t>
            </a:r>
            <a:r>
              <a:rPr lang="fi-FI" dirty="0" err="1"/>
              <a:t>where</a:t>
            </a:r>
            <a:r>
              <a:rPr lang="fi-FI" dirty="0"/>
              <a:t>, </a:t>
            </a:r>
            <a:r>
              <a:rPr lang="fi-FI" dirty="0" err="1"/>
              <a:t>how</a:t>
            </a:r>
            <a:r>
              <a:rPr lang="fi-FI" dirty="0"/>
              <a:t> </a:t>
            </a:r>
            <a:r>
              <a:rPr lang="fi-FI" dirty="0" err="1"/>
              <a:t>was</a:t>
            </a:r>
            <a:r>
              <a:rPr lang="fi-FI" dirty="0"/>
              <a:t> it </a:t>
            </a:r>
            <a:r>
              <a:rPr lang="fi-FI" dirty="0" err="1"/>
              <a:t>measued</a:t>
            </a:r>
            <a:r>
              <a:rPr lang="fi-FI" dirty="0"/>
              <a:t> . </a:t>
            </a:r>
            <a:r>
              <a:rPr lang="fi-FI" dirty="0" err="1"/>
              <a:t>Information</a:t>
            </a:r>
            <a:r>
              <a:rPr lang="fi-FI" dirty="0"/>
              <a:t> </a:t>
            </a:r>
            <a:r>
              <a:rPr lang="fi-FI" dirty="0" err="1"/>
              <a:t>given</a:t>
            </a:r>
            <a:r>
              <a:rPr lang="fi-FI" dirty="0"/>
              <a:t> </a:t>
            </a:r>
            <a:r>
              <a:rPr lang="fi-FI" dirty="0" err="1"/>
              <a:t>meaning</a:t>
            </a:r>
            <a:r>
              <a:rPr lang="fi-FI" dirty="0"/>
              <a:t> </a:t>
            </a:r>
            <a:r>
              <a:rPr lang="fi-FI" dirty="0" err="1"/>
              <a:t>becomes</a:t>
            </a:r>
            <a:r>
              <a:rPr lang="fi-FI" dirty="0"/>
              <a:t> </a:t>
            </a:r>
            <a:r>
              <a:rPr lang="fi-FI" dirty="0" err="1"/>
              <a:t>knowledge</a:t>
            </a:r>
            <a:r>
              <a:rPr lang="fi-FI" dirty="0"/>
              <a:t>.</a:t>
            </a:r>
          </a:p>
        </p:txBody>
      </p:sp>
    </p:spTree>
    <p:extLst>
      <p:ext uri="{BB962C8B-B14F-4D97-AF65-F5344CB8AC3E}">
        <p14:creationId xmlns:p14="http://schemas.microsoft.com/office/powerpoint/2010/main" val="1130207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8e8b782381_0_2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8e8b782381_0_2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i="0" u="none" strike="noStrike" dirty="0">
                <a:solidFill>
                  <a:srgbClr val="05192D"/>
                </a:solidFill>
                <a:effectLst/>
                <a:latin typeface="Studio-Feixen-Sans"/>
              </a:rPr>
              <a:t>Knowledge</a:t>
            </a:r>
            <a:r>
              <a:rPr lang="en-GB" b="0" i="0" u="none" strike="noStrike" dirty="0">
                <a:solidFill>
                  <a:srgbClr val="05192D"/>
                </a:solidFill>
                <a:effectLst/>
                <a:highlight>
                  <a:srgbClr val="FFFFFF"/>
                </a:highlight>
                <a:latin typeface="Studio-Feixen-Sans"/>
              </a:rPr>
              <a:t> is the result of </a:t>
            </a:r>
            <a:r>
              <a:rPr lang="en-GB" b="0" i="0" u="none" strike="noStrike" dirty="0" err="1">
                <a:solidFill>
                  <a:srgbClr val="05192D"/>
                </a:solidFill>
                <a:effectLst/>
                <a:highlight>
                  <a:srgbClr val="FFFFFF"/>
                </a:highlight>
                <a:latin typeface="Studio-Feixen-Sans"/>
              </a:rPr>
              <a:t>analyzing</a:t>
            </a:r>
            <a:r>
              <a:rPr lang="en-GB" b="0" i="0" u="none" strike="noStrike" dirty="0">
                <a:solidFill>
                  <a:srgbClr val="05192D"/>
                </a:solidFill>
                <a:effectLst/>
                <a:highlight>
                  <a:srgbClr val="FFFFFF"/>
                </a:highlight>
                <a:latin typeface="Studio-Feixen-Sans"/>
              </a:rPr>
              <a:t> and interpreting information to uncover patterns, trends, and relationships. It provides an understanding of "how" and "why" certain phenomena occur. Given insight, becomes wisdom.</a:t>
            </a:r>
          </a:p>
        </p:txBody>
      </p:sp>
    </p:spTree>
    <p:extLst>
      <p:ext uri="{BB962C8B-B14F-4D97-AF65-F5344CB8AC3E}">
        <p14:creationId xmlns:p14="http://schemas.microsoft.com/office/powerpoint/2010/main" val="153698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8e8b782381_0_2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8e8b782381_0_2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i="0" u="none" strike="noStrike" dirty="0">
                <a:solidFill>
                  <a:srgbClr val="05192D"/>
                </a:solidFill>
                <a:effectLst/>
                <a:highlight>
                  <a:srgbClr val="FFFFFF"/>
                </a:highlight>
                <a:latin typeface="Studio-Feixen-Sans"/>
              </a:rPr>
              <a:t>Wisdom</a:t>
            </a:r>
            <a:r>
              <a:rPr lang="en-GB" b="0" i="0" u="none" strike="noStrike" dirty="0">
                <a:solidFill>
                  <a:srgbClr val="05192D"/>
                </a:solidFill>
                <a:effectLst/>
                <a:highlight>
                  <a:srgbClr val="FFFFFF"/>
                </a:highlight>
                <a:latin typeface="Studio-Feixen-Sans"/>
              </a:rPr>
              <a:t>: reveals principles, reveals direction</a:t>
            </a:r>
            <a:r>
              <a:rPr lang="en-GB" b="0" i="0" u="none" strike="noStrike" dirty="0">
                <a:solidFill>
                  <a:srgbClr val="222222"/>
                </a:solidFill>
                <a:effectLst/>
                <a:highlight>
                  <a:srgbClr val="FFFFFF"/>
                </a:highlight>
                <a:latin typeface="Roboto" panose="02000000000000000000" pitchFamily="2" charset="0"/>
              </a:rPr>
              <a:t>. Unlike the other levels, wisdom operates in the future, enabling us to anticipate and prepare for upcoming challenges.</a:t>
            </a:r>
            <a:r>
              <a:rPr lang="en-GB" b="0" i="0" u="none" strike="noStrike" dirty="0">
                <a:solidFill>
                  <a:srgbClr val="212529"/>
                </a:solidFill>
                <a:effectLst/>
                <a:highlight>
                  <a:srgbClr val="FFFFFF"/>
                </a:highlight>
                <a:latin typeface="Poppins" pitchFamily="2" charset="77"/>
              </a:rPr>
              <a:t> </a:t>
            </a:r>
            <a:r>
              <a:rPr lang="en-GB" b="0" i="0" u="none" strike="noStrike" dirty="0">
                <a:solidFill>
                  <a:srgbClr val="212529"/>
                </a:solidFill>
                <a:effectLst/>
                <a:highlight>
                  <a:srgbClr val="FFFFFF"/>
                </a:highlight>
                <a:latin typeface="Poppins" panose="020B0604020202020204" pitchFamily="34" charset="0"/>
              </a:rPr>
              <a:t>The data-driven approach not only answers to “what?” and “why?”, but suggests “what’s next” and “how to do it right”. </a:t>
            </a:r>
            <a:r>
              <a:rPr lang="en-GB" b="0" i="0" u="none" strike="noStrike" dirty="0">
                <a:solidFill>
                  <a:srgbClr val="05192D"/>
                </a:solidFill>
                <a:effectLst/>
                <a:highlight>
                  <a:srgbClr val="FFFFFF"/>
                </a:highlight>
                <a:latin typeface="Studio-Feixen-Sans"/>
              </a:rPr>
              <a:t>Given purpose, becomes decision.</a:t>
            </a:r>
          </a:p>
        </p:txBody>
      </p:sp>
    </p:spTree>
    <p:extLst>
      <p:ext uri="{BB962C8B-B14F-4D97-AF65-F5344CB8AC3E}">
        <p14:creationId xmlns:p14="http://schemas.microsoft.com/office/powerpoint/2010/main" val="3515643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8e8b782381_0_2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8e8b782381_0_2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err="1"/>
              <a:t>Decision</a:t>
            </a:r>
            <a:r>
              <a:rPr lang="fi-FI" dirty="0"/>
              <a:t>: </a:t>
            </a:r>
            <a:r>
              <a:rPr lang="fi-FI" dirty="0" err="1"/>
              <a:t>well</a:t>
            </a:r>
            <a:r>
              <a:rPr lang="fi-FI" dirty="0"/>
              <a:t>, in an </a:t>
            </a:r>
            <a:r>
              <a:rPr lang="fi-FI" dirty="0" err="1"/>
              <a:t>ideal</a:t>
            </a:r>
            <a:r>
              <a:rPr lang="fi-FI" dirty="0"/>
              <a:t> </a:t>
            </a:r>
            <a:r>
              <a:rPr lang="fi-FI" dirty="0" err="1"/>
              <a:t>world</a:t>
            </a:r>
            <a:r>
              <a:rPr lang="fi-FI" dirty="0"/>
              <a:t>, </a:t>
            </a:r>
            <a:r>
              <a:rPr lang="fi-FI" dirty="0" err="1"/>
              <a:t>the</a:t>
            </a:r>
            <a:r>
              <a:rPr lang="fi-FI" dirty="0"/>
              <a:t> </a:t>
            </a:r>
            <a:r>
              <a:rPr lang="fi-FI" dirty="0" err="1"/>
              <a:t>decision</a:t>
            </a:r>
            <a:r>
              <a:rPr lang="fi-FI" dirty="0"/>
              <a:t> </a:t>
            </a:r>
            <a:r>
              <a:rPr lang="fi-FI" dirty="0" err="1"/>
              <a:t>making</a:t>
            </a:r>
            <a:r>
              <a:rPr lang="fi-FI" dirty="0"/>
              <a:t> </a:t>
            </a:r>
            <a:r>
              <a:rPr lang="fi-FI" dirty="0" err="1"/>
              <a:t>would</a:t>
            </a:r>
            <a:r>
              <a:rPr lang="fi-FI" dirty="0"/>
              <a:t> </a:t>
            </a:r>
            <a:r>
              <a:rPr lang="fi-FI" dirty="0" err="1"/>
              <a:t>be</a:t>
            </a:r>
            <a:r>
              <a:rPr lang="fi-FI" dirty="0"/>
              <a:t> </a:t>
            </a:r>
            <a:r>
              <a:rPr lang="fi-FI" dirty="0" err="1"/>
              <a:t>based</a:t>
            </a:r>
            <a:r>
              <a:rPr lang="fi-FI" dirty="0"/>
              <a:t> on </a:t>
            </a:r>
            <a:r>
              <a:rPr lang="fi-FI" dirty="0" err="1"/>
              <a:t>the</a:t>
            </a:r>
            <a:r>
              <a:rPr lang="fi-FI" dirty="0"/>
              <a:t> </a:t>
            </a:r>
            <a:r>
              <a:rPr lang="fi-FI" dirty="0" err="1"/>
              <a:t>wisdom</a:t>
            </a:r>
            <a:r>
              <a:rPr lang="fi-FI" dirty="0"/>
              <a:t> </a:t>
            </a:r>
            <a:r>
              <a:rPr lang="fi-FI" dirty="0" err="1"/>
              <a:t>provided</a:t>
            </a:r>
            <a:r>
              <a:rPr lang="fi-FI" dirty="0"/>
              <a:t> </a:t>
            </a:r>
            <a:r>
              <a:rPr lang="fi-FI" dirty="0" err="1"/>
              <a:t>by</a:t>
            </a:r>
            <a:r>
              <a:rPr lang="fi-FI" dirty="0"/>
              <a:t> </a:t>
            </a:r>
            <a:r>
              <a:rPr lang="fi-FI" dirty="0" err="1"/>
              <a:t>scientists</a:t>
            </a:r>
            <a:r>
              <a:rPr lang="fi-FI" dirty="0"/>
              <a:t>. </a:t>
            </a:r>
            <a:r>
              <a:rPr lang="fi-FI" dirty="0" err="1"/>
              <a:t>But</a:t>
            </a:r>
            <a:r>
              <a:rPr lang="fi-FI" dirty="0"/>
              <a:t> </a:t>
            </a:r>
            <a:r>
              <a:rPr lang="fi-FI" dirty="0" err="1"/>
              <a:t>we</a:t>
            </a:r>
            <a:r>
              <a:rPr lang="fi-FI" dirty="0"/>
              <a:t> </a:t>
            </a:r>
            <a:r>
              <a:rPr lang="fi-FI" dirty="0" err="1"/>
              <a:t>know</a:t>
            </a:r>
            <a:r>
              <a:rPr lang="fi-FI" dirty="0"/>
              <a:t> </a:t>
            </a:r>
            <a:r>
              <a:rPr lang="fi-FI" dirty="0" err="1"/>
              <a:t>this</a:t>
            </a:r>
            <a:r>
              <a:rPr lang="fi-FI" dirty="0"/>
              <a:t> is </a:t>
            </a:r>
            <a:r>
              <a:rPr lang="fi-FI" dirty="0" err="1"/>
              <a:t>not</a:t>
            </a:r>
            <a:r>
              <a:rPr lang="fi-FI" dirty="0"/>
              <a:t> </a:t>
            </a:r>
            <a:r>
              <a:rPr lang="fi-FI" dirty="0" err="1"/>
              <a:t>always</a:t>
            </a:r>
            <a:r>
              <a:rPr lang="fi-FI" dirty="0"/>
              <a:t> </a:t>
            </a:r>
            <a:r>
              <a:rPr lang="fi-FI" dirty="0" err="1"/>
              <a:t>the</a:t>
            </a:r>
            <a:r>
              <a:rPr lang="fi-FI" dirty="0"/>
              <a:t> case.</a:t>
            </a:r>
          </a:p>
          <a:p>
            <a:pPr marL="0" lvl="0" indent="0" algn="l" rtl="0">
              <a:spcBef>
                <a:spcPts val="0"/>
              </a:spcBef>
              <a:spcAft>
                <a:spcPts val="0"/>
              </a:spcAft>
              <a:buNone/>
            </a:pPr>
            <a:r>
              <a:rPr lang="fi-FI" dirty="0" err="1"/>
              <a:t>This</a:t>
            </a:r>
            <a:r>
              <a:rPr lang="fi-FI" dirty="0"/>
              <a:t> </a:t>
            </a:r>
            <a:r>
              <a:rPr lang="fi-FI" dirty="0" err="1"/>
              <a:t>diagram</a:t>
            </a:r>
            <a:r>
              <a:rPr lang="fi-FI" dirty="0"/>
              <a:t> </a:t>
            </a:r>
            <a:r>
              <a:rPr lang="fi-FI" dirty="0" err="1"/>
              <a:t>shows</a:t>
            </a:r>
            <a:r>
              <a:rPr lang="fi-FI" dirty="0"/>
              <a:t> </a:t>
            </a:r>
            <a:r>
              <a:rPr lang="fi-FI" dirty="0" err="1"/>
              <a:t>well</a:t>
            </a:r>
            <a:r>
              <a:rPr lang="fi-FI" dirty="0"/>
              <a:t> at </a:t>
            </a:r>
            <a:r>
              <a:rPr lang="fi-FI" dirty="0" err="1"/>
              <a:t>least</a:t>
            </a:r>
            <a:r>
              <a:rPr lang="fi-FI" dirty="0"/>
              <a:t> </a:t>
            </a:r>
            <a:r>
              <a:rPr lang="fi-FI" dirty="0" err="1"/>
              <a:t>part</a:t>
            </a:r>
            <a:r>
              <a:rPr lang="fi-FI" dirty="0"/>
              <a:t> of </a:t>
            </a:r>
            <a:r>
              <a:rPr lang="fi-FI" dirty="0" err="1"/>
              <a:t>the</a:t>
            </a:r>
            <a:r>
              <a:rPr lang="fi-FI" dirty="0"/>
              <a:t> </a:t>
            </a:r>
            <a:r>
              <a:rPr lang="fi-FI" dirty="0" err="1"/>
              <a:t>research</a:t>
            </a:r>
            <a:r>
              <a:rPr lang="fi-FI" dirty="0"/>
              <a:t> </a:t>
            </a:r>
            <a:r>
              <a:rPr lang="fi-FI" dirty="0" err="1"/>
              <a:t>results</a:t>
            </a:r>
            <a:r>
              <a:rPr lang="fi-FI" dirty="0"/>
              <a:t> </a:t>
            </a:r>
            <a:r>
              <a:rPr lang="fi-FI" dirty="0" err="1"/>
              <a:t>valorisation</a:t>
            </a:r>
            <a:r>
              <a:rPr lang="fi-FI" dirty="0"/>
              <a:t>, </a:t>
            </a:r>
            <a:r>
              <a:rPr lang="fi-FI" dirty="0" err="1"/>
              <a:t>where</a:t>
            </a:r>
            <a:r>
              <a:rPr lang="fi-FI" dirty="0"/>
              <a:t> </a:t>
            </a:r>
            <a:r>
              <a:rPr lang="fi-FI" dirty="0" err="1"/>
              <a:t>Ris</a:t>
            </a:r>
            <a:r>
              <a:rPr lang="fi-FI" dirty="0"/>
              <a:t>, </a:t>
            </a:r>
            <a:r>
              <a:rPr lang="fi-FI" dirty="0" err="1"/>
              <a:t>thematic</a:t>
            </a:r>
            <a:r>
              <a:rPr lang="fi-FI" dirty="0"/>
              <a:t> </a:t>
            </a:r>
            <a:r>
              <a:rPr lang="fi-FI" dirty="0" err="1"/>
              <a:t>clusters</a:t>
            </a:r>
            <a:r>
              <a:rPr lang="fi-FI" dirty="0"/>
              <a:t> </a:t>
            </a:r>
            <a:r>
              <a:rPr lang="fi-FI" dirty="0" err="1"/>
              <a:t>have</a:t>
            </a:r>
            <a:r>
              <a:rPr lang="fi-FI" dirty="0"/>
              <a:t> </a:t>
            </a:r>
            <a:r>
              <a:rPr lang="fi-FI" dirty="0" err="1"/>
              <a:t>very</a:t>
            </a:r>
            <a:r>
              <a:rPr lang="fi-FI" dirty="0"/>
              <a:t> </a:t>
            </a:r>
            <a:r>
              <a:rPr lang="fi-FI" dirty="0" err="1"/>
              <a:t>evident</a:t>
            </a:r>
            <a:r>
              <a:rPr lang="fi-FI" dirty="0"/>
              <a:t> </a:t>
            </a:r>
            <a:r>
              <a:rPr lang="fi-FI" dirty="0" err="1"/>
              <a:t>roles</a:t>
            </a:r>
            <a:r>
              <a:rPr lang="fi-FI" dirty="0"/>
              <a:t>.</a:t>
            </a:r>
            <a:endParaRPr dirty="0"/>
          </a:p>
        </p:txBody>
      </p:sp>
    </p:spTree>
    <p:extLst>
      <p:ext uri="{BB962C8B-B14F-4D97-AF65-F5344CB8AC3E}">
        <p14:creationId xmlns:p14="http://schemas.microsoft.com/office/powerpoint/2010/main" val="4293280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ccddfc45f6_0_3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i-FI" dirty="0"/>
              <a:t>I </a:t>
            </a:r>
            <a:r>
              <a:rPr lang="fi-FI" dirty="0" err="1"/>
              <a:t>would</a:t>
            </a:r>
            <a:r>
              <a:rPr lang="fi-FI" dirty="0"/>
              <a:t> </a:t>
            </a:r>
            <a:r>
              <a:rPr lang="fi-FI" dirty="0" err="1"/>
              <a:t>like</a:t>
            </a:r>
            <a:r>
              <a:rPr lang="fi-FI" dirty="0"/>
              <a:t> to </a:t>
            </a:r>
            <a:r>
              <a:rPr lang="fi-FI" dirty="0" err="1"/>
              <a:t>remind</a:t>
            </a:r>
            <a:r>
              <a:rPr lang="fi-FI" dirty="0"/>
              <a:t> </a:t>
            </a:r>
            <a:r>
              <a:rPr lang="fi-FI" dirty="0" err="1"/>
              <a:t>you</a:t>
            </a:r>
            <a:r>
              <a:rPr lang="fi-FI" dirty="0"/>
              <a:t> </a:t>
            </a:r>
            <a:r>
              <a:rPr lang="fi-FI" dirty="0" err="1"/>
              <a:t>that</a:t>
            </a:r>
            <a:r>
              <a:rPr lang="fi-FI" dirty="0"/>
              <a:t> </a:t>
            </a:r>
            <a:r>
              <a:rPr lang="en-GB" b="0" i="0" u="none" strike="noStrike" dirty="0">
                <a:solidFill>
                  <a:srgbClr val="000000"/>
                </a:solidFill>
                <a:effectLst/>
                <a:latin typeface="-webkit-standard"/>
              </a:rPr>
              <a:t>The Science Cluster concept was designed to support open-science data-intensive research with the goal of enhancing researchers' productivity and fostering new insights and innovation. Simply the definition of the concept leads us back to the idea of valorisation.</a:t>
            </a:r>
          </a:p>
          <a:p>
            <a:pPr marL="0" lvl="0" indent="0" algn="l" rtl="0">
              <a:lnSpc>
                <a:spcPct val="100000"/>
              </a:lnSpc>
              <a:spcBef>
                <a:spcPts val="0"/>
              </a:spcBef>
              <a:spcAft>
                <a:spcPts val="0"/>
              </a:spcAft>
              <a:buSzPts val="1100"/>
              <a:buNone/>
            </a:pPr>
            <a:endParaRPr dirty="0"/>
          </a:p>
        </p:txBody>
      </p:sp>
      <p:sp>
        <p:nvSpPr>
          <p:cNvPr id="323" name="Google Shape;323;g2ccddfc45f6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ype="title">
  <p:cSld name="TITLE">
    <p:spTree>
      <p:nvGrpSpPr>
        <p:cNvPr id="1" name="Shape 11"/>
        <p:cNvGrpSpPr/>
        <p:nvPr/>
      </p:nvGrpSpPr>
      <p:grpSpPr>
        <a:xfrm>
          <a:off x="0" y="0"/>
          <a:ext cx="0" cy="0"/>
          <a:chOff x="0" y="0"/>
          <a:chExt cx="0" cy="0"/>
        </a:xfrm>
      </p:grpSpPr>
      <p:pic>
        <p:nvPicPr>
          <p:cNvPr id="12" name="Google Shape;12;p5"/>
          <p:cNvPicPr preferRelativeResize="0"/>
          <p:nvPr/>
        </p:nvPicPr>
        <p:blipFill rotWithShape="1">
          <a:blip r:embed="rId2">
            <a:alphaModFix/>
          </a:blip>
          <a:srcRect/>
          <a:stretch/>
        </p:blipFill>
        <p:spPr>
          <a:xfrm>
            <a:off x="9625" y="-9625"/>
            <a:ext cx="12191999" cy="6857999"/>
          </a:xfrm>
          <a:prstGeom prst="rect">
            <a:avLst/>
          </a:prstGeom>
          <a:noFill/>
          <a:ln>
            <a:noFill/>
          </a:ln>
        </p:spPr>
      </p:pic>
      <p:sp>
        <p:nvSpPr>
          <p:cNvPr id="13" name="Google Shape;13;p5"/>
          <p:cNvSpPr txBox="1">
            <a:spLocks noGrp="1"/>
          </p:cNvSpPr>
          <p:nvPr>
            <p:ph type="ctrTitle"/>
          </p:nvPr>
        </p:nvSpPr>
        <p:spPr>
          <a:xfrm>
            <a:off x="406940" y="3287319"/>
            <a:ext cx="9973101" cy="1363072"/>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36277C"/>
              </a:buClr>
              <a:buSzPts val="4800"/>
              <a:buFont typeface="Calibri"/>
              <a:buNone/>
              <a:defRPr sz="4800" b="1">
                <a:solidFill>
                  <a:srgbClr val="36277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5"/>
          <p:cNvSpPr txBox="1">
            <a:spLocks noGrp="1"/>
          </p:cNvSpPr>
          <p:nvPr>
            <p:ph type="subTitle" idx="1"/>
          </p:nvPr>
        </p:nvSpPr>
        <p:spPr>
          <a:xfrm>
            <a:off x="406940" y="4903300"/>
            <a:ext cx="9973101" cy="66892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2EA0DC"/>
              </a:buClr>
              <a:buSzPts val="2136"/>
              <a:buFont typeface="Calibri"/>
              <a:buNone/>
              <a:defRPr sz="2400" b="0" i="0" u="none" strike="noStrike" cap="none">
                <a:solidFill>
                  <a:srgbClr val="2EA0DC"/>
                </a:solidFill>
                <a:latin typeface="Calibri"/>
                <a:ea typeface="Calibri"/>
                <a:cs typeface="Calibri"/>
                <a:sym typeface="Calibri"/>
              </a:defRPr>
            </a:lvl1pPr>
            <a:lvl2pPr marR="0" lvl="1" algn="ctr" rtl="0">
              <a:lnSpc>
                <a:spcPct val="90000"/>
              </a:lnSpc>
              <a:spcBef>
                <a:spcPts val="500"/>
              </a:spcBef>
              <a:spcAft>
                <a:spcPts val="0"/>
              </a:spcAft>
              <a:buClr>
                <a:schemeClr val="dk2"/>
              </a:buClr>
              <a:buSzPts val="1780"/>
              <a:buFont typeface="Calibri"/>
              <a:buNone/>
              <a:defRPr sz="2000" b="0" i="0" u="none" strike="noStrike" cap="none">
                <a:solidFill>
                  <a:schemeClr val="dk2"/>
                </a:solidFill>
                <a:latin typeface="Calibri"/>
                <a:ea typeface="Calibri"/>
                <a:cs typeface="Calibri"/>
                <a:sym typeface="Calibri"/>
              </a:defRPr>
            </a:lvl2pPr>
            <a:lvl3pPr marR="0" lvl="2" algn="ctr" rtl="0">
              <a:lnSpc>
                <a:spcPct val="90000"/>
              </a:lnSpc>
              <a:spcBef>
                <a:spcPts val="500"/>
              </a:spcBef>
              <a:spcAft>
                <a:spcPts val="0"/>
              </a:spcAft>
              <a:buClr>
                <a:schemeClr val="dk2"/>
              </a:buClr>
              <a:buSzPts val="1602"/>
              <a:buFont typeface="Calibri"/>
              <a:buNone/>
              <a:defRPr sz="1800" b="0" i="0" u="none" strike="noStrike" cap="none">
                <a:solidFill>
                  <a:schemeClr val="dk2"/>
                </a:solidFill>
                <a:latin typeface="Calibri"/>
                <a:ea typeface="Calibri"/>
                <a:cs typeface="Calibri"/>
                <a:sym typeface="Calibri"/>
              </a:defRPr>
            </a:lvl3pPr>
            <a:lvl4pPr marR="0" lvl="3" algn="ctr" rtl="0">
              <a:lnSpc>
                <a:spcPct val="90000"/>
              </a:lnSpc>
              <a:spcBef>
                <a:spcPts val="500"/>
              </a:spcBef>
              <a:spcAft>
                <a:spcPts val="0"/>
              </a:spcAft>
              <a:buClr>
                <a:schemeClr val="dk2"/>
              </a:buClr>
              <a:buSzPts val="1424"/>
              <a:buFont typeface="Calibri"/>
              <a:buNone/>
              <a:defRPr sz="1600" b="0" i="0" u="none" strike="noStrike" cap="none">
                <a:solidFill>
                  <a:schemeClr val="dk2"/>
                </a:solidFill>
                <a:latin typeface="Calibri"/>
                <a:ea typeface="Calibri"/>
                <a:cs typeface="Calibri"/>
                <a:sym typeface="Calibri"/>
              </a:defRPr>
            </a:lvl4pPr>
            <a:lvl5pPr marR="0" lvl="4" algn="ctr" rtl="0">
              <a:lnSpc>
                <a:spcPct val="90000"/>
              </a:lnSpc>
              <a:spcBef>
                <a:spcPts val="500"/>
              </a:spcBef>
              <a:spcAft>
                <a:spcPts val="0"/>
              </a:spcAft>
              <a:buClr>
                <a:schemeClr val="dk2"/>
              </a:buClr>
              <a:buSzPts val="1424"/>
              <a:buFont typeface="Calibri"/>
              <a:buNone/>
              <a:defRPr sz="1600" b="0" i="0" u="none" strike="noStrike" cap="none">
                <a:solidFill>
                  <a:schemeClr val="dk2"/>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15" name="Google Shape;15;p5"/>
          <p:cNvPicPr preferRelativeResize="0"/>
          <p:nvPr/>
        </p:nvPicPr>
        <p:blipFill rotWithShape="1">
          <a:blip r:embed="rId3">
            <a:alphaModFix/>
          </a:blip>
          <a:srcRect/>
          <a:stretch/>
        </p:blipFill>
        <p:spPr>
          <a:xfrm>
            <a:off x="8557078" y="6003279"/>
            <a:ext cx="3111500" cy="6477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ver" type="title">
  <p:cSld name="TITLE">
    <p:spTree>
      <p:nvGrpSpPr>
        <p:cNvPr id="1" name="Shape 110"/>
        <p:cNvGrpSpPr/>
        <p:nvPr/>
      </p:nvGrpSpPr>
      <p:grpSpPr>
        <a:xfrm>
          <a:off x="0" y="0"/>
          <a:ext cx="0" cy="0"/>
          <a:chOff x="0" y="0"/>
          <a:chExt cx="0" cy="0"/>
        </a:xfrm>
      </p:grpSpPr>
      <p:pic>
        <p:nvPicPr>
          <p:cNvPr id="111" name="Google Shape;111;p21"/>
          <p:cNvPicPr preferRelativeResize="0"/>
          <p:nvPr/>
        </p:nvPicPr>
        <p:blipFill rotWithShape="1">
          <a:blip r:embed="rId2">
            <a:alphaModFix/>
          </a:blip>
          <a:srcRect/>
          <a:stretch/>
        </p:blipFill>
        <p:spPr>
          <a:xfrm>
            <a:off x="9625" y="-9625"/>
            <a:ext cx="12191999" cy="6857999"/>
          </a:xfrm>
          <a:prstGeom prst="rect">
            <a:avLst/>
          </a:prstGeom>
          <a:noFill/>
          <a:ln>
            <a:noFill/>
          </a:ln>
        </p:spPr>
      </p:pic>
      <p:sp>
        <p:nvSpPr>
          <p:cNvPr id="112" name="Google Shape;112;p21"/>
          <p:cNvSpPr txBox="1">
            <a:spLocks noGrp="1"/>
          </p:cNvSpPr>
          <p:nvPr>
            <p:ph type="ctrTitle"/>
          </p:nvPr>
        </p:nvSpPr>
        <p:spPr>
          <a:xfrm>
            <a:off x="406940" y="3287319"/>
            <a:ext cx="9973101" cy="1363072"/>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36277C"/>
              </a:buClr>
              <a:buSzPts val="4800"/>
              <a:buFont typeface="Calibri"/>
              <a:buNone/>
              <a:defRPr sz="4800" b="1">
                <a:solidFill>
                  <a:srgbClr val="36277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21"/>
          <p:cNvSpPr txBox="1">
            <a:spLocks noGrp="1"/>
          </p:cNvSpPr>
          <p:nvPr>
            <p:ph type="subTitle" idx="1"/>
          </p:nvPr>
        </p:nvSpPr>
        <p:spPr>
          <a:xfrm>
            <a:off x="406940" y="4903300"/>
            <a:ext cx="9973101" cy="66892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2EA0DC"/>
              </a:buClr>
              <a:buSzPts val="2136"/>
              <a:buFont typeface="Calibri"/>
              <a:buNone/>
              <a:defRPr sz="2400" b="0" i="0" u="none" strike="noStrike" cap="none">
                <a:solidFill>
                  <a:srgbClr val="2EA0DC"/>
                </a:solidFill>
                <a:latin typeface="Calibri"/>
                <a:ea typeface="Calibri"/>
                <a:cs typeface="Calibri"/>
                <a:sym typeface="Calibri"/>
              </a:defRPr>
            </a:lvl1pPr>
            <a:lvl2pPr marR="0" lvl="1" algn="ctr" rtl="0">
              <a:lnSpc>
                <a:spcPct val="90000"/>
              </a:lnSpc>
              <a:spcBef>
                <a:spcPts val="500"/>
              </a:spcBef>
              <a:spcAft>
                <a:spcPts val="0"/>
              </a:spcAft>
              <a:buClr>
                <a:schemeClr val="dk2"/>
              </a:buClr>
              <a:buSzPts val="1780"/>
              <a:buFont typeface="Calibri"/>
              <a:buNone/>
              <a:defRPr sz="2000" b="0" i="0" u="none" strike="noStrike" cap="none">
                <a:solidFill>
                  <a:schemeClr val="dk2"/>
                </a:solidFill>
                <a:latin typeface="Calibri"/>
                <a:ea typeface="Calibri"/>
                <a:cs typeface="Calibri"/>
                <a:sym typeface="Calibri"/>
              </a:defRPr>
            </a:lvl2pPr>
            <a:lvl3pPr marR="0" lvl="2" algn="ctr" rtl="0">
              <a:lnSpc>
                <a:spcPct val="90000"/>
              </a:lnSpc>
              <a:spcBef>
                <a:spcPts val="500"/>
              </a:spcBef>
              <a:spcAft>
                <a:spcPts val="0"/>
              </a:spcAft>
              <a:buClr>
                <a:schemeClr val="dk2"/>
              </a:buClr>
              <a:buSzPts val="1602"/>
              <a:buFont typeface="Calibri"/>
              <a:buNone/>
              <a:defRPr sz="1800" b="0" i="0" u="none" strike="noStrike" cap="none">
                <a:solidFill>
                  <a:schemeClr val="dk2"/>
                </a:solidFill>
                <a:latin typeface="Calibri"/>
                <a:ea typeface="Calibri"/>
                <a:cs typeface="Calibri"/>
                <a:sym typeface="Calibri"/>
              </a:defRPr>
            </a:lvl3pPr>
            <a:lvl4pPr marR="0" lvl="3" algn="ctr" rtl="0">
              <a:lnSpc>
                <a:spcPct val="90000"/>
              </a:lnSpc>
              <a:spcBef>
                <a:spcPts val="500"/>
              </a:spcBef>
              <a:spcAft>
                <a:spcPts val="0"/>
              </a:spcAft>
              <a:buClr>
                <a:schemeClr val="dk2"/>
              </a:buClr>
              <a:buSzPts val="1424"/>
              <a:buFont typeface="Calibri"/>
              <a:buNone/>
              <a:defRPr sz="1600" b="0" i="0" u="none" strike="noStrike" cap="none">
                <a:solidFill>
                  <a:schemeClr val="dk2"/>
                </a:solidFill>
                <a:latin typeface="Calibri"/>
                <a:ea typeface="Calibri"/>
                <a:cs typeface="Calibri"/>
                <a:sym typeface="Calibri"/>
              </a:defRPr>
            </a:lvl4pPr>
            <a:lvl5pPr marR="0" lvl="4" algn="ctr" rtl="0">
              <a:lnSpc>
                <a:spcPct val="90000"/>
              </a:lnSpc>
              <a:spcBef>
                <a:spcPts val="500"/>
              </a:spcBef>
              <a:spcAft>
                <a:spcPts val="0"/>
              </a:spcAft>
              <a:buClr>
                <a:schemeClr val="dk2"/>
              </a:buClr>
              <a:buSzPts val="1424"/>
              <a:buFont typeface="Calibri"/>
              <a:buNone/>
              <a:defRPr sz="1600" b="0" i="0" u="none" strike="noStrike" cap="none">
                <a:solidFill>
                  <a:schemeClr val="dk2"/>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114" name="Google Shape;114;p21"/>
          <p:cNvPicPr preferRelativeResize="0"/>
          <p:nvPr/>
        </p:nvPicPr>
        <p:blipFill rotWithShape="1">
          <a:blip r:embed="rId3">
            <a:alphaModFix/>
          </a:blip>
          <a:srcRect/>
          <a:stretch/>
        </p:blipFill>
        <p:spPr>
          <a:xfrm>
            <a:off x="8557078" y="6003279"/>
            <a:ext cx="3111500" cy="6477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nternal_Blank">
  <p:cSld name="Internal_Blank">
    <p:spTree>
      <p:nvGrpSpPr>
        <p:cNvPr id="1" name="Shape 115"/>
        <p:cNvGrpSpPr/>
        <p:nvPr/>
      </p:nvGrpSpPr>
      <p:grpSpPr>
        <a:xfrm>
          <a:off x="0" y="0"/>
          <a:ext cx="0" cy="0"/>
          <a:chOff x="0" y="0"/>
          <a:chExt cx="0" cy="0"/>
        </a:xfrm>
      </p:grpSpPr>
      <p:sp>
        <p:nvSpPr>
          <p:cNvPr id="116" name="Google Shape;116;p22"/>
          <p:cNvSpPr txBox="1">
            <a:spLocks noGrp="1"/>
          </p:cNvSpPr>
          <p:nvPr>
            <p:ph type="title"/>
          </p:nvPr>
        </p:nvSpPr>
        <p:spPr>
          <a:xfrm>
            <a:off x="1787860" y="342058"/>
            <a:ext cx="8794795" cy="34324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rgbClr val="1D1D1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2"/>
          <p:cNvSpPr txBox="1">
            <a:spLocks noGrp="1"/>
          </p:cNvSpPr>
          <p:nvPr>
            <p:ph type="dt" idx="10"/>
          </p:nvPr>
        </p:nvSpPr>
        <p:spPr>
          <a:xfrm>
            <a:off x="413886" y="6411862"/>
            <a:ext cx="19330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1D1D1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22"/>
          <p:cNvSpPr txBox="1">
            <a:spLocks noGrp="1"/>
          </p:cNvSpPr>
          <p:nvPr>
            <p:ph type="ftr" idx="11"/>
          </p:nvPr>
        </p:nvSpPr>
        <p:spPr>
          <a:xfrm>
            <a:off x="4649774" y="6411862"/>
            <a:ext cx="289964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1D1D1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22"/>
          <p:cNvSpPr txBox="1">
            <a:spLocks noGrp="1"/>
          </p:cNvSpPr>
          <p:nvPr>
            <p:ph type="sldNum" idx="12"/>
          </p:nvPr>
        </p:nvSpPr>
        <p:spPr>
          <a:xfrm>
            <a:off x="9848227" y="6411862"/>
            <a:ext cx="193309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1D1D1B"/>
                </a:solidFill>
                <a:latin typeface="Calibri"/>
                <a:ea typeface="Calibri"/>
                <a:cs typeface="Calibri"/>
                <a:sym typeface="Calibri"/>
              </a:defRPr>
            </a:lvl1pPr>
            <a:lvl2pPr marL="0" lvl="1" indent="0" algn="r">
              <a:spcBef>
                <a:spcPts val="0"/>
              </a:spcBef>
              <a:buNone/>
              <a:defRPr sz="1200" b="0" i="0" u="none" strike="noStrike" cap="none">
                <a:solidFill>
                  <a:srgbClr val="1D1D1B"/>
                </a:solidFill>
                <a:latin typeface="Calibri"/>
                <a:ea typeface="Calibri"/>
                <a:cs typeface="Calibri"/>
                <a:sym typeface="Calibri"/>
              </a:defRPr>
            </a:lvl2pPr>
            <a:lvl3pPr marL="0" lvl="2" indent="0" algn="r">
              <a:spcBef>
                <a:spcPts val="0"/>
              </a:spcBef>
              <a:buNone/>
              <a:defRPr sz="1200" b="0" i="0" u="none" strike="noStrike" cap="none">
                <a:solidFill>
                  <a:srgbClr val="1D1D1B"/>
                </a:solidFill>
                <a:latin typeface="Calibri"/>
                <a:ea typeface="Calibri"/>
                <a:cs typeface="Calibri"/>
                <a:sym typeface="Calibri"/>
              </a:defRPr>
            </a:lvl3pPr>
            <a:lvl4pPr marL="0" lvl="3" indent="0" algn="r">
              <a:spcBef>
                <a:spcPts val="0"/>
              </a:spcBef>
              <a:buNone/>
              <a:defRPr sz="1200" b="0" i="0" u="none" strike="noStrike" cap="none">
                <a:solidFill>
                  <a:srgbClr val="1D1D1B"/>
                </a:solidFill>
                <a:latin typeface="Calibri"/>
                <a:ea typeface="Calibri"/>
                <a:cs typeface="Calibri"/>
                <a:sym typeface="Calibri"/>
              </a:defRPr>
            </a:lvl4pPr>
            <a:lvl5pPr marL="0" lvl="4" indent="0" algn="r">
              <a:spcBef>
                <a:spcPts val="0"/>
              </a:spcBef>
              <a:buNone/>
              <a:defRPr sz="1200" b="0" i="0" u="none" strike="noStrike" cap="none">
                <a:solidFill>
                  <a:srgbClr val="1D1D1B"/>
                </a:solidFill>
                <a:latin typeface="Calibri"/>
                <a:ea typeface="Calibri"/>
                <a:cs typeface="Calibri"/>
                <a:sym typeface="Calibri"/>
              </a:defRPr>
            </a:lvl5pPr>
            <a:lvl6pPr marL="0" lvl="5" indent="0" algn="r">
              <a:spcBef>
                <a:spcPts val="0"/>
              </a:spcBef>
              <a:buNone/>
              <a:defRPr sz="1200" b="0" i="0" u="none" strike="noStrike" cap="none">
                <a:solidFill>
                  <a:srgbClr val="1D1D1B"/>
                </a:solidFill>
                <a:latin typeface="Calibri"/>
                <a:ea typeface="Calibri"/>
                <a:cs typeface="Calibri"/>
                <a:sym typeface="Calibri"/>
              </a:defRPr>
            </a:lvl6pPr>
            <a:lvl7pPr marL="0" lvl="6" indent="0" algn="r">
              <a:spcBef>
                <a:spcPts val="0"/>
              </a:spcBef>
              <a:buNone/>
              <a:defRPr sz="1200" b="0" i="0" u="none" strike="noStrike" cap="none">
                <a:solidFill>
                  <a:srgbClr val="1D1D1B"/>
                </a:solidFill>
                <a:latin typeface="Calibri"/>
                <a:ea typeface="Calibri"/>
                <a:cs typeface="Calibri"/>
                <a:sym typeface="Calibri"/>
              </a:defRPr>
            </a:lvl7pPr>
            <a:lvl8pPr marL="0" lvl="7" indent="0" algn="r">
              <a:spcBef>
                <a:spcPts val="0"/>
              </a:spcBef>
              <a:buNone/>
              <a:defRPr sz="1200" b="0" i="0" u="none" strike="noStrike" cap="none">
                <a:solidFill>
                  <a:srgbClr val="1D1D1B"/>
                </a:solidFill>
                <a:latin typeface="Calibri"/>
                <a:ea typeface="Calibri"/>
                <a:cs typeface="Calibri"/>
                <a:sym typeface="Calibri"/>
              </a:defRPr>
            </a:lvl8pPr>
            <a:lvl9pPr marL="0" lvl="8" indent="0" algn="r">
              <a:spcBef>
                <a:spcPts val="0"/>
              </a:spcBef>
              <a:buNone/>
              <a:defRPr sz="1200" b="0" i="0" u="none" strike="noStrike" cap="none">
                <a:solidFill>
                  <a:srgbClr val="1D1D1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nternal-3">
  <p:cSld name="Internal-3">
    <p:spTree>
      <p:nvGrpSpPr>
        <p:cNvPr id="1" name="Shape 120"/>
        <p:cNvGrpSpPr/>
        <p:nvPr/>
      </p:nvGrpSpPr>
      <p:grpSpPr>
        <a:xfrm>
          <a:off x="0" y="0"/>
          <a:ext cx="0" cy="0"/>
          <a:chOff x="0" y="0"/>
          <a:chExt cx="0" cy="0"/>
        </a:xfrm>
      </p:grpSpPr>
      <p:sp>
        <p:nvSpPr>
          <p:cNvPr id="121" name="Google Shape;121;p23"/>
          <p:cNvSpPr txBox="1">
            <a:spLocks noGrp="1"/>
          </p:cNvSpPr>
          <p:nvPr>
            <p:ph type="title"/>
          </p:nvPr>
        </p:nvSpPr>
        <p:spPr>
          <a:xfrm>
            <a:off x="1787860" y="342058"/>
            <a:ext cx="8794795" cy="34324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rgbClr val="1D1D1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23"/>
          <p:cNvSpPr txBox="1">
            <a:spLocks noGrp="1"/>
          </p:cNvSpPr>
          <p:nvPr>
            <p:ph type="body" idx="1"/>
          </p:nvPr>
        </p:nvSpPr>
        <p:spPr>
          <a:xfrm>
            <a:off x="413886" y="2754312"/>
            <a:ext cx="11367436" cy="3375026"/>
          </a:xfrm>
          <a:prstGeom prst="rect">
            <a:avLst/>
          </a:prstGeom>
          <a:noFill/>
          <a:ln>
            <a:noFill/>
          </a:ln>
        </p:spPr>
        <p:txBody>
          <a:bodyPr spcFirstLastPara="1" wrap="square" lIns="91425" tIns="45700" rIns="91425" bIns="45700" anchor="t" anchorCtr="0">
            <a:noAutofit/>
          </a:bodyPr>
          <a:lstStyle>
            <a:lvl1pPr marL="457200" marR="0" lvl="0" indent="-386842" algn="l" rtl="0">
              <a:lnSpc>
                <a:spcPct val="90000"/>
              </a:lnSpc>
              <a:spcBef>
                <a:spcPts val="1000"/>
              </a:spcBef>
              <a:spcAft>
                <a:spcPts val="0"/>
              </a:spcAft>
              <a:buClr>
                <a:srgbClr val="1D1D1B"/>
              </a:buClr>
              <a:buSzPts val="2492"/>
              <a:buFont typeface="Calibri"/>
              <a:buChar char="•"/>
              <a:defRPr sz="2800" b="0" i="0" u="none" strike="noStrike" cap="none">
                <a:solidFill>
                  <a:srgbClr val="1D1D1B"/>
                </a:solidFill>
                <a:latin typeface="Calibri"/>
                <a:ea typeface="Calibri"/>
                <a:cs typeface="Calibri"/>
                <a:sym typeface="Calibri"/>
              </a:defRPr>
            </a:lvl1pPr>
            <a:lvl2pPr marL="914400" marR="0" lvl="1" indent="-364236" algn="l" rtl="0">
              <a:lnSpc>
                <a:spcPct val="90000"/>
              </a:lnSpc>
              <a:spcBef>
                <a:spcPts val="500"/>
              </a:spcBef>
              <a:spcAft>
                <a:spcPts val="0"/>
              </a:spcAft>
              <a:buClr>
                <a:srgbClr val="1D1D1B"/>
              </a:buClr>
              <a:buSzPts val="2136"/>
              <a:buFont typeface="Calibri"/>
              <a:buChar char="•"/>
              <a:defRPr sz="2400" b="0" i="0" u="none" strike="noStrike" cap="none">
                <a:solidFill>
                  <a:srgbClr val="1D1D1B"/>
                </a:solidFill>
                <a:latin typeface="Calibri"/>
                <a:ea typeface="Calibri"/>
                <a:cs typeface="Calibri"/>
                <a:sym typeface="Calibri"/>
              </a:defRPr>
            </a:lvl2pPr>
            <a:lvl3pPr marL="1371600" marR="0" lvl="2" indent="-341630" algn="l" rtl="0">
              <a:lnSpc>
                <a:spcPct val="90000"/>
              </a:lnSpc>
              <a:spcBef>
                <a:spcPts val="500"/>
              </a:spcBef>
              <a:spcAft>
                <a:spcPts val="0"/>
              </a:spcAft>
              <a:buClr>
                <a:srgbClr val="1D1D1B"/>
              </a:buClr>
              <a:buSzPts val="1780"/>
              <a:buFont typeface="Calibri"/>
              <a:buChar char="•"/>
              <a:defRPr sz="2000" b="0" i="0" u="none" strike="noStrike" cap="none">
                <a:solidFill>
                  <a:srgbClr val="1D1D1B"/>
                </a:solidFill>
                <a:latin typeface="Calibri"/>
                <a:ea typeface="Calibri"/>
                <a:cs typeface="Calibri"/>
                <a:sym typeface="Calibri"/>
              </a:defRPr>
            </a:lvl3pPr>
            <a:lvl4pPr marL="1828800" marR="0" lvl="3" indent="-330327" algn="l" rtl="0">
              <a:lnSpc>
                <a:spcPct val="90000"/>
              </a:lnSpc>
              <a:spcBef>
                <a:spcPts val="500"/>
              </a:spcBef>
              <a:spcAft>
                <a:spcPts val="0"/>
              </a:spcAft>
              <a:buClr>
                <a:srgbClr val="1D1D1B"/>
              </a:buClr>
              <a:buSzPts val="1602"/>
              <a:buFont typeface="Calibri"/>
              <a:buChar char="•"/>
              <a:defRPr sz="1800" b="0" i="0" u="none" strike="noStrike" cap="none">
                <a:solidFill>
                  <a:srgbClr val="1D1D1B"/>
                </a:solidFill>
                <a:latin typeface="Calibri"/>
                <a:ea typeface="Calibri"/>
                <a:cs typeface="Calibri"/>
                <a:sym typeface="Calibri"/>
              </a:defRPr>
            </a:lvl4pPr>
            <a:lvl5pPr marL="2286000" marR="0" lvl="4" indent="-330326" algn="l" rtl="0">
              <a:lnSpc>
                <a:spcPct val="90000"/>
              </a:lnSpc>
              <a:spcBef>
                <a:spcPts val="500"/>
              </a:spcBef>
              <a:spcAft>
                <a:spcPts val="0"/>
              </a:spcAft>
              <a:buClr>
                <a:srgbClr val="1D1D1B"/>
              </a:buClr>
              <a:buSzPts val="1602"/>
              <a:buFont typeface="Calibri"/>
              <a:buChar char="•"/>
              <a:defRPr sz="1800" b="0" i="0" u="none" strike="noStrike" cap="none">
                <a:solidFill>
                  <a:srgbClr val="1D1D1B"/>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 name="Google Shape;123;p23"/>
          <p:cNvSpPr txBox="1">
            <a:spLocks noGrp="1"/>
          </p:cNvSpPr>
          <p:nvPr>
            <p:ph type="body" idx="2"/>
          </p:nvPr>
        </p:nvSpPr>
        <p:spPr>
          <a:xfrm>
            <a:off x="413886" y="1340919"/>
            <a:ext cx="11367436" cy="106759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277C"/>
              </a:buClr>
              <a:buSzPts val="2492"/>
              <a:buFont typeface="Calibri"/>
              <a:buNone/>
              <a:defRPr sz="2800" b="0" i="0" u="none" strike="noStrike" cap="none">
                <a:solidFill>
                  <a:srgbClr val="36277C"/>
                </a:solidFill>
                <a:latin typeface="Calibri"/>
                <a:ea typeface="Calibri"/>
                <a:cs typeface="Calibri"/>
                <a:sym typeface="Calibri"/>
              </a:defRPr>
            </a:lvl1pPr>
            <a:lvl2pPr marL="914400" marR="0" lvl="1" indent="-228600" algn="l" rtl="0">
              <a:lnSpc>
                <a:spcPct val="90000"/>
              </a:lnSpc>
              <a:spcBef>
                <a:spcPts val="500"/>
              </a:spcBef>
              <a:spcAft>
                <a:spcPts val="0"/>
              </a:spcAft>
              <a:buClr>
                <a:srgbClr val="171616"/>
              </a:buClr>
              <a:buSzPts val="2136"/>
              <a:buFont typeface="Calibri"/>
              <a:buNone/>
              <a:defRPr sz="2400" b="0" i="0" u="none" strike="noStrike" cap="none">
                <a:solidFill>
                  <a:srgbClr val="171616"/>
                </a:solidFill>
                <a:latin typeface="Calibri"/>
                <a:ea typeface="Calibri"/>
                <a:cs typeface="Calibri"/>
                <a:sym typeface="Calibri"/>
              </a:defRPr>
            </a:lvl2pPr>
            <a:lvl3pPr marL="1371600" marR="0" lvl="2" indent="-228600" algn="l" rtl="0">
              <a:lnSpc>
                <a:spcPct val="90000"/>
              </a:lnSpc>
              <a:spcBef>
                <a:spcPts val="500"/>
              </a:spcBef>
              <a:spcAft>
                <a:spcPts val="0"/>
              </a:spcAft>
              <a:buClr>
                <a:srgbClr val="171616"/>
              </a:buClr>
              <a:buSzPts val="1780"/>
              <a:buFont typeface="Calibri"/>
              <a:buNone/>
              <a:defRPr sz="2000" b="0" i="0" u="none" strike="noStrike" cap="none">
                <a:solidFill>
                  <a:srgbClr val="171616"/>
                </a:solidFill>
                <a:latin typeface="Calibri"/>
                <a:ea typeface="Calibri"/>
                <a:cs typeface="Calibri"/>
                <a:sym typeface="Calibri"/>
              </a:defRPr>
            </a:lvl3pPr>
            <a:lvl4pPr marL="1828800" marR="0" lvl="3" indent="-228600" algn="l" rtl="0">
              <a:lnSpc>
                <a:spcPct val="90000"/>
              </a:lnSpc>
              <a:spcBef>
                <a:spcPts val="500"/>
              </a:spcBef>
              <a:spcAft>
                <a:spcPts val="0"/>
              </a:spcAft>
              <a:buClr>
                <a:srgbClr val="171616"/>
              </a:buClr>
              <a:buSzPts val="1602"/>
              <a:buFont typeface="Calibri"/>
              <a:buNone/>
              <a:defRPr sz="1800" b="0" i="0" u="none" strike="noStrike" cap="none">
                <a:solidFill>
                  <a:srgbClr val="171616"/>
                </a:solidFill>
                <a:latin typeface="Calibri"/>
                <a:ea typeface="Calibri"/>
                <a:cs typeface="Calibri"/>
                <a:sym typeface="Calibri"/>
              </a:defRPr>
            </a:lvl4pPr>
            <a:lvl5pPr marL="2286000" marR="0" lvl="4" indent="-228600" algn="l" rtl="0">
              <a:lnSpc>
                <a:spcPct val="90000"/>
              </a:lnSpc>
              <a:spcBef>
                <a:spcPts val="500"/>
              </a:spcBef>
              <a:spcAft>
                <a:spcPts val="0"/>
              </a:spcAft>
              <a:buClr>
                <a:srgbClr val="171616"/>
              </a:buClr>
              <a:buSzPts val="1602"/>
              <a:buFont typeface="Calibri"/>
              <a:buNone/>
              <a:defRPr sz="1800" b="0" i="0" u="none" strike="noStrike" cap="none">
                <a:solidFill>
                  <a:srgbClr val="17161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23"/>
          <p:cNvSpPr txBox="1">
            <a:spLocks noGrp="1"/>
          </p:cNvSpPr>
          <p:nvPr>
            <p:ph type="dt" idx="10"/>
          </p:nvPr>
        </p:nvSpPr>
        <p:spPr>
          <a:xfrm>
            <a:off x="413886" y="6411862"/>
            <a:ext cx="19330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1D1D1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23"/>
          <p:cNvSpPr txBox="1">
            <a:spLocks noGrp="1"/>
          </p:cNvSpPr>
          <p:nvPr>
            <p:ph type="ftr" idx="11"/>
          </p:nvPr>
        </p:nvSpPr>
        <p:spPr>
          <a:xfrm>
            <a:off x="4649774" y="6411862"/>
            <a:ext cx="289964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1D1D1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23"/>
          <p:cNvSpPr txBox="1">
            <a:spLocks noGrp="1"/>
          </p:cNvSpPr>
          <p:nvPr>
            <p:ph type="sldNum" idx="12"/>
          </p:nvPr>
        </p:nvSpPr>
        <p:spPr>
          <a:xfrm>
            <a:off x="9848227" y="6411862"/>
            <a:ext cx="193309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1D1D1B"/>
                </a:solidFill>
                <a:latin typeface="Calibri"/>
                <a:ea typeface="Calibri"/>
                <a:cs typeface="Calibri"/>
                <a:sym typeface="Calibri"/>
              </a:defRPr>
            </a:lvl1pPr>
            <a:lvl2pPr marL="0" lvl="1" indent="0" algn="r">
              <a:spcBef>
                <a:spcPts val="0"/>
              </a:spcBef>
              <a:buNone/>
              <a:defRPr sz="1200" b="0" i="0" u="none" strike="noStrike" cap="none">
                <a:solidFill>
                  <a:srgbClr val="1D1D1B"/>
                </a:solidFill>
                <a:latin typeface="Calibri"/>
                <a:ea typeface="Calibri"/>
                <a:cs typeface="Calibri"/>
                <a:sym typeface="Calibri"/>
              </a:defRPr>
            </a:lvl2pPr>
            <a:lvl3pPr marL="0" lvl="2" indent="0" algn="r">
              <a:spcBef>
                <a:spcPts val="0"/>
              </a:spcBef>
              <a:buNone/>
              <a:defRPr sz="1200" b="0" i="0" u="none" strike="noStrike" cap="none">
                <a:solidFill>
                  <a:srgbClr val="1D1D1B"/>
                </a:solidFill>
                <a:latin typeface="Calibri"/>
                <a:ea typeface="Calibri"/>
                <a:cs typeface="Calibri"/>
                <a:sym typeface="Calibri"/>
              </a:defRPr>
            </a:lvl3pPr>
            <a:lvl4pPr marL="0" lvl="3" indent="0" algn="r">
              <a:spcBef>
                <a:spcPts val="0"/>
              </a:spcBef>
              <a:buNone/>
              <a:defRPr sz="1200" b="0" i="0" u="none" strike="noStrike" cap="none">
                <a:solidFill>
                  <a:srgbClr val="1D1D1B"/>
                </a:solidFill>
                <a:latin typeface="Calibri"/>
                <a:ea typeface="Calibri"/>
                <a:cs typeface="Calibri"/>
                <a:sym typeface="Calibri"/>
              </a:defRPr>
            </a:lvl4pPr>
            <a:lvl5pPr marL="0" lvl="4" indent="0" algn="r">
              <a:spcBef>
                <a:spcPts val="0"/>
              </a:spcBef>
              <a:buNone/>
              <a:defRPr sz="1200" b="0" i="0" u="none" strike="noStrike" cap="none">
                <a:solidFill>
                  <a:srgbClr val="1D1D1B"/>
                </a:solidFill>
                <a:latin typeface="Calibri"/>
                <a:ea typeface="Calibri"/>
                <a:cs typeface="Calibri"/>
                <a:sym typeface="Calibri"/>
              </a:defRPr>
            </a:lvl5pPr>
            <a:lvl6pPr marL="0" lvl="5" indent="0" algn="r">
              <a:spcBef>
                <a:spcPts val="0"/>
              </a:spcBef>
              <a:buNone/>
              <a:defRPr sz="1200" b="0" i="0" u="none" strike="noStrike" cap="none">
                <a:solidFill>
                  <a:srgbClr val="1D1D1B"/>
                </a:solidFill>
                <a:latin typeface="Calibri"/>
                <a:ea typeface="Calibri"/>
                <a:cs typeface="Calibri"/>
                <a:sym typeface="Calibri"/>
              </a:defRPr>
            </a:lvl6pPr>
            <a:lvl7pPr marL="0" lvl="6" indent="0" algn="r">
              <a:spcBef>
                <a:spcPts val="0"/>
              </a:spcBef>
              <a:buNone/>
              <a:defRPr sz="1200" b="0" i="0" u="none" strike="noStrike" cap="none">
                <a:solidFill>
                  <a:srgbClr val="1D1D1B"/>
                </a:solidFill>
                <a:latin typeface="Calibri"/>
                <a:ea typeface="Calibri"/>
                <a:cs typeface="Calibri"/>
                <a:sym typeface="Calibri"/>
              </a:defRPr>
            </a:lvl7pPr>
            <a:lvl8pPr marL="0" lvl="7" indent="0" algn="r">
              <a:spcBef>
                <a:spcPts val="0"/>
              </a:spcBef>
              <a:buNone/>
              <a:defRPr sz="1200" b="0" i="0" u="none" strike="noStrike" cap="none">
                <a:solidFill>
                  <a:srgbClr val="1D1D1B"/>
                </a:solidFill>
                <a:latin typeface="Calibri"/>
                <a:ea typeface="Calibri"/>
                <a:cs typeface="Calibri"/>
                <a:sym typeface="Calibri"/>
              </a:defRPr>
            </a:lvl8pPr>
            <a:lvl9pPr marL="0" lvl="8" indent="0" algn="r">
              <a:spcBef>
                <a:spcPts val="0"/>
              </a:spcBef>
              <a:buNone/>
              <a:defRPr sz="1200" b="0" i="0" u="none" strike="noStrike" cap="none">
                <a:solidFill>
                  <a:srgbClr val="1D1D1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Internal-3">
  <p:cSld name="1_Internal-3">
    <p:spTree>
      <p:nvGrpSpPr>
        <p:cNvPr id="1" name="Shape 127"/>
        <p:cNvGrpSpPr/>
        <p:nvPr/>
      </p:nvGrpSpPr>
      <p:grpSpPr>
        <a:xfrm>
          <a:off x="0" y="0"/>
          <a:ext cx="0" cy="0"/>
          <a:chOff x="0" y="0"/>
          <a:chExt cx="0" cy="0"/>
        </a:xfrm>
      </p:grpSpPr>
      <p:sp>
        <p:nvSpPr>
          <p:cNvPr id="128" name="Google Shape;128;p24"/>
          <p:cNvSpPr txBox="1">
            <a:spLocks noGrp="1"/>
          </p:cNvSpPr>
          <p:nvPr>
            <p:ph type="body" idx="1"/>
          </p:nvPr>
        </p:nvSpPr>
        <p:spPr>
          <a:xfrm>
            <a:off x="433137" y="1528763"/>
            <a:ext cx="11271183" cy="4600575"/>
          </a:xfrm>
          <a:prstGeom prst="rect">
            <a:avLst/>
          </a:prstGeom>
          <a:noFill/>
          <a:ln>
            <a:noFill/>
          </a:ln>
        </p:spPr>
        <p:txBody>
          <a:bodyPr spcFirstLastPara="1" wrap="square" lIns="91425" tIns="45700" rIns="91425" bIns="45700" anchor="t" anchorCtr="0">
            <a:noAutofit/>
          </a:bodyPr>
          <a:lstStyle>
            <a:lvl1pPr marL="457200" marR="0" lvl="0" indent="-386842" algn="l" rtl="0">
              <a:lnSpc>
                <a:spcPct val="90000"/>
              </a:lnSpc>
              <a:spcBef>
                <a:spcPts val="1000"/>
              </a:spcBef>
              <a:spcAft>
                <a:spcPts val="0"/>
              </a:spcAft>
              <a:buClr>
                <a:srgbClr val="171616"/>
              </a:buClr>
              <a:buSzPts val="2492"/>
              <a:buFont typeface="Calibri"/>
              <a:buChar char="•"/>
              <a:defRPr sz="2800" b="0" i="0" u="none" strike="noStrike" cap="none">
                <a:solidFill>
                  <a:srgbClr val="171616"/>
                </a:solidFill>
                <a:latin typeface="Calibri"/>
                <a:ea typeface="Calibri"/>
                <a:cs typeface="Calibri"/>
                <a:sym typeface="Calibri"/>
              </a:defRPr>
            </a:lvl1pPr>
            <a:lvl2pPr marL="914400" marR="0" lvl="1" indent="-364236" algn="l" rtl="0">
              <a:lnSpc>
                <a:spcPct val="90000"/>
              </a:lnSpc>
              <a:spcBef>
                <a:spcPts val="500"/>
              </a:spcBef>
              <a:spcAft>
                <a:spcPts val="0"/>
              </a:spcAft>
              <a:buClr>
                <a:srgbClr val="171616"/>
              </a:buClr>
              <a:buSzPts val="2136"/>
              <a:buFont typeface="Calibri"/>
              <a:buChar char="•"/>
              <a:defRPr sz="2400" b="0" i="0" u="none" strike="noStrike" cap="none">
                <a:solidFill>
                  <a:srgbClr val="171616"/>
                </a:solidFill>
                <a:latin typeface="Calibri"/>
                <a:ea typeface="Calibri"/>
                <a:cs typeface="Calibri"/>
                <a:sym typeface="Calibri"/>
              </a:defRPr>
            </a:lvl2pPr>
            <a:lvl3pPr marL="1371600" marR="0" lvl="2" indent="-341630" algn="l" rtl="0">
              <a:lnSpc>
                <a:spcPct val="90000"/>
              </a:lnSpc>
              <a:spcBef>
                <a:spcPts val="500"/>
              </a:spcBef>
              <a:spcAft>
                <a:spcPts val="0"/>
              </a:spcAft>
              <a:buClr>
                <a:srgbClr val="171616"/>
              </a:buClr>
              <a:buSzPts val="1780"/>
              <a:buFont typeface="Calibri"/>
              <a:buChar char="•"/>
              <a:defRPr sz="2000" b="0" i="0" u="none" strike="noStrike" cap="none">
                <a:solidFill>
                  <a:srgbClr val="171616"/>
                </a:solidFill>
                <a:latin typeface="Calibri"/>
                <a:ea typeface="Calibri"/>
                <a:cs typeface="Calibri"/>
                <a:sym typeface="Calibri"/>
              </a:defRPr>
            </a:lvl3pPr>
            <a:lvl4pPr marL="1828800" marR="0" lvl="3" indent="-330327" algn="l" rtl="0">
              <a:lnSpc>
                <a:spcPct val="90000"/>
              </a:lnSpc>
              <a:spcBef>
                <a:spcPts val="500"/>
              </a:spcBef>
              <a:spcAft>
                <a:spcPts val="0"/>
              </a:spcAft>
              <a:buClr>
                <a:srgbClr val="171616"/>
              </a:buClr>
              <a:buSzPts val="1602"/>
              <a:buFont typeface="Calibri"/>
              <a:buChar char="•"/>
              <a:defRPr sz="1800" b="0" i="0" u="none" strike="noStrike" cap="none">
                <a:solidFill>
                  <a:srgbClr val="171616"/>
                </a:solidFill>
                <a:latin typeface="Calibri"/>
                <a:ea typeface="Calibri"/>
                <a:cs typeface="Calibri"/>
                <a:sym typeface="Calibri"/>
              </a:defRPr>
            </a:lvl4pPr>
            <a:lvl5pPr marL="2286000" marR="0" lvl="4" indent="-330326" algn="l" rtl="0">
              <a:lnSpc>
                <a:spcPct val="90000"/>
              </a:lnSpc>
              <a:spcBef>
                <a:spcPts val="500"/>
              </a:spcBef>
              <a:spcAft>
                <a:spcPts val="0"/>
              </a:spcAft>
              <a:buClr>
                <a:srgbClr val="171616"/>
              </a:buClr>
              <a:buSzPts val="1602"/>
              <a:buFont typeface="Calibri"/>
              <a:buChar char="•"/>
              <a:defRPr sz="1800" b="0" i="0" u="none" strike="noStrike" cap="none">
                <a:solidFill>
                  <a:srgbClr val="17161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24"/>
          <p:cNvSpPr txBox="1">
            <a:spLocks noGrp="1"/>
          </p:cNvSpPr>
          <p:nvPr>
            <p:ph type="dt" idx="10"/>
          </p:nvPr>
        </p:nvSpPr>
        <p:spPr>
          <a:xfrm>
            <a:off x="413886" y="6411862"/>
            <a:ext cx="19330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1D1D1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24"/>
          <p:cNvSpPr txBox="1">
            <a:spLocks noGrp="1"/>
          </p:cNvSpPr>
          <p:nvPr>
            <p:ph type="ftr" idx="11"/>
          </p:nvPr>
        </p:nvSpPr>
        <p:spPr>
          <a:xfrm>
            <a:off x="4649774" y="6411862"/>
            <a:ext cx="289964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1D1D1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4"/>
          <p:cNvSpPr txBox="1">
            <a:spLocks noGrp="1"/>
          </p:cNvSpPr>
          <p:nvPr>
            <p:ph type="sldNum" idx="12"/>
          </p:nvPr>
        </p:nvSpPr>
        <p:spPr>
          <a:xfrm>
            <a:off x="9848227" y="6411862"/>
            <a:ext cx="193309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1D1D1B"/>
                </a:solidFill>
                <a:latin typeface="Calibri"/>
                <a:ea typeface="Calibri"/>
                <a:cs typeface="Calibri"/>
                <a:sym typeface="Calibri"/>
              </a:defRPr>
            </a:lvl1pPr>
            <a:lvl2pPr marL="0" lvl="1" indent="0" algn="r">
              <a:spcBef>
                <a:spcPts val="0"/>
              </a:spcBef>
              <a:buNone/>
              <a:defRPr sz="1200" b="0" i="0" u="none" strike="noStrike" cap="none">
                <a:solidFill>
                  <a:srgbClr val="1D1D1B"/>
                </a:solidFill>
                <a:latin typeface="Calibri"/>
                <a:ea typeface="Calibri"/>
                <a:cs typeface="Calibri"/>
                <a:sym typeface="Calibri"/>
              </a:defRPr>
            </a:lvl2pPr>
            <a:lvl3pPr marL="0" lvl="2" indent="0" algn="r">
              <a:spcBef>
                <a:spcPts val="0"/>
              </a:spcBef>
              <a:buNone/>
              <a:defRPr sz="1200" b="0" i="0" u="none" strike="noStrike" cap="none">
                <a:solidFill>
                  <a:srgbClr val="1D1D1B"/>
                </a:solidFill>
                <a:latin typeface="Calibri"/>
                <a:ea typeface="Calibri"/>
                <a:cs typeface="Calibri"/>
                <a:sym typeface="Calibri"/>
              </a:defRPr>
            </a:lvl3pPr>
            <a:lvl4pPr marL="0" lvl="3" indent="0" algn="r">
              <a:spcBef>
                <a:spcPts val="0"/>
              </a:spcBef>
              <a:buNone/>
              <a:defRPr sz="1200" b="0" i="0" u="none" strike="noStrike" cap="none">
                <a:solidFill>
                  <a:srgbClr val="1D1D1B"/>
                </a:solidFill>
                <a:latin typeface="Calibri"/>
                <a:ea typeface="Calibri"/>
                <a:cs typeface="Calibri"/>
                <a:sym typeface="Calibri"/>
              </a:defRPr>
            </a:lvl4pPr>
            <a:lvl5pPr marL="0" lvl="4" indent="0" algn="r">
              <a:spcBef>
                <a:spcPts val="0"/>
              </a:spcBef>
              <a:buNone/>
              <a:defRPr sz="1200" b="0" i="0" u="none" strike="noStrike" cap="none">
                <a:solidFill>
                  <a:srgbClr val="1D1D1B"/>
                </a:solidFill>
                <a:latin typeface="Calibri"/>
                <a:ea typeface="Calibri"/>
                <a:cs typeface="Calibri"/>
                <a:sym typeface="Calibri"/>
              </a:defRPr>
            </a:lvl5pPr>
            <a:lvl6pPr marL="0" lvl="5" indent="0" algn="r">
              <a:spcBef>
                <a:spcPts val="0"/>
              </a:spcBef>
              <a:buNone/>
              <a:defRPr sz="1200" b="0" i="0" u="none" strike="noStrike" cap="none">
                <a:solidFill>
                  <a:srgbClr val="1D1D1B"/>
                </a:solidFill>
                <a:latin typeface="Calibri"/>
                <a:ea typeface="Calibri"/>
                <a:cs typeface="Calibri"/>
                <a:sym typeface="Calibri"/>
              </a:defRPr>
            </a:lvl6pPr>
            <a:lvl7pPr marL="0" lvl="6" indent="0" algn="r">
              <a:spcBef>
                <a:spcPts val="0"/>
              </a:spcBef>
              <a:buNone/>
              <a:defRPr sz="1200" b="0" i="0" u="none" strike="noStrike" cap="none">
                <a:solidFill>
                  <a:srgbClr val="1D1D1B"/>
                </a:solidFill>
                <a:latin typeface="Calibri"/>
                <a:ea typeface="Calibri"/>
                <a:cs typeface="Calibri"/>
                <a:sym typeface="Calibri"/>
              </a:defRPr>
            </a:lvl7pPr>
            <a:lvl8pPr marL="0" lvl="7" indent="0" algn="r">
              <a:spcBef>
                <a:spcPts val="0"/>
              </a:spcBef>
              <a:buNone/>
              <a:defRPr sz="1200" b="0" i="0" u="none" strike="noStrike" cap="none">
                <a:solidFill>
                  <a:srgbClr val="1D1D1B"/>
                </a:solidFill>
                <a:latin typeface="Calibri"/>
                <a:ea typeface="Calibri"/>
                <a:cs typeface="Calibri"/>
                <a:sym typeface="Calibri"/>
              </a:defRPr>
            </a:lvl8pPr>
            <a:lvl9pPr marL="0" lvl="8" indent="0" algn="r">
              <a:spcBef>
                <a:spcPts val="0"/>
              </a:spcBef>
              <a:buNone/>
              <a:defRPr sz="1200" b="0" i="0" u="none" strike="noStrike" cap="none">
                <a:solidFill>
                  <a:srgbClr val="1D1D1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32" name="Google Shape;132;p24"/>
          <p:cNvSpPr txBox="1">
            <a:spLocks noGrp="1"/>
          </p:cNvSpPr>
          <p:nvPr>
            <p:ph type="title"/>
          </p:nvPr>
        </p:nvSpPr>
        <p:spPr>
          <a:xfrm>
            <a:off x="1787860" y="342058"/>
            <a:ext cx="8794795" cy="34324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rgbClr val="1D1D1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nternal-5">
  <p:cSld name="Internal-5">
    <p:spTree>
      <p:nvGrpSpPr>
        <p:cNvPr id="1" name="Shape 133"/>
        <p:cNvGrpSpPr/>
        <p:nvPr/>
      </p:nvGrpSpPr>
      <p:grpSpPr>
        <a:xfrm>
          <a:off x="0" y="0"/>
          <a:ext cx="0" cy="0"/>
          <a:chOff x="0" y="0"/>
          <a:chExt cx="0" cy="0"/>
        </a:xfrm>
      </p:grpSpPr>
      <p:sp>
        <p:nvSpPr>
          <p:cNvPr id="134" name="Google Shape;134;p25"/>
          <p:cNvSpPr txBox="1">
            <a:spLocks noGrp="1"/>
          </p:cNvSpPr>
          <p:nvPr>
            <p:ph type="dt" idx="10"/>
          </p:nvPr>
        </p:nvSpPr>
        <p:spPr>
          <a:xfrm>
            <a:off x="413886" y="6411862"/>
            <a:ext cx="19330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25"/>
          <p:cNvSpPr txBox="1">
            <a:spLocks noGrp="1"/>
          </p:cNvSpPr>
          <p:nvPr>
            <p:ph type="ftr" idx="11"/>
          </p:nvPr>
        </p:nvSpPr>
        <p:spPr>
          <a:xfrm>
            <a:off x="4649774" y="6411862"/>
            <a:ext cx="289964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25"/>
          <p:cNvSpPr txBox="1">
            <a:spLocks noGrp="1"/>
          </p:cNvSpPr>
          <p:nvPr>
            <p:ph type="sldNum" idx="12"/>
          </p:nvPr>
        </p:nvSpPr>
        <p:spPr>
          <a:xfrm>
            <a:off x="9848227" y="6411862"/>
            <a:ext cx="193309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37" name="Google Shape;137;p25"/>
          <p:cNvSpPr txBox="1">
            <a:spLocks noGrp="1"/>
          </p:cNvSpPr>
          <p:nvPr>
            <p:ph type="body" idx="1"/>
          </p:nvPr>
        </p:nvSpPr>
        <p:spPr>
          <a:xfrm>
            <a:off x="4841506" y="1251743"/>
            <a:ext cx="6901313" cy="4873625"/>
          </a:xfrm>
          <a:prstGeom prst="rect">
            <a:avLst/>
          </a:prstGeom>
          <a:noFill/>
          <a:ln>
            <a:noFill/>
          </a:ln>
        </p:spPr>
        <p:txBody>
          <a:bodyPr spcFirstLastPara="1" wrap="square" lIns="91425" tIns="45700" rIns="91425" bIns="45700" anchor="t" anchorCtr="0">
            <a:noAutofit/>
          </a:bodyPr>
          <a:lstStyle>
            <a:lvl1pPr marL="457200" marR="0" lvl="0" indent="-409447" algn="l" rtl="0">
              <a:lnSpc>
                <a:spcPct val="90000"/>
              </a:lnSpc>
              <a:spcBef>
                <a:spcPts val="1000"/>
              </a:spcBef>
              <a:spcAft>
                <a:spcPts val="0"/>
              </a:spcAft>
              <a:buClr>
                <a:srgbClr val="171616"/>
              </a:buClr>
              <a:buSzPts val="2848"/>
              <a:buFont typeface="Calibri"/>
              <a:buChar char="•"/>
              <a:defRPr sz="3200" b="0" i="0" u="none" strike="noStrike" cap="none">
                <a:solidFill>
                  <a:srgbClr val="171616"/>
                </a:solidFill>
                <a:latin typeface="Calibri"/>
                <a:ea typeface="Calibri"/>
                <a:cs typeface="Calibri"/>
                <a:sym typeface="Calibri"/>
              </a:defRPr>
            </a:lvl1pPr>
            <a:lvl2pPr marL="914400" marR="0" lvl="1" indent="-386842" algn="l" rtl="0">
              <a:lnSpc>
                <a:spcPct val="90000"/>
              </a:lnSpc>
              <a:spcBef>
                <a:spcPts val="500"/>
              </a:spcBef>
              <a:spcAft>
                <a:spcPts val="0"/>
              </a:spcAft>
              <a:buClr>
                <a:srgbClr val="171616"/>
              </a:buClr>
              <a:buSzPts val="2492"/>
              <a:buFont typeface="Calibri"/>
              <a:buChar char="•"/>
              <a:defRPr sz="2800" b="0" i="0" u="none" strike="noStrike" cap="none">
                <a:solidFill>
                  <a:srgbClr val="171616"/>
                </a:solidFill>
                <a:latin typeface="Calibri"/>
                <a:ea typeface="Calibri"/>
                <a:cs typeface="Calibri"/>
                <a:sym typeface="Calibri"/>
              </a:defRPr>
            </a:lvl2pPr>
            <a:lvl3pPr marL="1371600" marR="0" lvl="2" indent="-364236" algn="l" rtl="0">
              <a:lnSpc>
                <a:spcPct val="90000"/>
              </a:lnSpc>
              <a:spcBef>
                <a:spcPts val="500"/>
              </a:spcBef>
              <a:spcAft>
                <a:spcPts val="0"/>
              </a:spcAft>
              <a:buClr>
                <a:srgbClr val="171616"/>
              </a:buClr>
              <a:buSzPts val="2136"/>
              <a:buFont typeface="Calibri"/>
              <a:buChar char="•"/>
              <a:defRPr sz="2400" b="0" i="0" u="none" strike="noStrike" cap="none">
                <a:solidFill>
                  <a:srgbClr val="171616"/>
                </a:solidFill>
                <a:latin typeface="Calibri"/>
                <a:ea typeface="Calibri"/>
                <a:cs typeface="Calibri"/>
                <a:sym typeface="Calibri"/>
              </a:defRPr>
            </a:lvl3pPr>
            <a:lvl4pPr marL="1828800" marR="0" lvl="3" indent="-341630" algn="l" rtl="0">
              <a:lnSpc>
                <a:spcPct val="90000"/>
              </a:lnSpc>
              <a:spcBef>
                <a:spcPts val="500"/>
              </a:spcBef>
              <a:spcAft>
                <a:spcPts val="0"/>
              </a:spcAft>
              <a:buClr>
                <a:srgbClr val="171616"/>
              </a:buClr>
              <a:buSzPts val="1780"/>
              <a:buFont typeface="Calibri"/>
              <a:buChar char="•"/>
              <a:defRPr sz="2000" b="0" i="0" u="none" strike="noStrike" cap="none">
                <a:solidFill>
                  <a:srgbClr val="171616"/>
                </a:solidFill>
                <a:latin typeface="Calibri"/>
                <a:ea typeface="Calibri"/>
                <a:cs typeface="Calibri"/>
                <a:sym typeface="Calibri"/>
              </a:defRPr>
            </a:lvl4pPr>
            <a:lvl5pPr marL="2286000" marR="0" lvl="4" indent="-341629" algn="l" rtl="0">
              <a:lnSpc>
                <a:spcPct val="90000"/>
              </a:lnSpc>
              <a:spcBef>
                <a:spcPts val="500"/>
              </a:spcBef>
              <a:spcAft>
                <a:spcPts val="0"/>
              </a:spcAft>
              <a:buClr>
                <a:srgbClr val="171616"/>
              </a:buClr>
              <a:buSzPts val="1780"/>
              <a:buFont typeface="Calibri"/>
              <a:buChar char="•"/>
              <a:defRPr sz="2000" b="0" i="0" u="none" strike="noStrike" cap="none">
                <a:solidFill>
                  <a:srgbClr val="171616"/>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8" name="Google Shape;138;p25"/>
          <p:cNvSpPr txBox="1">
            <a:spLocks noGrp="1"/>
          </p:cNvSpPr>
          <p:nvPr>
            <p:ph type="body" idx="2"/>
          </p:nvPr>
        </p:nvSpPr>
        <p:spPr>
          <a:xfrm>
            <a:off x="423512" y="1251744"/>
            <a:ext cx="4226262" cy="48815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71616"/>
              </a:buClr>
              <a:buSzPts val="1424"/>
              <a:buFont typeface="Calibri"/>
              <a:buNone/>
              <a:defRPr sz="1600" b="0" i="0" u="none" strike="noStrike" cap="none">
                <a:solidFill>
                  <a:srgbClr val="17161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2"/>
              </a:buClr>
              <a:buSzPts val="1246"/>
              <a:buFont typeface="Calibri"/>
              <a:buNone/>
              <a:defRPr sz="1400" b="0" i="0" u="none" strike="noStrike" cap="none">
                <a:solidFill>
                  <a:schemeClr val="dk2"/>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2"/>
              </a:buClr>
              <a:buSzPts val="1068"/>
              <a:buFont typeface="Calibri"/>
              <a:buNone/>
              <a:defRPr sz="1200" b="0" i="0" u="none" strike="noStrike" cap="none">
                <a:solidFill>
                  <a:schemeClr val="dk2"/>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2"/>
              </a:buClr>
              <a:buSzPts val="890"/>
              <a:buFont typeface="Calibri"/>
              <a:buNone/>
              <a:defRPr sz="10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2"/>
              </a:buClr>
              <a:buSzPts val="890"/>
              <a:buFont typeface="Calibri"/>
              <a:buNone/>
              <a:defRPr sz="1000" b="0" i="0" u="none" strike="noStrike" cap="none">
                <a:solidFill>
                  <a:schemeClr val="dk2"/>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39" name="Google Shape;139;p25"/>
          <p:cNvSpPr txBox="1">
            <a:spLocks noGrp="1"/>
          </p:cNvSpPr>
          <p:nvPr>
            <p:ph type="title"/>
          </p:nvPr>
        </p:nvSpPr>
        <p:spPr>
          <a:xfrm>
            <a:off x="1787860" y="342058"/>
            <a:ext cx="8794795" cy="34324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rgbClr val="1D1D1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nternal-6">
  <p:cSld name="Internal-6">
    <p:spTree>
      <p:nvGrpSpPr>
        <p:cNvPr id="1" name="Shape 140"/>
        <p:cNvGrpSpPr/>
        <p:nvPr/>
      </p:nvGrpSpPr>
      <p:grpSpPr>
        <a:xfrm>
          <a:off x="0" y="0"/>
          <a:ext cx="0" cy="0"/>
          <a:chOff x="0" y="0"/>
          <a:chExt cx="0" cy="0"/>
        </a:xfrm>
      </p:grpSpPr>
      <p:sp>
        <p:nvSpPr>
          <p:cNvPr id="141" name="Google Shape;141;p26"/>
          <p:cNvSpPr>
            <a:spLocks noGrp="1"/>
          </p:cNvSpPr>
          <p:nvPr>
            <p:ph type="pic" idx="2"/>
          </p:nvPr>
        </p:nvSpPr>
        <p:spPr>
          <a:xfrm>
            <a:off x="4908884" y="1396674"/>
            <a:ext cx="6805060" cy="4614394"/>
          </a:xfrm>
          <a:prstGeom prst="rect">
            <a:avLst/>
          </a:prstGeom>
          <a:noFill/>
          <a:ln>
            <a:noFill/>
          </a:ln>
        </p:spPr>
      </p:sp>
      <p:sp>
        <p:nvSpPr>
          <p:cNvPr id="142" name="Google Shape;142;p26"/>
          <p:cNvSpPr txBox="1">
            <a:spLocks noGrp="1"/>
          </p:cNvSpPr>
          <p:nvPr>
            <p:ph type="body" idx="1"/>
          </p:nvPr>
        </p:nvSpPr>
        <p:spPr>
          <a:xfrm>
            <a:off x="452387" y="1396674"/>
            <a:ext cx="4197387" cy="46223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71616"/>
              </a:buClr>
              <a:buSzPts val="1424"/>
              <a:buFont typeface="Calibri"/>
              <a:buNone/>
              <a:defRPr sz="1600" b="0" i="0" u="none" strike="noStrike" cap="none">
                <a:solidFill>
                  <a:srgbClr val="17161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2"/>
              </a:buClr>
              <a:buSzPts val="1246"/>
              <a:buFont typeface="Calibri"/>
              <a:buNone/>
              <a:defRPr sz="1400" b="0" i="0" u="none" strike="noStrike" cap="none">
                <a:solidFill>
                  <a:schemeClr val="dk2"/>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2"/>
              </a:buClr>
              <a:buSzPts val="1068"/>
              <a:buFont typeface="Calibri"/>
              <a:buNone/>
              <a:defRPr sz="1200" b="0" i="0" u="none" strike="noStrike" cap="none">
                <a:solidFill>
                  <a:schemeClr val="dk2"/>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2"/>
              </a:buClr>
              <a:buSzPts val="890"/>
              <a:buFont typeface="Calibri"/>
              <a:buNone/>
              <a:defRPr sz="10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2"/>
              </a:buClr>
              <a:buSzPts val="890"/>
              <a:buFont typeface="Calibri"/>
              <a:buNone/>
              <a:defRPr sz="1000" b="0" i="0" u="none" strike="noStrike" cap="none">
                <a:solidFill>
                  <a:schemeClr val="dk2"/>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43" name="Google Shape;143;p26"/>
          <p:cNvSpPr txBox="1">
            <a:spLocks noGrp="1"/>
          </p:cNvSpPr>
          <p:nvPr>
            <p:ph type="dt" idx="10"/>
          </p:nvPr>
        </p:nvSpPr>
        <p:spPr>
          <a:xfrm>
            <a:off x="413886" y="6411862"/>
            <a:ext cx="19330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26"/>
          <p:cNvSpPr txBox="1">
            <a:spLocks noGrp="1"/>
          </p:cNvSpPr>
          <p:nvPr>
            <p:ph type="ftr" idx="11"/>
          </p:nvPr>
        </p:nvSpPr>
        <p:spPr>
          <a:xfrm>
            <a:off x="4649774" y="6411862"/>
            <a:ext cx="289964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6"/>
          <p:cNvSpPr txBox="1">
            <a:spLocks noGrp="1"/>
          </p:cNvSpPr>
          <p:nvPr>
            <p:ph type="sldNum" idx="12"/>
          </p:nvPr>
        </p:nvSpPr>
        <p:spPr>
          <a:xfrm>
            <a:off x="9848227" y="6411862"/>
            <a:ext cx="193309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46" name="Google Shape;146;p26"/>
          <p:cNvSpPr txBox="1">
            <a:spLocks noGrp="1"/>
          </p:cNvSpPr>
          <p:nvPr>
            <p:ph type="title"/>
          </p:nvPr>
        </p:nvSpPr>
        <p:spPr>
          <a:xfrm>
            <a:off x="1787860" y="342058"/>
            <a:ext cx="8794795" cy="34324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rgbClr val="1D1D1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 type="blank">
  <p:cSld name="BLANK">
    <p:bg>
      <p:bgPr>
        <a:blipFill>
          <a:blip r:embed="rId2">
            <a:alphaModFix/>
          </a:blip>
          <a:stretch>
            <a:fillRect/>
          </a:stretch>
        </a:blipFill>
        <a:effectLst/>
      </p:bgPr>
    </p:bg>
    <p:spTree>
      <p:nvGrpSpPr>
        <p:cNvPr id="1" name="Shape 147"/>
        <p:cNvGrpSpPr/>
        <p:nvPr/>
      </p:nvGrpSpPr>
      <p:grpSpPr>
        <a:xfrm>
          <a:off x="0" y="0"/>
          <a:ext cx="0" cy="0"/>
          <a:chOff x="0" y="0"/>
          <a:chExt cx="0" cy="0"/>
        </a:xfrm>
      </p:grpSpPr>
      <p:sp>
        <p:nvSpPr>
          <p:cNvPr id="148" name="Google Shape;148;p27"/>
          <p:cNvSpPr txBox="1">
            <a:spLocks noGrp="1"/>
          </p:cNvSpPr>
          <p:nvPr>
            <p:ph type="dt" idx="10"/>
          </p:nvPr>
        </p:nvSpPr>
        <p:spPr>
          <a:xfrm>
            <a:off x="413886" y="6411862"/>
            <a:ext cx="19330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27"/>
          <p:cNvSpPr txBox="1">
            <a:spLocks noGrp="1"/>
          </p:cNvSpPr>
          <p:nvPr>
            <p:ph type="ftr" idx="11"/>
          </p:nvPr>
        </p:nvSpPr>
        <p:spPr>
          <a:xfrm>
            <a:off x="4649774" y="6411862"/>
            <a:ext cx="289964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27"/>
          <p:cNvSpPr txBox="1">
            <a:spLocks noGrp="1"/>
          </p:cNvSpPr>
          <p:nvPr>
            <p:ph type="sldNum" idx="12"/>
          </p:nvPr>
        </p:nvSpPr>
        <p:spPr>
          <a:xfrm>
            <a:off x="9848227" y="6411862"/>
            <a:ext cx="193309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151" name="Google Shape;151;p27"/>
          <p:cNvPicPr preferRelativeResize="0"/>
          <p:nvPr/>
        </p:nvPicPr>
        <p:blipFill rotWithShape="1">
          <a:blip r:embed="rId3">
            <a:alphaModFix/>
          </a:blip>
          <a:srcRect/>
          <a:stretch/>
        </p:blipFill>
        <p:spPr>
          <a:xfrm>
            <a:off x="2467" y="1388"/>
            <a:ext cx="12187064" cy="685522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Vision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8A44E7B-706F-4568-9111-86F8CD05854B}"/>
              </a:ext>
            </a:extLst>
          </p:cNvPr>
          <p:cNvSpPr>
            <a:spLocks noGrp="1"/>
          </p:cNvSpPr>
          <p:nvPr>
            <p:ph type="pic" sz="quarter" idx="10"/>
          </p:nvPr>
        </p:nvSpPr>
        <p:spPr>
          <a:xfrm>
            <a:off x="0" y="0"/>
            <a:ext cx="5263653" cy="6858000"/>
          </a:xfrm>
          <a:custGeom>
            <a:avLst/>
            <a:gdLst>
              <a:gd name="connsiteX0" fmla="*/ 0 w 10524564"/>
              <a:gd name="connsiteY0" fmla="*/ 0 h 13716000"/>
              <a:gd name="connsiteX1" fmla="*/ 1918446 w 10524564"/>
              <a:gd name="connsiteY1" fmla="*/ 0 h 13716000"/>
              <a:gd name="connsiteX2" fmla="*/ 1918446 w 10524564"/>
              <a:gd name="connsiteY2" fmla="*/ 2336767 h 13716000"/>
              <a:gd name="connsiteX3" fmla="*/ 3544079 w 10524564"/>
              <a:gd name="connsiteY3" fmla="*/ 3962400 h 13716000"/>
              <a:gd name="connsiteX4" fmla="*/ 3998259 w 10524564"/>
              <a:gd name="connsiteY4" fmla="*/ 3962400 h 13716000"/>
              <a:gd name="connsiteX5" fmla="*/ 8898931 w 10524564"/>
              <a:gd name="connsiteY5" fmla="*/ 3962400 h 13716000"/>
              <a:gd name="connsiteX6" fmla="*/ 10524564 w 10524564"/>
              <a:gd name="connsiteY6" fmla="*/ 5588035 h 13716000"/>
              <a:gd name="connsiteX7" fmla="*/ 10524564 w 10524564"/>
              <a:gd name="connsiteY7" fmla="*/ 12090367 h 13716000"/>
              <a:gd name="connsiteX8" fmla="*/ 8898931 w 10524564"/>
              <a:gd name="connsiteY8" fmla="*/ 13716000 h 13716000"/>
              <a:gd name="connsiteX9" fmla="*/ 3998259 w 10524564"/>
              <a:gd name="connsiteY9" fmla="*/ 13716000 h 13716000"/>
              <a:gd name="connsiteX10" fmla="*/ 1625633 w 10524564"/>
              <a:gd name="connsiteY10" fmla="*/ 13716000 h 13716000"/>
              <a:gd name="connsiteX11" fmla="*/ 0 w 10524564"/>
              <a:gd name="connsiteY11" fmla="*/ 13716000 h 13716000"/>
              <a:gd name="connsiteX12" fmla="*/ 0 w 10524564"/>
              <a:gd name="connsiteY12" fmla="*/ 12090367 h 13716000"/>
              <a:gd name="connsiteX13" fmla="*/ 0 w 10524564"/>
              <a:gd name="connsiteY13" fmla="*/ 5588035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24564" h="13716000">
                <a:moveTo>
                  <a:pt x="0" y="0"/>
                </a:moveTo>
                <a:lnTo>
                  <a:pt x="1918446" y="0"/>
                </a:lnTo>
                <a:lnTo>
                  <a:pt x="1918446" y="2336767"/>
                </a:lnTo>
                <a:cubicBezTo>
                  <a:pt x="1918446" y="3234579"/>
                  <a:pt x="2646267" y="3962400"/>
                  <a:pt x="3544079" y="3962400"/>
                </a:cubicBezTo>
                <a:lnTo>
                  <a:pt x="3998259" y="3962400"/>
                </a:lnTo>
                <a:lnTo>
                  <a:pt x="8898931" y="3962400"/>
                </a:lnTo>
                <a:cubicBezTo>
                  <a:pt x="9796743" y="3962400"/>
                  <a:pt x="10524564" y="4690221"/>
                  <a:pt x="10524564" y="5588035"/>
                </a:cubicBezTo>
                <a:lnTo>
                  <a:pt x="10524564" y="12090367"/>
                </a:lnTo>
                <a:cubicBezTo>
                  <a:pt x="10524564" y="12988179"/>
                  <a:pt x="9796743" y="13716000"/>
                  <a:pt x="8898931" y="13716000"/>
                </a:cubicBezTo>
                <a:lnTo>
                  <a:pt x="3998259" y="13716000"/>
                </a:lnTo>
                <a:lnTo>
                  <a:pt x="1625633" y="13716000"/>
                </a:lnTo>
                <a:lnTo>
                  <a:pt x="0" y="13716000"/>
                </a:lnTo>
                <a:lnTo>
                  <a:pt x="0" y="12090367"/>
                </a:lnTo>
                <a:lnTo>
                  <a:pt x="0" y="5588035"/>
                </a:lnTo>
                <a:close/>
              </a:path>
            </a:pathLst>
          </a:custGeom>
          <a:solidFill>
            <a:schemeClr val="bg1">
              <a:lumMod val="95000"/>
            </a:schemeClr>
          </a:solidFill>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3352318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nternal_Blank">
  <p:cSld name="Internal_Blank">
    <p:spTree>
      <p:nvGrpSpPr>
        <p:cNvPr id="1" name="Shape 16"/>
        <p:cNvGrpSpPr/>
        <p:nvPr/>
      </p:nvGrpSpPr>
      <p:grpSpPr>
        <a:xfrm>
          <a:off x="0" y="0"/>
          <a:ext cx="0" cy="0"/>
          <a:chOff x="0" y="0"/>
          <a:chExt cx="0" cy="0"/>
        </a:xfrm>
      </p:grpSpPr>
      <p:sp>
        <p:nvSpPr>
          <p:cNvPr id="17" name="Google Shape;17;p6"/>
          <p:cNvSpPr txBox="1">
            <a:spLocks noGrp="1"/>
          </p:cNvSpPr>
          <p:nvPr>
            <p:ph type="title"/>
          </p:nvPr>
        </p:nvSpPr>
        <p:spPr>
          <a:xfrm>
            <a:off x="1787860" y="342058"/>
            <a:ext cx="8794795" cy="34324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6"/>
          <p:cNvSpPr txBox="1">
            <a:spLocks noGrp="1"/>
          </p:cNvSpPr>
          <p:nvPr>
            <p:ph type="dt" idx="10"/>
          </p:nvPr>
        </p:nvSpPr>
        <p:spPr>
          <a:xfrm>
            <a:off x="413886" y="6411862"/>
            <a:ext cx="19330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1D1D1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
          <p:cNvSpPr txBox="1">
            <a:spLocks noGrp="1"/>
          </p:cNvSpPr>
          <p:nvPr>
            <p:ph type="ftr" idx="11"/>
          </p:nvPr>
        </p:nvSpPr>
        <p:spPr>
          <a:xfrm>
            <a:off x="4649774" y="6411862"/>
            <a:ext cx="289964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1D1D1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
          <p:cNvSpPr txBox="1">
            <a:spLocks noGrp="1"/>
          </p:cNvSpPr>
          <p:nvPr>
            <p:ph type="sldNum" idx="12"/>
          </p:nvPr>
        </p:nvSpPr>
        <p:spPr>
          <a:xfrm>
            <a:off x="9848227" y="6411862"/>
            <a:ext cx="193309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1D1D1B"/>
                </a:solidFill>
                <a:latin typeface="Calibri"/>
                <a:ea typeface="Calibri"/>
                <a:cs typeface="Calibri"/>
                <a:sym typeface="Calibri"/>
              </a:defRPr>
            </a:lvl1pPr>
            <a:lvl2pPr marL="0" lvl="1" indent="0" algn="r">
              <a:spcBef>
                <a:spcPts val="0"/>
              </a:spcBef>
              <a:buNone/>
              <a:defRPr sz="1200" b="0" i="0" u="none" strike="noStrike" cap="none">
                <a:solidFill>
                  <a:srgbClr val="1D1D1B"/>
                </a:solidFill>
                <a:latin typeface="Calibri"/>
                <a:ea typeface="Calibri"/>
                <a:cs typeface="Calibri"/>
                <a:sym typeface="Calibri"/>
              </a:defRPr>
            </a:lvl2pPr>
            <a:lvl3pPr marL="0" lvl="2" indent="0" algn="r">
              <a:spcBef>
                <a:spcPts val="0"/>
              </a:spcBef>
              <a:buNone/>
              <a:defRPr sz="1200" b="0" i="0" u="none" strike="noStrike" cap="none">
                <a:solidFill>
                  <a:srgbClr val="1D1D1B"/>
                </a:solidFill>
                <a:latin typeface="Calibri"/>
                <a:ea typeface="Calibri"/>
                <a:cs typeface="Calibri"/>
                <a:sym typeface="Calibri"/>
              </a:defRPr>
            </a:lvl3pPr>
            <a:lvl4pPr marL="0" lvl="3" indent="0" algn="r">
              <a:spcBef>
                <a:spcPts val="0"/>
              </a:spcBef>
              <a:buNone/>
              <a:defRPr sz="1200" b="0" i="0" u="none" strike="noStrike" cap="none">
                <a:solidFill>
                  <a:srgbClr val="1D1D1B"/>
                </a:solidFill>
                <a:latin typeface="Calibri"/>
                <a:ea typeface="Calibri"/>
                <a:cs typeface="Calibri"/>
                <a:sym typeface="Calibri"/>
              </a:defRPr>
            </a:lvl4pPr>
            <a:lvl5pPr marL="0" lvl="4" indent="0" algn="r">
              <a:spcBef>
                <a:spcPts val="0"/>
              </a:spcBef>
              <a:buNone/>
              <a:defRPr sz="1200" b="0" i="0" u="none" strike="noStrike" cap="none">
                <a:solidFill>
                  <a:srgbClr val="1D1D1B"/>
                </a:solidFill>
                <a:latin typeface="Calibri"/>
                <a:ea typeface="Calibri"/>
                <a:cs typeface="Calibri"/>
                <a:sym typeface="Calibri"/>
              </a:defRPr>
            </a:lvl5pPr>
            <a:lvl6pPr marL="0" lvl="5" indent="0" algn="r">
              <a:spcBef>
                <a:spcPts val="0"/>
              </a:spcBef>
              <a:buNone/>
              <a:defRPr sz="1200" b="0" i="0" u="none" strike="noStrike" cap="none">
                <a:solidFill>
                  <a:srgbClr val="1D1D1B"/>
                </a:solidFill>
                <a:latin typeface="Calibri"/>
                <a:ea typeface="Calibri"/>
                <a:cs typeface="Calibri"/>
                <a:sym typeface="Calibri"/>
              </a:defRPr>
            </a:lvl6pPr>
            <a:lvl7pPr marL="0" lvl="6" indent="0" algn="r">
              <a:spcBef>
                <a:spcPts val="0"/>
              </a:spcBef>
              <a:buNone/>
              <a:defRPr sz="1200" b="0" i="0" u="none" strike="noStrike" cap="none">
                <a:solidFill>
                  <a:srgbClr val="1D1D1B"/>
                </a:solidFill>
                <a:latin typeface="Calibri"/>
                <a:ea typeface="Calibri"/>
                <a:cs typeface="Calibri"/>
                <a:sym typeface="Calibri"/>
              </a:defRPr>
            </a:lvl7pPr>
            <a:lvl8pPr marL="0" lvl="7" indent="0" algn="r">
              <a:spcBef>
                <a:spcPts val="0"/>
              </a:spcBef>
              <a:buNone/>
              <a:defRPr sz="1200" b="0" i="0" u="none" strike="noStrike" cap="none">
                <a:solidFill>
                  <a:srgbClr val="1D1D1B"/>
                </a:solidFill>
                <a:latin typeface="Calibri"/>
                <a:ea typeface="Calibri"/>
                <a:cs typeface="Calibri"/>
                <a:sym typeface="Calibri"/>
              </a:defRPr>
            </a:lvl8pPr>
            <a:lvl9pPr marL="0" lvl="8" indent="0" algn="r">
              <a:spcBef>
                <a:spcPts val="0"/>
              </a:spcBef>
              <a:buNone/>
              <a:defRPr sz="1200" b="0" i="0" u="none" strike="noStrike" cap="none">
                <a:solidFill>
                  <a:srgbClr val="1D1D1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 type="blank">
  <p:cSld name="BLANK">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7"/>
          <p:cNvSpPr txBox="1">
            <a:spLocks noGrp="1"/>
          </p:cNvSpPr>
          <p:nvPr>
            <p:ph type="dt" idx="10"/>
          </p:nvPr>
        </p:nvSpPr>
        <p:spPr>
          <a:xfrm>
            <a:off x="413886" y="6411862"/>
            <a:ext cx="19330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7"/>
          <p:cNvSpPr txBox="1">
            <a:spLocks noGrp="1"/>
          </p:cNvSpPr>
          <p:nvPr>
            <p:ph type="ftr" idx="11"/>
          </p:nvPr>
        </p:nvSpPr>
        <p:spPr>
          <a:xfrm>
            <a:off x="4649774" y="6411862"/>
            <a:ext cx="289964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7"/>
          <p:cNvSpPr txBox="1">
            <a:spLocks noGrp="1"/>
          </p:cNvSpPr>
          <p:nvPr>
            <p:ph type="sldNum" idx="12"/>
          </p:nvPr>
        </p:nvSpPr>
        <p:spPr>
          <a:xfrm>
            <a:off x="9848227" y="6411862"/>
            <a:ext cx="193309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25" name="Google Shape;25;p7"/>
          <p:cNvPicPr preferRelativeResize="0"/>
          <p:nvPr/>
        </p:nvPicPr>
        <p:blipFill rotWithShape="1">
          <a:blip r:embed="rId3">
            <a:alphaModFix/>
          </a:blip>
          <a:srcRect/>
          <a:stretch/>
        </p:blipFill>
        <p:spPr>
          <a:xfrm>
            <a:off x="2467" y="1388"/>
            <a:ext cx="12187064" cy="685522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ternal-3">
  <p:cSld name="Internal-3">
    <p:spTree>
      <p:nvGrpSpPr>
        <p:cNvPr id="1" name="Shape 26"/>
        <p:cNvGrpSpPr/>
        <p:nvPr/>
      </p:nvGrpSpPr>
      <p:grpSpPr>
        <a:xfrm>
          <a:off x="0" y="0"/>
          <a:ext cx="0" cy="0"/>
          <a:chOff x="0" y="0"/>
          <a:chExt cx="0" cy="0"/>
        </a:xfrm>
      </p:grpSpPr>
      <p:sp>
        <p:nvSpPr>
          <p:cNvPr id="27" name="Google Shape;27;p8"/>
          <p:cNvSpPr txBox="1">
            <a:spLocks noGrp="1"/>
          </p:cNvSpPr>
          <p:nvPr>
            <p:ph type="title"/>
          </p:nvPr>
        </p:nvSpPr>
        <p:spPr>
          <a:xfrm>
            <a:off x="1787860" y="342058"/>
            <a:ext cx="8794795" cy="34324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8"/>
          <p:cNvSpPr txBox="1">
            <a:spLocks noGrp="1"/>
          </p:cNvSpPr>
          <p:nvPr>
            <p:ph type="body" idx="1"/>
          </p:nvPr>
        </p:nvSpPr>
        <p:spPr>
          <a:xfrm>
            <a:off x="413886" y="2754312"/>
            <a:ext cx="11367436" cy="3375026"/>
          </a:xfrm>
          <a:prstGeom prst="rect">
            <a:avLst/>
          </a:prstGeom>
          <a:noFill/>
          <a:ln>
            <a:noFill/>
          </a:ln>
        </p:spPr>
        <p:txBody>
          <a:bodyPr spcFirstLastPara="1" wrap="square" lIns="91425" tIns="45700" rIns="91425" bIns="45700" anchor="t" anchorCtr="0">
            <a:noAutofit/>
          </a:bodyPr>
          <a:lstStyle>
            <a:lvl1pPr marL="457200" marR="0" lvl="0" indent="-386842" algn="l" rtl="0">
              <a:lnSpc>
                <a:spcPct val="90000"/>
              </a:lnSpc>
              <a:spcBef>
                <a:spcPts val="1000"/>
              </a:spcBef>
              <a:spcAft>
                <a:spcPts val="0"/>
              </a:spcAft>
              <a:buClr>
                <a:srgbClr val="1D1D1B"/>
              </a:buClr>
              <a:buSzPts val="2492"/>
              <a:buFont typeface="Calibri"/>
              <a:buChar char="•"/>
              <a:defRPr sz="2800" b="0" i="0" u="none" strike="noStrike" cap="none">
                <a:solidFill>
                  <a:srgbClr val="1D1D1B"/>
                </a:solidFill>
                <a:latin typeface="Calibri"/>
                <a:ea typeface="Calibri"/>
                <a:cs typeface="Calibri"/>
                <a:sym typeface="Calibri"/>
              </a:defRPr>
            </a:lvl1pPr>
            <a:lvl2pPr marL="914400" marR="0" lvl="1" indent="-364236" algn="l" rtl="0">
              <a:lnSpc>
                <a:spcPct val="90000"/>
              </a:lnSpc>
              <a:spcBef>
                <a:spcPts val="500"/>
              </a:spcBef>
              <a:spcAft>
                <a:spcPts val="0"/>
              </a:spcAft>
              <a:buClr>
                <a:srgbClr val="1D1D1B"/>
              </a:buClr>
              <a:buSzPts val="2136"/>
              <a:buFont typeface="Calibri"/>
              <a:buChar char="•"/>
              <a:defRPr sz="2400" b="0" i="0" u="none" strike="noStrike" cap="none">
                <a:solidFill>
                  <a:srgbClr val="1D1D1B"/>
                </a:solidFill>
                <a:latin typeface="Calibri"/>
                <a:ea typeface="Calibri"/>
                <a:cs typeface="Calibri"/>
                <a:sym typeface="Calibri"/>
              </a:defRPr>
            </a:lvl2pPr>
            <a:lvl3pPr marL="1371600" marR="0" lvl="2" indent="-341630" algn="l" rtl="0">
              <a:lnSpc>
                <a:spcPct val="90000"/>
              </a:lnSpc>
              <a:spcBef>
                <a:spcPts val="500"/>
              </a:spcBef>
              <a:spcAft>
                <a:spcPts val="0"/>
              </a:spcAft>
              <a:buClr>
                <a:srgbClr val="1D1D1B"/>
              </a:buClr>
              <a:buSzPts val="1780"/>
              <a:buFont typeface="Calibri"/>
              <a:buChar char="•"/>
              <a:defRPr sz="2000" b="0" i="0" u="none" strike="noStrike" cap="none">
                <a:solidFill>
                  <a:srgbClr val="1D1D1B"/>
                </a:solidFill>
                <a:latin typeface="Calibri"/>
                <a:ea typeface="Calibri"/>
                <a:cs typeface="Calibri"/>
                <a:sym typeface="Calibri"/>
              </a:defRPr>
            </a:lvl3pPr>
            <a:lvl4pPr marL="1828800" marR="0" lvl="3" indent="-330327" algn="l" rtl="0">
              <a:lnSpc>
                <a:spcPct val="90000"/>
              </a:lnSpc>
              <a:spcBef>
                <a:spcPts val="500"/>
              </a:spcBef>
              <a:spcAft>
                <a:spcPts val="0"/>
              </a:spcAft>
              <a:buClr>
                <a:srgbClr val="1D1D1B"/>
              </a:buClr>
              <a:buSzPts val="1602"/>
              <a:buFont typeface="Calibri"/>
              <a:buChar char="•"/>
              <a:defRPr sz="1800" b="0" i="0" u="none" strike="noStrike" cap="none">
                <a:solidFill>
                  <a:srgbClr val="1D1D1B"/>
                </a:solidFill>
                <a:latin typeface="Calibri"/>
                <a:ea typeface="Calibri"/>
                <a:cs typeface="Calibri"/>
                <a:sym typeface="Calibri"/>
              </a:defRPr>
            </a:lvl4pPr>
            <a:lvl5pPr marL="2286000" marR="0" lvl="4" indent="-330326" algn="l" rtl="0">
              <a:lnSpc>
                <a:spcPct val="90000"/>
              </a:lnSpc>
              <a:spcBef>
                <a:spcPts val="500"/>
              </a:spcBef>
              <a:spcAft>
                <a:spcPts val="0"/>
              </a:spcAft>
              <a:buClr>
                <a:srgbClr val="1D1D1B"/>
              </a:buClr>
              <a:buSzPts val="1602"/>
              <a:buFont typeface="Calibri"/>
              <a:buChar char="•"/>
              <a:defRPr sz="1800" b="0" i="0" u="none" strike="noStrike" cap="none">
                <a:solidFill>
                  <a:srgbClr val="1D1D1B"/>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8"/>
          <p:cNvSpPr txBox="1">
            <a:spLocks noGrp="1"/>
          </p:cNvSpPr>
          <p:nvPr>
            <p:ph type="body" idx="2"/>
          </p:nvPr>
        </p:nvSpPr>
        <p:spPr>
          <a:xfrm>
            <a:off x="413886" y="1340919"/>
            <a:ext cx="11367436" cy="106759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277C"/>
              </a:buClr>
              <a:buSzPts val="2492"/>
              <a:buFont typeface="Calibri"/>
              <a:buNone/>
              <a:defRPr sz="2800" b="0" i="0" u="none" strike="noStrike" cap="none">
                <a:solidFill>
                  <a:srgbClr val="36277C"/>
                </a:solidFill>
                <a:latin typeface="Calibri"/>
                <a:ea typeface="Calibri"/>
                <a:cs typeface="Calibri"/>
                <a:sym typeface="Calibri"/>
              </a:defRPr>
            </a:lvl1pPr>
            <a:lvl2pPr marL="914400" marR="0" lvl="1" indent="-228600" algn="l" rtl="0">
              <a:lnSpc>
                <a:spcPct val="90000"/>
              </a:lnSpc>
              <a:spcBef>
                <a:spcPts val="500"/>
              </a:spcBef>
              <a:spcAft>
                <a:spcPts val="0"/>
              </a:spcAft>
              <a:buClr>
                <a:srgbClr val="171616"/>
              </a:buClr>
              <a:buSzPts val="2136"/>
              <a:buFont typeface="Calibri"/>
              <a:buNone/>
              <a:defRPr sz="2400" b="0" i="0" u="none" strike="noStrike" cap="none">
                <a:solidFill>
                  <a:srgbClr val="171616"/>
                </a:solidFill>
                <a:latin typeface="Calibri"/>
                <a:ea typeface="Calibri"/>
                <a:cs typeface="Calibri"/>
                <a:sym typeface="Calibri"/>
              </a:defRPr>
            </a:lvl2pPr>
            <a:lvl3pPr marL="1371600" marR="0" lvl="2" indent="-228600" algn="l" rtl="0">
              <a:lnSpc>
                <a:spcPct val="90000"/>
              </a:lnSpc>
              <a:spcBef>
                <a:spcPts val="500"/>
              </a:spcBef>
              <a:spcAft>
                <a:spcPts val="0"/>
              </a:spcAft>
              <a:buClr>
                <a:srgbClr val="171616"/>
              </a:buClr>
              <a:buSzPts val="1780"/>
              <a:buFont typeface="Calibri"/>
              <a:buNone/>
              <a:defRPr sz="2000" b="0" i="0" u="none" strike="noStrike" cap="none">
                <a:solidFill>
                  <a:srgbClr val="171616"/>
                </a:solidFill>
                <a:latin typeface="Calibri"/>
                <a:ea typeface="Calibri"/>
                <a:cs typeface="Calibri"/>
                <a:sym typeface="Calibri"/>
              </a:defRPr>
            </a:lvl3pPr>
            <a:lvl4pPr marL="1828800" marR="0" lvl="3" indent="-228600" algn="l" rtl="0">
              <a:lnSpc>
                <a:spcPct val="90000"/>
              </a:lnSpc>
              <a:spcBef>
                <a:spcPts val="500"/>
              </a:spcBef>
              <a:spcAft>
                <a:spcPts val="0"/>
              </a:spcAft>
              <a:buClr>
                <a:srgbClr val="171616"/>
              </a:buClr>
              <a:buSzPts val="1602"/>
              <a:buFont typeface="Calibri"/>
              <a:buNone/>
              <a:defRPr sz="1800" b="0" i="0" u="none" strike="noStrike" cap="none">
                <a:solidFill>
                  <a:srgbClr val="171616"/>
                </a:solidFill>
                <a:latin typeface="Calibri"/>
                <a:ea typeface="Calibri"/>
                <a:cs typeface="Calibri"/>
                <a:sym typeface="Calibri"/>
              </a:defRPr>
            </a:lvl4pPr>
            <a:lvl5pPr marL="2286000" marR="0" lvl="4" indent="-228600" algn="l" rtl="0">
              <a:lnSpc>
                <a:spcPct val="90000"/>
              </a:lnSpc>
              <a:spcBef>
                <a:spcPts val="500"/>
              </a:spcBef>
              <a:spcAft>
                <a:spcPts val="0"/>
              </a:spcAft>
              <a:buClr>
                <a:srgbClr val="171616"/>
              </a:buClr>
              <a:buSzPts val="1602"/>
              <a:buFont typeface="Calibri"/>
              <a:buNone/>
              <a:defRPr sz="1800" b="0" i="0" u="none" strike="noStrike" cap="none">
                <a:solidFill>
                  <a:srgbClr val="17161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8"/>
          <p:cNvSpPr txBox="1">
            <a:spLocks noGrp="1"/>
          </p:cNvSpPr>
          <p:nvPr>
            <p:ph type="dt" idx="10"/>
          </p:nvPr>
        </p:nvSpPr>
        <p:spPr>
          <a:xfrm>
            <a:off x="413886" y="6411862"/>
            <a:ext cx="19330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1D1D1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8"/>
          <p:cNvSpPr txBox="1">
            <a:spLocks noGrp="1"/>
          </p:cNvSpPr>
          <p:nvPr>
            <p:ph type="ftr" idx="11"/>
          </p:nvPr>
        </p:nvSpPr>
        <p:spPr>
          <a:xfrm>
            <a:off x="4649774" y="6411862"/>
            <a:ext cx="289964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1D1D1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8"/>
          <p:cNvSpPr txBox="1">
            <a:spLocks noGrp="1"/>
          </p:cNvSpPr>
          <p:nvPr>
            <p:ph type="sldNum" idx="12"/>
          </p:nvPr>
        </p:nvSpPr>
        <p:spPr>
          <a:xfrm>
            <a:off x="9848227" y="6411862"/>
            <a:ext cx="193309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1D1D1B"/>
                </a:solidFill>
                <a:latin typeface="Calibri"/>
                <a:ea typeface="Calibri"/>
                <a:cs typeface="Calibri"/>
                <a:sym typeface="Calibri"/>
              </a:defRPr>
            </a:lvl1pPr>
            <a:lvl2pPr marL="0" lvl="1" indent="0" algn="r">
              <a:spcBef>
                <a:spcPts val="0"/>
              </a:spcBef>
              <a:buNone/>
              <a:defRPr sz="1200" b="0" i="0" u="none" strike="noStrike" cap="none">
                <a:solidFill>
                  <a:srgbClr val="1D1D1B"/>
                </a:solidFill>
                <a:latin typeface="Calibri"/>
                <a:ea typeface="Calibri"/>
                <a:cs typeface="Calibri"/>
                <a:sym typeface="Calibri"/>
              </a:defRPr>
            </a:lvl2pPr>
            <a:lvl3pPr marL="0" lvl="2" indent="0" algn="r">
              <a:spcBef>
                <a:spcPts val="0"/>
              </a:spcBef>
              <a:buNone/>
              <a:defRPr sz="1200" b="0" i="0" u="none" strike="noStrike" cap="none">
                <a:solidFill>
                  <a:srgbClr val="1D1D1B"/>
                </a:solidFill>
                <a:latin typeface="Calibri"/>
                <a:ea typeface="Calibri"/>
                <a:cs typeface="Calibri"/>
                <a:sym typeface="Calibri"/>
              </a:defRPr>
            </a:lvl3pPr>
            <a:lvl4pPr marL="0" lvl="3" indent="0" algn="r">
              <a:spcBef>
                <a:spcPts val="0"/>
              </a:spcBef>
              <a:buNone/>
              <a:defRPr sz="1200" b="0" i="0" u="none" strike="noStrike" cap="none">
                <a:solidFill>
                  <a:srgbClr val="1D1D1B"/>
                </a:solidFill>
                <a:latin typeface="Calibri"/>
                <a:ea typeface="Calibri"/>
                <a:cs typeface="Calibri"/>
                <a:sym typeface="Calibri"/>
              </a:defRPr>
            </a:lvl4pPr>
            <a:lvl5pPr marL="0" lvl="4" indent="0" algn="r">
              <a:spcBef>
                <a:spcPts val="0"/>
              </a:spcBef>
              <a:buNone/>
              <a:defRPr sz="1200" b="0" i="0" u="none" strike="noStrike" cap="none">
                <a:solidFill>
                  <a:srgbClr val="1D1D1B"/>
                </a:solidFill>
                <a:latin typeface="Calibri"/>
                <a:ea typeface="Calibri"/>
                <a:cs typeface="Calibri"/>
                <a:sym typeface="Calibri"/>
              </a:defRPr>
            </a:lvl5pPr>
            <a:lvl6pPr marL="0" lvl="5" indent="0" algn="r">
              <a:spcBef>
                <a:spcPts val="0"/>
              </a:spcBef>
              <a:buNone/>
              <a:defRPr sz="1200" b="0" i="0" u="none" strike="noStrike" cap="none">
                <a:solidFill>
                  <a:srgbClr val="1D1D1B"/>
                </a:solidFill>
                <a:latin typeface="Calibri"/>
                <a:ea typeface="Calibri"/>
                <a:cs typeface="Calibri"/>
                <a:sym typeface="Calibri"/>
              </a:defRPr>
            </a:lvl6pPr>
            <a:lvl7pPr marL="0" lvl="6" indent="0" algn="r">
              <a:spcBef>
                <a:spcPts val="0"/>
              </a:spcBef>
              <a:buNone/>
              <a:defRPr sz="1200" b="0" i="0" u="none" strike="noStrike" cap="none">
                <a:solidFill>
                  <a:srgbClr val="1D1D1B"/>
                </a:solidFill>
                <a:latin typeface="Calibri"/>
                <a:ea typeface="Calibri"/>
                <a:cs typeface="Calibri"/>
                <a:sym typeface="Calibri"/>
              </a:defRPr>
            </a:lvl7pPr>
            <a:lvl8pPr marL="0" lvl="7" indent="0" algn="r">
              <a:spcBef>
                <a:spcPts val="0"/>
              </a:spcBef>
              <a:buNone/>
              <a:defRPr sz="1200" b="0" i="0" u="none" strike="noStrike" cap="none">
                <a:solidFill>
                  <a:srgbClr val="1D1D1B"/>
                </a:solidFill>
                <a:latin typeface="Calibri"/>
                <a:ea typeface="Calibri"/>
                <a:cs typeface="Calibri"/>
                <a:sym typeface="Calibri"/>
              </a:defRPr>
            </a:lvl8pPr>
            <a:lvl9pPr marL="0" lvl="8" indent="0" algn="r">
              <a:spcBef>
                <a:spcPts val="0"/>
              </a:spcBef>
              <a:buNone/>
              <a:defRPr sz="1200" b="0" i="0" u="none" strike="noStrike" cap="none">
                <a:solidFill>
                  <a:srgbClr val="1D1D1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Internal-3">
  <p:cSld name="1_Internal-3">
    <p:spTree>
      <p:nvGrpSpPr>
        <p:cNvPr id="1" name="Shape 33"/>
        <p:cNvGrpSpPr/>
        <p:nvPr/>
      </p:nvGrpSpPr>
      <p:grpSpPr>
        <a:xfrm>
          <a:off x="0" y="0"/>
          <a:ext cx="0" cy="0"/>
          <a:chOff x="0" y="0"/>
          <a:chExt cx="0" cy="0"/>
        </a:xfrm>
      </p:grpSpPr>
      <p:sp>
        <p:nvSpPr>
          <p:cNvPr id="34" name="Google Shape;34;p9"/>
          <p:cNvSpPr txBox="1">
            <a:spLocks noGrp="1"/>
          </p:cNvSpPr>
          <p:nvPr>
            <p:ph type="body" idx="1"/>
          </p:nvPr>
        </p:nvSpPr>
        <p:spPr>
          <a:xfrm>
            <a:off x="433137" y="1528763"/>
            <a:ext cx="11271183" cy="4600575"/>
          </a:xfrm>
          <a:prstGeom prst="rect">
            <a:avLst/>
          </a:prstGeom>
          <a:noFill/>
          <a:ln>
            <a:noFill/>
          </a:ln>
        </p:spPr>
        <p:txBody>
          <a:bodyPr spcFirstLastPara="1" wrap="square" lIns="91425" tIns="45700" rIns="91425" bIns="45700" anchor="t" anchorCtr="0">
            <a:noAutofit/>
          </a:bodyPr>
          <a:lstStyle>
            <a:lvl1pPr marL="457200" marR="0" lvl="0" indent="-386842" algn="l" rtl="0">
              <a:lnSpc>
                <a:spcPct val="90000"/>
              </a:lnSpc>
              <a:spcBef>
                <a:spcPts val="1000"/>
              </a:spcBef>
              <a:spcAft>
                <a:spcPts val="0"/>
              </a:spcAft>
              <a:buClr>
                <a:srgbClr val="171616"/>
              </a:buClr>
              <a:buSzPts val="2492"/>
              <a:buFont typeface="Calibri"/>
              <a:buChar char="•"/>
              <a:defRPr sz="2800" b="0" i="0" u="none" strike="noStrike" cap="none">
                <a:solidFill>
                  <a:srgbClr val="171616"/>
                </a:solidFill>
                <a:latin typeface="Calibri"/>
                <a:ea typeface="Calibri"/>
                <a:cs typeface="Calibri"/>
                <a:sym typeface="Calibri"/>
              </a:defRPr>
            </a:lvl1pPr>
            <a:lvl2pPr marL="914400" marR="0" lvl="1" indent="-364236" algn="l" rtl="0">
              <a:lnSpc>
                <a:spcPct val="90000"/>
              </a:lnSpc>
              <a:spcBef>
                <a:spcPts val="500"/>
              </a:spcBef>
              <a:spcAft>
                <a:spcPts val="0"/>
              </a:spcAft>
              <a:buClr>
                <a:srgbClr val="171616"/>
              </a:buClr>
              <a:buSzPts val="2136"/>
              <a:buFont typeface="Calibri"/>
              <a:buChar char="•"/>
              <a:defRPr sz="2400" b="0" i="0" u="none" strike="noStrike" cap="none">
                <a:solidFill>
                  <a:srgbClr val="171616"/>
                </a:solidFill>
                <a:latin typeface="Calibri"/>
                <a:ea typeface="Calibri"/>
                <a:cs typeface="Calibri"/>
                <a:sym typeface="Calibri"/>
              </a:defRPr>
            </a:lvl2pPr>
            <a:lvl3pPr marL="1371600" marR="0" lvl="2" indent="-341630" algn="l" rtl="0">
              <a:lnSpc>
                <a:spcPct val="90000"/>
              </a:lnSpc>
              <a:spcBef>
                <a:spcPts val="500"/>
              </a:spcBef>
              <a:spcAft>
                <a:spcPts val="0"/>
              </a:spcAft>
              <a:buClr>
                <a:srgbClr val="171616"/>
              </a:buClr>
              <a:buSzPts val="1780"/>
              <a:buFont typeface="Calibri"/>
              <a:buChar char="•"/>
              <a:defRPr sz="2000" b="0" i="0" u="none" strike="noStrike" cap="none">
                <a:solidFill>
                  <a:srgbClr val="171616"/>
                </a:solidFill>
                <a:latin typeface="Calibri"/>
                <a:ea typeface="Calibri"/>
                <a:cs typeface="Calibri"/>
                <a:sym typeface="Calibri"/>
              </a:defRPr>
            </a:lvl3pPr>
            <a:lvl4pPr marL="1828800" marR="0" lvl="3" indent="-330327" algn="l" rtl="0">
              <a:lnSpc>
                <a:spcPct val="90000"/>
              </a:lnSpc>
              <a:spcBef>
                <a:spcPts val="500"/>
              </a:spcBef>
              <a:spcAft>
                <a:spcPts val="0"/>
              </a:spcAft>
              <a:buClr>
                <a:srgbClr val="171616"/>
              </a:buClr>
              <a:buSzPts val="1602"/>
              <a:buFont typeface="Calibri"/>
              <a:buChar char="•"/>
              <a:defRPr sz="1800" b="0" i="0" u="none" strike="noStrike" cap="none">
                <a:solidFill>
                  <a:srgbClr val="171616"/>
                </a:solidFill>
                <a:latin typeface="Calibri"/>
                <a:ea typeface="Calibri"/>
                <a:cs typeface="Calibri"/>
                <a:sym typeface="Calibri"/>
              </a:defRPr>
            </a:lvl4pPr>
            <a:lvl5pPr marL="2286000" marR="0" lvl="4" indent="-330326" algn="l" rtl="0">
              <a:lnSpc>
                <a:spcPct val="90000"/>
              </a:lnSpc>
              <a:spcBef>
                <a:spcPts val="500"/>
              </a:spcBef>
              <a:spcAft>
                <a:spcPts val="0"/>
              </a:spcAft>
              <a:buClr>
                <a:srgbClr val="171616"/>
              </a:buClr>
              <a:buSzPts val="1602"/>
              <a:buFont typeface="Calibri"/>
              <a:buChar char="•"/>
              <a:defRPr sz="1800" b="0" i="0" u="none" strike="noStrike" cap="none">
                <a:solidFill>
                  <a:srgbClr val="17161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9"/>
          <p:cNvSpPr txBox="1">
            <a:spLocks noGrp="1"/>
          </p:cNvSpPr>
          <p:nvPr>
            <p:ph type="dt" idx="10"/>
          </p:nvPr>
        </p:nvSpPr>
        <p:spPr>
          <a:xfrm>
            <a:off x="413886" y="6411862"/>
            <a:ext cx="19330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1D1D1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9"/>
          <p:cNvSpPr txBox="1">
            <a:spLocks noGrp="1"/>
          </p:cNvSpPr>
          <p:nvPr>
            <p:ph type="ftr" idx="11"/>
          </p:nvPr>
        </p:nvSpPr>
        <p:spPr>
          <a:xfrm>
            <a:off x="4649774" y="6411862"/>
            <a:ext cx="289964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1D1D1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9"/>
          <p:cNvSpPr txBox="1">
            <a:spLocks noGrp="1"/>
          </p:cNvSpPr>
          <p:nvPr>
            <p:ph type="sldNum" idx="12"/>
          </p:nvPr>
        </p:nvSpPr>
        <p:spPr>
          <a:xfrm>
            <a:off x="9848227" y="6411862"/>
            <a:ext cx="193309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1D1D1B"/>
                </a:solidFill>
                <a:latin typeface="Calibri"/>
                <a:ea typeface="Calibri"/>
                <a:cs typeface="Calibri"/>
                <a:sym typeface="Calibri"/>
              </a:defRPr>
            </a:lvl1pPr>
            <a:lvl2pPr marL="0" lvl="1" indent="0" algn="r">
              <a:spcBef>
                <a:spcPts val="0"/>
              </a:spcBef>
              <a:buNone/>
              <a:defRPr sz="1200" b="0" i="0" u="none" strike="noStrike" cap="none">
                <a:solidFill>
                  <a:srgbClr val="1D1D1B"/>
                </a:solidFill>
                <a:latin typeface="Calibri"/>
                <a:ea typeface="Calibri"/>
                <a:cs typeface="Calibri"/>
                <a:sym typeface="Calibri"/>
              </a:defRPr>
            </a:lvl2pPr>
            <a:lvl3pPr marL="0" lvl="2" indent="0" algn="r">
              <a:spcBef>
                <a:spcPts val="0"/>
              </a:spcBef>
              <a:buNone/>
              <a:defRPr sz="1200" b="0" i="0" u="none" strike="noStrike" cap="none">
                <a:solidFill>
                  <a:srgbClr val="1D1D1B"/>
                </a:solidFill>
                <a:latin typeface="Calibri"/>
                <a:ea typeface="Calibri"/>
                <a:cs typeface="Calibri"/>
                <a:sym typeface="Calibri"/>
              </a:defRPr>
            </a:lvl3pPr>
            <a:lvl4pPr marL="0" lvl="3" indent="0" algn="r">
              <a:spcBef>
                <a:spcPts val="0"/>
              </a:spcBef>
              <a:buNone/>
              <a:defRPr sz="1200" b="0" i="0" u="none" strike="noStrike" cap="none">
                <a:solidFill>
                  <a:srgbClr val="1D1D1B"/>
                </a:solidFill>
                <a:latin typeface="Calibri"/>
                <a:ea typeface="Calibri"/>
                <a:cs typeface="Calibri"/>
                <a:sym typeface="Calibri"/>
              </a:defRPr>
            </a:lvl4pPr>
            <a:lvl5pPr marL="0" lvl="4" indent="0" algn="r">
              <a:spcBef>
                <a:spcPts val="0"/>
              </a:spcBef>
              <a:buNone/>
              <a:defRPr sz="1200" b="0" i="0" u="none" strike="noStrike" cap="none">
                <a:solidFill>
                  <a:srgbClr val="1D1D1B"/>
                </a:solidFill>
                <a:latin typeface="Calibri"/>
                <a:ea typeface="Calibri"/>
                <a:cs typeface="Calibri"/>
                <a:sym typeface="Calibri"/>
              </a:defRPr>
            </a:lvl5pPr>
            <a:lvl6pPr marL="0" lvl="5" indent="0" algn="r">
              <a:spcBef>
                <a:spcPts val="0"/>
              </a:spcBef>
              <a:buNone/>
              <a:defRPr sz="1200" b="0" i="0" u="none" strike="noStrike" cap="none">
                <a:solidFill>
                  <a:srgbClr val="1D1D1B"/>
                </a:solidFill>
                <a:latin typeface="Calibri"/>
                <a:ea typeface="Calibri"/>
                <a:cs typeface="Calibri"/>
                <a:sym typeface="Calibri"/>
              </a:defRPr>
            </a:lvl6pPr>
            <a:lvl7pPr marL="0" lvl="6" indent="0" algn="r">
              <a:spcBef>
                <a:spcPts val="0"/>
              </a:spcBef>
              <a:buNone/>
              <a:defRPr sz="1200" b="0" i="0" u="none" strike="noStrike" cap="none">
                <a:solidFill>
                  <a:srgbClr val="1D1D1B"/>
                </a:solidFill>
                <a:latin typeface="Calibri"/>
                <a:ea typeface="Calibri"/>
                <a:cs typeface="Calibri"/>
                <a:sym typeface="Calibri"/>
              </a:defRPr>
            </a:lvl7pPr>
            <a:lvl8pPr marL="0" lvl="7" indent="0" algn="r">
              <a:spcBef>
                <a:spcPts val="0"/>
              </a:spcBef>
              <a:buNone/>
              <a:defRPr sz="1200" b="0" i="0" u="none" strike="noStrike" cap="none">
                <a:solidFill>
                  <a:srgbClr val="1D1D1B"/>
                </a:solidFill>
                <a:latin typeface="Calibri"/>
                <a:ea typeface="Calibri"/>
                <a:cs typeface="Calibri"/>
                <a:sym typeface="Calibri"/>
              </a:defRPr>
            </a:lvl8pPr>
            <a:lvl9pPr marL="0" lvl="8" indent="0" algn="r">
              <a:spcBef>
                <a:spcPts val="0"/>
              </a:spcBef>
              <a:buNone/>
              <a:defRPr sz="1200" b="0" i="0" u="none" strike="noStrike" cap="none">
                <a:solidFill>
                  <a:srgbClr val="1D1D1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38" name="Google Shape;38;p9"/>
          <p:cNvSpPr txBox="1">
            <a:spLocks noGrp="1"/>
          </p:cNvSpPr>
          <p:nvPr>
            <p:ph type="title"/>
          </p:nvPr>
        </p:nvSpPr>
        <p:spPr>
          <a:xfrm>
            <a:off x="1787860" y="342058"/>
            <a:ext cx="8794795" cy="34324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ternal-5">
  <p:cSld name="Internal-5">
    <p:spTree>
      <p:nvGrpSpPr>
        <p:cNvPr id="1" name="Shape 39"/>
        <p:cNvGrpSpPr/>
        <p:nvPr/>
      </p:nvGrpSpPr>
      <p:grpSpPr>
        <a:xfrm>
          <a:off x="0" y="0"/>
          <a:ext cx="0" cy="0"/>
          <a:chOff x="0" y="0"/>
          <a:chExt cx="0" cy="0"/>
        </a:xfrm>
      </p:grpSpPr>
      <p:sp>
        <p:nvSpPr>
          <p:cNvPr id="40" name="Google Shape;40;p10"/>
          <p:cNvSpPr txBox="1">
            <a:spLocks noGrp="1"/>
          </p:cNvSpPr>
          <p:nvPr>
            <p:ph type="dt" idx="10"/>
          </p:nvPr>
        </p:nvSpPr>
        <p:spPr>
          <a:xfrm>
            <a:off x="413886" y="6411862"/>
            <a:ext cx="19330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0"/>
          <p:cNvSpPr txBox="1">
            <a:spLocks noGrp="1"/>
          </p:cNvSpPr>
          <p:nvPr>
            <p:ph type="ftr" idx="11"/>
          </p:nvPr>
        </p:nvSpPr>
        <p:spPr>
          <a:xfrm>
            <a:off x="4649774" y="6411862"/>
            <a:ext cx="289964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0"/>
          <p:cNvSpPr txBox="1">
            <a:spLocks noGrp="1"/>
          </p:cNvSpPr>
          <p:nvPr>
            <p:ph type="sldNum" idx="12"/>
          </p:nvPr>
        </p:nvSpPr>
        <p:spPr>
          <a:xfrm>
            <a:off x="9848227" y="6411862"/>
            <a:ext cx="193309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43" name="Google Shape;43;p10"/>
          <p:cNvSpPr txBox="1">
            <a:spLocks noGrp="1"/>
          </p:cNvSpPr>
          <p:nvPr>
            <p:ph type="body" idx="1"/>
          </p:nvPr>
        </p:nvSpPr>
        <p:spPr>
          <a:xfrm>
            <a:off x="4841506" y="1251743"/>
            <a:ext cx="6901313" cy="4873625"/>
          </a:xfrm>
          <a:prstGeom prst="rect">
            <a:avLst/>
          </a:prstGeom>
          <a:noFill/>
          <a:ln>
            <a:noFill/>
          </a:ln>
        </p:spPr>
        <p:txBody>
          <a:bodyPr spcFirstLastPara="1" wrap="square" lIns="91425" tIns="45700" rIns="91425" bIns="45700" anchor="t" anchorCtr="0">
            <a:noAutofit/>
          </a:bodyPr>
          <a:lstStyle>
            <a:lvl1pPr marL="457200" marR="0" lvl="0" indent="-409447" algn="l" rtl="0">
              <a:lnSpc>
                <a:spcPct val="90000"/>
              </a:lnSpc>
              <a:spcBef>
                <a:spcPts val="1000"/>
              </a:spcBef>
              <a:spcAft>
                <a:spcPts val="0"/>
              </a:spcAft>
              <a:buClr>
                <a:srgbClr val="171616"/>
              </a:buClr>
              <a:buSzPts val="2848"/>
              <a:buFont typeface="Calibri"/>
              <a:buChar char="•"/>
              <a:defRPr sz="3200" b="0" i="0" u="none" strike="noStrike" cap="none">
                <a:solidFill>
                  <a:srgbClr val="171616"/>
                </a:solidFill>
                <a:latin typeface="Calibri"/>
                <a:ea typeface="Calibri"/>
                <a:cs typeface="Calibri"/>
                <a:sym typeface="Calibri"/>
              </a:defRPr>
            </a:lvl1pPr>
            <a:lvl2pPr marL="914400" marR="0" lvl="1" indent="-386842" algn="l" rtl="0">
              <a:lnSpc>
                <a:spcPct val="90000"/>
              </a:lnSpc>
              <a:spcBef>
                <a:spcPts val="500"/>
              </a:spcBef>
              <a:spcAft>
                <a:spcPts val="0"/>
              </a:spcAft>
              <a:buClr>
                <a:srgbClr val="171616"/>
              </a:buClr>
              <a:buSzPts val="2492"/>
              <a:buFont typeface="Calibri"/>
              <a:buChar char="•"/>
              <a:defRPr sz="2800" b="0" i="0" u="none" strike="noStrike" cap="none">
                <a:solidFill>
                  <a:srgbClr val="171616"/>
                </a:solidFill>
                <a:latin typeface="Calibri"/>
                <a:ea typeface="Calibri"/>
                <a:cs typeface="Calibri"/>
                <a:sym typeface="Calibri"/>
              </a:defRPr>
            </a:lvl2pPr>
            <a:lvl3pPr marL="1371600" marR="0" lvl="2" indent="-364236" algn="l" rtl="0">
              <a:lnSpc>
                <a:spcPct val="90000"/>
              </a:lnSpc>
              <a:spcBef>
                <a:spcPts val="500"/>
              </a:spcBef>
              <a:spcAft>
                <a:spcPts val="0"/>
              </a:spcAft>
              <a:buClr>
                <a:srgbClr val="171616"/>
              </a:buClr>
              <a:buSzPts val="2136"/>
              <a:buFont typeface="Calibri"/>
              <a:buChar char="•"/>
              <a:defRPr sz="2400" b="0" i="0" u="none" strike="noStrike" cap="none">
                <a:solidFill>
                  <a:srgbClr val="171616"/>
                </a:solidFill>
                <a:latin typeface="Calibri"/>
                <a:ea typeface="Calibri"/>
                <a:cs typeface="Calibri"/>
                <a:sym typeface="Calibri"/>
              </a:defRPr>
            </a:lvl3pPr>
            <a:lvl4pPr marL="1828800" marR="0" lvl="3" indent="-341630" algn="l" rtl="0">
              <a:lnSpc>
                <a:spcPct val="90000"/>
              </a:lnSpc>
              <a:spcBef>
                <a:spcPts val="500"/>
              </a:spcBef>
              <a:spcAft>
                <a:spcPts val="0"/>
              </a:spcAft>
              <a:buClr>
                <a:srgbClr val="171616"/>
              </a:buClr>
              <a:buSzPts val="1780"/>
              <a:buFont typeface="Calibri"/>
              <a:buChar char="•"/>
              <a:defRPr sz="2000" b="0" i="0" u="none" strike="noStrike" cap="none">
                <a:solidFill>
                  <a:srgbClr val="171616"/>
                </a:solidFill>
                <a:latin typeface="Calibri"/>
                <a:ea typeface="Calibri"/>
                <a:cs typeface="Calibri"/>
                <a:sym typeface="Calibri"/>
              </a:defRPr>
            </a:lvl4pPr>
            <a:lvl5pPr marL="2286000" marR="0" lvl="4" indent="-341629" algn="l" rtl="0">
              <a:lnSpc>
                <a:spcPct val="90000"/>
              </a:lnSpc>
              <a:spcBef>
                <a:spcPts val="500"/>
              </a:spcBef>
              <a:spcAft>
                <a:spcPts val="0"/>
              </a:spcAft>
              <a:buClr>
                <a:srgbClr val="171616"/>
              </a:buClr>
              <a:buSzPts val="1780"/>
              <a:buFont typeface="Calibri"/>
              <a:buChar char="•"/>
              <a:defRPr sz="2000" b="0" i="0" u="none" strike="noStrike" cap="none">
                <a:solidFill>
                  <a:srgbClr val="171616"/>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 name="Google Shape;44;p10"/>
          <p:cNvSpPr txBox="1">
            <a:spLocks noGrp="1"/>
          </p:cNvSpPr>
          <p:nvPr>
            <p:ph type="body" idx="2"/>
          </p:nvPr>
        </p:nvSpPr>
        <p:spPr>
          <a:xfrm>
            <a:off x="423512" y="1251744"/>
            <a:ext cx="4226262" cy="48815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71616"/>
              </a:buClr>
              <a:buSzPts val="1424"/>
              <a:buFont typeface="Calibri"/>
              <a:buNone/>
              <a:defRPr sz="1600" b="0" i="0" u="none" strike="noStrike" cap="none">
                <a:solidFill>
                  <a:srgbClr val="17161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2"/>
              </a:buClr>
              <a:buSzPts val="1246"/>
              <a:buFont typeface="Calibri"/>
              <a:buNone/>
              <a:defRPr sz="1400" b="0" i="0" u="none" strike="noStrike" cap="none">
                <a:solidFill>
                  <a:schemeClr val="dk2"/>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2"/>
              </a:buClr>
              <a:buSzPts val="1068"/>
              <a:buFont typeface="Calibri"/>
              <a:buNone/>
              <a:defRPr sz="1200" b="0" i="0" u="none" strike="noStrike" cap="none">
                <a:solidFill>
                  <a:schemeClr val="dk2"/>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2"/>
              </a:buClr>
              <a:buSzPts val="890"/>
              <a:buFont typeface="Calibri"/>
              <a:buNone/>
              <a:defRPr sz="10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2"/>
              </a:buClr>
              <a:buSzPts val="890"/>
              <a:buFont typeface="Calibri"/>
              <a:buNone/>
              <a:defRPr sz="1000" b="0" i="0" u="none" strike="noStrike" cap="none">
                <a:solidFill>
                  <a:schemeClr val="dk2"/>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45" name="Google Shape;45;p10"/>
          <p:cNvSpPr txBox="1">
            <a:spLocks noGrp="1"/>
          </p:cNvSpPr>
          <p:nvPr>
            <p:ph type="title"/>
          </p:nvPr>
        </p:nvSpPr>
        <p:spPr>
          <a:xfrm>
            <a:off x="1787860" y="342058"/>
            <a:ext cx="8794795" cy="34324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ternal-6">
  <p:cSld name="Internal-6">
    <p:spTree>
      <p:nvGrpSpPr>
        <p:cNvPr id="1" name="Shape 46"/>
        <p:cNvGrpSpPr/>
        <p:nvPr/>
      </p:nvGrpSpPr>
      <p:grpSpPr>
        <a:xfrm>
          <a:off x="0" y="0"/>
          <a:ext cx="0" cy="0"/>
          <a:chOff x="0" y="0"/>
          <a:chExt cx="0" cy="0"/>
        </a:xfrm>
      </p:grpSpPr>
      <p:sp>
        <p:nvSpPr>
          <p:cNvPr id="47" name="Google Shape;47;p11"/>
          <p:cNvSpPr>
            <a:spLocks noGrp="1"/>
          </p:cNvSpPr>
          <p:nvPr>
            <p:ph type="pic" idx="2"/>
          </p:nvPr>
        </p:nvSpPr>
        <p:spPr>
          <a:xfrm>
            <a:off x="4908884" y="1396674"/>
            <a:ext cx="6805060" cy="4614394"/>
          </a:xfrm>
          <a:prstGeom prst="rect">
            <a:avLst/>
          </a:prstGeom>
          <a:noFill/>
          <a:ln>
            <a:noFill/>
          </a:ln>
        </p:spPr>
      </p:sp>
      <p:sp>
        <p:nvSpPr>
          <p:cNvPr id="48" name="Google Shape;48;p11"/>
          <p:cNvSpPr txBox="1">
            <a:spLocks noGrp="1"/>
          </p:cNvSpPr>
          <p:nvPr>
            <p:ph type="body" idx="1"/>
          </p:nvPr>
        </p:nvSpPr>
        <p:spPr>
          <a:xfrm>
            <a:off x="452387" y="1396674"/>
            <a:ext cx="4197387" cy="46223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71616"/>
              </a:buClr>
              <a:buSzPts val="1424"/>
              <a:buFont typeface="Calibri"/>
              <a:buNone/>
              <a:defRPr sz="1600" b="0" i="0" u="none" strike="noStrike" cap="none">
                <a:solidFill>
                  <a:srgbClr val="17161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2"/>
              </a:buClr>
              <a:buSzPts val="1246"/>
              <a:buFont typeface="Calibri"/>
              <a:buNone/>
              <a:defRPr sz="1400" b="0" i="0" u="none" strike="noStrike" cap="none">
                <a:solidFill>
                  <a:schemeClr val="dk2"/>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2"/>
              </a:buClr>
              <a:buSzPts val="1068"/>
              <a:buFont typeface="Calibri"/>
              <a:buNone/>
              <a:defRPr sz="1200" b="0" i="0" u="none" strike="noStrike" cap="none">
                <a:solidFill>
                  <a:schemeClr val="dk2"/>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2"/>
              </a:buClr>
              <a:buSzPts val="890"/>
              <a:buFont typeface="Calibri"/>
              <a:buNone/>
              <a:defRPr sz="10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2"/>
              </a:buClr>
              <a:buSzPts val="890"/>
              <a:buFont typeface="Calibri"/>
              <a:buNone/>
              <a:defRPr sz="1000" b="0" i="0" u="none" strike="noStrike" cap="none">
                <a:solidFill>
                  <a:schemeClr val="dk2"/>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49" name="Google Shape;49;p11"/>
          <p:cNvSpPr txBox="1">
            <a:spLocks noGrp="1"/>
          </p:cNvSpPr>
          <p:nvPr>
            <p:ph type="dt" idx="10"/>
          </p:nvPr>
        </p:nvSpPr>
        <p:spPr>
          <a:xfrm>
            <a:off x="413886" y="6411862"/>
            <a:ext cx="19330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1"/>
          <p:cNvSpPr txBox="1">
            <a:spLocks noGrp="1"/>
          </p:cNvSpPr>
          <p:nvPr>
            <p:ph type="ftr" idx="11"/>
          </p:nvPr>
        </p:nvSpPr>
        <p:spPr>
          <a:xfrm>
            <a:off x="4649774" y="6411862"/>
            <a:ext cx="289964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1"/>
          <p:cNvSpPr txBox="1">
            <a:spLocks noGrp="1"/>
          </p:cNvSpPr>
          <p:nvPr>
            <p:ph type="sldNum" idx="12"/>
          </p:nvPr>
        </p:nvSpPr>
        <p:spPr>
          <a:xfrm>
            <a:off x="9848227" y="6411862"/>
            <a:ext cx="193309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52" name="Google Shape;52;p11"/>
          <p:cNvSpPr txBox="1">
            <a:spLocks noGrp="1"/>
          </p:cNvSpPr>
          <p:nvPr>
            <p:ph type="title"/>
          </p:nvPr>
        </p:nvSpPr>
        <p:spPr>
          <a:xfrm>
            <a:off x="1787860" y="342058"/>
            <a:ext cx="8794795" cy="34324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947033" y="715533"/>
            <a:ext cx="10298000" cy="641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Tree>
    <p:extLst>
      <p:ext uri="{BB962C8B-B14F-4D97-AF65-F5344CB8AC3E}">
        <p14:creationId xmlns:p14="http://schemas.microsoft.com/office/powerpoint/2010/main" val="3084582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Vision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8A44E7B-706F-4568-9111-86F8CD05854B}"/>
              </a:ext>
            </a:extLst>
          </p:cNvPr>
          <p:cNvSpPr>
            <a:spLocks noGrp="1"/>
          </p:cNvSpPr>
          <p:nvPr>
            <p:ph type="pic" sz="quarter" idx="10"/>
          </p:nvPr>
        </p:nvSpPr>
        <p:spPr>
          <a:xfrm>
            <a:off x="0" y="0"/>
            <a:ext cx="5263653" cy="6858000"/>
          </a:xfrm>
          <a:custGeom>
            <a:avLst/>
            <a:gdLst>
              <a:gd name="connsiteX0" fmla="*/ 0 w 10524564"/>
              <a:gd name="connsiteY0" fmla="*/ 0 h 13716000"/>
              <a:gd name="connsiteX1" fmla="*/ 1918446 w 10524564"/>
              <a:gd name="connsiteY1" fmla="*/ 0 h 13716000"/>
              <a:gd name="connsiteX2" fmla="*/ 1918446 w 10524564"/>
              <a:gd name="connsiteY2" fmla="*/ 2336767 h 13716000"/>
              <a:gd name="connsiteX3" fmla="*/ 3544079 w 10524564"/>
              <a:gd name="connsiteY3" fmla="*/ 3962400 h 13716000"/>
              <a:gd name="connsiteX4" fmla="*/ 3998259 w 10524564"/>
              <a:gd name="connsiteY4" fmla="*/ 3962400 h 13716000"/>
              <a:gd name="connsiteX5" fmla="*/ 8898931 w 10524564"/>
              <a:gd name="connsiteY5" fmla="*/ 3962400 h 13716000"/>
              <a:gd name="connsiteX6" fmla="*/ 10524564 w 10524564"/>
              <a:gd name="connsiteY6" fmla="*/ 5588035 h 13716000"/>
              <a:gd name="connsiteX7" fmla="*/ 10524564 w 10524564"/>
              <a:gd name="connsiteY7" fmla="*/ 12090367 h 13716000"/>
              <a:gd name="connsiteX8" fmla="*/ 8898931 w 10524564"/>
              <a:gd name="connsiteY8" fmla="*/ 13716000 h 13716000"/>
              <a:gd name="connsiteX9" fmla="*/ 3998259 w 10524564"/>
              <a:gd name="connsiteY9" fmla="*/ 13716000 h 13716000"/>
              <a:gd name="connsiteX10" fmla="*/ 1625633 w 10524564"/>
              <a:gd name="connsiteY10" fmla="*/ 13716000 h 13716000"/>
              <a:gd name="connsiteX11" fmla="*/ 0 w 10524564"/>
              <a:gd name="connsiteY11" fmla="*/ 13716000 h 13716000"/>
              <a:gd name="connsiteX12" fmla="*/ 0 w 10524564"/>
              <a:gd name="connsiteY12" fmla="*/ 12090367 h 13716000"/>
              <a:gd name="connsiteX13" fmla="*/ 0 w 10524564"/>
              <a:gd name="connsiteY13" fmla="*/ 5588035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24564" h="13716000">
                <a:moveTo>
                  <a:pt x="0" y="0"/>
                </a:moveTo>
                <a:lnTo>
                  <a:pt x="1918446" y="0"/>
                </a:lnTo>
                <a:lnTo>
                  <a:pt x="1918446" y="2336767"/>
                </a:lnTo>
                <a:cubicBezTo>
                  <a:pt x="1918446" y="3234579"/>
                  <a:pt x="2646267" y="3962400"/>
                  <a:pt x="3544079" y="3962400"/>
                </a:cubicBezTo>
                <a:lnTo>
                  <a:pt x="3998259" y="3962400"/>
                </a:lnTo>
                <a:lnTo>
                  <a:pt x="8898931" y="3962400"/>
                </a:lnTo>
                <a:cubicBezTo>
                  <a:pt x="9796743" y="3962400"/>
                  <a:pt x="10524564" y="4690221"/>
                  <a:pt x="10524564" y="5588035"/>
                </a:cubicBezTo>
                <a:lnTo>
                  <a:pt x="10524564" y="12090367"/>
                </a:lnTo>
                <a:cubicBezTo>
                  <a:pt x="10524564" y="12988179"/>
                  <a:pt x="9796743" y="13716000"/>
                  <a:pt x="8898931" y="13716000"/>
                </a:cubicBezTo>
                <a:lnTo>
                  <a:pt x="3998259" y="13716000"/>
                </a:lnTo>
                <a:lnTo>
                  <a:pt x="1625633" y="13716000"/>
                </a:lnTo>
                <a:lnTo>
                  <a:pt x="0" y="13716000"/>
                </a:lnTo>
                <a:lnTo>
                  <a:pt x="0" y="12090367"/>
                </a:lnTo>
                <a:lnTo>
                  <a:pt x="0" y="5588035"/>
                </a:lnTo>
                <a:close/>
              </a:path>
            </a:pathLst>
          </a:custGeom>
          <a:solidFill>
            <a:schemeClr val="bg1">
              <a:lumMod val="95000"/>
            </a:schemeClr>
          </a:solidFill>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2239416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image" Target="../media/image6.pn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4"/>
          <p:cNvPicPr preferRelativeResize="0"/>
          <p:nvPr/>
        </p:nvPicPr>
        <p:blipFill rotWithShape="1">
          <a:blip r:embed="rId11">
            <a:alphaModFix/>
          </a:blip>
          <a:srcRect/>
          <a:stretch/>
        </p:blipFill>
        <p:spPr>
          <a:xfrm>
            <a:off x="0" y="-25550"/>
            <a:ext cx="12182131" cy="6852448"/>
          </a:xfrm>
          <a:prstGeom prst="rect">
            <a:avLst/>
          </a:prstGeom>
          <a:noFill/>
          <a:ln>
            <a:noFill/>
          </a:ln>
        </p:spPr>
      </p:pic>
      <p:sp>
        <p:nvSpPr>
          <p:cNvPr id="7" name="Google Shape;7;p4"/>
          <p:cNvSpPr txBox="1">
            <a:spLocks noGrp="1"/>
          </p:cNvSpPr>
          <p:nvPr>
            <p:ph type="dt" idx="10"/>
          </p:nvPr>
        </p:nvSpPr>
        <p:spPr>
          <a:xfrm>
            <a:off x="413886" y="6411862"/>
            <a:ext cx="1933095"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1D1D1B"/>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p4"/>
          <p:cNvSpPr txBox="1">
            <a:spLocks noGrp="1"/>
          </p:cNvSpPr>
          <p:nvPr>
            <p:ph type="ftr" idx="11"/>
          </p:nvPr>
        </p:nvSpPr>
        <p:spPr>
          <a:xfrm>
            <a:off x="4649774" y="6411862"/>
            <a:ext cx="2899643"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1D1D1B"/>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
          <p:cNvSpPr txBox="1">
            <a:spLocks noGrp="1"/>
          </p:cNvSpPr>
          <p:nvPr>
            <p:ph type="sldNum" idx="12"/>
          </p:nvPr>
        </p:nvSpPr>
        <p:spPr>
          <a:xfrm>
            <a:off x="9848227" y="6411862"/>
            <a:ext cx="193309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1D1D1B"/>
                </a:solidFill>
                <a:latin typeface="Calibri"/>
                <a:ea typeface="Calibri"/>
                <a:cs typeface="Calibri"/>
                <a:sym typeface="Calibri"/>
              </a:defRPr>
            </a:lvl1pPr>
            <a:lvl2pPr marL="0" marR="0" lvl="1" indent="0" algn="r" rtl="0">
              <a:spcBef>
                <a:spcPts val="0"/>
              </a:spcBef>
              <a:buNone/>
              <a:defRPr sz="1200" b="0" i="0" u="none" strike="noStrike" cap="none">
                <a:solidFill>
                  <a:srgbClr val="1D1D1B"/>
                </a:solidFill>
                <a:latin typeface="Calibri"/>
                <a:ea typeface="Calibri"/>
                <a:cs typeface="Calibri"/>
                <a:sym typeface="Calibri"/>
              </a:defRPr>
            </a:lvl2pPr>
            <a:lvl3pPr marL="0" marR="0" lvl="2" indent="0" algn="r" rtl="0">
              <a:spcBef>
                <a:spcPts val="0"/>
              </a:spcBef>
              <a:buNone/>
              <a:defRPr sz="1200" b="0" i="0" u="none" strike="noStrike" cap="none">
                <a:solidFill>
                  <a:srgbClr val="1D1D1B"/>
                </a:solidFill>
                <a:latin typeface="Calibri"/>
                <a:ea typeface="Calibri"/>
                <a:cs typeface="Calibri"/>
                <a:sym typeface="Calibri"/>
              </a:defRPr>
            </a:lvl3pPr>
            <a:lvl4pPr marL="0" marR="0" lvl="3" indent="0" algn="r" rtl="0">
              <a:spcBef>
                <a:spcPts val="0"/>
              </a:spcBef>
              <a:buNone/>
              <a:defRPr sz="1200" b="0" i="0" u="none" strike="noStrike" cap="none">
                <a:solidFill>
                  <a:srgbClr val="1D1D1B"/>
                </a:solidFill>
                <a:latin typeface="Calibri"/>
                <a:ea typeface="Calibri"/>
                <a:cs typeface="Calibri"/>
                <a:sym typeface="Calibri"/>
              </a:defRPr>
            </a:lvl4pPr>
            <a:lvl5pPr marL="0" marR="0" lvl="4" indent="0" algn="r" rtl="0">
              <a:spcBef>
                <a:spcPts val="0"/>
              </a:spcBef>
              <a:buNone/>
              <a:defRPr sz="1200" b="0" i="0" u="none" strike="noStrike" cap="none">
                <a:solidFill>
                  <a:srgbClr val="1D1D1B"/>
                </a:solidFill>
                <a:latin typeface="Calibri"/>
                <a:ea typeface="Calibri"/>
                <a:cs typeface="Calibri"/>
                <a:sym typeface="Calibri"/>
              </a:defRPr>
            </a:lvl5pPr>
            <a:lvl6pPr marL="0" marR="0" lvl="5" indent="0" algn="r" rtl="0">
              <a:spcBef>
                <a:spcPts val="0"/>
              </a:spcBef>
              <a:buNone/>
              <a:defRPr sz="1200" b="0" i="0" u="none" strike="noStrike" cap="none">
                <a:solidFill>
                  <a:srgbClr val="1D1D1B"/>
                </a:solidFill>
                <a:latin typeface="Calibri"/>
                <a:ea typeface="Calibri"/>
                <a:cs typeface="Calibri"/>
                <a:sym typeface="Calibri"/>
              </a:defRPr>
            </a:lvl6pPr>
            <a:lvl7pPr marL="0" marR="0" lvl="6" indent="0" algn="r" rtl="0">
              <a:spcBef>
                <a:spcPts val="0"/>
              </a:spcBef>
              <a:buNone/>
              <a:defRPr sz="1200" b="0" i="0" u="none" strike="noStrike" cap="none">
                <a:solidFill>
                  <a:srgbClr val="1D1D1B"/>
                </a:solidFill>
                <a:latin typeface="Calibri"/>
                <a:ea typeface="Calibri"/>
                <a:cs typeface="Calibri"/>
                <a:sym typeface="Calibri"/>
              </a:defRPr>
            </a:lvl7pPr>
            <a:lvl8pPr marL="0" marR="0" lvl="7" indent="0" algn="r" rtl="0">
              <a:spcBef>
                <a:spcPts val="0"/>
              </a:spcBef>
              <a:buNone/>
              <a:defRPr sz="1200" b="0" i="0" u="none" strike="noStrike" cap="none">
                <a:solidFill>
                  <a:srgbClr val="1D1D1B"/>
                </a:solidFill>
                <a:latin typeface="Calibri"/>
                <a:ea typeface="Calibri"/>
                <a:cs typeface="Calibri"/>
                <a:sym typeface="Calibri"/>
              </a:defRPr>
            </a:lvl8pPr>
            <a:lvl9pPr marL="0" marR="0" lvl="8" indent="0" algn="r" rtl="0">
              <a:spcBef>
                <a:spcPts val="0"/>
              </a:spcBef>
              <a:buNone/>
              <a:defRPr sz="1200" b="0" i="0" u="none" strike="noStrike" cap="none">
                <a:solidFill>
                  <a:srgbClr val="1D1D1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0" name="Google Shape;10;p4"/>
          <p:cNvSpPr txBox="1">
            <a:spLocks noGrp="1"/>
          </p:cNvSpPr>
          <p:nvPr>
            <p:ph type="title"/>
          </p:nvPr>
        </p:nvSpPr>
        <p:spPr>
          <a:xfrm>
            <a:off x="1787860" y="342058"/>
            <a:ext cx="8794795" cy="343248"/>
          </a:xfrm>
          <a:prstGeom prst="rect">
            <a:avLst/>
          </a:prstGeom>
          <a:noFill/>
          <a:ln>
            <a:noFill/>
          </a:ln>
        </p:spPr>
        <p:txBody>
          <a:bodyPr spcFirstLastPara="1" wrap="square" lIns="91425" tIns="45700" rIns="91425" bIns="45700" anchor="ctr" anchorCtr="0">
            <a:normAutofit/>
          </a:bodyPr>
          <a:lstStyle>
            <a:lvl1pPr marR="0" lvl="0" algn="r" rtl="0">
              <a:lnSpc>
                <a:spcPct val="90000"/>
              </a:lnSpc>
              <a:spcBef>
                <a:spcPts val="0"/>
              </a:spcBef>
              <a:spcAft>
                <a:spcPts val="0"/>
              </a:spcAft>
              <a:buClr>
                <a:schemeClr val="lt1"/>
              </a:buClr>
              <a:buSzPts val="2400"/>
              <a:buFont typeface="Calibri"/>
              <a:buNone/>
              <a:defRPr sz="24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6" r:id="rId8"/>
    <p:sldLayoutId id="214748369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
        <p:cNvGrpSpPr/>
        <p:nvPr/>
      </p:nvGrpSpPr>
      <p:grpSpPr>
        <a:xfrm>
          <a:off x="0" y="0"/>
          <a:ext cx="0" cy="0"/>
          <a:chOff x="0" y="0"/>
          <a:chExt cx="0" cy="0"/>
        </a:xfrm>
      </p:grpSpPr>
      <p:sp>
        <p:nvSpPr>
          <p:cNvPr id="104" name="Google Shape;104;p20"/>
          <p:cNvSpPr txBox="1">
            <a:spLocks noGrp="1"/>
          </p:cNvSpPr>
          <p:nvPr>
            <p:ph type="dt" idx="10"/>
          </p:nvPr>
        </p:nvSpPr>
        <p:spPr>
          <a:xfrm>
            <a:off x="413886" y="6411862"/>
            <a:ext cx="1933095"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1D1D1B"/>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5" name="Google Shape;105;p20"/>
          <p:cNvSpPr txBox="1">
            <a:spLocks noGrp="1"/>
          </p:cNvSpPr>
          <p:nvPr>
            <p:ph type="ftr" idx="11"/>
          </p:nvPr>
        </p:nvSpPr>
        <p:spPr>
          <a:xfrm>
            <a:off x="4649774" y="6411862"/>
            <a:ext cx="2899643"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1D1D1B"/>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6" name="Google Shape;106;p20"/>
          <p:cNvSpPr txBox="1">
            <a:spLocks noGrp="1"/>
          </p:cNvSpPr>
          <p:nvPr>
            <p:ph type="sldNum" idx="12"/>
          </p:nvPr>
        </p:nvSpPr>
        <p:spPr>
          <a:xfrm>
            <a:off x="9848227" y="6411862"/>
            <a:ext cx="193309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1D1D1B"/>
                </a:solidFill>
                <a:latin typeface="Calibri"/>
                <a:ea typeface="Calibri"/>
                <a:cs typeface="Calibri"/>
                <a:sym typeface="Calibri"/>
              </a:defRPr>
            </a:lvl1pPr>
            <a:lvl2pPr marL="0" marR="0" lvl="1" indent="0" algn="r" rtl="0">
              <a:spcBef>
                <a:spcPts val="0"/>
              </a:spcBef>
              <a:buNone/>
              <a:defRPr sz="1200" b="0" i="0" u="none" strike="noStrike" cap="none">
                <a:solidFill>
                  <a:srgbClr val="1D1D1B"/>
                </a:solidFill>
                <a:latin typeface="Calibri"/>
                <a:ea typeface="Calibri"/>
                <a:cs typeface="Calibri"/>
                <a:sym typeface="Calibri"/>
              </a:defRPr>
            </a:lvl2pPr>
            <a:lvl3pPr marL="0" marR="0" lvl="2" indent="0" algn="r" rtl="0">
              <a:spcBef>
                <a:spcPts val="0"/>
              </a:spcBef>
              <a:buNone/>
              <a:defRPr sz="1200" b="0" i="0" u="none" strike="noStrike" cap="none">
                <a:solidFill>
                  <a:srgbClr val="1D1D1B"/>
                </a:solidFill>
                <a:latin typeface="Calibri"/>
                <a:ea typeface="Calibri"/>
                <a:cs typeface="Calibri"/>
                <a:sym typeface="Calibri"/>
              </a:defRPr>
            </a:lvl3pPr>
            <a:lvl4pPr marL="0" marR="0" lvl="3" indent="0" algn="r" rtl="0">
              <a:spcBef>
                <a:spcPts val="0"/>
              </a:spcBef>
              <a:buNone/>
              <a:defRPr sz="1200" b="0" i="0" u="none" strike="noStrike" cap="none">
                <a:solidFill>
                  <a:srgbClr val="1D1D1B"/>
                </a:solidFill>
                <a:latin typeface="Calibri"/>
                <a:ea typeface="Calibri"/>
                <a:cs typeface="Calibri"/>
                <a:sym typeface="Calibri"/>
              </a:defRPr>
            </a:lvl4pPr>
            <a:lvl5pPr marL="0" marR="0" lvl="4" indent="0" algn="r" rtl="0">
              <a:spcBef>
                <a:spcPts val="0"/>
              </a:spcBef>
              <a:buNone/>
              <a:defRPr sz="1200" b="0" i="0" u="none" strike="noStrike" cap="none">
                <a:solidFill>
                  <a:srgbClr val="1D1D1B"/>
                </a:solidFill>
                <a:latin typeface="Calibri"/>
                <a:ea typeface="Calibri"/>
                <a:cs typeface="Calibri"/>
                <a:sym typeface="Calibri"/>
              </a:defRPr>
            </a:lvl5pPr>
            <a:lvl6pPr marL="0" marR="0" lvl="5" indent="0" algn="r" rtl="0">
              <a:spcBef>
                <a:spcPts val="0"/>
              </a:spcBef>
              <a:buNone/>
              <a:defRPr sz="1200" b="0" i="0" u="none" strike="noStrike" cap="none">
                <a:solidFill>
                  <a:srgbClr val="1D1D1B"/>
                </a:solidFill>
                <a:latin typeface="Calibri"/>
                <a:ea typeface="Calibri"/>
                <a:cs typeface="Calibri"/>
                <a:sym typeface="Calibri"/>
              </a:defRPr>
            </a:lvl6pPr>
            <a:lvl7pPr marL="0" marR="0" lvl="6" indent="0" algn="r" rtl="0">
              <a:spcBef>
                <a:spcPts val="0"/>
              </a:spcBef>
              <a:buNone/>
              <a:defRPr sz="1200" b="0" i="0" u="none" strike="noStrike" cap="none">
                <a:solidFill>
                  <a:srgbClr val="1D1D1B"/>
                </a:solidFill>
                <a:latin typeface="Calibri"/>
                <a:ea typeface="Calibri"/>
                <a:cs typeface="Calibri"/>
                <a:sym typeface="Calibri"/>
              </a:defRPr>
            </a:lvl7pPr>
            <a:lvl8pPr marL="0" marR="0" lvl="7" indent="0" algn="r" rtl="0">
              <a:spcBef>
                <a:spcPts val="0"/>
              </a:spcBef>
              <a:buNone/>
              <a:defRPr sz="1200" b="0" i="0" u="none" strike="noStrike" cap="none">
                <a:solidFill>
                  <a:srgbClr val="1D1D1B"/>
                </a:solidFill>
                <a:latin typeface="Calibri"/>
                <a:ea typeface="Calibri"/>
                <a:cs typeface="Calibri"/>
                <a:sym typeface="Calibri"/>
              </a:defRPr>
            </a:lvl8pPr>
            <a:lvl9pPr marL="0" marR="0" lvl="8" indent="0" algn="r" rtl="0">
              <a:spcBef>
                <a:spcPts val="0"/>
              </a:spcBef>
              <a:buNone/>
              <a:defRPr sz="1200" b="0" i="0" u="none" strike="noStrike" cap="none">
                <a:solidFill>
                  <a:srgbClr val="1D1D1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07" name="Google Shape;107;p20"/>
          <p:cNvSpPr txBox="1">
            <a:spLocks noGrp="1"/>
          </p:cNvSpPr>
          <p:nvPr>
            <p:ph type="title"/>
          </p:nvPr>
        </p:nvSpPr>
        <p:spPr>
          <a:xfrm>
            <a:off x="1787860" y="342058"/>
            <a:ext cx="8794795" cy="343248"/>
          </a:xfrm>
          <a:prstGeom prst="rect">
            <a:avLst/>
          </a:prstGeom>
          <a:noFill/>
          <a:ln>
            <a:noFill/>
          </a:ln>
        </p:spPr>
        <p:txBody>
          <a:bodyPr spcFirstLastPara="1" wrap="square" lIns="91425" tIns="45700" rIns="91425" bIns="45700" anchor="ctr" anchorCtr="0">
            <a:normAutofit/>
          </a:bodyPr>
          <a:lstStyle>
            <a:lvl1pPr marR="0" lvl="0" algn="r" rtl="0">
              <a:lnSpc>
                <a:spcPct val="90000"/>
              </a:lnSpc>
              <a:spcBef>
                <a:spcPts val="0"/>
              </a:spcBef>
              <a:spcAft>
                <a:spcPts val="0"/>
              </a:spcAft>
              <a:buClr>
                <a:srgbClr val="1D1D1B"/>
              </a:buClr>
              <a:buSzPts val="2400"/>
              <a:buFont typeface="Calibri"/>
              <a:buNone/>
              <a:defRPr sz="2400" b="1" i="0" u="none" strike="noStrike" cap="none">
                <a:solidFill>
                  <a:srgbClr val="1D1D1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08" name="Google Shape;108;p20"/>
          <p:cNvPicPr preferRelativeResize="0"/>
          <p:nvPr/>
        </p:nvPicPr>
        <p:blipFill rotWithShape="1">
          <a:blip r:embed="rId10">
            <a:alphaModFix amt="15000"/>
          </a:blip>
          <a:srcRect/>
          <a:stretch/>
        </p:blipFill>
        <p:spPr>
          <a:xfrm>
            <a:off x="3178887" y="1780675"/>
            <a:ext cx="5878286" cy="5775158"/>
          </a:xfrm>
          <a:prstGeom prst="rect">
            <a:avLst/>
          </a:prstGeom>
          <a:noFill/>
          <a:ln>
            <a:noFill/>
          </a:ln>
        </p:spPr>
      </p:pic>
      <p:pic>
        <p:nvPicPr>
          <p:cNvPr id="109" name="Google Shape;109;p20"/>
          <p:cNvPicPr preferRelativeResize="0"/>
          <p:nvPr/>
        </p:nvPicPr>
        <p:blipFill rotWithShape="1">
          <a:blip r:embed="rId11">
            <a:alphaModFix/>
          </a:blip>
          <a:srcRect/>
          <a:stretch/>
        </p:blipFill>
        <p:spPr>
          <a:xfrm>
            <a:off x="10685297" y="273906"/>
            <a:ext cx="1315480" cy="40893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9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hyperlink" Target="https://indico.in2p3.fr/event/24327/"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zenodo.org/record/3675081#.X2R2PJNLhTY" TargetMode="External"/><Relationship Id="rId5" Type="http://schemas.openxmlformats.org/officeDocument/2006/relationships/hyperlink" Target="https://zenodo.org/record/4889503" TargetMode="External"/><Relationship Id="rId4" Type="http://schemas.openxmlformats.org/officeDocument/2006/relationships/image" Target="../media/image10.png"/><Relationship Id="rId9" Type="http://schemas.openxmlformats.org/officeDocument/2006/relationships/hyperlink" Target="https://doi.org/10.5281/zenodo.1073204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
          <p:cNvSpPr txBox="1">
            <a:spLocks noGrp="1"/>
          </p:cNvSpPr>
          <p:nvPr>
            <p:ph type="ctrTitle"/>
          </p:nvPr>
        </p:nvSpPr>
        <p:spPr>
          <a:xfrm>
            <a:off x="406940" y="3287319"/>
            <a:ext cx="9973101" cy="136307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36277C"/>
              </a:buClr>
              <a:buSzPts val="4800"/>
              <a:buFont typeface="Calibri"/>
              <a:buNone/>
            </a:pPr>
            <a:r>
              <a:rPr lang="en-GB" dirty="0"/>
              <a:t>The thematic Research Infrastructures view on research results valorisation</a:t>
            </a:r>
            <a:endParaRPr dirty="0"/>
          </a:p>
        </p:txBody>
      </p:sp>
      <p:sp>
        <p:nvSpPr>
          <p:cNvPr id="301" name="Google Shape;301;p1"/>
          <p:cNvSpPr txBox="1">
            <a:spLocks noGrp="1"/>
          </p:cNvSpPr>
          <p:nvPr>
            <p:ph type="subTitle" idx="1"/>
          </p:nvPr>
        </p:nvSpPr>
        <p:spPr>
          <a:xfrm>
            <a:off x="406940" y="4903300"/>
            <a:ext cx="9973101" cy="66892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EA0DC"/>
              </a:buClr>
              <a:buSzPts val="2136"/>
              <a:buFont typeface="Calibri"/>
              <a:buNone/>
            </a:pPr>
            <a:r>
              <a:rPr lang="fi-FI" dirty="0" err="1"/>
              <a:t>Anca</a:t>
            </a:r>
            <a:r>
              <a:rPr lang="fi-FI" dirty="0"/>
              <a:t> </a:t>
            </a:r>
            <a:r>
              <a:rPr lang="fi-FI" dirty="0" err="1"/>
              <a:t>Hienola</a:t>
            </a:r>
            <a:endParaRPr lang="fi-FI" dirty="0"/>
          </a:p>
          <a:p>
            <a:pPr marL="0" lvl="0" indent="0" algn="l" rtl="0">
              <a:lnSpc>
                <a:spcPct val="90000"/>
              </a:lnSpc>
              <a:spcBef>
                <a:spcPts val="0"/>
              </a:spcBef>
              <a:spcAft>
                <a:spcPts val="0"/>
              </a:spcAft>
              <a:buClr>
                <a:srgbClr val="2EA0DC"/>
              </a:buClr>
              <a:buSzPts val="2136"/>
              <a:buFont typeface="Calibri"/>
              <a:buNone/>
            </a:pPr>
            <a:r>
              <a:rPr lang="fi-FI" dirty="0"/>
              <a:t>-OSCARS-</a:t>
            </a:r>
          </a:p>
          <a:p>
            <a:pPr marL="0" lvl="0" indent="0" algn="l" rtl="0">
              <a:lnSpc>
                <a:spcPct val="90000"/>
              </a:lnSpc>
              <a:spcBef>
                <a:spcPts val="0"/>
              </a:spcBef>
              <a:spcAft>
                <a:spcPts val="0"/>
              </a:spcAft>
              <a:buClr>
                <a:srgbClr val="2EA0DC"/>
              </a:buClr>
              <a:buSzPts val="2136"/>
              <a:buFont typeface="Calibri"/>
              <a:buNone/>
            </a:pPr>
            <a:r>
              <a:rPr lang="fi-FI" dirty="0" err="1"/>
              <a:t>Finnish</a:t>
            </a:r>
            <a:r>
              <a:rPr lang="fi-FI" dirty="0"/>
              <a:t> </a:t>
            </a:r>
            <a:r>
              <a:rPr lang="fi-FI" dirty="0" err="1"/>
              <a:t>Meteorological</a:t>
            </a:r>
            <a:r>
              <a:rPr lang="fi-FI" dirty="0"/>
              <a:t> Institute</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Google Shape;1324;p40"/>
          <p:cNvSpPr txBox="1">
            <a:spLocks noGrp="1"/>
          </p:cNvSpPr>
          <p:nvPr>
            <p:ph type="title"/>
          </p:nvPr>
        </p:nvSpPr>
        <p:spPr>
          <a:xfrm>
            <a:off x="947033" y="715533"/>
            <a:ext cx="10298000" cy="641600"/>
          </a:xfrm>
          <a:prstGeom prst="rect">
            <a:avLst/>
          </a:prstGeom>
        </p:spPr>
        <p:txBody>
          <a:bodyPr spcFirstLastPara="1" wrap="square" lIns="121900" tIns="121900" rIns="121900" bIns="121900" anchor="ctr" anchorCtr="0">
            <a:noAutofit/>
          </a:bodyPr>
          <a:lstStyle/>
          <a:p>
            <a:r>
              <a:rPr lang="en"/>
              <a:t>Project Management Infographics</a:t>
            </a:r>
            <a:endParaRPr/>
          </a:p>
        </p:txBody>
      </p:sp>
      <p:pic>
        <p:nvPicPr>
          <p:cNvPr id="2" name="Google Shape;381;p53">
            <a:extLst>
              <a:ext uri="{FF2B5EF4-FFF2-40B4-BE49-F238E27FC236}">
                <a16:creationId xmlns:a16="http://schemas.microsoft.com/office/drawing/2014/main" id="{782F849B-C57F-D1AC-7CA0-98EF64F20B0C}"/>
              </a:ext>
            </a:extLst>
          </p:cNvPr>
          <p:cNvPicPr preferRelativeResize="0"/>
          <p:nvPr/>
        </p:nvPicPr>
        <p:blipFill rotWithShape="1">
          <a:blip r:embed="rId3">
            <a:alphaModFix/>
          </a:blip>
          <a:srcRect t="23195"/>
          <a:stretch/>
        </p:blipFill>
        <p:spPr>
          <a:xfrm>
            <a:off x="3258534" y="1541257"/>
            <a:ext cx="9165271" cy="3549196"/>
          </a:xfrm>
          <a:prstGeom prst="rect">
            <a:avLst/>
          </a:prstGeom>
          <a:noFill/>
          <a:ln>
            <a:noFill/>
          </a:ln>
        </p:spPr>
      </p:pic>
      <p:grpSp>
        <p:nvGrpSpPr>
          <p:cNvPr id="3" name="Google Shape;1325;p40">
            <a:extLst>
              <a:ext uri="{FF2B5EF4-FFF2-40B4-BE49-F238E27FC236}">
                <a16:creationId xmlns:a16="http://schemas.microsoft.com/office/drawing/2014/main" id="{36BD0072-ABB6-B842-1F96-19412E6973B1}"/>
              </a:ext>
            </a:extLst>
          </p:cNvPr>
          <p:cNvGrpSpPr/>
          <p:nvPr/>
        </p:nvGrpSpPr>
        <p:grpSpPr>
          <a:xfrm>
            <a:off x="1792277" y="2133600"/>
            <a:ext cx="3478574" cy="825350"/>
            <a:chOff x="2017063" y="1300471"/>
            <a:chExt cx="2569662" cy="659659"/>
          </a:xfrm>
        </p:grpSpPr>
        <p:cxnSp>
          <p:nvCxnSpPr>
            <p:cNvPr id="4" name="Google Shape;1326;p40">
              <a:extLst>
                <a:ext uri="{FF2B5EF4-FFF2-40B4-BE49-F238E27FC236}">
                  <a16:creationId xmlns:a16="http://schemas.microsoft.com/office/drawing/2014/main" id="{B52359B1-E53D-CEB5-B7B0-DAA51296B057}"/>
                </a:ext>
              </a:extLst>
            </p:cNvPr>
            <p:cNvCxnSpPr>
              <a:cxnSpLocks/>
            </p:cNvCxnSpPr>
            <p:nvPr/>
          </p:nvCxnSpPr>
          <p:spPr>
            <a:xfrm flipH="1">
              <a:off x="2446225" y="1608838"/>
              <a:ext cx="2140500" cy="0"/>
            </a:xfrm>
            <a:prstGeom prst="straightConnector1">
              <a:avLst/>
            </a:prstGeom>
            <a:noFill/>
            <a:ln w="9525" cap="flat" cmpd="sng">
              <a:noFill/>
              <a:prstDash val="solid"/>
              <a:round/>
              <a:headEnd type="none" w="med" len="med"/>
              <a:tailEnd type="none" w="med" len="med"/>
            </a:ln>
          </p:spPr>
        </p:cxnSp>
        <p:sp>
          <p:nvSpPr>
            <p:cNvPr id="5" name="Google Shape;1328;p40">
              <a:extLst>
                <a:ext uri="{FF2B5EF4-FFF2-40B4-BE49-F238E27FC236}">
                  <a16:creationId xmlns:a16="http://schemas.microsoft.com/office/drawing/2014/main" id="{1D6ACE5D-D389-1053-E007-CC425911D947}"/>
                </a:ext>
              </a:extLst>
            </p:cNvPr>
            <p:cNvSpPr/>
            <p:nvPr/>
          </p:nvSpPr>
          <p:spPr>
            <a:xfrm>
              <a:off x="2017063" y="1837786"/>
              <a:ext cx="653979" cy="122344"/>
            </a:xfrm>
            <a:custGeom>
              <a:avLst/>
              <a:gdLst/>
              <a:ahLst/>
              <a:cxnLst/>
              <a:rect l="l" t="t" r="r" b="b"/>
              <a:pathLst>
                <a:path w="26230" h="4907" extrusionOk="0">
                  <a:moveTo>
                    <a:pt x="14240" y="1"/>
                  </a:moveTo>
                  <a:lnTo>
                    <a:pt x="0" y="3454"/>
                  </a:lnTo>
                  <a:lnTo>
                    <a:pt x="17657" y="4906"/>
                  </a:lnTo>
                  <a:lnTo>
                    <a:pt x="26230" y="1144"/>
                  </a:lnTo>
                  <a:lnTo>
                    <a:pt x="14240" y="1"/>
                  </a:lnTo>
                  <a:close/>
                </a:path>
              </a:pathLst>
            </a:custGeom>
            <a:solidFill>
              <a:srgbClr val="7030A0">
                <a:alpha val="58660"/>
              </a:srgbClr>
            </a:solidFill>
            <a:ln>
              <a:noFill/>
            </a:ln>
          </p:spPr>
          <p:txBody>
            <a:bodyPr spcFirstLastPara="1" wrap="square" lIns="121900" tIns="121900" rIns="121900" bIns="121900" anchor="ctr" anchorCtr="0">
              <a:noAutofit/>
            </a:bodyPr>
            <a:lstStyle/>
            <a:p>
              <a:endParaRPr sz="1867" dirty="0"/>
            </a:p>
          </p:txBody>
        </p:sp>
        <p:sp>
          <p:nvSpPr>
            <p:cNvPr id="7" name="Google Shape;1329;p40">
              <a:extLst>
                <a:ext uri="{FF2B5EF4-FFF2-40B4-BE49-F238E27FC236}">
                  <a16:creationId xmlns:a16="http://schemas.microsoft.com/office/drawing/2014/main" id="{E34DD44B-1BF7-10EA-5300-D8F0B89BD10B}"/>
                </a:ext>
              </a:extLst>
            </p:cNvPr>
            <p:cNvSpPr/>
            <p:nvPr/>
          </p:nvSpPr>
          <p:spPr>
            <a:xfrm>
              <a:off x="2017063" y="1300471"/>
              <a:ext cx="653979" cy="565818"/>
            </a:xfrm>
            <a:custGeom>
              <a:avLst/>
              <a:gdLst/>
              <a:ahLst/>
              <a:cxnLst/>
              <a:rect l="l" t="t" r="r" b="b"/>
              <a:pathLst>
                <a:path w="26230" h="22694" extrusionOk="0">
                  <a:moveTo>
                    <a:pt x="13109" y="0"/>
                  </a:moveTo>
                  <a:lnTo>
                    <a:pt x="0" y="22694"/>
                  </a:lnTo>
                  <a:lnTo>
                    <a:pt x="26230" y="22694"/>
                  </a:lnTo>
                  <a:lnTo>
                    <a:pt x="13133" y="0"/>
                  </a:lnTo>
                  <a:close/>
                </a:path>
              </a:pathLst>
            </a:custGeom>
            <a:solidFill>
              <a:srgbClr val="7030A0">
                <a:alpha val="12168"/>
              </a:srgbClr>
            </a:solidFill>
            <a:ln>
              <a:noFill/>
            </a:ln>
          </p:spPr>
          <p:txBody>
            <a:bodyPr spcFirstLastPara="1" wrap="square" lIns="121900" tIns="121900" rIns="121900" bIns="121900" anchor="ctr" anchorCtr="0">
              <a:noAutofit/>
            </a:bodyPr>
            <a:lstStyle/>
            <a:p>
              <a:endParaRPr sz="1867"/>
            </a:p>
          </p:txBody>
        </p:sp>
      </p:grpSp>
      <p:grpSp>
        <p:nvGrpSpPr>
          <p:cNvPr id="9" name="Google Shape;1331;p40">
            <a:extLst>
              <a:ext uri="{FF2B5EF4-FFF2-40B4-BE49-F238E27FC236}">
                <a16:creationId xmlns:a16="http://schemas.microsoft.com/office/drawing/2014/main" id="{AAECD74F-C10B-047B-C9A2-5322409D97A8}"/>
              </a:ext>
            </a:extLst>
          </p:cNvPr>
          <p:cNvGrpSpPr/>
          <p:nvPr/>
        </p:nvGrpSpPr>
        <p:grpSpPr>
          <a:xfrm>
            <a:off x="1371621" y="2961886"/>
            <a:ext cx="3920832" cy="809003"/>
            <a:chOff x="1690361" y="1923881"/>
            <a:chExt cx="2896363" cy="646594"/>
          </a:xfrm>
        </p:grpSpPr>
        <p:cxnSp>
          <p:nvCxnSpPr>
            <p:cNvPr id="10" name="Google Shape;1332;p40">
              <a:extLst>
                <a:ext uri="{FF2B5EF4-FFF2-40B4-BE49-F238E27FC236}">
                  <a16:creationId xmlns:a16="http://schemas.microsoft.com/office/drawing/2014/main" id="{7B5C2C14-3616-87D5-339E-B86B1B24E8C9}"/>
                </a:ext>
              </a:extLst>
            </p:cNvPr>
            <p:cNvCxnSpPr>
              <a:cxnSpLocks/>
            </p:cNvCxnSpPr>
            <p:nvPr/>
          </p:nvCxnSpPr>
          <p:spPr>
            <a:xfrm flipH="1">
              <a:off x="2756425" y="2227275"/>
              <a:ext cx="1830299" cy="0"/>
            </a:xfrm>
            <a:prstGeom prst="straightConnector1">
              <a:avLst/>
            </a:prstGeom>
            <a:noFill/>
            <a:ln w="9525" cap="flat" cmpd="sng">
              <a:noFill/>
              <a:prstDash val="solid"/>
              <a:round/>
              <a:headEnd type="none" w="med" len="med"/>
              <a:tailEnd type="none" w="med" len="med"/>
            </a:ln>
          </p:spPr>
        </p:cxnSp>
        <p:sp>
          <p:nvSpPr>
            <p:cNvPr id="11" name="Google Shape;1334;p40">
              <a:extLst>
                <a:ext uri="{FF2B5EF4-FFF2-40B4-BE49-F238E27FC236}">
                  <a16:creationId xmlns:a16="http://schemas.microsoft.com/office/drawing/2014/main" id="{2BD059F7-4977-1595-8E08-BF9EB510C0DD}"/>
                </a:ext>
              </a:extLst>
            </p:cNvPr>
            <p:cNvSpPr/>
            <p:nvPr/>
          </p:nvSpPr>
          <p:spPr>
            <a:xfrm>
              <a:off x="1690361" y="2446062"/>
              <a:ext cx="1307361" cy="124413"/>
            </a:xfrm>
            <a:custGeom>
              <a:avLst/>
              <a:gdLst/>
              <a:ahLst/>
              <a:cxnLst/>
              <a:rect l="l" t="t" r="r" b="b"/>
              <a:pathLst>
                <a:path w="52436" h="4990" extrusionOk="0">
                  <a:moveTo>
                    <a:pt x="24837" y="1"/>
                  </a:moveTo>
                  <a:lnTo>
                    <a:pt x="0" y="3930"/>
                  </a:lnTo>
                  <a:lnTo>
                    <a:pt x="40744" y="4989"/>
                  </a:lnTo>
                  <a:lnTo>
                    <a:pt x="52436" y="1751"/>
                  </a:lnTo>
                  <a:lnTo>
                    <a:pt x="24837" y="1"/>
                  </a:lnTo>
                  <a:close/>
                </a:path>
              </a:pathLst>
            </a:custGeom>
            <a:solidFill>
              <a:srgbClr val="002060">
                <a:alpha val="58430"/>
              </a:srgbClr>
            </a:solidFill>
            <a:ln>
              <a:noFill/>
            </a:ln>
          </p:spPr>
          <p:txBody>
            <a:bodyPr spcFirstLastPara="1" wrap="square" lIns="121900" tIns="121900" rIns="121900" bIns="121900" anchor="ctr" anchorCtr="0">
              <a:noAutofit/>
            </a:bodyPr>
            <a:lstStyle/>
            <a:p>
              <a:endParaRPr sz="1867"/>
            </a:p>
          </p:txBody>
        </p:sp>
        <p:sp>
          <p:nvSpPr>
            <p:cNvPr id="13" name="Google Shape;1335;p40">
              <a:extLst>
                <a:ext uri="{FF2B5EF4-FFF2-40B4-BE49-F238E27FC236}">
                  <a16:creationId xmlns:a16="http://schemas.microsoft.com/office/drawing/2014/main" id="{B0F4B78F-D5F4-228D-0AE8-668A409950BE}"/>
                </a:ext>
              </a:extLst>
            </p:cNvPr>
            <p:cNvSpPr/>
            <p:nvPr/>
          </p:nvSpPr>
          <p:spPr>
            <a:xfrm>
              <a:off x="1690361" y="1923881"/>
              <a:ext cx="1307361" cy="565818"/>
            </a:xfrm>
            <a:custGeom>
              <a:avLst/>
              <a:gdLst/>
              <a:ahLst/>
              <a:cxnLst/>
              <a:rect l="l" t="t" r="r" b="b"/>
              <a:pathLst>
                <a:path w="52436" h="22694" extrusionOk="0">
                  <a:moveTo>
                    <a:pt x="13097" y="1"/>
                  </a:moveTo>
                  <a:lnTo>
                    <a:pt x="0" y="22694"/>
                  </a:lnTo>
                  <a:lnTo>
                    <a:pt x="52436" y="22694"/>
                  </a:lnTo>
                  <a:lnTo>
                    <a:pt x="39327" y="1"/>
                  </a:lnTo>
                  <a:close/>
                </a:path>
              </a:pathLst>
            </a:custGeom>
            <a:solidFill>
              <a:srgbClr val="002060"/>
            </a:solidFill>
            <a:ln>
              <a:noFill/>
            </a:ln>
          </p:spPr>
          <p:txBody>
            <a:bodyPr spcFirstLastPara="1" wrap="square" lIns="121900" tIns="121900" rIns="121900" bIns="121900" anchor="ctr" anchorCtr="0">
              <a:noAutofit/>
            </a:bodyPr>
            <a:lstStyle/>
            <a:p>
              <a:endParaRPr sz="1867"/>
            </a:p>
          </p:txBody>
        </p:sp>
      </p:grpSp>
      <p:grpSp>
        <p:nvGrpSpPr>
          <p:cNvPr id="15" name="Google Shape;1337;p40">
            <a:extLst>
              <a:ext uri="{FF2B5EF4-FFF2-40B4-BE49-F238E27FC236}">
                <a16:creationId xmlns:a16="http://schemas.microsoft.com/office/drawing/2014/main" id="{46B4AD0D-DAB9-DE58-776D-B4070A506833}"/>
              </a:ext>
            </a:extLst>
          </p:cNvPr>
          <p:cNvGrpSpPr/>
          <p:nvPr/>
        </p:nvGrpSpPr>
        <p:grpSpPr>
          <a:xfrm>
            <a:off x="936019" y="3817473"/>
            <a:ext cx="4363090" cy="858009"/>
            <a:chOff x="1363660" y="2544025"/>
            <a:chExt cx="3223064" cy="685762"/>
          </a:xfrm>
        </p:grpSpPr>
        <p:cxnSp>
          <p:nvCxnSpPr>
            <p:cNvPr id="16" name="Google Shape;1338;p40">
              <a:extLst>
                <a:ext uri="{FF2B5EF4-FFF2-40B4-BE49-F238E27FC236}">
                  <a16:creationId xmlns:a16="http://schemas.microsoft.com/office/drawing/2014/main" id="{8EF1781A-C4D4-CAD2-8735-0D6FA920DAAC}"/>
                </a:ext>
              </a:extLst>
            </p:cNvPr>
            <p:cNvCxnSpPr>
              <a:cxnSpLocks/>
            </p:cNvCxnSpPr>
            <p:nvPr/>
          </p:nvCxnSpPr>
          <p:spPr>
            <a:xfrm flipH="1">
              <a:off x="2953225" y="2845713"/>
              <a:ext cx="1633499" cy="0"/>
            </a:xfrm>
            <a:prstGeom prst="straightConnector1">
              <a:avLst/>
            </a:prstGeom>
            <a:noFill/>
            <a:ln w="9525" cap="flat" cmpd="sng">
              <a:noFill/>
              <a:prstDash val="solid"/>
              <a:round/>
              <a:headEnd type="none" w="med" len="med"/>
              <a:tailEnd type="none" w="med" len="med"/>
            </a:ln>
          </p:spPr>
        </p:cxnSp>
        <p:sp>
          <p:nvSpPr>
            <p:cNvPr id="17" name="Google Shape;1340;p40">
              <a:extLst>
                <a:ext uri="{FF2B5EF4-FFF2-40B4-BE49-F238E27FC236}">
                  <a16:creationId xmlns:a16="http://schemas.microsoft.com/office/drawing/2014/main" id="{BB9A6A13-79F9-73EF-D47E-D5E72EBA77D2}"/>
                </a:ext>
              </a:extLst>
            </p:cNvPr>
            <p:cNvSpPr/>
            <p:nvPr/>
          </p:nvSpPr>
          <p:spPr>
            <a:xfrm>
              <a:off x="1363660" y="3040674"/>
              <a:ext cx="1960742" cy="189113"/>
            </a:xfrm>
            <a:custGeom>
              <a:avLst/>
              <a:gdLst/>
              <a:ahLst/>
              <a:cxnLst/>
              <a:rect l="l" t="t" r="r" b="b"/>
              <a:pathLst>
                <a:path w="78642" h="7585" extrusionOk="0">
                  <a:moveTo>
                    <a:pt x="34160" y="1"/>
                  </a:moveTo>
                  <a:lnTo>
                    <a:pt x="1" y="5251"/>
                  </a:lnTo>
                  <a:lnTo>
                    <a:pt x="62270" y="7585"/>
                  </a:lnTo>
                  <a:lnTo>
                    <a:pt x="78641" y="2775"/>
                  </a:lnTo>
                  <a:lnTo>
                    <a:pt x="34160" y="1"/>
                  </a:lnTo>
                  <a:close/>
                </a:path>
              </a:pathLst>
            </a:custGeom>
            <a:solidFill>
              <a:srgbClr val="0070C0">
                <a:alpha val="58430"/>
              </a:srgbClr>
            </a:solidFill>
            <a:ln>
              <a:noFill/>
            </a:ln>
          </p:spPr>
          <p:txBody>
            <a:bodyPr spcFirstLastPara="1" wrap="square" lIns="121900" tIns="121900" rIns="121900" bIns="121900" anchor="ctr" anchorCtr="0">
              <a:noAutofit/>
            </a:bodyPr>
            <a:lstStyle/>
            <a:p>
              <a:endParaRPr sz="1867"/>
            </a:p>
          </p:txBody>
        </p:sp>
        <p:sp>
          <p:nvSpPr>
            <p:cNvPr id="19" name="Google Shape;1341;p40">
              <a:extLst>
                <a:ext uri="{FF2B5EF4-FFF2-40B4-BE49-F238E27FC236}">
                  <a16:creationId xmlns:a16="http://schemas.microsoft.com/office/drawing/2014/main" id="{83F1953B-86B1-3412-A46D-B5F9C98A7BE0}"/>
                </a:ext>
              </a:extLst>
            </p:cNvPr>
            <p:cNvSpPr/>
            <p:nvPr/>
          </p:nvSpPr>
          <p:spPr>
            <a:xfrm>
              <a:off x="1363660" y="2544025"/>
              <a:ext cx="1960742" cy="565818"/>
            </a:xfrm>
            <a:custGeom>
              <a:avLst/>
              <a:gdLst/>
              <a:ahLst/>
              <a:cxnLst/>
              <a:rect l="l" t="t" r="r" b="b"/>
              <a:pathLst>
                <a:path w="78642" h="22694" extrusionOk="0">
                  <a:moveTo>
                    <a:pt x="13109" y="1"/>
                  </a:moveTo>
                  <a:lnTo>
                    <a:pt x="1" y="22694"/>
                  </a:lnTo>
                  <a:lnTo>
                    <a:pt x="78641" y="22694"/>
                  </a:lnTo>
                  <a:lnTo>
                    <a:pt x="65545" y="1"/>
                  </a:lnTo>
                  <a:close/>
                </a:path>
              </a:pathLst>
            </a:custGeom>
            <a:solidFill>
              <a:srgbClr val="0070C0"/>
            </a:solidFill>
            <a:ln>
              <a:noFill/>
            </a:ln>
          </p:spPr>
          <p:txBody>
            <a:bodyPr spcFirstLastPara="1" wrap="square" lIns="121900" tIns="121900" rIns="121900" bIns="121900" anchor="ctr" anchorCtr="0">
              <a:noAutofit/>
            </a:bodyPr>
            <a:lstStyle/>
            <a:p>
              <a:endParaRPr sz="1867"/>
            </a:p>
          </p:txBody>
        </p:sp>
      </p:grpSp>
      <p:grpSp>
        <p:nvGrpSpPr>
          <p:cNvPr id="21" name="Google Shape;1343;p40">
            <a:extLst>
              <a:ext uri="{FF2B5EF4-FFF2-40B4-BE49-F238E27FC236}">
                <a16:creationId xmlns:a16="http://schemas.microsoft.com/office/drawing/2014/main" id="{98D43E14-42B9-A611-5E12-B6E2DF8CAB3F}"/>
              </a:ext>
            </a:extLst>
          </p:cNvPr>
          <p:cNvGrpSpPr/>
          <p:nvPr/>
        </p:nvGrpSpPr>
        <p:grpSpPr>
          <a:xfrm>
            <a:off x="485470" y="4696496"/>
            <a:ext cx="4805349" cy="828690"/>
            <a:chOff x="1036958" y="3171599"/>
            <a:chExt cx="3549765" cy="662328"/>
          </a:xfrm>
        </p:grpSpPr>
        <p:cxnSp>
          <p:nvCxnSpPr>
            <p:cNvPr id="22" name="Google Shape;1344;p40">
              <a:extLst>
                <a:ext uri="{FF2B5EF4-FFF2-40B4-BE49-F238E27FC236}">
                  <a16:creationId xmlns:a16="http://schemas.microsoft.com/office/drawing/2014/main" id="{42E1C79D-75A3-5F0D-1EA4-F3CF17FC342D}"/>
                </a:ext>
              </a:extLst>
            </p:cNvPr>
            <p:cNvCxnSpPr>
              <a:cxnSpLocks/>
            </p:cNvCxnSpPr>
            <p:nvPr/>
          </p:nvCxnSpPr>
          <p:spPr>
            <a:xfrm flipH="1">
              <a:off x="3248425" y="3464150"/>
              <a:ext cx="1338298" cy="0"/>
            </a:xfrm>
            <a:prstGeom prst="straightConnector1">
              <a:avLst/>
            </a:prstGeom>
            <a:noFill/>
            <a:ln w="9525" cap="flat" cmpd="sng">
              <a:noFill/>
              <a:prstDash val="solid"/>
              <a:round/>
              <a:headEnd type="none" w="med" len="med"/>
              <a:tailEnd type="none" w="med" len="med"/>
            </a:ln>
          </p:spPr>
        </p:cxnSp>
        <p:sp>
          <p:nvSpPr>
            <p:cNvPr id="23" name="Google Shape;1346;p40">
              <a:extLst>
                <a:ext uri="{FF2B5EF4-FFF2-40B4-BE49-F238E27FC236}">
                  <a16:creationId xmlns:a16="http://schemas.microsoft.com/office/drawing/2014/main" id="{F6E0E5D1-7009-8CDC-9C53-BFFCA828DF22}"/>
                </a:ext>
              </a:extLst>
            </p:cNvPr>
            <p:cNvSpPr/>
            <p:nvPr/>
          </p:nvSpPr>
          <p:spPr>
            <a:xfrm>
              <a:off x="1036958" y="3716345"/>
              <a:ext cx="2614123" cy="117582"/>
            </a:xfrm>
            <a:custGeom>
              <a:avLst/>
              <a:gdLst/>
              <a:ahLst/>
              <a:cxnLst/>
              <a:rect l="l" t="t" r="r" b="b"/>
              <a:pathLst>
                <a:path w="104848" h="4716" extrusionOk="0">
                  <a:moveTo>
                    <a:pt x="34672" y="0"/>
                  </a:moveTo>
                  <a:lnTo>
                    <a:pt x="1" y="3334"/>
                  </a:lnTo>
                  <a:lnTo>
                    <a:pt x="83964" y="4715"/>
                  </a:lnTo>
                  <a:lnTo>
                    <a:pt x="104847" y="846"/>
                  </a:lnTo>
                  <a:lnTo>
                    <a:pt x="34672" y="0"/>
                  </a:lnTo>
                  <a:close/>
                </a:path>
              </a:pathLst>
            </a:custGeom>
            <a:solidFill>
              <a:srgbClr val="00B0F0">
                <a:alpha val="58040"/>
              </a:srgbClr>
            </a:solidFill>
            <a:ln>
              <a:noFill/>
            </a:ln>
          </p:spPr>
          <p:txBody>
            <a:bodyPr spcFirstLastPara="1" wrap="square" lIns="121900" tIns="121900" rIns="121900" bIns="121900" anchor="ctr" anchorCtr="0">
              <a:noAutofit/>
            </a:bodyPr>
            <a:lstStyle/>
            <a:p>
              <a:endParaRPr sz="1867"/>
            </a:p>
          </p:txBody>
        </p:sp>
        <p:sp>
          <p:nvSpPr>
            <p:cNvPr id="25" name="Google Shape;1347;p40">
              <a:extLst>
                <a:ext uri="{FF2B5EF4-FFF2-40B4-BE49-F238E27FC236}">
                  <a16:creationId xmlns:a16="http://schemas.microsoft.com/office/drawing/2014/main" id="{B3358FE8-5711-A68B-187A-9C59FAF0BF47}"/>
                </a:ext>
              </a:extLst>
            </p:cNvPr>
            <p:cNvSpPr/>
            <p:nvPr/>
          </p:nvSpPr>
          <p:spPr>
            <a:xfrm>
              <a:off x="1036958" y="3171599"/>
              <a:ext cx="2614123" cy="565818"/>
            </a:xfrm>
            <a:custGeom>
              <a:avLst/>
              <a:gdLst/>
              <a:ahLst/>
              <a:cxnLst/>
              <a:rect l="l" t="t" r="r" b="b"/>
              <a:pathLst>
                <a:path w="104848" h="22694" extrusionOk="0">
                  <a:moveTo>
                    <a:pt x="13098" y="0"/>
                  </a:moveTo>
                  <a:lnTo>
                    <a:pt x="1" y="22694"/>
                  </a:lnTo>
                  <a:lnTo>
                    <a:pt x="104847" y="22694"/>
                  </a:lnTo>
                  <a:lnTo>
                    <a:pt x="91738" y="0"/>
                  </a:lnTo>
                  <a:close/>
                </a:path>
              </a:pathLst>
            </a:custGeom>
            <a:solidFill>
              <a:srgbClr val="00B0F0"/>
            </a:solidFill>
            <a:ln>
              <a:noFill/>
            </a:ln>
          </p:spPr>
          <p:txBody>
            <a:bodyPr spcFirstLastPara="1" wrap="square" lIns="121900" tIns="121900" rIns="121900" bIns="121900" anchor="ctr" anchorCtr="0">
              <a:noAutofit/>
            </a:bodyPr>
            <a:lstStyle/>
            <a:p>
              <a:endParaRPr sz="1867" dirty="0"/>
            </a:p>
          </p:txBody>
        </p:sp>
      </p:grpSp>
      <p:grpSp>
        <p:nvGrpSpPr>
          <p:cNvPr id="27" name="Google Shape;1349;p40">
            <a:extLst>
              <a:ext uri="{FF2B5EF4-FFF2-40B4-BE49-F238E27FC236}">
                <a16:creationId xmlns:a16="http://schemas.microsoft.com/office/drawing/2014/main" id="{4F85D1CB-69B3-2FA5-AECB-8206BFFB6C8D}"/>
              </a:ext>
            </a:extLst>
          </p:cNvPr>
          <p:cNvGrpSpPr/>
          <p:nvPr/>
        </p:nvGrpSpPr>
        <p:grpSpPr>
          <a:xfrm>
            <a:off x="29529" y="5569648"/>
            <a:ext cx="5247576" cy="707939"/>
            <a:chOff x="710281" y="3799473"/>
            <a:chExt cx="3876443" cy="565818"/>
          </a:xfrm>
        </p:grpSpPr>
        <p:cxnSp>
          <p:nvCxnSpPr>
            <p:cNvPr id="28" name="Google Shape;1350;p40">
              <a:extLst>
                <a:ext uri="{FF2B5EF4-FFF2-40B4-BE49-F238E27FC236}">
                  <a16:creationId xmlns:a16="http://schemas.microsoft.com/office/drawing/2014/main" id="{5BE8652A-7379-1421-575C-D0B4362AFF93}"/>
                </a:ext>
              </a:extLst>
            </p:cNvPr>
            <p:cNvCxnSpPr>
              <a:cxnSpLocks/>
            </p:cNvCxnSpPr>
            <p:nvPr/>
          </p:nvCxnSpPr>
          <p:spPr>
            <a:xfrm flipH="1">
              <a:off x="3642325" y="4082588"/>
              <a:ext cx="944399" cy="0"/>
            </a:xfrm>
            <a:prstGeom prst="straightConnector1">
              <a:avLst/>
            </a:prstGeom>
            <a:noFill/>
            <a:ln w="9525" cap="flat" cmpd="sng">
              <a:noFill/>
              <a:prstDash val="solid"/>
              <a:round/>
              <a:headEnd type="none" w="med" len="med"/>
              <a:tailEnd type="none" w="med" len="med"/>
            </a:ln>
          </p:spPr>
        </p:cxnSp>
        <p:sp>
          <p:nvSpPr>
            <p:cNvPr id="30" name="Google Shape;1352;p40">
              <a:extLst>
                <a:ext uri="{FF2B5EF4-FFF2-40B4-BE49-F238E27FC236}">
                  <a16:creationId xmlns:a16="http://schemas.microsoft.com/office/drawing/2014/main" id="{C2243D76-8F32-EDF7-EFE3-5B40CB5F1D89}"/>
                </a:ext>
              </a:extLst>
            </p:cNvPr>
            <p:cNvSpPr/>
            <p:nvPr/>
          </p:nvSpPr>
          <p:spPr>
            <a:xfrm>
              <a:off x="710281" y="3799473"/>
              <a:ext cx="3267454" cy="565818"/>
            </a:xfrm>
            <a:custGeom>
              <a:avLst/>
              <a:gdLst/>
              <a:ahLst/>
              <a:cxnLst/>
              <a:rect l="l" t="t" r="r" b="b"/>
              <a:pathLst>
                <a:path w="131052" h="22694" extrusionOk="0">
                  <a:moveTo>
                    <a:pt x="13109" y="0"/>
                  </a:moveTo>
                  <a:lnTo>
                    <a:pt x="0" y="22693"/>
                  </a:lnTo>
                  <a:lnTo>
                    <a:pt x="131052" y="22693"/>
                  </a:lnTo>
                  <a:lnTo>
                    <a:pt x="117955" y="0"/>
                  </a:lnTo>
                  <a:close/>
                </a:path>
              </a:pathLst>
            </a:custGeom>
            <a:solidFill>
              <a:schemeClr val="accent6"/>
            </a:solidFill>
            <a:ln>
              <a:noFill/>
            </a:ln>
          </p:spPr>
          <p:txBody>
            <a:bodyPr spcFirstLastPara="1" wrap="square" lIns="121900" tIns="121900" rIns="121900" bIns="121900" anchor="ctr" anchorCtr="0">
              <a:noAutofit/>
            </a:bodyPr>
            <a:lstStyle/>
            <a:p>
              <a:endParaRPr sz="1867"/>
            </a:p>
          </p:txBody>
        </p:sp>
      </p:grpSp>
    </p:spTree>
    <p:extLst>
      <p:ext uri="{BB962C8B-B14F-4D97-AF65-F5344CB8AC3E}">
        <p14:creationId xmlns:p14="http://schemas.microsoft.com/office/powerpoint/2010/main" val="925352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E85AB-EE25-94EF-2A15-D325B79D3459}"/>
              </a:ext>
            </a:extLst>
          </p:cNvPr>
          <p:cNvSpPr>
            <a:spLocks noGrp="1"/>
          </p:cNvSpPr>
          <p:nvPr>
            <p:ph type="title"/>
          </p:nvPr>
        </p:nvSpPr>
        <p:spPr/>
        <p:txBody>
          <a:bodyPr/>
          <a:lstStyle/>
          <a:p>
            <a:endParaRPr lang="en-FI"/>
          </a:p>
        </p:txBody>
      </p:sp>
      <p:pic>
        <p:nvPicPr>
          <p:cNvPr id="5" name="Content Placeholder 4" descr="A picture containing text, screenshot, font, design&#10;&#10;Description automatically generated">
            <a:extLst>
              <a:ext uri="{FF2B5EF4-FFF2-40B4-BE49-F238E27FC236}">
                <a16:creationId xmlns:a16="http://schemas.microsoft.com/office/drawing/2014/main" id="{ECE7AB72-36F2-6B6C-1467-0E0D541CE79F}"/>
              </a:ext>
            </a:extLst>
          </p:cNvPr>
          <p:cNvPicPr>
            <a:picLocks noChangeAspect="1"/>
          </p:cNvPicPr>
          <p:nvPr/>
        </p:nvPicPr>
        <p:blipFill>
          <a:blip r:embed="rId3"/>
          <a:stretch>
            <a:fillRect/>
          </a:stretch>
        </p:blipFill>
        <p:spPr>
          <a:xfrm>
            <a:off x="2040633" y="900322"/>
            <a:ext cx="8497983" cy="5728657"/>
          </a:xfrm>
          <a:prstGeom prst="rect">
            <a:avLst/>
          </a:prstGeom>
        </p:spPr>
      </p:pic>
    </p:spTree>
    <p:extLst>
      <p:ext uri="{BB962C8B-B14F-4D97-AF65-F5344CB8AC3E}">
        <p14:creationId xmlns:p14="http://schemas.microsoft.com/office/powerpoint/2010/main" val="134742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3F9A8CC-F088-414B-9251-5B983223FE91}"/>
              </a:ext>
            </a:extLst>
          </p:cNvPr>
          <p:cNvSpPr/>
          <p:nvPr/>
        </p:nvSpPr>
        <p:spPr>
          <a:xfrm>
            <a:off x="1588" y="0"/>
            <a:ext cx="5262282" cy="6858000"/>
          </a:xfrm>
          <a:custGeom>
            <a:avLst/>
            <a:gdLst>
              <a:gd name="connsiteX0" fmla="*/ 0 w 10524564"/>
              <a:gd name="connsiteY0" fmla="*/ 0 h 13716000"/>
              <a:gd name="connsiteX1" fmla="*/ 1918446 w 10524564"/>
              <a:gd name="connsiteY1" fmla="*/ 0 h 13716000"/>
              <a:gd name="connsiteX2" fmla="*/ 1918446 w 10524564"/>
              <a:gd name="connsiteY2" fmla="*/ 2336767 h 13716000"/>
              <a:gd name="connsiteX3" fmla="*/ 3544079 w 10524564"/>
              <a:gd name="connsiteY3" fmla="*/ 3962400 h 13716000"/>
              <a:gd name="connsiteX4" fmla="*/ 3998259 w 10524564"/>
              <a:gd name="connsiteY4" fmla="*/ 3962400 h 13716000"/>
              <a:gd name="connsiteX5" fmla="*/ 8898931 w 10524564"/>
              <a:gd name="connsiteY5" fmla="*/ 3962400 h 13716000"/>
              <a:gd name="connsiteX6" fmla="*/ 10524564 w 10524564"/>
              <a:gd name="connsiteY6" fmla="*/ 5588034 h 13716000"/>
              <a:gd name="connsiteX7" fmla="*/ 10524564 w 10524564"/>
              <a:gd name="connsiteY7" fmla="*/ 12090367 h 13716000"/>
              <a:gd name="connsiteX8" fmla="*/ 8898931 w 10524564"/>
              <a:gd name="connsiteY8" fmla="*/ 13716000 h 13716000"/>
              <a:gd name="connsiteX9" fmla="*/ 3998259 w 10524564"/>
              <a:gd name="connsiteY9" fmla="*/ 13716000 h 13716000"/>
              <a:gd name="connsiteX10" fmla="*/ 1625633 w 10524564"/>
              <a:gd name="connsiteY10" fmla="*/ 13716000 h 13716000"/>
              <a:gd name="connsiteX11" fmla="*/ 0 w 10524564"/>
              <a:gd name="connsiteY11" fmla="*/ 13716000 h 13716000"/>
              <a:gd name="connsiteX12" fmla="*/ 0 w 10524564"/>
              <a:gd name="connsiteY12" fmla="*/ 12090367 h 13716000"/>
              <a:gd name="connsiteX13" fmla="*/ 0 w 10524564"/>
              <a:gd name="connsiteY13" fmla="*/ 5588034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24564" h="13716000">
                <a:moveTo>
                  <a:pt x="0" y="0"/>
                </a:moveTo>
                <a:lnTo>
                  <a:pt x="1918446" y="0"/>
                </a:lnTo>
                <a:lnTo>
                  <a:pt x="1918446" y="2336767"/>
                </a:lnTo>
                <a:cubicBezTo>
                  <a:pt x="1918446" y="3234579"/>
                  <a:pt x="2646267" y="3962400"/>
                  <a:pt x="3544079" y="3962400"/>
                </a:cubicBezTo>
                <a:lnTo>
                  <a:pt x="3998259" y="3962400"/>
                </a:lnTo>
                <a:lnTo>
                  <a:pt x="8898931" y="3962400"/>
                </a:lnTo>
                <a:cubicBezTo>
                  <a:pt x="9796743" y="3962400"/>
                  <a:pt x="10524564" y="4690221"/>
                  <a:pt x="10524564" y="5588034"/>
                </a:cubicBezTo>
                <a:lnTo>
                  <a:pt x="10524564" y="12090367"/>
                </a:lnTo>
                <a:cubicBezTo>
                  <a:pt x="10524564" y="12988179"/>
                  <a:pt x="9796743" y="13716000"/>
                  <a:pt x="8898931" y="13716000"/>
                </a:cubicBezTo>
                <a:lnTo>
                  <a:pt x="3998259" y="13716000"/>
                </a:lnTo>
                <a:lnTo>
                  <a:pt x="1625633" y="13716000"/>
                </a:lnTo>
                <a:lnTo>
                  <a:pt x="0" y="13716000"/>
                </a:lnTo>
                <a:lnTo>
                  <a:pt x="0" y="12090367"/>
                </a:lnTo>
                <a:lnTo>
                  <a:pt x="0" y="558803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latin typeface="Poppins" panose="00000500000000000000" pitchFamily="2" charset="0"/>
            </a:endParaRPr>
          </a:p>
        </p:txBody>
      </p:sp>
      <p:pic>
        <p:nvPicPr>
          <p:cNvPr id="21" name="Picture Placeholder 20" descr="A picture containing circle, text, design&#10;&#10;Description automatically generated">
            <a:extLst>
              <a:ext uri="{FF2B5EF4-FFF2-40B4-BE49-F238E27FC236}">
                <a16:creationId xmlns:a16="http://schemas.microsoft.com/office/drawing/2014/main" id="{C1EACCD2-295C-AEEC-4758-AA0511D498C2}"/>
              </a:ext>
            </a:extLst>
          </p:cNvPr>
          <p:cNvPicPr>
            <a:picLocks noGrp="1" noChangeAspect="1"/>
          </p:cNvPicPr>
          <p:nvPr>
            <p:ph type="pic" sz="quarter" idx="4294967295"/>
          </p:nvPr>
        </p:nvPicPr>
        <p:blipFill>
          <a:blip r:embed="rId3"/>
          <a:srcRect l="11138" r="11138"/>
          <a:stretch>
            <a:fillRect/>
          </a:stretch>
        </p:blipFill>
        <p:spPr>
          <a:xfrm>
            <a:off x="0" y="0"/>
            <a:ext cx="5264150" cy="6858000"/>
          </a:xfrm>
          <a:custGeom>
            <a:avLst/>
            <a:gdLst>
              <a:gd name="connsiteX0" fmla="*/ 0 w 10524564"/>
              <a:gd name="connsiteY0" fmla="*/ 0 h 13716000"/>
              <a:gd name="connsiteX1" fmla="*/ 1918446 w 10524564"/>
              <a:gd name="connsiteY1" fmla="*/ 0 h 13716000"/>
              <a:gd name="connsiteX2" fmla="*/ 1918446 w 10524564"/>
              <a:gd name="connsiteY2" fmla="*/ 2336767 h 13716000"/>
              <a:gd name="connsiteX3" fmla="*/ 3544079 w 10524564"/>
              <a:gd name="connsiteY3" fmla="*/ 3962400 h 13716000"/>
              <a:gd name="connsiteX4" fmla="*/ 3998259 w 10524564"/>
              <a:gd name="connsiteY4" fmla="*/ 3962400 h 13716000"/>
              <a:gd name="connsiteX5" fmla="*/ 8898931 w 10524564"/>
              <a:gd name="connsiteY5" fmla="*/ 3962400 h 13716000"/>
              <a:gd name="connsiteX6" fmla="*/ 10524564 w 10524564"/>
              <a:gd name="connsiteY6" fmla="*/ 5588035 h 13716000"/>
              <a:gd name="connsiteX7" fmla="*/ 10524564 w 10524564"/>
              <a:gd name="connsiteY7" fmla="*/ 12090367 h 13716000"/>
              <a:gd name="connsiteX8" fmla="*/ 8898931 w 10524564"/>
              <a:gd name="connsiteY8" fmla="*/ 13716000 h 13716000"/>
              <a:gd name="connsiteX9" fmla="*/ 3998259 w 10524564"/>
              <a:gd name="connsiteY9" fmla="*/ 13716000 h 13716000"/>
              <a:gd name="connsiteX10" fmla="*/ 1625633 w 10524564"/>
              <a:gd name="connsiteY10" fmla="*/ 13716000 h 13716000"/>
              <a:gd name="connsiteX11" fmla="*/ 0 w 10524564"/>
              <a:gd name="connsiteY11" fmla="*/ 13716000 h 13716000"/>
              <a:gd name="connsiteX12" fmla="*/ 0 w 10524564"/>
              <a:gd name="connsiteY12" fmla="*/ 12090367 h 13716000"/>
              <a:gd name="connsiteX13" fmla="*/ 0 w 10524564"/>
              <a:gd name="connsiteY13" fmla="*/ 5588035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24564" h="13716000">
                <a:moveTo>
                  <a:pt x="0" y="0"/>
                </a:moveTo>
                <a:lnTo>
                  <a:pt x="1918446" y="0"/>
                </a:lnTo>
                <a:lnTo>
                  <a:pt x="1918446" y="2336767"/>
                </a:lnTo>
                <a:cubicBezTo>
                  <a:pt x="1918446" y="3234579"/>
                  <a:pt x="2646267" y="3962400"/>
                  <a:pt x="3544079" y="3962400"/>
                </a:cubicBezTo>
                <a:lnTo>
                  <a:pt x="3998259" y="3962400"/>
                </a:lnTo>
                <a:lnTo>
                  <a:pt x="8898931" y="3962400"/>
                </a:lnTo>
                <a:cubicBezTo>
                  <a:pt x="9796743" y="3962400"/>
                  <a:pt x="10524564" y="4690221"/>
                  <a:pt x="10524564" y="5588035"/>
                </a:cubicBezTo>
                <a:lnTo>
                  <a:pt x="10524564" y="12090367"/>
                </a:lnTo>
                <a:cubicBezTo>
                  <a:pt x="10524564" y="12988179"/>
                  <a:pt x="9796743" y="13716000"/>
                  <a:pt x="8898931" y="13716000"/>
                </a:cubicBezTo>
                <a:lnTo>
                  <a:pt x="3998259" y="13716000"/>
                </a:lnTo>
                <a:lnTo>
                  <a:pt x="1625633" y="13716000"/>
                </a:lnTo>
                <a:lnTo>
                  <a:pt x="0" y="13716000"/>
                </a:lnTo>
                <a:lnTo>
                  <a:pt x="0" y="12090367"/>
                </a:lnTo>
                <a:lnTo>
                  <a:pt x="0" y="5588035"/>
                </a:lnTo>
                <a:close/>
              </a:path>
            </a:pathLst>
          </a:custGeom>
        </p:spPr>
      </p:pic>
      <p:sp>
        <p:nvSpPr>
          <p:cNvPr id="19" name="Freeform: Shape 18">
            <a:extLst>
              <a:ext uri="{FF2B5EF4-FFF2-40B4-BE49-F238E27FC236}">
                <a16:creationId xmlns:a16="http://schemas.microsoft.com/office/drawing/2014/main" id="{3D41EB64-E4D7-463E-B639-6573849AD9B0}"/>
              </a:ext>
            </a:extLst>
          </p:cNvPr>
          <p:cNvSpPr/>
          <p:nvPr/>
        </p:nvSpPr>
        <p:spPr>
          <a:xfrm>
            <a:off x="1588" y="0"/>
            <a:ext cx="5262282" cy="6858000"/>
          </a:xfrm>
          <a:custGeom>
            <a:avLst/>
            <a:gdLst>
              <a:gd name="connsiteX0" fmla="*/ 0 w 10524564"/>
              <a:gd name="connsiteY0" fmla="*/ 0 h 13716000"/>
              <a:gd name="connsiteX1" fmla="*/ 1918446 w 10524564"/>
              <a:gd name="connsiteY1" fmla="*/ 0 h 13716000"/>
              <a:gd name="connsiteX2" fmla="*/ 1918446 w 10524564"/>
              <a:gd name="connsiteY2" fmla="*/ 2336767 h 13716000"/>
              <a:gd name="connsiteX3" fmla="*/ 3544079 w 10524564"/>
              <a:gd name="connsiteY3" fmla="*/ 3962400 h 13716000"/>
              <a:gd name="connsiteX4" fmla="*/ 3998259 w 10524564"/>
              <a:gd name="connsiteY4" fmla="*/ 3962400 h 13716000"/>
              <a:gd name="connsiteX5" fmla="*/ 8898931 w 10524564"/>
              <a:gd name="connsiteY5" fmla="*/ 3962400 h 13716000"/>
              <a:gd name="connsiteX6" fmla="*/ 10524564 w 10524564"/>
              <a:gd name="connsiteY6" fmla="*/ 5588034 h 13716000"/>
              <a:gd name="connsiteX7" fmla="*/ 10524564 w 10524564"/>
              <a:gd name="connsiteY7" fmla="*/ 12090367 h 13716000"/>
              <a:gd name="connsiteX8" fmla="*/ 8898931 w 10524564"/>
              <a:gd name="connsiteY8" fmla="*/ 13716000 h 13716000"/>
              <a:gd name="connsiteX9" fmla="*/ 3998259 w 10524564"/>
              <a:gd name="connsiteY9" fmla="*/ 13716000 h 13716000"/>
              <a:gd name="connsiteX10" fmla="*/ 1625633 w 10524564"/>
              <a:gd name="connsiteY10" fmla="*/ 13716000 h 13716000"/>
              <a:gd name="connsiteX11" fmla="*/ 0 w 10524564"/>
              <a:gd name="connsiteY11" fmla="*/ 13716000 h 13716000"/>
              <a:gd name="connsiteX12" fmla="*/ 0 w 10524564"/>
              <a:gd name="connsiteY12" fmla="*/ 12090367 h 13716000"/>
              <a:gd name="connsiteX13" fmla="*/ 0 w 10524564"/>
              <a:gd name="connsiteY13" fmla="*/ 5588034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24564" h="13716000">
                <a:moveTo>
                  <a:pt x="0" y="0"/>
                </a:moveTo>
                <a:lnTo>
                  <a:pt x="1918446" y="0"/>
                </a:lnTo>
                <a:lnTo>
                  <a:pt x="1918446" y="2336767"/>
                </a:lnTo>
                <a:cubicBezTo>
                  <a:pt x="1918446" y="3234579"/>
                  <a:pt x="2646267" y="3962400"/>
                  <a:pt x="3544079" y="3962400"/>
                </a:cubicBezTo>
                <a:lnTo>
                  <a:pt x="3998259" y="3962400"/>
                </a:lnTo>
                <a:lnTo>
                  <a:pt x="8898931" y="3962400"/>
                </a:lnTo>
                <a:cubicBezTo>
                  <a:pt x="9796743" y="3962400"/>
                  <a:pt x="10524564" y="4690221"/>
                  <a:pt x="10524564" y="5588034"/>
                </a:cubicBezTo>
                <a:lnTo>
                  <a:pt x="10524564" y="12090367"/>
                </a:lnTo>
                <a:cubicBezTo>
                  <a:pt x="10524564" y="12988179"/>
                  <a:pt x="9796743" y="13716000"/>
                  <a:pt x="8898931" y="13716000"/>
                </a:cubicBezTo>
                <a:lnTo>
                  <a:pt x="3998259" y="13716000"/>
                </a:lnTo>
                <a:lnTo>
                  <a:pt x="1625633" y="13716000"/>
                </a:lnTo>
                <a:lnTo>
                  <a:pt x="0" y="13716000"/>
                </a:lnTo>
                <a:lnTo>
                  <a:pt x="0" y="12090367"/>
                </a:lnTo>
                <a:lnTo>
                  <a:pt x="0" y="5588034"/>
                </a:lnTo>
                <a:close/>
              </a:path>
            </a:pathLst>
          </a:custGeom>
          <a:solidFill>
            <a:srgbClr val="0000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latin typeface="Poppins" panose="00000500000000000000" pitchFamily="2" charset="0"/>
            </a:endParaRPr>
          </a:p>
        </p:txBody>
      </p:sp>
      <p:sp>
        <p:nvSpPr>
          <p:cNvPr id="7" name="TextBox 6">
            <a:extLst>
              <a:ext uri="{FF2B5EF4-FFF2-40B4-BE49-F238E27FC236}">
                <a16:creationId xmlns:a16="http://schemas.microsoft.com/office/drawing/2014/main" id="{9AB50F81-F54D-4E1A-82CF-4AD2D34C5FE5}"/>
              </a:ext>
            </a:extLst>
          </p:cNvPr>
          <p:cNvSpPr txBox="1"/>
          <p:nvPr/>
        </p:nvSpPr>
        <p:spPr>
          <a:xfrm>
            <a:off x="2460260" y="329579"/>
            <a:ext cx="7271482" cy="661720"/>
          </a:xfrm>
          <a:prstGeom prst="rect">
            <a:avLst/>
          </a:prstGeom>
          <a:noFill/>
        </p:spPr>
        <p:txBody>
          <a:bodyPr wrap="square" rtlCol="0" anchor="b">
            <a:spAutoFit/>
          </a:bodyPr>
          <a:lstStyle/>
          <a:p>
            <a:pPr algn="ctr"/>
            <a:r>
              <a:rPr lang="es-SV" sz="3700" b="1" spc="-145" dirty="0">
                <a:solidFill>
                  <a:schemeClr val="tx2"/>
                </a:solidFill>
                <a:latin typeface="Poppins" pitchFamily="2" charset="77"/>
                <a:cs typeface="Poppins" pitchFamily="2" charset="77"/>
              </a:rPr>
              <a:t>V</a:t>
            </a:r>
            <a:r>
              <a:rPr lang="en-US" sz="3700" b="1" spc="-145" dirty="0">
                <a:solidFill>
                  <a:schemeClr val="tx2"/>
                </a:solidFill>
                <a:latin typeface="Poppins" pitchFamily="2" charset="77"/>
                <a:cs typeface="Poppins" pitchFamily="2" charset="77"/>
              </a:rPr>
              <a:t>ISION SLIDE</a:t>
            </a:r>
          </a:p>
        </p:txBody>
      </p:sp>
      <p:sp>
        <p:nvSpPr>
          <p:cNvPr id="8" name="TextBox 7">
            <a:extLst>
              <a:ext uri="{FF2B5EF4-FFF2-40B4-BE49-F238E27FC236}">
                <a16:creationId xmlns:a16="http://schemas.microsoft.com/office/drawing/2014/main" id="{4566A8CA-6971-4DDD-A020-B8F5EF046F75}"/>
              </a:ext>
            </a:extLst>
          </p:cNvPr>
          <p:cNvSpPr txBox="1"/>
          <p:nvPr/>
        </p:nvSpPr>
        <p:spPr>
          <a:xfrm>
            <a:off x="2441210" y="947744"/>
            <a:ext cx="7271481" cy="323165"/>
          </a:xfrm>
          <a:prstGeom prst="rect">
            <a:avLst/>
          </a:prstGeom>
          <a:noFill/>
        </p:spPr>
        <p:txBody>
          <a:bodyPr wrap="square" rtlCol="0">
            <a:spAutoFit/>
          </a:bodyPr>
          <a:lstStyle/>
          <a:p>
            <a:pPr algn="ctr"/>
            <a:r>
              <a:rPr lang="en-US" sz="1500" spc="-60" dirty="0">
                <a:latin typeface="Poppins" pitchFamily="2" charset="77"/>
                <a:cs typeface="Poppins" pitchFamily="2" charset="77"/>
              </a:rPr>
              <a:t>Make a big impact with our professional slides and charts</a:t>
            </a:r>
          </a:p>
        </p:txBody>
      </p:sp>
      <p:sp>
        <p:nvSpPr>
          <p:cNvPr id="28" name="Freeform: Shape 27">
            <a:extLst>
              <a:ext uri="{FF2B5EF4-FFF2-40B4-BE49-F238E27FC236}">
                <a16:creationId xmlns:a16="http://schemas.microsoft.com/office/drawing/2014/main" id="{B3C1D03A-FC6D-4CD7-8E18-38FE82E74D48}"/>
              </a:ext>
            </a:extLst>
          </p:cNvPr>
          <p:cNvSpPr/>
          <p:nvPr/>
        </p:nvSpPr>
        <p:spPr>
          <a:xfrm>
            <a:off x="10786818" y="0"/>
            <a:ext cx="1403595" cy="1605299"/>
          </a:xfrm>
          <a:custGeom>
            <a:avLst/>
            <a:gdLst>
              <a:gd name="connsiteX0" fmla="*/ 0 w 2807190"/>
              <a:gd name="connsiteY0" fmla="*/ 0 h 3210598"/>
              <a:gd name="connsiteX1" fmla="*/ 2807190 w 2807190"/>
              <a:gd name="connsiteY1" fmla="*/ 0 h 3210598"/>
              <a:gd name="connsiteX2" fmla="*/ 2807190 w 2807190"/>
              <a:gd name="connsiteY2" fmla="*/ 3210598 h 3210598"/>
              <a:gd name="connsiteX3" fmla="*/ 1772988 w 2807190"/>
              <a:gd name="connsiteY3" fmla="*/ 3210598 h 3210598"/>
              <a:gd name="connsiteX4" fmla="*/ 0 w 2807190"/>
              <a:gd name="connsiteY4" fmla="*/ 1437610 h 3210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7190" h="3210598">
                <a:moveTo>
                  <a:pt x="0" y="0"/>
                </a:moveTo>
                <a:lnTo>
                  <a:pt x="2807190" y="0"/>
                </a:lnTo>
                <a:lnTo>
                  <a:pt x="2807190" y="3210598"/>
                </a:lnTo>
                <a:lnTo>
                  <a:pt x="1772988" y="3210598"/>
                </a:lnTo>
                <a:cubicBezTo>
                  <a:pt x="793796" y="3210598"/>
                  <a:pt x="0" y="2416804"/>
                  <a:pt x="0" y="143761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latin typeface="Poppins" panose="00000500000000000000" pitchFamily="2" charset="0"/>
            </a:endParaRPr>
          </a:p>
        </p:txBody>
      </p:sp>
      <p:sp>
        <p:nvSpPr>
          <p:cNvPr id="13" name="Rectangle: Rounded Corners 12">
            <a:extLst>
              <a:ext uri="{FF2B5EF4-FFF2-40B4-BE49-F238E27FC236}">
                <a16:creationId xmlns:a16="http://schemas.microsoft.com/office/drawing/2014/main" id="{5F71168D-3DA7-4B17-B351-94F5EE7D3A2D}"/>
              </a:ext>
            </a:extLst>
          </p:cNvPr>
          <p:cNvSpPr/>
          <p:nvPr/>
        </p:nvSpPr>
        <p:spPr>
          <a:xfrm>
            <a:off x="4546036" y="2747194"/>
            <a:ext cx="1443975" cy="757854"/>
          </a:xfrm>
          <a:prstGeom prst="roundRect">
            <a:avLst>
              <a:gd name="adj" fmla="val 231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anose="00000500000000000000" pitchFamily="2" charset="0"/>
            </a:endParaRPr>
          </a:p>
        </p:txBody>
      </p:sp>
      <p:sp>
        <p:nvSpPr>
          <p:cNvPr id="11" name="Freeform 48">
            <a:extLst>
              <a:ext uri="{FF2B5EF4-FFF2-40B4-BE49-F238E27FC236}">
                <a16:creationId xmlns:a16="http://schemas.microsoft.com/office/drawing/2014/main" id="{62E605CD-8E86-4093-B6B9-1DD94D5276BD}"/>
              </a:ext>
            </a:extLst>
          </p:cNvPr>
          <p:cNvSpPr>
            <a:spLocks noChangeArrowheads="1"/>
          </p:cNvSpPr>
          <p:nvPr/>
        </p:nvSpPr>
        <p:spPr bwMode="auto">
          <a:xfrm>
            <a:off x="5029204" y="2886483"/>
            <a:ext cx="477639" cy="479276"/>
          </a:xfrm>
          <a:custGeom>
            <a:avLst/>
            <a:gdLst>
              <a:gd name="connsiteX0" fmla="*/ 28785 w 515201"/>
              <a:gd name="connsiteY0" fmla="*/ 416297 h 516967"/>
              <a:gd name="connsiteX1" fmla="*/ 14190 w 515201"/>
              <a:gd name="connsiteY1" fmla="*/ 430391 h 516967"/>
              <a:gd name="connsiteX2" fmla="*/ 14190 w 515201"/>
              <a:gd name="connsiteY2" fmla="*/ 493209 h 516967"/>
              <a:gd name="connsiteX3" fmla="*/ 23515 w 515201"/>
              <a:gd name="connsiteY3" fmla="*/ 502471 h 516967"/>
              <a:gd name="connsiteX4" fmla="*/ 71760 w 515201"/>
              <a:gd name="connsiteY4" fmla="*/ 502471 h 516967"/>
              <a:gd name="connsiteX5" fmla="*/ 81085 w 515201"/>
              <a:gd name="connsiteY5" fmla="*/ 493209 h 516967"/>
              <a:gd name="connsiteX6" fmla="*/ 81085 w 515201"/>
              <a:gd name="connsiteY6" fmla="*/ 430391 h 516967"/>
              <a:gd name="connsiteX7" fmla="*/ 66490 w 515201"/>
              <a:gd name="connsiteY7" fmla="*/ 416297 h 516967"/>
              <a:gd name="connsiteX8" fmla="*/ 28785 w 515201"/>
              <a:gd name="connsiteY8" fmla="*/ 402203 h 516967"/>
              <a:gd name="connsiteX9" fmla="*/ 66490 w 515201"/>
              <a:gd name="connsiteY9" fmla="*/ 402203 h 516967"/>
              <a:gd name="connsiteX10" fmla="*/ 95275 w 515201"/>
              <a:gd name="connsiteY10" fmla="*/ 430391 h 516967"/>
              <a:gd name="connsiteX11" fmla="*/ 95275 w 515201"/>
              <a:gd name="connsiteY11" fmla="*/ 493209 h 516967"/>
              <a:gd name="connsiteX12" fmla="*/ 71760 w 515201"/>
              <a:gd name="connsiteY12" fmla="*/ 516967 h 516967"/>
              <a:gd name="connsiteX13" fmla="*/ 23515 w 515201"/>
              <a:gd name="connsiteY13" fmla="*/ 516967 h 516967"/>
              <a:gd name="connsiteX14" fmla="*/ 0 w 515201"/>
              <a:gd name="connsiteY14" fmla="*/ 493209 h 516967"/>
              <a:gd name="connsiteX15" fmla="*/ 0 w 515201"/>
              <a:gd name="connsiteY15" fmla="*/ 430391 h 516967"/>
              <a:gd name="connsiteX16" fmla="*/ 28785 w 515201"/>
              <a:gd name="connsiteY16" fmla="*/ 402203 h 516967"/>
              <a:gd name="connsiteX17" fmla="*/ 168757 w 515201"/>
              <a:gd name="connsiteY17" fmla="*/ 294400 h 516967"/>
              <a:gd name="connsiteX18" fmla="*/ 154162 w 515201"/>
              <a:gd name="connsiteY18" fmla="*/ 308852 h 516967"/>
              <a:gd name="connsiteX19" fmla="*/ 154162 w 515201"/>
              <a:gd name="connsiteY19" fmla="*/ 491512 h 516967"/>
              <a:gd name="connsiteX20" fmla="*/ 163487 w 515201"/>
              <a:gd name="connsiteY20" fmla="*/ 500745 h 516967"/>
              <a:gd name="connsiteX21" fmla="*/ 211732 w 515201"/>
              <a:gd name="connsiteY21" fmla="*/ 500745 h 516967"/>
              <a:gd name="connsiteX22" fmla="*/ 221057 w 515201"/>
              <a:gd name="connsiteY22" fmla="*/ 491512 h 516967"/>
              <a:gd name="connsiteX23" fmla="*/ 221057 w 515201"/>
              <a:gd name="connsiteY23" fmla="*/ 308852 h 516967"/>
              <a:gd name="connsiteX24" fmla="*/ 206462 w 515201"/>
              <a:gd name="connsiteY24" fmla="*/ 294400 h 516967"/>
              <a:gd name="connsiteX25" fmla="*/ 168757 w 515201"/>
              <a:gd name="connsiteY25" fmla="*/ 279948 h 516967"/>
              <a:gd name="connsiteX26" fmla="*/ 206462 w 515201"/>
              <a:gd name="connsiteY26" fmla="*/ 279948 h 516967"/>
              <a:gd name="connsiteX27" fmla="*/ 235247 w 515201"/>
              <a:gd name="connsiteY27" fmla="*/ 308852 h 516967"/>
              <a:gd name="connsiteX28" fmla="*/ 235247 w 515201"/>
              <a:gd name="connsiteY28" fmla="*/ 491512 h 516967"/>
              <a:gd name="connsiteX29" fmla="*/ 211732 w 515201"/>
              <a:gd name="connsiteY29" fmla="*/ 515198 h 516967"/>
              <a:gd name="connsiteX30" fmla="*/ 163487 w 515201"/>
              <a:gd name="connsiteY30" fmla="*/ 515198 h 516967"/>
              <a:gd name="connsiteX31" fmla="*/ 139972 w 515201"/>
              <a:gd name="connsiteY31" fmla="*/ 491512 h 516967"/>
              <a:gd name="connsiteX32" fmla="*/ 139972 w 515201"/>
              <a:gd name="connsiteY32" fmla="*/ 308852 h 516967"/>
              <a:gd name="connsiteX33" fmla="*/ 168757 w 515201"/>
              <a:gd name="connsiteY33" fmla="*/ 279948 h 516967"/>
              <a:gd name="connsiteX34" fmla="*/ 308610 w 515201"/>
              <a:gd name="connsiteY34" fmla="*/ 154005 h 516967"/>
              <a:gd name="connsiteX35" fmla="*/ 294480 w 515201"/>
              <a:gd name="connsiteY35" fmla="*/ 168437 h 516967"/>
              <a:gd name="connsiteX36" fmla="*/ 294480 w 515201"/>
              <a:gd name="connsiteY36" fmla="*/ 491546 h 516967"/>
              <a:gd name="connsiteX37" fmla="*/ 303361 w 515201"/>
              <a:gd name="connsiteY37" fmla="*/ 500766 h 516967"/>
              <a:gd name="connsiteX38" fmla="*/ 351807 w 515201"/>
              <a:gd name="connsiteY38" fmla="*/ 500766 h 516967"/>
              <a:gd name="connsiteX39" fmla="*/ 360689 w 515201"/>
              <a:gd name="connsiteY39" fmla="*/ 491546 h 516967"/>
              <a:gd name="connsiteX40" fmla="*/ 360689 w 515201"/>
              <a:gd name="connsiteY40" fmla="*/ 168437 h 516967"/>
              <a:gd name="connsiteX41" fmla="*/ 346559 w 515201"/>
              <a:gd name="connsiteY41" fmla="*/ 154005 h 516967"/>
              <a:gd name="connsiteX42" fmla="*/ 308610 w 515201"/>
              <a:gd name="connsiteY42" fmla="*/ 139974 h 516967"/>
              <a:gd name="connsiteX43" fmla="*/ 346559 w 515201"/>
              <a:gd name="connsiteY43" fmla="*/ 139974 h 516967"/>
              <a:gd name="connsiteX44" fmla="*/ 375222 w 515201"/>
              <a:gd name="connsiteY44" fmla="*/ 168437 h 516967"/>
              <a:gd name="connsiteX45" fmla="*/ 375222 w 515201"/>
              <a:gd name="connsiteY45" fmla="*/ 491546 h 516967"/>
              <a:gd name="connsiteX46" fmla="*/ 351807 w 515201"/>
              <a:gd name="connsiteY46" fmla="*/ 515198 h 516967"/>
              <a:gd name="connsiteX47" fmla="*/ 303361 w 515201"/>
              <a:gd name="connsiteY47" fmla="*/ 515198 h 516967"/>
              <a:gd name="connsiteX48" fmla="*/ 279946 w 515201"/>
              <a:gd name="connsiteY48" fmla="*/ 491546 h 516967"/>
              <a:gd name="connsiteX49" fmla="*/ 279946 w 515201"/>
              <a:gd name="connsiteY49" fmla="*/ 168437 h 516967"/>
              <a:gd name="connsiteX50" fmla="*/ 308610 w 515201"/>
              <a:gd name="connsiteY50" fmla="*/ 139974 h 516967"/>
              <a:gd name="connsiteX51" fmla="*/ 449666 w 515201"/>
              <a:gd name="connsiteY51" fmla="*/ 32185 h 516967"/>
              <a:gd name="connsiteX52" fmla="*/ 435281 w 515201"/>
              <a:gd name="connsiteY52" fmla="*/ 46250 h 516967"/>
              <a:gd name="connsiteX53" fmla="*/ 435281 w 515201"/>
              <a:gd name="connsiteY53" fmla="*/ 491489 h 516967"/>
              <a:gd name="connsiteX54" fmla="*/ 444871 w 515201"/>
              <a:gd name="connsiteY54" fmla="*/ 500731 h 516967"/>
              <a:gd name="connsiteX55" fmla="*/ 492024 w 515201"/>
              <a:gd name="connsiteY55" fmla="*/ 500731 h 516967"/>
              <a:gd name="connsiteX56" fmla="*/ 501215 w 515201"/>
              <a:gd name="connsiteY56" fmla="*/ 491489 h 516967"/>
              <a:gd name="connsiteX57" fmla="*/ 501215 w 515201"/>
              <a:gd name="connsiteY57" fmla="*/ 46250 h 516967"/>
              <a:gd name="connsiteX58" fmla="*/ 486829 w 515201"/>
              <a:gd name="connsiteY58" fmla="*/ 32185 h 516967"/>
              <a:gd name="connsiteX59" fmla="*/ 449666 w 515201"/>
              <a:gd name="connsiteY59" fmla="*/ 17719 h 516967"/>
              <a:gd name="connsiteX60" fmla="*/ 486829 w 515201"/>
              <a:gd name="connsiteY60" fmla="*/ 17719 h 516967"/>
              <a:gd name="connsiteX61" fmla="*/ 515201 w 515201"/>
              <a:gd name="connsiteY61" fmla="*/ 46250 h 516967"/>
              <a:gd name="connsiteX62" fmla="*/ 515201 w 515201"/>
              <a:gd name="connsiteY62" fmla="*/ 491489 h 516967"/>
              <a:gd name="connsiteX63" fmla="*/ 492024 w 515201"/>
              <a:gd name="connsiteY63" fmla="*/ 515197 h 516967"/>
              <a:gd name="connsiteX64" fmla="*/ 444871 w 515201"/>
              <a:gd name="connsiteY64" fmla="*/ 515197 h 516967"/>
              <a:gd name="connsiteX65" fmla="*/ 421694 w 515201"/>
              <a:gd name="connsiteY65" fmla="*/ 491489 h 516967"/>
              <a:gd name="connsiteX66" fmla="*/ 421694 w 515201"/>
              <a:gd name="connsiteY66" fmla="*/ 46250 h 516967"/>
              <a:gd name="connsiteX67" fmla="*/ 449666 w 515201"/>
              <a:gd name="connsiteY67" fmla="*/ 17719 h 516967"/>
              <a:gd name="connsiteX68" fmla="*/ 329518 w 515201"/>
              <a:gd name="connsiteY68" fmla="*/ 0 h 516967"/>
              <a:gd name="connsiteX69" fmla="*/ 369753 w 515201"/>
              <a:gd name="connsiteY69" fmla="*/ 0 h 516967"/>
              <a:gd name="connsiteX70" fmla="*/ 372569 w 515201"/>
              <a:gd name="connsiteY70" fmla="*/ 401 h 516967"/>
              <a:gd name="connsiteX71" fmla="*/ 376190 w 515201"/>
              <a:gd name="connsiteY71" fmla="*/ 4414 h 516967"/>
              <a:gd name="connsiteX72" fmla="*/ 376995 w 515201"/>
              <a:gd name="connsiteY72" fmla="*/ 7224 h 516967"/>
              <a:gd name="connsiteX73" fmla="*/ 376995 w 515201"/>
              <a:gd name="connsiteY73" fmla="*/ 46953 h 516967"/>
              <a:gd name="connsiteX74" fmla="*/ 369753 w 515201"/>
              <a:gd name="connsiteY74" fmla="*/ 54578 h 516967"/>
              <a:gd name="connsiteX75" fmla="*/ 362510 w 515201"/>
              <a:gd name="connsiteY75" fmla="*/ 46953 h 516967"/>
              <a:gd name="connsiteX76" fmla="*/ 362510 w 515201"/>
              <a:gd name="connsiteY76" fmla="*/ 24480 h 516967"/>
              <a:gd name="connsiteX77" fmla="*/ 12875 w 515201"/>
              <a:gd name="connsiteY77" fmla="*/ 373217 h 516967"/>
              <a:gd name="connsiteX78" fmla="*/ 7645 w 515201"/>
              <a:gd name="connsiteY78" fmla="*/ 375224 h 516967"/>
              <a:gd name="connsiteX79" fmla="*/ 2816 w 515201"/>
              <a:gd name="connsiteY79" fmla="*/ 373217 h 516967"/>
              <a:gd name="connsiteX80" fmla="*/ 2816 w 515201"/>
              <a:gd name="connsiteY80" fmla="*/ 363184 h 516967"/>
              <a:gd name="connsiteX81" fmla="*/ 352452 w 515201"/>
              <a:gd name="connsiteY81" fmla="*/ 14046 h 516967"/>
              <a:gd name="connsiteX82" fmla="*/ 329518 w 515201"/>
              <a:gd name="connsiteY82" fmla="*/ 14046 h 516967"/>
              <a:gd name="connsiteX83" fmla="*/ 322276 w 515201"/>
              <a:gd name="connsiteY83" fmla="*/ 7224 h 516967"/>
              <a:gd name="connsiteX84" fmla="*/ 329518 w 515201"/>
              <a:gd name="connsiteY84" fmla="*/ 0 h 51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15201" h="516967">
                <a:moveTo>
                  <a:pt x="28785" y="416297"/>
                </a:moveTo>
                <a:cubicBezTo>
                  <a:pt x="20677" y="416297"/>
                  <a:pt x="14190" y="422740"/>
                  <a:pt x="14190" y="430391"/>
                </a:cubicBezTo>
                <a:lnTo>
                  <a:pt x="14190" y="493209"/>
                </a:lnTo>
                <a:cubicBezTo>
                  <a:pt x="14190" y="498444"/>
                  <a:pt x="18650" y="502471"/>
                  <a:pt x="23515" y="502471"/>
                </a:cubicBezTo>
                <a:lnTo>
                  <a:pt x="71760" y="502471"/>
                </a:lnTo>
                <a:cubicBezTo>
                  <a:pt x="76625" y="502471"/>
                  <a:pt x="81085" y="498444"/>
                  <a:pt x="81085" y="493209"/>
                </a:cubicBezTo>
                <a:lnTo>
                  <a:pt x="81085" y="430391"/>
                </a:lnTo>
                <a:cubicBezTo>
                  <a:pt x="81085" y="422740"/>
                  <a:pt x="74598" y="416297"/>
                  <a:pt x="66490" y="416297"/>
                </a:cubicBezTo>
                <a:close/>
                <a:moveTo>
                  <a:pt x="28785" y="402203"/>
                </a:moveTo>
                <a:lnTo>
                  <a:pt x="66490" y="402203"/>
                </a:lnTo>
                <a:cubicBezTo>
                  <a:pt x="82301" y="402203"/>
                  <a:pt x="95275" y="414686"/>
                  <a:pt x="95275" y="430391"/>
                </a:cubicBezTo>
                <a:lnTo>
                  <a:pt x="95275" y="493209"/>
                </a:lnTo>
                <a:cubicBezTo>
                  <a:pt x="95275" y="506095"/>
                  <a:pt x="84734" y="516967"/>
                  <a:pt x="71760" y="516967"/>
                </a:cubicBezTo>
                <a:lnTo>
                  <a:pt x="23515" y="516967"/>
                </a:lnTo>
                <a:cubicBezTo>
                  <a:pt x="10541" y="516967"/>
                  <a:pt x="0" y="506095"/>
                  <a:pt x="0" y="493209"/>
                </a:cubicBezTo>
                <a:lnTo>
                  <a:pt x="0" y="430391"/>
                </a:lnTo>
                <a:cubicBezTo>
                  <a:pt x="0" y="414686"/>
                  <a:pt x="12974" y="402203"/>
                  <a:pt x="28785" y="402203"/>
                </a:cubicBezTo>
                <a:close/>
                <a:moveTo>
                  <a:pt x="168757" y="294400"/>
                </a:moveTo>
                <a:cubicBezTo>
                  <a:pt x="160649" y="294400"/>
                  <a:pt x="154162" y="300422"/>
                  <a:pt x="154162" y="308852"/>
                </a:cubicBezTo>
                <a:lnTo>
                  <a:pt x="154162" y="491512"/>
                </a:lnTo>
                <a:cubicBezTo>
                  <a:pt x="154162" y="496731"/>
                  <a:pt x="158216" y="500745"/>
                  <a:pt x="163487" y="500745"/>
                </a:cubicBezTo>
                <a:lnTo>
                  <a:pt x="211732" y="500745"/>
                </a:lnTo>
                <a:cubicBezTo>
                  <a:pt x="216597" y="500745"/>
                  <a:pt x="221057" y="496731"/>
                  <a:pt x="221057" y="491512"/>
                </a:cubicBezTo>
                <a:lnTo>
                  <a:pt x="221057" y="308852"/>
                </a:lnTo>
                <a:cubicBezTo>
                  <a:pt x="221057" y="300422"/>
                  <a:pt x="214165" y="294400"/>
                  <a:pt x="206462" y="294400"/>
                </a:cubicBezTo>
                <a:close/>
                <a:moveTo>
                  <a:pt x="168757" y="279948"/>
                </a:moveTo>
                <a:lnTo>
                  <a:pt x="206462" y="279948"/>
                </a:lnTo>
                <a:cubicBezTo>
                  <a:pt x="222273" y="279948"/>
                  <a:pt x="235247" y="292794"/>
                  <a:pt x="235247" y="308852"/>
                </a:cubicBezTo>
                <a:lnTo>
                  <a:pt x="235247" y="491512"/>
                </a:lnTo>
                <a:cubicBezTo>
                  <a:pt x="235247" y="504358"/>
                  <a:pt x="224706" y="515198"/>
                  <a:pt x="211732" y="515198"/>
                </a:cubicBezTo>
                <a:lnTo>
                  <a:pt x="163487" y="515198"/>
                </a:lnTo>
                <a:cubicBezTo>
                  <a:pt x="150513" y="515198"/>
                  <a:pt x="139972" y="504358"/>
                  <a:pt x="139972" y="491512"/>
                </a:cubicBezTo>
                <a:lnTo>
                  <a:pt x="139972" y="308852"/>
                </a:lnTo>
                <a:cubicBezTo>
                  <a:pt x="139972" y="292794"/>
                  <a:pt x="152946" y="279948"/>
                  <a:pt x="168757" y="279948"/>
                </a:cubicBezTo>
                <a:close/>
                <a:moveTo>
                  <a:pt x="308610" y="154005"/>
                </a:moveTo>
                <a:cubicBezTo>
                  <a:pt x="300939" y="154005"/>
                  <a:pt x="294480" y="160419"/>
                  <a:pt x="294480" y="168437"/>
                </a:cubicBezTo>
                <a:lnTo>
                  <a:pt x="294480" y="491546"/>
                </a:lnTo>
                <a:cubicBezTo>
                  <a:pt x="294480" y="496758"/>
                  <a:pt x="298517" y="500766"/>
                  <a:pt x="303361" y="500766"/>
                </a:cubicBezTo>
                <a:lnTo>
                  <a:pt x="351807" y="500766"/>
                </a:lnTo>
                <a:cubicBezTo>
                  <a:pt x="356652" y="500766"/>
                  <a:pt x="360689" y="496758"/>
                  <a:pt x="360689" y="491546"/>
                </a:cubicBezTo>
                <a:lnTo>
                  <a:pt x="360689" y="168437"/>
                </a:lnTo>
                <a:cubicBezTo>
                  <a:pt x="360689" y="160419"/>
                  <a:pt x="354633" y="154005"/>
                  <a:pt x="346559" y="154005"/>
                </a:cubicBezTo>
                <a:close/>
                <a:moveTo>
                  <a:pt x="308610" y="139974"/>
                </a:moveTo>
                <a:lnTo>
                  <a:pt x="346559" y="139974"/>
                </a:lnTo>
                <a:cubicBezTo>
                  <a:pt x="362304" y="139974"/>
                  <a:pt x="375222" y="152802"/>
                  <a:pt x="375222" y="168437"/>
                </a:cubicBezTo>
                <a:lnTo>
                  <a:pt x="375222" y="491546"/>
                </a:lnTo>
                <a:cubicBezTo>
                  <a:pt x="375222" y="504374"/>
                  <a:pt x="364322" y="515198"/>
                  <a:pt x="351807" y="515198"/>
                </a:cubicBezTo>
                <a:lnTo>
                  <a:pt x="303361" y="515198"/>
                </a:lnTo>
                <a:cubicBezTo>
                  <a:pt x="290443" y="515198"/>
                  <a:pt x="279946" y="504374"/>
                  <a:pt x="279946" y="491546"/>
                </a:cubicBezTo>
                <a:lnTo>
                  <a:pt x="279946" y="168437"/>
                </a:lnTo>
                <a:cubicBezTo>
                  <a:pt x="279946" y="152802"/>
                  <a:pt x="292865" y="139974"/>
                  <a:pt x="308610" y="139974"/>
                </a:cubicBezTo>
                <a:close/>
                <a:moveTo>
                  <a:pt x="449666" y="32185"/>
                </a:moveTo>
                <a:cubicBezTo>
                  <a:pt x="441674" y="32185"/>
                  <a:pt x="435281" y="38615"/>
                  <a:pt x="435281" y="46250"/>
                </a:cubicBezTo>
                <a:lnTo>
                  <a:pt x="435281" y="491489"/>
                </a:lnTo>
                <a:cubicBezTo>
                  <a:pt x="435281" y="496713"/>
                  <a:pt x="439676" y="500731"/>
                  <a:pt x="444871" y="500731"/>
                </a:cubicBezTo>
                <a:lnTo>
                  <a:pt x="492024" y="500731"/>
                </a:lnTo>
                <a:cubicBezTo>
                  <a:pt x="496819" y="500731"/>
                  <a:pt x="501215" y="496713"/>
                  <a:pt x="501215" y="491489"/>
                </a:cubicBezTo>
                <a:lnTo>
                  <a:pt x="501215" y="46250"/>
                </a:lnTo>
                <a:cubicBezTo>
                  <a:pt x="501215" y="38615"/>
                  <a:pt x="494821" y="32185"/>
                  <a:pt x="486829" y="32185"/>
                </a:cubicBezTo>
                <a:close/>
                <a:moveTo>
                  <a:pt x="449666" y="17719"/>
                </a:moveTo>
                <a:lnTo>
                  <a:pt x="486829" y="17719"/>
                </a:lnTo>
                <a:cubicBezTo>
                  <a:pt x="502813" y="17719"/>
                  <a:pt x="515201" y="30578"/>
                  <a:pt x="515201" y="46250"/>
                </a:cubicBezTo>
                <a:lnTo>
                  <a:pt x="515201" y="491489"/>
                </a:lnTo>
                <a:cubicBezTo>
                  <a:pt x="515201" y="504348"/>
                  <a:pt x="504811" y="515197"/>
                  <a:pt x="492024" y="515197"/>
                </a:cubicBezTo>
                <a:lnTo>
                  <a:pt x="444871" y="515197"/>
                </a:lnTo>
                <a:cubicBezTo>
                  <a:pt x="431684" y="515197"/>
                  <a:pt x="421694" y="504348"/>
                  <a:pt x="421694" y="491489"/>
                </a:cubicBezTo>
                <a:lnTo>
                  <a:pt x="421694" y="46250"/>
                </a:lnTo>
                <a:cubicBezTo>
                  <a:pt x="421694" y="30578"/>
                  <a:pt x="434082" y="17719"/>
                  <a:pt x="449666" y="17719"/>
                </a:cubicBezTo>
                <a:close/>
                <a:moveTo>
                  <a:pt x="329518" y="0"/>
                </a:moveTo>
                <a:lnTo>
                  <a:pt x="369753" y="0"/>
                </a:lnTo>
                <a:cubicBezTo>
                  <a:pt x="370557" y="0"/>
                  <a:pt x="371362" y="0"/>
                  <a:pt x="372569" y="401"/>
                </a:cubicBezTo>
                <a:cubicBezTo>
                  <a:pt x="374178" y="1204"/>
                  <a:pt x="375788" y="2408"/>
                  <a:pt x="376190" y="4414"/>
                </a:cubicBezTo>
                <a:cubicBezTo>
                  <a:pt x="376592" y="5217"/>
                  <a:pt x="376995" y="6421"/>
                  <a:pt x="376995" y="7224"/>
                </a:cubicBezTo>
                <a:lnTo>
                  <a:pt x="376995" y="46953"/>
                </a:lnTo>
                <a:cubicBezTo>
                  <a:pt x="376995" y="50966"/>
                  <a:pt x="373776" y="54578"/>
                  <a:pt x="369753" y="54578"/>
                </a:cubicBezTo>
                <a:cubicBezTo>
                  <a:pt x="365729" y="54578"/>
                  <a:pt x="362510" y="50966"/>
                  <a:pt x="362510" y="46953"/>
                </a:cubicBezTo>
                <a:lnTo>
                  <a:pt x="362510" y="24480"/>
                </a:lnTo>
                <a:lnTo>
                  <a:pt x="12875" y="373217"/>
                </a:lnTo>
                <a:cubicBezTo>
                  <a:pt x="11668" y="374421"/>
                  <a:pt x="9656" y="375224"/>
                  <a:pt x="7645" y="375224"/>
                </a:cubicBezTo>
                <a:cubicBezTo>
                  <a:pt x="5633" y="375224"/>
                  <a:pt x="4426" y="374421"/>
                  <a:pt x="2816" y="373217"/>
                </a:cubicBezTo>
                <a:cubicBezTo>
                  <a:pt x="0" y="370408"/>
                  <a:pt x="0" y="365994"/>
                  <a:pt x="2816" y="363184"/>
                </a:cubicBezTo>
                <a:lnTo>
                  <a:pt x="352452" y="14046"/>
                </a:lnTo>
                <a:lnTo>
                  <a:pt x="329518" y="14046"/>
                </a:lnTo>
                <a:cubicBezTo>
                  <a:pt x="325495" y="14046"/>
                  <a:pt x="322276" y="11237"/>
                  <a:pt x="322276" y="7224"/>
                </a:cubicBezTo>
                <a:cubicBezTo>
                  <a:pt x="322276" y="3210"/>
                  <a:pt x="325495" y="0"/>
                  <a:pt x="329518" y="0"/>
                </a:cubicBezTo>
                <a:close/>
              </a:path>
            </a:pathLst>
          </a:custGeom>
          <a:solidFill>
            <a:schemeClr val="bg1"/>
          </a:solidFill>
          <a:ln>
            <a:noFill/>
          </a:ln>
          <a:effectLst/>
        </p:spPr>
        <p:txBody>
          <a:bodyPr wrap="square" anchor="ctr">
            <a:noAutofit/>
          </a:bodyPr>
          <a:lstStyle/>
          <a:p>
            <a:endParaRPr lang="en-US" sz="363" dirty="0">
              <a:latin typeface="Poppins" panose="00000500000000000000" pitchFamily="2" charset="0"/>
            </a:endParaRPr>
          </a:p>
        </p:txBody>
      </p:sp>
      <p:sp>
        <p:nvSpPr>
          <p:cNvPr id="18" name="Rectangle: Rounded Corners 17">
            <a:extLst>
              <a:ext uri="{FF2B5EF4-FFF2-40B4-BE49-F238E27FC236}">
                <a16:creationId xmlns:a16="http://schemas.microsoft.com/office/drawing/2014/main" id="{6F5D87A9-93E9-48A8-BFFB-9D8000F8F040}"/>
              </a:ext>
            </a:extLst>
          </p:cNvPr>
          <p:cNvSpPr/>
          <p:nvPr/>
        </p:nvSpPr>
        <p:spPr>
          <a:xfrm>
            <a:off x="4546036" y="4613134"/>
            <a:ext cx="1443975" cy="757854"/>
          </a:xfrm>
          <a:prstGeom prst="roundRect">
            <a:avLst>
              <a:gd name="adj" fmla="val 231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anose="00000500000000000000" pitchFamily="2" charset="0"/>
            </a:endParaRPr>
          </a:p>
        </p:txBody>
      </p:sp>
      <p:sp>
        <p:nvSpPr>
          <p:cNvPr id="10" name="Freeform 8">
            <a:extLst>
              <a:ext uri="{FF2B5EF4-FFF2-40B4-BE49-F238E27FC236}">
                <a16:creationId xmlns:a16="http://schemas.microsoft.com/office/drawing/2014/main" id="{6D0A41F6-01E5-47B7-A50F-19D3BC2F3FA8}"/>
              </a:ext>
            </a:extLst>
          </p:cNvPr>
          <p:cNvSpPr>
            <a:spLocks noChangeArrowheads="1"/>
          </p:cNvSpPr>
          <p:nvPr/>
        </p:nvSpPr>
        <p:spPr bwMode="auto">
          <a:xfrm>
            <a:off x="5014423" y="4738460"/>
            <a:ext cx="507202" cy="507201"/>
          </a:xfrm>
          <a:custGeom>
            <a:avLst/>
            <a:gdLst>
              <a:gd name="connsiteX0" fmla="*/ 392844 w 547089"/>
              <a:gd name="connsiteY0" fmla="*/ 438073 h 547089"/>
              <a:gd name="connsiteX1" fmla="*/ 357898 w 547089"/>
              <a:gd name="connsiteY1" fmla="*/ 473071 h 547089"/>
              <a:gd name="connsiteX2" fmla="*/ 357898 w 547089"/>
              <a:gd name="connsiteY2" fmla="*/ 513700 h 547089"/>
              <a:gd name="connsiteX3" fmla="*/ 357898 w 547089"/>
              <a:gd name="connsiteY3" fmla="*/ 514103 h 547089"/>
              <a:gd name="connsiteX4" fmla="*/ 371957 w 547089"/>
              <a:gd name="connsiteY4" fmla="*/ 522550 h 547089"/>
              <a:gd name="connsiteX5" fmla="*/ 371957 w 547089"/>
              <a:gd name="connsiteY5" fmla="*/ 489564 h 547089"/>
              <a:gd name="connsiteX6" fmla="*/ 379187 w 547089"/>
              <a:gd name="connsiteY6" fmla="*/ 482323 h 547089"/>
              <a:gd name="connsiteX7" fmla="*/ 386015 w 547089"/>
              <a:gd name="connsiteY7" fmla="*/ 489564 h 547089"/>
              <a:gd name="connsiteX8" fmla="*/ 386015 w 547089"/>
              <a:gd name="connsiteY8" fmla="*/ 526171 h 547089"/>
              <a:gd name="connsiteX9" fmla="*/ 386015 w 547089"/>
              <a:gd name="connsiteY9" fmla="*/ 527780 h 547089"/>
              <a:gd name="connsiteX10" fmla="*/ 420158 w 547089"/>
              <a:gd name="connsiteY10" fmla="*/ 533009 h 547089"/>
              <a:gd name="connsiteX11" fmla="*/ 453498 w 547089"/>
              <a:gd name="connsiteY11" fmla="*/ 528182 h 547089"/>
              <a:gd name="connsiteX12" fmla="*/ 453498 w 547089"/>
              <a:gd name="connsiteY12" fmla="*/ 526171 h 547089"/>
              <a:gd name="connsiteX13" fmla="*/ 453498 w 547089"/>
              <a:gd name="connsiteY13" fmla="*/ 489564 h 547089"/>
              <a:gd name="connsiteX14" fmla="*/ 460326 w 547089"/>
              <a:gd name="connsiteY14" fmla="*/ 482323 h 547089"/>
              <a:gd name="connsiteX15" fmla="*/ 467557 w 547089"/>
              <a:gd name="connsiteY15" fmla="*/ 489564 h 547089"/>
              <a:gd name="connsiteX16" fmla="*/ 467557 w 547089"/>
              <a:gd name="connsiteY16" fmla="*/ 522550 h 547089"/>
              <a:gd name="connsiteX17" fmla="*/ 482017 w 547089"/>
              <a:gd name="connsiteY17" fmla="*/ 514505 h 547089"/>
              <a:gd name="connsiteX18" fmla="*/ 482017 w 547089"/>
              <a:gd name="connsiteY18" fmla="*/ 514103 h 547089"/>
              <a:gd name="connsiteX19" fmla="*/ 482017 w 547089"/>
              <a:gd name="connsiteY19" fmla="*/ 473071 h 547089"/>
              <a:gd name="connsiteX20" fmla="*/ 447071 w 547089"/>
              <a:gd name="connsiteY20" fmla="*/ 438073 h 547089"/>
              <a:gd name="connsiteX21" fmla="*/ 100019 w 547089"/>
              <a:gd name="connsiteY21" fmla="*/ 438073 h 547089"/>
              <a:gd name="connsiteX22" fmla="*/ 65072 w 547089"/>
              <a:gd name="connsiteY22" fmla="*/ 473071 h 547089"/>
              <a:gd name="connsiteX23" fmla="*/ 65072 w 547089"/>
              <a:gd name="connsiteY23" fmla="*/ 513700 h 547089"/>
              <a:gd name="connsiteX24" fmla="*/ 65072 w 547089"/>
              <a:gd name="connsiteY24" fmla="*/ 514103 h 547089"/>
              <a:gd name="connsiteX25" fmla="*/ 79533 w 547089"/>
              <a:gd name="connsiteY25" fmla="*/ 522550 h 547089"/>
              <a:gd name="connsiteX26" fmla="*/ 79533 w 547089"/>
              <a:gd name="connsiteY26" fmla="*/ 489564 h 547089"/>
              <a:gd name="connsiteX27" fmla="*/ 86361 w 547089"/>
              <a:gd name="connsiteY27" fmla="*/ 482323 h 547089"/>
              <a:gd name="connsiteX28" fmla="*/ 93592 w 547089"/>
              <a:gd name="connsiteY28" fmla="*/ 489564 h 547089"/>
              <a:gd name="connsiteX29" fmla="*/ 93592 w 547089"/>
              <a:gd name="connsiteY29" fmla="*/ 526171 h 547089"/>
              <a:gd name="connsiteX30" fmla="*/ 93592 w 547089"/>
              <a:gd name="connsiteY30" fmla="*/ 527780 h 547089"/>
              <a:gd name="connsiteX31" fmla="*/ 127333 w 547089"/>
              <a:gd name="connsiteY31" fmla="*/ 533009 h 547089"/>
              <a:gd name="connsiteX32" fmla="*/ 161074 w 547089"/>
              <a:gd name="connsiteY32" fmla="*/ 528182 h 547089"/>
              <a:gd name="connsiteX33" fmla="*/ 160672 w 547089"/>
              <a:gd name="connsiteY33" fmla="*/ 526171 h 547089"/>
              <a:gd name="connsiteX34" fmla="*/ 160672 w 547089"/>
              <a:gd name="connsiteY34" fmla="*/ 489564 h 547089"/>
              <a:gd name="connsiteX35" fmla="*/ 167903 w 547089"/>
              <a:gd name="connsiteY35" fmla="*/ 482323 h 547089"/>
              <a:gd name="connsiteX36" fmla="*/ 175133 w 547089"/>
              <a:gd name="connsiteY36" fmla="*/ 489564 h 547089"/>
              <a:gd name="connsiteX37" fmla="*/ 175133 w 547089"/>
              <a:gd name="connsiteY37" fmla="*/ 522550 h 547089"/>
              <a:gd name="connsiteX38" fmla="*/ 189192 w 547089"/>
              <a:gd name="connsiteY38" fmla="*/ 514505 h 547089"/>
              <a:gd name="connsiteX39" fmla="*/ 189192 w 547089"/>
              <a:gd name="connsiteY39" fmla="*/ 514103 h 547089"/>
              <a:gd name="connsiteX40" fmla="*/ 189192 w 547089"/>
              <a:gd name="connsiteY40" fmla="*/ 473071 h 547089"/>
              <a:gd name="connsiteX41" fmla="*/ 154647 w 547089"/>
              <a:gd name="connsiteY41" fmla="*/ 438073 h 547089"/>
              <a:gd name="connsiteX42" fmla="*/ 420405 w 547089"/>
              <a:gd name="connsiteY42" fmla="*/ 354613 h 547089"/>
              <a:gd name="connsiteX43" fmla="*/ 394633 w 547089"/>
              <a:gd name="connsiteY43" fmla="*/ 379854 h 547089"/>
              <a:gd name="connsiteX44" fmla="*/ 420405 w 547089"/>
              <a:gd name="connsiteY44" fmla="*/ 405096 h 547089"/>
              <a:gd name="connsiteX45" fmla="*/ 446177 w 547089"/>
              <a:gd name="connsiteY45" fmla="*/ 379854 h 547089"/>
              <a:gd name="connsiteX46" fmla="*/ 432083 w 547089"/>
              <a:gd name="connsiteY46" fmla="*/ 357418 h 547089"/>
              <a:gd name="connsiteX47" fmla="*/ 420405 w 547089"/>
              <a:gd name="connsiteY47" fmla="*/ 354613 h 547089"/>
              <a:gd name="connsiteX48" fmla="*/ 128255 w 547089"/>
              <a:gd name="connsiteY48" fmla="*/ 354613 h 547089"/>
              <a:gd name="connsiteX49" fmla="*/ 103014 w 547089"/>
              <a:gd name="connsiteY49" fmla="*/ 379854 h 547089"/>
              <a:gd name="connsiteX50" fmla="*/ 128255 w 547089"/>
              <a:gd name="connsiteY50" fmla="*/ 405096 h 547089"/>
              <a:gd name="connsiteX51" fmla="*/ 153897 w 547089"/>
              <a:gd name="connsiteY51" fmla="*/ 379854 h 547089"/>
              <a:gd name="connsiteX52" fmla="*/ 139874 w 547089"/>
              <a:gd name="connsiteY52" fmla="*/ 357418 h 547089"/>
              <a:gd name="connsiteX53" fmla="*/ 128255 w 547089"/>
              <a:gd name="connsiteY53" fmla="*/ 354613 h 547089"/>
              <a:gd name="connsiteX54" fmla="*/ 420405 w 547089"/>
              <a:gd name="connsiteY54" fmla="*/ 340189 h 547089"/>
              <a:gd name="connsiteX55" fmla="*/ 438928 w 547089"/>
              <a:gd name="connsiteY55" fmla="*/ 344596 h 547089"/>
              <a:gd name="connsiteX56" fmla="*/ 460270 w 547089"/>
              <a:gd name="connsiteY56" fmla="*/ 379854 h 547089"/>
              <a:gd name="connsiteX57" fmla="*/ 420405 w 547089"/>
              <a:gd name="connsiteY57" fmla="*/ 419520 h 547089"/>
              <a:gd name="connsiteX58" fmla="*/ 380942 w 547089"/>
              <a:gd name="connsiteY58" fmla="*/ 379854 h 547089"/>
              <a:gd name="connsiteX59" fmla="*/ 420405 w 547089"/>
              <a:gd name="connsiteY59" fmla="*/ 340189 h 547089"/>
              <a:gd name="connsiteX60" fmla="*/ 128255 w 547089"/>
              <a:gd name="connsiteY60" fmla="*/ 340189 h 547089"/>
              <a:gd name="connsiteX61" fmla="*/ 146285 w 547089"/>
              <a:gd name="connsiteY61" fmla="*/ 344596 h 547089"/>
              <a:gd name="connsiteX62" fmla="*/ 167920 w 547089"/>
              <a:gd name="connsiteY62" fmla="*/ 379854 h 547089"/>
              <a:gd name="connsiteX63" fmla="*/ 128255 w 547089"/>
              <a:gd name="connsiteY63" fmla="*/ 419520 h 547089"/>
              <a:gd name="connsiteX64" fmla="*/ 88590 w 547089"/>
              <a:gd name="connsiteY64" fmla="*/ 379854 h 547089"/>
              <a:gd name="connsiteX65" fmla="*/ 128255 w 547089"/>
              <a:gd name="connsiteY65" fmla="*/ 340189 h 547089"/>
              <a:gd name="connsiteX66" fmla="*/ 420158 w 547089"/>
              <a:gd name="connsiteY66" fmla="*/ 306933 h 547089"/>
              <a:gd name="connsiteX67" fmla="*/ 306884 w 547089"/>
              <a:gd name="connsiteY67" fmla="*/ 419971 h 547089"/>
              <a:gd name="connsiteX68" fmla="*/ 343437 w 547089"/>
              <a:gd name="connsiteY68" fmla="*/ 503241 h 547089"/>
              <a:gd name="connsiteX69" fmla="*/ 343437 w 547089"/>
              <a:gd name="connsiteY69" fmla="*/ 473071 h 547089"/>
              <a:gd name="connsiteX70" fmla="*/ 392844 w 547089"/>
              <a:gd name="connsiteY70" fmla="*/ 423994 h 547089"/>
              <a:gd name="connsiteX71" fmla="*/ 447071 w 547089"/>
              <a:gd name="connsiteY71" fmla="*/ 423994 h 547089"/>
              <a:gd name="connsiteX72" fmla="*/ 496076 w 547089"/>
              <a:gd name="connsiteY72" fmla="*/ 473071 h 547089"/>
              <a:gd name="connsiteX73" fmla="*/ 496076 w 547089"/>
              <a:gd name="connsiteY73" fmla="*/ 503241 h 547089"/>
              <a:gd name="connsiteX74" fmla="*/ 532629 w 547089"/>
              <a:gd name="connsiteY74" fmla="*/ 419971 h 547089"/>
              <a:gd name="connsiteX75" fmla="*/ 471573 w 547089"/>
              <a:gd name="connsiteY75" fmla="*/ 319404 h 547089"/>
              <a:gd name="connsiteX76" fmla="*/ 420158 w 547089"/>
              <a:gd name="connsiteY76" fmla="*/ 306933 h 547089"/>
              <a:gd name="connsiteX77" fmla="*/ 127333 w 547089"/>
              <a:gd name="connsiteY77" fmla="*/ 306933 h 547089"/>
              <a:gd name="connsiteX78" fmla="*/ 14461 w 547089"/>
              <a:gd name="connsiteY78" fmla="*/ 419971 h 547089"/>
              <a:gd name="connsiteX79" fmla="*/ 51014 w 547089"/>
              <a:gd name="connsiteY79" fmla="*/ 503241 h 547089"/>
              <a:gd name="connsiteX80" fmla="*/ 51014 w 547089"/>
              <a:gd name="connsiteY80" fmla="*/ 473071 h 547089"/>
              <a:gd name="connsiteX81" fmla="*/ 100019 w 547089"/>
              <a:gd name="connsiteY81" fmla="*/ 423994 h 547089"/>
              <a:gd name="connsiteX82" fmla="*/ 154647 w 547089"/>
              <a:gd name="connsiteY82" fmla="*/ 423994 h 547089"/>
              <a:gd name="connsiteX83" fmla="*/ 203652 w 547089"/>
              <a:gd name="connsiteY83" fmla="*/ 473071 h 547089"/>
              <a:gd name="connsiteX84" fmla="*/ 203652 w 547089"/>
              <a:gd name="connsiteY84" fmla="*/ 503241 h 547089"/>
              <a:gd name="connsiteX85" fmla="*/ 240205 w 547089"/>
              <a:gd name="connsiteY85" fmla="*/ 419971 h 547089"/>
              <a:gd name="connsiteX86" fmla="*/ 178748 w 547089"/>
              <a:gd name="connsiteY86" fmla="*/ 319404 h 547089"/>
              <a:gd name="connsiteX87" fmla="*/ 127333 w 547089"/>
              <a:gd name="connsiteY87" fmla="*/ 306933 h 547089"/>
              <a:gd name="connsiteX88" fmla="*/ 246230 w 547089"/>
              <a:gd name="connsiteY88" fmla="*/ 145220 h 547089"/>
              <a:gd name="connsiteX89" fmla="*/ 211284 w 547089"/>
              <a:gd name="connsiteY89" fmla="*/ 179815 h 547089"/>
              <a:gd name="connsiteX90" fmla="*/ 211284 w 547089"/>
              <a:gd name="connsiteY90" fmla="*/ 220445 h 547089"/>
              <a:gd name="connsiteX91" fmla="*/ 211284 w 547089"/>
              <a:gd name="connsiteY91" fmla="*/ 221249 h 547089"/>
              <a:gd name="connsiteX92" fmla="*/ 225745 w 547089"/>
              <a:gd name="connsiteY92" fmla="*/ 229295 h 547089"/>
              <a:gd name="connsiteX93" fmla="*/ 225745 w 547089"/>
              <a:gd name="connsiteY93" fmla="*/ 196711 h 547089"/>
              <a:gd name="connsiteX94" fmla="*/ 232975 w 547089"/>
              <a:gd name="connsiteY94" fmla="*/ 189470 h 547089"/>
              <a:gd name="connsiteX95" fmla="*/ 239804 w 547089"/>
              <a:gd name="connsiteY95" fmla="*/ 196711 h 547089"/>
              <a:gd name="connsiteX96" fmla="*/ 239804 w 547089"/>
              <a:gd name="connsiteY96" fmla="*/ 233720 h 547089"/>
              <a:gd name="connsiteX97" fmla="*/ 239804 w 547089"/>
              <a:gd name="connsiteY97" fmla="*/ 234927 h 547089"/>
              <a:gd name="connsiteX98" fmla="*/ 273946 w 547089"/>
              <a:gd name="connsiteY98" fmla="*/ 240156 h 547089"/>
              <a:gd name="connsiteX99" fmla="*/ 307688 w 547089"/>
              <a:gd name="connsiteY99" fmla="*/ 234927 h 547089"/>
              <a:gd name="connsiteX100" fmla="*/ 306884 w 547089"/>
              <a:gd name="connsiteY100" fmla="*/ 233720 h 547089"/>
              <a:gd name="connsiteX101" fmla="*/ 306884 w 547089"/>
              <a:gd name="connsiteY101" fmla="*/ 196711 h 547089"/>
              <a:gd name="connsiteX102" fmla="*/ 314115 w 547089"/>
              <a:gd name="connsiteY102" fmla="*/ 189470 h 547089"/>
              <a:gd name="connsiteX103" fmla="*/ 321345 w 547089"/>
              <a:gd name="connsiteY103" fmla="*/ 196711 h 547089"/>
              <a:gd name="connsiteX104" fmla="*/ 321345 w 547089"/>
              <a:gd name="connsiteY104" fmla="*/ 229295 h 547089"/>
              <a:gd name="connsiteX105" fmla="*/ 335805 w 547089"/>
              <a:gd name="connsiteY105" fmla="*/ 221652 h 547089"/>
              <a:gd name="connsiteX106" fmla="*/ 335805 w 547089"/>
              <a:gd name="connsiteY106" fmla="*/ 221249 h 547089"/>
              <a:gd name="connsiteX107" fmla="*/ 335805 w 547089"/>
              <a:gd name="connsiteY107" fmla="*/ 179815 h 547089"/>
              <a:gd name="connsiteX108" fmla="*/ 301261 w 547089"/>
              <a:gd name="connsiteY108" fmla="*/ 145220 h 547089"/>
              <a:gd name="connsiteX109" fmla="*/ 273946 w 547089"/>
              <a:gd name="connsiteY109" fmla="*/ 61530 h 547089"/>
              <a:gd name="connsiteX110" fmla="*/ 248304 w 547089"/>
              <a:gd name="connsiteY110" fmla="*/ 87302 h 547089"/>
              <a:gd name="connsiteX111" fmla="*/ 273946 w 547089"/>
              <a:gd name="connsiteY111" fmla="*/ 113074 h 547089"/>
              <a:gd name="connsiteX112" fmla="*/ 298787 w 547089"/>
              <a:gd name="connsiteY112" fmla="*/ 87302 h 547089"/>
              <a:gd name="connsiteX113" fmla="*/ 285164 w 547089"/>
              <a:gd name="connsiteY113" fmla="*/ 64752 h 547089"/>
              <a:gd name="connsiteX114" fmla="*/ 273946 w 547089"/>
              <a:gd name="connsiteY114" fmla="*/ 61530 h 547089"/>
              <a:gd name="connsiteX115" fmla="*/ 273946 w 547089"/>
              <a:gd name="connsiteY115" fmla="*/ 47839 h 547089"/>
              <a:gd name="connsiteX116" fmla="*/ 291575 w 547089"/>
              <a:gd name="connsiteY116" fmla="*/ 51866 h 547089"/>
              <a:gd name="connsiteX117" fmla="*/ 313210 w 547089"/>
              <a:gd name="connsiteY117" fmla="*/ 87302 h 547089"/>
              <a:gd name="connsiteX118" fmla="*/ 273946 w 547089"/>
              <a:gd name="connsiteY118" fmla="*/ 127168 h 547089"/>
              <a:gd name="connsiteX119" fmla="*/ 233880 w 547089"/>
              <a:gd name="connsiteY119" fmla="*/ 87302 h 547089"/>
              <a:gd name="connsiteX120" fmla="*/ 273946 w 547089"/>
              <a:gd name="connsiteY120" fmla="*/ 47839 h 547089"/>
              <a:gd name="connsiteX121" fmla="*/ 273946 w 547089"/>
              <a:gd name="connsiteY121" fmla="*/ 14080 h 547089"/>
              <a:gd name="connsiteX122" fmla="*/ 160672 w 547089"/>
              <a:gd name="connsiteY122" fmla="*/ 127118 h 547089"/>
              <a:gd name="connsiteX123" fmla="*/ 197627 w 547089"/>
              <a:gd name="connsiteY123" fmla="*/ 210388 h 547089"/>
              <a:gd name="connsiteX124" fmla="*/ 197627 w 547089"/>
              <a:gd name="connsiteY124" fmla="*/ 179815 h 547089"/>
              <a:gd name="connsiteX125" fmla="*/ 246230 w 547089"/>
              <a:gd name="connsiteY125" fmla="*/ 131141 h 547089"/>
              <a:gd name="connsiteX126" fmla="*/ 301261 w 547089"/>
              <a:gd name="connsiteY126" fmla="*/ 131141 h 547089"/>
              <a:gd name="connsiteX127" fmla="*/ 349864 w 547089"/>
              <a:gd name="connsiteY127" fmla="*/ 179815 h 547089"/>
              <a:gd name="connsiteX128" fmla="*/ 349864 w 547089"/>
              <a:gd name="connsiteY128" fmla="*/ 210388 h 547089"/>
              <a:gd name="connsiteX129" fmla="*/ 386819 w 547089"/>
              <a:gd name="connsiteY129" fmla="*/ 127118 h 547089"/>
              <a:gd name="connsiteX130" fmla="*/ 325362 w 547089"/>
              <a:gd name="connsiteY130" fmla="*/ 26550 h 547089"/>
              <a:gd name="connsiteX131" fmla="*/ 273946 w 547089"/>
              <a:gd name="connsiteY131" fmla="*/ 14080 h 547089"/>
              <a:gd name="connsiteX132" fmla="*/ 273946 w 547089"/>
              <a:gd name="connsiteY132" fmla="*/ 0 h 547089"/>
              <a:gd name="connsiteX133" fmla="*/ 332190 w 547089"/>
              <a:gd name="connsiteY133" fmla="*/ 13677 h 547089"/>
              <a:gd name="connsiteX134" fmla="*/ 400878 w 547089"/>
              <a:gd name="connsiteY134" fmla="*/ 127118 h 547089"/>
              <a:gd name="connsiteX135" fmla="*/ 280775 w 547089"/>
              <a:gd name="connsiteY135" fmla="*/ 254236 h 547089"/>
              <a:gd name="connsiteX136" fmla="*/ 280775 w 547089"/>
              <a:gd name="connsiteY136" fmla="*/ 270326 h 547089"/>
              <a:gd name="connsiteX137" fmla="*/ 293629 w 547089"/>
              <a:gd name="connsiteY137" fmla="*/ 289233 h 547089"/>
              <a:gd name="connsiteX138" fmla="*/ 292022 w 547089"/>
              <a:gd name="connsiteY138" fmla="*/ 297279 h 547089"/>
              <a:gd name="connsiteX139" fmla="*/ 327370 w 547089"/>
              <a:gd name="connsiteY139" fmla="*/ 332678 h 547089"/>
              <a:gd name="connsiteX140" fmla="*/ 420158 w 547089"/>
              <a:gd name="connsiteY140" fmla="*/ 292854 h 547089"/>
              <a:gd name="connsiteX141" fmla="*/ 478000 w 547089"/>
              <a:gd name="connsiteY141" fmla="*/ 306933 h 547089"/>
              <a:gd name="connsiteX142" fmla="*/ 547089 w 547089"/>
              <a:gd name="connsiteY142" fmla="*/ 419971 h 547089"/>
              <a:gd name="connsiteX143" fmla="*/ 420158 w 547089"/>
              <a:gd name="connsiteY143" fmla="*/ 547089 h 547089"/>
              <a:gd name="connsiteX144" fmla="*/ 292825 w 547089"/>
              <a:gd name="connsiteY144" fmla="*/ 419971 h 547089"/>
              <a:gd name="connsiteX145" fmla="*/ 318533 w 547089"/>
              <a:gd name="connsiteY145" fmla="*/ 343540 h 547089"/>
              <a:gd name="connsiteX146" fmla="*/ 281980 w 547089"/>
              <a:gd name="connsiteY146" fmla="*/ 306933 h 547089"/>
              <a:gd name="connsiteX147" fmla="*/ 273545 w 547089"/>
              <a:gd name="connsiteY147" fmla="*/ 309347 h 547089"/>
              <a:gd name="connsiteX148" fmla="*/ 265511 w 547089"/>
              <a:gd name="connsiteY148" fmla="*/ 307335 h 547089"/>
              <a:gd name="connsiteX149" fmla="*/ 228958 w 547089"/>
              <a:gd name="connsiteY149" fmla="*/ 343540 h 547089"/>
              <a:gd name="connsiteX150" fmla="*/ 254264 w 547089"/>
              <a:gd name="connsiteY150" fmla="*/ 419971 h 547089"/>
              <a:gd name="connsiteX151" fmla="*/ 127333 w 547089"/>
              <a:gd name="connsiteY151" fmla="*/ 547089 h 547089"/>
              <a:gd name="connsiteX152" fmla="*/ 0 w 547089"/>
              <a:gd name="connsiteY152" fmla="*/ 419971 h 547089"/>
              <a:gd name="connsiteX153" fmla="*/ 127333 w 547089"/>
              <a:gd name="connsiteY153" fmla="*/ 292854 h 547089"/>
              <a:gd name="connsiteX154" fmla="*/ 185577 w 547089"/>
              <a:gd name="connsiteY154" fmla="*/ 306933 h 547089"/>
              <a:gd name="connsiteX155" fmla="*/ 219719 w 547089"/>
              <a:gd name="connsiteY155" fmla="*/ 332678 h 547089"/>
              <a:gd name="connsiteX156" fmla="*/ 255469 w 547089"/>
              <a:gd name="connsiteY156" fmla="*/ 297279 h 547089"/>
              <a:gd name="connsiteX157" fmla="*/ 253461 w 547089"/>
              <a:gd name="connsiteY157" fmla="*/ 289233 h 547089"/>
              <a:gd name="connsiteX158" fmla="*/ 266716 w 547089"/>
              <a:gd name="connsiteY158" fmla="*/ 270326 h 547089"/>
              <a:gd name="connsiteX159" fmla="*/ 266716 w 547089"/>
              <a:gd name="connsiteY159" fmla="*/ 254236 h 547089"/>
              <a:gd name="connsiteX160" fmla="*/ 146614 w 547089"/>
              <a:gd name="connsiteY160" fmla="*/ 127118 h 547089"/>
              <a:gd name="connsiteX161" fmla="*/ 273946 w 547089"/>
              <a:gd name="connsiteY161" fmla="*/ 0 h 54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547089" h="547089">
                <a:moveTo>
                  <a:pt x="392844" y="438073"/>
                </a:moveTo>
                <a:cubicBezTo>
                  <a:pt x="373162" y="438073"/>
                  <a:pt x="357898" y="453762"/>
                  <a:pt x="357898" y="473071"/>
                </a:cubicBezTo>
                <a:lnTo>
                  <a:pt x="357898" y="513700"/>
                </a:lnTo>
                <a:cubicBezTo>
                  <a:pt x="357898" y="513700"/>
                  <a:pt x="357898" y="514103"/>
                  <a:pt x="357898" y="514103"/>
                </a:cubicBezTo>
                <a:cubicBezTo>
                  <a:pt x="362316" y="517321"/>
                  <a:pt x="366735" y="520137"/>
                  <a:pt x="371957" y="522550"/>
                </a:cubicBezTo>
                <a:lnTo>
                  <a:pt x="371957" y="489564"/>
                </a:lnTo>
                <a:cubicBezTo>
                  <a:pt x="371957" y="485541"/>
                  <a:pt x="375170" y="482323"/>
                  <a:pt x="379187" y="482323"/>
                </a:cubicBezTo>
                <a:cubicBezTo>
                  <a:pt x="382802" y="482323"/>
                  <a:pt x="386015" y="485541"/>
                  <a:pt x="386015" y="489564"/>
                </a:cubicBezTo>
                <a:lnTo>
                  <a:pt x="386015" y="526171"/>
                </a:lnTo>
                <a:cubicBezTo>
                  <a:pt x="386015" y="526975"/>
                  <a:pt x="386015" y="527378"/>
                  <a:pt x="386015" y="527780"/>
                </a:cubicBezTo>
                <a:cubicBezTo>
                  <a:pt x="396459" y="530998"/>
                  <a:pt x="408108" y="533009"/>
                  <a:pt x="420158" y="533009"/>
                </a:cubicBezTo>
                <a:cubicBezTo>
                  <a:pt x="431807" y="533009"/>
                  <a:pt x="443054" y="531400"/>
                  <a:pt x="453498" y="528182"/>
                </a:cubicBezTo>
                <a:cubicBezTo>
                  <a:pt x="453498" y="527378"/>
                  <a:pt x="453498" y="526975"/>
                  <a:pt x="453498" y="526171"/>
                </a:cubicBezTo>
                <a:lnTo>
                  <a:pt x="453498" y="489564"/>
                </a:lnTo>
                <a:cubicBezTo>
                  <a:pt x="453498" y="485541"/>
                  <a:pt x="456310" y="482323"/>
                  <a:pt x="460326" y="482323"/>
                </a:cubicBezTo>
                <a:cubicBezTo>
                  <a:pt x="464343" y="482323"/>
                  <a:pt x="467557" y="485541"/>
                  <a:pt x="467557" y="489564"/>
                </a:cubicBezTo>
                <a:lnTo>
                  <a:pt x="467557" y="522550"/>
                </a:lnTo>
                <a:cubicBezTo>
                  <a:pt x="472377" y="520137"/>
                  <a:pt x="477599" y="517321"/>
                  <a:pt x="482017" y="514505"/>
                </a:cubicBezTo>
                <a:cubicBezTo>
                  <a:pt x="482017" y="514103"/>
                  <a:pt x="482017" y="514103"/>
                  <a:pt x="482017" y="514103"/>
                </a:cubicBezTo>
                <a:lnTo>
                  <a:pt x="482017" y="473071"/>
                </a:lnTo>
                <a:cubicBezTo>
                  <a:pt x="482017" y="453762"/>
                  <a:pt x="466352" y="438073"/>
                  <a:pt x="447071" y="438073"/>
                </a:cubicBezTo>
                <a:close/>
                <a:moveTo>
                  <a:pt x="100019" y="438073"/>
                </a:moveTo>
                <a:cubicBezTo>
                  <a:pt x="80738" y="438073"/>
                  <a:pt x="65072" y="453762"/>
                  <a:pt x="65072" y="473071"/>
                </a:cubicBezTo>
                <a:lnTo>
                  <a:pt x="65072" y="513700"/>
                </a:lnTo>
                <a:cubicBezTo>
                  <a:pt x="65072" y="513700"/>
                  <a:pt x="65072" y="514103"/>
                  <a:pt x="65072" y="514103"/>
                </a:cubicBezTo>
                <a:cubicBezTo>
                  <a:pt x="69491" y="517321"/>
                  <a:pt x="74311" y="520137"/>
                  <a:pt x="79533" y="522550"/>
                </a:cubicBezTo>
                <a:lnTo>
                  <a:pt x="79533" y="489564"/>
                </a:lnTo>
                <a:cubicBezTo>
                  <a:pt x="79533" y="485541"/>
                  <a:pt x="82345" y="482323"/>
                  <a:pt x="86361" y="482323"/>
                </a:cubicBezTo>
                <a:cubicBezTo>
                  <a:pt x="90378" y="482323"/>
                  <a:pt x="93592" y="485541"/>
                  <a:pt x="93592" y="489564"/>
                </a:cubicBezTo>
                <a:lnTo>
                  <a:pt x="93592" y="526171"/>
                </a:lnTo>
                <a:cubicBezTo>
                  <a:pt x="93592" y="526975"/>
                  <a:pt x="93592" y="527378"/>
                  <a:pt x="93592" y="527780"/>
                </a:cubicBezTo>
                <a:cubicBezTo>
                  <a:pt x="104437" y="530998"/>
                  <a:pt x="115684" y="533009"/>
                  <a:pt x="127333" y="533009"/>
                </a:cubicBezTo>
                <a:cubicBezTo>
                  <a:pt x="139383" y="533009"/>
                  <a:pt x="150630" y="531400"/>
                  <a:pt x="161074" y="528182"/>
                </a:cubicBezTo>
                <a:cubicBezTo>
                  <a:pt x="160672" y="527378"/>
                  <a:pt x="160672" y="526975"/>
                  <a:pt x="160672" y="526171"/>
                </a:cubicBezTo>
                <a:lnTo>
                  <a:pt x="160672" y="489564"/>
                </a:lnTo>
                <a:cubicBezTo>
                  <a:pt x="160672" y="485541"/>
                  <a:pt x="163886" y="482323"/>
                  <a:pt x="167903" y="482323"/>
                </a:cubicBezTo>
                <a:cubicBezTo>
                  <a:pt x="171518" y="482323"/>
                  <a:pt x="175133" y="485541"/>
                  <a:pt x="175133" y="489564"/>
                </a:cubicBezTo>
                <a:lnTo>
                  <a:pt x="175133" y="522550"/>
                </a:lnTo>
                <a:cubicBezTo>
                  <a:pt x="179953" y="520137"/>
                  <a:pt x="185175" y="517321"/>
                  <a:pt x="189192" y="514505"/>
                </a:cubicBezTo>
                <a:cubicBezTo>
                  <a:pt x="189192" y="514103"/>
                  <a:pt x="189192" y="514103"/>
                  <a:pt x="189192" y="514103"/>
                </a:cubicBezTo>
                <a:lnTo>
                  <a:pt x="189192" y="473071"/>
                </a:lnTo>
                <a:cubicBezTo>
                  <a:pt x="189192" y="453762"/>
                  <a:pt x="173928" y="438073"/>
                  <a:pt x="154647" y="438073"/>
                </a:cubicBezTo>
                <a:close/>
                <a:moveTo>
                  <a:pt x="420405" y="354613"/>
                </a:moveTo>
                <a:cubicBezTo>
                  <a:pt x="406311" y="354613"/>
                  <a:pt x="394633" y="365831"/>
                  <a:pt x="394633" y="379854"/>
                </a:cubicBezTo>
                <a:cubicBezTo>
                  <a:pt x="394633" y="393877"/>
                  <a:pt x="406311" y="405096"/>
                  <a:pt x="420405" y="405096"/>
                </a:cubicBezTo>
                <a:cubicBezTo>
                  <a:pt x="434499" y="405096"/>
                  <a:pt x="446177" y="393877"/>
                  <a:pt x="446177" y="379854"/>
                </a:cubicBezTo>
                <a:cubicBezTo>
                  <a:pt x="446177" y="370639"/>
                  <a:pt x="440539" y="361825"/>
                  <a:pt x="432083" y="357418"/>
                </a:cubicBezTo>
                <a:cubicBezTo>
                  <a:pt x="428459" y="355815"/>
                  <a:pt x="424432" y="354613"/>
                  <a:pt x="420405" y="354613"/>
                </a:cubicBezTo>
                <a:close/>
                <a:moveTo>
                  <a:pt x="128255" y="354613"/>
                </a:moveTo>
                <a:cubicBezTo>
                  <a:pt x="114232" y="354613"/>
                  <a:pt x="103014" y="365831"/>
                  <a:pt x="103014" y="379854"/>
                </a:cubicBezTo>
                <a:cubicBezTo>
                  <a:pt x="103014" y="393877"/>
                  <a:pt x="114232" y="405096"/>
                  <a:pt x="128255" y="405096"/>
                </a:cubicBezTo>
                <a:cubicBezTo>
                  <a:pt x="142278" y="405096"/>
                  <a:pt x="153897" y="393877"/>
                  <a:pt x="153897" y="379854"/>
                </a:cubicBezTo>
                <a:cubicBezTo>
                  <a:pt x="153897" y="370639"/>
                  <a:pt x="148288" y="361825"/>
                  <a:pt x="139874" y="357418"/>
                </a:cubicBezTo>
                <a:cubicBezTo>
                  <a:pt x="136268" y="355815"/>
                  <a:pt x="132262" y="354613"/>
                  <a:pt x="128255" y="354613"/>
                </a:cubicBezTo>
                <a:close/>
                <a:moveTo>
                  <a:pt x="420405" y="340189"/>
                </a:moveTo>
                <a:cubicBezTo>
                  <a:pt x="426848" y="340189"/>
                  <a:pt x="432888" y="341792"/>
                  <a:pt x="438928" y="344596"/>
                </a:cubicBezTo>
                <a:cubicBezTo>
                  <a:pt x="451814" y="351408"/>
                  <a:pt x="460270" y="365030"/>
                  <a:pt x="460270" y="379854"/>
                </a:cubicBezTo>
                <a:cubicBezTo>
                  <a:pt x="460270" y="401490"/>
                  <a:pt x="442552" y="419520"/>
                  <a:pt x="420405" y="419520"/>
                </a:cubicBezTo>
                <a:cubicBezTo>
                  <a:pt x="398660" y="419520"/>
                  <a:pt x="380942" y="401490"/>
                  <a:pt x="380942" y="379854"/>
                </a:cubicBezTo>
                <a:cubicBezTo>
                  <a:pt x="380942" y="358219"/>
                  <a:pt x="398660" y="340189"/>
                  <a:pt x="420405" y="340189"/>
                </a:cubicBezTo>
                <a:close/>
                <a:moveTo>
                  <a:pt x="128255" y="340189"/>
                </a:moveTo>
                <a:cubicBezTo>
                  <a:pt x="134265" y="340189"/>
                  <a:pt x="140676" y="341792"/>
                  <a:pt x="146285" y="344596"/>
                </a:cubicBezTo>
                <a:cubicBezTo>
                  <a:pt x="159507" y="351408"/>
                  <a:pt x="167920" y="365030"/>
                  <a:pt x="167920" y="379854"/>
                </a:cubicBezTo>
                <a:cubicBezTo>
                  <a:pt x="167920" y="401490"/>
                  <a:pt x="150291" y="419520"/>
                  <a:pt x="128255" y="419520"/>
                </a:cubicBezTo>
                <a:cubicBezTo>
                  <a:pt x="106620" y="419520"/>
                  <a:pt x="88590" y="401490"/>
                  <a:pt x="88590" y="379854"/>
                </a:cubicBezTo>
                <a:cubicBezTo>
                  <a:pt x="88590" y="358219"/>
                  <a:pt x="106620" y="340189"/>
                  <a:pt x="128255" y="340189"/>
                </a:cubicBezTo>
                <a:close/>
                <a:moveTo>
                  <a:pt x="420158" y="306933"/>
                </a:moveTo>
                <a:cubicBezTo>
                  <a:pt x="357898" y="306933"/>
                  <a:pt x="306884" y="357619"/>
                  <a:pt x="306884" y="419971"/>
                </a:cubicBezTo>
                <a:cubicBezTo>
                  <a:pt x="306884" y="452958"/>
                  <a:pt x="320943" y="482323"/>
                  <a:pt x="343437" y="503241"/>
                </a:cubicBezTo>
                <a:lnTo>
                  <a:pt x="343437" y="473071"/>
                </a:lnTo>
                <a:cubicBezTo>
                  <a:pt x="343437" y="445717"/>
                  <a:pt x="365530" y="423994"/>
                  <a:pt x="392844" y="423994"/>
                </a:cubicBezTo>
                <a:lnTo>
                  <a:pt x="447071" y="423994"/>
                </a:lnTo>
                <a:cubicBezTo>
                  <a:pt x="474385" y="423994"/>
                  <a:pt x="496076" y="445717"/>
                  <a:pt x="496076" y="473071"/>
                </a:cubicBezTo>
                <a:lnTo>
                  <a:pt x="496076" y="503241"/>
                </a:lnTo>
                <a:cubicBezTo>
                  <a:pt x="518972" y="482726"/>
                  <a:pt x="532629" y="452958"/>
                  <a:pt x="532629" y="419971"/>
                </a:cubicBezTo>
                <a:cubicBezTo>
                  <a:pt x="532629" y="377733"/>
                  <a:pt x="508930" y="339115"/>
                  <a:pt x="471573" y="319404"/>
                </a:cubicBezTo>
                <a:cubicBezTo>
                  <a:pt x="455506" y="311358"/>
                  <a:pt x="438234" y="306933"/>
                  <a:pt x="420158" y="306933"/>
                </a:cubicBezTo>
                <a:close/>
                <a:moveTo>
                  <a:pt x="127333" y="306933"/>
                </a:moveTo>
                <a:cubicBezTo>
                  <a:pt x="65072" y="306933"/>
                  <a:pt x="14461" y="357619"/>
                  <a:pt x="14461" y="419971"/>
                </a:cubicBezTo>
                <a:cubicBezTo>
                  <a:pt x="14461" y="452958"/>
                  <a:pt x="28519" y="482323"/>
                  <a:pt x="51014" y="503241"/>
                </a:cubicBezTo>
                <a:lnTo>
                  <a:pt x="51014" y="473071"/>
                </a:lnTo>
                <a:cubicBezTo>
                  <a:pt x="51014" y="445717"/>
                  <a:pt x="72704" y="423994"/>
                  <a:pt x="100019" y="423994"/>
                </a:cubicBezTo>
                <a:lnTo>
                  <a:pt x="154647" y="423994"/>
                </a:lnTo>
                <a:cubicBezTo>
                  <a:pt x="181560" y="423994"/>
                  <a:pt x="203652" y="445717"/>
                  <a:pt x="203652" y="473071"/>
                </a:cubicBezTo>
                <a:lnTo>
                  <a:pt x="203652" y="503241"/>
                </a:lnTo>
                <a:cubicBezTo>
                  <a:pt x="225745" y="482726"/>
                  <a:pt x="240205" y="452958"/>
                  <a:pt x="240205" y="419971"/>
                </a:cubicBezTo>
                <a:cubicBezTo>
                  <a:pt x="240205" y="377733"/>
                  <a:pt x="216908" y="339115"/>
                  <a:pt x="178748" y="319404"/>
                </a:cubicBezTo>
                <a:cubicBezTo>
                  <a:pt x="162681" y="311358"/>
                  <a:pt x="145409" y="306933"/>
                  <a:pt x="127333" y="306933"/>
                </a:cubicBezTo>
                <a:close/>
                <a:moveTo>
                  <a:pt x="246230" y="145220"/>
                </a:moveTo>
                <a:cubicBezTo>
                  <a:pt x="227351" y="145220"/>
                  <a:pt x="211284" y="160909"/>
                  <a:pt x="211284" y="179815"/>
                </a:cubicBezTo>
                <a:lnTo>
                  <a:pt x="211284" y="220445"/>
                </a:lnTo>
                <a:cubicBezTo>
                  <a:pt x="211284" y="220847"/>
                  <a:pt x="211284" y="221249"/>
                  <a:pt x="211284" y="221249"/>
                </a:cubicBezTo>
                <a:cubicBezTo>
                  <a:pt x="216104" y="224065"/>
                  <a:pt x="220925" y="226881"/>
                  <a:pt x="225745" y="229295"/>
                </a:cubicBezTo>
                <a:lnTo>
                  <a:pt x="225745" y="196711"/>
                </a:lnTo>
                <a:cubicBezTo>
                  <a:pt x="225745" y="192688"/>
                  <a:pt x="228958" y="189470"/>
                  <a:pt x="232975" y="189470"/>
                </a:cubicBezTo>
                <a:cubicBezTo>
                  <a:pt x="236992" y="189470"/>
                  <a:pt x="239804" y="192688"/>
                  <a:pt x="239804" y="196711"/>
                </a:cubicBezTo>
                <a:lnTo>
                  <a:pt x="239804" y="233720"/>
                </a:lnTo>
                <a:cubicBezTo>
                  <a:pt x="239804" y="234122"/>
                  <a:pt x="239804" y="234122"/>
                  <a:pt x="239804" y="234927"/>
                </a:cubicBezTo>
                <a:cubicBezTo>
                  <a:pt x="250649" y="238145"/>
                  <a:pt x="261896" y="240156"/>
                  <a:pt x="273946" y="240156"/>
                </a:cubicBezTo>
                <a:cubicBezTo>
                  <a:pt x="285193" y="240156"/>
                  <a:pt x="296441" y="238145"/>
                  <a:pt x="307688" y="234927"/>
                </a:cubicBezTo>
                <a:cubicBezTo>
                  <a:pt x="307286" y="234524"/>
                  <a:pt x="306884" y="234122"/>
                  <a:pt x="306884" y="233720"/>
                </a:cubicBezTo>
                <a:lnTo>
                  <a:pt x="306884" y="196711"/>
                </a:lnTo>
                <a:cubicBezTo>
                  <a:pt x="306884" y="192688"/>
                  <a:pt x="310098" y="189470"/>
                  <a:pt x="314115" y="189470"/>
                </a:cubicBezTo>
                <a:cubicBezTo>
                  <a:pt x="318131" y="189470"/>
                  <a:pt x="321345" y="192688"/>
                  <a:pt x="321345" y="196711"/>
                </a:cubicBezTo>
                <a:lnTo>
                  <a:pt x="321345" y="229295"/>
                </a:lnTo>
                <a:cubicBezTo>
                  <a:pt x="326165" y="227283"/>
                  <a:pt x="330985" y="224468"/>
                  <a:pt x="335805" y="221652"/>
                </a:cubicBezTo>
                <a:cubicBezTo>
                  <a:pt x="335805" y="221249"/>
                  <a:pt x="335805" y="221249"/>
                  <a:pt x="335805" y="221249"/>
                </a:cubicBezTo>
                <a:lnTo>
                  <a:pt x="335805" y="179815"/>
                </a:lnTo>
                <a:cubicBezTo>
                  <a:pt x="335805" y="160909"/>
                  <a:pt x="320140" y="145220"/>
                  <a:pt x="301261" y="145220"/>
                </a:cubicBezTo>
                <a:close/>
                <a:moveTo>
                  <a:pt x="273946" y="61530"/>
                </a:moveTo>
                <a:cubicBezTo>
                  <a:pt x="259522" y="61530"/>
                  <a:pt x="248304" y="73208"/>
                  <a:pt x="248304" y="87302"/>
                </a:cubicBezTo>
                <a:cubicBezTo>
                  <a:pt x="248304" y="101396"/>
                  <a:pt x="259522" y="113074"/>
                  <a:pt x="273946" y="113074"/>
                </a:cubicBezTo>
                <a:cubicBezTo>
                  <a:pt x="287568" y="113074"/>
                  <a:pt x="298787" y="101396"/>
                  <a:pt x="298787" y="87302"/>
                </a:cubicBezTo>
                <a:cubicBezTo>
                  <a:pt x="298787" y="77638"/>
                  <a:pt x="293979" y="68779"/>
                  <a:pt x="285164" y="64752"/>
                </a:cubicBezTo>
                <a:cubicBezTo>
                  <a:pt x="281558" y="62738"/>
                  <a:pt x="277952" y="61530"/>
                  <a:pt x="273946" y="61530"/>
                </a:cubicBezTo>
                <a:close/>
                <a:moveTo>
                  <a:pt x="273946" y="47839"/>
                </a:moveTo>
                <a:cubicBezTo>
                  <a:pt x="279956" y="47839"/>
                  <a:pt x="286366" y="49047"/>
                  <a:pt x="291575" y="51866"/>
                </a:cubicBezTo>
                <a:cubicBezTo>
                  <a:pt x="304797" y="58712"/>
                  <a:pt x="313210" y="72403"/>
                  <a:pt x="313210" y="87302"/>
                </a:cubicBezTo>
                <a:cubicBezTo>
                  <a:pt x="313210" y="109047"/>
                  <a:pt x="295181" y="127168"/>
                  <a:pt x="273946" y="127168"/>
                </a:cubicBezTo>
                <a:cubicBezTo>
                  <a:pt x="251910" y="127168"/>
                  <a:pt x="233880" y="109047"/>
                  <a:pt x="233880" y="87302"/>
                </a:cubicBezTo>
                <a:cubicBezTo>
                  <a:pt x="233880" y="65155"/>
                  <a:pt x="251910" y="47839"/>
                  <a:pt x="273946" y="47839"/>
                </a:cubicBezTo>
                <a:close/>
                <a:moveTo>
                  <a:pt x="273946" y="14080"/>
                </a:moveTo>
                <a:cubicBezTo>
                  <a:pt x="211284" y="14080"/>
                  <a:pt x="160672" y="64766"/>
                  <a:pt x="160672" y="127118"/>
                </a:cubicBezTo>
                <a:cubicBezTo>
                  <a:pt x="160672" y="159702"/>
                  <a:pt x="174731" y="189470"/>
                  <a:pt x="197627" y="210388"/>
                </a:cubicBezTo>
                <a:lnTo>
                  <a:pt x="197627" y="179815"/>
                </a:lnTo>
                <a:cubicBezTo>
                  <a:pt x="197627" y="152863"/>
                  <a:pt x="219318" y="131141"/>
                  <a:pt x="246230" y="131141"/>
                </a:cubicBezTo>
                <a:lnTo>
                  <a:pt x="301261" y="131141"/>
                </a:lnTo>
                <a:cubicBezTo>
                  <a:pt x="328173" y="131141"/>
                  <a:pt x="349864" y="152863"/>
                  <a:pt x="349864" y="179815"/>
                </a:cubicBezTo>
                <a:lnTo>
                  <a:pt x="349864" y="210388"/>
                </a:lnTo>
                <a:cubicBezTo>
                  <a:pt x="372358" y="189470"/>
                  <a:pt x="386819" y="159702"/>
                  <a:pt x="386819" y="127118"/>
                </a:cubicBezTo>
                <a:cubicBezTo>
                  <a:pt x="386819" y="84477"/>
                  <a:pt x="363120" y="45859"/>
                  <a:pt x="325362" y="26550"/>
                </a:cubicBezTo>
                <a:cubicBezTo>
                  <a:pt x="309294" y="18505"/>
                  <a:pt x="292022" y="14080"/>
                  <a:pt x="273946" y="14080"/>
                </a:cubicBezTo>
                <a:close/>
                <a:moveTo>
                  <a:pt x="273946" y="0"/>
                </a:moveTo>
                <a:cubicBezTo>
                  <a:pt x="294030" y="0"/>
                  <a:pt x="314115" y="4425"/>
                  <a:pt x="332190" y="13677"/>
                </a:cubicBezTo>
                <a:cubicBezTo>
                  <a:pt x="374367" y="35802"/>
                  <a:pt x="400878" y="79248"/>
                  <a:pt x="400878" y="127118"/>
                </a:cubicBezTo>
                <a:cubicBezTo>
                  <a:pt x="400878" y="194699"/>
                  <a:pt x="347856" y="250615"/>
                  <a:pt x="280775" y="254236"/>
                </a:cubicBezTo>
                <a:lnTo>
                  <a:pt x="280775" y="270326"/>
                </a:lnTo>
                <a:cubicBezTo>
                  <a:pt x="288407" y="273545"/>
                  <a:pt x="293629" y="280785"/>
                  <a:pt x="293629" y="289233"/>
                </a:cubicBezTo>
                <a:cubicBezTo>
                  <a:pt x="293629" y="292049"/>
                  <a:pt x="292825" y="294463"/>
                  <a:pt x="292022" y="297279"/>
                </a:cubicBezTo>
                <a:lnTo>
                  <a:pt x="327370" y="332678"/>
                </a:lnTo>
                <a:cubicBezTo>
                  <a:pt x="350668" y="308140"/>
                  <a:pt x="383605" y="292854"/>
                  <a:pt x="420158" y="292854"/>
                </a:cubicBezTo>
                <a:cubicBezTo>
                  <a:pt x="439841" y="292854"/>
                  <a:pt x="460326" y="297681"/>
                  <a:pt x="478000" y="306933"/>
                </a:cubicBezTo>
                <a:cubicBezTo>
                  <a:pt x="520579" y="329058"/>
                  <a:pt x="547089" y="372503"/>
                  <a:pt x="547089" y="419971"/>
                </a:cubicBezTo>
                <a:cubicBezTo>
                  <a:pt x="547089" y="490369"/>
                  <a:pt x="490051" y="547089"/>
                  <a:pt x="420158" y="547089"/>
                </a:cubicBezTo>
                <a:cubicBezTo>
                  <a:pt x="349462" y="547089"/>
                  <a:pt x="292825" y="490369"/>
                  <a:pt x="292825" y="419971"/>
                </a:cubicBezTo>
                <a:cubicBezTo>
                  <a:pt x="292825" y="391410"/>
                  <a:pt x="302466" y="364860"/>
                  <a:pt x="318533" y="343540"/>
                </a:cubicBezTo>
                <a:lnTo>
                  <a:pt x="281980" y="306933"/>
                </a:lnTo>
                <a:cubicBezTo>
                  <a:pt x="279168" y="308140"/>
                  <a:pt x="276758" y="309347"/>
                  <a:pt x="273545" y="309347"/>
                </a:cubicBezTo>
                <a:cubicBezTo>
                  <a:pt x="270331" y="309347"/>
                  <a:pt x="267921" y="308140"/>
                  <a:pt x="265511" y="307335"/>
                </a:cubicBezTo>
                <a:lnTo>
                  <a:pt x="228958" y="343540"/>
                </a:lnTo>
                <a:cubicBezTo>
                  <a:pt x="245427" y="365262"/>
                  <a:pt x="254264" y="391812"/>
                  <a:pt x="254264" y="419971"/>
                </a:cubicBezTo>
                <a:cubicBezTo>
                  <a:pt x="254264" y="490369"/>
                  <a:pt x="197627" y="547089"/>
                  <a:pt x="127333" y="547089"/>
                </a:cubicBezTo>
                <a:cubicBezTo>
                  <a:pt x="57039" y="547089"/>
                  <a:pt x="0" y="490369"/>
                  <a:pt x="0" y="419971"/>
                </a:cubicBezTo>
                <a:cubicBezTo>
                  <a:pt x="0" y="349976"/>
                  <a:pt x="57039" y="292854"/>
                  <a:pt x="127333" y="292854"/>
                </a:cubicBezTo>
                <a:cubicBezTo>
                  <a:pt x="147417" y="292854"/>
                  <a:pt x="167903" y="297681"/>
                  <a:pt x="185577" y="306933"/>
                </a:cubicBezTo>
                <a:cubicBezTo>
                  <a:pt x="198832" y="313369"/>
                  <a:pt x="210079" y="322622"/>
                  <a:pt x="219719" y="332678"/>
                </a:cubicBezTo>
                <a:lnTo>
                  <a:pt x="255469" y="297279"/>
                </a:lnTo>
                <a:cubicBezTo>
                  <a:pt x="254264" y="294463"/>
                  <a:pt x="253461" y="292049"/>
                  <a:pt x="253461" y="289233"/>
                </a:cubicBezTo>
                <a:cubicBezTo>
                  <a:pt x="253461" y="280383"/>
                  <a:pt x="259084" y="273142"/>
                  <a:pt x="266716" y="270326"/>
                </a:cubicBezTo>
                <a:lnTo>
                  <a:pt x="266716" y="254236"/>
                </a:lnTo>
                <a:cubicBezTo>
                  <a:pt x="200037" y="250615"/>
                  <a:pt x="146614" y="194699"/>
                  <a:pt x="146614" y="127118"/>
                </a:cubicBezTo>
                <a:cubicBezTo>
                  <a:pt x="146614" y="56720"/>
                  <a:pt x="203652" y="0"/>
                  <a:pt x="273946" y="0"/>
                </a:cubicBezTo>
                <a:close/>
              </a:path>
            </a:pathLst>
          </a:custGeom>
          <a:solidFill>
            <a:schemeClr val="bg1"/>
          </a:solidFill>
          <a:ln>
            <a:noFill/>
          </a:ln>
          <a:effectLst/>
        </p:spPr>
        <p:txBody>
          <a:bodyPr wrap="square" anchor="ctr">
            <a:noAutofit/>
          </a:bodyPr>
          <a:lstStyle/>
          <a:p>
            <a:endParaRPr lang="en-US" sz="363" dirty="0">
              <a:latin typeface="Poppins" panose="00000500000000000000" pitchFamily="2" charset="0"/>
            </a:endParaRPr>
          </a:p>
        </p:txBody>
      </p:sp>
      <p:sp>
        <p:nvSpPr>
          <p:cNvPr id="9" name="TextBox 8">
            <a:extLst>
              <a:ext uri="{FF2B5EF4-FFF2-40B4-BE49-F238E27FC236}">
                <a16:creationId xmlns:a16="http://schemas.microsoft.com/office/drawing/2014/main" id="{86407C00-A244-98E4-5EFD-2ECC04CE8F7F}"/>
              </a:ext>
            </a:extLst>
          </p:cNvPr>
          <p:cNvSpPr txBox="1"/>
          <p:nvPr/>
        </p:nvSpPr>
        <p:spPr>
          <a:xfrm>
            <a:off x="6095783" y="4959991"/>
            <a:ext cx="6094476" cy="1200329"/>
          </a:xfrm>
          <a:prstGeom prst="rect">
            <a:avLst/>
          </a:prstGeom>
          <a:noFill/>
          <a:effectLst>
            <a:outerShdw blurRad="50800" dist="38100" dir="18900000" algn="bl" rotWithShape="0">
              <a:prstClr val="black">
                <a:alpha val="40000"/>
              </a:prstClr>
            </a:outerShdw>
          </a:effectLst>
        </p:spPr>
        <p:txBody>
          <a:bodyPr wrap="square">
            <a:spAutoFit/>
          </a:bodyPr>
          <a:lstStyle/>
          <a:p>
            <a:r>
              <a:rPr lang="en-GB" sz="1800" b="0" i="0" u="none" strike="noStrike" dirty="0">
                <a:solidFill>
                  <a:srgbClr val="374151"/>
                </a:solidFill>
                <a:effectLst/>
                <a:latin typeface="+mj-lt"/>
              </a:rPr>
              <a:t>The Clusters and the European e-Infrastructures are dedicated to collaborating and actively playing a role in ensuring the success of the European Open Science Cloud (EOSC).</a:t>
            </a:r>
            <a:endParaRPr lang="en-FI" sz="1800" dirty="0">
              <a:latin typeface="+mj-lt"/>
            </a:endParaRPr>
          </a:p>
        </p:txBody>
      </p:sp>
      <p:pic>
        <p:nvPicPr>
          <p:cNvPr id="12" name="Picture 11" descr="A picture containing text, screenshot, font, logo&#10;&#10;Description automatically generated">
            <a:extLst>
              <a:ext uri="{FF2B5EF4-FFF2-40B4-BE49-F238E27FC236}">
                <a16:creationId xmlns:a16="http://schemas.microsoft.com/office/drawing/2014/main" id="{EF74DEAE-E863-85A3-F021-CF2F306040CF}"/>
              </a:ext>
            </a:extLst>
          </p:cNvPr>
          <p:cNvPicPr>
            <a:picLocks noChangeAspect="1"/>
          </p:cNvPicPr>
          <p:nvPr/>
        </p:nvPicPr>
        <p:blipFill>
          <a:blip r:embed="rId4"/>
          <a:stretch>
            <a:fillRect/>
          </a:stretch>
        </p:blipFill>
        <p:spPr>
          <a:xfrm>
            <a:off x="1635425" y="196987"/>
            <a:ext cx="7772400" cy="1554480"/>
          </a:xfrm>
          <a:prstGeom prst="rect">
            <a:avLst/>
          </a:prstGeom>
        </p:spPr>
      </p:pic>
      <p:sp>
        <p:nvSpPr>
          <p:cNvPr id="22" name="TextBox 21">
            <a:extLst>
              <a:ext uri="{FF2B5EF4-FFF2-40B4-BE49-F238E27FC236}">
                <a16:creationId xmlns:a16="http://schemas.microsoft.com/office/drawing/2014/main" id="{0D4FE1DE-C8CA-4421-881B-9AAD18B87241}"/>
              </a:ext>
            </a:extLst>
          </p:cNvPr>
          <p:cNvSpPr txBox="1"/>
          <p:nvPr/>
        </p:nvSpPr>
        <p:spPr>
          <a:xfrm>
            <a:off x="6096000" y="2851758"/>
            <a:ext cx="6211957" cy="861774"/>
          </a:xfrm>
          <a:prstGeom prst="rect">
            <a:avLst/>
          </a:prstGeom>
          <a:noFill/>
          <a:effectLst>
            <a:outerShdw blurRad="50800" dist="38100" dir="18900000" algn="bl" rotWithShape="0">
              <a:prstClr val="black">
                <a:alpha val="40000"/>
              </a:prstClr>
            </a:outerShdw>
          </a:effectLst>
        </p:spPr>
        <p:txBody>
          <a:bodyPr wrap="none" rtlCol="0">
            <a:spAutoFit/>
          </a:bodyPr>
          <a:lstStyle/>
          <a:p>
            <a:r>
              <a:rPr lang="en-GB" sz="1800" dirty="0">
                <a:solidFill>
                  <a:srgbClr val="374151"/>
                </a:solidFill>
                <a:latin typeface="+mj-lt"/>
              </a:rPr>
              <a:t>The Science Clusters</a:t>
            </a:r>
            <a:r>
              <a:rPr lang="en-GB" sz="1800" b="0" i="0" u="none" strike="noStrike" dirty="0">
                <a:solidFill>
                  <a:srgbClr val="374151"/>
                </a:solidFill>
                <a:effectLst/>
                <a:latin typeface="+mj-lt"/>
              </a:rPr>
              <a:t> and e-infrastructures have </a:t>
            </a:r>
          </a:p>
          <a:p>
            <a:r>
              <a:rPr lang="en-GB" sz="1800" b="0" i="0" u="none" strike="noStrike" dirty="0">
                <a:solidFill>
                  <a:srgbClr val="374151"/>
                </a:solidFill>
                <a:effectLst/>
                <a:latin typeface="+mj-lt"/>
              </a:rPr>
              <a:t>synergistically crafted an advanced a white paper on SRIA.</a:t>
            </a:r>
          </a:p>
          <a:p>
            <a:endParaRPr lang="en-GB" b="0" i="0" u="none" strike="noStrike" dirty="0">
              <a:solidFill>
                <a:srgbClr val="374151"/>
              </a:solidFill>
              <a:effectLst/>
              <a:latin typeface="+mj-lt"/>
            </a:endParaRPr>
          </a:p>
        </p:txBody>
      </p:sp>
      <p:sp>
        <p:nvSpPr>
          <p:cNvPr id="23" name="TextBox 22">
            <a:extLst>
              <a:ext uri="{FF2B5EF4-FFF2-40B4-BE49-F238E27FC236}">
                <a16:creationId xmlns:a16="http://schemas.microsoft.com/office/drawing/2014/main" id="{5FA257E8-DFE4-36A4-CDA9-93311AB7A361}"/>
              </a:ext>
            </a:extLst>
          </p:cNvPr>
          <p:cNvSpPr txBox="1"/>
          <p:nvPr/>
        </p:nvSpPr>
        <p:spPr>
          <a:xfrm>
            <a:off x="6095783" y="3734340"/>
            <a:ext cx="5673348" cy="1138773"/>
          </a:xfrm>
          <a:prstGeom prst="rect">
            <a:avLst/>
          </a:prstGeom>
          <a:noFill/>
          <a:effectLst>
            <a:outerShdw blurRad="50800" dist="38100" dir="18900000" algn="bl" rotWithShape="0">
              <a:prstClr val="black">
                <a:alpha val="40000"/>
              </a:prstClr>
            </a:outerShdw>
          </a:effectLst>
        </p:spPr>
        <p:txBody>
          <a:bodyPr wrap="none" rtlCol="0">
            <a:spAutoFit/>
          </a:bodyPr>
          <a:lstStyle/>
          <a:p>
            <a:r>
              <a:rPr lang="en-GB" sz="1800" dirty="0">
                <a:solidFill>
                  <a:srgbClr val="374151"/>
                </a:solidFill>
                <a:latin typeface="+mj-lt"/>
              </a:rPr>
              <a:t>Science Clusters</a:t>
            </a:r>
            <a:r>
              <a:rPr lang="en-GB" sz="1800" b="0" i="0" u="none" strike="noStrike" dirty="0">
                <a:solidFill>
                  <a:srgbClr val="374151"/>
                </a:solidFill>
                <a:effectLst/>
                <a:latin typeface="+mj-lt"/>
              </a:rPr>
              <a:t> and the e-infrastructures developed </a:t>
            </a:r>
          </a:p>
          <a:p>
            <a:r>
              <a:rPr lang="en-GB" sz="1800" b="0" i="0" u="none" strike="noStrike" dirty="0">
                <a:solidFill>
                  <a:srgbClr val="374151"/>
                </a:solidFill>
                <a:effectLst/>
                <a:latin typeface="+mj-lt"/>
              </a:rPr>
              <a:t>cutting-edge project proposals. </a:t>
            </a:r>
          </a:p>
          <a:p>
            <a:r>
              <a:rPr lang="en-GB" sz="1800" b="0" i="0" u="none" strike="noStrike" dirty="0">
                <a:solidFill>
                  <a:srgbClr val="374151"/>
                </a:solidFill>
                <a:effectLst/>
                <a:latin typeface="+mj-lt"/>
              </a:rPr>
              <a:t>(ENVRI-hub NEXT, </a:t>
            </a:r>
            <a:r>
              <a:rPr lang="en-GB" sz="1800" b="0" i="0" u="none" strike="noStrike" dirty="0" err="1">
                <a:solidFill>
                  <a:srgbClr val="374151"/>
                </a:solidFill>
                <a:effectLst/>
                <a:latin typeface="+mj-lt"/>
              </a:rPr>
              <a:t>OSTrails</a:t>
            </a:r>
            <a:r>
              <a:rPr lang="en-GB" sz="1800" b="0" i="0" u="none" strike="noStrike" dirty="0">
                <a:solidFill>
                  <a:srgbClr val="374151"/>
                </a:solidFill>
                <a:effectLst/>
                <a:latin typeface="+mj-lt"/>
              </a:rPr>
              <a:t>)</a:t>
            </a:r>
            <a:endParaRPr lang="en-FI" sz="1800" dirty="0">
              <a:latin typeface="+mj-lt"/>
            </a:endParaRPr>
          </a:p>
          <a:p>
            <a:endParaRPr lang="en-FI" dirty="0"/>
          </a:p>
        </p:txBody>
      </p:sp>
      <p:sp>
        <p:nvSpPr>
          <p:cNvPr id="24" name="Oval 23">
            <a:extLst>
              <a:ext uri="{FF2B5EF4-FFF2-40B4-BE49-F238E27FC236}">
                <a16:creationId xmlns:a16="http://schemas.microsoft.com/office/drawing/2014/main" id="{61D57A53-0448-6A99-F7AC-652B544CFC87}"/>
              </a:ext>
            </a:extLst>
          </p:cNvPr>
          <p:cNvSpPr/>
          <p:nvPr/>
        </p:nvSpPr>
        <p:spPr>
          <a:xfrm>
            <a:off x="7060676" y="2158738"/>
            <a:ext cx="490194" cy="5090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349870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3F9A8CC-F088-414B-9251-5B983223FE91}"/>
              </a:ext>
            </a:extLst>
          </p:cNvPr>
          <p:cNvSpPr/>
          <p:nvPr/>
        </p:nvSpPr>
        <p:spPr>
          <a:xfrm>
            <a:off x="1588" y="0"/>
            <a:ext cx="5262282" cy="6858000"/>
          </a:xfrm>
          <a:custGeom>
            <a:avLst/>
            <a:gdLst>
              <a:gd name="connsiteX0" fmla="*/ 0 w 10524564"/>
              <a:gd name="connsiteY0" fmla="*/ 0 h 13716000"/>
              <a:gd name="connsiteX1" fmla="*/ 1918446 w 10524564"/>
              <a:gd name="connsiteY1" fmla="*/ 0 h 13716000"/>
              <a:gd name="connsiteX2" fmla="*/ 1918446 w 10524564"/>
              <a:gd name="connsiteY2" fmla="*/ 2336767 h 13716000"/>
              <a:gd name="connsiteX3" fmla="*/ 3544079 w 10524564"/>
              <a:gd name="connsiteY3" fmla="*/ 3962400 h 13716000"/>
              <a:gd name="connsiteX4" fmla="*/ 3998259 w 10524564"/>
              <a:gd name="connsiteY4" fmla="*/ 3962400 h 13716000"/>
              <a:gd name="connsiteX5" fmla="*/ 8898931 w 10524564"/>
              <a:gd name="connsiteY5" fmla="*/ 3962400 h 13716000"/>
              <a:gd name="connsiteX6" fmla="*/ 10524564 w 10524564"/>
              <a:gd name="connsiteY6" fmla="*/ 5588034 h 13716000"/>
              <a:gd name="connsiteX7" fmla="*/ 10524564 w 10524564"/>
              <a:gd name="connsiteY7" fmla="*/ 12090367 h 13716000"/>
              <a:gd name="connsiteX8" fmla="*/ 8898931 w 10524564"/>
              <a:gd name="connsiteY8" fmla="*/ 13716000 h 13716000"/>
              <a:gd name="connsiteX9" fmla="*/ 3998259 w 10524564"/>
              <a:gd name="connsiteY9" fmla="*/ 13716000 h 13716000"/>
              <a:gd name="connsiteX10" fmla="*/ 1625633 w 10524564"/>
              <a:gd name="connsiteY10" fmla="*/ 13716000 h 13716000"/>
              <a:gd name="connsiteX11" fmla="*/ 0 w 10524564"/>
              <a:gd name="connsiteY11" fmla="*/ 13716000 h 13716000"/>
              <a:gd name="connsiteX12" fmla="*/ 0 w 10524564"/>
              <a:gd name="connsiteY12" fmla="*/ 12090367 h 13716000"/>
              <a:gd name="connsiteX13" fmla="*/ 0 w 10524564"/>
              <a:gd name="connsiteY13" fmla="*/ 5588034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24564" h="13716000">
                <a:moveTo>
                  <a:pt x="0" y="0"/>
                </a:moveTo>
                <a:lnTo>
                  <a:pt x="1918446" y="0"/>
                </a:lnTo>
                <a:lnTo>
                  <a:pt x="1918446" y="2336767"/>
                </a:lnTo>
                <a:cubicBezTo>
                  <a:pt x="1918446" y="3234579"/>
                  <a:pt x="2646267" y="3962400"/>
                  <a:pt x="3544079" y="3962400"/>
                </a:cubicBezTo>
                <a:lnTo>
                  <a:pt x="3998259" y="3962400"/>
                </a:lnTo>
                <a:lnTo>
                  <a:pt x="8898931" y="3962400"/>
                </a:lnTo>
                <a:cubicBezTo>
                  <a:pt x="9796743" y="3962400"/>
                  <a:pt x="10524564" y="4690221"/>
                  <a:pt x="10524564" y="5588034"/>
                </a:cubicBezTo>
                <a:lnTo>
                  <a:pt x="10524564" y="12090367"/>
                </a:lnTo>
                <a:cubicBezTo>
                  <a:pt x="10524564" y="12988179"/>
                  <a:pt x="9796743" y="13716000"/>
                  <a:pt x="8898931" y="13716000"/>
                </a:cubicBezTo>
                <a:lnTo>
                  <a:pt x="3998259" y="13716000"/>
                </a:lnTo>
                <a:lnTo>
                  <a:pt x="1625633" y="13716000"/>
                </a:lnTo>
                <a:lnTo>
                  <a:pt x="0" y="13716000"/>
                </a:lnTo>
                <a:lnTo>
                  <a:pt x="0" y="12090367"/>
                </a:lnTo>
                <a:lnTo>
                  <a:pt x="0" y="558803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latin typeface="Poppins" panose="00000500000000000000" pitchFamily="2" charset="0"/>
            </a:endParaRPr>
          </a:p>
        </p:txBody>
      </p:sp>
      <p:pic>
        <p:nvPicPr>
          <p:cNvPr id="14" name="Picture Placeholder 13" descr="A picture containing circle, text, logo, font&#10;&#10;Description automatically generated">
            <a:extLst>
              <a:ext uri="{FF2B5EF4-FFF2-40B4-BE49-F238E27FC236}">
                <a16:creationId xmlns:a16="http://schemas.microsoft.com/office/drawing/2014/main" id="{57A4BBDE-ACA0-AF3B-A948-C4A2B7C9C4FA}"/>
              </a:ext>
            </a:extLst>
          </p:cNvPr>
          <p:cNvPicPr>
            <a:picLocks noGrp="1" noChangeAspect="1"/>
          </p:cNvPicPr>
          <p:nvPr>
            <p:ph type="pic" sz="quarter" idx="10"/>
          </p:nvPr>
        </p:nvPicPr>
        <p:blipFill>
          <a:blip r:embed="rId3"/>
          <a:srcRect l="12900" r="12900"/>
          <a:stretch>
            <a:fillRect/>
          </a:stretch>
        </p:blipFill>
        <p:spPr/>
      </p:pic>
      <p:sp>
        <p:nvSpPr>
          <p:cNvPr id="19" name="Freeform: Shape 18">
            <a:extLst>
              <a:ext uri="{FF2B5EF4-FFF2-40B4-BE49-F238E27FC236}">
                <a16:creationId xmlns:a16="http://schemas.microsoft.com/office/drawing/2014/main" id="{3D41EB64-E4D7-463E-B639-6573849AD9B0}"/>
              </a:ext>
            </a:extLst>
          </p:cNvPr>
          <p:cNvSpPr/>
          <p:nvPr/>
        </p:nvSpPr>
        <p:spPr>
          <a:xfrm>
            <a:off x="1588" y="0"/>
            <a:ext cx="5262282" cy="6858000"/>
          </a:xfrm>
          <a:custGeom>
            <a:avLst/>
            <a:gdLst>
              <a:gd name="connsiteX0" fmla="*/ 0 w 10524564"/>
              <a:gd name="connsiteY0" fmla="*/ 0 h 13716000"/>
              <a:gd name="connsiteX1" fmla="*/ 1918446 w 10524564"/>
              <a:gd name="connsiteY1" fmla="*/ 0 h 13716000"/>
              <a:gd name="connsiteX2" fmla="*/ 1918446 w 10524564"/>
              <a:gd name="connsiteY2" fmla="*/ 2336767 h 13716000"/>
              <a:gd name="connsiteX3" fmla="*/ 3544079 w 10524564"/>
              <a:gd name="connsiteY3" fmla="*/ 3962400 h 13716000"/>
              <a:gd name="connsiteX4" fmla="*/ 3998259 w 10524564"/>
              <a:gd name="connsiteY4" fmla="*/ 3962400 h 13716000"/>
              <a:gd name="connsiteX5" fmla="*/ 8898931 w 10524564"/>
              <a:gd name="connsiteY5" fmla="*/ 3962400 h 13716000"/>
              <a:gd name="connsiteX6" fmla="*/ 10524564 w 10524564"/>
              <a:gd name="connsiteY6" fmla="*/ 5588034 h 13716000"/>
              <a:gd name="connsiteX7" fmla="*/ 10524564 w 10524564"/>
              <a:gd name="connsiteY7" fmla="*/ 12090367 h 13716000"/>
              <a:gd name="connsiteX8" fmla="*/ 8898931 w 10524564"/>
              <a:gd name="connsiteY8" fmla="*/ 13716000 h 13716000"/>
              <a:gd name="connsiteX9" fmla="*/ 3998259 w 10524564"/>
              <a:gd name="connsiteY9" fmla="*/ 13716000 h 13716000"/>
              <a:gd name="connsiteX10" fmla="*/ 1625633 w 10524564"/>
              <a:gd name="connsiteY10" fmla="*/ 13716000 h 13716000"/>
              <a:gd name="connsiteX11" fmla="*/ 0 w 10524564"/>
              <a:gd name="connsiteY11" fmla="*/ 13716000 h 13716000"/>
              <a:gd name="connsiteX12" fmla="*/ 0 w 10524564"/>
              <a:gd name="connsiteY12" fmla="*/ 12090367 h 13716000"/>
              <a:gd name="connsiteX13" fmla="*/ 0 w 10524564"/>
              <a:gd name="connsiteY13" fmla="*/ 5588034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24564" h="13716000">
                <a:moveTo>
                  <a:pt x="0" y="0"/>
                </a:moveTo>
                <a:lnTo>
                  <a:pt x="1918446" y="0"/>
                </a:lnTo>
                <a:lnTo>
                  <a:pt x="1918446" y="2336767"/>
                </a:lnTo>
                <a:cubicBezTo>
                  <a:pt x="1918446" y="3234579"/>
                  <a:pt x="2646267" y="3962400"/>
                  <a:pt x="3544079" y="3962400"/>
                </a:cubicBezTo>
                <a:lnTo>
                  <a:pt x="3998259" y="3962400"/>
                </a:lnTo>
                <a:lnTo>
                  <a:pt x="8898931" y="3962400"/>
                </a:lnTo>
                <a:cubicBezTo>
                  <a:pt x="9796743" y="3962400"/>
                  <a:pt x="10524564" y="4690221"/>
                  <a:pt x="10524564" y="5588034"/>
                </a:cubicBezTo>
                <a:lnTo>
                  <a:pt x="10524564" y="12090367"/>
                </a:lnTo>
                <a:cubicBezTo>
                  <a:pt x="10524564" y="12988179"/>
                  <a:pt x="9796743" y="13716000"/>
                  <a:pt x="8898931" y="13716000"/>
                </a:cubicBezTo>
                <a:lnTo>
                  <a:pt x="3998259" y="13716000"/>
                </a:lnTo>
                <a:lnTo>
                  <a:pt x="1625633" y="13716000"/>
                </a:lnTo>
                <a:lnTo>
                  <a:pt x="0" y="13716000"/>
                </a:lnTo>
                <a:lnTo>
                  <a:pt x="0" y="12090367"/>
                </a:lnTo>
                <a:lnTo>
                  <a:pt x="0" y="5588034"/>
                </a:lnTo>
                <a:close/>
              </a:path>
            </a:pathLst>
          </a:custGeom>
          <a:solidFill>
            <a:srgbClr val="0000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latin typeface="Poppins" panose="00000500000000000000" pitchFamily="2" charset="0"/>
            </a:endParaRPr>
          </a:p>
        </p:txBody>
      </p:sp>
      <p:sp>
        <p:nvSpPr>
          <p:cNvPr id="28" name="Freeform: Shape 27">
            <a:extLst>
              <a:ext uri="{FF2B5EF4-FFF2-40B4-BE49-F238E27FC236}">
                <a16:creationId xmlns:a16="http://schemas.microsoft.com/office/drawing/2014/main" id="{B3C1D03A-FC6D-4CD7-8E18-38FE82E74D48}"/>
              </a:ext>
            </a:extLst>
          </p:cNvPr>
          <p:cNvSpPr/>
          <p:nvPr/>
        </p:nvSpPr>
        <p:spPr>
          <a:xfrm>
            <a:off x="10786818" y="0"/>
            <a:ext cx="1403595" cy="1605299"/>
          </a:xfrm>
          <a:custGeom>
            <a:avLst/>
            <a:gdLst>
              <a:gd name="connsiteX0" fmla="*/ 0 w 2807190"/>
              <a:gd name="connsiteY0" fmla="*/ 0 h 3210598"/>
              <a:gd name="connsiteX1" fmla="*/ 2807190 w 2807190"/>
              <a:gd name="connsiteY1" fmla="*/ 0 h 3210598"/>
              <a:gd name="connsiteX2" fmla="*/ 2807190 w 2807190"/>
              <a:gd name="connsiteY2" fmla="*/ 3210598 h 3210598"/>
              <a:gd name="connsiteX3" fmla="*/ 1772988 w 2807190"/>
              <a:gd name="connsiteY3" fmla="*/ 3210598 h 3210598"/>
              <a:gd name="connsiteX4" fmla="*/ 0 w 2807190"/>
              <a:gd name="connsiteY4" fmla="*/ 1437610 h 3210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7190" h="3210598">
                <a:moveTo>
                  <a:pt x="0" y="0"/>
                </a:moveTo>
                <a:lnTo>
                  <a:pt x="2807190" y="0"/>
                </a:lnTo>
                <a:lnTo>
                  <a:pt x="2807190" y="3210598"/>
                </a:lnTo>
                <a:lnTo>
                  <a:pt x="1772988" y="3210598"/>
                </a:lnTo>
                <a:cubicBezTo>
                  <a:pt x="793796" y="3210598"/>
                  <a:pt x="0" y="2416804"/>
                  <a:pt x="0" y="143761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latin typeface="Poppins" panose="00000500000000000000" pitchFamily="2" charset="0"/>
            </a:endParaRPr>
          </a:p>
        </p:txBody>
      </p:sp>
      <p:sp>
        <p:nvSpPr>
          <p:cNvPr id="13" name="Rectangle: Rounded Corners 12">
            <a:extLst>
              <a:ext uri="{FF2B5EF4-FFF2-40B4-BE49-F238E27FC236}">
                <a16:creationId xmlns:a16="http://schemas.microsoft.com/office/drawing/2014/main" id="{5F71168D-3DA7-4B17-B351-94F5EE7D3A2D}"/>
              </a:ext>
            </a:extLst>
          </p:cNvPr>
          <p:cNvSpPr/>
          <p:nvPr/>
        </p:nvSpPr>
        <p:spPr>
          <a:xfrm>
            <a:off x="4546036" y="2747194"/>
            <a:ext cx="1443975" cy="757854"/>
          </a:xfrm>
          <a:prstGeom prst="roundRect">
            <a:avLst>
              <a:gd name="adj" fmla="val 231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anose="00000500000000000000" pitchFamily="2" charset="0"/>
            </a:endParaRPr>
          </a:p>
        </p:txBody>
      </p:sp>
      <p:sp>
        <p:nvSpPr>
          <p:cNvPr id="11" name="Freeform 48">
            <a:extLst>
              <a:ext uri="{FF2B5EF4-FFF2-40B4-BE49-F238E27FC236}">
                <a16:creationId xmlns:a16="http://schemas.microsoft.com/office/drawing/2014/main" id="{62E605CD-8E86-4093-B6B9-1DD94D5276BD}"/>
              </a:ext>
            </a:extLst>
          </p:cNvPr>
          <p:cNvSpPr>
            <a:spLocks noChangeArrowheads="1"/>
          </p:cNvSpPr>
          <p:nvPr/>
        </p:nvSpPr>
        <p:spPr bwMode="auto">
          <a:xfrm>
            <a:off x="5029204" y="2886483"/>
            <a:ext cx="477639" cy="479276"/>
          </a:xfrm>
          <a:custGeom>
            <a:avLst/>
            <a:gdLst>
              <a:gd name="connsiteX0" fmla="*/ 28785 w 515201"/>
              <a:gd name="connsiteY0" fmla="*/ 416297 h 516967"/>
              <a:gd name="connsiteX1" fmla="*/ 14190 w 515201"/>
              <a:gd name="connsiteY1" fmla="*/ 430391 h 516967"/>
              <a:gd name="connsiteX2" fmla="*/ 14190 w 515201"/>
              <a:gd name="connsiteY2" fmla="*/ 493209 h 516967"/>
              <a:gd name="connsiteX3" fmla="*/ 23515 w 515201"/>
              <a:gd name="connsiteY3" fmla="*/ 502471 h 516967"/>
              <a:gd name="connsiteX4" fmla="*/ 71760 w 515201"/>
              <a:gd name="connsiteY4" fmla="*/ 502471 h 516967"/>
              <a:gd name="connsiteX5" fmla="*/ 81085 w 515201"/>
              <a:gd name="connsiteY5" fmla="*/ 493209 h 516967"/>
              <a:gd name="connsiteX6" fmla="*/ 81085 w 515201"/>
              <a:gd name="connsiteY6" fmla="*/ 430391 h 516967"/>
              <a:gd name="connsiteX7" fmla="*/ 66490 w 515201"/>
              <a:gd name="connsiteY7" fmla="*/ 416297 h 516967"/>
              <a:gd name="connsiteX8" fmla="*/ 28785 w 515201"/>
              <a:gd name="connsiteY8" fmla="*/ 402203 h 516967"/>
              <a:gd name="connsiteX9" fmla="*/ 66490 w 515201"/>
              <a:gd name="connsiteY9" fmla="*/ 402203 h 516967"/>
              <a:gd name="connsiteX10" fmla="*/ 95275 w 515201"/>
              <a:gd name="connsiteY10" fmla="*/ 430391 h 516967"/>
              <a:gd name="connsiteX11" fmla="*/ 95275 w 515201"/>
              <a:gd name="connsiteY11" fmla="*/ 493209 h 516967"/>
              <a:gd name="connsiteX12" fmla="*/ 71760 w 515201"/>
              <a:gd name="connsiteY12" fmla="*/ 516967 h 516967"/>
              <a:gd name="connsiteX13" fmla="*/ 23515 w 515201"/>
              <a:gd name="connsiteY13" fmla="*/ 516967 h 516967"/>
              <a:gd name="connsiteX14" fmla="*/ 0 w 515201"/>
              <a:gd name="connsiteY14" fmla="*/ 493209 h 516967"/>
              <a:gd name="connsiteX15" fmla="*/ 0 w 515201"/>
              <a:gd name="connsiteY15" fmla="*/ 430391 h 516967"/>
              <a:gd name="connsiteX16" fmla="*/ 28785 w 515201"/>
              <a:gd name="connsiteY16" fmla="*/ 402203 h 516967"/>
              <a:gd name="connsiteX17" fmla="*/ 168757 w 515201"/>
              <a:gd name="connsiteY17" fmla="*/ 294400 h 516967"/>
              <a:gd name="connsiteX18" fmla="*/ 154162 w 515201"/>
              <a:gd name="connsiteY18" fmla="*/ 308852 h 516967"/>
              <a:gd name="connsiteX19" fmla="*/ 154162 w 515201"/>
              <a:gd name="connsiteY19" fmla="*/ 491512 h 516967"/>
              <a:gd name="connsiteX20" fmla="*/ 163487 w 515201"/>
              <a:gd name="connsiteY20" fmla="*/ 500745 h 516967"/>
              <a:gd name="connsiteX21" fmla="*/ 211732 w 515201"/>
              <a:gd name="connsiteY21" fmla="*/ 500745 h 516967"/>
              <a:gd name="connsiteX22" fmla="*/ 221057 w 515201"/>
              <a:gd name="connsiteY22" fmla="*/ 491512 h 516967"/>
              <a:gd name="connsiteX23" fmla="*/ 221057 w 515201"/>
              <a:gd name="connsiteY23" fmla="*/ 308852 h 516967"/>
              <a:gd name="connsiteX24" fmla="*/ 206462 w 515201"/>
              <a:gd name="connsiteY24" fmla="*/ 294400 h 516967"/>
              <a:gd name="connsiteX25" fmla="*/ 168757 w 515201"/>
              <a:gd name="connsiteY25" fmla="*/ 279948 h 516967"/>
              <a:gd name="connsiteX26" fmla="*/ 206462 w 515201"/>
              <a:gd name="connsiteY26" fmla="*/ 279948 h 516967"/>
              <a:gd name="connsiteX27" fmla="*/ 235247 w 515201"/>
              <a:gd name="connsiteY27" fmla="*/ 308852 h 516967"/>
              <a:gd name="connsiteX28" fmla="*/ 235247 w 515201"/>
              <a:gd name="connsiteY28" fmla="*/ 491512 h 516967"/>
              <a:gd name="connsiteX29" fmla="*/ 211732 w 515201"/>
              <a:gd name="connsiteY29" fmla="*/ 515198 h 516967"/>
              <a:gd name="connsiteX30" fmla="*/ 163487 w 515201"/>
              <a:gd name="connsiteY30" fmla="*/ 515198 h 516967"/>
              <a:gd name="connsiteX31" fmla="*/ 139972 w 515201"/>
              <a:gd name="connsiteY31" fmla="*/ 491512 h 516967"/>
              <a:gd name="connsiteX32" fmla="*/ 139972 w 515201"/>
              <a:gd name="connsiteY32" fmla="*/ 308852 h 516967"/>
              <a:gd name="connsiteX33" fmla="*/ 168757 w 515201"/>
              <a:gd name="connsiteY33" fmla="*/ 279948 h 516967"/>
              <a:gd name="connsiteX34" fmla="*/ 308610 w 515201"/>
              <a:gd name="connsiteY34" fmla="*/ 154005 h 516967"/>
              <a:gd name="connsiteX35" fmla="*/ 294480 w 515201"/>
              <a:gd name="connsiteY35" fmla="*/ 168437 h 516967"/>
              <a:gd name="connsiteX36" fmla="*/ 294480 w 515201"/>
              <a:gd name="connsiteY36" fmla="*/ 491546 h 516967"/>
              <a:gd name="connsiteX37" fmla="*/ 303361 w 515201"/>
              <a:gd name="connsiteY37" fmla="*/ 500766 h 516967"/>
              <a:gd name="connsiteX38" fmla="*/ 351807 w 515201"/>
              <a:gd name="connsiteY38" fmla="*/ 500766 h 516967"/>
              <a:gd name="connsiteX39" fmla="*/ 360689 w 515201"/>
              <a:gd name="connsiteY39" fmla="*/ 491546 h 516967"/>
              <a:gd name="connsiteX40" fmla="*/ 360689 w 515201"/>
              <a:gd name="connsiteY40" fmla="*/ 168437 h 516967"/>
              <a:gd name="connsiteX41" fmla="*/ 346559 w 515201"/>
              <a:gd name="connsiteY41" fmla="*/ 154005 h 516967"/>
              <a:gd name="connsiteX42" fmla="*/ 308610 w 515201"/>
              <a:gd name="connsiteY42" fmla="*/ 139974 h 516967"/>
              <a:gd name="connsiteX43" fmla="*/ 346559 w 515201"/>
              <a:gd name="connsiteY43" fmla="*/ 139974 h 516967"/>
              <a:gd name="connsiteX44" fmla="*/ 375222 w 515201"/>
              <a:gd name="connsiteY44" fmla="*/ 168437 h 516967"/>
              <a:gd name="connsiteX45" fmla="*/ 375222 w 515201"/>
              <a:gd name="connsiteY45" fmla="*/ 491546 h 516967"/>
              <a:gd name="connsiteX46" fmla="*/ 351807 w 515201"/>
              <a:gd name="connsiteY46" fmla="*/ 515198 h 516967"/>
              <a:gd name="connsiteX47" fmla="*/ 303361 w 515201"/>
              <a:gd name="connsiteY47" fmla="*/ 515198 h 516967"/>
              <a:gd name="connsiteX48" fmla="*/ 279946 w 515201"/>
              <a:gd name="connsiteY48" fmla="*/ 491546 h 516967"/>
              <a:gd name="connsiteX49" fmla="*/ 279946 w 515201"/>
              <a:gd name="connsiteY49" fmla="*/ 168437 h 516967"/>
              <a:gd name="connsiteX50" fmla="*/ 308610 w 515201"/>
              <a:gd name="connsiteY50" fmla="*/ 139974 h 516967"/>
              <a:gd name="connsiteX51" fmla="*/ 449666 w 515201"/>
              <a:gd name="connsiteY51" fmla="*/ 32185 h 516967"/>
              <a:gd name="connsiteX52" fmla="*/ 435281 w 515201"/>
              <a:gd name="connsiteY52" fmla="*/ 46250 h 516967"/>
              <a:gd name="connsiteX53" fmla="*/ 435281 w 515201"/>
              <a:gd name="connsiteY53" fmla="*/ 491489 h 516967"/>
              <a:gd name="connsiteX54" fmla="*/ 444871 w 515201"/>
              <a:gd name="connsiteY54" fmla="*/ 500731 h 516967"/>
              <a:gd name="connsiteX55" fmla="*/ 492024 w 515201"/>
              <a:gd name="connsiteY55" fmla="*/ 500731 h 516967"/>
              <a:gd name="connsiteX56" fmla="*/ 501215 w 515201"/>
              <a:gd name="connsiteY56" fmla="*/ 491489 h 516967"/>
              <a:gd name="connsiteX57" fmla="*/ 501215 w 515201"/>
              <a:gd name="connsiteY57" fmla="*/ 46250 h 516967"/>
              <a:gd name="connsiteX58" fmla="*/ 486829 w 515201"/>
              <a:gd name="connsiteY58" fmla="*/ 32185 h 516967"/>
              <a:gd name="connsiteX59" fmla="*/ 449666 w 515201"/>
              <a:gd name="connsiteY59" fmla="*/ 17719 h 516967"/>
              <a:gd name="connsiteX60" fmla="*/ 486829 w 515201"/>
              <a:gd name="connsiteY60" fmla="*/ 17719 h 516967"/>
              <a:gd name="connsiteX61" fmla="*/ 515201 w 515201"/>
              <a:gd name="connsiteY61" fmla="*/ 46250 h 516967"/>
              <a:gd name="connsiteX62" fmla="*/ 515201 w 515201"/>
              <a:gd name="connsiteY62" fmla="*/ 491489 h 516967"/>
              <a:gd name="connsiteX63" fmla="*/ 492024 w 515201"/>
              <a:gd name="connsiteY63" fmla="*/ 515197 h 516967"/>
              <a:gd name="connsiteX64" fmla="*/ 444871 w 515201"/>
              <a:gd name="connsiteY64" fmla="*/ 515197 h 516967"/>
              <a:gd name="connsiteX65" fmla="*/ 421694 w 515201"/>
              <a:gd name="connsiteY65" fmla="*/ 491489 h 516967"/>
              <a:gd name="connsiteX66" fmla="*/ 421694 w 515201"/>
              <a:gd name="connsiteY66" fmla="*/ 46250 h 516967"/>
              <a:gd name="connsiteX67" fmla="*/ 449666 w 515201"/>
              <a:gd name="connsiteY67" fmla="*/ 17719 h 516967"/>
              <a:gd name="connsiteX68" fmla="*/ 329518 w 515201"/>
              <a:gd name="connsiteY68" fmla="*/ 0 h 516967"/>
              <a:gd name="connsiteX69" fmla="*/ 369753 w 515201"/>
              <a:gd name="connsiteY69" fmla="*/ 0 h 516967"/>
              <a:gd name="connsiteX70" fmla="*/ 372569 w 515201"/>
              <a:gd name="connsiteY70" fmla="*/ 401 h 516967"/>
              <a:gd name="connsiteX71" fmla="*/ 376190 w 515201"/>
              <a:gd name="connsiteY71" fmla="*/ 4414 h 516967"/>
              <a:gd name="connsiteX72" fmla="*/ 376995 w 515201"/>
              <a:gd name="connsiteY72" fmla="*/ 7224 h 516967"/>
              <a:gd name="connsiteX73" fmla="*/ 376995 w 515201"/>
              <a:gd name="connsiteY73" fmla="*/ 46953 h 516967"/>
              <a:gd name="connsiteX74" fmla="*/ 369753 w 515201"/>
              <a:gd name="connsiteY74" fmla="*/ 54578 h 516967"/>
              <a:gd name="connsiteX75" fmla="*/ 362510 w 515201"/>
              <a:gd name="connsiteY75" fmla="*/ 46953 h 516967"/>
              <a:gd name="connsiteX76" fmla="*/ 362510 w 515201"/>
              <a:gd name="connsiteY76" fmla="*/ 24480 h 516967"/>
              <a:gd name="connsiteX77" fmla="*/ 12875 w 515201"/>
              <a:gd name="connsiteY77" fmla="*/ 373217 h 516967"/>
              <a:gd name="connsiteX78" fmla="*/ 7645 w 515201"/>
              <a:gd name="connsiteY78" fmla="*/ 375224 h 516967"/>
              <a:gd name="connsiteX79" fmla="*/ 2816 w 515201"/>
              <a:gd name="connsiteY79" fmla="*/ 373217 h 516967"/>
              <a:gd name="connsiteX80" fmla="*/ 2816 w 515201"/>
              <a:gd name="connsiteY80" fmla="*/ 363184 h 516967"/>
              <a:gd name="connsiteX81" fmla="*/ 352452 w 515201"/>
              <a:gd name="connsiteY81" fmla="*/ 14046 h 516967"/>
              <a:gd name="connsiteX82" fmla="*/ 329518 w 515201"/>
              <a:gd name="connsiteY82" fmla="*/ 14046 h 516967"/>
              <a:gd name="connsiteX83" fmla="*/ 322276 w 515201"/>
              <a:gd name="connsiteY83" fmla="*/ 7224 h 516967"/>
              <a:gd name="connsiteX84" fmla="*/ 329518 w 515201"/>
              <a:gd name="connsiteY84" fmla="*/ 0 h 51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15201" h="516967">
                <a:moveTo>
                  <a:pt x="28785" y="416297"/>
                </a:moveTo>
                <a:cubicBezTo>
                  <a:pt x="20677" y="416297"/>
                  <a:pt x="14190" y="422740"/>
                  <a:pt x="14190" y="430391"/>
                </a:cubicBezTo>
                <a:lnTo>
                  <a:pt x="14190" y="493209"/>
                </a:lnTo>
                <a:cubicBezTo>
                  <a:pt x="14190" y="498444"/>
                  <a:pt x="18650" y="502471"/>
                  <a:pt x="23515" y="502471"/>
                </a:cubicBezTo>
                <a:lnTo>
                  <a:pt x="71760" y="502471"/>
                </a:lnTo>
                <a:cubicBezTo>
                  <a:pt x="76625" y="502471"/>
                  <a:pt x="81085" y="498444"/>
                  <a:pt x="81085" y="493209"/>
                </a:cubicBezTo>
                <a:lnTo>
                  <a:pt x="81085" y="430391"/>
                </a:lnTo>
                <a:cubicBezTo>
                  <a:pt x="81085" y="422740"/>
                  <a:pt x="74598" y="416297"/>
                  <a:pt x="66490" y="416297"/>
                </a:cubicBezTo>
                <a:close/>
                <a:moveTo>
                  <a:pt x="28785" y="402203"/>
                </a:moveTo>
                <a:lnTo>
                  <a:pt x="66490" y="402203"/>
                </a:lnTo>
                <a:cubicBezTo>
                  <a:pt x="82301" y="402203"/>
                  <a:pt x="95275" y="414686"/>
                  <a:pt x="95275" y="430391"/>
                </a:cubicBezTo>
                <a:lnTo>
                  <a:pt x="95275" y="493209"/>
                </a:lnTo>
                <a:cubicBezTo>
                  <a:pt x="95275" y="506095"/>
                  <a:pt x="84734" y="516967"/>
                  <a:pt x="71760" y="516967"/>
                </a:cubicBezTo>
                <a:lnTo>
                  <a:pt x="23515" y="516967"/>
                </a:lnTo>
                <a:cubicBezTo>
                  <a:pt x="10541" y="516967"/>
                  <a:pt x="0" y="506095"/>
                  <a:pt x="0" y="493209"/>
                </a:cubicBezTo>
                <a:lnTo>
                  <a:pt x="0" y="430391"/>
                </a:lnTo>
                <a:cubicBezTo>
                  <a:pt x="0" y="414686"/>
                  <a:pt x="12974" y="402203"/>
                  <a:pt x="28785" y="402203"/>
                </a:cubicBezTo>
                <a:close/>
                <a:moveTo>
                  <a:pt x="168757" y="294400"/>
                </a:moveTo>
                <a:cubicBezTo>
                  <a:pt x="160649" y="294400"/>
                  <a:pt x="154162" y="300422"/>
                  <a:pt x="154162" y="308852"/>
                </a:cubicBezTo>
                <a:lnTo>
                  <a:pt x="154162" y="491512"/>
                </a:lnTo>
                <a:cubicBezTo>
                  <a:pt x="154162" y="496731"/>
                  <a:pt x="158216" y="500745"/>
                  <a:pt x="163487" y="500745"/>
                </a:cubicBezTo>
                <a:lnTo>
                  <a:pt x="211732" y="500745"/>
                </a:lnTo>
                <a:cubicBezTo>
                  <a:pt x="216597" y="500745"/>
                  <a:pt x="221057" y="496731"/>
                  <a:pt x="221057" y="491512"/>
                </a:cubicBezTo>
                <a:lnTo>
                  <a:pt x="221057" y="308852"/>
                </a:lnTo>
                <a:cubicBezTo>
                  <a:pt x="221057" y="300422"/>
                  <a:pt x="214165" y="294400"/>
                  <a:pt x="206462" y="294400"/>
                </a:cubicBezTo>
                <a:close/>
                <a:moveTo>
                  <a:pt x="168757" y="279948"/>
                </a:moveTo>
                <a:lnTo>
                  <a:pt x="206462" y="279948"/>
                </a:lnTo>
                <a:cubicBezTo>
                  <a:pt x="222273" y="279948"/>
                  <a:pt x="235247" y="292794"/>
                  <a:pt x="235247" y="308852"/>
                </a:cubicBezTo>
                <a:lnTo>
                  <a:pt x="235247" y="491512"/>
                </a:lnTo>
                <a:cubicBezTo>
                  <a:pt x="235247" y="504358"/>
                  <a:pt x="224706" y="515198"/>
                  <a:pt x="211732" y="515198"/>
                </a:cubicBezTo>
                <a:lnTo>
                  <a:pt x="163487" y="515198"/>
                </a:lnTo>
                <a:cubicBezTo>
                  <a:pt x="150513" y="515198"/>
                  <a:pt x="139972" y="504358"/>
                  <a:pt x="139972" y="491512"/>
                </a:cubicBezTo>
                <a:lnTo>
                  <a:pt x="139972" y="308852"/>
                </a:lnTo>
                <a:cubicBezTo>
                  <a:pt x="139972" y="292794"/>
                  <a:pt x="152946" y="279948"/>
                  <a:pt x="168757" y="279948"/>
                </a:cubicBezTo>
                <a:close/>
                <a:moveTo>
                  <a:pt x="308610" y="154005"/>
                </a:moveTo>
                <a:cubicBezTo>
                  <a:pt x="300939" y="154005"/>
                  <a:pt x="294480" y="160419"/>
                  <a:pt x="294480" y="168437"/>
                </a:cubicBezTo>
                <a:lnTo>
                  <a:pt x="294480" y="491546"/>
                </a:lnTo>
                <a:cubicBezTo>
                  <a:pt x="294480" y="496758"/>
                  <a:pt x="298517" y="500766"/>
                  <a:pt x="303361" y="500766"/>
                </a:cubicBezTo>
                <a:lnTo>
                  <a:pt x="351807" y="500766"/>
                </a:lnTo>
                <a:cubicBezTo>
                  <a:pt x="356652" y="500766"/>
                  <a:pt x="360689" y="496758"/>
                  <a:pt x="360689" y="491546"/>
                </a:cubicBezTo>
                <a:lnTo>
                  <a:pt x="360689" y="168437"/>
                </a:lnTo>
                <a:cubicBezTo>
                  <a:pt x="360689" y="160419"/>
                  <a:pt x="354633" y="154005"/>
                  <a:pt x="346559" y="154005"/>
                </a:cubicBezTo>
                <a:close/>
                <a:moveTo>
                  <a:pt x="308610" y="139974"/>
                </a:moveTo>
                <a:lnTo>
                  <a:pt x="346559" y="139974"/>
                </a:lnTo>
                <a:cubicBezTo>
                  <a:pt x="362304" y="139974"/>
                  <a:pt x="375222" y="152802"/>
                  <a:pt x="375222" y="168437"/>
                </a:cubicBezTo>
                <a:lnTo>
                  <a:pt x="375222" y="491546"/>
                </a:lnTo>
                <a:cubicBezTo>
                  <a:pt x="375222" y="504374"/>
                  <a:pt x="364322" y="515198"/>
                  <a:pt x="351807" y="515198"/>
                </a:cubicBezTo>
                <a:lnTo>
                  <a:pt x="303361" y="515198"/>
                </a:lnTo>
                <a:cubicBezTo>
                  <a:pt x="290443" y="515198"/>
                  <a:pt x="279946" y="504374"/>
                  <a:pt x="279946" y="491546"/>
                </a:cubicBezTo>
                <a:lnTo>
                  <a:pt x="279946" y="168437"/>
                </a:lnTo>
                <a:cubicBezTo>
                  <a:pt x="279946" y="152802"/>
                  <a:pt x="292865" y="139974"/>
                  <a:pt x="308610" y="139974"/>
                </a:cubicBezTo>
                <a:close/>
                <a:moveTo>
                  <a:pt x="449666" y="32185"/>
                </a:moveTo>
                <a:cubicBezTo>
                  <a:pt x="441674" y="32185"/>
                  <a:pt x="435281" y="38615"/>
                  <a:pt x="435281" y="46250"/>
                </a:cubicBezTo>
                <a:lnTo>
                  <a:pt x="435281" y="491489"/>
                </a:lnTo>
                <a:cubicBezTo>
                  <a:pt x="435281" y="496713"/>
                  <a:pt x="439676" y="500731"/>
                  <a:pt x="444871" y="500731"/>
                </a:cubicBezTo>
                <a:lnTo>
                  <a:pt x="492024" y="500731"/>
                </a:lnTo>
                <a:cubicBezTo>
                  <a:pt x="496819" y="500731"/>
                  <a:pt x="501215" y="496713"/>
                  <a:pt x="501215" y="491489"/>
                </a:cubicBezTo>
                <a:lnTo>
                  <a:pt x="501215" y="46250"/>
                </a:lnTo>
                <a:cubicBezTo>
                  <a:pt x="501215" y="38615"/>
                  <a:pt x="494821" y="32185"/>
                  <a:pt x="486829" y="32185"/>
                </a:cubicBezTo>
                <a:close/>
                <a:moveTo>
                  <a:pt x="449666" y="17719"/>
                </a:moveTo>
                <a:lnTo>
                  <a:pt x="486829" y="17719"/>
                </a:lnTo>
                <a:cubicBezTo>
                  <a:pt x="502813" y="17719"/>
                  <a:pt x="515201" y="30578"/>
                  <a:pt x="515201" y="46250"/>
                </a:cubicBezTo>
                <a:lnTo>
                  <a:pt x="515201" y="491489"/>
                </a:lnTo>
                <a:cubicBezTo>
                  <a:pt x="515201" y="504348"/>
                  <a:pt x="504811" y="515197"/>
                  <a:pt x="492024" y="515197"/>
                </a:cubicBezTo>
                <a:lnTo>
                  <a:pt x="444871" y="515197"/>
                </a:lnTo>
                <a:cubicBezTo>
                  <a:pt x="431684" y="515197"/>
                  <a:pt x="421694" y="504348"/>
                  <a:pt x="421694" y="491489"/>
                </a:cubicBezTo>
                <a:lnTo>
                  <a:pt x="421694" y="46250"/>
                </a:lnTo>
                <a:cubicBezTo>
                  <a:pt x="421694" y="30578"/>
                  <a:pt x="434082" y="17719"/>
                  <a:pt x="449666" y="17719"/>
                </a:cubicBezTo>
                <a:close/>
                <a:moveTo>
                  <a:pt x="329518" y="0"/>
                </a:moveTo>
                <a:lnTo>
                  <a:pt x="369753" y="0"/>
                </a:lnTo>
                <a:cubicBezTo>
                  <a:pt x="370557" y="0"/>
                  <a:pt x="371362" y="0"/>
                  <a:pt x="372569" y="401"/>
                </a:cubicBezTo>
                <a:cubicBezTo>
                  <a:pt x="374178" y="1204"/>
                  <a:pt x="375788" y="2408"/>
                  <a:pt x="376190" y="4414"/>
                </a:cubicBezTo>
                <a:cubicBezTo>
                  <a:pt x="376592" y="5217"/>
                  <a:pt x="376995" y="6421"/>
                  <a:pt x="376995" y="7224"/>
                </a:cubicBezTo>
                <a:lnTo>
                  <a:pt x="376995" y="46953"/>
                </a:lnTo>
                <a:cubicBezTo>
                  <a:pt x="376995" y="50966"/>
                  <a:pt x="373776" y="54578"/>
                  <a:pt x="369753" y="54578"/>
                </a:cubicBezTo>
                <a:cubicBezTo>
                  <a:pt x="365729" y="54578"/>
                  <a:pt x="362510" y="50966"/>
                  <a:pt x="362510" y="46953"/>
                </a:cubicBezTo>
                <a:lnTo>
                  <a:pt x="362510" y="24480"/>
                </a:lnTo>
                <a:lnTo>
                  <a:pt x="12875" y="373217"/>
                </a:lnTo>
                <a:cubicBezTo>
                  <a:pt x="11668" y="374421"/>
                  <a:pt x="9656" y="375224"/>
                  <a:pt x="7645" y="375224"/>
                </a:cubicBezTo>
                <a:cubicBezTo>
                  <a:pt x="5633" y="375224"/>
                  <a:pt x="4426" y="374421"/>
                  <a:pt x="2816" y="373217"/>
                </a:cubicBezTo>
                <a:cubicBezTo>
                  <a:pt x="0" y="370408"/>
                  <a:pt x="0" y="365994"/>
                  <a:pt x="2816" y="363184"/>
                </a:cubicBezTo>
                <a:lnTo>
                  <a:pt x="352452" y="14046"/>
                </a:lnTo>
                <a:lnTo>
                  <a:pt x="329518" y="14046"/>
                </a:lnTo>
                <a:cubicBezTo>
                  <a:pt x="325495" y="14046"/>
                  <a:pt x="322276" y="11237"/>
                  <a:pt x="322276" y="7224"/>
                </a:cubicBezTo>
                <a:cubicBezTo>
                  <a:pt x="322276" y="3210"/>
                  <a:pt x="325495" y="0"/>
                  <a:pt x="329518" y="0"/>
                </a:cubicBezTo>
                <a:close/>
              </a:path>
            </a:pathLst>
          </a:custGeom>
          <a:solidFill>
            <a:schemeClr val="bg1"/>
          </a:solidFill>
          <a:ln>
            <a:noFill/>
          </a:ln>
          <a:effectLst/>
        </p:spPr>
        <p:txBody>
          <a:bodyPr wrap="square" anchor="ctr">
            <a:noAutofit/>
          </a:bodyPr>
          <a:lstStyle/>
          <a:p>
            <a:endParaRPr lang="en-US" sz="363" dirty="0">
              <a:latin typeface="Poppins" panose="00000500000000000000" pitchFamily="2" charset="0"/>
            </a:endParaRPr>
          </a:p>
        </p:txBody>
      </p:sp>
      <p:sp>
        <p:nvSpPr>
          <p:cNvPr id="18" name="Rectangle: Rounded Corners 17">
            <a:extLst>
              <a:ext uri="{FF2B5EF4-FFF2-40B4-BE49-F238E27FC236}">
                <a16:creationId xmlns:a16="http://schemas.microsoft.com/office/drawing/2014/main" id="{6F5D87A9-93E9-48A8-BFFB-9D8000F8F040}"/>
              </a:ext>
            </a:extLst>
          </p:cNvPr>
          <p:cNvSpPr/>
          <p:nvPr/>
        </p:nvSpPr>
        <p:spPr>
          <a:xfrm>
            <a:off x="4546036" y="4613134"/>
            <a:ext cx="1443975" cy="757854"/>
          </a:xfrm>
          <a:prstGeom prst="roundRect">
            <a:avLst>
              <a:gd name="adj" fmla="val 231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anose="00000500000000000000" pitchFamily="2" charset="0"/>
            </a:endParaRPr>
          </a:p>
        </p:txBody>
      </p:sp>
      <p:sp>
        <p:nvSpPr>
          <p:cNvPr id="10" name="Freeform 8">
            <a:extLst>
              <a:ext uri="{FF2B5EF4-FFF2-40B4-BE49-F238E27FC236}">
                <a16:creationId xmlns:a16="http://schemas.microsoft.com/office/drawing/2014/main" id="{6D0A41F6-01E5-47B7-A50F-19D3BC2F3FA8}"/>
              </a:ext>
            </a:extLst>
          </p:cNvPr>
          <p:cNvSpPr>
            <a:spLocks noChangeArrowheads="1"/>
          </p:cNvSpPr>
          <p:nvPr/>
        </p:nvSpPr>
        <p:spPr bwMode="auto">
          <a:xfrm>
            <a:off x="5014423" y="4738460"/>
            <a:ext cx="507202" cy="507201"/>
          </a:xfrm>
          <a:custGeom>
            <a:avLst/>
            <a:gdLst>
              <a:gd name="connsiteX0" fmla="*/ 392844 w 547089"/>
              <a:gd name="connsiteY0" fmla="*/ 438073 h 547089"/>
              <a:gd name="connsiteX1" fmla="*/ 357898 w 547089"/>
              <a:gd name="connsiteY1" fmla="*/ 473071 h 547089"/>
              <a:gd name="connsiteX2" fmla="*/ 357898 w 547089"/>
              <a:gd name="connsiteY2" fmla="*/ 513700 h 547089"/>
              <a:gd name="connsiteX3" fmla="*/ 357898 w 547089"/>
              <a:gd name="connsiteY3" fmla="*/ 514103 h 547089"/>
              <a:gd name="connsiteX4" fmla="*/ 371957 w 547089"/>
              <a:gd name="connsiteY4" fmla="*/ 522550 h 547089"/>
              <a:gd name="connsiteX5" fmla="*/ 371957 w 547089"/>
              <a:gd name="connsiteY5" fmla="*/ 489564 h 547089"/>
              <a:gd name="connsiteX6" fmla="*/ 379187 w 547089"/>
              <a:gd name="connsiteY6" fmla="*/ 482323 h 547089"/>
              <a:gd name="connsiteX7" fmla="*/ 386015 w 547089"/>
              <a:gd name="connsiteY7" fmla="*/ 489564 h 547089"/>
              <a:gd name="connsiteX8" fmla="*/ 386015 w 547089"/>
              <a:gd name="connsiteY8" fmla="*/ 526171 h 547089"/>
              <a:gd name="connsiteX9" fmla="*/ 386015 w 547089"/>
              <a:gd name="connsiteY9" fmla="*/ 527780 h 547089"/>
              <a:gd name="connsiteX10" fmla="*/ 420158 w 547089"/>
              <a:gd name="connsiteY10" fmla="*/ 533009 h 547089"/>
              <a:gd name="connsiteX11" fmla="*/ 453498 w 547089"/>
              <a:gd name="connsiteY11" fmla="*/ 528182 h 547089"/>
              <a:gd name="connsiteX12" fmla="*/ 453498 w 547089"/>
              <a:gd name="connsiteY12" fmla="*/ 526171 h 547089"/>
              <a:gd name="connsiteX13" fmla="*/ 453498 w 547089"/>
              <a:gd name="connsiteY13" fmla="*/ 489564 h 547089"/>
              <a:gd name="connsiteX14" fmla="*/ 460326 w 547089"/>
              <a:gd name="connsiteY14" fmla="*/ 482323 h 547089"/>
              <a:gd name="connsiteX15" fmla="*/ 467557 w 547089"/>
              <a:gd name="connsiteY15" fmla="*/ 489564 h 547089"/>
              <a:gd name="connsiteX16" fmla="*/ 467557 w 547089"/>
              <a:gd name="connsiteY16" fmla="*/ 522550 h 547089"/>
              <a:gd name="connsiteX17" fmla="*/ 482017 w 547089"/>
              <a:gd name="connsiteY17" fmla="*/ 514505 h 547089"/>
              <a:gd name="connsiteX18" fmla="*/ 482017 w 547089"/>
              <a:gd name="connsiteY18" fmla="*/ 514103 h 547089"/>
              <a:gd name="connsiteX19" fmla="*/ 482017 w 547089"/>
              <a:gd name="connsiteY19" fmla="*/ 473071 h 547089"/>
              <a:gd name="connsiteX20" fmla="*/ 447071 w 547089"/>
              <a:gd name="connsiteY20" fmla="*/ 438073 h 547089"/>
              <a:gd name="connsiteX21" fmla="*/ 100019 w 547089"/>
              <a:gd name="connsiteY21" fmla="*/ 438073 h 547089"/>
              <a:gd name="connsiteX22" fmla="*/ 65072 w 547089"/>
              <a:gd name="connsiteY22" fmla="*/ 473071 h 547089"/>
              <a:gd name="connsiteX23" fmla="*/ 65072 w 547089"/>
              <a:gd name="connsiteY23" fmla="*/ 513700 h 547089"/>
              <a:gd name="connsiteX24" fmla="*/ 65072 w 547089"/>
              <a:gd name="connsiteY24" fmla="*/ 514103 h 547089"/>
              <a:gd name="connsiteX25" fmla="*/ 79533 w 547089"/>
              <a:gd name="connsiteY25" fmla="*/ 522550 h 547089"/>
              <a:gd name="connsiteX26" fmla="*/ 79533 w 547089"/>
              <a:gd name="connsiteY26" fmla="*/ 489564 h 547089"/>
              <a:gd name="connsiteX27" fmla="*/ 86361 w 547089"/>
              <a:gd name="connsiteY27" fmla="*/ 482323 h 547089"/>
              <a:gd name="connsiteX28" fmla="*/ 93592 w 547089"/>
              <a:gd name="connsiteY28" fmla="*/ 489564 h 547089"/>
              <a:gd name="connsiteX29" fmla="*/ 93592 w 547089"/>
              <a:gd name="connsiteY29" fmla="*/ 526171 h 547089"/>
              <a:gd name="connsiteX30" fmla="*/ 93592 w 547089"/>
              <a:gd name="connsiteY30" fmla="*/ 527780 h 547089"/>
              <a:gd name="connsiteX31" fmla="*/ 127333 w 547089"/>
              <a:gd name="connsiteY31" fmla="*/ 533009 h 547089"/>
              <a:gd name="connsiteX32" fmla="*/ 161074 w 547089"/>
              <a:gd name="connsiteY32" fmla="*/ 528182 h 547089"/>
              <a:gd name="connsiteX33" fmla="*/ 160672 w 547089"/>
              <a:gd name="connsiteY33" fmla="*/ 526171 h 547089"/>
              <a:gd name="connsiteX34" fmla="*/ 160672 w 547089"/>
              <a:gd name="connsiteY34" fmla="*/ 489564 h 547089"/>
              <a:gd name="connsiteX35" fmla="*/ 167903 w 547089"/>
              <a:gd name="connsiteY35" fmla="*/ 482323 h 547089"/>
              <a:gd name="connsiteX36" fmla="*/ 175133 w 547089"/>
              <a:gd name="connsiteY36" fmla="*/ 489564 h 547089"/>
              <a:gd name="connsiteX37" fmla="*/ 175133 w 547089"/>
              <a:gd name="connsiteY37" fmla="*/ 522550 h 547089"/>
              <a:gd name="connsiteX38" fmla="*/ 189192 w 547089"/>
              <a:gd name="connsiteY38" fmla="*/ 514505 h 547089"/>
              <a:gd name="connsiteX39" fmla="*/ 189192 w 547089"/>
              <a:gd name="connsiteY39" fmla="*/ 514103 h 547089"/>
              <a:gd name="connsiteX40" fmla="*/ 189192 w 547089"/>
              <a:gd name="connsiteY40" fmla="*/ 473071 h 547089"/>
              <a:gd name="connsiteX41" fmla="*/ 154647 w 547089"/>
              <a:gd name="connsiteY41" fmla="*/ 438073 h 547089"/>
              <a:gd name="connsiteX42" fmla="*/ 420405 w 547089"/>
              <a:gd name="connsiteY42" fmla="*/ 354613 h 547089"/>
              <a:gd name="connsiteX43" fmla="*/ 394633 w 547089"/>
              <a:gd name="connsiteY43" fmla="*/ 379854 h 547089"/>
              <a:gd name="connsiteX44" fmla="*/ 420405 w 547089"/>
              <a:gd name="connsiteY44" fmla="*/ 405096 h 547089"/>
              <a:gd name="connsiteX45" fmla="*/ 446177 w 547089"/>
              <a:gd name="connsiteY45" fmla="*/ 379854 h 547089"/>
              <a:gd name="connsiteX46" fmla="*/ 432083 w 547089"/>
              <a:gd name="connsiteY46" fmla="*/ 357418 h 547089"/>
              <a:gd name="connsiteX47" fmla="*/ 420405 w 547089"/>
              <a:gd name="connsiteY47" fmla="*/ 354613 h 547089"/>
              <a:gd name="connsiteX48" fmla="*/ 128255 w 547089"/>
              <a:gd name="connsiteY48" fmla="*/ 354613 h 547089"/>
              <a:gd name="connsiteX49" fmla="*/ 103014 w 547089"/>
              <a:gd name="connsiteY49" fmla="*/ 379854 h 547089"/>
              <a:gd name="connsiteX50" fmla="*/ 128255 w 547089"/>
              <a:gd name="connsiteY50" fmla="*/ 405096 h 547089"/>
              <a:gd name="connsiteX51" fmla="*/ 153897 w 547089"/>
              <a:gd name="connsiteY51" fmla="*/ 379854 h 547089"/>
              <a:gd name="connsiteX52" fmla="*/ 139874 w 547089"/>
              <a:gd name="connsiteY52" fmla="*/ 357418 h 547089"/>
              <a:gd name="connsiteX53" fmla="*/ 128255 w 547089"/>
              <a:gd name="connsiteY53" fmla="*/ 354613 h 547089"/>
              <a:gd name="connsiteX54" fmla="*/ 420405 w 547089"/>
              <a:gd name="connsiteY54" fmla="*/ 340189 h 547089"/>
              <a:gd name="connsiteX55" fmla="*/ 438928 w 547089"/>
              <a:gd name="connsiteY55" fmla="*/ 344596 h 547089"/>
              <a:gd name="connsiteX56" fmla="*/ 460270 w 547089"/>
              <a:gd name="connsiteY56" fmla="*/ 379854 h 547089"/>
              <a:gd name="connsiteX57" fmla="*/ 420405 w 547089"/>
              <a:gd name="connsiteY57" fmla="*/ 419520 h 547089"/>
              <a:gd name="connsiteX58" fmla="*/ 380942 w 547089"/>
              <a:gd name="connsiteY58" fmla="*/ 379854 h 547089"/>
              <a:gd name="connsiteX59" fmla="*/ 420405 w 547089"/>
              <a:gd name="connsiteY59" fmla="*/ 340189 h 547089"/>
              <a:gd name="connsiteX60" fmla="*/ 128255 w 547089"/>
              <a:gd name="connsiteY60" fmla="*/ 340189 h 547089"/>
              <a:gd name="connsiteX61" fmla="*/ 146285 w 547089"/>
              <a:gd name="connsiteY61" fmla="*/ 344596 h 547089"/>
              <a:gd name="connsiteX62" fmla="*/ 167920 w 547089"/>
              <a:gd name="connsiteY62" fmla="*/ 379854 h 547089"/>
              <a:gd name="connsiteX63" fmla="*/ 128255 w 547089"/>
              <a:gd name="connsiteY63" fmla="*/ 419520 h 547089"/>
              <a:gd name="connsiteX64" fmla="*/ 88590 w 547089"/>
              <a:gd name="connsiteY64" fmla="*/ 379854 h 547089"/>
              <a:gd name="connsiteX65" fmla="*/ 128255 w 547089"/>
              <a:gd name="connsiteY65" fmla="*/ 340189 h 547089"/>
              <a:gd name="connsiteX66" fmla="*/ 420158 w 547089"/>
              <a:gd name="connsiteY66" fmla="*/ 306933 h 547089"/>
              <a:gd name="connsiteX67" fmla="*/ 306884 w 547089"/>
              <a:gd name="connsiteY67" fmla="*/ 419971 h 547089"/>
              <a:gd name="connsiteX68" fmla="*/ 343437 w 547089"/>
              <a:gd name="connsiteY68" fmla="*/ 503241 h 547089"/>
              <a:gd name="connsiteX69" fmla="*/ 343437 w 547089"/>
              <a:gd name="connsiteY69" fmla="*/ 473071 h 547089"/>
              <a:gd name="connsiteX70" fmla="*/ 392844 w 547089"/>
              <a:gd name="connsiteY70" fmla="*/ 423994 h 547089"/>
              <a:gd name="connsiteX71" fmla="*/ 447071 w 547089"/>
              <a:gd name="connsiteY71" fmla="*/ 423994 h 547089"/>
              <a:gd name="connsiteX72" fmla="*/ 496076 w 547089"/>
              <a:gd name="connsiteY72" fmla="*/ 473071 h 547089"/>
              <a:gd name="connsiteX73" fmla="*/ 496076 w 547089"/>
              <a:gd name="connsiteY73" fmla="*/ 503241 h 547089"/>
              <a:gd name="connsiteX74" fmla="*/ 532629 w 547089"/>
              <a:gd name="connsiteY74" fmla="*/ 419971 h 547089"/>
              <a:gd name="connsiteX75" fmla="*/ 471573 w 547089"/>
              <a:gd name="connsiteY75" fmla="*/ 319404 h 547089"/>
              <a:gd name="connsiteX76" fmla="*/ 420158 w 547089"/>
              <a:gd name="connsiteY76" fmla="*/ 306933 h 547089"/>
              <a:gd name="connsiteX77" fmla="*/ 127333 w 547089"/>
              <a:gd name="connsiteY77" fmla="*/ 306933 h 547089"/>
              <a:gd name="connsiteX78" fmla="*/ 14461 w 547089"/>
              <a:gd name="connsiteY78" fmla="*/ 419971 h 547089"/>
              <a:gd name="connsiteX79" fmla="*/ 51014 w 547089"/>
              <a:gd name="connsiteY79" fmla="*/ 503241 h 547089"/>
              <a:gd name="connsiteX80" fmla="*/ 51014 w 547089"/>
              <a:gd name="connsiteY80" fmla="*/ 473071 h 547089"/>
              <a:gd name="connsiteX81" fmla="*/ 100019 w 547089"/>
              <a:gd name="connsiteY81" fmla="*/ 423994 h 547089"/>
              <a:gd name="connsiteX82" fmla="*/ 154647 w 547089"/>
              <a:gd name="connsiteY82" fmla="*/ 423994 h 547089"/>
              <a:gd name="connsiteX83" fmla="*/ 203652 w 547089"/>
              <a:gd name="connsiteY83" fmla="*/ 473071 h 547089"/>
              <a:gd name="connsiteX84" fmla="*/ 203652 w 547089"/>
              <a:gd name="connsiteY84" fmla="*/ 503241 h 547089"/>
              <a:gd name="connsiteX85" fmla="*/ 240205 w 547089"/>
              <a:gd name="connsiteY85" fmla="*/ 419971 h 547089"/>
              <a:gd name="connsiteX86" fmla="*/ 178748 w 547089"/>
              <a:gd name="connsiteY86" fmla="*/ 319404 h 547089"/>
              <a:gd name="connsiteX87" fmla="*/ 127333 w 547089"/>
              <a:gd name="connsiteY87" fmla="*/ 306933 h 547089"/>
              <a:gd name="connsiteX88" fmla="*/ 246230 w 547089"/>
              <a:gd name="connsiteY88" fmla="*/ 145220 h 547089"/>
              <a:gd name="connsiteX89" fmla="*/ 211284 w 547089"/>
              <a:gd name="connsiteY89" fmla="*/ 179815 h 547089"/>
              <a:gd name="connsiteX90" fmla="*/ 211284 w 547089"/>
              <a:gd name="connsiteY90" fmla="*/ 220445 h 547089"/>
              <a:gd name="connsiteX91" fmla="*/ 211284 w 547089"/>
              <a:gd name="connsiteY91" fmla="*/ 221249 h 547089"/>
              <a:gd name="connsiteX92" fmla="*/ 225745 w 547089"/>
              <a:gd name="connsiteY92" fmla="*/ 229295 h 547089"/>
              <a:gd name="connsiteX93" fmla="*/ 225745 w 547089"/>
              <a:gd name="connsiteY93" fmla="*/ 196711 h 547089"/>
              <a:gd name="connsiteX94" fmla="*/ 232975 w 547089"/>
              <a:gd name="connsiteY94" fmla="*/ 189470 h 547089"/>
              <a:gd name="connsiteX95" fmla="*/ 239804 w 547089"/>
              <a:gd name="connsiteY95" fmla="*/ 196711 h 547089"/>
              <a:gd name="connsiteX96" fmla="*/ 239804 w 547089"/>
              <a:gd name="connsiteY96" fmla="*/ 233720 h 547089"/>
              <a:gd name="connsiteX97" fmla="*/ 239804 w 547089"/>
              <a:gd name="connsiteY97" fmla="*/ 234927 h 547089"/>
              <a:gd name="connsiteX98" fmla="*/ 273946 w 547089"/>
              <a:gd name="connsiteY98" fmla="*/ 240156 h 547089"/>
              <a:gd name="connsiteX99" fmla="*/ 307688 w 547089"/>
              <a:gd name="connsiteY99" fmla="*/ 234927 h 547089"/>
              <a:gd name="connsiteX100" fmla="*/ 306884 w 547089"/>
              <a:gd name="connsiteY100" fmla="*/ 233720 h 547089"/>
              <a:gd name="connsiteX101" fmla="*/ 306884 w 547089"/>
              <a:gd name="connsiteY101" fmla="*/ 196711 h 547089"/>
              <a:gd name="connsiteX102" fmla="*/ 314115 w 547089"/>
              <a:gd name="connsiteY102" fmla="*/ 189470 h 547089"/>
              <a:gd name="connsiteX103" fmla="*/ 321345 w 547089"/>
              <a:gd name="connsiteY103" fmla="*/ 196711 h 547089"/>
              <a:gd name="connsiteX104" fmla="*/ 321345 w 547089"/>
              <a:gd name="connsiteY104" fmla="*/ 229295 h 547089"/>
              <a:gd name="connsiteX105" fmla="*/ 335805 w 547089"/>
              <a:gd name="connsiteY105" fmla="*/ 221652 h 547089"/>
              <a:gd name="connsiteX106" fmla="*/ 335805 w 547089"/>
              <a:gd name="connsiteY106" fmla="*/ 221249 h 547089"/>
              <a:gd name="connsiteX107" fmla="*/ 335805 w 547089"/>
              <a:gd name="connsiteY107" fmla="*/ 179815 h 547089"/>
              <a:gd name="connsiteX108" fmla="*/ 301261 w 547089"/>
              <a:gd name="connsiteY108" fmla="*/ 145220 h 547089"/>
              <a:gd name="connsiteX109" fmla="*/ 273946 w 547089"/>
              <a:gd name="connsiteY109" fmla="*/ 61530 h 547089"/>
              <a:gd name="connsiteX110" fmla="*/ 248304 w 547089"/>
              <a:gd name="connsiteY110" fmla="*/ 87302 h 547089"/>
              <a:gd name="connsiteX111" fmla="*/ 273946 w 547089"/>
              <a:gd name="connsiteY111" fmla="*/ 113074 h 547089"/>
              <a:gd name="connsiteX112" fmla="*/ 298787 w 547089"/>
              <a:gd name="connsiteY112" fmla="*/ 87302 h 547089"/>
              <a:gd name="connsiteX113" fmla="*/ 285164 w 547089"/>
              <a:gd name="connsiteY113" fmla="*/ 64752 h 547089"/>
              <a:gd name="connsiteX114" fmla="*/ 273946 w 547089"/>
              <a:gd name="connsiteY114" fmla="*/ 61530 h 547089"/>
              <a:gd name="connsiteX115" fmla="*/ 273946 w 547089"/>
              <a:gd name="connsiteY115" fmla="*/ 47839 h 547089"/>
              <a:gd name="connsiteX116" fmla="*/ 291575 w 547089"/>
              <a:gd name="connsiteY116" fmla="*/ 51866 h 547089"/>
              <a:gd name="connsiteX117" fmla="*/ 313210 w 547089"/>
              <a:gd name="connsiteY117" fmla="*/ 87302 h 547089"/>
              <a:gd name="connsiteX118" fmla="*/ 273946 w 547089"/>
              <a:gd name="connsiteY118" fmla="*/ 127168 h 547089"/>
              <a:gd name="connsiteX119" fmla="*/ 233880 w 547089"/>
              <a:gd name="connsiteY119" fmla="*/ 87302 h 547089"/>
              <a:gd name="connsiteX120" fmla="*/ 273946 w 547089"/>
              <a:gd name="connsiteY120" fmla="*/ 47839 h 547089"/>
              <a:gd name="connsiteX121" fmla="*/ 273946 w 547089"/>
              <a:gd name="connsiteY121" fmla="*/ 14080 h 547089"/>
              <a:gd name="connsiteX122" fmla="*/ 160672 w 547089"/>
              <a:gd name="connsiteY122" fmla="*/ 127118 h 547089"/>
              <a:gd name="connsiteX123" fmla="*/ 197627 w 547089"/>
              <a:gd name="connsiteY123" fmla="*/ 210388 h 547089"/>
              <a:gd name="connsiteX124" fmla="*/ 197627 w 547089"/>
              <a:gd name="connsiteY124" fmla="*/ 179815 h 547089"/>
              <a:gd name="connsiteX125" fmla="*/ 246230 w 547089"/>
              <a:gd name="connsiteY125" fmla="*/ 131141 h 547089"/>
              <a:gd name="connsiteX126" fmla="*/ 301261 w 547089"/>
              <a:gd name="connsiteY126" fmla="*/ 131141 h 547089"/>
              <a:gd name="connsiteX127" fmla="*/ 349864 w 547089"/>
              <a:gd name="connsiteY127" fmla="*/ 179815 h 547089"/>
              <a:gd name="connsiteX128" fmla="*/ 349864 w 547089"/>
              <a:gd name="connsiteY128" fmla="*/ 210388 h 547089"/>
              <a:gd name="connsiteX129" fmla="*/ 386819 w 547089"/>
              <a:gd name="connsiteY129" fmla="*/ 127118 h 547089"/>
              <a:gd name="connsiteX130" fmla="*/ 325362 w 547089"/>
              <a:gd name="connsiteY130" fmla="*/ 26550 h 547089"/>
              <a:gd name="connsiteX131" fmla="*/ 273946 w 547089"/>
              <a:gd name="connsiteY131" fmla="*/ 14080 h 547089"/>
              <a:gd name="connsiteX132" fmla="*/ 273946 w 547089"/>
              <a:gd name="connsiteY132" fmla="*/ 0 h 547089"/>
              <a:gd name="connsiteX133" fmla="*/ 332190 w 547089"/>
              <a:gd name="connsiteY133" fmla="*/ 13677 h 547089"/>
              <a:gd name="connsiteX134" fmla="*/ 400878 w 547089"/>
              <a:gd name="connsiteY134" fmla="*/ 127118 h 547089"/>
              <a:gd name="connsiteX135" fmla="*/ 280775 w 547089"/>
              <a:gd name="connsiteY135" fmla="*/ 254236 h 547089"/>
              <a:gd name="connsiteX136" fmla="*/ 280775 w 547089"/>
              <a:gd name="connsiteY136" fmla="*/ 270326 h 547089"/>
              <a:gd name="connsiteX137" fmla="*/ 293629 w 547089"/>
              <a:gd name="connsiteY137" fmla="*/ 289233 h 547089"/>
              <a:gd name="connsiteX138" fmla="*/ 292022 w 547089"/>
              <a:gd name="connsiteY138" fmla="*/ 297279 h 547089"/>
              <a:gd name="connsiteX139" fmla="*/ 327370 w 547089"/>
              <a:gd name="connsiteY139" fmla="*/ 332678 h 547089"/>
              <a:gd name="connsiteX140" fmla="*/ 420158 w 547089"/>
              <a:gd name="connsiteY140" fmla="*/ 292854 h 547089"/>
              <a:gd name="connsiteX141" fmla="*/ 478000 w 547089"/>
              <a:gd name="connsiteY141" fmla="*/ 306933 h 547089"/>
              <a:gd name="connsiteX142" fmla="*/ 547089 w 547089"/>
              <a:gd name="connsiteY142" fmla="*/ 419971 h 547089"/>
              <a:gd name="connsiteX143" fmla="*/ 420158 w 547089"/>
              <a:gd name="connsiteY143" fmla="*/ 547089 h 547089"/>
              <a:gd name="connsiteX144" fmla="*/ 292825 w 547089"/>
              <a:gd name="connsiteY144" fmla="*/ 419971 h 547089"/>
              <a:gd name="connsiteX145" fmla="*/ 318533 w 547089"/>
              <a:gd name="connsiteY145" fmla="*/ 343540 h 547089"/>
              <a:gd name="connsiteX146" fmla="*/ 281980 w 547089"/>
              <a:gd name="connsiteY146" fmla="*/ 306933 h 547089"/>
              <a:gd name="connsiteX147" fmla="*/ 273545 w 547089"/>
              <a:gd name="connsiteY147" fmla="*/ 309347 h 547089"/>
              <a:gd name="connsiteX148" fmla="*/ 265511 w 547089"/>
              <a:gd name="connsiteY148" fmla="*/ 307335 h 547089"/>
              <a:gd name="connsiteX149" fmla="*/ 228958 w 547089"/>
              <a:gd name="connsiteY149" fmla="*/ 343540 h 547089"/>
              <a:gd name="connsiteX150" fmla="*/ 254264 w 547089"/>
              <a:gd name="connsiteY150" fmla="*/ 419971 h 547089"/>
              <a:gd name="connsiteX151" fmla="*/ 127333 w 547089"/>
              <a:gd name="connsiteY151" fmla="*/ 547089 h 547089"/>
              <a:gd name="connsiteX152" fmla="*/ 0 w 547089"/>
              <a:gd name="connsiteY152" fmla="*/ 419971 h 547089"/>
              <a:gd name="connsiteX153" fmla="*/ 127333 w 547089"/>
              <a:gd name="connsiteY153" fmla="*/ 292854 h 547089"/>
              <a:gd name="connsiteX154" fmla="*/ 185577 w 547089"/>
              <a:gd name="connsiteY154" fmla="*/ 306933 h 547089"/>
              <a:gd name="connsiteX155" fmla="*/ 219719 w 547089"/>
              <a:gd name="connsiteY155" fmla="*/ 332678 h 547089"/>
              <a:gd name="connsiteX156" fmla="*/ 255469 w 547089"/>
              <a:gd name="connsiteY156" fmla="*/ 297279 h 547089"/>
              <a:gd name="connsiteX157" fmla="*/ 253461 w 547089"/>
              <a:gd name="connsiteY157" fmla="*/ 289233 h 547089"/>
              <a:gd name="connsiteX158" fmla="*/ 266716 w 547089"/>
              <a:gd name="connsiteY158" fmla="*/ 270326 h 547089"/>
              <a:gd name="connsiteX159" fmla="*/ 266716 w 547089"/>
              <a:gd name="connsiteY159" fmla="*/ 254236 h 547089"/>
              <a:gd name="connsiteX160" fmla="*/ 146614 w 547089"/>
              <a:gd name="connsiteY160" fmla="*/ 127118 h 547089"/>
              <a:gd name="connsiteX161" fmla="*/ 273946 w 547089"/>
              <a:gd name="connsiteY161" fmla="*/ 0 h 54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547089" h="547089">
                <a:moveTo>
                  <a:pt x="392844" y="438073"/>
                </a:moveTo>
                <a:cubicBezTo>
                  <a:pt x="373162" y="438073"/>
                  <a:pt x="357898" y="453762"/>
                  <a:pt x="357898" y="473071"/>
                </a:cubicBezTo>
                <a:lnTo>
                  <a:pt x="357898" y="513700"/>
                </a:lnTo>
                <a:cubicBezTo>
                  <a:pt x="357898" y="513700"/>
                  <a:pt x="357898" y="514103"/>
                  <a:pt x="357898" y="514103"/>
                </a:cubicBezTo>
                <a:cubicBezTo>
                  <a:pt x="362316" y="517321"/>
                  <a:pt x="366735" y="520137"/>
                  <a:pt x="371957" y="522550"/>
                </a:cubicBezTo>
                <a:lnTo>
                  <a:pt x="371957" y="489564"/>
                </a:lnTo>
                <a:cubicBezTo>
                  <a:pt x="371957" y="485541"/>
                  <a:pt x="375170" y="482323"/>
                  <a:pt x="379187" y="482323"/>
                </a:cubicBezTo>
                <a:cubicBezTo>
                  <a:pt x="382802" y="482323"/>
                  <a:pt x="386015" y="485541"/>
                  <a:pt x="386015" y="489564"/>
                </a:cubicBezTo>
                <a:lnTo>
                  <a:pt x="386015" y="526171"/>
                </a:lnTo>
                <a:cubicBezTo>
                  <a:pt x="386015" y="526975"/>
                  <a:pt x="386015" y="527378"/>
                  <a:pt x="386015" y="527780"/>
                </a:cubicBezTo>
                <a:cubicBezTo>
                  <a:pt x="396459" y="530998"/>
                  <a:pt x="408108" y="533009"/>
                  <a:pt x="420158" y="533009"/>
                </a:cubicBezTo>
                <a:cubicBezTo>
                  <a:pt x="431807" y="533009"/>
                  <a:pt x="443054" y="531400"/>
                  <a:pt x="453498" y="528182"/>
                </a:cubicBezTo>
                <a:cubicBezTo>
                  <a:pt x="453498" y="527378"/>
                  <a:pt x="453498" y="526975"/>
                  <a:pt x="453498" y="526171"/>
                </a:cubicBezTo>
                <a:lnTo>
                  <a:pt x="453498" y="489564"/>
                </a:lnTo>
                <a:cubicBezTo>
                  <a:pt x="453498" y="485541"/>
                  <a:pt x="456310" y="482323"/>
                  <a:pt x="460326" y="482323"/>
                </a:cubicBezTo>
                <a:cubicBezTo>
                  <a:pt x="464343" y="482323"/>
                  <a:pt x="467557" y="485541"/>
                  <a:pt x="467557" y="489564"/>
                </a:cubicBezTo>
                <a:lnTo>
                  <a:pt x="467557" y="522550"/>
                </a:lnTo>
                <a:cubicBezTo>
                  <a:pt x="472377" y="520137"/>
                  <a:pt x="477599" y="517321"/>
                  <a:pt x="482017" y="514505"/>
                </a:cubicBezTo>
                <a:cubicBezTo>
                  <a:pt x="482017" y="514103"/>
                  <a:pt x="482017" y="514103"/>
                  <a:pt x="482017" y="514103"/>
                </a:cubicBezTo>
                <a:lnTo>
                  <a:pt x="482017" y="473071"/>
                </a:lnTo>
                <a:cubicBezTo>
                  <a:pt x="482017" y="453762"/>
                  <a:pt x="466352" y="438073"/>
                  <a:pt x="447071" y="438073"/>
                </a:cubicBezTo>
                <a:close/>
                <a:moveTo>
                  <a:pt x="100019" y="438073"/>
                </a:moveTo>
                <a:cubicBezTo>
                  <a:pt x="80738" y="438073"/>
                  <a:pt x="65072" y="453762"/>
                  <a:pt x="65072" y="473071"/>
                </a:cubicBezTo>
                <a:lnTo>
                  <a:pt x="65072" y="513700"/>
                </a:lnTo>
                <a:cubicBezTo>
                  <a:pt x="65072" y="513700"/>
                  <a:pt x="65072" y="514103"/>
                  <a:pt x="65072" y="514103"/>
                </a:cubicBezTo>
                <a:cubicBezTo>
                  <a:pt x="69491" y="517321"/>
                  <a:pt x="74311" y="520137"/>
                  <a:pt x="79533" y="522550"/>
                </a:cubicBezTo>
                <a:lnTo>
                  <a:pt x="79533" y="489564"/>
                </a:lnTo>
                <a:cubicBezTo>
                  <a:pt x="79533" y="485541"/>
                  <a:pt x="82345" y="482323"/>
                  <a:pt x="86361" y="482323"/>
                </a:cubicBezTo>
                <a:cubicBezTo>
                  <a:pt x="90378" y="482323"/>
                  <a:pt x="93592" y="485541"/>
                  <a:pt x="93592" y="489564"/>
                </a:cubicBezTo>
                <a:lnTo>
                  <a:pt x="93592" y="526171"/>
                </a:lnTo>
                <a:cubicBezTo>
                  <a:pt x="93592" y="526975"/>
                  <a:pt x="93592" y="527378"/>
                  <a:pt x="93592" y="527780"/>
                </a:cubicBezTo>
                <a:cubicBezTo>
                  <a:pt x="104437" y="530998"/>
                  <a:pt x="115684" y="533009"/>
                  <a:pt x="127333" y="533009"/>
                </a:cubicBezTo>
                <a:cubicBezTo>
                  <a:pt x="139383" y="533009"/>
                  <a:pt x="150630" y="531400"/>
                  <a:pt x="161074" y="528182"/>
                </a:cubicBezTo>
                <a:cubicBezTo>
                  <a:pt x="160672" y="527378"/>
                  <a:pt x="160672" y="526975"/>
                  <a:pt x="160672" y="526171"/>
                </a:cubicBezTo>
                <a:lnTo>
                  <a:pt x="160672" y="489564"/>
                </a:lnTo>
                <a:cubicBezTo>
                  <a:pt x="160672" y="485541"/>
                  <a:pt x="163886" y="482323"/>
                  <a:pt x="167903" y="482323"/>
                </a:cubicBezTo>
                <a:cubicBezTo>
                  <a:pt x="171518" y="482323"/>
                  <a:pt x="175133" y="485541"/>
                  <a:pt x="175133" y="489564"/>
                </a:cubicBezTo>
                <a:lnTo>
                  <a:pt x="175133" y="522550"/>
                </a:lnTo>
                <a:cubicBezTo>
                  <a:pt x="179953" y="520137"/>
                  <a:pt x="185175" y="517321"/>
                  <a:pt x="189192" y="514505"/>
                </a:cubicBezTo>
                <a:cubicBezTo>
                  <a:pt x="189192" y="514103"/>
                  <a:pt x="189192" y="514103"/>
                  <a:pt x="189192" y="514103"/>
                </a:cubicBezTo>
                <a:lnTo>
                  <a:pt x="189192" y="473071"/>
                </a:lnTo>
                <a:cubicBezTo>
                  <a:pt x="189192" y="453762"/>
                  <a:pt x="173928" y="438073"/>
                  <a:pt x="154647" y="438073"/>
                </a:cubicBezTo>
                <a:close/>
                <a:moveTo>
                  <a:pt x="420405" y="354613"/>
                </a:moveTo>
                <a:cubicBezTo>
                  <a:pt x="406311" y="354613"/>
                  <a:pt x="394633" y="365831"/>
                  <a:pt x="394633" y="379854"/>
                </a:cubicBezTo>
                <a:cubicBezTo>
                  <a:pt x="394633" y="393877"/>
                  <a:pt x="406311" y="405096"/>
                  <a:pt x="420405" y="405096"/>
                </a:cubicBezTo>
                <a:cubicBezTo>
                  <a:pt x="434499" y="405096"/>
                  <a:pt x="446177" y="393877"/>
                  <a:pt x="446177" y="379854"/>
                </a:cubicBezTo>
                <a:cubicBezTo>
                  <a:pt x="446177" y="370639"/>
                  <a:pt x="440539" y="361825"/>
                  <a:pt x="432083" y="357418"/>
                </a:cubicBezTo>
                <a:cubicBezTo>
                  <a:pt x="428459" y="355815"/>
                  <a:pt x="424432" y="354613"/>
                  <a:pt x="420405" y="354613"/>
                </a:cubicBezTo>
                <a:close/>
                <a:moveTo>
                  <a:pt x="128255" y="354613"/>
                </a:moveTo>
                <a:cubicBezTo>
                  <a:pt x="114232" y="354613"/>
                  <a:pt x="103014" y="365831"/>
                  <a:pt x="103014" y="379854"/>
                </a:cubicBezTo>
                <a:cubicBezTo>
                  <a:pt x="103014" y="393877"/>
                  <a:pt x="114232" y="405096"/>
                  <a:pt x="128255" y="405096"/>
                </a:cubicBezTo>
                <a:cubicBezTo>
                  <a:pt x="142278" y="405096"/>
                  <a:pt x="153897" y="393877"/>
                  <a:pt x="153897" y="379854"/>
                </a:cubicBezTo>
                <a:cubicBezTo>
                  <a:pt x="153897" y="370639"/>
                  <a:pt x="148288" y="361825"/>
                  <a:pt x="139874" y="357418"/>
                </a:cubicBezTo>
                <a:cubicBezTo>
                  <a:pt x="136268" y="355815"/>
                  <a:pt x="132262" y="354613"/>
                  <a:pt x="128255" y="354613"/>
                </a:cubicBezTo>
                <a:close/>
                <a:moveTo>
                  <a:pt x="420405" y="340189"/>
                </a:moveTo>
                <a:cubicBezTo>
                  <a:pt x="426848" y="340189"/>
                  <a:pt x="432888" y="341792"/>
                  <a:pt x="438928" y="344596"/>
                </a:cubicBezTo>
                <a:cubicBezTo>
                  <a:pt x="451814" y="351408"/>
                  <a:pt x="460270" y="365030"/>
                  <a:pt x="460270" y="379854"/>
                </a:cubicBezTo>
                <a:cubicBezTo>
                  <a:pt x="460270" y="401490"/>
                  <a:pt x="442552" y="419520"/>
                  <a:pt x="420405" y="419520"/>
                </a:cubicBezTo>
                <a:cubicBezTo>
                  <a:pt x="398660" y="419520"/>
                  <a:pt x="380942" y="401490"/>
                  <a:pt x="380942" y="379854"/>
                </a:cubicBezTo>
                <a:cubicBezTo>
                  <a:pt x="380942" y="358219"/>
                  <a:pt x="398660" y="340189"/>
                  <a:pt x="420405" y="340189"/>
                </a:cubicBezTo>
                <a:close/>
                <a:moveTo>
                  <a:pt x="128255" y="340189"/>
                </a:moveTo>
                <a:cubicBezTo>
                  <a:pt x="134265" y="340189"/>
                  <a:pt x="140676" y="341792"/>
                  <a:pt x="146285" y="344596"/>
                </a:cubicBezTo>
                <a:cubicBezTo>
                  <a:pt x="159507" y="351408"/>
                  <a:pt x="167920" y="365030"/>
                  <a:pt x="167920" y="379854"/>
                </a:cubicBezTo>
                <a:cubicBezTo>
                  <a:pt x="167920" y="401490"/>
                  <a:pt x="150291" y="419520"/>
                  <a:pt x="128255" y="419520"/>
                </a:cubicBezTo>
                <a:cubicBezTo>
                  <a:pt x="106620" y="419520"/>
                  <a:pt x="88590" y="401490"/>
                  <a:pt x="88590" y="379854"/>
                </a:cubicBezTo>
                <a:cubicBezTo>
                  <a:pt x="88590" y="358219"/>
                  <a:pt x="106620" y="340189"/>
                  <a:pt x="128255" y="340189"/>
                </a:cubicBezTo>
                <a:close/>
                <a:moveTo>
                  <a:pt x="420158" y="306933"/>
                </a:moveTo>
                <a:cubicBezTo>
                  <a:pt x="357898" y="306933"/>
                  <a:pt x="306884" y="357619"/>
                  <a:pt x="306884" y="419971"/>
                </a:cubicBezTo>
                <a:cubicBezTo>
                  <a:pt x="306884" y="452958"/>
                  <a:pt x="320943" y="482323"/>
                  <a:pt x="343437" y="503241"/>
                </a:cubicBezTo>
                <a:lnTo>
                  <a:pt x="343437" y="473071"/>
                </a:lnTo>
                <a:cubicBezTo>
                  <a:pt x="343437" y="445717"/>
                  <a:pt x="365530" y="423994"/>
                  <a:pt x="392844" y="423994"/>
                </a:cubicBezTo>
                <a:lnTo>
                  <a:pt x="447071" y="423994"/>
                </a:lnTo>
                <a:cubicBezTo>
                  <a:pt x="474385" y="423994"/>
                  <a:pt x="496076" y="445717"/>
                  <a:pt x="496076" y="473071"/>
                </a:cubicBezTo>
                <a:lnTo>
                  <a:pt x="496076" y="503241"/>
                </a:lnTo>
                <a:cubicBezTo>
                  <a:pt x="518972" y="482726"/>
                  <a:pt x="532629" y="452958"/>
                  <a:pt x="532629" y="419971"/>
                </a:cubicBezTo>
                <a:cubicBezTo>
                  <a:pt x="532629" y="377733"/>
                  <a:pt x="508930" y="339115"/>
                  <a:pt x="471573" y="319404"/>
                </a:cubicBezTo>
                <a:cubicBezTo>
                  <a:pt x="455506" y="311358"/>
                  <a:pt x="438234" y="306933"/>
                  <a:pt x="420158" y="306933"/>
                </a:cubicBezTo>
                <a:close/>
                <a:moveTo>
                  <a:pt x="127333" y="306933"/>
                </a:moveTo>
                <a:cubicBezTo>
                  <a:pt x="65072" y="306933"/>
                  <a:pt x="14461" y="357619"/>
                  <a:pt x="14461" y="419971"/>
                </a:cubicBezTo>
                <a:cubicBezTo>
                  <a:pt x="14461" y="452958"/>
                  <a:pt x="28519" y="482323"/>
                  <a:pt x="51014" y="503241"/>
                </a:cubicBezTo>
                <a:lnTo>
                  <a:pt x="51014" y="473071"/>
                </a:lnTo>
                <a:cubicBezTo>
                  <a:pt x="51014" y="445717"/>
                  <a:pt x="72704" y="423994"/>
                  <a:pt x="100019" y="423994"/>
                </a:cubicBezTo>
                <a:lnTo>
                  <a:pt x="154647" y="423994"/>
                </a:lnTo>
                <a:cubicBezTo>
                  <a:pt x="181560" y="423994"/>
                  <a:pt x="203652" y="445717"/>
                  <a:pt x="203652" y="473071"/>
                </a:cubicBezTo>
                <a:lnTo>
                  <a:pt x="203652" y="503241"/>
                </a:lnTo>
                <a:cubicBezTo>
                  <a:pt x="225745" y="482726"/>
                  <a:pt x="240205" y="452958"/>
                  <a:pt x="240205" y="419971"/>
                </a:cubicBezTo>
                <a:cubicBezTo>
                  <a:pt x="240205" y="377733"/>
                  <a:pt x="216908" y="339115"/>
                  <a:pt x="178748" y="319404"/>
                </a:cubicBezTo>
                <a:cubicBezTo>
                  <a:pt x="162681" y="311358"/>
                  <a:pt x="145409" y="306933"/>
                  <a:pt x="127333" y="306933"/>
                </a:cubicBezTo>
                <a:close/>
                <a:moveTo>
                  <a:pt x="246230" y="145220"/>
                </a:moveTo>
                <a:cubicBezTo>
                  <a:pt x="227351" y="145220"/>
                  <a:pt x="211284" y="160909"/>
                  <a:pt x="211284" y="179815"/>
                </a:cubicBezTo>
                <a:lnTo>
                  <a:pt x="211284" y="220445"/>
                </a:lnTo>
                <a:cubicBezTo>
                  <a:pt x="211284" y="220847"/>
                  <a:pt x="211284" y="221249"/>
                  <a:pt x="211284" y="221249"/>
                </a:cubicBezTo>
                <a:cubicBezTo>
                  <a:pt x="216104" y="224065"/>
                  <a:pt x="220925" y="226881"/>
                  <a:pt x="225745" y="229295"/>
                </a:cubicBezTo>
                <a:lnTo>
                  <a:pt x="225745" y="196711"/>
                </a:lnTo>
                <a:cubicBezTo>
                  <a:pt x="225745" y="192688"/>
                  <a:pt x="228958" y="189470"/>
                  <a:pt x="232975" y="189470"/>
                </a:cubicBezTo>
                <a:cubicBezTo>
                  <a:pt x="236992" y="189470"/>
                  <a:pt x="239804" y="192688"/>
                  <a:pt x="239804" y="196711"/>
                </a:cubicBezTo>
                <a:lnTo>
                  <a:pt x="239804" y="233720"/>
                </a:lnTo>
                <a:cubicBezTo>
                  <a:pt x="239804" y="234122"/>
                  <a:pt x="239804" y="234122"/>
                  <a:pt x="239804" y="234927"/>
                </a:cubicBezTo>
                <a:cubicBezTo>
                  <a:pt x="250649" y="238145"/>
                  <a:pt x="261896" y="240156"/>
                  <a:pt x="273946" y="240156"/>
                </a:cubicBezTo>
                <a:cubicBezTo>
                  <a:pt x="285193" y="240156"/>
                  <a:pt x="296441" y="238145"/>
                  <a:pt x="307688" y="234927"/>
                </a:cubicBezTo>
                <a:cubicBezTo>
                  <a:pt x="307286" y="234524"/>
                  <a:pt x="306884" y="234122"/>
                  <a:pt x="306884" y="233720"/>
                </a:cubicBezTo>
                <a:lnTo>
                  <a:pt x="306884" y="196711"/>
                </a:lnTo>
                <a:cubicBezTo>
                  <a:pt x="306884" y="192688"/>
                  <a:pt x="310098" y="189470"/>
                  <a:pt x="314115" y="189470"/>
                </a:cubicBezTo>
                <a:cubicBezTo>
                  <a:pt x="318131" y="189470"/>
                  <a:pt x="321345" y="192688"/>
                  <a:pt x="321345" y="196711"/>
                </a:cubicBezTo>
                <a:lnTo>
                  <a:pt x="321345" y="229295"/>
                </a:lnTo>
                <a:cubicBezTo>
                  <a:pt x="326165" y="227283"/>
                  <a:pt x="330985" y="224468"/>
                  <a:pt x="335805" y="221652"/>
                </a:cubicBezTo>
                <a:cubicBezTo>
                  <a:pt x="335805" y="221249"/>
                  <a:pt x="335805" y="221249"/>
                  <a:pt x="335805" y="221249"/>
                </a:cubicBezTo>
                <a:lnTo>
                  <a:pt x="335805" y="179815"/>
                </a:lnTo>
                <a:cubicBezTo>
                  <a:pt x="335805" y="160909"/>
                  <a:pt x="320140" y="145220"/>
                  <a:pt x="301261" y="145220"/>
                </a:cubicBezTo>
                <a:close/>
                <a:moveTo>
                  <a:pt x="273946" y="61530"/>
                </a:moveTo>
                <a:cubicBezTo>
                  <a:pt x="259522" y="61530"/>
                  <a:pt x="248304" y="73208"/>
                  <a:pt x="248304" y="87302"/>
                </a:cubicBezTo>
                <a:cubicBezTo>
                  <a:pt x="248304" y="101396"/>
                  <a:pt x="259522" y="113074"/>
                  <a:pt x="273946" y="113074"/>
                </a:cubicBezTo>
                <a:cubicBezTo>
                  <a:pt x="287568" y="113074"/>
                  <a:pt x="298787" y="101396"/>
                  <a:pt x="298787" y="87302"/>
                </a:cubicBezTo>
                <a:cubicBezTo>
                  <a:pt x="298787" y="77638"/>
                  <a:pt x="293979" y="68779"/>
                  <a:pt x="285164" y="64752"/>
                </a:cubicBezTo>
                <a:cubicBezTo>
                  <a:pt x="281558" y="62738"/>
                  <a:pt x="277952" y="61530"/>
                  <a:pt x="273946" y="61530"/>
                </a:cubicBezTo>
                <a:close/>
                <a:moveTo>
                  <a:pt x="273946" y="47839"/>
                </a:moveTo>
                <a:cubicBezTo>
                  <a:pt x="279956" y="47839"/>
                  <a:pt x="286366" y="49047"/>
                  <a:pt x="291575" y="51866"/>
                </a:cubicBezTo>
                <a:cubicBezTo>
                  <a:pt x="304797" y="58712"/>
                  <a:pt x="313210" y="72403"/>
                  <a:pt x="313210" y="87302"/>
                </a:cubicBezTo>
                <a:cubicBezTo>
                  <a:pt x="313210" y="109047"/>
                  <a:pt x="295181" y="127168"/>
                  <a:pt x="273946" y="127168"/>
                </a:cubicBezTo>
                <a:cubicBezTo>
                  <a:pt x="251910" y="127168"/>
                  <a:pt x="233880" y="109047"/>
                  <a:pt x="233880" y="87302"/>
                </a:cubicBezTo>
                <a:cubicBezTo>
                  <a:pt x="233880" y="65155"/>
                  <a:pt x="251910" y="47839"/>
                  <a:pt x="273946" y="47839"/>
                </a:cubicBezTo>
                <a:close/>
                <a:moveTo>
                  <a:pt x="273946" y="14080"/>
                </a:moveTo>
                <a:cubicBezTo>
                  <a:pt x="211284" y="14080"/>
                  <a:pt x="160672" y="64766"/>
                  <a:pt x="160672" y="127118"/>
                </a:cubicBezTo>
                <a:cubicBezTo>
                  <a:pt x="160672" y="159702"/>
                  <a:pt x="174731" y="189470"/>
                  <a:pt x="197627" y="210388"/>
                </a:cubicBezTo>
                <a:lnTo>
                  <a:pt x="197627" y="179815"/>
                </a:lnTo>
                <a:cubicBezTo>
                  <a:pt x="197627" y="152863"/>
                  <a:pt x="219318" y="131141"/>
                  <a:pt x="246230" y="131141"/>
                </a:cubicBezTo>
                <a:lnTo>
                  <a:pt x="301261" y="131141"/>
                </a:lnTo>
                <a:cubicBezTo>
                  <a:pt x="328173" y="131141"/>
                  <a:pt x="349864" y="152863"/>
                  <a:pt x="349864" y="179815"/>
                </a:cubicBezTo>
                <a:lnTo>
                  <a:pt x="349864" y="210388"/>
                </a:lnTo>
                <a:cubicBezTo>
                  <a:pt x="372358" y="189470"/>
                  <a:pt x="386819" y="159702"/>
                  <a:pt x="386819" y="127118"/>
                </a:cubicBezTo>
                <a:cubicBezTo>
                  <a:pt x="386819" y="84477"/>
                  <a:pt x="363120" y="45859"/>
                  <a:pt x="325362" y="26550"/>
                </a:cubicBezTo>
                <a:cubicBezTo>
                  <a:pt x="309294" y="18505"/>
                  <a:pt x="292022" y="14080"/>
                  <a:pt x="273946" y="14080"/>
                </a:cubicBezTo>
                <a:close/>
                <a:moveTo>
                  <a:pt x="273946" y="0"/>
                </a:moveTo>
                <a:cubicBezTo>
                  <a:pt x="294030" y="0"/>
                  <a:pt x="314115" y="4425"/>
                  <a:pt x="332190" y="13677"/>
                </a:cubicBezTo>
                <a:cubicBezTo>
                  <a:pt x="374367" y="35802"/>
                  <a:pt x="400878" y="79248"/>
                  <a:pt x="400878" y="127118"/>
                </a:cubicBezTo>
                <a:cubicBezTo>
                  <a:pt x="400878" y="194699"/>
                  <a:pt x="347856" y="250615"/>
                  <a:pt x="280775" y="254236"/>
                </a:cubicBezTo>
                <a:lnTo>
                  <a:pt x="280775" y="270326"/>
                </a:lnTo>
                <a:cubicBezTo>
                  <a:pt x="288407" y="273545"/>
                  <a:pt x="293629" y="280785"/>
                  <a:pt x="293629" y="289233"/>
                </a:cubicBezTo>
                <a:cubicBezTo>
                  <a:pt x="293629" y="292049"/>
                  <a:pt x="292825" y="294463"/>
                  <a:pt x="292022" y="297279"/>
                </a:cubicBezTo>
                <a:lnTo>
                  <a:pt x="327370" y="332678"/>
                </a:lnTo>
                <a:cubicBezTo>
                  <a:pt x="350668" y="308140"/>
                  <a:pt x="383605" y="292854"/>
                  <a:pt x="420158" y="292854"/>
                </a:cubicBezTo>
                <a:cubicBezTo>
                  <a:pt x="439841" y="292854"/>
                  <a:pt x="460326" y="297681"/>
                  <a:pt x="478000" y="306933"/>
                </a:cubicBezTo>
                <a:cubicBezTo>
                  <a:pt x="520579" y="329058"/>
                  <a:pt x="547089" y="372503"/>
                  <a:pt x="547089" y="419971"/>
                </a:cubicBezTo>
                <a:cubicBezTo>
                  <a:pt x="547089" y="490369"/>
                  <a:pt x="490051" y="547089"/>
                  <a:pt x="420158" y="547089"/>
                </a:cubicBezTo>
                <a:cubicBezTo>
                  <a:pt x="349462" y="547089"/>
                  <a:pt x="292825" y="490369"/>
                  <a:pt x="292825" y="419971"/>
                </a:cubicBezTo>
                <a:cubicBezTo>
                  <a:pt x="292825" y="391410"/>
                  <a:pt x="302466" y="364860"/>
                  <a:pt x="318533" y="343540"/>
                </a:cubicBezTo>
                <a:lnTo>
                  <a:pt x="281980" y="306933"/>
                </a:lnTo>
                <a:cubicBezTo>
                  <a:pt x="279168" y="308140"/>
                  <a:pt x="276758" y="309347"/>
                  <a:pt x="273545" y="309347"/>
                </a:cubicBezTo>
                <a:cubicBezTo>
                  <a:pt x="270331" y="309347"/>
                  <a:pt x="267921" y="308140"/>
                  <a:pt x="265511" y="307335"/>
                </a:cubicBezTo>
                <a:lnTo>
                  <a:pt x="228958" y="343540"/>
                </a:lnTo>
                <a:cubicBezTo>
                  <a:pt x="245427" y="365262"/>
                  <a:pt x="254264" y="391812"/>
                  <a:pt x="254264" y="419971"/>
                </a:cubicBezTo>
                <a:cubicBezTo>
                  <a:pt x="254264" y="490369"/>
                  <a:pt x="197627" y="547089"/>
                  <a:pt x="127333" y="547089"/>
                </a:cubicBezTo>
                <a:cubicBezTo>
                  <a:pt x="57039" y="547089"/>
                  <a:pt x="0" y="490369"/>
                  <a:pt x="0" y="419971"/>
                </a:cubicBezTo>
                <a:cubicBezTo>
                  <a:pt x="0" y="349976"/>
                  <a:pt x="57039" y="292854"/>
                  <a:pt x="127333" y="292854"/>
                </a:cubicBezTo>
                <a:cubicBezTo>
                  <a:pt x="147417" y="292854"/>
                  <a:pt x="167903" y="297681"/>
                  <a:pt x="185577" y="306933"/>
                </a:cubicBezTo>
                <a:cubicBezTo>
                  <a:pt x="198832" y="313369"/>
                  <a:pt x="210079" y="322622"/>
                  <a:pt x="219719" y="332678"/>
                </a:cubicBezTo>
                <a:lnTo>
                  <a:pt x="255469" y="297279"/>
                </a:lnTo>
                <a:cubicBezTo>
                  <a:pt x="254264" y="294463"/>
                  <a:pt x="253461" y="292049"/>
                  <a:pt x="253461" y="289233"/>
                </a:cubicBezTo>
                <a:cubicBezTo>
                  <a:pt x="253461" y="280383"/>
                  <a:pt x="259084" y="273142"/>
                  <a:pt x="266716" y="270326"/>
                </a:cubicBezTo>
                <a:lnTo>
                  <a:pt x="266716" y="254236"/>
                </a:lnTo>
                <a:cubicBezTo>
                  <a:pt x="200037" y="250615"/>
                  <a:pt x="146614" y="194699"/>
                  <a:pt x="146614" y="127118"/>
                </a:cubicBezTo>
                <a:cubicBezTo>
                  <a:pt x="146614" y="56720"/>
                  <a:pt x="203652" y="0"/>
                  <a:pt x="273946" y="0"/>
                </a:cubicBezTo>
                <a:close/>
              </a:path>
            </a:pathLst>
          </a:custGeom>
          <a:solidFill>
            <a:schemeClr val="bg1"/>
          </a:solidFill>
          <a:ln>
            <a:noFill/>
          </a:ln>
          <a:effectLst/>
        </p:spPr>
        <p:txBody>
          <a:bodyPr wrap="square" anchor="ctr">
            <a:noAutofit/>
          </a:bodyPr>
          <a:lstStyle/>
          <a:p>
            <a:endParaRPr lang="en-US" sz="363" dirty="0">
              <a:latin typeface="Poppins" panose="00000500000000000000" pitchFamily="2" charset="0"/>
            </a:endParaRPr>
          </a:p>
        </p:txBody>
      </p:sp>
      <p:grpSp>
        <p:nvGrpSpPr>
          <p:cNvPr id="2" name="Group 1">
            <a:extLst>
              <a:ext uri="{FF2B5EF4-FFF2-40B4-BE49-F238E27FC236}">
                <a16:creationId xmlns:a16="http://schemas.microsoft.com/office/drawing/2014/main" id="{4EA16E12-F09E-5E57-F4DD-339D79E147E3}"/>
              </a:ext>
            </a:extLst>
          </p:cNvPr>
          <p:cNvGrpSpPr/>
          <p:nvPr/>
        </p:nvGrpSpPr>
        <p:grpSpPr>
          <a:xfrm>
            <a:off x="1723987" y="1665"/>
            <a:ext cx="7772400" cy="1881437"/>
            <a:chOff x="571500" y="2158738"/>
            <a:chExt cx="7772400" cy="1881437"/>
          </a:xfrm>
        </p:grpSpPr>
        <p:pic>
          <p:nvPicPr>
            <p:cNvPr id="4" name="Picture 3" descr="A picture containing text, font, screenshot, logo&#10;&#10;Description automatically generated">
              <a:extLst>
                <a:ext uri="{FF2B5EF4-FFF2-40B4-BE49-F238E27FC236}">
                  <a16:creationId xmlns:a16="http://schemas.microsoft.com/office/drawing/2014/main" id="{E67B1E5B-471C-0497-141B-6A73761D0DEE}"/>
                </a:ext>
              </a:extLst>
            </p:cNvPr>
            <p:cNvPicPr>
              <a:picLocks noChangeAspect="1"/>
            </p:cNvPicPr>
            <p:nvPr/>
          </p:nvPicPr>
          <p:blipFill>
            <a:blip r:embed="rId4"/>
            <a:stretch>
              <a:fillRect/>
            </a:stretch>
          </p:blipFill>
          <p:spPr>
            <a:xfrm>
              <a:off x="571500" y="2317750"/>
              <a:ext cx="7772400" cy="1563413"/>
            </a:xfrm>
            <a:prstGeom prst="rect">
              <a:avLst/>
            </a:prstGeom>
          </p:spPr>
        </p:pic>
        <p:sp>
          <p:nvSpPr>
            <p:cNvPr id="5" name="Oval 4">
              <a:extLst>
                <a:ext uri="{FF2B5EF4-FFF2-40B4-BE49-F238E27FC236}">
                  <a16:creationId xmlns:a16="http://schemas.microsoft.com/office/drawing/2014/main" id="{26406BEC-BD86-F7EB-738D-14E1CFC72278}"/>
                </a:ext>
              </a:extLst>
            </p:cNvPr>
            <p:cNvSpPr/>
            <p:nvPr/>
          </p:nvSpPr>
          <p:spPr>
            <a:xfrm>
              <a:off x="7060676" y="2158738"/>
              <a:ext cx="490194" cy="5090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9" name="Oval 8">
              <a:extLst>
                <a:ext uri="{FF2B5EF4-FFF2-40B4-BE49-F238E27FC236}">
                  <a16:creationId xmlns:a16="http://schemas.microsoft.com/office/drawing/2014/main" id="{A86D1C20-0B81-0F67-A677-596CF18BC35C}"/>
                </a:ext>
              </a:extLst>
            </p:cNvPr>
            <p:cNvSpPr/>
            <p:nvPr/>
          </p:nvSpPr>
          <p:spPr>
            <a:xfrm>
              <a:off x="7060676" y="3531127"/>
              <a:ext cx="490194" cy="5090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grpSp>
      <p:sp>
        <p:nvSpPr>
          <p:cNvPr id="17" name="TextBox 16">
            <a:extLst>
              <a:ext uri="{FF2B5EF4-FFF2-40B4-BE49-F238E27FC236}">
                <a16:creationId xmlns:a16="http://schemas.microsoft.com/office/drawing/2014/main" id="{B654D730-6927-0FBC-F288-DF928081943E}"/>
              </a:ext>
            </a:extLst>
          </p:cNvPr>
          <p:cNvSpPr txBox="1"/>
          <p:nvPr/>
        </p:nvSpPr>
        <p:spPr>
          <a:xfrm>
            <a:off x="5990011" y="2640580"/>
            <a:ext cx="5852884" cy="1138773"/>
          </a:xfrm>
          <a:prstGeom prst="rect">
            <a:avLst/>
          </a:prstGeom>
          <a:noFill/>
          <a:effectLst>
            <a:outerShdw blurRad="50800" dist="38100" dir="18900000" algn="bl" rotWithShape="0">
              <a:prstClr val="black">
                <a:alpha val="40000"/>
              </a:prstClr>
            </a:outerShdw>
          </a:effectLst>
        </p:spPr>
        <p:txBody>
          <a:bodyPr wrap="none" rtlCol="0">
            <a:spAutoFit/>
          </a:bodyPr>
          <a:lstStyle/>
          <a:p>
            <a:pPr algn="l"/>
            <a:r>
              <a:rPr lang="en-GB" sz="1800" i="0" u="none" strike="noStrike" dirty="0">
                <a:solidFill>
                  <a:srgbClr val="031B4E"/>
                </a:solidFill>
                <a:effectLst/>
                <a:latin typeface="+mj-lt"/>
              </a:rPr>
              <a:t>The goal of the Clusters is to advance the </a:t>
            </a:r>
            <a:r>
              <a:rPr lang="en-GB" sz="1800" i="0" u="none" strike="noStrike" dirty="0" err="1">
                <a:solidFill>
                  <a:srgbClr val="031B4E"/>
                </a:solidFill>
                <a:effectLst/>
                <a:latin typeface="+mj-lt"/>
              </a:rPr>
              <a:t>FAIRness</a:t>
            </a:r>
            <a:r>
              <a:rPr lang="en-GB" sz="1800" i="0" u="none" strike="noStrike" dirty="0">
                <a:solidFill>
                  <a:srgbClr val="031B4E"/>
                </a:solidFill>
                <a:effectLst/>
                <a:latin typeface="+mj-lt"/>
              </a:rPr>
              <a:t> of</a:t>
            </a:r>
          </a:p>
          <a:p>
            <a:pPr algn="l"/>
            <a:r>
              <a:rPr lang="en-GB" sz="1800" i="0" u="none" strike="noStrike" dirty="0">
                <a:solidFill>
                  <a:srgbClr val="031B4E"/>
                </a:solidFill>
                <a:effectLst/>
                <a:latin typeface="+mj-lt"/>
              </a:rPr>
              <a:t>the data and services offered by </a:t>
            </a:r>
            <a:r>
              <a:rPr lang="en-GB" sz="1800" dirty="0">
                <a:solidFill>
                  <a:srgbClr val="031B4E"/>
                </a:solidFill>
                <a:latin typeface="+mj-lt"/>
              </a:rPr>
              <a:t>each </a:t>
            </a:r>
            <a:r>
              <a:rPr lang="en-GB" sz="1800" i="0" u="none" strike="noStrike" dirty="0">
                <a:solidFill>
                  <a:srgbClr val="031B4E"/>
                </a:solidFill>
                <a:effectLst/>
                <a:latin typeface="+mj-lt"/>
              </a:rPr>
              <a:t>Cluster research </a:t>
            </a:r>
          </a:p>
          <a:p>
            <a:pPr algn="l"/>
            <a:r>
              <a:rPr lang="en-GB" sz="1800" i="0" u="none" strike="noStrike" dirty="0">
                <a:solidFill>
                  <a:srgbClr val="031B4E"/>
                </a:solidFill>
                <a:effectLst/>
                <a:latin typeface="+mj-lt"/>
              </a:rPr>
              <a:t>infrastructures (and to connect them to the EOSC)</a:t>
            </a:r>
            <a:br>
              <a:rPr lang="en-GB" dirty="0"/>
            </a:br>
            <a:endParaRPr lang="en-FI" dirty="0"/>
          </a:p>
        </p:txBody>
      </p:sp>
      <p:pic>
        <p:nvPicPr>
          <p:cNvPr id="21" name="Picture 20" descr="A picture containing text, screenshot, font&#10;&#10;Description automatically generated">
            <a:extLst>
              <a:ext uri="{FF2B5EF4-FFF2-40B4-BE49-F238E27FC236}">
                <a16:creationId xmlns:a16="http://schemas.microsoft.com/office/drawing/2014/main" id="{4ECF6897-E785-B1C9-70D7-AA8D3E1C2694}"/>
              </a:ext>
            </a:extLst>
          </p:cNvPr>
          <p:cNvPicPr>
            <a:picLocks noChangeAspect="1"/>
          </p:cNvPicPr>
          <p:nvPr/>
        </p:nvPicPr>
        <p:blipFill>
          <a:blip r:embed="rId5"/>
          <a:stretch>
            <a:fillRect/>
          </a:stretch>
        </p:blipFill>
        <p:spPr>
          <a:xfrm>
            <a:off x="5989794" y="3776480"/>
            <a:ext cx="5896466" cy="2425974"/>
          </a:xfrm>
          <a:prstGeom prst="rect">
            <a:avLst/>
          </a:prstGeom>
        </p:spPr>
      </p:pic>
    </p:spTree>
    <p:extLst>
      <p:ext uri="{BB962C8B-B14F-4D97-AF65-F5344CB8AC3E}">
        <p14:creationId xmlns:p14="http://schemas.microsoft.com/office/powerpoint/2010/main" val="312483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3F9A8CC-F088-414B-9251-5B983223FE91}"/>
              </a:ext>
            </a:extLst>
          </p:cNvPr>
          <p:cNvSpPr/>
          <p:nvPr/>
        </p:nvSpPr>
        <p:spPr>
          <a:xfrm>
            <a:off x="1588" y="0"/>
            <a:ext cx="5262282" cy="6858000"/>
          </a:xfrm>
          <a:custGeom>
            <a:avLst/>
            <a:gdLst>
              <a:gd name="connsiteX0" fmla="*/ 0 w 10524564"/>
              <a:gd name="connsiteY0" fmla="*/ 0 h 13716000"/>
              <a:gd name="connsiteX1" fmla="*/ 1918446 w 10524564"/>
              <a:gd name="connsiteY1" fmla="*/ 0 h 13716000"/>
              <a:gd name="connsiteX2" fmla="*/ 1918446 w 10524564"/>
              <a:gd name="connsiteY2" fmla="*/ 2336767 h 13716000"/>
              <a:gd name="connsiteX3" fmla="*/ 3544079 w 10524564"/>
              <a:gd name="connsiteY3" fmla="*/ 3962400 h 13716000"/>
              <a:gd name="connsiteX4" fmla="*/ 3998259 w 10524564"/>
              <a:gd name="connsiteY4" fmla="*/ 3962400 h 13716000"/>
              <a:gd name="connsiteX5" fmla="*/ 8898931 w 10524564"/>
              <a:gd name="connsiteY5" fmla="*/ 3962400 h 13716000"/>
              <a:gd name="connsiteX6" fmla="*/ 10524564 w 10524564"/>
              <a:gd name="connsiteY6" fmla="*/ 5588034 h 13716000"/>
              <a:gd name="connsiteX7" fmla="*/ 10524564 w 10524564"/>
              <a:gd name="connsiteY7" fmla="*/ 12090367 h 13716000"/>
              <a:gd name="connsiteX8" fmla="*/ 8898931 w 10524564"/>
              <a:gd name="connsiteY8" fmla="*/ 13716000 h 13716000"/>
              <a:gd name="connsiteX9" fmla="*/ 3998259 w 10524564"/>
              <a:gd name="connsiteY9" fmla="*/ 13716000 h 13716000"/>
              <a:gd name="connsiteX10" fmla="*/ 1625633 w 10524564"/>
              <a:gd name="connsiteY10" fmla="*/ 13716000 h 13716000"/>
              <a:gd name="connsiteX11" fmla="*/ 0 w 10524564"/>
              <a:gd name="connsiteY11" fmla="*/ 13716000 h 13716000"/>
              <a:gd name="connsiteX12" fmla="*/ 0 w 10524564"/>
              <a:gd name="connsiteY12" fmla="*/ 12090367 h 13716000"/>
              <a:gd name="connsiteX13" fmla="*/ 0 w 10524564"/>
              <a:gd name="connsiteY13" fmla="*/ 5588034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24564" h="13716000">
                <a:moveTo>
                  <a:pt x="0" y="0"/>
                </a:moveTo>
                <a:lnTo>
                  <a:pt x="1918446" y="0"/>
                </a:lnTo>
                <a:lnTo>
                  <a:pt x="1918446" y="2336767"/>
                </a:lnTo>
                <a:cubicBezTo>
                  <a:pt x="1918446" y="3234579"/>
                  <a:pt x="2646267" y="3962400"/>
                  <a:pt x="3544079" y="3962400"/>
                </a:cubicBezTo>
                <a:lnTo>
                  <a:pt x="3998259" y="3962400"/>
                </a:lnTo>
                <a:lnTo>
                  <a:pt x="8898931" y="3962400"/>
                </a:lnTo>
                <a:cubicBezTo>
                  <a:pt x="9796743" y="3962400"/>
                  <a:pt x="10524564" y="4690221"/>
                  <a:pt x="10524564" y="5588034"/>
                </a:cubicBezTo>
                <a:lnTo>
                  <a:pt x="10524564" y="12090367"/>
                </a:lnTo>
                <a:cubicBezTo>
                  <a:pt x="10524564" y="12988179"/>
                  <a:pt x="9796743" y="13716000"/>
                  <a:pt x="8898931" y="13716000"/>
                </a:cubicBezTo>
                <a:lnTo>
                  <a:pt x="3998259" y="13716000"/>
                </a:lnTo>
                <a:lnTo>
                  <a:pt x="1625633" y="13716000"/>
                </a:lnTo>
                <a:lnTo>
                  <a:pt x="0" y="13716000"/>
                </a:lnTo>
                <a:lnTo>
                  <a:pt x="0" y="12090367"/>
                </a:lnTo>
                <a:lnTo>
                  <a:pt x="0" y="558803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latin typeface="Poppins" panose="00000500000000000000" pitchFamily="2" charset="0"/>
            </a:endParaRPr>
          </a:p>
        </p:txBody>
      </p:sp>
      <p:pic>
        <p:nvPicPr>
          <p:cNvPr id="29" name="Picture Placeholder 28">
            <a:extLst>
              <a:ext uri="{FF2B5EF4-FFF2-40B4-BE49-F238E27FC236}">
                <a16:creationId xmlns:a16="http://schemas.microsoft.com/office/drawing/2014/main" id="{42A39EC8-274A-B45C-2231-C1B28B059906}"/>
              </a:ext>
            </a:extLst>
          </p:cNvPr>
          <p:cNvPicPr>
            <a:picLocks noGrp="1" noChangeAspect="1"/>
          </p:cNvPicPr>
          <p:nvPr>
            <p:ph type="pic" sz="quarter" idx="10"/>
          </p:nvPr>
        </p:nvPicPr>
        <p:blipFill>
          <a:blip r:embed="rId3"/>
          <a:srcRect l="17473" r="17473"/>
          <a:stretch/>
        </p:blipFill>
        <p:spPr/>
      </p:pic>
      <p:sp>
        <p:nvSpPr>
          <p:cNvPr id="19" name="Freeform: Shape 18">
            <a:extLst>
              <a:ext uri="{FF2B5EF4-FFF2-40B4-BE49-F238E27FC236}">
                <a16:creationId xmlns:a16="http://schemas.microsoft.com/office/drawing/2014/main" id="{3D41EB64-E4D7-463E-B639-6573849AD9B0}"/>
              </a:ext>
            </a:extLst>
          </p:cNvPr>
          <p:cNvSpPr/>
          <p:nvPr/>
        </p:nvSpPr>
        <p:spPr>
          <a:xfrm>
            <a:off x="0" y="0"/>
            <a:ext cx="5262282" cy="6858000"/>
          </a:xfrm>
          <a:custGeom>
            <a:avLst/>
            <a:gdLst>
              <a:gd name="connsiteX0" fmla="*/ 0 w 10524564"/>
              <a:gd name="connsiteY0" fmla="*/ 0 h 13716000"/>
              <a:gd name="connsiteX1" fmla="*/ 1918446 w 10524564"/>
              <a:gd name="connsiteY1" fmla="*/ 0 h 13716000"/>
              <a:gd name="connsiteX2" fmla="*/ 1918446 w 10524564"/>
              <a:gd name="connsiteY2" fmla="*/ 2336767 h 13716000"/>
              <a:gd name="connsiteX3" fmla="*/ 3544079 w 10524564"/>
              <a:gd name="connsiteY3" fmla="*/ 3962400 h 13716000"/>
              <a:gd name="connsiteX4" fmla="*/ 3998259 w 10524564"/>
              <a:gd name="connsiteY4" fmla="*/ 3962400 h 13716000"/>
              <a:gd name="connsiteX5" fmla="*/ 8898931 w 10524564"/>
              <a:gd name="connsiteY5" fmla="*/ 3962400 h 13716000"/>
              <a:gd name="connsiteX6" fmla="*/ 10524564 w 10524564"/>
              <a:gd name="connsiteY6" fmla="*/ 5588034 h 13716000"/>
              <a:gd name="connsiteX7" fmla="*/ 10524564 w 10524564"/>
              <a:gd name="connsiteY7" fmla="*/ 12090367 h 13716000"/>
              <a:gd name="connsiteX8" fmla="*/ 8898931 w 10524564"/>
              <a:gd name="connsiteY8" fmla="*/ 13716000 h 13716000"/>
              <a:gd name="connsiteX9" fmla="*/ 3998259 w 10524564"/>
              <a:gd name="connsiteY9" fmla="*/ 13716000 h 13716000"/>
              <a:gd name="connsiteX10" fmla="*/ 1625633 w 10524564"/>
              <a:gd name="connsiteY10" fmla="*/ 13716000 h 13716000"/>
              <a:gd name="connsiteX11" fmla="*/ 0 w 10524564"/>
              <a:gd name="connsiteY11" fmla="*/ 13716000 h 13716000"/>
              <a:gd name="connsiteX12" fmla="*/ 0 w 10524564"/>
              <a:gd name="connsiteY12" fmla="*/ 12090367 h 13716000"/>
              <a:gd name="connsiteX13" fmla="*/ 0 w 10524564"/>
              <a:gd name="connsiteY13" fmla="*/ 5588034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24564" h="13716000">
                <a:moveTo>
                  <a:pt x="0" y="0"/>
                </a:moveTo>
                <a:lnTo>
                  <a:pt x="1918446" y="0"/>
                </a:lnTo>
                <a:lnTo>
                  <a:pt x="1918446" y="2336767"/>
                </a:lnTo>
                <a:cubicBezTo>
                  <a:pt x="1918446" y="3234579"/>
                  <a:pt x="2646267" y="3962400"/>
                  <a:pt x="3544079" y="3962400"/>
                </a:cubicBezTo>
                <a:lnTo>
                  <a:pt x="3998259" y="3962400"/>
                </a:lnTo>
                <a:lnTo>
                  <a:pt x="8898931" y="3962400"/>
                </a:lnTo>
                <a:cubicBezTo>
                  <a:pt x="9796743" y="3962400"/>
                  <a:pt x="10524564" y="4690221"/>
                  <a:pt x="10524564" y="5588034"/>
                </a:cubicBezTo>
                <a:lnTo>
                  <a:pt x="10524564" y="12090367"/>
                </a:lnTo>
                <a:cubicBezTo>
                  <a:pt x="10524564" y="12988179"/>
                  <a:pt x="9796743" y="13716000"/>
                  <a:pt x="8898931" y="13716000"/>
                </a:cubicBezTo>
                <a:lnTo>
                  <a:pt x="3998259" y="13716000"/>
                </a:lnTo>
                <a:lnTo>
                  <a:pt x="1625633" y="13716000"/>
                </a:lnTo>
                <a:lnTo>
                  <a:pt x="0" y="13716000"/>
                </a:lnTo>
                <a:lnTo>
                  <a:pt x="0" y="12090367"/>
                </a:lnTo>
                <a:lnTo>
                  <a:pt x="0" y="5588034"/>
                </a:lnTo>
                <a:close/>
              </a:path>
            </a:pathLst>
          </a:custGeom>
          <a:solidFill>
            <a:srgbClr val="0000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latin typeface="Poppins" panose="00000500000000000000" pitchFamily="2" charset="0"/>
            </a:endParaRPr>
          </a:p>
        </p:txBody>
      </p:sp>
      <p:sp>
        <p:nvSpPr>
          <p:cNvPr id="15" name="TextBox 14">
            <a:extLst>
              <a:ext uri="{FF2B5EF4-FFF2-40B4-BE49-F238E27FC236}">
                <a16:creationId xmlns:a16="http://schemas.microsoft.com/office/drawing/2014/main" id="{D3D670B5-9FB5-4553-B744-B56FFC5F3469}"/>
              </a:ext>
            </a:extLst>
          </p:cNvPr>
          <p:cNvSpPr txBox="1"/>
          <p:nvPr/>
        </p:nvSpPr>
        <p:spPr>
          <a:xfrm>
            <a:off x="6188405" y="2747194"/>
            <a:ext cx="5055328" cy="553998"/>
          </a:xfrm>
          <a:prstGeom prst="rect">
            <a:avLst/>
          </a:prstGeom>
          <a:noFill/>
        </p:spPr>
        <p:txBody>
          <a:bodyPr wrap="square" rtlCol="0">
            <a:spAutoFit/>
          </a:bodyPr>
          <a:lstStyle/>
          <a:p>
            <a:pPr>
              <a:lnSpc>
                <a:spcPts val="1800"/>
              </a:lnSpc>
            </a:pPr>
            <a:r>
              <a:rPr lang="en-US" sz="1800" spc="-10" dirty="0">
                <a:latin typeface="+mj-lt"/>
                <a:cs typeface="Poppins" pitchFamily="2" charset="77"/>
              </a:rPr>
              <a:t>The Clusters are producers and providers of research data.</a:t>
            </a:r>
          </a:p>
        </p:txBody>
      </p:sp>
      <p:sp>
        <p:nvSpPr>
          <p:cNvPr id="28" name="Freeform: Shape 27">
            <a:extLst>
              <a:ext uri="{FF2B5EF4-FFF2-40B4-BE49-F238E27FC236}">
                <a16:creationId xmlns:a16="http://schemas.microsoft.com/office/drawing/2014/main" id="{B3C1D03A-FC6D-4CD7-8E18-38FE82E74D48}"/>
              </a:ext>
            </a:extLst>
          </p:cNvPr>
          <p:cNvSpPr/>
          <p:nvPr/>
        </p:nvSpPr>
        <p:spPr>
          <a:xfrm>
            <a:off x="10786818" y="0"/>
            <a:ext cx="1403595" cy="1605299"/>
          </a:xfrm>
          <a:custGeom>
            <a:avLst/>
            <a:gdLst>
              <a:gd name="connsiteX0" fmla="*/ 0 w 2807190"/>
              <a:gd name="connsiteY0" fmla="*/ 0 h 3210598"/>
              <a:gd name="connsiteX1" fmla="*/ 2807190 w 2807190"/>
              <a:gd name="connsiteY1" fmla="*/ 0 h 3210598"/>
              <a:gd name="connsiteX2" fmla="*/ 2807190 w 2807190"/>
              <a:gd name="connsiteY2" fmla="*/ 3210598 h 3210598"/>
              <a:gd name="connsiteX3" fmla="*/ 1772988 w 2807190"/>
              <a:gd name="connsiteY3" fmla="*/ 3210598 h 3210598"/>
              <a:gd name="connsiteX4" fmla="*/ 0 w 2807190"/>
              <a:gd name="connsiteY4" fmla="*/ 1437610 h 3210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7190" h="3210598">
                <a:moveTo>
                  <a:pt x="0" y="0"/>
                </a:moveTo>
                <a:lnTo>
                  <a:pt x="2807190" y="0"/>
                </a:lnTo>
                <a:lnTo>
                  <a:pt x="2807190" y="3210598"/>
                </a:lnTo>
                <a:lnTo>
                  <a:pt x="1772988" y="3210598"/>
                </a:lnTo>
                <a:cubicBezTo>
                  <a:pt x="793796" y="3210598"/>
                  <a:pt x="0" y="2416804"/>
                  <a:pt x="0" y="143761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latin typeface="Poppins" panose="00000500000000000000" pitchFamily="2" charset="0"/>
            </a:endParaRPr>
          </a:p>
        </p:txBody>
      </p:sp>
      <p:sp>
        <p:nvSpPr>
          <p:cNvPr id="13" name="Rectangle: Rounded Corners 12">
            <a:extLst>
              <a:ext uri="{FF2B5EF4-FFF2-40B4-BE49-F238E27FC236}">
                <a16:creationId xmlns:a16="http://schemas.microsoft.com/office/drawing/2014/main" id="{5F71168D-3DA7-4B17-B351-94F5EE7D3A2D}"/>
              </a:ext>
            </a:extLst>
          </p:cNvPr>
          <p:cNvSpPr/>
          <p:nvPr/>
        </p:nvSpPr>
        <p:spPr>
          <a:xfrm>
            <a:off x="4546036" y="2747194"/>
            <a:ext cx="1443975" cy="757854"/>
          </a:xfrm>
          <a:prstGeom prst="roundRect">
            <a:avLst>
              <a:gd name="adj" fmla="val 231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anose="00000500000000000000" pitchFamily="2" charset="0"/>
            </a:endParaRPr>
          </a:p>
        </p:txBody>
      </p:sp>
      <p:sp>
        <p:nvSpPr>
          <p:cNvPr id="11" name="Freeform 48">
            <a:extLst>
              <a:ext uri="{FF2B5EF4-FFF2-40B4-BE49-F238E27FC236}">
                <a16:creationId xmlns:a16="http://schemas.microsoft.com/office/drawing/2014/main" id="{62E605CD-8E86-4093-B6B9-1DD94D5276BD}"/>
              </a:ext>
            </a:extLst>
          </p:cNvPr>
          <p:cNvSpPr>
            <a:spLocks noChangeArrowheads="1"/>
          </p:cNvSpPr>
          <p:nvPr/>
        </p:nvSpPr>
        <p:spPr bwMode="auto">
          <a:xfrm>
            <a:off x="5029204" y="2886483"/>
            <a:ext cx="477639" cy="479276"/>
          </a:xfrm>
          <a:custGeom>
            <a:avLst/>
            <a:gdLst>
              <a:gd name="connsiteX0" fmla="*/ 28785 w 515201"/>
              <a:gd name="connsiteY0" fmla="*/ 416297 h 516967"/>
              <a:gd name="connsiteX1" fmla="*/ 14190 w 515201"/>
              <a:gd name="connsiteY1" fmla="*/ 430391 h 516967"/>
              <a:gd name="connsiteX2" fmla="*/ 14190 w 515201"/>
              <a:gd name="connsiteY2" fmla="*/ 493209 h 516967"/>
              <a:gd name="connsiteX3" fmla="*/ 23515 w 515201"/>
              <a:gd name="connsiteY3" fmla="*/ 502471 h 516967"/>
              <a:gd name="connsiteX4" fmla="*/ 71760 w 515201"/>
              <a:gd name="connsiteY4" fmla="*/ 502471 h 516967"/>
              <a:gd name="connsiteX5" fmla="*/ 81085 w 515201"/>
              <a:gd name="connsiteY5" fmla="*/ 493209 h 516967"/>
              <a:gd name="connsiteX6" fmla="*/ 81085 w 515201"/>
              <a:gd name="connsiteY6" fmla="*/ 430391 h 516967"/>
              <a:gd name="connsiteX7" fmla="*/ 66490 w 515201"/>
              <a:gd name="connsiteY7" fmla="*/ 416297 h 516967"/>
              <a:gd name="connsiteX8" fmla="*/ 28785 w 515201"/>
              <a:gd name="connsiteY8" fmla="*/ 402203 h 516967"/>
              <a:gd name="connsiteX9" fmla="*/ 66490 w 515201"/>
              <a:gd name="connsiteY9" fmla="*/ 402203 h 516967"/>
              <a:gd name="connsiteX10" fmla="*/ 95275 w 515201"/>
              <a:gd name="connsiteY10" fmla="*/ 430391 h 516967"/>
              <a:gd name="connsiteX11" fmla="*/ 95275 w 515201"/>
              <a:gd name="connsiteY11" fmla="*/ 493209 h 516967"/>
              <a:gd name="connsiteX12" fmla="*/ 71760 w 515201"/>
              <a:gd name="connsiteY12" fmla="*/ 516967 h 516967"/>
              <a:gd name="connsiteX13" fmla="*/ 23515 w 515201"/>
              <a:gd name="connsiteY13" fmla="*/ 516967 h 516967"/>
              <a:gd name="connsiteX14" fmla="*/ 0 w 515201"/>
              <a:gd name="connsiteY14" fmla="*/ 493209 h 516967"/>
              <a:gd name="connsiteX15" fmla="*/ 0 w 515201"/>
              <a:gd name="connsiteY15" fmla="*/ 430391 h 516967"/>
              <a:gd name="connsiteX16" fmla="*/ 28785 w 515201"/>
              <a:gd name="connsiteY16" fmla="*/ 402203 h 516967"/>
              <a:gd name="connsiteX17" fmla="*/ 168757 w 515201"/>
              <a:gd name="connsiteY17" fmla="*/ 294400 h 516967"/>
              <a:gd name="connsiteX18" fmla="*/ 154162 w 515201"/>
              <a:gd name="connsiteY18" fmla="*/ 308852 h 516967"/>
              <a:gd name="connsiteX19" fmla="*/ 154162 w 515201"/>
              <a:gd name="connsiteY19" fmla="*/ 491512 h 516967"/>
              <a:gd name="connsiteX20" fmla="*/ 163487 w 515201"/>
              <a:gd name="connsiteY20" fmla="*/ 500745 h 516967"/>
              <a:gd name="connsiteX21" fmla="*/ 211732 w 515201"/>
              <a:gd name="connsiteY21" fmla="*/ 500745 h 516967"/>
              <a:gd name="connsiteX22" fmla="*/ 221057 w 515201"/>
              <a:gd name="connsiteY22" fmla="*/ 491512 h 516967"/>
              <a:gd name="connsiteX23" fmla="*/ 221057 w 515201"/>
              <a:gd name="connsiteY23" fmla="*/ 308852 h 516967"/>
              <a:gd name="connsiteX24" fmla="*/ 206462 w 515201"/>
              <a:gd name="connsiteY24" fmla="*/ 294400 h 516967"/>
              <a:gd name="connsiteX25" fmla="*/ 168757 w 515201"/>
              <a:gd name="connsiteY25" fmla="*/ 279948 h 516967"/>
              <a:gd name="connsiteX26" fmla="*/ 206462 w 515201"/>
              <a:gd name="connsiteY26" fmla="*/ 279948 h 516967"/>
              <a:gd name="connsiteX27" fmla="*/ 235247 w 515201"/>
              <a:gd name="connsiteY27" fmla="*/ 308852 h 516967"/>
              <a:gd name="connsiteX28" fmla="*/ 235247 w 515201"/>
              <a:gd name="connsiteY28" fmla="*/ 491512 h 516967"/>
              <a:gd name="connsiteX29" fmla="*/ 211732 w 515201"/>
              <a:gd name="connsiteY29" fmla="*/ 515198 h 516967"/>
              <a:gd name="connsiteX30" fmla="*/ 163487 w 515201"/>
              <a:gd name="connsiteY30" fmla="*/ 515198 h 516967"/>
              <a:gd name="connsiteX31" fmla="*/ 139972 w 515201"/>
              <a:gd name="connsiteY31" fmla="*/ 491512 h 516967"/>
              <a:gd name="connsiteX32" fmla="*/ 139972 w 515201"/>
              <a:gd name="connsiteY32" fmla="*/ 308852 h 516967"/>
              <a:gd name="connsiteX33" fmla="*/ 168757 w 515201"/>
              <a:gd name="connsiteY33" fmla="*/ 279948 h 516967"/>
              <a:gd name="connsiteX34" fmla="*/ 308610 w 515201"/>
              <a:gd name="connsiteY34" fmla="*/ 154005 h 516967"/>
              <a:gd name="connsiteX35" fmla="*/ 294480 w 515201"/>
              <a:gd name="connsiteY35" fmla="*/ 168437 h 516967"/>
              <a:gd name="connsiteX36" fmla="*/ 294480 w 515201"/>
              <a:gd name="connsiteY36" fmla="*/ 491546 h 516967"/>
              <a:gd name="connsiteX37" fmla="*/ 303361 w 515201"/>
              <a:gd name="connsiteY37" fmla="*/ 500766 h 516967"/>
              <a:gd name="connsiteX38" fmla="*/ 351807 w 515201"/>
              <a:gd name="connsiteY38" fmla="*/ 500766 h 516967"/>
              <a:gd name="connsiteX39" fmla="*/ 360689 w 515201"/>
              <a:gd name="connsiteY39" fmla="*/ 491546 h 516967"/>
              <a:gd name="connsiteX40" fmla="*/ 360689 w 515201"/>
              <a:gd name="connsiteY40" fmla="*/ 168437 h 516967"/>
              <a:gd name="connsiteX41" fmla="*/ 346559 w 515201"/>
              <a:gd name="connsiteY41" fmla="*/ 154005 h 516967"/>
              <a:gd name="connsiteX42" fmla="*/ 308610 w 515201"/>
              <a:gd name="connsiteY42" fmla="*/ 139974 h 516967"/>
              <a:gd name="connsiteX43" fmla="*/ 346559 w 515201"/>
              <a:gd name="connsiteY43" fmla="*/ 139974 h 516967"/>
              <a:gd name="connsiteX44" fmla="*/ 375222 w 515201"/>
              <a:gd name="connsiteY44" fmla="*/ 168437 h 516967"/>
              <a:gd name="connsiteX45" fmla="*/ 375222 w 515201"/>
              <a:gd name="connsiteY45" fmla="*/ 491546 h 516967"/>
              <a:gd name="connsiteX46" fmla="*/ 351807 w 515201"/>
              <a:gd name="connsiteY46" fmla="*/ 515198 h 516967"/>
              <a:gd name="connsiteX47" fmla="*/ 303361 w 515201"/>
              <a:gd name="connsiteY47" fmla="*/ 515198 h 516967"/>
              <a:gd name="connsiteX48" fmla="*/ 279946 w 515201"/>
              <a:gd name="connsiteY48" fmla="*/ 491546 h 516967"/>
              <a:gd name="connsiteX49" fmla="*/ 279946 w 515201"/>
              <a:gd name="connsiteY49" fmla="*/ 168437 h 516967"/>
              <a:gd name="connsiteX50" fmla="*/ 308610 w 515201"/>
              <a:gd name="connsiteY50" fmla="*/ 139974 h 516967"/>
              <a:gd name="connsiteX51" fmla="*/ 449666 w 515201"/>
              <a:gd name="connsiteY51" fmla="*/ 32185 h 516967"/>
              <a:gd name="connsiteX52" fmla="*/ 435281 w 515201"/>
              <a:gd name="connsiteY52" fmla="*/ 46250 h 516967"/>
              <a:gd name="connsiteX53" fmla="*/ 435281 w 515201"/>
              <a:gd name="connsiteY53" fmla="*/ 491489 h 516967"/>
              <a:gd name="connsiteX54" fmla="*/ 444871 w 515201"/>
              <a:gd name="connsiteY54" fmla="*/ 500731 h 516967"/>
              <a:gd name="connsiteX55" fmla="*/ 492024 w 515201"/>
              <a:gd name="connsiteY55" fmla="*/ 500731 h 516967"/>
              <a:gd name="connsiteX56" fmla="*/ 501215 w 515201"/>
              <a:gd name="connsiteY56" fmla="*/ 491489 h 516967"/>
              <a:gd name="connsiteX57" fmla="*/ 501215 w 515201"/>
              <a:gd name="connsiteY57" fmla="*/ 46250 h 516967"/>
              <a:gd name="connsiteX58" fmla="*/ 486829 w 515201"/>
              <a:gd name="connsiteY58" fmla="*/ 32185 h 516967"/>
              <a:gd name="connsiteX59" fmla="*/ 449666 w 515201"/>
              <a:gd name="connsiteY59" fmla="*/ 17719 h 516967"/>
              <a:gd name="connsiteX60" fmla="*/ 486829 w 515201"/>
              <a:gd name="connsiteY60" fmla="*/ 17719 h 516967"/>
              <a:gd name="connsiteX61" fmla="*/ 515201 w 515201"/>
              <a:gd name="connsiteY61" fmla="*/ 46250 h 516967"/>
              <a:gd name="connsiteX62" fmla="*/ 515201 w 515201"/>
              <a:gd name="connsiteY62" fmla="*/ 491489 h 516967"/>
              <a:gd name="connsiteX63" fmla="*/ 492024 w 515201"/>
              <a:gd name="connsiteY63" fmla="*/ 515197 h 516967"/>
              <a:gd name="connsiteX64" fmla="*/ 444871 w 515201"/>
              <a:gd name="connsiteY64" fmla="*/ 515197 h 516967"/>
              <a:gd name="connsiteX65" fmla="*/ 421694 w 515201"/>
              <a:gd name="connsiteY65" fmla="*/ 491489 h 516967"/>
              <a:gd name="connsiteX66" fmla="*/ 421694 w 515201"/>
              <a:gd name="connsiteY66" fmla="*/ 46250 h 516967"/>
              <a:gd name="connsiteX67" fmla="*/ 449666 w 515201"/>
              <a:gd name="connsiteY67" fmla="*/ 17719 h 516967"/>
              <a:gd name="connsiteX68" fmla="*/ 329518 w 515201"/>
              <a:gd name="connsiteY68" fmla="*/ 0 h 516967"/>
              <a:gd name="connsiteX69" fmla="*/ 369753 w 515201"/>
              <a:gd name="connsiteY69" fmla="*/ 0 h 516967"/>
              <a:gd name="connsiteX70" fmla="*/ 372569 w 515201"/>
              <a:gd name="connsiteY70" fmla="*/ 401 h 516967"/>
              <a:gd name="connsiteX71" fmla="*/ 376190 w 515201"/>
              <a:gd name="connsiteY71" fmla="*/ 4414 h 516967"/>
              <a:gd name="connsiteX72" fmla="*/ 376995 w 515201"/>
              <a:gd name="connsiteY72" fmla="*/ 7224 h 516967"/>
              <a:gd name="connsiteX73" fmla="*/ 376995 w 515201"/>
              <a:gd name="connsiteY73" fmla="*/ 46953 h 516967"/>
              <a:gd name="connsiteX74" fmla="*/ 369753 w 515201"/>
              <a:gd name="connsiteY74" fmla="*/ 54578 h 516967"/>
              <a:gd name="connsiteX75" fmla="*/ 362510 w 515201"/>
              <a:gd name="connsiteY75" fmla="*/ 46953 h 516967"/>
              <a:gd name="connsiteX76" fmla="*/ 362510 w 515201"/>
              <a:gd name="connsiteY76" fmla="*/ 24480 h 516967"/>
              <a:gd name="connsiteX77" fmla="*/ 12875 w 515201"/>
              <a:gd name="connsiteY77" fmla="*/ 373217 h 516967"/>
              <a:gd name="connsiteX78" fmla="*/ 7645 w 515201"/>
              <a:gd name="connsiteY78" fmla="*/ 375224 h 516967"/>
              <a:gd name="connsiteX79" fmla="*/ 2816 w 515201"/>
              <a:gd name="connsiteY79" fmla="*/ 373217 h 516967"/>
              <a:gd name="connsiteX80" fmla="*/ 2816 w 515201"/>
              <a:gd name="connsiteY80" fmla="*/ 363184 h 516967"/>
              <a:gd name="connsiteX81" fmla="*/ 352452 w 515201"/>
              <a:gd name="connsiteY81" fmla="*/ 14046 h 516967"/>
              <a:gd name="connsiteX82" fmla="*/ 329518 w 515201"/>
              <a:gd name="connsiteY82" fmla="*/ 14046 h 516967"/>
              <a:gd name="connsiteX83" fmla="*/ 322276 w 515201"/>
              <a:gd name="connsiteY83" fmla="*/ 7224 h 516967"/>
              <a:gd name="connsiteX84" fmla="*/ 329518 w 515201"/>
              <a:gd name="connsiteY84" fmla="*/ 0 h 51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15201" h="516967">
                <a:moveTo>
                  <a:pt x="28785" y="416297"/>
                </a:moveTo>
                <a:cubicBezTo>
                  <a:pt x="20677" y="416297"/>
                  <a:pt x="14190" y="422740"/>
                  <a:pt x="14190" y="430391"/>
                </a:cubicBezTo>
                <a:lnTo>
                  <a:pt x="14190" y="493209"/>
                </a:lnTo>
                <a:cubicBezTo>
                  <a:pt x="14190" y="498444"/>
                  <a:pt x="18650" y="502471"/>
                  <a:pt x="23515" y="502471"/>
                </a:cubicBezTo>
                <a:lnTo>
                  <a:pt x="71760" y="502471"/>
                </a:lnTo>
                <a:cubicBezTo>
                  <a:pt x="76625" y="502471"/>
                  <a:pt x="81085" y="498444"/>
                  <a:pt x="81085" y="493209"/>
                </a:cubicBezTo>
                <a:lnTo>
                  <a:pt x="81085" y="430391"/>
                </a:lnTo>
                <a:cubicBezTo>
                  <a:pt x="81085" y="422740"/>
                  <a:pt x="74598" y="416297"/>
                  <a:pt x="66490" y="416297"/>
                </a:cubicBezTo>
                <a:close/>
                <a:moveTo>
                  <a:pt x="28785" y="402203"/>
                </a:moveTo>
                <a:lnTo>
                  <a:pt x="66490" y="402203"/>
                </a:lnTo>
                <a:cubicBezTo>
                  <a:pt x="82301" y="402203"/>
                  <a:pt x="95275" y="414686"/>
                  <a:pt x="95275" y="430391"/>
                </a:cubicBezTo>
                <a:lnTo>
                  <a:pt x="95275" y="493209"/>
                </a:lnTo>
                <a:cubicBezTo>
                  <a:pt x="95275" y="506095"/>
                  <a:pt x="84734" y="516967"/>
                  <a:pt x="71760" y="516967"/>
                </a:cubicBezTo>
                <a:lnTo>
                  <a:pt x="23515" y="516967"/>
                </a:lnTo>
                <a:cubicBezTo>
                  <a:pt x="10541" y="516967"/>
                  <a:pt x="0" y="506095"/>
                  <a:pt x="0" y="493209"/>
                </a:cubicBezTo>
                <a:lnTo>
                  <a:pt x="0" y="430391"/>
                </a:lnTo>
                <a:cubicBezTo>
                  <a:pt x="0" y="414686"/>
                  <a:pt x="12974" y="402203"/>
                  <a:pt x="28785" y="402203"/>
                </a:cubicBezTo>
                <a:close/>
                <a:moveTo>
                  <a:pt x="168757" y="294400"/>
                </a:moveTo>
                <a:cubicBezTo>
                  <a:pt x="160649" y="294400"/>
                  <a:pt x="154162" y="300422"/>
                  <a:pt x="154162" y="308852"/>
                </a:cubicBezTo>
                <a:lnTo>
                  <a:pt x="154162" y="491512"/>
                </a:lnTo>
                <a:cubicBezTo>
                  <a:pt x="154162" y="496731"/>
                  <a:pt x="158216" y="500745"/>
                  <a:pt x="163487" y="500745"/>
                </a:cubicBezTo>
                <a:lnTo>
                  <a:pt x="211732" y="500745"/>
                </a:lnTo>
                <a:cubicBezTo>
                  <a:pt x="216597" y="500745"/>
                  <a:pt x="221057" y="496731"/>
                  <a:pt x="221057" y="491512"/>
                </a:cubicBezTo>
                <a:lnTo>
                  <a:pt x="221057" y="308852"/>
                </a:lnTo>
                <a:cubicBezTo>
                  <a:pt x="221057" y="300422"/>
                  <a:pt x="214165" y="294400"/>
                  <a:pt x="206462" y="294400"/>
                </a:cubicBezTo>
                <a:close/>
                <a:moveTo>
                  <a:pt x="168757" y="279948"/>
                </a:moveTo>
                <a:lnTo>
                  <a:pt x="206462" y="279948"/>
                </a:lnTo>
                <a:cubicBezTo>
                  <a:pt x="222273" y="279948"/>
                  <a:pt x="235247" y="292794"/>
                  <a:pt x="235247" y="308852"/>
                </a:cubicBezTo>
                <a:lnTo>
                  <a:pt x="235247" y="491512"/>
                </a:lnTo>
                <a:cubicBezTo>
                  <a:pt x="235247" y="504358"/>
                  <a:pt x="224706" y="515198"/>
                  <a:pt x="211732" y="515198"/>
                </a:cubicBezTo>
                <a:lnTo>
                  <a:pt x="163487" y="515198"/>
                </a:lnTo>
                <a:cubicBezTo>
                  <a:pt x="150513" y="515198"/>
                  <a:pt x="139972" y="504358"/>
                  <a:pt x="139972" y="491512"/>
                </a:cubicBezTo>
                <a:lnTo>
                  <a:pt x="139972" y="308852"/>
                </a:lnTo>
                <a:cubicBezTo>
                  <a:pt x="139972" y="292794"/>
                  <a:pt x="152946" y="279948"/>
                  <a:pt x="168757" y="279948"/>
                </a:cubicBezTo>
                <a:close/>
                <a:moveTo>
                  <a:pt x="308610" y="154005"/>
                </a:moveTo>
                <a:cubicBezTo>
                  <a:pt x="300939" y="154005"/>
                  <a:pt x="294480" y="160419"/>
                  <a:pt x="294480" y="168437"/>
                </a:cubicBezTo>
                <a:lnTo>
                  <a:pt x="294480" y="491546"/>
                </a:lnTo>
                <a:cubicBezTo>
                  <a:pt x="294480" y="496758"/>
                  <a:pt x="298517" y="500766"/>
                  <a:pt x="303361" y="500766"/>
                </a:cubicBezTo>
                <a:lnTo>
                  <a:pt x="351807" y="500766"/>
                </a:lnTo>
                <a:cubicBezTo>
                  <a:pt x="356652" y="500766"/>
                  <a:pt x="360689" y="496758"/>
                  <a:pt x="360689" y="491546"/>
                </a:cubicBezTo>
                <a:lnTo>
                  <a:pt x="360689" y="168437"/>
                </a:lnTo>
                <a:cubicBezTo>
                  <a:pt x="360689" y="160419"/>
                  <a:pt x="354633" y="154005"/>
                  <a:pt x="346559" y="154005"/>
                </a:cubicBezTo>
                <a:close/>
                <a:moveTo>
                  <a:pt x="308610" y="139974"/>
                </a:moveTo>
                <a:lnTo>
                  <a:pt x="346559" y="139974"/>
                </a:lnTo>
                <a:cubicBezTo>
                  <a:pt x="362304" y="139974"/>
                  <a:pt x="375222" y="152802"/>
                  <a:pt x="375222" y="168437"/>
                </a:cubicBezTo>
                <a:lnTo>
                  <a:pt x="375222" y="491546"/>
                </a:lnTo>
                <a:cubicBezTo>
                  <a:pt x="375222" y="504374"/>
                  <a:pt x="364322" y="515198"/>
                  <a:pt x="351807" y="515198"/>
                </a:cubicBezTo>
                <a:lnTo>
                  <a:pt x="303361" y="515198"/>
                </a:lnTo>
                <a:cubicBezTo>
                  <a:pt x="290443" y="515198"/>
                  <a:pt x="279946" y="504374"/>
                  <a:pt x="279946" y="491546"/>
                </a:cubicBezTo>
                <a:lnTo>
                  <a:pt x="279946" y="168437"/>
                </a:lnTo>
                <a:cubicBezTo>
                  <a:pt x="279946" y="152802"/>
                  <a:pt x="292865" y="139974"/>
                  <a:pt x="308610" y="139974"/>
                </a:cubicBezTo>
                <a:close/>
                <a:moveTo>
                  <a:pt x="449666" y="32185"/>
                </a:moveTo>
                <a:cubicBezTo>
                  <a:pt x="441674" y="32185"/>
                  <a:pt x="435281" y="38615"/>
                  <a:pt x="435281" y="46250"/>
                </a:cubicBezTo>
                <a:lnTo>
                  <a:pt x="435281" y="491489"/>
                </a:lnTo>
                <a:cubicBezTo>
                  <a:pt x="435281" y="496713"/>
                  <a:pt x="439676" y="500731"/>
                  <a:pt x="444871" y="500731"/>
                </a:cubicBezTo>
                <a:lnTo>
                  <a:pt x="492024" y="500731"/>
                </a:lnTo>
                <a:cubicBezTo>
                  <a:pt x="496819" y="500731"/>
                  <a:pt x="501215" y="496713"/>
                  <a:pt x="501215" y="491489"/>
                </a:cubicBezTo>
                <a:lnTo>
                  <a:pt x="501215" y="46250"/>
                </a:lnTo>
                <a:cubicBezTo>
                  <a:pt x="501215" y="38615"/>
                  <a:pt x="494821" y="32185"/>
                  <a:pt x="486829" y="32185"/>
                </a:cubicBezTo>
                <a:close/>
                <a:moveTo>
                  <a:pt x="449666" y="17719"/>
                </a:moveTo>
                <a:lnTo>
                  <a:pt x="486829" y="17719"/>
                </a:lnTo>
                <a:cubicBezTo>
                  <a:pt x="502813" y="17719"/>
                  <a:pt x="515201" y="30578"/>
                  <a:pt x="515201" y="46250"/>
                </a:cubicBezTo>
                <a:lnTo>
                  <a:pt x="515201" y="491489"/>
                </a:lnTo>
                <a:cubicBezTo>
                  <a:pt x="515201" y="504348"/>
                  <a:pt x="504811" y="515197"/>
                  <a:pt x="492024" y="515197"/>
                </a:cubicBezTo>
                <a:lnTo>
                  <a:pt x="444871" y="515197"/>
                </a:lnTo>
                <a:cubicBezTo>
                  <a:pt x="431684" y="515197"/>
                  <a:pt x="421694" y="504348"/>
                  <a:pt x="421694" y="491489"/>
                </a:cubicBezTo>
                <a:lnTo>
                  <a:pt x="421694" y="46250"/>
                </a:lnTo>
                <a:cubicBezTo>
                  <a:pt x="421694" y="30578"/>
                  <a:pt x="434082" y="17719"/>
                  <a:pt x="449666" y="17719"/>
                </a:cubicBezTo>
                <a:close/>
                <a:moveTo>
                  <a:pt x="329518" y="0"/>
                </a:moveTo>
                <a:lnTo>
                  <a:pt x="369753" y="0"/>
                </a:lnTo>
                <a:cubicBezTo>
                  <a:pt x="370557" y="0"/>
                  <a:pt x="371362" y="0"/>
                  <a:pt x="372569" y="401"/>
                </a:cubicBezTo>
                <a:cubicBezTo>
                  <a:pt x="374178" y="1204"/>
                  <a:pt x="375788" y="2408"/>
                  <a:pt x="376190" y="4414"/>
                </a:cubicBezTo>
                <a:cubicBezTo>
                  <a:pt x="376592" y="5217"/>
                  <a:pt x="376995" y="6421"/>
                  <a:pt x="376995" y="7224"/>
                </a:cubicBezTo>
                <a:lnTo>
                  <a:pt x="376995" y="46953"/>
                </a:lnTo>
                <a:cubicBezTo>
                  <a:pt x="376995" y="50966"/>
                  <a:pt x="373776" y="54578"/>
                  <a:pt x="369753" y="54578"/>
                </a:cubicBezTo>
                <a:cubicBezTo>
                  <a:pt x="365729" y="54578"/>
                  <a:pt x="362510" y="50966"/>
                  <a:pt x="362510" y="46953"/>
                </a:cubicBezTo>
                <a:lnTo>
                  <a:pt x="362510" y="24480"/>
                </a:lnTo>
                <a:lnTo>
                  <a:pt x="12875" y="373217"/>
                </a:lnTo>
                <a:cubicBezTo>
                  <a:pt x="11668" y="374421"/>
                  <a:pt x="9656" y="375224"/>
                  <a:pt x="7645" y="375224"/>
                </a:cubicBezTo>
                <a:cubicBezTo>
                  <a:pt x="5633" y="375224"/>
                  <a:pt x="4426" y="374421"/>
                  <a:pt x="2816" y="373217"/>
                </a:cubicBezTo>
                <a:cubicBezTo>
                  <a:pt x="0" y="370408"/>
                  <a:pt x="0" y="365994"/>
                  <a:pt x="2816" y="363184"/>
                </a:cubicBezTo>
                <a:lnTo>
                  <a:pt x="352452" y="14046"/>
                </a:lnTo>
                <a:lnTo>
                  <a:pt x="329518" y="14046"/>
                </a:lnTo>
                <a:cubicBezTo>
                  <a:pt x="325495" y="14046"/>
                  <a:pt x="322276" y="11237"/>
                  <a:pt x="322276" y="7224"/>
                </a:cubicBezTo>
                <a:cubicBezTo>
                  <a:pt x="322276" y="3210"/>
                  <a:pt x="325495" y="0"/>
                  <a:pt x="329518" y="0"/>
                </a:cubicBezTo>
                <a:close/>
              </a:path>
            </a:pathLst>
          </a:custGeom>
          <a:solidFill>
            <a:schemeClr val="bg1"/>
          </a:solidFill>
          <a:ln>
            <a:noFill/>
          </a:ln>
          <a:effectLst/>
        </p:spPr>
        <p:txBody>
          <a:bodyPr wrap="square" anchor="ctr">
            <a:noAutofit/>
          </a:bodyPr>
          <a:lstStyle/>
          <a:p>
            <a:endParaRPr lang="en-US" sz="363" dirty="0">
              <a:latin typeface="Poppins" panose="00000500000000000000" pitchFamily="2" charset="0"/>
            </a:endParaRPr>
          </a:p>
        </p:txBody>
      </p:sp>
      <p:sp>
        <p:nvSpPr>
          <p:cNvPr id="18" name="Rectangle: Rounded Corners 17">
            <a:extLst>
              <a:ext uri="{FF2B5EF4-FFF2-40B4-BE49-F238E27FC236}">
                <a16:creationId xmlns:a16="http://schemas.microsoft.com/office/drawing/2014/main" id="{6F5D87A9-93E9-48A8-BFFB-9D8000F8F040}"/>
              </a:ext>
            </a:extLst>
          </p:cNvPr>
          <p:cNvSpPr/>
          <p:nvPr/>
        </p:nvSpPr>
        <p:spPr>
          <a:xfrm>
            <a:off x="4546036" y="4613134"/>
            <a:ext cx="1443975" cy="757854"/>
          </a:xfrm>
          <a:prstGeom prst="roundRect">
            <a:avLst>
              <a:gd name="adj" fmla="val 231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anose="00000500000000000000" pitchFamily="2" charset="0"/>
            </a:endParaRPr>
          </a:p>
        </p:txBody>
      </p:sp>
      <p:sp>
        <p:nvSpPr>
          <p:cNvPr id="10" name="Freeform 8">
            <a:extLst>
              <a:ext uri="{FF2B5EF4-FFF2-40B4-BE49-F238E27FC236}">
                <a16:creationId xmlns:a16="http://schemas.microsoft.com/office/drawing/2014/main" id="{6D0A41F6-01E5-47B7-A50F-19D3BC2F3FA8}"/>
              </a:ext>
            </a:extLst>
          </p:cNvPr>
          <p:cNvSpPr>
            <a:spLocks noChangeArrowheads="1"/>
          </p:cNvSpPr>
          <p:nvPr/>
        </p:nvSpPr>
        <p:spPr bwMode="auto">
          <a:xfrm>
            <a:off x="5014423" y="4738460"/>
            <a:ext cx="507202" cy="507201"/>
          </a:xfrm>
          <a:custGeom>
            <a:avLst/>
            <a:gdLst>
              <a:gd name="connsiteX0" fmla="*/ 392844 w 547089"/>
              <a:gd name="connsiteY0" fmla="*/ 438073 h 547089"/>
              <a:gd name="connsiteX1" fmla="*/ 357898 w 547089"/>
              <a:gd name="connsiteY1" fmla="*/ 473071 h 547089"/>
              <a:gd name="connsiteX2" fmla="*/ 357898 w 547089"/>
              <a:gd name="connsiteY2" fmla="*/ 513700 h 547089"/>
              <a:gd name="connsiteX3" fmla="*/ 357898 w 547089"/>
              <a:gd name="connsiteY3" fmla="*/ 514103 h 547089"/>
              <a:gd name="connsiteX4" fmla="*/ 371957 w 547089"/>
              <a:gd name="connsiteY4" fmla="*/ 522550 h 547089"/>
              <a:gd name="connsiteX5" fmla="*/ 371957 w 547089"/>
              <a:gd name="connsiteY5" fmla="*/ 489564 h 547089"/>
              <a:gd name="connsiteX6" fmla="*/ 379187 w 547089"/>
              <a:gd name="connsiteY6" fmla="*/ 482323 h 547089"/>
              <a:gd name="connsiteX7" fmla="*/ 386015 w 547089"/>
              <a:gd name="connsiteY7" fmla="*/ 489564 h 547089"/>
              <a:gd name="connsiteX8" fmla="*/ 386015 w 547089"/>
              <a:gd name="connsiteY8" fmla="*/ 526171 h 547089"/>
              <a:gd name="connsiteX9" fmla="*/ 386015 w 547089"/>
              <a:gd name="connsiteY9" fmla="*/ 527780 h 547089"/>
              <a:gd name="connsiteX10" fmla="*/ 420158 w 547089"/>
              <a:gd name="connsiteY10" fmla="*/ 533009 h 547089"/>
              <a:gd name="connsiteX11" fmla="*/ 453498 w 547089"/>
              <a:gd name="connsiteY11" fmla="*/ 528182 h 547089"/>
              <a:gd name="connsiteX12" fmla="*/ 453498 w 547089"/>
              <a:gd name="connsiteY12" fmla="*/ 526171 h 547089"/>
              <a:gd name="connsiteX13" fmla="*/ 453498 w 547089"/>
              <a:gd name="connsiteY13" fmla="*/ 489564 h 547089"/>
              <a:gd name="connsiteX14" fmla="*/ 460326 w 547089"/>
              <a:gd name="connsiteY14" fmla="*/ 482323 h 547089"/>
              <a:gd name="connsiteX15" fmla="*/ 467557 w 547089"/>
              <a:gd name="connsiteY15" fmla="*/ 489564 h 547089"/>
              <a:gd name="connsiteX16" fmla="*/ 467557 w 547089"/>
              <a:gd name="connsiteY16" fmla="*/ 522550 h 547089"/>
              <a:gd name="connsiteX17" fmla="*/ 482017 w 547089"/>
              <a:gd name="connsiteY17" fmla="*/ 514505 h 547089"/>
              <a:gd name="connsiteX18" fmla="*/ 482017 w 547089"/>
              <a:gd name="connsiteY18" fmla="*/ 514103 h 547089"/>
              <a:gd name="connsiteX19" fmla="*/ 482017 w 547089"/>
              <a:gd name="connsiteY19" fmla="*/ 473071 h 547089"/>
              <a:gd name="connsiteX20" fmla="*/ 447071 w 547089"/>
              <a:gd name="connsiteY20" fmla="*/ 438073 h 547089"/>
              <a:gd name="connsiteX21" fmla="*/ 100019 w 547089"/>
              <a:gd name="connsiteY21" fmla="*/ 438073 h 547089"/>
              <a:gd name="connsiteX22" fmla="*/ 65072 w 547089"/>
              <a:gd name="connsiteY22" fmla="*/ 473071 h 547089"/>
              <a:gd name="connsiteX23" fmla="*/ 65072 w 547089"/>
              <a:gd name="connsiteY23" fmla="*/ 513700 h 547089"/>
              <a:gd name="connsiteX24" fmla="*/ 65072 w 547089"/>
              <a:gd name="connsiteY24" fmla="*/ 514103 h 547089"/>
              <a:gd name="connsiteX25" fmla="*/ 79533 w 547089"/>
              <a:gd name="connsiteY25" fmla="*/ 522550 h 547089"/>
              <a:gd name="connsiteX26" fmla="*/ 79533 w 547089"/>
              <a:gd name="connsiteY26" fmla="*/ 489564 h 547089"/>
              <a:gd name="connsiteX27" fmla="*/ 86361 w 547089"/>
              <a:gd name="connsiteY27" fmla="*/ 482323 h 547089"/>
              <a:gd name="connsiteX28" fmla="*/ 93592 w 547089"/>
              <a:gd name="connsiteY28" fmla="*/ 489564 h 547089"/>
              <a:gd name="connsiteX29" fmla="*/ 93592 w 547089"/>
              <a:gd name="connsiteY29" fmla="*/ 526171 h 547089"/>
              <a:gd name="connsiteX30" fmla="*/ 93592 w 547089"/>
              <a:gd name="connsiteY30" fmla="*/ 527780 h 547089"/>
              <a:gd name="connsiteX31" fmla="*/ 127333 w 547089"/>
              <a:gd name="connsiteY31" fmla="*/ 533009 h 547089"/>
              <a:gd name="connsiteX32" fmla="*/ 161074 w 547089"/>
              <a:gd name="connsiteY32" fmla="*/ 528182 h 547089"/>
              <a:gd name="connsiteX33" fmla="*/ 160672 w 547089"/>
              <a:gd name="connsiteY33" fmla="*/ 526171 h 547089"/>
              <a:gd name="connsiteX34" fmla="*/ 160672 w 547089"/>
              <a:gd name="connsiteY34" fmla="*/ 489564 h 547089"/>
              <a:gd name="connsiteX35" fmla="*/ 167903 w 547089"/>
              <a:gd name="connsiteY35" fmla="*/ 482323 h 547089"/>
              <a:gd name="connsiteX36" fmla="*/ 175133 w 547089"/>
              <a:gd name="connsiteY36" fmla="*/ 489564 h 547089"/>
              <a:gd name="connsiteX37" fmla="*/ 175133 w 547089"/>
              <a:gd name="connsiteY37" fmla="*/ 522550 h 547089"/>
              <a:gd name="connsiteX38" fmla="*/ 189192 w 547089"/>
              <a:gd name="connsiteY38" fmla="*/ 514505 h 547089"/>
              <a:gd name="connsiteX39" fmla="*/ 189192 w 547089"/>
              <a:gd name="connsiteY39" fmla="*/ 514103 h 547089"/>
              <a:gd name="connsiteX40" fmla="*/ 189192 w 547089"/>
              <a:gd name="connsiteY40" fmla="*/ 473071 h 547089"/>
              <a:gd name="connsiteX41" fmla="*/ 154647 w 547089"/>
              <a:gd name="connsiteY41" fmla="*/ 438073 h 547089"/>
              <a:gd name="connsiteX42" fmla="*/ 420405 w 547089"/>
              <a:gd name="connsiteY42" fmla="*/ 354613 h 547089"/>
              <a:gd name="connsiteX43" fmla="*/ 394633 w 547089"/>
              <a:gd name="connsiteY43" fmla="*/ 379854 h 547089"/>
              <a:gd name="connsiteX44" fmla="*/ 420405 w 547089"/>
              <a:gd name="connsiteY44" fmla="*/ 405096 h 547089"/>
              <a:gd name="connsiteX45" fmla="*/ 446177 w 547089"/>
              <a:gd name="connsiteY45" fmla="*/ 379854 h 547089"/>
              <a:gd name="connsiteX46" fmla="*/ 432083 w 547089"/>
              <a:gd name="connsiteY46" fmla="*/ 357418 h 547089"/>
              <a:gd name="connsiteX47" fmla="*/ 420405 w 547089"/>
              <a:gd name="connsiteY47" fmla="*/ 354613 h 547089"/>
              <a:gd name="connsiteX48" fmla="*/ 128255 w 547089"/>
              <a:gd name="connsiteY48" fmla="*/ 354613 h 547089"/>
              <a:gd name="connsiteX49" fmla="*/ 103014 w 547089"/>
              <a:gd name="connsiteY49" fmla="*/ 379854 h 547089"/>
              <a:gd name="connsiteX50" fmla="*/ 128255 w 547089"/>
              <a:gd name="connsiteY50" fmla="*/ 405096 h 547089"/>
              <a:gd name="connsiteX51" fmla="*/ 153897 w 547089"/>
              <a:gd name="connsiteY51" fmla="*/ 379854 h 547089"/>
              <a:gd name="connsiteX52" fmla="*/ 139874 w 547089"/>
              <a:gd name="connsiteY52" fmla="*/ 357418 h 547089"/>
              <a:gd name="connsiteX53" fmla="*/ 128255 w 547089"/>
              <a:gd name="connsiteY53" fmla="*/ 354613 h 547089"/>
              <a:gd name="connsiteX54" fmla="*/ 420405 w 547089"/>
              <a:gd name="connsiteY54" fmla="*/ 340189 h 547089"/>
              <a:gd name="connsiteX55" fmla="*/ 438928 w 547089"/>
              <a:gd name="connsiteY55" fmla="*/ 344596 h 547089"/>
              <a:gd name="connsiteX56" fmla="*/ 460270 w 547089"/>
              <a:gd name="connsiteY56" fmla="*/ 379854 h 547089"/>
              <a:gd name="connsiteX57" fmla="*/ 420405 w 547089"/>
              <a:gd name="connsiteY57" fmla="*/ 419520 h 547089"/>
              <a:gd name="connsiteX58" fmla="*/ 380942 w 547089"/>
              <a:gd name="connsiteY58" fmla="*/ 379854 h 547089"/>
              <a:gd name="connsiteX59" fmla="*/ 420405 w 547089"/>
              <a:gd name="connsiteY59" fmla="*/ 340189 h 547089"/>
              <a:gd name="connsiteX60" fmla="*/ 128255 w 547089"/>
              <a:gd name="connsiteY60" fmla="*/ 340189 h 547089"/>
              <a:gd name="connsiteX61" fmla="*/ 146285 w 547089"/>
              <a:gd name="connsiteY61" fmla="*/ 344596 h 547089"/>
              <a:gd name="connsiteX62" fmla="*/ 167920 w 547089"/>
              <a:gd name="connsiteY62" fmla="*/ 379854 h 547089"/>
              <a:gd name="connsiteX63" fmla="*/ 128255 w 547089"/>
              <a:gd name="connsiteY63" fmla="*/ 419520 h 547089"/>
              <a:gd name="connsiteX64" fmla="*/ 88590 w 547089"/>
              <a:gd name="connsiteY64" fmla="*/ 379854 h 547089"/>
              <a:gd name="connsiteX65" fmla="*/ 128255 w 547089"/>
              <a:gd name="connsiteY65" fmla="*/ 340189 h 547089"/>
              <a:gd name="connsiteX66" fmla="*/ 420158 w 547089"/>
              <a:gd name="connsiteY66" fmla="*/ 306933 h 547089"/>
              <a:gd name="connsiteX67" fmla="*/ 306884 w 547089"/>
              <a:gd name="connsiteY67" fmla="*/ 419971 h 547089"/>
              <a:gd name="connsiteX68" fmla="*/ 343437 w 547089"/>
              <a:gd name="connsiteY68" fmla="*/ 503241 h 547089"/>
              <a:gd name="connsiteX69" fmla="*/ 343437 w 547089"/>
              <a:gd name="connsiteY69" fmla="*/ 473071 h 547089"/>
              <a:gd name="connsiteX70" fmla="*/ 392844 w 547089"/>
              <a:gd name="connsiteY70" fmla="*/ 423994 h 547089"/>
              <a:gd name="connsiteX71" fmla="*/ 447071 w 547089"/>
              <a:gd name="connsiteY71" fmla="*/ 423994 h 547089"/>
              <a:gd name="connsiteX72" fmla="*/ 496076 w 547089"/>
              <a:gd name="connsiteY72" fmla="*/ 473071 h 547089"/>
              <a:gd name="connsiteX73" fmla="*/ 496076 w 547089"/>
              <a:gd name="connsiteY73" fmla="*/ 503241 h 547089"/>
              <a:gd name="connsiteX74" fmla="*/ 532629 w 547089"/>
              <a:gd name="connsiteY74" fmla="*/ 419971 h 547089"/>
              <a:gd name="connsiteX75" fmla="*/ 471573 w 547089"/>
              <a:gd name="connsiteY75" fmla="*/ 319404 h 547089"/>
              <a:gd name="connsiteX76" fmla="*/ 420158 w 547089"/>
              <a:gd name="connsiteY76" fmla="*/ 306933 h 547089"/>
              <a:gd name="connsiteX77" fmla="*/ 127333 w 547089"/>
              <a:gd name="connsiteY77" fmla="*/ 306933 h 547089"/>
              <a:gd name="connsiteX78" fmla="*/ 14461 w 547089"/>
              <a:gd name="connsiteY78" fmla="*/ 419971 h 547089"/>
              <a:gd name="connsiteX79" fmla="*/ 51014 w 547089"/>
              <a:gd name="connsiteY79" fmla="*/ 503241 h 547089"/>
              <a:gd name="connsiteX80" fmla="*/ 51014 w 547089"/>
              <a:gd name="connsiteY80" fmla="*/ 473071 h 547089"/>
              <a:gd name="connsiteX81" fmla="*/ 100019 w 547089"/>
              <a:gd name="connsiteY81" fmla="*/ 423994 h 547089"/>
              <a:gd name="connsiteX82" fmla="*/ 154647 w 547089"/>
              <a:gd name="connsiteY82" fmla="*/ 423994 h 547089"/>
              <a:gd name="connsiteX83" fmla="*/ 203652 w 547089"/>
              <a:gd name="connsiteY83" fmla="*/ 473071 h 547089"/>
              <a:gd name="connsiteX84" fmla="*/ 203652 w 547089"/>
              <a:gd name="connsiteY84" fmla="*/ 503241 h 547089"/>
              <a:gd name="connsiteX85" fmla="*/ 240205 w 547089"/>
              <a:gd name="connsiteY85" fmla="*/ 419971 h 547089"/>
              <a:gd name="connsiteX86" fmla="*/ 178748 w 547089"/>
              <a:gd name="connsiteY86" fmla="*/ 319404 h 547089"/>
              <a:gd name="connsiteX87" fmla="*/ 127333 w 547089"/>
              <a:gd name="connsiteY87" fmla="*/ 306933 h 547089"/>
              <a:gd name="connsiteX88" fmla="*/ 246230 w 547089"/>
              <a:gd name="connsiteY88" fmla="*/ 145220 h 547089"/>
              <a:gd name="connsiteX89" fmla="*/ 211284 w 547089"/>
              <a:gd name="connsiteY89" fmla="*/ 179815 h 547089"/>
              <a:gd name="connsiteX90" fmla="*/ 211284 w 547089"/>
              <a:gd name="connsiteY90" fmla="*/ 220445 h 547089"/>
              <a:gd name="connsiteX91" fmla="*/ 211284 w 547089"/>
              <a:gd name="connsiteY91" fmla="*/ 221249 h 547089"/>
              <a:gd name="connsiteX92" fmla="*/ 225745 w 547089"/>
              <a:gd name="connsiteY92" fmla="*/ 229295 h 547089"/>
              <a:gd name="connsiteX93" fmla="*/ 225745 w 547089"/>
              <a:gd name="connsiteY93" fmla="*/ 196711 h 547089"/>
              <a:gd name="connsiteX94" fmla="*/ 232975 w 547089"/>
              <a:gd name="connsiteY94" fmla="*/ 189470 h 547089"/>
              <a:gd name="connsiteX95" fmla="*/ 239804 w 547089"/>
              <a:gd name="connsiteY95" fmla="*/ 196711 h 547089"/>
              <a:gd name="connsiteX96" fmla="*/ 239804 w 547089"/>
              <a:gd name="connsiteY96" fmla="*/ 233720 h 547089"/>
              <a:gd name="connsiteX97" fmla="*/ 239804 w 547089"/>
              <a:gd name="connsiteY97" fmla="*/ 234927 h 547089"/>
              <a:gd name="connsiteX98" fmla="*/ 273946 w 547089"/>
              <a:gd name="connsiteY98" fmla="*/ 240156 h 547089"/>
              <a:gd name="connsiteX99" fmla="*/ 307688 w 547089"/>
              <a:gd name="connsiteY99" fmla="*/ 234927 h 547089"/>
              <a:gd name="connsiteX100" fmla="*/ 306884 w 547089"/>
              <a:gd name="connsiteY100" fmla="*/ 233720 h 547089"/>
              <a:gd name="connsiteX101" fmla="*/ 306884 w 547089"/>
              <a:gd name="connsiteY101" fmla="*/ 196711 h 547089"/>
              <a:gd name="connsiteX102" fmla="*/ 314115 w 547089"/>
              <a:gd name="connsiteY102" fmla="*/ 189470 h 547089"/>
              <a:gd name="connsiteX103" fmla="*/ 321345 w 547089"/>
              <a:gd name="connsiteY103" fmla="*/ 196711 h 547089"/>
              <a:gd name="connsiteX104" fmla="*/ 321345 w 547089"/>
              <a:gd name="connsiteY104" fmla="*/ 229295 h 547089"/>
              <a:gd name="connsiteX105" fmla="*/ 335805 w 547089"/>
              <a:gd name="connsiteY105" fmla="*/ 221652 h 547089"/>
              <a:gd name="connsiteX106" fmla="*/ 335805 w 547089"/>
              <a:gd name="connsiteY106" fmla="*/ 221249 h 547089"/>
              <a:gd name="connsiteX107" fmla="*/ 335805 w 547089"/>
              <a:gd name="connsiteY107" fmla="*/ 179815 h 547089"/>
              <a:gd name="connsiteX108" fmla="*/ 301261 w 547089"/>
              <a:gd name="connsiteY108" fmla="*/ 145220 h 547089"/>
              <a:gd name="connsiteX109" fmla="*/ 273946 w 547089"/>
              <a:gd name="connsiteY109" fmla="*/ 61530 h 547089"/>
              <a:gd name="connsiteX110" fmla="*/ 248304 w 547089"/>
              <a:gd name="connsiteY110" fmla="*/ 87302 h 547089"/>
              <a:gd name="connsiteX111" fmla="*/ 273946 w 547089"/>
              <a:gd name="connsiteY111" fmla="*/ 113074 h 547089"/>
              <a:gd name="connsiteX112" fmla="*/ 298787 w 547089"/>
              <a:gd name="connsiteY112" fmla="*/ 87302 h 547089"/>
              <a:gd name="connsiteX113" fmla="*/ 285164 w 547089"/>
              <a:gd name="connsiteY113" fmla="*/ 64752 h 547089"/>
              <a:gd name="connsiteX114" fmla="*/ 273946 w 547089"/>
              <a:gd name="connsiteY114" fmla="*/ 61530 h 547089"/>
              <a:gd name="connsiteX115" fmla="*/ 273946 w 547089"/>
              <a:gd name="connsiteY115" fmla="*/ 47839 h 547089"/>
              <a:gd name="connsiteX116" fmla="*/ 291575 w 547089"/>
              <a:gd name="connsiteY116" fmla="*/ 51866 h 547089"/>
              <a:gd name="connsiteX117" fmla="*/ 313210 w 547089"/>
              <a:gd name="connsiteY117" fmla="*/ 87302 h 547089"/>
              <a:gd name="connsiteX118" fmla="*/ 273946 w 547089"/>
              <a:gd name="connsiteY118" fmla="*/ 127168 h 547089"/>
              <a:gd name="connsiteX119" fmla="*/ 233880 w 547089"/>
              <a:gd name="connsiteY119" fmla="*/ 87302 h 547089"/>
              <a:gd name="connsiteX120" fmla="*/ 273946 w 547089"/>
              <a:gd name="connsiteY120" fmla="*/ 47839 h 547089"/>
              <a:gd name="connsiteX121" fmla="*/ 273946 w 547089"/>
              <a:gd name="connsiteY121" fmla="*/ 14080 h 547089"/>
              <a:gd name="connsiteX122" fmla="*/ 160672 w 547089"/>
              <a:gd name="connsiteY122" fmla="*/ 127118 h 547089"/>
              <a:gd name="connsiteX123" fmla="*/ 197627 w 547089"/>
              <a:gd name="connsiteY123" fmla="*/ 210388 h 547089"/>
              <a:gd name="connsiteX124" fmla="*/ 197627 w 547089"/>
              <a:gd name="connsiteY124" fmla="*/ 179815 h 547089"/>
              <a:gd name="connsiteX125" fmla="*/ 246230 w 547089"/>
              <a:gd name="connsiteY125" fmla="*/ 131141 h 547089"/>
              <a:gd name="connsiteX126" fmla="*/ 301261 w 547089"/>
              <a:gd name="connsiteY126" fmla="*/ 131141 h 547089"/>
              <a:gd name="connsiteX127" fmla="*/ 349864 w 547089"/>
              <a:gd name="connsiteY127" fmla="*/ 179815 h 547089"/>
              <a:gd name="connsiteX128" fmla="*/ 349864 w 547089"/>
              <a:gd name="connsiteY128" fmla="*/ 210388 h 547089"/>
              <a:gd name="connsiteX129" fmla="*/ 386819 w 547089"/>
              <a:gd name="connsiteY129" fmla="*/ 127118 h 547089"/>
              <a:gd name="connsiteX130" fmla="*/ 325362 w 547089"/>
              <a:gd name="connsiteY130" fmla="*/ 26550 h 547089"/>
              <a:gd name="connsiteX131" fmla="*/ 273946 w 547089"/>
              <a:gd name="connsiteY131" fmla="*/ 14080 h 547089"/>
              <a:gd name="connsiteX132" fmla="*/ 273946 w 547089"/>
              <a:gd name="connsiteY132" fmla="*/ 0 h 547089"/>
              <a:gd name="connsiteX133" fmla="*/ 332190 w 547089"/>
              <a:gd name="connsiteY133" fmla="*/ 13677 h 547089"/>
              <a:gd name="connsiteX134" fmla="*/ 400878 w 547089"/>
              <a:gd name="connsiteY134" fmla="*/ 127118 h 547089"/>
              <a:gd name="connsiteX135" fmla="*/ 280775 w 547089"/>
              <a:gd name="connsiteY135" fmla="*/ 254236 h 547089"/>
              <a:gd name="connsiteX136" fmla="*/ 280775 w 547089"/>
              <a:gd name="connsiteY136" fmla="*/ 270326 h 547089"/>
              <a:gd name="connsiteX137" fmla="*/ 293629 w 547089"/>
              <a:gd name="connsiteY137" fmla="*/ 289233 h 547089"/>
              <a:gd name="connsiteX138" fmla="*/ 292022 w 547089"/>
              <a:gd name="connsiteY138" fmla="*/ 297279 h 547089"/>
              <a:gd name="connsiteX139" fmla="*/ 327370 w 547089"/>
              <a:gd name="connsiteY139" fmla="*/ 332678 h 547089"/>
              <a:gd name="connsiteX140" fmla="*/ 420158 w 547089"/>
              <a:gd name="connsiteY140" fmla="*/ 292854 h 547089"/>
              <a:gd name="connsiteX141" fmla="*/ 478000 w 547089"/>
              <a:gd name="connsiteY141" fmla="*/ 306933 h 547089"/>
              <a:gd name="connsiteX142" fmla="*/ 547089 w 547089"/>
              <a:gd name="connsiteY142" fmla="*/ 419971 h 547089"/>
              <a:gd name="connsiteX143" fmla="*/ 420158 w 547089"/>
              <a:gd name="connsiteY143" fmla="*/ 547089 h 547089"/>
              <a:gd name="connsiteX144" fmla="*/ 292825 w 547089"/>
              <a:gd name="connsiteY144" fmla="*/ 419971 h 547089"/>
              <a:gd name="connsiteX145" fmla="*/ 318533 w 547089"/>
              <a:gd name="connsiteY145" fmla="*/ 343540 h 547089"/>
              <a:gd name="connsiteX146" fmla="*/ 281980 w 547089"/>
              <a:gd name="connsiteY146" fmla="*/ 306933 h 547089"/>
              <a:gd name="connsiteX147" fmla="*/ 273545 w 547089"/>
              <a:gd name="connsiteY147" fmla="*/ 309347 h 547089"/>
              <a:gd name="connsiteX148" fmla="*/ 265511 w 547089"/>
              <a:gd name="connsiteY148" fmla="*/ 307335 h 547089"/>
              <a:gd name="connsiteX149" fmla="*/ 228958 w 547089"/>
              <a:gd name="connsiteY149" fmla="*/ 343540 h 547089"/>
              <a:gd name="connsiteX150" fmla="*/ 254264 w 547089"/>
              <a:gd name="connsiteY150" fmla="*/ 419971 h 547089"/>
              <a:gd name="connsiteX151" fmla="*/ 127333 w 547089"/>
              <a:gd name="connsiteY151" fmla="*/ 547089 h 547089"/>
              <a:gd name="connsiteX152" fmla="*/ 0 w 547089"/>
              <a:gd name="connsiteY152" fmla="*/ 419971 h 547089"/>
              <a:gd name="connsiteX153" fmla="*/ 127333 w 547089"/>
              <a:gd name="connsiteY153" fmla="*/ 292854 h 547089"/>
              <a:gd name="connsiteX154" fmla="*/ 185577 w 547089"/>
              <a:gd name="connsiteY154" fmla="*/ 306933 h 547089"/>
              <a:gd name="connsiteX155" fmla="*/ 219719 w 547089"/>
              <a:gd name="connsiteY155" fmla="*/ 332678 h 547089"/>
              <a:gd name="connsiteX156" fmla="*/ 255469 w 547089"/>
              <a:gd name="connsiteY156" fmla="*/ 297279 h 547089"/>
              <a:gd name="connsiteX157" fmla="*/ 253461 w 547089"/>
              <a:gd name="connsiteY157" fmla="*/ 289233 h 547089"/>
              <a:gd name="connsiteX158" fmla="*/ 266716 w 547089"/>
              <a:gd name="connsiteY158" fmla="*/ 270326 h 547089"/>
              <a:gd name="connsiteX159" fmla="*/ 266716 w 547089"/>
              <a:gd name="connsiteY159" fmla="*/ 254236 h 547089"/>
              <a:gd name="connsiteX160" fmla="*/ 146614 w 547089"/>
              <a:gd name="connsiteY160" fmla="*/ 127118 h 547089"/>
              <a:gd name="connsiteX161" fmla="*/ 273946 w 547089"/>
              <a:gd name="connsiteY161" fmla="*/ 0 h 54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547089" h="547089">
                <a:moveTo>
                  <a:pt x="392844" y="438073"/>
                </a:moveTo>
                <a:cubicBezTo>
                  <a:pt x="373162" y="438073"/>
                  <a:pt x="357898" y="453762"/>
                  <a:pt x="357898" y="473071"/>
                </a:cubicBezTo>
                <a:lnTo>
                  <a:pt x="357898" y="513700"/>
                </a:lnTo>
                <a:cubicBezTo>
                  <a:pt x="357898" y="513700"/>
                  <a:pt x="357898" y="514103"/>
                  <a:pt x="357898" y="514103"/>
                </a:cubicBezTo>
                <a:cubicBezTo>
                  <a:pt x="362316" y="517321"/>
                  <a:pt x="366735" y="520137"/>
                  <a:pt x="371957" y="522550"/>
                </a:cubicBezTo>
                <a:lnTo>
                  <a:pt x="371957" y="489564"/>
                </a:lnTo>
                <a:cubicBezTo>
                  <a:pt x="371957" y="485541"/>
                  <a:pt x="375170" y="482323"/>
                  <a:pt x="379187" y="482323"/>
                </a:cubicBezTo>
                <a:cubicBezTo>
                  <a:pt x="382802" y="482323"/>
                  <a:pt x="386015" y="485541"/>
                  <a:pt x="386015" y="489564"/>
                </a:cubicBezTo>
                <a:lnTo>
                  <a:pt x="386015" y="526171"/>
                </a:lnTo>
                <a:cubicBezTo>
                  <a:pt x="386015" y="526975"/>
                  <a:pt x="386015" y="527378"/>
                  <a:pt x="386015" y="527780"/>
                </a:cubicBezTo>
                <a:cubicBezTo>
                  <a:pt x="396459" y="530998"/>
                  <a:pt x="408108" y="533009"/>
                  <a:pt x="420158" y="533009"/>
                </a:cubicBezTo>
                <a:cubicBezTo>
                  <a:pt x="431807" y="533009"/>
                  <a:pt x="443054" y="531400"/>
                  <a:pt x="453498" y="528182"/>
                </a:cubicBezTo>
                <a:cubicBezTo>
                  <a:pt x="453498" y="527378"/>
                  <a:pt x="453498" y="526975"/>
                  <a:pt x="453498" y="526171"/>
                </a:cubicBezTo>
                <a:lnTo>
                  <a:pt x="453498" y="489564"/>
                </a:lnTo>
                <a:cubicBezTo>
                  <a:pt x="453498" y="485541"/>
                  <a:pt x="456310" y="482323"/>
                  <a:pt x="460326" y="482323"/>
                </a:cubicBezTo>
                <a:cubicBezTo>
                  <a:pt x="464343" y="482323"/>
                  <a:pt x="467557" y="485541"/>
                  <a:pt x="467557" y="489564"/>
                </a:cubicBezTo>
                <a:lnTo>
                  <a:pt x="467557" y="522550"/>
                </a:lnTo>
                <a:cubicBezTo>
                  <a:pt x="472377" y="520137"/>
                  <a:pt x="477599" y="517321"/>
                  <a:pt x="482017" y="514505"/>
                </a:cubicBezTo>
                <a:cubicBezTo>
                  <a:pt x="482017" y="514103"/>
                  <a:pt x="482017" y="514103"/>
                  <a:pt x="482017" y="514103"/>
                </a:cubicBezTo>
                <a:lnTo>
                  <a:pt x="482017" y="473071"/>
                </a:lnTo>
                <a:cubicBezTo>
                  <a:pt x="482017" y="453762"/>
                  <a:pt x="466352" y="438073"/>
                  <a:pt x="447071" y="438073"/>
                </a:cubicBezTo>
                <a:close/>
                <a:moveTo>
                  <a:pt x="100019" y="438073"/>
                </a:moveTo>
                <a:cubicBezTo>
                  <a:pt x="80738" y="438073"/>
                  <a:pt x="65072" y="453762"/>
                  <a:pt x="65072" y="473071"/>
                </a:cubicBezTo>
                <a:lnTo>
                  <a:pt x="65072" y="513700"/>
                </a:lnTo>
                <a:cubicBezTo>
                  <a:pt x="65072" y="513700"/>
                  <a:pt x="65072" y="514103"/>
                  <a:pt x="65072" y="514103"/>
                </a:cubicBezTo>
                <a:cubicBezTo>
                  <a:pt x="69491" y="517321"/>
                  <a:pt x="74311" y="520137"/>
                  <a:pt x="79533" y="522550"/>
                </a:cubicBezTo>
                <a:lnTo>
                  <a:pt x="79533" y="489564"/>
                </a:lnTo>
                <a:cubicBezTo>
                  <a:pt x="79533" y="485541"/>
                  <a:pt x="82345" y="482323"/>
                  <a:pt x="86361" y="482323"/>
                </a:cubicBezTo>
                <a:cubicBezTo>
                  <a:pt x="90378" y="482323"/>
                  <a:pt x="93592" y="485541"/>
                  <a:pt x="93592" y="489564"/>
                </a:cubicBezTo>
                <a:lnTo>
                  <a:pt x="93592" y="526171"/>
                </a:lnTo>
                <a:cubicBezTo>
                  <a:pt x="93592" y="526975"/>
                  <a:pt x="93592" y="527378"/>
                  <a:pt x="93592" y="527780"/>
                </a:cubicBezTo>
                <a:cubicBezTo>
                  <a:pt x="104437" y="530998"/>
                  <a:pt x="115684" y="533009"/>
                  <a:pt x="127333" y="533009"/>
                </a:cubicBezTo>
                <a:cubicBezTo>
                  <a:pt x="139383" y="533009"/>
                  <a:pt x="150630" y="531400"/>
                  <a:pt x="161074" y="528182"/>
                </a:cubicBezTo>
                <a:cubicBezTo>
                  <a:pt x="160672" y="527378"/>
                  <a:pt x="160672" y="526975"/>
                  <a:pt x="160672" y="526171"/>
                </a:cubicBezTo>
                <a:lnTo>
                  <a:pt x="160672" y="489564"/>
                </a:lnTo>
                <a:cubicBezTo>
                  <a:pt x="160672" y="485541"/>
                  <a:pt x="163886" y="482323"/>
                  <a:pt x="167903" y="482323"/>
                </a:cubicBezTo>
                <a:cubicBezTo>
                  <a:pt x="171518" y="482323"/>
                  <a:pt x="175133" y="485541"/>
                  <a:pt x="175133" y="489564"/>
                </a:cubicBezTo>
                <a:lnTo>
                  <a:pt x="175133" y="522550"/>
                </a:lnTo>
                <a:cubicBezTo>
                  <a:pt x="179953" y="520137"/>
                  <a:pt x="185175" y="517321"/>
                  <a:pt x="189192" y="514505"/>
                </a:cubicBezTo>
                <a:cubicBezTo>
                  <a:pt x="189192" y="514103"/>
                  <a:pt x="189192" y="514103"/>
                  <a:pt x="189192" y="514103"/>
                </a:cubicBezTo>
                <a:lnTo>
                  <a:pt x="189192" y="473071"/>
                </a:lnTo>
                <a:cubicBezTo>
                  <a:pt x="189192" y="453762"/>
                  <a:pt x="173928" y="438073"/>
                  <a:pt x="154647" y="438073"/>
                </a:cubicBezTo>
                <a:close/>
                <a:moveTo>
                  <a:pt x="420405" y="354613"/>
                </a:moveTo>
                <a:cubicBezTo>
                  <a:pt x="406311" y="354613"/>
                  <a:pt x="394633" y="365831"/>
                  <a:pt x="394633" y="379854"/>
                </a:cubicBezTo>
                <a:cubicBezTo>
                  <a:pt x="394633" y="393877"/>
                  <a:pt x="406311" y="405096"/>
                  <a:pt x="420405" y="405096"/>
                </a:cubicBezTo>
                <a:cubicBezTo>
                  <a:pt x="434499" y="405096"/>
                  <a:pt x="446177" y="393877"/>
                  <a:pt x="446177" y="379854"/>
                </a:cubicBezTo>
                <a:cubicBezTo>
                  <a:pt x="446177" y="370639"/>
                  <a:pt x="440539" y="361825"/>
                  <a:pt x="432083" y="357418"/>
                </a:cubicBezTo>
                <a:cubicBezTo>
                  <a:pt x="428459" y="355815"/>
                  <a:pt x="424432" y="354613"/>
                  <a:pt x="420405" y="354613"/>
                </a:cubicBezTo>
                <a:close/>
                <a:moveTo>
                  <a:pt x="128255" y="354613"/>
                </a:moveTo>
                <a:cubicBezTo>
                  <a:pt x="114232" y="354613"/>
                  <a:pt x="103014" y="365831"/>
                  <a:pt x="103014" y="379854"/>
                </a:cubicBezTo>
                <a:cubicBezTo>
                  <a:pt x="103014" y="393877"/>
                  <a:pt x="114232" y="405096"/>
                  <a:pt x="128255" y="405096"/>
                </a:cubicBezTo>
                <a:cubicBezTo>
                  <a:pt x="142278" y="405096"/>
                  <a:pt x="153897" y="393877"/>
                  <a:pt x="153897" y="379854"/>
                </a:cubicBezTo>
                <a:cubicBezTo>
                  <a:pt x="153897" y="370639"/>
                  <a:pt x="148288" y="361825"/>
                  <a:pt x="139874" y="357418"/>
                </a:cubicBezTo>
                <a:cubicBezTo>
                  <a:pt x="136268" y="355815"/>
                  <a:pt x="132262" y="354613"/>
                  <a:pt x="128255" y="354613"/>
                </a:cubicBezTo>
                <a:close/>
                <a:moveTo>
                  <a:pt x="420405" y="340189"/>
                </a:moveTo>
                <a:cubicBezTo>
                  <a:pt x="426848" y="340189"/>
                  <a:pt x="432888" y="341792"/>
                  <a:pt x="438928" y="344596"/>
                </a:cubicBezTo>
                <a:cubicBezTo>
                  <a:pt x="451814" y="351408"/>
                  <a:pt x="460270" y="365030"/>
                  <a:pt x="460270" y="379854"/>
                </a:cubicBezTo>
                <a:cubicBezTo>
                  <a:pt x="460270" y="401490"/>
                  <a:pt x="442552" y="419520"/>
                  <a:pt x="420405" y="419520"/>
                </a:cubicBezTo>
                <a:cubicBezTo>
                  <a:pt x="398660" y="419520"/>
                  <a:pt x="380942" y="401490"/>
                  <a:pt x="380942" y="379854"/>
                </a:cubicBezTo>
                <a:cubicBezTo>
                  <a:pt x="380942" y="358219"/>
                  <a:pt x="398660" y="340189"/>
                  <a:pt x="420405" y="340189"/>
                </a:cubicBezTo>
                <a:close/>
                <a:moveTo>
                  <a:pt x="128255" y="340189"/>
                </a:moveTo>
                <a:cubicBezTo>
                  <a:pt x="134265" y="340189"/>
                  <a:pt x="140676" y="341792"/>
                  <a:pt x="146285" y="344596"/>
                </a:cubicBezTo>
                <a:cubicBezTo>
                  <a:pt x="159507" y="351408"/>
                  <a:pt x="167920" y="365030"/>
                  <a:pt x="167920" y="379854"/>
                </a:cubicBezTo>
                <a:cubicBezTo>
                  <a:pt x="167920" y="401490"/>
                  <a:pt x="150291" y="419520"/>
                  <a:pt x="128255" y="419520"/>
                </a:cubicBezTo>
                <a:cubicBezTo>
                  <a:pt x="106620" y="419520"/>
                  <a:pt x="88590" y="401490"/>
                  <a:pt x="88590" y="379854"/>
                </a:cubicBezTo>
                <a:cubicBezTo>
                  <a:pt x="88590" y="358219"/>
                  <a:pt x="106620" y="340189"/>
                  <a:pt x="128255" y="340189"/>
                </a:cubicBezTo>
                <a:close/>
                <a:moveTo>
                  <a:pt x="420158" y="306933"/>
                </a:moveTo>
                <a:cubicBezTo>
                  <a:pt x="357898" y="306933"/>
                  <a:pt x="306884" y="357619"/>
                  <a:pt x="306884" y="419971"/>
                </a:cubicBezTo>
                <a:cubicBezTo>
                  <a:pt x="306884" y="452958"/>
                  <a:pt x="320943" y="482323"/>
                  <a:pt x="343437" y="503241"/>
                </a:cubicBezTo>
                <a:lnTo>
                  <a:pt x="343437" y="473071"/>
                </a:lnTo>
                <a:cubicBezTo>
                  <a:pt x="343437" y="445717"/>
                  <a:pt x="365530" y="423994"/>
                  <a:pt x="392844" y="423994"/>
                </a:cubicBezTo>
                <a:lnTo>
                  <a:pt x="447071" y="423994"/>
                </a:lnTo>
                <a:cubicBezTo>
                  <a:pt x="474385" y="423994"/>
                  <a:pt x="496076" y="445717"/>
                  <a:pt x="496076" y="473071"/>
                </a:cubicBezTo>
                <a:lnTo>
                  <a:pt x="496076" y="503241"/>
                </a:lnTo>
                <a:cubicBezTo>
                  <a:pt x="518972" y="482726"/>
                  <a:pt x="532629" y="452958"/>
                  <a:pt x="532629" y="419971"/>
                </a:cubicBezTo>
                <a:cubicBezTo>
                  <a:pt x="532629" y="377733"/>
                  <a:pt x="508930" y="339115"/>
                  <a:pt x="471573" y="319404"/>
                </a:cubicBezTo>
                <a:cubicBezTo>
                  <a:pt x="455506" y="311358"/>
                  <a:pt x="438234" y="306933"/>
                  <a:pt x="420158" y="306933"/>
                </a:cubicBezTo>
                <a:close/>
                <a:moveTo>
                  <a:pt x="127333" y="306933"/>
                </a:moveTo>
                <a:cubicBezTo>
                  <a:pt x="65072" y="306933"/>
                  <a:pt x="14461" y="357619"/>
                  <a:pt x="14461" y="419971"/>
                </a:cubicBezTo>
                <a:cubicBezTo>
                  <a:pt x="14461" y="452958"/>
                  <a:pt x="28519" y="482323"/>
                  <a:pt x="51014" y="503241"/>
                </a:cubicBezTo>
                <a:lnTo>
                  <a:pt x="51014" y="473071"/>
                </a:lnTo>
                <a:cubicBezTo>
                  <a:pt x="51014" y="445717"/>
                  <a:pt x="72704" y="423994"/>
                  <a:pt x="100019" y="423994"/>
                </a:cubicBezTo>
                <a:lnTo>
                  <a:pt x="154647" y="423994"/>
                </a:lnTo>
                <a:cubicBezTo>
                  <a:pt x="181560" y="423994"/>
                  <a:pt x="203652" y="445717"/>
                  <a:pt x="203652" y="473071"/>
                </a:cubicBezTo>
                <a:lnTo>
                  <a:pt x="203652" y="503241"/>
                </a:lnTo>
                <a:cubicBezTo>
                  <a:pt x="225745" y="482726"/>
                  <a:pt x="240205" y="452958"/>
                  <a:pt x="240205" y="419971"/>
                </a:cubicBezTo>
                <a:cubicBezTo>
                  <a:pt x="240205" y="377733"/>
                  <a:pt x="216908" y="339115"/>
                  <a:pt x="178748" y="319404"/>
                </a:cubicBezTo>
                <a:cubicBezTo>
                  <a:pt x="162681" y="311358"/>
                  <a:pt x="145409" y="306933"/>
                  <a:pt x="127333" y="306933"/>
                </a:cubicBezTo>
                <a:close/>
                <a:moveTo>
                  <a:pt x="246230" y="145220"/>
                </a:moveTo>
                <a:cubicBezTo>
                  <a:pt x="227351" y="145220"/>
                  <a:pt x="211284" y="160909"/>
                  <a:pt x="211284" y="179815"/>
                </a:cubicBezTo>
                <a:lnTo>
                  <a:pt x="211284" y="220445"/>
                </a:lnTo>
                <a:cubicBezTo>
                  <a:pt x="211284" y="220847"/>
                  <a:pt x="211284" y="221249"/>
                  <a:pt x="211284" y="221249"/>
                </a:cubicBezTo>
                <a:cubicBezTo>
                  <a:pt x="216104" y="224065"/>
                  <a:pt x="220925" y="226881"/>
                  <a:pt x="225745" y="229295"/>
                </a:cubicBezTo>
                <a:lnTo>
                  <a:pt x="225745" y="196711"/>
                </a:lnTo>
                <a:cubicBezTo>
                  <a:pt x="225745" y="192688"/>
                  <a:pt x="228958" y="189470"/>
                  <a:pt x="232975" y="189470"/>
                </a:cubicBezTo>
                <a:cubicBezTo>
                  <a:pt x="236992" y="189470"/>
                  <a:pt x="239804" y="192688"/>
                  <a:pt x="239804" y="196711"/>
                </a:cubicBezTo>
                <a:lnTo>
                  <a:pt x="239804" y="233720"/>
                </a:lnTo>
                <a:cubicBezTo>
                  <a:pt x="239804" y="234122"/>
                  <a:pt x="239804" y="234122"/>
                  <a:pt x="239804" y="234927"/>
                </a:cubicBezTo>
                <a:cubicBezTo>
                  <a:pt x="250649" y="238145"/>
                  <a:pt x="261896" y="240156"/>
                  <a:pt x="273946" y="240156"/>
                </a:cubicBezTo>
                <a:cubicBezTo>
                  <a:pt x="285193" y="240156"/>
                  <a:pt x="296441" y="238145"/>
                  <a:pt x="307688" y="234927"/>
                </a:cubicBezTo>
                <a:cubicBezTo>
                  <a:pt x="307286" y="234524"/>
                  <a:pt x="306884" y="234122"/>
                  <a:pt x="306884" y="233720"/>
                </a:cubicBezTo>
                <a:lnTo>
                  <a:pt x="306884" y="196711"/>
                </a:lnTo>
                <a:cubicBezTo>
                  <a:pt x="306884" y="192688"/>
                  <a:pt x="310098" y="189470"/>
                  <a:pt x="314115" y="189470"/>
                </a:cubicBezTo>
                <a:cubicBezTo>
                  <a:pt x="318131" y="189470"/>
                  <a:pt x="321345" y="192688"/>
                  <a:pt x="321345" y="196711"/>
                </a:cubicBezTo>
                <a:lnTo>
                  <a:pt x="321345" y="229295"/>
                </a:lnTo>
                <a:cubicBezTo>
                  <a:pt x="326165" y="227283"/>
                  <a:pt x="330985" y="224468"/>
                  <a:pt x="335805" y="221652"/>
                </a:cubicBezTo>
                <a:cubicBezTo>
                  <a:pt x="335805" y="221249"/>
                  <a:pt x="335805" y="221249"/>
                  <a:pt x="335805" y="221249"/>
                </a:cubicBezTo>
                <a:lnTo>
                  <a:pt x="335805" y="179815"/>
                </a:lnTo>
                <a:cubicBezTo>
                  <a:pt x="335805" y="160909"/>
                  <a:pt x="320140" y="145220"/>
                  <a:pt x="301261" y="145220"/>
                </a:cubicBezTo>
                <a:close/>
                <a:moveTo>
                  <a:pt x="273946" y="61530"/>
                </a:moveTo>
                <a:cubicBezTo>
                  <a:pt x="259522" y="61530"/>
                  <a:pt x="248304" y="73208"/>
                  <a:pt x="248304" y="87302"/>
                </a:cubicBezTo>
                <a:cubicBezTo>
                  <a:pt x="248304" y="101396"/>
                  <a:pt x="259522" y="113074"/>
                  <a:pt x="273946" y="113074"/>
                </a:cubicBezTo>
                <a:cubicBezTo>
                  <a:pt x="287568" y="113074"/>
                  <a:pt x="298787" y="101396"/>
                  <a:pt x="298787" y="87302"/>
                </a:cubicBezTo>
                <a:cubicBezTo>
                  <a:pt x="298787" y="77638"/>
                  <a:pt x="293979" y="68779"/>
                  <a:pt x="285164" y="64752"/>
                </a:cubicBezTo>
                <a:cubicBezTo>
                  <a:pt x="281558" y="62738"/>
                  <a:pt x="277952" y="61530"/>
                  <a:pt x="273946" y="61530"/>
                </a:cubicBezTo>
                <a:close/>
                <a:moveTo>
                  <a:pt x="273946" y="47839"/>
                </a:moveTo>
                <a:cubicBezTo>
                  <a:pt x="279956" y="47839"/>
                  <a:pt x="286366" y="49047"/>
                  <a:pt x="291575" y="51866"/>
                </a:cubicBezTo>
                <a:cubicBezTo>
                  <a:pt x="304797" y="58712"/>
                  <a:pt x="313210" y="72403"/>
                  <a:pt x="313210" y="87302"/>
                </a:cubicBezTo>
                <a:cubicBezTo>
                  <a:pt x="313210" y="109047"/>
                  <a:pt x="295181" y="127168"/>
                  <a:pt x="273946" y="127168"/>
                </a:cubicBezTo>
                <a:cubicBezTo>
                  <a:pt x="251910" y="127168"/>
                  <a:pt x="233880" y="109047"/>
                  <a:pt x="233880" y="87302"/>
                </a:cubicBezTo>
                <a:cubicBezTo>
                  <a:pt x="233880" y="65155"/>
                  <a:pt x="251910" y="47839"/>
                  <a:pt x="273946" y="47839"/>
                </a:cubicBezTo>
                <a:close/>
                <a:moveTo>
                  <a:pt x="273946" y="14080"/>
                </a:moveTo>
                <a:cubicBezTo>
                  <a:pt x="211284" y="14080"/>
                  <a:pt x="160672" y="64766"/>
                  <a:pt x="160672" y="127118"/>
                </a:cubicBezTo>
                <a:cubicBezTo>
                  <a:pt x="160672" y="159702"/>
                  <a:pt x="174731" y="189470"/>
                  <a:pt x="197627" y="210388"/>
                </a:cubicBezTo>
                <a:lnTo>
                  <a:pt x="197627" y="179815"/>
                </a:lnTo>
                <a:cubicBezTo>
                  <a:pt x="197627" y="152863"/>
                  <a:pt x="219318" y="131141"/>
                  <a:pt x="246230" y="131141"/>
                </a:cubicBezTo>
                <a:lnTo>
                  <a:pt x="301261" y="131141"/>
                </a:lnTo>
                <a:cubicBezTo>
                  <a:pt x="328173" y="131141"/>
                  <a:pt x="349864" y="152863"/>
                  <a:pt x="349864" y="179815"/>
                </a:cubicBezTo>
                <a:lnTo>
                  <a:pt x="349864" y="210388"/>
                </a:lnTo>
                <a:cubicBezTo>
                  <a:pt x="372358" y="189470"/>
                  <a:pt x="386819" y="159702"/>
                  <a:pt x="386819" y="127118"/>
                </a:cubicBezTo>
                <a:cubicBezTo>
                  <a:pt x="386819" y="84477"/>
                  <a:pt x="363120" y="45859"/>
                  <a:pt x="325362" y="26550"/>
                </a:cubicBezTo>
                <a:cubicBezTo>
                  <a:pt x="309294" y="18505"/>
                  <a:pt x="292022" y="14080"/>
                  <a:pt x="273946" y="14080"/>
                </a:cubicBezTo>
                <a:close/>
                <a:moveTo>
                  <a:pt x="273946" y="0"/>
                </a:moveTo>
                <a:cubicBezTo>
                  <a:pt x="294030" y="0"/>
                  <a:pt x="314115" y="4425"/>
                  <a:pt x="332190" y="13677"/>
                </a:cubicBezTo>
                <a:cubicBezTo>
                  <a:pt x="374367" y="35802"/>
                  <a:pt x="400878" y="79248"/>
                  <a:pt x="400878" y="127118"/>
                </a:cubicBezTo>
                <a:cubicBezTo>
                  <a:pt x="400878" y="194699"/>
                  <a:pt x="347856" y="250615"/>
                  <a:pt x="280775" y="254236"/>
                </a:cubicBezTo>
                <a:lnTo>
                  <a:pt x="280775" y="270326"/>
                </a:lnTo>
                <a:cubicBezTo>
                  <a:pt x="288407" y="273545"/>
                  <a:pt x="293629" y="280785"/>
                  <a:pt x="293629" y="289233"/>
                </a:cubicBezTo>
                <a:cubicBezTo>
                  <a:pt x="293629" y="292049"/>
                  <a:pt x="292825" y="294463"/>
                  <a:pt x="292022" y="297279"/>
                </a:cubicBezTo>
                <a:lnTo>
                  <a:pt x="327370" y="332678"/>
                </a:lnTo>
                <a:cubicBezTo>
                  <a:pt x="350668" y="308140"/>
                  <a:pt x="383605" y="292854"/>
                  <a:pt x="420158" y="292854"/>
                </a:cubicBezTo>
                <a:cubicBezTo>
                  <a:pt x="439841" y="292854"/>
                  <a:pt x="460326" y="297681"/>
                  <a:pt x="478000" y="306933"/>
                </a:cubicBezTo>
                <a:cubicBezTo>
                  <a:pt x="520579" y="329058"/>
                  <a:pt x="547089" y="372503"/>
                  <a:pt x="547089" y="419971"/>
                </a:cubicBezTo>
                <a:cubicBezTo>
                  <a:pt x="547089" y="490369"/>
                  <a:pt x="490051" y="547089"/>
                  <a:pt x="420158" y="547089"/>
                </a:cubicBezTo>
                <a:cubicBezTo>
                  <a:pt x="349462" y="547089"/>
                  <a:pt x="292825" y="490369"/>
                  <a:pt x="292825" y="419971"/>
                </a:cubicBezTo>
                <a:cubicBezTo>
                  <a:pt x="292825" y="391410"/>
                  <a:pt x="302466" y="364860"/>
                  <a:pt x="318533" y="343540"/>
                </a:cubicBezTo>
                <a:lnTo>
                  <a:pt x="281980" y="306933"/>
                </a:lnTo>
                <a:cubicBezTo>
                  <a:pt x="279168" y="308140"/>
                  <a:pt x="276758" y="309347"/>
                  <a:pt x="273545" y="309347"/>
                </a:cubicBezTo>
                <a:cubicBezTo>
                  <a:pt x="270331" y="309347"/>
                  <a:pt x="267921" y="308140"/>
                  <a:pt x="265511" y="307335"/>
                </a:cubicBezTo>
                <a:lnTo>
                  <a:pt x="228958" y="343540"/>
                </a:lnTo>
                <a:cubicBezTo>
                  <a:pt x="245427" y="365262"/>
                  <a:pt x="254264" y="391812"/>
                  <a:pt x="254264" y="419971"/>
                </a:cubicBezTo>
                <a:cubicBezTo>
                  <a:pt x="254264" y="490369"/>
                  <a:pt x="197627" y="547089"/>
                  <a:pt x="127333" y="547089"/>
                </a:cubicBezTo>
                <a:cubicBezTo>
                  <a:pt x="57039" y="547089"/>
                  <a:pt x="0" y="490369"/>
                  <a:pt x="0" y="419971"/>
                </a:cubicBezTo>
                <a:cubicBezTo>
                  <a:pt x="0" y="349976"/>
                  <a:pt x="57039" y="292854"/>
                  <a:pt x="127333" y="292854"/>
                </a:cubicBezTo>
                <a:cubicBezTo>
                  <a:pt x="147417" y="292854"/>
                  <a:pt x="167903" y="297681"/>
                  <a:pt x="185577" y="306933"/>
                </a:cubicBezTo>
                <a:cubicBezTo>
                  <a:pt x="198832" y="313369"/>
                  <a:pt x="210079" y="322622"/>
                  <a:pt x="219719" y="332678"/>
                </a:cubicBezTo>
                <a:lnTo>
                  <a:pt x="255469" y="297279"/>
                </a:lnTo>
                <a:cubicBezTo>
                  <a:pt x="254264" y="294463"/>
                  <a:pt x="253461" y="292049"/>
                  <a:pt x="253461" y="289233"/>
                </a:cubicBezTo>
                <a:cubicBezTo>
                  <a:pt x="253461" y="280383"/>
                  <a:pt x="259084" y="273142"/>
                  <a:pt x="266716" y="270326"/>
                </a:cubicBezTo>
                <a:lnTo>
                  <a:pt x="266716" y="254236"/>
                </a:lnTo>
                <a:cubicBezTo>
                  <a:pt x="200037" y="250615"/>
                  <a:pt x="146614" y="194699"/>
                  <a:pt x="146614" y="127118"/>
                </a:cubicBezTo>
                <a:cubicBezTo>
                  <a:pt x="146614" y="56720"/>
                  <a:pt x="203652" y="0"/>
                  <a:pt x="273946" y="0"/>
                </a:cubicBezTo>
                <a:close/>
              </a:path>
            </a:pathLst>
          </a:custGeom>
          <a:solidFill>
            <a:schemeClr val="bg1"/>
          </a:solidFill>
          <a:ln>
            <a:noFill/>
          </a:ln>
          <a:effectLst/>
        </p:spPr>
        <p:txBody>
          <a:bodyPr wrap="square" anchor="ctr">
            <a:noAutofit/>
          </a:bodyPr>
          <a:lstStyle/>
          <a:p>
            <a:endParaRPr lang="en-US" sz="363" dirty="0">
              <a:latin typeface="Poppins" panose="00000500000000000000" pitchFamily="2" charset="0"/>
            </a:endParaRPr>
          </a:p>
        </p:txBody>
      </p:sp>
      <p:pic>
        <p:nvPicPr>
          <p:cNvPr id="31" name="Picture 30" descr="A close-up of a white card&#10;&#10;Description automatically generated with low confidence">
            <a:extLst>
              <a:ext uri="{FF2B5EF4-FFF2-40B4-BE49-F238E27FC236}">
                <a16:creationId xmlns:a16="http://schemas.microsoft.com/office/drawing/2014/main" id="{BF36D00B-C94C-8B65-F1DE-F72464CFBAF6}"/>
              </a:ext>
            </a:extLst>
          </p:cNvPr>
          <p:cNvPicPr>
            <a:picLocks noChangeAspect="1"/>
          </p:cNvPicPr>
          <p:nvPr/>
        </p:nvPicPr>
        <p:blipFill>
          <a:blip r:embed="rId4"/>
          <a:stretch>
            <a:fillRect/>
          </a:stretch>
        </p:blipFill>
        <p:spPr>
          <a:xfrm>
            <a:off x="1620643" y="208242"/>
            <a:ext cx="7772400" cy="1430866"/>
          </a:xfrm>
          <a:prstGeom prst="rect">
            <a:avLst/>
          </a:prstGeom>
        </p:spPr>
      </p:pic>
      <p:sp>
        <p:nvSpPr>
          <p:cNvPr id="32" name="TextBox 31">
            <a:extLst>
              <a:ext uri="{FF2B5EF4-FFF2-40B4-BE49-F238E27FC236}">
                <a16:creationId xmlns:a16="http://schemas.microsoft.com/office/drawing/2014/main" id="{3332A2DE-6C42-C1E5-2D0D-CCA702573147}"/>
              </a:ext>
            </a:extLst>
          </p:cNvPr>
          <p:cNvSpPr txBox="1"/>
          <p:nvPr/>
        </p:nvSpPr>
        <p:spPr>
          <a:xfrm>
            <a:off x="6201990" y="3786889"/>
            <a:ext cx="5414277" cy="923330"/>
          </a:xfrm>
          <a:prstGeom prst="rect">
            <a:avLst/>
          </a:prstGeom>
          <a:noFill/>
        </p:spPr>
        <p:txBody>
          <a:bodyPr wrap="square" rtlCol="0">
            <a:spAutoFit/>
          </a:bodyPr>
          <a:lstStyle/>
          <a:p>
            <a:r>
              <a:rPr lang="en-FI" sz="1800" dirty="0"/>
              <a:t>WHY?  Societal Grand Challenges</a:t>
            </a:r>
          </a:p>
          <a:p>
            <a:r>
              <a:rPr lang="en-FI" sz="1800" dirty="0">
                <a:solidFill>
                  <a:srgbClr val="FF9901"/>
                </a:solidFill>
              </a:rPr>
              <a:t>CLIMATE CHANGE CRISIS, FOOD Security,</a:t>
            </a:r>
          </a:p>
          <a:p>
            <a:r>
              <a:rPr lang="en-FI" sz="1800" dirty="0">
                <a:solidFill>
                  <a:srgbClr val="FF9901"/>
                </a:solidFill>
              </a:rPr>
              <a:t>URBANIZATION, HEALTH etc</a:t>
            </a:r>
          </a:p>
        </p:txBody>
      </p:sp>
      <p:sp>
        <p:nvSpPr>
          <p:cNvPr id="33" name="TextBox 32">
            <a:extLst>
              <a:ext uri="{FF2B5EF4-FFF2-40B4-BE49-F238E27FC236}">
                <a16:creationId xmlns:a16="http://schemas.microsoft.com/office/drawing/2014/main" id="{060C2E77-601F-FE9B-F95D-0B8A0DA7AB89}"/>
              </a:ext>
            </a:extLst>
          </p:cNvPr>
          <p:cNvSpPr txBox="1"/>
          <p:nvPr/>
        </p:nvSpPr>
        <p:spPr>
          <a:xfrm>
            <a:off x="6201990" y="4992060"/>
            <a:ext cx="6045245" cy="1107996"/>
          </a:xfrm>
          <a:prstGeom prst="rect">
            <a:avLst/>
          </a:prstGeom>
          <a:noFill/>
        </p:spPr>
        <p:txBody>
          <a:bodyPr wrap="none" rtlCol="0">
            <a:spAutoFit/>
          </a:bodyPr>
          <a:lstStyle/>
          <a:p>
            <a:r>
              <a:rPr lang="en-GB" sz="1800" dirty="0"/>
              <a:t>N</a:t>
            </a:r>
            <a:r>
              <a:rPr lang="en-FI" sz="1800" dirty="0"/>
              <a:t>eed for </a:t>
            </a:r>
            <a:r>
              <a:rPr lang="en-FI" sz="2400" b="1" dirty="0"/>
              <a:t>Open, FAIR, trustworthy data</a:t>
            </a:r>
          </a:p>
          <a:p>
            <a:endParaRPr lang="en-FI" sz="2400" b="1" dirty="0"/>
          </a:p>
          <a:p>
            <a:r>
              <a:rPr lang="en-FI" sz="1800" b="1" dirty="0"/>
              <a:t>E-infrastructures provide the technological backbone</a:t>
            </a:r>
          </a:p>
        </p:txBody>
      </p:sp>
    </p:spTree>
    <p:extLst>
      <p:ext uri="{BB962C8B-B14F-4D97-AF65-F5344CB8AC3E}">
        <p14:creationId xmlns:p14="http://schemas.microsoft.com/office/powerpoint/2010/main" val="1172921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logo with blue and grey letters&#10;&#10;Description automatically generated">
            <a:extLst>
              <a:ext uri="{FF2B5EF4-FFF2-40B4-BE49-F238E27FC236}">
                <a16:creationId xmlns:a16="http://schemas.microsoft.com/office/drawing/2014/main" id="{08F61529-47A7-81CF-67FC-BE7E54DDE3AF}"/>
              </a:ext>
            </a:extLst>
          </p:cNvPr>
          <p:cNvPicPr>
            <a:picLocks noChangeAspect="1"/>
          </p:cNvPicPr>
          <p:nvPr/>
        </p:nvPicPr>
        <p:blipFill>
          <a:blip r:embed="rId3"/>
          <a:stretch>
            <a:fillRect/>
          </a:stretch>
        </p:blipFill>
        <p:spPr>
          <a:xfrm>
            <a:off x="9110789" y="2982"/>
            <a:ext cx="3020485" cy="2275708"/>
          </a:xfrm>
          <a:prstGeom prst="rect">
            <a:avLst/>
          </a:prstGeom>
          <a:solidFill>
            <a:schemeClr val="lt1">
              <a:alpha val="0"/>
            </a:schemeClr>
          </a:solidFill>
        </p:spPr>
      </p:pic>
      <p:pic>
        <p:nvPicPr>
          <p:cNvPr id="7" name="Picture 6" descr="A logo with text on it&#10;&#10;Description automatically generated">
            <a:extLst>
              <a:ext uri="{FF2B5EF4-FFF2-40B4-BE49-F238E27FC236}">
                <a16:creationId xmlns:a16="http://schemas.microsoft.com/office/drawing/2014/main" id="{A7E323C7-C18D-1ADC-DB28-AFD7A19E4476}"/>
              </a:ext>
            </a:extLst>
          </p:cNvPr>
          <p:cNvPicPr>
            <a:picLocks noChangeAspect="1"/>
          </p:cNvPicPr>
          <p:nvPr/>
        </p:nvPicPr>
        <p:blipFill>
          <a:blip r:embed="rId4"/>
          <a:stretch>
            <a:fillRect/>
          </a:stretch>
        </p:blipFill>
        <p:spPr>
          <a:xfrm>
            <a:off x="60725" y="33528"/>
            <a:ext cx="3275754" cy="2208652"/>
          </a:xfrm>
          <a:prstGeom prst="rect">
            <a:avLst/>
          </a:prstGeom>
        </p:spPr>
      </p:pic>
      <p:sp>
        <p:nvSpPr>
          <p:cNvPr id="3" name="Title 2">
            <a:extLst>
              <a:ext uri="{FF2B5EF4-FFF2-40B4-BE49-F238E27FC236}">
                <a16:creationId xmlns:a16="http://schemas.microsoft.com/office/drawing/2014/main" id="{455235B5-5224-022C-A2FD-E88D6470A7FE}"/>
              </a:ext>
            </a:extLst>
          </p:cNvPr>
          <p:cNvSpPr>
            <a:spLocks noGrp="1"/>
          </p:cNvSpPr>
          <p:nvPr>
            <p:ph type="title"/>
          </p:nvPr>
        </p:nvSpPr>
        <p:spPr>
          <a:xfrm>
            <a:off x="1698602" y="627445"/>
            <a:ext cx="8794795" cy="343248"/>
          </a:xfrm>
        </p:spPr>
        <p:txBody>
          <a:bodyPr>
            <a:normAutofit fontScale="90000"/>
          </a:bodyPr>
          <a:lstStyle/>
          <a:p>
            <a:pPr algn="ctr"/>
            <a:r>
              <a:rPr lang="en-GB" dirty="0"/>
              <a:t>    </a:t>
            </a:r>
            <a:r>
              <a:rPr lang="en-GB" dirty="0" err="1"/>
              <a:t>ENVironmental</a:t>
            </a:r>
            <a:r>
              <a:rPr lang="en-GB" dirty="0"/>
              <a:t> Research Infrastructures delivering an</a:t>
            </a:r>
            <a:br>
              <a:rPr lang="en-GB" dirty="0"/>
            </a:br>
            <a:r>
              <a:rPr lang="en-GB" dirty="0"/>
              <a:t> open access Hub and NEXT-level interdisciplinary </a:t>
            </a:r>
            <a:br>
              <a:rPr lang="en-GB" dirty="0"/>
            </a:br>
            <a:r>
              <a:rPr lang="en-GB" dirty="0"/>
              <a:t>research framework providing services for </a:t>
            </a:r>
            <a:br>
              <a:rPr lang="en-GB" dirty="0"/>
            </a:br>
            <a:r>
              <a:rPr lang="en-GB" dirty="0"/>
              <a:t>advancing science and society</a:t>
            </a:r>
            <a:endParaRPr lang="en-FI" dirty="0"/>
          </a:p>
        </p:txBody>
      </p:sp>
      <p:sp>
        <p:nvSpPr>
          <p:cNvPr id="12" name="TextBox 11">
            <a:extLst>
              <a:ext uri="{FF2B5EF4-FFF2-40B4-BE49-F238E27FC236}">
                <a16:creationId xmlns:a16="http://schemas.microsoft.com/office/drawing/2014/main" id="{DDBE8131-3076-95A4-90D7-3EA6A3F96DA8}"/>
              </a:ext>
            </a:extLst>
          </p:cNvPr>
          <p:cNvSpPr txBox="1"/>
          <p:nvPr/>
        </p:nvSpPr>
        <p:spPr>
          <a:xfrm>
            <a:off x="426868" y="2811854"/>
            <a:ext cx="5378395" cy="2862322"/>
          </a:xfrm>
          <a:prstGeom prst="rect">
            <a:avLst/>
          </a:prstGeom>
          <a:noFill/>
          <a:effectLst>
            <a:outerShdw blurRad="50800" dist="38100" dir="2700000" algn="tl" rotWithShape="0">
              <a:prstClr val="black">
                <a:alpha val="40000"/>
              </a:prstClr>
            </a:outerShdw>
          </a:effectLst>
        </p:spPr>
        <p:txBody>
          <a:bodyPr wrap="none" rtlCol="0">
            <a:spAutoFit/>
          </a:bodyPr>
          <a:lstStyle/>
          <a:p>
            <a:r>
              <a:rPr lang="en-FI" sz="3600" b="1" dirty="0">
                <a:latin typeface="Calibri" panose="020F0502020204030204" pitchFamily="34" charset="0"/>
                <a:cs typeface="Calibri" panose="020F0502020204030204" pitchFamily="34" charset="0"/>
              </a:rPr>
              <a:t>SCIENCE</a:t>
            </a:r>
          </a:p>
          <a:p>
            <a:endParaRPr lang="en-FI" sz="2400" b="1" dirty="0">
              <a:latin typeface="Calibri" panose="020F0502020204030204" pitchFamily="34" charset="0"/>
              <a:cs typeface="Calibri" panose="020F0502020204030204" pitchFamily="34" charset="0"/>
            </a:endParaRPr>
          </a:p>
          <a:p>
            <a:pPr marL="342900" indent="-342900">
              <a:buFontTx/>
              <a:buChar char="-"/>
            </a:pPr>
            <a:r>
              <a:rPr lang="en-FI" sz="2400" b="1" dirty="0">
                <a:latin typeface="Calibri" panose="020F0502020204030204" pitchFamily="34" charset="0"/>
                <a:cs typeface="Calibri" panose="020F0502020204030204" pitchFamily="34" charset="0"/>
              </a:rPr>
              <a:t>Delivers data and services</a:t>
            </a:r>
          </a:p>
          <a:p>
            <a:pPr marL="342900" indent="-342900">
              <a:buFontTx/>
              <a:buChar char="-"/>
            </a:pPr>
            <a:endParaRPr lang="en-FI" sz="2400" b="1" dirty="0">
              <a:latin typeface="Calibri" panose="020F0502020204030204" pitchFamily="34" charset="0"/>
              <a:cs typeface="Calibri" panose="020F0502020204030204" pitchFamily="34" charset="0"/>
            </a:endParaRPr>
          </a:p>
          <a:p>
            <a:pPr marL="342900" indent="-342900">
              <a:buFontTx/>
              <a:buChar char="-"/>
            </a:pPr>
            <a:r>
              <a:rPr lang="en-GB" sz="2400" b="1" dirty="0">
                <a:latin typeface="Calibri" panose="020F0502020204030204" pitchFamily="34" charset="0"/>
                <a:cs typeface="Calibri" panose="020F0502020204030204" pitchFamily="34" charset="0"/>
              </a:rPr>
              <a:t>L</a:t>
            </a:r>
            <a:r>
              <a:rPr lang="en-GB" sz="2400" b="1" i="0" u="none" strike="noStrike" dirty="0">
                <a:solidFill>
                  <a:srgbClr val="000000"/>
                </a:solidFill>
                <a:effectLst/>
                <a:latin typeface="Calibri" panose="020F0502020204030204" pitchFamily="34" charset="0"/>
                <a:cs typeface="Calibri" panose="020F0502020204030204" pitchFamily="34" charset="0"/>
              </a:rPr>
              <a:t>everages Essential Climate Variables </a:t>
            </a:r>
            <a:endParaRPr lang="en-FI" sz="2400" b="1" dirty="0">
              <a:latin typeface="Calibri" panose="020F0502020204030204" pitchFamily="34" charset="0"/>
              <a:cs typeface="Calibri" panose="020F0502020204030204" pitchFamily="34" charset="0"/>
            </a:endParaRPr>
          </a:p>
          <a:p>
            <a:endParaRPr lang="en-FI" sz="2400" b="1" dirty="0">
              <a:latin typeface="Calibri" panose="020F0502020204030204" pitchFamily="34" charset="0"/>
              <a:cs typeface="Calibri" panose="020F0502020204030204" pitchFamily="34" charset="0"/>
            </a:endParaRPr>
          </a:p>
          <a:p>
            <a:pPr marL="342900" indent="-342900">
              <a:buFontTx/>
              <a:buChar char="-"/>
            </a:pPr>
            <a:r>
              <a:rPr lang="en-GB" sz="2400" b="1" i="0" u="none" strike="noStrike" dirty="0">
                <a:solidFill>
                  <a:srgbClr val="000000"/>
                </a:solidFill>
                <a:effectLst/>
                <a:latin typeface="Calibri" panose="020F0502020204030204" pitchFamily="34" charset="0"/>
                <a:cs typeface="Calibri" panose="020F0502020204030204" pitchFamily="34" charset="0"/>
              </a:rPr>
              <a:t>Support for Climate Strategies</a:t>
            </a:r>
            <a:endParaRPr lang="en-GB" sz="2400" b="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E021750D-0373-C812-3C93-B06F7DC0FFC8}"/>
              </a:ext>
            </a:extLst>
          </p:cNvPr>
          <p:cNvSpPr txBox="1"/>
          <p:nvPr/>
        </p:nvSpPr>
        <p:spPr>
          <a:xfrm>
            <a:off x="12446000" y="2619528"/>
            <a:ext cx="4104009" cy="2862322"/>
          </a:xfrm>
          <a:prstGeom prst="rect">
            <a:avLst/>
          </a:prstGeom>
          <a:noFill/>
          <a:effectLst>
            <a:outerShdw blurRad="50800" dist="38100" dir="2700000" algn="tl" rotWithShape="0">
              <a:prstClr val="black">
                <a:alpha val="40000"/>
              </a:prstClr>
            </a:outerShdw>
          </a:effectLst>
        </p:spPr>
        <p:txBody>
          <a:bodyPr wrap="none" rtlCol="0">
            <a:spAutoFit/>
          </a:bodyPr>
          <a:lstStyle/>
          <a:p>
            <a:r>
              <a:rPr lang="en-FI" sz="3600" b="1" dirty="0">
                <a:latin typeface="Calibri" panose="020F0502020204030204" pitchFamily="34" charset="0"/>
                <a:cs typeface="Calibri" panose="020F0502020204030204" pitchFamily="34" charset="0"/>
              </a:rPr>
              <a:t>TECHNOLOGY</a:t>
            </a:r>
          </a:p>
          <a:p>
            <a:endParaRPr lang="en-FI" sz="2400" b="1" dirty="0">
              <a:latin typeface="Calibri" panose="020F0502020204030204" pitchFamily="34" charset="0"/>
              <a:cs typeface="Calibri" panose="020F0502020204030204" pitchFamily="34" charset="0"/>
            </a:endParaRPr>
          </a:p>
          <a:p>
            <a:pPr marL="342900" indent="-342900">
              <a:buFontTx/>
              <a:buChar char="-"/>
            </a:pPr>
            <a:r>
              <a:rPr lang="en-GB" sz="2400" b="1" dirty="0">
                <a:latin typeface="Calibri" panose="020F0502020204030204" pitchFamily="34" charset="0"/>
                <a:cs typeface="Calibri" panose="020F0502020204030204" pitchFamily="34" charset="0"/>
              </a:rPr>
              <a:t>Cloud Computing Resources</a:t>
            </a:r>
          </a:p>
          <a:p>
            <a:pPr marL="342900" indent="-342900">
              <a:buFontTx/>
              <a:buChar char="-"/>
            </a:pPr>
            <a:endParaRPr lang="en-GB" sz="2400" b="1" dirty="0">
              <a:latin typeface="Calibri" panose="020F0502020204030204" pitchFamily="34" charset="0"/>
              <a:cs typeface="Calibri" panose="020F0502020204030204" pitchFamily="34" charset="0"/>
            </a:endParaRPr>
          </a:p>
          <a:p>
            <a:pPr marL="342900" indent="-342900">
              <a:buFontTx/>
              <a:buChar char="-"/>
            </a:pPr>
            <a:r>
              <a:rPr lang="en-GB" sz="2400" b="1" dirty="0">
                <a:latin typeface="Calibri" panose="020F0502020204030204" pitchFamily="34" charset="0"/>
                <a:cs typeface="Calibri" panose="020F0502020204030204" pitchFamily="34" charset="0"/>
              </a:rPr>
              <a:t>Technical Expertise</a:t>
            </a:r>
          </a:p>
          <a:p>
            <a:pPr marL="342900" indent="-342900">
              <a:buFontTx/>
              <a:buChar char="-"/>
            </a:pPr>
            <a:endParaRPr lang="en-GB" sz="2400" b="1" dirty="0">
              <a:latin typeface="Calibri" panose="020F0502020204030204" pitchFamily="34" charset="0"/>
              <a:cs typeface="Calibri" panose="020F0502020204030204" pitchFamily="34" charset="0"/>
            </a:endParaRPr>
          </a:p>
          <a:p>
            <a:pPr marL="342900" indent="-342900">
              <a:buFontTx/>
              <a:buChar char="-"/>
            </a:pPr>
            <a:r>
              <a:rPr lang="en-GB" sz="2400" b="1" dirty="0">
                <a:latin typeface="Calibri" panose="020F0502020204030204" pitchFamily="34" charset="0"/>
                <a:cs typeface="Calibri" panose="020F0502020204030204" pitchFamily="34" charset="0"/>
              </a:rPr>
              <a:t>Support Services</a:t>
            </a:r>
          </a:p>
        </p:txBody>
      </p:sp>
      <p:pic>
        <p:nvPicPr>
          <p:cNvPr id="14" name="Picture 2" descr="Essential Variables | Earthdata">
            <a:extLst>
              <a:ext uri="{FF2B5EF4-FFF2-40B4-BE49-F238E27FC236}">
                <a16:creationId xmlns:a16="http://schemas.microsoft.com/office/drawing/2014/main" id="{81F2D181-CABC-D4AA-00F4-D7D22D5F600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44537" y="2210900"/>
            <a:ext cx="6386737" cy="464411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1D4E1BB-03CB-8BDC-5994-72DBEC8A3231}"/>
              </a:ext>
            </a:extLst>
          </p:cNvPr>
          <p:cNvPicPr>
            <a:picLocks noChangeAspect="1"/>
          </p:cNvPicPr>
          <p:nvPr/>
        </p:nvPicPr>
        <p:blipFill>
          <a:blip r:embed="rId6"/>
          <a:stretch>
            <a:fillRect/>
          </a:stretch>
        </p:blipFill>
        <p:spPr>
          <a:xfrm>
            <a:off x="-6875221" y="1374920"/>
            <a:ext cx="6621220" cy="5104407"/>
          </a:xfrm>
          <a:prstGeom prst="rect">
            <a:avLst/>
          </a:prstGeom>
        </p:spPr>
      </p:pic>
    </p:spTree>
    <p:extLst>
      <p:ext uri="{BB962C8B-B14F-4D97-AF65-F5344CB8AC3E}">
        <p14:creationId xmlns:p14="http://schemas.microsoft.com/office/powerpoint/2010/main" val="3112553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logo with blue and grey letters&#10;&#10;Description automatically generated">
            <a:extLst>
              <a:ext uri="{FF2B5EF4-FFF2-40B4-BE49-F238E27FC236}">
                <a16:creationId xmlns:a16="http://schemas.microsoft.com/office/drawing/2014/main" id="{08F61529-47A7-81CF-67FC-BE7E54DDE3AF}"/>
              </a:ext>
            </a:extLst>
          </p:cNvPr>
          <p:cNvPicPr>
            <a:picLocks noChangeAspect="1"/>
          </p:cNvPicPr>
          <p:nvPr/>
        </p:nvPicPr>
        <p:blipFill>
          <a:blip r:embed="rId3"/>
          <a:stretch>
            <a:fillRect/>
          </a:stretch>
        </p:blipFill>
        <p:spPr>
          <a:xfrm>
            <a:off x="9110789" y="2982"/>
            <a:ext cx="3020485" cy="2275708"/>
          </a:xfrm>
          <a:prstGeom prst="rect">
            <a:avLst/>
          </a:prstGeom>
          <a:solidFill>
            <a:schemeClr val="lt1">
              <a:alpha val="0"/>
            </a:schemeClr>
          </a:solidFill>
        </p:spPr>
      </p:pic>
      <p:pic>
        <p:nvPicPr>
          <p:cNvPr id="7" name="Picture 6" descr="A logo with text on it&#10;&#10;Description automatically generated">
            <a:extLst>
              <a:ext uri="{FF2B5EF4-FFF2-40B4-BE49-F238E27FC236}">
                <a16:creationId xmlns:a16="http://schemas.microsoft.com/office/drawing/2014/main" id="{A7E323C7-C18D-1ADC-DB28-AFD7A19E4476}"/>
              </a:ext>
            </a:extLst>
          </p:cNvPr>
          <p:cNvPicPr>
            <a:picLocks noChangeAspect="1"/>
          </p:cNvPicPr>
          <p:nvPr/>
        </p:nvPicPr>
        <p:blipFill>
          <a:blip r:embed="rId4"/>
          <a:stretch>
            <a:fillRect/>
          </a:stretch>
        </p:blipFill>
        <p:spPr>
          <a:xfrm>
            <a:off x="60725" y="33528"/>
            <a:ext cx="3275754" cy="2208652"/>
          </a:xfrm>
          <a:prstGeom prst="rect">
            <a:avLst/>
          </a:prstGeom>
        </p:spPr>
      </p:pic>
      <p:sp>
        <p:nvSpPr>
          <p:cNvPr id="3" name="Title 2">
            <a:extLst>
              <a:ext uri="{FF2B5EF4-FFF2-40B4-BE49-F238E27FC236}">
                <a16:creationId xmlns:a16="http://schemas.microsoft.com/office/drawing/2014/main" id="{455235B5-5224-022C-A2FD-E88D6470A7FE}"/>
              </a:ext>
            </a:extLst>
          </p:cNvPr>
          <p:cNvSpPr>
            <a:spLocks noGrp="1"/>
          </p:cNvSpPr>
          <p:nvPr>
            <p:ph type="title"/>
          </p:nvPr>
        </p:nvSpPr>
        <p:spPr>
          <a:xfrm>
            <a:off x="1698602" y="627445"/>
            <a:ext cx="8794795" cy="343248"/>
          </a:xfrm>
        </p:spPr>
        <p:txBody>
          <a:bodyPr>
            <a:normAutofit fontScale="90000"/>
          </a:bodyPr>
          <a:lstStyle/>
          <a:p>
            <a:pPr algn="ctr"/>
            <a:r>
              <a:rPr lang="en-GB" dirty="0"/>
              <a:t>    </a:t>
            </a:r>
            <a:r>
              <a:rPr lang="en-GB" dirty="0" err="1"/>
              <a:t>ENVironmental</a:t>
            </a:r>
            <a:r>
              <a:rPr lang="en-GB" dirty="0"/>
              <a:t> Research Infrastructures delivering an</a:t>
            </a:r>
            <a:br>
              <a:rPr lang="en-GB" dirty="0"/>
            </a:br>
            <a:r>
              <a:rPr lang="en-GB" dirty="0"/>
              <a:t> open access Hub and NEXT-level interdisciplinary </a:t>
            </a:r>
            <a:br>
              <a:rPr lang="en-GB" dirty="0"/>
            </a:br>
            <a:r>
              <a:rPr lang="en-GB" dirty="0"/>
              <a:t>research framework providing services for </a:t>
            </a:r>
            <a:br>
              <a:rPr lang="en-GB" dirty="0"/>
            </a:br>
            <a:r>
              <a:rPr lang="en-GB" dirty="0"/>
              <a:t>advancing science and society</a:t>
            </a:r>
            <a:endParaRPr lang="en-FI" dirty="0"/>
          </a:p>
        </p:txBody>
      </p:sp>
      <p:sp>
        <p:nvSpPr>
          <p:cNvPr id="12" name="TextBox 11">
            <a:extLst>
              <a:ext uri="{FF2B5EF4-FFF2-40B4-BE49-F238E27FC236}">
                <a16:creationId xmlns:a16="http://schemas.microsoft.com/office/drawing/2014/main" id="{DDBE8131-3076-95A4-90D7-3EA6A3F96DA8}"/>
              </a:ext>
            </a:extLst>
          </p:cNvPr>
          <p:cNvSpPr txBox="1"/>
          <p:nvPr/>
        </p:nvSpPr>
        <p:spPr>
          <a:xfrm>
            <a:off x="-5475033" y="107401"/>
            <a:ext cx="5378395" cy="2862322"/>
          </a:xfrm>
          <a:prstGeom prst="rect">
            <a:avLst/>
          </a:prstGeom>
          <a:noFill/>
          <a:effectLst>
            <a:outerShdw blurRad="50800" dist="38100" dir="2700000" algn="tl" rotWithShape="0">
              <a:prstClr val="black">
                <a:alpha val="40000"/>
              </a:prstClr>
            </a:outerShdw>
          </a:effectLst>
        </p:spPr>
        <p:txBody>
          <a:bodyPr wrap="none" rtlCol="0">
            <a:spAutoFit/>
          </a:bodyPr>
          <a:lstStyle/>
          <a:p>
            <a:r>
              <a:rPr lang="en-FI" sz="3600" b="1" dirty="0">
                <a:latin typeface="Calibri" panose="020F0502020204030204" pitchFamily="34" charset="0"/>
                <a:cs typeface="Calibri" panose="020F0502020204030204" pitchFamily="34" charset="0"/>
              </a:rPr>
              <a:t>SCIENCE</a:t>
            </a:r>
          </a:p>
          <a:p>
            <a:endParaRPr lang="en-FI" sz="2400" b="1" dirty="0">
              <a:latin typeface="Calibri" panose="020F0502020204030204" pitchFamily="34" charset="0"/>
              <a:cs typeface="Calibri" panose="020F0502020204030204" pitchFamily="34" charset="0"/>
            </a:endParaRPr>
          </a:p>
          <a:p>
            <a:pPr marL="342900" indent="-342900">
              <a:buFontTx/>
              <a:buChar char="-"/>
            </a:pPr>
            <a:r>
              <a:rPr lang="en-FI" sz="2400" b="1" dirty="0">
                <a:latin typeface="Calibri" panose="020F0502020204030204" pitchFamily="34" charset="0"/>
                <a:cs typeface="Calibri" panose="020F0502020204030204" pitchFamily="34" charset="0"/>
              </a:rPr>
              <a:t>Delivers data and services</a:t>
            </a:r>
          </a:p>
          <a:p>
            <a:pPr marL="342900" indent="-342900">
              <a:buFontTx/>
              <a:buChar char="-"/>
            </a:pPr>
            <a:endParaRPr lang="en-FI" sz="2400" b="1" dirty="0">
              <a:latin typeface="Calibri" panose="020F0502020204030204" pitchFamily="34" charset="0"/>
              <a:cs typeface="Calibri" panose="020F0502020204030204" pitchFamily="34" charset="0"/>
            </a:endParaRPr>
          </a:p>
          <a:p>
            <a:pPr marL="342900" indent="-342900">
              <a:buFontTx/>
              <a:buChar char="-"/>
            </a:pPr>
            <a:r>
              <a:rPr lang="en-GB" sz="2400" b="1" dirty="0">
                <a:latin typeface="Calibri" panose="020F0502020204030204" pitchFamily="34" charset="0"/>
                <a:cs typeface="Calibri" panose="020F0502020204030204" pitchFamily="34" charset="0"/>
              </a:rPr>
              <a:t>L</a:t>
            </a:r>
            <a:r>
              <a:rPr lang="en-GB" sz="2400" b="1" i="0" u="none" strike="noStrike" dirty="0">
                <a:solidFill>
                  <a:srgbClr val="000000"/>
                </a:solidFill>
                <a:effectLst/>
                <a:latin typeface="Calibri" panose="020F0502020204030204" pitchFamily="34" charset="0"/>
                <a:cs typeface="Calibri" panose="020F0502020204030204" pitchFamily="34" charset="0"/>
              </a:rPr>
              <a:t>everages Essential Climate Variables </a:t>
            </a:r>
            <a:endParaRPr lang="en-FI" sz="2400" b="1" dirty="0">
              <a:latin typeface="Calibri" panose="020F0502020204030204" pitchFamily="34" charset="0"/>
              <a:cs typeface="Calibri" panose="020F0502020204030204" pitchFamily="34" charset="0"/>
            </a:endParaRPr>
          </a:p>
          <a:p>
            <a:endParaRPr lang="en-FI" sz="2400" b="1" dirty="0">
              <a:latin typeface="Calibri" panose="020F0502020204030204" pitchFamily="34" charset="0"/>
              <a:cs typeface="Calibri" panose="020F0502020204030204" pitchFamily="34" charset="0"/>
            </a:endParaRPr>
          </a:p>
          <a:p>
            <a:pPr marL="342900" indent="-342900">
              <a:buFontTx/>
              <a:buChar char="-"/>
            </a:pPr>
            <a:r>
              <a:rPr lang="en-GB" sz="2400" b="1" i="0" u="none" strike="noStrike" dirty="0">
                <a:solidFill>
                  <a:srgbClr val="000000"/>
                </a:solidFill>
                <a:effectLst/>
                <a:latin typeface="Calibri" panose="020F0502020204030204" pitchFamily="34" charset="0"/>
                <a:cs typeface="Calibri" panose="020F0502020204030204" pitchFamily="34" charset="0"/>
              </a:rPr>
              <a:t>Support for Climate Strategies</a:t>
            </a:r>
            <a:endParaRPr lang="en-GB" sz="2400" b="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E021750D-0373-C812-3C93-B06F7DC0FFC8}"/>
              </a:ext>
            </a:extLst>
          </p:cNvPr>
          <p:cNvSpPr txBox="1"/>
          <p:nvPr/>
        </p:nvSpPr>
        <p:spPr>
          <a:xfrm>
            <a:off x="7484533" y="2495962"/>
            <a:ext cx="4104009" cy="2862322"/>
          </a:xfrm>
          <a:prstGeom prst="rect">
            <a:avLst/>
          </a:prstGeom>
          <a:noFill/>
          <a:effectLst>
            <a:outerShdw blurRad="50800" dist="38100" dir="2700000" algn="tl" rotWithShape="0">
              <a:prstClr val="black">
                <a:alpha val="40000"/>
              </a:prstClr>
            </a:outerShdw>
          </a:effectLst>
        </p:spPr>
        <p:txBody>
          <a:bodyPr wrap="none" rtlCol="0">
            <a:spAutoFit/>
          </a:bodyPr>
          <a:lstStyle/>
          <a:p>
            <a:r>
              <a:rPr lang="en-FI" sz="3600" b="1" dirty="0">
                <a:latin typeface="Calibri" panose="020F0502020204030204" pitchFamily="34" charset="0"/>
                <a:cs typeface="Calibri" panose="020F0502020204030204" pitchFamily="34" charset="0"/>
              </a:rPr>
              <a:t>TECHNOLOGY</a:t>
            </a:r>
          </a:p>
          <a:p>
            <a:endParaRPr lang="en-FI" sz="2400" b="1" dirty="0">
              <a:latin typeface="Calibri" panose="020F0502020204030204" pitchFamily="34" charset="0"/>
              <a:cs typeface="Calibri" panose="020F0502020204030204" pitchFamily="34" charset="0"/>
            </a:endParaRPr>
          </a:p>
          <a:p>
            <a:pPr marL="342900" indent="-342900">
              <a:buFontTx/>
              <a:buChar char="-"/>
            </a:pPr>
            <a:r>
              <a:rPr lang="en-GB" sz="2400" b="1" dirty="0">
                <a:latin typeface="Calibri" panose="020F0502020204030204" pitchFamily="34" charset="0"/>
                <a:cs typeface="Calibri" panose="020F0502020204030204" pitchFamily="34" charset="0"/>
              </a:rPr>
              <a:t>Cloud Computing Resources</a:t>
            </a:r>
          </a:p>
          <a:p>
            <a:pPr marL="342900" indent="-342900">
              <a:buFontTx/>
              <a:buChar char="-"/>
            </a:pPr>
            <a:endParaRPr lang="en-GB" sz="2400" b="1" dirty="0">
              <a:latin typeface="Calibri" panose="020F0502020204030204" pitchFamily="34" charset="0"/>
              <a:cs typeface="Calibri" panose="020F0502020204030204" pitchFamily="34" charset="0"/>
            </a:endParaRPr>
          </a:p>
          <a:p>
            <a:pPr marL="342900" indent="-342900">
              <a:buFontTx/>
              <a:buChar char="-"/>
            </a:pPr>
            <a:r>
              <a:rPr lang="en-GB" sz="2400" b="1" dirty="0">
                <a:latin typeface="Calibri" panose="020F0502020204030204" pitchFamily="34" charset="0"/>
                <a:cs typeface="Calibri" panose="020F0502020204030204" pitchFamily="34" charset="0"/>
              </a:rPr>
              <a:t>Technical Expertise</a:t>
            </a:r>
          </a:p>
          <a:p>
            <a:pPr marL="342900" indent="-342900">
              <a:buFontTx/>
              <a:buChar char="-"/>
            </a:pPr>
            <a:endParaRPr lang="en-GB" sz="2400" b="1" dirty="0">
              <a:latin typeface="Calibri" panose="020F0502020204030204" pitchFamily="34" charset="0"/>
              <a:cs typeface="Calibri" panose="020F0502020204030204" pitchFamily="34" charset="0"/>
            </a:endParaRPr>
          </a:p>
          <a:p>
            <a:pPr marL="342900" indent="-342900">
              <a:buFontTx/>
              <a:buChar char="-"/>
            </a:pPr>
            <a:r>
              <a:rPr lang="en-GB" sz="2400" b="1" dirty="0">
                <a:latin typeface="Calibri" panose="020F0502020204030204" pitchFamily="34" charset="0"/>
                <a:cs typeface="Calibri" panose="020F0502020204030204" pitchFamily="34" charset="0"/>
              </a:rPr>
              <a:t>Support Services</a:t>
            </a:r>
          </a:p>
        </p:txBody>
      </p:sp>
      <p:pic>
        <p:nvPicPr>
          <p:cNvPr id="14" name="Picture 2" descr="Essential Variables | Earthdata">
            <a:extLst>
              <a:ext uri="{FF2B5EF4-FFF2-40B4-BE49-F238E27FC236}">
                <a16:creationId xmlns:a16="http://schemas.microsoft.com/office/drawing/2014/main" id="{81F2D181-CABC-D4AA-00F4-D7D22D5F600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843111" y="449834"/>
            <a:ext cx="6386737" cy="46441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1D4E1BB-03CB-8BDC-5994-72DBEC8A3231}"/>
              </a:ext>
            </a:extLst>
          </p:cNvPr>
          <p:cNvPicPr>
            <a:picLocks noChangeAspect="1"/>
          </p:cNvPicPr>
          <p:nvPr/>
        </p:nvPicPr>
        <p:blipFill>
          <a:blip r:embed="rId6"/>
          <a:stretch>
            <a:fillRect/>
          </a:stretch>
        </p:blipFill>
        <p:spPr>
          <a:xfrm>
            <a:off x="438542" y="2079883"/>
            <a:ext cx="6154479" cy="47445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785754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logo with blue and grey letters&#10;&#10;Description automatically generated">
            <a:extLst>
              <a:ext uri="{FF2B5EF4-FFF2-40B4-BE49-F238E27FC236}">
                <a16:creationId xmlns:a16="http://schemas.microsoft.com/office/drawing/2014/main" id="{08F61529-47A7-81CF-67FC-BE7E54DDE3AF}"/>
              </a:ext>
            </a:extLst>
          </p:cNvPr>
          <p:cNvPicPr>
            <a:picLocks noChangeAspect="1"/>
          </p:cNvPicPr>
          <p:nvPr/>
        </p:nvPicPr>
        <p:blipFill>
          <a:blip r:embed="rId3"/>
          <a:stretch>
            <a:fillRect/>
          </a:stretch>
        </p:blipFill>
        <p:spPr>
          <a:xfrm>
            <a:off x="9110789" y="2982"/>
            <a:ext cx="3020485" cy="2275708"/>
          </a:xfrm>
          <a:prstGeom prst="rect">
            <a:avLst/>
          </a:prstGeom>
          <a:solidFill>
            <a:schemeClr val="lt1">
              <a:alpha val="0"/>
            </a:schemeClr>
          </a:solidFill>
        </p:spPr>
      </p:pic>
      <p:pic>
        <p:nvPicPr>
          <p:cNvPr id="7" name="Picture 6" descr="A logo with text on it&#10;&#10;Description automatically generated">
            <a:extLst>
              <a:ext uri="{FF2B5EF4-FFF2-40B4-BE49-F238E27FC236}">
                <a16:creationId xmlns:a16="http://schemas.microsoft.com/office/drawing/2014/main" id="{A7E323C7-C18D-1ADC-DB28-AFD7A19E4476}"/>
              </a:ext>
            </a:extLst>
          </p:cNvPr>
          <p:cNvPicPr>
            <a:picLocks noChangeAspect="1"/>
          </p:cNvPicPr>
          <p:nvPr/>
        </p:nvPicPr>
        <p:blipFill>
          <a:blip r:embed="rId4"/>
          <a:stretch>
            <a:fillRect/>
          </a:stretch>
        </p:blipFill>
        <p:spPr>
          <a:xfrm>
            <a:off x="60725" y="33528"/>
            <a:ext cx="3275754" cy="2208652"/>
          </a:xfrm>
          <a:prstGeom prst="rect">
            <a:avLst/>
          </a:prstGeom>
        </p:spPr>
      </p:pic>
      <p:sp>
        <p:nvSpPr>
          <p:cNvPr id="3" name="Title 2">
            <a:extLst>
              <a:ext uri="{FF2B5EF4-FFF2-40B4-BE49-F238E27FC236}">
                <a16:creationId xmlns:a16="http://schemas.microsoft.com/office/drawing/2014/main" id="{455235B5-5224-022C-A2FD-E88D6470A7FE}"/>
              </a:ext>
            </a:extLst>
          </p:cNvPr>
          <p:cNvSpPr>
            <a:spLocks noGrp="1"/>
          </p:cNvSpPr>
          <p:nvPr>
            <p:ph type="title"/>
          </p:nvPr>
        </p:nvSpPr>
        <p:spPr>
          <a:xfrm>
            <a:off x="1698602" y="627445"/>
            <a:ext cx="8794795" cy="343248"/>
          </a:xfrm>
        </p:spPr>
        <p:txBody>
          <a:bodyPr>
            <a:normAutofit fontScale="90000"/>
          </a:bodyPr>
          <a:lstStyle/>
          <a:p>
            <a:pPr algn="ctr"/>
            <a:r>
              <a:rPr lang="en-GB" dirty="0"/>
              <a:t>    </a:t>
            </a:r>
            <a:r>
              <a:rPr lang="en-GB" dirty="0" err="1"/>
              <a:t>ENVironmental</a:t>
            </a:r>
            <a:r>
              <a:rPr lang="en-GB" dirty="0"/>
              <a:t> Research Infrastructures delivering an</a:t>
            </a:r>
            <a:br>
              <a:rPr lang="en-GB" dirty="0"/>
            </a:br>
            <a:r>
              <a:rPr lang="en-GB" dirty="0"/>
              <a:t> open access Hub and NEXT-level interdisciplinary </a:t>
            </a:r>
            <a:br>
              <a:rPr lang="en-GB" dirty="0"/>
            </a:br>
            <a:r>
              <a:rPr lang="en-GB" dirty="0"/>
              <a:t>research framework providing services for </a:t>
            </a:r>
            <a:br>
              <a:rPr lang="en-GB" dirty="0"/>
            </a:br>
            <a:r>
              <a:rPr lang="en-GB" dirty="0"/>
              <a:t>advancing science and society</a:t>
            </a:r>
            <a:endParaRPr lang="en-FI" dirty="0"/>
          </a:p>
        </p:txBody>
      </p:sp>
      <p:sp>
        <p:nvSpPr>
          <p:cNvPr id="12" name="TextBox 11">
            <a:extLst>
              <a:ext uri="{FF2B5EF4-FFF2-40B4-BE49-F238E27FC236}">
                <a16:creationId xmlns:a16="http://schemas.microsoft.com/office/drawing/2014/main" id="{DDBE8131-3076-95A4-90D7-3EA6A3F96DA8}"/>
              </a:ext>
            </a:extLst>
          </p:cNvPr>
          <p:cNvSpPr txBox="1"/>
          <p:nvPr/>
        </p:nvSpPr>
        <p:spPr>
          <a:xfrm>
            <a:off x="426868" y="2811854"/>
            <a:ext cx="5378395" cy="2862322"/>
          </a:xfrm>
          <a:prstGeom prst="rect">
            <a:avLst/>
          </a:prstGeom>
          <a:noFill/>
          <a:effectLst>
            <a:outerShdw blurRad="50800" dist="38100" dir="2700000" algn="tl" rotWithShape="0">
              <a:prstClr val="black">
                <a:alpha val="40000"/>
              </a:prstClr>
            </a:outerShdw>
          </a:effectLst>
        </p:spPr>
        <p:txBody>
          <a:bodyPr wrap="none" rtlCol="0">
            <a:spAutoFit/>
          </a:bodyPr>
          <a:lstStyle/>
          <a:p>
            <a:r>
              <a:rPr lang="en-FI" sz="3600" b="1" dirty="0">
                <a:latin typeface="Calibri" panose="020F0502020204030204" pitchFamily="34" charset="0"/>
                <a:cs typeface="Calibri" panose="020F0502020204030204" pitchFamily="34" charset="0"/>
              </a:rPr>
              <a:t>SCIENCE</a:t>
            </a:r>
          </a:p>
          <a:p>
            <a:endParaRPr lang="en-FI" sz="2400" b="1" dirty="0">
              <a:latin typeface="Calibri" panose="020F0502020204030204" pitchFamily="34" charset="0"/>
              <a:cs typeface="Calibri" panose="020F0502020204030204" pitchFamily="34" charset="0"/>
            </a:endParaRPr>
          </a:p>
          <a:p>
            <a:pPr marL="342900" indent="-342900">
              <a:buFontTx/>
              <a:buChar char="-"/>
            </a:pPr>
            <a:r>
              <a:rPr lang="en-FI" sz="2400" b="1" dirty="0">
                <a:latin typeface="Calibri" panose="020F0502020204030204" pitchFamily="34" charset="0"/>
                <a:cs typeface="Calibri" panose="020F0502020204030204" pitchFamily="34" charset="0"/>
              </a:rPr>
              <a:t>Delivers data and services</a:t>
            </a:r>
          </a:p>
          <a:p>
            <a:pPr marL="342900" indent="-342900">
              <a:buFontTx/>
              <a:buChar char="-"/>
            </a:pPr>
            <a:endParaRPr lang="en-FI" sz="2400" b="1" dirty="0">
              <a:latin typeface="Calibri" panose="020F0502020204030204" pitchFamily="34" charset="0"/>
              <a:cs typeface="Calibri" panose="020F0502020204030204" pitchFamily="34" charset="0"/>
            </a:endParaRPr>
          </a:p>
          <a:p>
            <a:pPr marL="342900" indent="-342900">
              <a:buFontTx/>
              <a:buChar char="-"/>
            </a:pPr>
            <a:r>
              <a:rPr lang="en-GB" sz="2400" b="1" dirty="0">
                <a:latin typeface="Calibri" panose="020F0502020204030204" pitchFamily="34" charset="0"/>
                <a:cs typeface="Calibri" panose="020F0502020204030204" pitchFamily="34" charset="0"/>
              </a:rPr>
              <a:t>L</a:t>
            </a:r>
            <a:r>
              <a:rPr lang="en-GB" sz="2400" b="1" i="0" u="none" strike="noStrike" dirty="0">
                <a:solidFill>
                  <a:srgbClr val="000000"/>
                </a:solidFill>
                <a:effectLst/>
                <a:latin typeface="Calibri" panose="020F0502020204030204" pitchFamily="34" charset="0"/>
                <a:cs typeface="Calibri" panose="020F0502020204030204" pitchFamily="34" charset="0"/>
              </a:rPr>
              <a:t>everages Essential Climate Variables </a:t>
            </a:r>
            <a:endParaRPr lang="en-FI" sz="2400" b="1" dirty="0">
              <a:latin typeface="Calibri" panose="020F0502020204030204" pitchFamily="34" charset="0"/>
              <a:cs typeface="Calibri" panose="020F0502020204030204" pitchFamily="34" charset="0"/>
            </a:endParaRPr>
          </a:p>
          <a:p>
            <a:endParaRPr lang="en-FI" sz="2400" b="1" dirty="0">
              <a:latin typeface="Calibri" panose="020F0502020204030204" pitchFamily="34" charset="0"/>
              <a:cs typeface="Calibri" panose="020F0502020204030204" pitchFamily="34" charset="0"/>
            </a:endParaRPr>
          </a:p>
          <a:p>
            <a:pPr marL="342900" indent="-342900">
              <a:buFontTx/>
              <a:buChar char="-"/>
            </a:pPr>
            <a:r>
              <a:rPr lang="en-GB" sz="2400" b="1" i="0" u="none" strike="noStrike" dirty="0">
                <a:solidFill>
                  <a:srgbClr val="000000"/>
                </a:solidFill>
                <a:effectLst/>
                <a:latin typeface="Calibri" panose="020F0502020204030204" pitchFamily="34" charset="0"/>
                <a:cs typeface="Calibri" panose="020F0502020204030204" pitchFamily="34" charset="0"/>
              </a:rPr>
              <a:t>Support for Climate Strategies</a:t>
            </a:r>
            <a:endParaRPr lang="en-GB" sz="2400" b="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E021750D-0373-C812-3C93-B06F7DC0FFC8}"/>
              </a:ext>
            </a:extLst>
          </p:cNvPr>
          <p:cNvSpPr txBox="1"/>
          <p:nvPr/>
        </p:nvSpPr>
        <p:spPr>
          <a:xfrm>
            <a:off x="7661123" y="2811854"/>
            <a:ext cx="4104009" cy="2862322"/>
          </a:xfrm>
          <a:prstGeom prst="rect">
            <a:avLst/>
          </a:prstGeom>
          <a:noFill/>
          <a:effectLst>
            <a:outerShdw blurRad="50800" dist="38100" dir="2700000" algn="tl" rotWithShape="0">
              <a:prstClr val="black">
                <a:alpha val="40000"/>
              </a:prstClr>
            </a:outerShdw>
          </a:effectLst>
        </p:spPr>
        <p:txBody>
          <a:bodyPr wrap="none" rtlCol="0">
            <a:spAutoFit/>
          </a:bodyPr>
          <a:lstStyle/>
          <a:p>
            <a:r>
              <a:rPr lang="en-FI" sz="3600" b="1" dirty="0">
                <a:latin typeface="Calibri" panose="020F0502020204030204" pitchFamily="34" charset="0"/>
                <a:cs typeface="Calibri" panose="020F0502020204030204" pitchFamily="34" charset="0"/>
              </a:rPr>
              <a:t>TECHNOLOGY</a:t>
            </a:r>
          </a:p>
          <a:p>
            <a:endParaRPr lang="en-FI" sz="2400" b="1" dirty="0">
              <a:latin typeface="Calibri" panose="020F0502020204030204" pitchFamily="34" charset="0"/>
              <a:cs typeface="Calibri" panose="020F0502020204030204" pitchFamily="34" charset="0"/>
            </a:endParaRPr>
          </a:p>
          <a:p>
            <a:pPr marL="342900" indent="-342900">
              <a:buFontTx/>
              <a:buChar char="-"/>
            </a:pPr>
            <a:r>
              <a:rPr lang="en-GB" sz="2400" b="1" dirty="0">
                <a:latin typeface="Calibri" panose="020F0502020204030204" pitchFamily="34" charset="0"/>
                <a:cs typeface="Calibri" panose="020F0502020204030204" pitchFamily="34" charset="0"/>
              </a:rPr>
              <a:t>Cloud Computing Resources</a:t>
            </a:r>
          </a:p>
          <a:p>
            <a:pPr marL="342900" indent="-342900">
              <a:buFontTx/>
              <a:buChar char="-"/>
            </a:pPr>
            <a:endParaRPr lang="en-GB" sz="2400" b="1" dirty="0">
              <a:latin typeface="Calibri" panose="020F0502020204030204" pitchFamily="34" charset="0"/>
              <a:cs typeface="Calibri" panose="020F0502020204030204" pitchFamily="34" charset="0"/>
            </a:endParaRPr>
          </a:p>
          <a:p>
            <a:pPr marL="342900" indent="-342900">
              <a:buFontTx/>
              <a:buChar char="-"/>
            </a:pPr>
            <a:r>
              <a:rPr lang="en-GB" sz="2400" b="1" dirty="0">
                <a:latin typeface="Calibri" panose="020F0502020204030204" pitchFamily="34" charset="0"/>
                <a:cs typeface="Calibri" panose="020F0502020204030204" pitchFamily="34" charset="0"/>
              </a:rPr>
              <a:t>Technical Expertise</a:t>
            </a:r>
          </a:p>
          <a:p>
            <a:pPr marL="342900" indent="-342900">
              <a:buFontTx/>
              <a:buChar char="-"/>
            </a:pPr>
            <a:endParaRPr lang="en-GB" sz="2400" b="1" dirty="0">
              <a:latin typeface="Calibri" panose="020F0502020204030204" pitchFamily="34" charset="0"/>
              <a:cs typeface="Calibri" panose="020F0502020204030204" pitchFamily="34" charset="0"/>
            </a:endParaRPr>
          </a:p>
          <a:p>
            <a:pPr marL="342900" indent="-342900">
              <a:buFontTx/>
              <a:buChar char="-"/>
            </a:pPr>
            <a:r>
              <a:rPr lang="en-GB" sz="2400" b="1" dirty="0">
                <a:latin typeface="Calibri" panose="020F0502020204030204" pitchFamily="34" charset="0"/>
                <a:cs typeface="Calibri" panose="020F0502020204030204" pitchFamily="34" charset="0"/>
              </a:rPr>
              <a:t>Support Services</a:t>
            </a:r>
          </a:p>
        </p:txBody>
      </p:sp>
      <p:pic>
        <p:nvPicPr>
          <p:cNvPr id="14" name="Picture 2" descr="Essential Variables | Earthdata">
            <a:extLst>
              <a:ext uri="{FF2B5EF4-FFF2-40B4-BE49-F238E27FC236}">
                <a16:creationId xmlns:a16="http://schemas.microsoft.com/office/drawing/2014/main" id="{81F2D181-CABC-D4AA-00F4-D7D22D5F600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701269" y="-401103"/>
            <a:ext cx="6386737" cy="46441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1D4E1BB-03CB-8BDC-5994-72DBEC8A3231}"/>
              </a:ext>
            </a:extLst>
          </p:cNvPr>
          <p:cNvPicPr>
            <a:picLocks noChangeAspect="1"/>
          </p:cNvPicPr>
          <p:nvPr/>
        </p:nvPicPr>
        <p:blipFill>
          <a:blip r:embed="rId6"/>
          <a:stretch>
            <a:fillRect/>
          </a:stretch>
        </p:blipFill>
        <p:spPr>
          <a:xfrm>
            <a:off x="-6875221" y="1374920"/>
            <a:ext cx="6621220" cy="5104407"/>
          </a:xfrm>
          <a:prstGeom prst="rect">
            <a:avLst/>
          </a:prstGeom>
        </p:spPr>
      </p:pic>
    </p:spTree>
    <p:extLst>
      <p:ext uri="{BB962C8B-B14F-4D97-AF65-F5344CB8AC3E}">
        <p14:creationId xmlns:p14="http://schemas.microsoft.com/office/powerpoint/2010/main" val="23991392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F7BE4A-DB20-2A1F-0683-D07FE9A8B0D1}"/>
              </a:ext>
            </a:extLst>
          </p:cNvPr>
          <p:cNvSpPr>
            <a:spLocks noGrp="1"/>
          </p:cNvSpPr>
          <p:nvPr>
            <p:ph type="body" idx="1"/>
          </p:nvPr>
        </p:nvSpPr>
        <p:spPr>
          <a:xfrm>
            <a:off x="7486" y="2401359"/>
            <a:ext cx="6257848" cy="3375026"/>
          </a:xfrm>
          <a:solidFill>
            <a:srgbClr val="DFF1FA"/>
          </a:solidFill>
          <a:effectLst>
            <a:outerShdw blurRad="50800" dist="38100" dir="2700000" algn="tl" rotWithShape="0">
              <a:prstClr val="black">
                <a:alpha val="40000"/>
              </a:prstClr>
            </a:outerShdw>
          </a:effectLst>
        </p:spPr>
        <p:txBody>
          <a:bodyPr/>
          <a:lstStyle/>
          <a:p>
            <a:r>
              <a:rPr lang="en-GB" dirty="0"/>
              <a:t>Virtual Research Environments (VREs)</a:t>
            </a:r>
          </a:p>
          <a:p>
            <a:endParaRPr lang="en-GB" dirty="0"/>
          </a:p>
          <a:p>
            <a:r>
              <a:rPr lang="en-GB" dirty="0"/>
              <a:t>Competence </a:t>
            </a:r>
            <a:r>
              <a:rPr lang="en-GB" dirty="0" err="1"/>
              <a:t>Centers</a:t>
            </a:r>
            <a:endParaRPr lang="en-GB" dirty="0"/>
          </a:p>
          <a:p>
            <a:endParaRPr lang="en-GB" dirty="0"/>
          </a:p>
          <a:p>
            <a:r>
              <a:rPr lang="en-GB" dirty="0"/>
              <a:t>Common and New Services</a:t>
            </a:r>
            <a:endParaRPr lang="en-FI" dirty="0"/>
          </a:p>
        </p:txBody>
      </p:sp>
      <p:pic>
        <p:nvPicPr>
          <p:cNvPr id="6" name="Picture 5" descr="A blue and purple text&#10;&#10;Description automatically generated">
            <a:extLst>
              <a:ext uri="{FF2B5EF4-FFF2-40B4-BE49-F238E27FC236}">
                <a16:creationId xmlns:a16="http://schemas.microsoft.com/office/drawing/2014/main" id="{326AD253-DFAA-F5E0-3275-A16659F5BF1C}"/>
              </a:ext>
            </a:extLst>
          </p:cNvPr>
          <p:cNvPicPr>
            <a:picLocks noChangeAspect="1"/>
          </p:cNvPicPr>
          <p:nvPr/>
        </p:nvPicPr>
        <p:blipFill>
          <a:blip r:embed="rId3"/>
          <a:stretch>
            <a:fillRect/>
          </a:stretch>
        </p:blipFill>
        <p:spPr>
          <a:xfrm>
            <a:off x="9893300" y="151732"/>
            <a:ext cx="2298700" cy="723900"/>
          </a:xfrm>
          <a:prstGeom prst="rect">
            <a:avLst/>
          </a:prstGeom>
        </p:spPr>
      </p:pic>
      <p:pic>
        <p:nvPicPr>
          <p:cNvPr id="8" name="Picture 7" descr="A close-up of a logo&#10;&#10;Description automatically generated">
            <a:extLst>
              <a:ext uri="{FF2B5EF4-FFF2-40B4-BE49-F238E27FC236}">
                <a16:creationId xmlns:a16="http://schemas.microsoft.com/office/drawing/2014/main" id="{0EF12849-E0AA-17A4-3314-9C54DEC34359}"/>
              </a:ext>
            </a:extLst>
          </p:cNvPr>
          <p:cNvPicPr>
            <a:picLocks noChangeAspect="1"/>
          </p:cNvPicPr>
          <p:nvPr/>
        </p:nvPicPr>
        <p:blipFill>
          <a:blip r:embed="rId4"/>
          <a:stretch>
            <a:fillRect/>
          </a:stretch>
        </p:blipFill>
        <p:spPr>
          <a:xfrm>
            <a:off x="0" y="24732"/>
            <a:ext cx="3302000" cy="977900"/>
          </a:xfrm>
          <a:prstGeom prst="rect">
            <a:avLst/>
          </a:prstGeom>
        </p:spPr>
      </p:pic>
      <p:pic>
        <p:nvPicPr>
          <p:cNvPr id="12" name="Picture 11" descr="A close-up of a logo&#10;&#10;Description automatically generated">
            <a:extLst>
              <a:ext uri="{FF2B5EF4-FFF2-40B4-BE49-F238E27FC236}">
                <a16:creationId xmlns:a16="http://schemas.microsoft.com/office/drawing/2014/main" id="{840FD9FA-51A2-8FAF-A22C-990BCEF43F9F}"/>
              </a:ext>
            </a:extLst>
          </p:cNvPr>
          <p:cNvPicPr>
            <a:picLocks noChangeAspect="1"/>
          </p:cNvPicPr>
          <p:nvPr/>
        </p:nvPicPr>
        <p:blipFill>
          <a:blip r:embed="rId5"/>
          <a:stretch>
            <a:fillRect/>
          </a:stretch>
        </p:blipFill>
        <p:spPr>
          <a:xfrm>
            <a:off x="3833284" y="335882"/>
            <a:ext cx="4864100" cy="1333500"/>
          </a:xfrm>
          <a:prstGeom prst="rect">
            <a:avLst/>
          </a:prstGeom>
        </p:spPr>
      </p:pic>
      <p:sp>
        <p:nvSpPr>
          <p:cNvPr id="13" name="Text Placeholder 2">
            <a:extLst>
              <a:ext uri="{FF2B5EF4-FFF2-40B4-BE49-F238E27FC236}">
                <a16:creationId xmlns:a16="http://schemas.microsoft.com/office/drawing/2014/main" id="{6B711DD0-6F51-562B-34B8-9ACF5B308C58}"/>
              </a:ext>
            </a:extLst>
          </p:cNvPr>
          <p:cNvSpPr txBox="1">
            <a:spLocks/>
          </p:cNvSpPr>
          <p:nvPr/>
        </p:nvSpPr>
        <p:spPr>
          <a:xfrm>
            <a:off x="6265334" y="2401359"/>
            <a:ext cx="6257848" cy="3375026"/>
          </a:xfrm>
          <a:prstGeom prst="rect">
            <a:avLst/>
          </a:prstGeom>
          <a:solidFill>
            <a:srgbClr val="E2DFEB"/>
          </a:solidFill>
          <a:ln>
            <a:noFill/>
          </a:ln>
          <a:effectLst>
            <a:outerShdw blurRad="50800" dist="38100" dir="2700000" algn="tl" rotWithShape="0">
              <a:prstClr val="black">
                <a:alpha val="40000"/>
              </a:prstClr>
            </a:outerShdw>
          </a:effec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6842" algn="l" rtl="0">
              <a:lnSpc>
                <a:spcPct val="90000"/>
              </a:lnSpc>
              <a:spcBef>
                <a:spcPts val="1000"/>
              </a:spcBef>
              <a:spcAft>
                <a:spcPts val="0"/>
              </a:spcAft>
              <a:buClr>
                <a:srgbClr val="1D1D1B"/>
              </a:buClr>
              <a:buSzPts val="2492"/>
              <a:buFont typeface="Calibri"/>
              <a:buChar char="•"/>
              <a:defRPr sz="2800" b="0" i="0" u="none" strike="noStrike" cap="none">
                <a:solidFill>
                  <a:srgbClr val="1D1D1B"/>
                </a:solidFill>
                <a:latin typeface="Calibri"/>
                <a:ea typeface="Calibri"/>
                <a:cs typeface="Calibri"/>
                <a:sym typeface="Calibri"/>
              </a:defRPr>
            </a:lvl1pPr>
            <a:lvl2pPr marL="914400" marR="0" lvl="1" indent="-364236" algn="l" rtl="0">
              <a:lnSpc>
                <a:spcPct val="90000"/>
              </a:lnSpc>
              <a:spcBef>
                <a:spcPts val="500"/>
              </a:spcBef>
              <a:spcAft>
                <a:spcPts val="0"/>
              </a:spcAft>
              <a:buClr>
                <a:srgbClr val="1D1D1B"/>
              </a:buClr>
              <a:buSzPts val="2136"/>
              <a:buFont typeface="Calibri"/>
              <a:buChar char="•"/>
              <a:defRPr sz="2400" b="0" i="0" u="none" strike="noStrike" cap="none">
                <a:solidFill>
                  <a:srgbClr val="1D1D1B"/>
                </a:solidFill>
                <a:latin typeface="Calibri"/>
                <a:ea typeface="Calibri"/>
                <a:cs typeface="Calibri"/>
                <a:sym typeface="Calibri"/>
              </a:defRPr>
            </a:lvl2pPr>
            <a:lvl3pPr marL="1371600" marR="0" lvl="2" indent="-341630" algn="l" rtl="0">
              <a:lnSpc>
                <a:spcPct val="90000"/>
              </a:lnSpc>
              <a:spcBef>
                <a:spcPts val="500"/>
              </a:spcBef>
              <a:spcAft>
                <a:spcPts val="0"/>
              </a:spcAft>
              <a:buClr>
                <a:srgbClr val="1D1D1B"/>
              </a:buClr>
              <a:buSzPts val="1780"/>
              <a:buFont typeface="Calibri"/>
              <a:buChar char="•"/>
              <a:defRPr sz="2000" b="0" i="0" u="none" strike="noStrike" cap="none">
                <a:solidFill>
                  <a:srgbClr val="1D1D1B"/>
                </a:solidFill>
                <a:latin typeface="Calibri"/>
                <a:ea typeface="Calibri"/>
                <a:cs typeface="Calibri"/>
                <a:sym typeface="Calibri"/>
              </a:defRPr>
            </a:lvl3pPr>
            <a:lvl4pPr marL="1828800" marR="0" lvl="3" indent="-330327" algn="l" rtl="0">
              <a:lnSpc>
                <a:spcPct val="90000"/>
              </a:lnSpc>
              <a:spcBef>
                <a:spcPts val="500"/>
              </a:spcBef>
              <a:spcAft>
                <a:spcPts val="0"/>
              </a:spcAft>
              <a:buClr>
                <a:srgbClr val="1D1D1B"/>
              </a:buClr>
              <a:buSzPts val="1602"/>
              <a:buFont typeface="Calibri"/>
              <a:buChar char="•"/>
              <a:defRPr sz="1800" b="0" i="0" u="none" strike="noStrike" cap="none">
                <a:solidFill>
                  <a:srgbClr val="1D1D1B"/>
                </a:solidFill>
                <a:latin typeface="Calibri"/>
                <a:ea typeface="Calibri"/>
                <a:cs typeface="Calibri"/>
                <a:sym typeface="Calibri"/>
              </a:defRPr>
            </a:lvl4pPr>
            <a:lvl5pPr marL="2286000" marR="0" lvl="4" indent="-330326" algn="l" rtl="0">
              <a:lnSpc>
                <a:spcPct val="90000"/>
              </a:lnSpc>
              <a:spcBef>
                <a:spcPts val="500"/>
              </a:spcBef>
              <a:spcAft>
                <a:spcPts val="0"/>
              </a:spcAft>
              <a:buClr>
                <a:srgbClr val="1D1D1B"/>
              </a:buClr>
              <a:buSzPts val="1602"/>
              <a:buFont typeface="Calibri"/>
              <a:buChar char="•"/>
              <a:defRPr sz="1800" b="0" i="0" u="none" strike="noStrike" cap="none">
                <a:solidFill>
                  <a:srgbClr val="1D1D1B"/>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GB" dirty="0"/>
              <a:t>Software Quality and Standards of Coding</a:t>
            </a:r>
          </a:p>
          <a:p>
            <a:r>
              <a:rPr lang="en-GB" dirty="0"/>
              <a:t>Innovative Software Solutions</a:t>
            </a:r>
          </a:p>
          <a:p>
            <a:endParaRPr lang="en-GB" dirty="0"/>
          </a:p>
          <a:p>
            <a:r>
              <a:rPr lang="en-GB" dirty="0"/>
              <a:t>EU Virtual Institute for Research Software Excellence</a:t>
            </a:r>
          </a:p>
        </p:txBody>
      </p:sp>
      <p:pic>
        <p:nvPicPr>
          <p:cNvPr id="14" name="Picture 13">
            <a:extLst>
              <a:ext uri="{FF2B5EF4-FFF2-40B4-BE49-F238E27FC236}">
                <a16:creationId xmlns:a16="http://schemas.microsoft.com/office/drawing/2014/main" id="{EB96BC3D-5A62-61BD-7F97-919FB56F3534}"/>
              </a:ext>
            </a:extLst>
          </p:cNvPr>
          <p:cNvPicPr>
            <a:picLocks noChangeAspect="1"/>
          </p:cNvPicPr>
          <p:nvPr/>
        </p:nvPicPr>
        <p:blipFill>
          <a:blip r:embed="rId6"/>
          <a:stretch>
            <a:fillRect/>
          </a:stretch>
        </p:blipFill>
        <p:spPr>
          <a:xfrm>
            <a:off x="10045700" y="1002632"/>
            <a:ext cx="2146300" cy="800100"/>
          </a:xfrm>
          <a:prstGeom prst="rect">
            <a:avLst/>
          </a:prstGeom>
        </p:spPr>
      </p:pic>
    </p:spTree>
    <p:extLst>
      <p:ext uri="{BB962C8B-B14F-4D97-AF65-F5344CB8AC3E}">
        <p14:creationId xmlns:p14="http://schemas.microsoft.com/office/powerpoint/2010/main" val="1736949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54CBD0-C3BB-72BA-4AC9-7F3F842A24E7}"/>
              </a:ext>
            </a:extLst>
          </p:cNvPr>
          <p:cNvSpPr>
            <a:spLocks noGrp="1"/>
          </p:cNvSpPr>
          <p:nvPr>
            <p:ph type="body" idx="1"/>
          </p:nvPr>
        </p:nvSpPr>
        <p:spPr/>
        <p:txBody>
          <a:bodyPr/>
          <a:lstStyle/>
          <a:p>
            <a:endParaRPr lang="en-FI"/>
          </a:p>
        </p:txBody>
      </p:sp>
      <p:sp>
        <p:nvSpPr>
          <p:cNvPr id="4" name="Text Placeholder 3">
            <a:extLst>
              <a:ext uri="{FF2B5EF4-FFF2-40B4-BE49-F238E27FC236}">
                <a16:creationId xmlns:a16="http://schemas.microsoft.com/office/drawing/2014/main" id="{14147DF2-C377-6714-C85B-E1AF12EA0352}"/>
              </a:ext>
            </a:extLst>
          </p:cNvPr>
          <p:cNvSpPr>
            <a:spLocks noGrp="1"/>
          </p:cNvSpPr>
          <p:nvPr>
            <p:ph type="body" idx="2"/>
          </p:nvPr>
        </p:nvSpPr>
        <p:spPr/>
        <p:txBody>
          <a:bodyPr/>
          <a:lstStyle/>
          <a:p>
            <a:endParaRPr lang="en-FI"/>
          </a:p>
        </p:txBody>
      </p:sp>
      <p:pic>
        <p:nvPicPr>
          <p:cNvPr id="6" name="Picture 5" descr="A close-up of a white background&#10;&#10;Description automatically generated">
            <a:extLst>
              <a:ext uri="{FF2B5EF4-FFF2-40B4-BE49-F238E27FC236}">
                <a16:creationId xmlns:a16="http://schemas.microsoft.com/office/drawing/2014/main" id="{4269FA9F-6C6B-B3C5-4E4E-E6D5FA2A6F3C}"/>
              </a:ext>
            </a:extLst>
          </p:cNvPr>
          <p:cNvPicPr>
            <a:picLocks noChangeAspect="1"/>
          </p:cNvPicPr>
          <p:nvPr/>
        </p:nvPicPr>
        <p:blipFill>
          <a:blip r:embed="rId3"/>
          <a:stretch>
            <a:fillRect/>
          </a:stretch>
        </p:blipFill>
        <p:spPr>
          <a:xfrm>
            <a:off x="158750" y="728662"/>
            <a:ext cx="11874500" cy="5708404"/>
          </a:xfrm>
          <a:prstGeom prst="rect">
            <a:avLst/>
          </a:prstGeom>
        </p:spPr>
      </p:pic>
    </p:spTree>
    <p:extLst>
      <p:ext uri="{BB962C8B-B14F-4D97-AF65-F5344CB8AC3E}">
        <p14:creationId xmlns:p14="http://schemas.microsoft.com/office/powerpoint/2010/main" val="3374354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
          <p:cNvSpPr txBox="1">
            <a:spLocks noGrp="1"/>
          </p:cNvSpPr>
          <p:nvPr>
            <p:ph type="title"/>
          </p:nvPr>
        </p:nvSpPr>
        <p:spPr>
          <a:xfrm>
            <a:off x="2520116" y="315120"/>
            <a:ext cx="8128311" cy="292100"/>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chemeClr val="lt1"/>
              </a:buClr>
              <a:buSzPct val="100000"/>
              <a:buFont typeface="Calibri"/>
              <a:buNone/>
            </a:pPr>
            <a:r>
              <a:rPr lang="fi-FI" dirty="0"/>
              <a:t>RESEARCH RESULTS VALORISATION DEFINITION</a:t>
            </a:r>
            <a:endParaRPr dirty="0"/>
          </a:p>
        </p:txBody>
      </p:sp>
      <p:sp>
        <p:nvSpPr>
          <p:cNvPr id="2" name="!!TEXT">
            <a:extLst>
              <a:ext uri="{FF2B5EF4-FFF2-40B4-BE49-F238E27FC236}">
                <a16:creationId xmlns:a16="http://schemas.microsoft.com/office/drawing/2014/main" id="{47397C3A-2623-E8BB-6971-EB8C888024B6}"/>
              </a:ext>
            </a:extLst>
          </p:cNvPr>
          <p:cNvSpPr txBox="1"/>
          <p:nvPr/>
        </p:nvSpPr>
        <p:spPr>
          <a:xfrm>
            <a:off x="556053" y="1519882"/>
            <a:ext cx="11335154" cy="1323439"/>
          </a:xfrm>
          <a:prstGeom prst="rect">
            <a:avLst/>
          </a:prstGeom>
          <a:solidFill>
            <a:srgbClr val="DFF1FA"/>
          </a:solidFill>
          <a:effectLst>
            <a:outerShdw blurRad="50800" dist="38100" dir="2700000" algn="tl" rotWithShape="0">
              <a:prstClr val="black">
                <a:alpha val="40000"/>
              </a:prstClr>
            </a:outerShdw>
          </a:effectLst>
        </p:spPr>
        <p:txBody>
          <a:bodyPr wrap="none" rtlCol="0">
            <a:spAutoFit/>
          </a:bodyPr>
          <a:lstStyle/>
          <a:p>
            <a:pPr algn="ctr"/>
            <a:r>
              <a:rPr lang="en-GB" sz="2000" dirty="0">
                <a:latin typeface="-webkit-standard"/>
              </a:rPr>
              <a:t>T</a:t>
            </a:r>
            <a:r>
              <a:rPr lang="en-GB" sz="2000" b="0" i="0" u="none" strike="noStrike" dirty="0">
                <a:solidFill>
                  <a:srgbClr val="000000"/>
                </a:solidFill>
                <a:effectLst/>
                <a:latin typeface="-webkit-standard"/>
              </a:rPr>
              <a:t>he process of generating value from </a:t>
            </a:r>
            <a:r>
              <a:rPr lang="en-GB" sz="2000" b="0" i="0" u="none" strike="noStrike" dirty="0">
                <a:solidFill>
                  <a:srgbClr val="FF0000"/>
                </a:solidFill>
                <a:effectLst/>
                <a:latin typeface="-webkit-standard"/>
              </a:rPr>
              <a:t>KNOWLEDGE</a:t>
            </a:r>
            <a:r>
              <a:rPr lang="en-GB" sz="2000" b="0" i="0" u="none" strike="noStrike" dirty="0">
                <a:solidFill>
                  <a:srgbClr val="000000"/>
                </a:solidFill>
                <a:effectLst/>
                <a:latin typeface="-webkit-standard"/>
              </a:rPr>
              <a:t> by connecting various fields and sectors. </a:t>
            </a:r>
          </a:p>
          <a:p>
            <a:endParaRPr lang="en-GB" sz="2000" dirty="0">
              <a:latin typeface="-webkit-standard"/>
            </a:endParaRPr>
          </a:p>
          <a:p>
            <a:pPr algn="ctr"/>
            <a:r>
              <a:rPr lang="en-GB" sz="2000" b="0" i="0" u="none" strike="noStrike" dirty="0">
                <a:solidFill>
                  <a:srgbClr val="000000"/>
                </a:solidFill>
                <a:effectLst/>
                <a:latin typeface="-webkit-standard"/>
              </a:rPr>
              <a:t>It converts </a:t>
            </a:r>
            <a:r>
              <a:rPr lang="en-GB" sz="2000" b="0" i="0" u="none" strike="noStrike" dirty="0">
                <a:solidFill>
                  <a:srgbClr val="FF0000"/>
                </a:solidFill>
                <a:effectLst/>
                <a:latin typeface="-webkit-standard"/>
              </a:rPr>
              <a:t>DATA</a:t>
            </a:r>
            <a:r>
              <a:rPr lang="en-GB" sz="2000" b="0" i="0" u="none" strike="noStrike" dirty="0">
                <a:solidFill>
                  <a:srgbClr val="000000"/>
                </a:solidFill>
                <a:effectLst/>
                <a:latin typeface="-webkit-standard"/>
              </a:rPr>
              <a:t> and research findings into sustainable products and </a:t>
            </a:r>
            <a:r>
              <a:rPr lang="en-GB" sz="2000" b="0" i="0" u="none" strike="noStrike" dirty="0">
                <a:solidFill>
                  <a:srgbClr val="FF0000"/>
                </a:solidFill>
                <a:effectLst/>
                <a:latin typeface="-webkit-standard"/>
              </a:rPr>
              <a:t>SOLUTIONS</a:t>
            </a:r>
            <a:r>
              <a:rPr lang="en-GB" sz="2000" b="0" i="0" u="none" strike="noStrike" dirty="0">
                <a:solidFill>
                  <a:srgbClr val="000000"/>
                </a:solidFill>
                <a:effectLst/>
                <a:latin typeface="-webkit-standard"/>
              </a:rPr>
              <a:t> that benefit society, </a:t>
            </a:r>
          </a:p>
          <a:p>
            <a:pPr algn="ctr"/>
            <a:r>
              <a:rPr lang="en-GB" sz="2000" b="0" i="0" u="none" strike="noStrike" dirty="0">
                <a:solidFill>
                  <a:srgbClr val="000000"/>
                </a:solidFill>
                <a:effectLst/>
                <a:latin typeface="-webkit-standard"/>
              </a:rPr>
              <a:t>enhancing economic prosperity, environmental sustainability, social progress, and informed policy-making.</a:t>
            </a:r>
            <a:endParaRPr lang="en-FI" sz="2000" dirty="0"/>
          </a:p>
        </p:txBody>
      </p:sp>
      <p:pic>
        <p:nvPicPr>
          <p:cNvPr id="10" name="Picture 9">
            <a:extLst>
              <a:ext uri="{FF2B5EF4-FFF2-40B4-BE49-F238E27FC236}">
                <a16:creationId xmlns:a16="http://schemas.microsoft.com/office/drawing/2014/main" id="{C8C087AB-2EB5-FB57-CCA8-DC827FFB3D69}"/>
              </a:ext>
            </a:extLst>
          </p:cNvPr>
          <p:cNvPicPr>
            <a:picLocks noChangeAspect="1"/>
          </p:cNvPicPr>
          <p:nvPr/>
        </p:nvPicPr>
        <p:blipFill>
          <a:blip r:embed="rId3"/>
          <a:stretch>
            <a:fillRect/>
          </a:stretch>
        </p:blipFill>
        <p:spPr>
          <a:xfrm>
            <a:off x="12567280" y="2682455"/>
            <a:ext cx="4369849" cy="3703447"/>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cloud&#10;&#10;Description automatically generated">
            <a:extLst>
              <a:ext uri="{FF2B5EF4-FFF2-40B4-BE49-F238E27FC236}">
                <a16:creationId xmlns:a16="http://schemas.microsoft.com/office/drawing/2014/main" id="{C745C79B-1195-AFBE-CFB7-76CD2655E290}"/>
              </a:ext>
            </a:extLst>
          </p:cNvPr>
          <p:cNvPicPr>
            <a:picLocks noChangeAspect="1"/>
          </p:cNvPicPr>
          <p:nvPr/>
        </p:nvPicPr>
        <p:blipFill>
          <a:blip r:embed="rId3"/>
          <a:stretch>
            <a:fillRect/>
          </a:stretch>
        </p:blipFill>
        <p:spPr>
          <a:xfrm>
            <a:off x="524932" y="148023"/>
            <a:ext cx="9990666" cy="5479232"/>
          </a:xfrm>
          <a:prstGeom prst="rect">
            <a:avLst/>
          </a:prstGeom>
          <a:effectLst>
            <a:outerShdw blurRad="50800" dist="38100" dir="2700000" algn="tl" rotWithShape="0">
              <a:prstClr val="black">
                <a:alpha val="40000"/>
              </a:prstClr>
            </a:outerShdw>
          </a:effectLst>
        </p:spPr>
      </p:pic>
      <p:pic>
        <p:nvPicPr>
          <p:cNvPr id="14" name="Picture 13" descr="A close-up of a blue background&#10;&#10;Description automatically generated">
            <a:extLst>
              <a:ext uri="{FF2B5EF4-FFF2-40B4-BE49-F238E27FC236}">
                <a16:creationId xmlns:a16="http://schemas.microsoft.com/office/drawing/2014/main" id="{89FC7299-3E80-A069-D794-3D694032094A}"/>
              </a:ext>
            </a:extLst>
          </p:cNvPr>
          <p:cNvPicPr>
            <a:picLocks noChangeAspect="1"/>
          </p:cNvPicPr>
          <p:nvPr/>
        </p:nvPicPr>
        <p:blipFill>
          <a:blip r:embed="rId4"/>
          <a:stretch>
            <a:fillRect/>
          </a:stretch>
        </p:blipFill>
        <p:spPr>
          <a:xfrm>
            <a:off x="2464101" y="5295898"/>
            <a:ext cx="9152166" cy="17483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9685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043A98-5B6D-5A6E-1058-D29C9332DDC5}"/>
              </a:ext>
            </a:extLst>
          </p:cNvPr>
          <p:cNvSpPr>
            <a:spLocks noGrp="1"/>
          </p:cNvSpPr>
          <p:nvPr>
            <p:ph type="body" idx="1"/>
          </p:nvPr>
        </p:nvSpPr>
        <p:spPr>
          <a:xfrm>
            <a:off x="4809068" y="1230312"/>
            <a:ext cx="7162800" cy="2003955"/>
          </a:xfrm>
          <a:solidFill>
            <a:srgbClr val="E2DFEB"/>
          </a:solidFill>
          <a:effectLst>
            <a:outerShdw blurRad="50800" dist="38100" dir="2700000" algn="tl" rotWithShape="0">
              <a:prstClr val="black">
                <a:alpha val="40000"/>
              </a:prstClr>
            </a:outerShdw>
          </a:effectLst>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0" u="none" strike="noStrike" dirty="0">
                <a:solidFill>
                  <a:srgbClr val="000000"/>
                </a:solidFill>
                <a:effectLst/>
              </a:rPr>
              <a:t>The most impactful scientific breakthroughs with benefits for society often result from synergies between research projects, RIs and e-infrastructures.</a:t>
            </a:r>
          </a:p>
          <a:p>
            <a:pPr marL="70358" indent="0">
              <a:buNone/>
            </a:pPr>
            <a:endParaRPr lang="en-FI" dirty="0"/>
          </a:p>
        </p:txBody>
      </p:sp>
      <p:pic>
        <p:nvPicPr>
          <p:cNvPr id="8" name="Picture 7" descr="A group of people in a lab&#10;&#10;Description automatically generated">
            <a:extLst>
              <a:ext uri="{FF2B5EF4-FFF2-40B4-BE49-F238E27FC236}">
                <a16:creationId xmlns:a16="http://schemas.microsoft.com/office/drawing/2014/main" id="{8A3C706D-A6E3-C344-9AF5-34995E621260}"/>
              </a:ext>
            </a:extLst>
          </p:cNvPr>
          <p:cNvPicPr>
            <a:picLocks noChangeAspect="1"/>
          </p:cNvPicPr>
          <p:nvPr/>
        </p:nvPicPr>
        <p:blipFill>
          <a:blip r:embed="rId3"/>
          <a:stretch>
            <a:fillRect/>
          </a:stretch>
        </p:blipFill>
        <p:spPr>
          <a:xfrm>
            <a:off x="0" y="0"/>
            <a:ext cx="4281898" cy="6858000"/>
          </a:xfrm>
          <a:prstGeom prst="rect">
            <a:avLst/>
          </a:prstGeom>
        </p:spPr>
      </p:pic>
      <p:sp>
        <p:nvSpPr>
          <p:cNvPr id="9" name="TextBox 8">
            <a:extLst>
              <a:ext uri="{FF2B5EF4-FFF2-40B4-BE49-F238E27FC236}">
                <a16:creationId xmlns:a16="http://schemas.microsoft.com/office/drawing/2014/main" id="{B031FF96-8613-AC4B-867E-11AC373981E3}"/>
              </a:ext>
            </a:extLst>
          </p:cNvPr>
          <p:cNvSpPr txBox="1"/>
          <p:nvPr/>
        </p:nvSpPr>
        <p:spPr>
          <a:xfrm>
            <a:off x="5317351" y="3962400"/>
            <a:ext cx="6146234" cy="1785104"/>
          </a:xfrm>
          <a:prstGeom prst="rect">
            <a:avLst/>
          </a:prstGeom>
          <a:solidFill>
            <a:srgbClr val="DFF1FA"/>
          </a:solidFill>
          <a:effectLst>
            <a:outerShdw blurRad="50800" dist="38100" dir="2700000" algn="tl" rotWithShape="0">
              <a:prstClr val="black">
                <a:alpha val="40000"/>
              </a:prstClr>
            </a:outerShdw>
          </a:effectLst>
        </p:spPr>
        <p:txBody>
          <a:bodyPr wrap="none" rtlCol="0">
            <a:spAutoFit/>
          </a:bodyPr>
          <a:lstStyle/>
          <a:p>
            <a:r>
              <a:rPr lang="en-FI" sz="3200" dirty="0">
                <a:latin typeface="Calibri" panose="020F0502020204030204" pitchFamily="34" charset="0"/>
                <a:cs typeface="Calibri" panose="020F0502020204030204" pitchFamily="34" charset="0"/>
              </a:rPr>
              <a:t>The e-infras </a:t>
            </a:r>
            <a:r>
              <a:rPr lang="en-GB" sz="3200" b="0" i="0" u="none" strike="noStrike" dirty="0">
                <a:solidFill>
                  <a:srgbClr val="212121"/>
                </a:solidFill>
                <a:effectLst/>
                <a:latin typeface="Calibri" panose="020F0502020204030204" pitchFamily="34" charset="0"/>
                <a:cs typeface="Calibri" panose="020F0502020204030204" pitchFamily="34" charset="0"/>
              </a:rPr>
              <a:t> layer is crucial when it </a:t>
            </a:r>
          </a:p>
          <a:p>
            <a:r>
              <a:rPr lang="en-GB" sz="3200" b="0" i="0" u="none" strike="noStrike" dirty="0">
                <a:solidFill>
                  <a:srgbClr val="212121"/>
                </a:solidFill>
                <a:effectLst/>
                <a:latin typeface="Calibri" panose="020F0502020204030204" pitchFamily="34" charset="0"/>
                <a:cs typeface="Calibri" panose="020F0502020204030204" pitchFamily="34" charset="0"/>
              </a:rPr>
              <a:t>supports of the science objectives </a:t>
            </a:r>
          </a:p>
          <a:p>
            <a:r>
              <a:rPr lang="en-GB" sz="3200" b="0" i="0" u="none" strike="noStrike" dirty="0">
                <a:solidFill>
                  <a:srgbClr val="212121"/>
                </a:solidFill>
                <a:effectLst/>
                <a:latin typeface="Calibri" panose="020F0502020204030204" pitchFamily="34" charset="0"/>
                <a:cs typeface="Calibri" panose="020F0502020204030204" pitchFamily="34" charset="0"/>
              </a:rPr>
              <a:t>of a specific scientific initiatives.</a:t>
            </a:r>
            <a:endParaRPr lang="en-FI" sz="3200" dirty="0">
              <a:latin typeface="Calibri" panose="020F0502020204030204" pitchFamily="34" charset="0"/>
              <a:cs typeface="Calibri" panose="020F0502020204030204" pitchFamily="34" charset="0"/>
            </a:endParaRPr>
          </a:p>
          <a:p>
            <a:endParaRPr lang="en-FI" dirty="0"/>
          </a:p>
        </p:txBody>
      </p:sp>
    </p:spTree>
    <p:extLst>
      <p:ext uri="{BB962C8B-B14F-4D97-AF65-F5344CB8AC3E}">
        <p14:creationId xmlns:p14="http://schemas.microsoft.com/office/powerpoint/2010/main" val="221557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 name="TextBox 2">
            <a:extLst>
              <a:ext uri="{FF2B5EF4-FFF2-40B4-BE49-F238E27FC236}">
                <a16:creationId xmlns:a16="http://schemas.microsoft.com/office/drawing/2014/main" id="{F4B34FF1-6BD7-1FAC-C4BF-6143BB1CB0A2}"/>
              </a:ext>
            </a:extLst>
          </p:cNvPr>
          <p:cNvSpPr txBox="1"/>
          <p:nvPr/>
        </p:nvSpPr>
        <p:spPr>
          <a:xfrm>
            <a:off x="9857232" y="6550223"/>
            <a:ext cx="2324675" cy="307777"/>
          </a:xfrm>
          <a:prstGeom prst="rect">
            <a:avLst/>
          </a:prstGeom>
          <a:noFill/>
        </p:spPr>
        <p:txBody>
          <a:bodyPr wrap="none" rtlCol="0">
            <a:spAutoFit/>
          </a:bodyPr>
          <a:lstStyle/>
          <a:p>
            <a:r>
              <a:rPr lang="en-FI" dirty="0">
                <a:solidFill>
                  <a:srgbClr val="FF0000"/>
                </a:solidFill>
              </a:rPr>
              <a:t>Waiting for my execution…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
          <p:cNvSpPr txBox="1">
            <a:spLocks noGrp="1"/>
          </p:cNvSpPr>
          <p:nvPr>
            <p:ph type="title"/>
          </p:nvPr>
        </p:nvSpPr>
        <p:spPr>
          <a:xfrm>
            <a:off x="2520116" y="315120"/>
            <a:ext cx="8128311" cy="292100"/>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chemeClr val="lt1"/>
              </a:buClr>
              <a:buSzPct val="100000"/>
              <a:buFont typeface="Calibri"/>
              <a:buNone/>
            </a:pPr>
            <a:r>
              <a:rPr lang="fi-FI" dirty="0"/>
              <a:t>RESEARCH RESULTS VALORISATION DEFINITION</a:t>
            </a:r>
            <a:endParaRPr dirty="0"/>
          </a:p>
        </p:txBody>
      </p:sp>
      <p:sp>
        <p:nvSpPr>
          <p:cNvPr id="2" name="!!TEXT">
            <a:extLst>
              <a:ext uri="{FF2B5EF4-FFF2-40B4-BE49-F238E27FC236}">
                <a16:creationId xmlns:a16="http://schemas.microsoft.com/office/drawing/2014/main" id="{47397C3A-2623-E8BB-6971-EB8C888024B6}"/>
              </a:ext>
            </a:extLst>
          </p:cNvPr>
          <p:cNvSpPr txBox="1"/>
          <p:nvPr/>
        </p:nvSpPr>
        <p:spPr>
          <a:xfrm>
            <a:off x="118533" y="2116668"/>
            <a:ext cx="5723467" cy="3170099"/>
          </a:xfrm>
          <a:prstGeom prst="rect">
            <a:avLst/>
          </a:prstGeom>
          <a:solidFill>
            <a:srgbClr val="DFF1FA"/>
          </a:solidFill>
          <a:effectLst>
            <a:outerShdw blurRad="50800" dist="38100" dir="2700000" algn="tl" rotWithShape="0">
              <a:prstClr val="black">
                <a:alpha val="40000"/>
              </a:prstClr>
            </a:outerShdw>
          </a:effectLst>
        </p:spPr>
        <p:txBody>
          <a:bodyPr wrap="square" rtlCol="0">
            <a:spAutoFit/>
          </a:bodyPr>
          <a:lstStyle/>
          <a:p>
            <a:pPr algn="ctr"/>
            <a:r>
              <a:rPr lang="en-GB" sz="2000" dirty="0">
                <a:latin typeface="-webkit-standard"/>
              </a:rPr>
              <a:t>T</a:t>
            </a:r>
            <a:r>
              <a:rPr lang="en-GB" sz="2000" b="0" i="0" u="none" strike="noStrike" dirty="0">
                <a:solidFill>
                  <a:srgbClr val="000000"/>
                </a:solidFill>
                <a:effectLst/>
                <a:latin typeface="-webkit-standard"/>
              </a:rPr>
              <a:t>he process of generating value from </a:t>
            </a:r>
            <a:r>
              <a:rPr lang="en-GB" sz="2000" b="0" i="0" u="none" strike="noStrike" dirty="0">
                <a:solidFill>
                  <a:srgbClr val="FF0000"/>
                </a:solidFill>
                <a:effectLst/>
                <a:latin typeface="-webkit-standard"/>
              </a:rPr>
              <a:t>KNOWLEDGE</a:t>
            </a:r>
            <a:r>
              <a:rPr lang="en-GB" sz="2000" b="0" i="0" u="none" strike="noStrike" dirty="0">
                <a:solidFill>
                  <a:srgbClr val="000000"/>
                </a:solidFill>
                <a:effectLst/>
                <a:latin typeface="-webkit-standard"/>
              </a:rPr>
              <a:t> by connecting various fields and sectors. </a:t>
            </a:r>
          </a:p>
          <a:p>
            <a:endParaRPr lang="en-GB" sz="2000" dirty="0">
              <a:latin typeface="-webkit-standard"/>
            </a:endParaRPr>
          </a:p>
          <a:p>
            <a:endParaRPr lang="en-GB" sz="2000" dirty="0">
              <a:latin typeface="-webkit-standard"/>
            </a:endParaRPr>
          </a:p>
          <a:p>
            <a:pPr algn="ctr"/>
            <a:r>
              <a:rPr lang="en-GB" sz="2000" b="0" i="0" u="none" strike="noStrike" dirty="0">
                <a:solidFill>
                  <a:srgbClr val="000000"/>
                </a:solidFill>
                <a:effectLst/>
                <a:latin typeface="-webkit-standard"/>
              </a:rPr>
              <a:t>It converts </a:t>
            </a:r>
            <a:r>
              <a:rPr lang="en-GB" sz="2000" b="0" i="0" u="none" strike="noStrike" dirty="0">
                <a:solidFill>
                  <a:srgbClr val="FF0000"/>
                </a:solidFill>
                <a:effectLst/>
                <a:latin typeface="-webkit-standard"/>
              </a:rPr>
              <a:t>DATA</a:t>
            </a:r>
            <a:r>
              <a:rPr lang="en-GB" sz="2000" b="0" i="0" u="none" strike="noStrike" dirty="0">
                <a:solidFill>
                  <a:srgbClr val="000000"/>
                </a:solidFill>
                <a:effectLst/>
                <a:latin typeface="-webkit-standard"/>
              </a:rPr>
              <a:t> and research findings into sustainable products and </a:t>
            </a:r>
            <a:r>
              <a:rPr lang="en-GB" sz="2000" b="0" i="0" u="none" strike="noStrike" dirty="0">
                <a:solidFill>
                  <a:srgbClr val="FF0000"/>
                </a:solidFill>
                <a:effectLst/>
                <a:latin typeface="-webkit-standard"/>
              </a:rPr>
              <a:t>SOLUTIONS</a:t>
            </a:r>
            <a:r>
              <a:rPr lang="en-GB" sz="2000" b="0" i="0" u="none" strike="noStrike" dirty="0">
                <a:solidFill>
                  <a:srgbClr val="000000"/>
                </a:solidFill>
                <a:effectLst/>
                <a:latin typeface="-webkit-standard"/>
              </a:rPr>
              <a:t> that benefit society, </a:t>
            </a:r>
          </a:p>
          <a:p>
            <a:pPr algn="ctr"/>
            <a:r>
              <a:rPr lang="en-GB" sz="2000" b="0" i="0" u="none" strike="noStrike" dirty="0">
                <a:solidFill>
                  <a:srgbClr val="000000"/>
                </a:solidFill>
                <a:effectLst/>
                <a:latin typeface="-webkit-standard"/>
              </a:rPr>
              <a:t>enhancing economic prosperity, environmental sustainability, social progress, and informed policy-making.</a:t>
            </a:r>
            <a:endParaRPr lang="en-FI" sz="2000" dirty="0"/>
          </a:p>
        </p:txBody>
      </p:sp>
      <p:pic>
        <p:nvPicPr>
          <p:cNvPr id="10" name="Picture 9">
            <a:extLst>
              <a:ext uri="{FF2B5EF4-FFF2-40B4-BE49-F238E27FC236}">
                <a16:creationId xmlns:a16="http://schemas.microsoft.com/office/drawing/2014/main" id="{C8C087AB-2EB5-FB57-CCA8-DC827FFB3D69}"/>
              </a:ext>
            </a:extLst>
          </p:cNvPr>
          <p:cNvPicPr>
            <a:picLocks noChangeAspect="1"/>
          </p:cNvPicPr>
          <p:nvPr/>
        </p:nvPicPr>
        <p:blipFill>
          <a:blip r:embed="rId3"/>
          <a:stretch>
            <a:fillRect/>
          </a:stretch>
        </p:blipFill>
        <p:spPr>
          <a:xfrm>
            <a:off x="6025520" y="1022820"/>
            <a:ext cx="6047947" cy="51256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71417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Google Shape;1324;p40"/>
          <p:cNvSpPr txBox="1">
            <a:spLocks noGrp="1"/>
          </p:cNvSpPr>
          <p:nvPr>
            <p:ph type="title"/>
          </p:nvPr>
        </p:nvSpPr>
        <p:spPr>
          <a:xfrm>
            <a:off x="947033" y="715533"/>
            <a:ext cx="10298000" cy="641600"/>
          </a:xfrm>
          <a:prstGeom prst="rect">
            <a:avLst/>
          </a:prstGeom>
        </p:spPr>
        <p:txBody>
          <a:bodyPr spcFirstLastPara="1" wrap="square" lIns="121900" tIns="121900" rIns="121900" bIns="121900" anchor="ctr" anchorCtr="0">
            <a:noAutofit/>
          </a:bodyPr>
          <a:lstStyle/>
          <a:p>
            <a:r>
              <a:rPr lang="en"/>
              <a:t>Project Management Infographics</a:t>
            </a:r>
            <a:endParaRPr/>
          </a:p>
        </p:txBody>
      </p:sp>
      <p:grpSp>
        <p:nvGrpSpPr>
          <p:cNvPr id="1325" name="Google Shape;1325;p40"/>
          <p:cNvGrpSpPr/>
          <p:nvPr/>
        </p:nvGrpSpPr>
        <p:grpSpPr>
          <a:xfrm>
            <a:off x="9551459" y="-1154794"/>
            <a:ext cx="8555600" cy="879545"/>
            <a:chOff x="2017063" y="1300471"/>
            <a:chExt cx="6416700" cy="659659"/>
          </a:xfrm>
        </p:grpSpPr>
        <p:cxnSp>
          <p:nvCxnSpPr>
            <p:cNvPr id="1326" name="Google Shape;1326;p40"/>
            <p:cNvCxnSpPr>
              <a:cxnSpLocks/>
              <a:stCxn id="1327" idx="1"/>
            </p:cNvCxnSpPr>
            <p:nvPr/>
          </p:nvCxnSpPr>
          <p:spPr>
            <a:xfrm flipH="1">
              <a:off x="2446225" y="1608838"/>
              <a:ext cx="2140500" cy="0"/>
            </a:xfrm>
            <a:prstGeom prst="straightConnector1">
              <a:avLst/>
            </a:prstGeom>
            <a:noFill/>
            <a:ln w="9525" cap="flat" cmpd="sng">
              <a:solidFill>
                <a:srgbClr val="000000"/>
              </a:solidFill>
              <a:prstDash val="solid"/>
              <a:round/>
              <a:headEnd type="none" w="med" len="med"/>
              <a:tailEnd type="none" w="med" len="med"/>
            </a:ln>
          </p:spPr>
        </p:cxnSp>
        <p:sp>
          <p:nvSpPr>
            <p:cNvPr id="1328" name="Google Shape;1328;p40"/>
            <p:cNvSpPr/>
            <p:nvPr/>
          </p:nvSpPr>
          <p:spPr>
            <a:xfrm>
              <a:off x="2017063" y="1837786"/>
              <a:ext cx="653979" cy="122344"/>
            </a:xfrm>
            <a:custGeom>
              <a:avLst/>
              <a:gdLst/>
              <a:ahLst/>
              <a:cxnLst/>
              <a:rect l="l" t="t" r="r" b="b"/>
              <a:pathLst>
                <a:path w="26230" h="4907" extrusionOk="0">
                  <a:moveTo>
                    <a:pt x="14240" y="1"/>
                  </a:moveTo>
                  <a:lnTo>
                    <a:pt x="0" y="3454"/>
                  </a:lnTo>
                  <a:lnTo>
                    <a:pt x="17657" y="4906"/>
                  </a:lnTo>
                  <a:lnTo>
                    <a:pt x="26230" y="1144"/>
                  </a:lnTo>
                  <a:lnTo>
                    <a:pt x="14240" y="1"/>
                  </a:lnTo>
                  <a:close/>
                </a:path>
              </a:pathLst>
            </a:custGeom>
            <a:solidFill>
              <a:srgbClr val="7030A0">
                <a:alpha val="58660"/>
              </a:srgbClr>
            </a:solidFill>
            <a:ln>
              <a:noFill/>
            </a:ln>
          </p:spPr>
          <p:txBody>
            <a:bodyPr spcFirstLastPara="1" wrap="square" lIns="121900" tIns="121900" rIns="121900" bIns="121900" anchor="ctr" anchorCtr="0">
              <a:noAutofit/>
            </a:bodyPr>
            <a:lstStyle/>
            <a:p>
              <a:endParaRPr sz="1867" dirty="0"/>
            </a:p>
          </p:txBody>
        </p:sp>
        <p:sp>
          <p:nvSpPr>
            <p:cNvPr id="1327" name="Google Shape;1327;p40"/>
            <p:cNvSpPr/>
            <p:nvPr/>
          </p:nvSpPr>
          <p:spPr>
            <a:xfrm>
              <a:off x="4586725" y="1436488"/>
              <a:ext cx="1633496" cy="344700"/>
            </a:xfrm>
            <a:prstGeom prst="roundRect">
              <a:avLst>
                <a:gd name="adj" fmla="val 50000"/>
              </a:avLst>
            </a:prstGeom>
            <a:solidFill>
              <a:srgbClr val="7030A0"/>
            </a:solidFill>
            <a:ln>
              <a:noFill/>
            </a:ln>
          </p:spPr>
          <p:txBody>
            <a:bodyPr spcFirstLastPara="1" wrap="square" lIns="121900" tIns="121900" rIns="121900" bIns="121900" anchor="ctr" anchorCtr="0">
              <a:noAutofit/>
            </a:bodyPr>
            <a:lstStyle/>
            <a:p>
              <a:pPr algn="ctr"/>
              <a:r>
                <a:rPr lang="en" sz="2267" dirty="0">
                  <a:solidFill>
                    <a:srgbClr val="FFFFFF"/>
                  </a:solidFill>
                  <a:latin typeface="Fira Sans Extra Condensed Medium"/>
                  <a:ea typeface="Fira Sans Extra Condensed Medium"/>
                  <a:cs typeface="Fira Sans Extra Condensed Medium"/>
                  <a:sym typeface="Fira Sans Extra Condensed Medium"/>
                </a:rPr>
                <a:t>DECISION</a:t>
              </a:r>
              <a:endParaRPr sz="2267"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329" name="Google Shape;1329;p40"/>
            <p:cNvSpPr/>
            <p:nvPr/>
          </p:nvSpPr>
          <p:spPr>
            <a:xfrm>
              <a:off x="2017063" y="1300471"/>
              <a:ext cx="653979" cy="565818"/>
            </a:xfrm>
            <a:custGeom>
              <a:avLst/>
              <a:gdLst/>
              <a:ahLst/>
              <a:cxnLst/>
              <a:rect l="l" t="t" r="r" b="b"/>
              <a:pathLst>
                <a:path w="26230" h="22694" extrusionOk="0">
                  <a:moveTo>
                    <a:pt x="13109" y="0"/>
                  </a:moveTo>
                  <a:lnTo>
                    <a:pt x="0" y="22694"/>
                  </a:lnTo>
                  <a:lnTo>
                    <a:pt x="26230" y="22694"/>
                  </a:lnTo>
                  <a:lnTo>
                    <a:pt x="13133" y="0"/>
                  </a:lnTo>
                  <a:close/>
                </a:path>
              </a:pathLst>
            </a:custGeom>
            <a:solidFill>
              <a:srgbClr val="7030A0"/>
            </a:solidFill>
            <a:ln>
              <a:noFill/>
            </a:ln>
          </p:spPr>
          <p:txBody>
            <a:bodyPr spcFirstLastPara="1" wrap="square" lIns="121900" tIns="121900" rIns="121900" bIns="121900" anchor="ctr" anchorCtr="0">
              <a:noAutofit/>
            </a:bodyPr>
            <a:lstStyle/>
            <a:p>
              <a:endParaRPr sz="1867"/>
            </a:p>
          </p:txBody>
        </p:sp>
        <p:sp>
          <p:nvSpPr>
            <p:cNvPr id="1330" name="Google Shape;1330;p40"/>
            <p:cNvSpPr txBox="1"/>
            <p:nvPr/>
          </p:nvSpPr>
          <p:spPr>
            <a:xfrm>
              <a:off x="6168763" y="1341388"/>
              <a:ext cx="2265000" cy="534900"/>
            </a:xfrm>
            <a:prstGeom prst="rect">
              <a:avLst/>
            </a:prstGeom>
            <a:noFill/>
            <a:ln>
              <a:noFill/>
            </a:ln>
          </p:spPr>
          <p:txBody>
            <a:bodyPr spcFirstLastPara="1" wrap="square" lIns="121900" tIns="121900" rIns="121900" bIns="121900" anchor="ctr" anchorCtr="0">
              <a:noAutofit/>
            </a:bodyPr>
            <a:lstStyle/>
            <a:p>
              <a:pPr algn="r"/>
              <a:r>
                <a:rPr lang="en" sz="1600" dirty="0">
                  <a:latin typeface="Roboto"/>
                  <a:ea typeface="Roboto"/>
                  <a:cs typeface="Roboto"/>
                  <a:sym typeface="Roboto"/>
                </a:rPr>
                <a:t>Ah, well….</a:t>
              </a:r>
              <a:endParaRPr sz="1600" dirty="0">
                <a:latin typeface="Roboto"/>
                <a:ea typeface="Roboto"/>
                <a:cs typeface="Roboto"/>
                <a:sym typeface="Roboto"/>
              </a:endParaRPr>
            </a:p>
          </p:txBody>
        </p:sp>
      </p:grpSp>
      <p:grpSp>
        <p:nvGrpSpPr>
          <p:cNvPr id="1331" name="Google Shape;1331;p40"/>
          <p:cNvGrpSpPr/>
          <p:nvPr/>
        </p:nvGrpSpPr>
        <p:grpSpPr>
          <a:xfrm>
            <a:off x="12887949" y="605270"/>
            <a:ext cx="8991202" cy="862125"/>
            <a:chOff x="1690361" y="1923881"/>
            <a:chExt cx="6743402" cy="646594"/>
          </a:xfrm>
        </p:grpSpPr>
        <p:cxnSp>
          <p:nvCxnSpPr>
            <p:cNvPr id="1332" name="Google Shape;1332;p40"/>
            <p:cNvCxnSpPr>
              <a:cxnSpLocks/>
              <a:stCxn id="1333" idx="1"/>
            </p:cNvCxnSpPr>
            <p:nvPr/>
          </p:nvCxnSpPr>
          <p:spPr>
            <a:xfrm flipH="1">
              <a:off x="2756425" y="2227275"/>
              <a:ext cx="1830299" cy="0"/>
            </a:xfrm>
            <a:prstGeom prst="straightConnector1">
              <a:avLst/>
            </a:prstGeom>
            <a:noFill/>
            <a:ln w="9525" cap="flat" cmpd="sng">
              <a:solidFill>
                <a:srgbClr val="000000"/>
              </a:solidFill>
              <a:prstDash val="solid"/>
              <a:round/>
              <a:headEnd type="none" w="med" len="med"/>
              <a:tailEnd type="none" w="med" len="med"/>
            </a:ln>
          </p:spPr>
        </p:cxnSp>
        <p:sp>
          <p:nvSpPr>
            <p:cNvPr id="1334" name="Google Shape;1334;p40"/>
            <p:cNvSpPr/>
            <p:nvPr/>
          </p:nvSpPr>
          <p:spPr>
            <a:xfrm>
              <a:off x="1690361" y="2446062"/>
              <a:ext cx="1307361" cy="124413"/>
            </a:xfrm>
            <a:custGeom>
              <a:avLst/>
              <a:gdLst/>
              <a:ahLst/>
              <a:cxnLst/>
              <a:rect l="l" t="t" r="r" b="b"/>
              <a:pathLst>
                <a:path w="52436" h="4990" extrusionOk="0">
                  <a:moveTo>
                    <a:pt x="24837" y="1"/>
                  </a:moveTo>
                  <a:lnTo>
                    <a:pt x="0" y="3930"/>
                  </a:lnTo>
                  <a:lnTo>
                    <a:pt x="40744" y="4989"/>
                  </a:lnTo>
                  <a:lnTo>
                    <a:pt x="52436" y="1751"/>
                  </a:lnTo>
                  <a:lnTo>
                    <a:pt x="24837" y="1"/>
                  </a:lnTo>
                  <a:close/>
                </a:path>
              </a:pathLst>
            </a:custGeom>
            <a:solidFill>
              <a:srgbClr val="002060">
                <a:alpha val="58430"/>
              </a:srgbClr>
            </a:solidFill>
            <a:ln>
              <a:noFill/>
            </a:ln>
          </p:spPr>
          <p:txBody>
            <a:bodyPr spcFirstLastPara="1" wrap="square" lIns="121900" tIns="121900" rIns="121900" bIns="121900" anchor="ctr" anchorCtr="0">
              <a:noAutofit/>
            </a:bodyPr>
            <a:lstStyle/>
            <a:p>
              <a:endParaRPr sz="1867"/>
            </a:p>
          </p:txBody>
        </p:sp>
        <p:sp>
          <p:nvSpPr>
            <p:cNvPr id="1333" name="Google Shape;1333;p40"/>
            <p:cNvSpPr/>
            <p:nvPr/>
          </p:nvSpPr>
          <p:spPr>
            <a:xfrm>
              <a:off x="4586725" y="2054925"/>
              <a:ext cx="1633496" cy="344700"/>
            </a:xfrm>
            <a:prstGeom prst="roundRect">
              <a:avLst>
                <a:gd name="adj" fmla="val 50000"/>
              </a:avLst>
            </a:prstGeom>
            <a:solidFill>
              <a:srgbClr val="002060"/>
            </a:solidFill>
            <a:ln>
              <a:noFill/>
            </a:ln>
          </p:spPr>
          <p:txBody>
            <a:bodyPr spcFirstLastPara="1" wrap="square" lIns="121900" tIns="121900" rIns="121900" bIns="121900" anchor="ctr" anchorCtr="0">
              <a:noAutofit/>
            </a:bodyPr>
            <a:lstStyle/>
            <a:p>
              <a:pPr algn="ctr"/>
              <a:r>
                <a:rPr lang="en" sz="2267" dirty="0">
                  <a:solidFill>
                    <a:srgbClr val="FFFFFF"/>
                  </a:solidFill>
                  <a:latin typeface="Fira Sans Extra Condensed Medium"/>
                  <a:ea typeface="Fira Sans Extra Condensed Medium"/>
                  <a:cs typeface="Fira Sans Extra Condensed Medium"/>
                  <a:sym typeface="Fira Sans Extra Condensed Medium"/>
                </a:rPr>
                <a:t>WISDOM</a:t>
              </a:r>
              <a:endParaRPr sz="2267"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335" name="Google Shape;1335;p40"/>
            <p:cNvSpPr/>
            <p:nvPr/>
          </p:nvSpPr>
          <p:spPr>
            <a:xfrm>
              <a:off x="1690361" y="1923881"/>
              <a:ext cx="1307361" cy="565818"/>
            </a:xfrm>
            <a:custGeom>
              <a:avLst/>
              <a:gdLst/>
              <a:ahLst/>
              <a:cxnLst/>
              <a:rect l="l" t="t" r="r" b="b"/>
              <a:pathLst>
                <a:path w="52436" h="22694" extrusionOk="0">
                  <a:moveTo>
                    <a:pt x="13097" y="1"/>
                  </a:moveTo>
                  <a:lnTo>
                    <a:pt x="0" y="22694"/>
                  </a:lnTo>
                  <a:lnTo>
                    <a:pt x="52436" y="22694"/>
                  </a:lnTo>
                  <a:lnTo>
                    <a:pt x="39327" y="1"/>
                  </a:lnTo>
                  <a:close/>
                </a:path>
              </a:pathLst>
            </a:custGeom>
            <a:solidFill>
              <a:srgbClr val="002060"/>
            </a:solidFill>
            <a:ln>
              <a:noFill/>
            </a:ln>
          </p:spPr>
          <p:txBody>
            <a:bodyPr spcFirstLastPara="1" wrap="square" lIns="121900" tIns="121900" rIns="121900" bIns="121900" anchor="ctr" anchorCtr="0">
              <a:noAutofit/>
            </a:bodyPr>
            <a:lstStyle/>
            <a:p>
              <a:endParaRPr sz="1867"/>
            </a:p>
          </p:txBody>
        </p:sp>
        <p:sp>
          <p:nvSpPr>
            <p:cNvPr id="1336" name="Google Shape;1336;p40"/>
            <p:cNvSpPr txBox="1"/>
            <p:nvPr/>
          </p:nvSpPr>
          <p:spPr>
            <a:xfrm>
              <a:off x="6168763" y="1959836"/>
              <a:ext cx="2265000" cy="534900"/>
            </a:xfrm>
            <a:prstGeom prst="rect">
              <a:avLst/>
            </a:prstGeom>
            <a:noFill/>
            <a:ln>
              <a:noFill/>
            </a:ln>
          </p:spPr>
          <p:txBody>
            <a:bodyPr spcFirstLastPara="1" wrap="square" lIns="121900" tIns="121900" rIns="121900" bIns="121900" anchor="ctr" anchorCtr="0">
              <a:noAutofit/>
            </a:bodyPr>
            <a:lstStyle/>
            <a:p>
              <a:pPr algn="r"/>
              <a:r>
                <a:rPr lang="en" sz="1600" dirty="0">
                  <a:latin typeface="Roboto"/>
                  <a:ea typeface="Roboto"/>
                  <a:cs typeface="Roboto"/>
                  <a:sym typeface="Roboto"/>
                </a:rPr>
                <a:t>Understanding, integrated, actionable</a:t>
              </a:r>
              <a:endParaRPr sz="1600" dirty="0">
                <a:latin typeface="Roboto"/>
                <a:ea typeface="Roboto"/>
                <a:cs typeface="Roboto"/>
                <a:sym typeface="Roboto"/>
              </a:endParaRPr>
            </a:p>
          </p:txBody>
        </p:sp>
      </p:grpSp>
      <p:grpSp>
        <p:nvGrpSpPr>
          <p:cNvPr id="1337" name="Google Shape;1337;p40"/>
          <p:cNvGrpSpPr/>
          <p:nvPr/>
        </p:nvGrpSpPr>
        <p:grpSpPr>
          <a:xfrm>
            <a:off x="-716438" y="-1117272"/>
            <a:ext cx="9426804" cy="914349"/>
            <a:chOff x="1363660" y="2544025"/>
            <a:chExt cx="7070103" cy="685762"/>
          </a:xfrm>
        </p:grpSpPr>
        <p:cxnSp>
          <p:nvCxnSpPr>
            <p:cNvPr id="1338" name="Google Shape;1338;p40"/>
            <p:cNvCxnSpPr>
              <a:cxnSpLocks/>
              <a:stCxn id="1339" idx="1"/>
            </p:cNvCxnSpPr>
            <p:nvPr/>
          </p:nvCxnSpPr>
          <p:spPr>
            <a:xfrm flipH="1">
              <a:off x="2953225" y="2845713"/>
              <a:ext cx="1633499" cy="0"/>
            </a:xfrm>
            <a:prstGeom prst="straightConnector1">
              <a:avLst/>
            </a:prstGeom>
            <a:noFill/>
            <a:ln w="9525" cap="flat" cmpd="sng">
              <a:solidFill>
                <a:srgbClr val="000000"/>
              </a:solidFill>
              <a:prstDash val="solid"/>
              <a:round/>
              <a:headEnd type="none" w="med" len="med"/>
              <a:tailEnd type="none" w="med" len="med"/>
            </a:ln>
          </p:spPr>
        </p:cxnSp>
        <p:sp>
          <p:nvSpPr>
            <p:cNvPr id="1340" name="Google Shape;1340;p40"/>
            <p:cNvSpPr/>
            <p:nvPr/>
          </p:nvSpPr>
          <p:spPr>
            <a:xfrm>
              <a:off x="1363660" y="3040674"/>
              <a:ext cx="1960742" cy="189113"/>
            </a:xfrm>
            <a:custGeom>
              <a:avLst/>
              <a:gdLst/>
              <a:ahLst/>
              <a:cxnLst/>
              <a:rect l="l" t="t" r="r" b="b"/>
              <a:pathLst>
                <a:path w="78642" h="7585" extrusionOk="0">
                  <a:moveTo>
                    <a:pt x="34160" y="1"/>
                  </a:moveTo>
                  <a:lnTo>
                    <a:pt x="1" y="5251"/>
                  </a:lnTo>
                  <a:lnTo>
                    <a:pt x="62270" y="7585"/>
                  </a:lnTo>
                  <a:lnTo>
                    <a:pt x="78641" y="2775"/>
                  </a:lnTo>
                  <a:lnTo>
                    <a:pt x="34160" y="1"/>
                  </a:lnTo>
                  <a:close/>
                </a:path>
              </a:pathLst>
            </a:custGeom>
            <a:solidFill>
              <a:srgbClr val="0070C0">
                <a:alpha val="58430"/>
              </a:srgbClr>
            </a:solidFill>
            <a:ln>
              <a:noFill/>
            </a:ln>
          </p:spPr>
          <p:txBody>
            <a:bodyPr spcFirstLastPara="1" wrap="square" lIns="121900" tIns="121900" rIns="121900" bIns="121900" anchor="ctr" anchorCtr="0">
              <a:noAutofit/>
            </a:bodyPr>
            <a:lstStyle/>
            <a:p>
              <a:endParaRPr sz="1867"/>
            </a:p>
          </p:txBody>
        </p:sp>
        <p:sp>
          <p:nvSpPr>
            <p:cNvPr id="1339" name="Google Shape;1339;p40"/>
            <p:cNvSpPr/>
            <p:nvPr/>
          </p:nvSpPr>
          <p:spPr>
            <a:xfrm>
              <a:off x="4586724" y="2673363"/>
              <a:ext cx="1633498" cy="344700"/>
            </a:xfrm>
            <a:prstGeom prst="roundRect">
              <a:avLst>
                <a:gd name="adj" fmla="val 50000"/>
              </a:avLst>
            </a:prstGeom>
            <a:solidFill>
              <a:srgbClr val="0070C0"/>
            </a:solidFill>
            <a:ln>
              <a:noFill/>
            </a:ln>
          </p:spPr>
          <p:txBody>
            <a:bodyPr spcFirstLastPara="1" wrap="square" lIns="121900" tIns="121900" rIns="121900" bIns="121900" anchor="ctr" anchorCtr="0">
              <a:noAutofit/>
            </a:bodyPr>
            <a:lstStyle/>
            <a:p>
              <a:pPr algn="ctr"/>
              <a:r>
                <a:rPr lang="en" sz="2267" dirty="0">
                  <a:solidFill>
                    <a:srgbClr val="FFFFFF"/>
                  </a:solidFill>
                  <a:latin typeface="Fira Sans Extra Condensed Medium"/>
                  <a:ea typeface="Fira Sans Extra Condensed Medium"/>
                  <a:cs typeface="Fira Sans Extra Condensed Medium"/>
                  <a:sym typeface="Fira Sans Extra Condensed Medium"/>
                </a:rPr>
                <a:t>KNOWLEDGE</a:t>
              </a:r>
              <a:endParaRPr sz="2267"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341" name="Google Shape;1341;p40"/>
            <p:cNvSpPr/>
            <p:nvPr/>
          </p:nvSpPr>
          <p:spPr>
            <a:xfrm>
              <a:off x="1363660" y="2544025"/>
              <a:ext cx="1960742" cy="565818"/>
            </a:xfrm>
            <a:custGeom>
              <a:avLst/>
              <a:gdLst/>
              <a:ahLst/>
              <a:cxnLst/>
              <a:rect l="l" t="t" r="r" b="b"/>
              <a:pathLst>
                <a:path w="78642" h="22694" extrusionOk="0">
                  <a:moveTo>
                    <a:pt x="13109" y="1"/>
                  </a:moveTo>
                  <a:lnTo>
                    <a:pt x="1" y="22694"/>
                  </a:lnTo>
                  <a:lnTo>
                    <a:pt x="78641" y="22694"/>
                  </a:lnTo>
                  <a:lnTo>
                    <a:pt x="65545" y="1"/>
                  </a:lnTo>
                  <a:close/>
                </a:path>
              </a:pathLst>
            </a:custGeom>
            <a:solidFill>
              <a:srgbClr val="0070C0"/>
            </a:solidFill>
            <a:ln>
              <a:noFill/>
            </a:ln>
          </p:spPr>
          <p:txBody>
            <a:bodyPr spcFirstLastPara="1" wrap="square" lIns="121900" tIns="121900" rIns="121900" bIns="121900" anchor="ctr" anchorCtr="0">
              <a:noAutofit/>
            </a:bodyPr>
            <a:lstStyle/>
            <a:p>
              <a:endParaRPr sz="1867"/>
            </a:p>
          </p:txBody>
        </p:sp>
        <p:sp>
          <p:nvSpPr>
            <p:cNvPr id="1342" name="Google Shape;1342;p40"/>
            <p:cNvSpPr txBox="1"/>
            <p:nvPr/>
          </p:nvSpPr>
          <p:spPr>
            <a:xfrm>
              <a:off x="6168763" y="2578297"/>
              <a:ext cx="2265000" cy="534900"/>
            </a:xfrm>
            <a:prstGeom prst="rect">
              <a:avLst/>
            </a:prstGeom>
            <a:noFill/>
            <a:ln>
              <a:noFill/>
            </a:ln>
          </p:spPr>
          <p:txBody>
            <a:bodyPr spcFirstLastPara="1" wrap="square" lIns="121900" tIns="121900" rIns="121900" bIns="121900" anchor="ctr" anchorCtr="0">
              <a:noAutofit/>
            </a:bodyPr>
            <a:lstStyle/>
            <a:p>
              <a:pPr algn="r"/>
              <a:r>
                <a:rPr lang="en" sz="1600" dirty="0">
                  <a:latin typeface="Roboto"/>
                  <a:ea typeface="Roboto"/>
                  <a:cs typeface="Roboto"/>
                  <a:sym typeface="Roboto"/>
                </a:rPr>
                <a:t>Uncovers patterns, trends</a:t>
              </a:r>
            </a:p>
            <a:p>
              <a:pPr algn="r"/>
              <a:r>
                <a:rPr lang="en" sz="1600" dirty="0">
                  <a:latin typeface="Roboto"/>
                  <a:ea typeface="Roboto"/>
                  <a:cs typeface="Roboto"/>
                  <a:sym typeface="Roboto"/>
                </a:rPr>
                <a:t> and </a:t>
              </a:r>
              <a:r>
                <a:rPr lang="en" sz="1600" dirty="0" err="1">
                  <a:latin typeface="Roboto"/>
                  <a:ea typeface="Roboto"/>
                  <a:cs typeface="Roboto"/>
                  <a:sym typeface="Roboto"/>
                </a:rPr>
                <a:t>relatioships</a:t>
              </a:r>
              <a:endParaRPr sz="1600" dirty="0">
                <a:latin typeface="Roboto"/>
                <a:ea typeface="Roboto"/>
                <a:cs typeface="Roboto"/>
                <a:sym typeface="Roboto"/>
              </a:endParaRPr>
            </a:p>
          </p:txBody>
        </p:sp>
      </p:grpSp>
      <p:grpSp>
        <p:nvGrpSpPr>
          <p:cNvPr id="1343" name="Google Shape;1343;p40"/>
          <p:cNvGrpSpPr/>
          <p:nvPr/>
        </p:nvGrpSpPr>
        <p:grpSpPr>
          <a:xfrm>
            <a:off x="-10376051" y="4306383"/>
            <a:ext cx="9862407" cy="883104"/>
            <a:chOff x="1036958" y="3171599"/>
            <a:chExt cx="7396805" cy="662328"/>
          </a:xfrm>
        </p:grpSpPr>
        <p:cxnSp>
          <p:nvCxnSpPr>
            <p:cNvPr id="1344" name="Google Shape;1344;p40"/>
            <p:cNvCxnSpPr>
              <a:cxnSpLocks/>
              <a:stCxn id="1345" idx="1"/>
            </p:cNvCxnSpPr>
            <p:nvPr/>
          </p:nvCxnSpPr>
          <p:spPr>
            <a:xfrm flipH="1">
              <a:off x="3248425" y="3464150"/>
              <a:ext cx="1338298" cy="0"/>
            </a:xfrm>
            <a:prstGeom prst="straightConnector1">
              <a:avLst/>
            </a:prstGeom>
            <a:noFill/>
            <a:ln w="9525" cap="flat" cmpd="sng">
              <a:solidFill>
                <a:srgbClr val="000000"/>
              </a:solidFill>
              <a:prstDash val="solid"/>
              <a:round/>
              <a:headEnd type="none" w="med" len="med"/>
              <a:tailEnd type="none" w="med" len="med"/>
            </a:ln>
          </p:spPr>
        </p:cxnSp>
        <p:sp>
          <p:nvSpPr>
            <p:cNvPr id="1346" name="Google Shape;1346;p40"/>
            <p:cNvSpPr/>
            <p:nvPr/>
          </p:nvSpPr>
          <p:spPr>
            <a:xfrm>
              <a:off x="1036958" y="3716345"/>
              <a:ext cx="2614123" cy="117582"/>
            </a:xfrm>
            <a:custGeom>
              <a:avLst/>
              <a:gdLst/>
              <a:ahLst/>
              <a:cxnLst/>
              <a:rect l="l" t="t" r="r" b="b"/>
              <a:pathLst>
                <a:path w="104848" h="4716" extrusionOk="0">
                  <a:moveTo>
                    <a:pt x="34672" y="0"/>
                  </a:moveTo>
                  <a:lnTo>
                    <a:pt x="1" y="3334"/>
                  </a:lnTo>
                  <a:lnTo>
                    <a:pt x="83964" y="4715"/>
                  </a:lnTo>
                  <a:lnTo>
                    <a:pt x="104847" y="846"/>
                  </a:lnTo>
                  <a:lnTo>
                    <a:pt x="34672" y="0"/>
                  </a:lnTo>
                  <a:close/>
                </a:path>
              </a:pathLst>
            </a:custGeom>
            <a:solidFill>
              <a:srgbClr val="00B0F0">
                <a:alpha val="58040"/>
              </a:srgbClr>
            </a:solidFill>
            <a:ln>
              <a:noFill/>
            </a:ln>
          </p:spPr>
          <p:txBody>
            <a:bodyPr spcFirstLastPara="1" wrap="square" lIns="121900" tIns="121900" rIns="121900" bIns="121900" anchor="ctr" anchorCtr="0">
              <a:noAutofit/>
            </a:bodyPr>
            <a:lstStyle/>
            <a:p>
              <a:endParaRPr sz="1867"/>
            </a:p>
          </p:txBody>
        </p:sp>
        <p:sp>
          <p:nvSpPr>
            <p:cNvPr id="1345" name="Google Shape;1345;p40"/>
            <p:cNvSpPr/>
            <p:nvPr/>
          </p:nvSpPr>
          <p:spPr>
            <a:xfrm>
              <a:off x="4586724" y="3291800"/>
              <a:ext cx="1633499" cy="344700"/>
            </a:xfrm>
            <a:prstGeom prst="roundRect">
              <a:avLst>
                <a:gd name="adj" fmla="val 50000"/>
              </a:avLst>
            </a:prstGeom>
            <a:solidFill>
              <a:srgbClr val="00B0F0"/>
            </a:solidFill>
            <a:ln>
              <a:noFill/>
            </a:ln>
          </p:spPr>
          <p:txBody>
            <a:bodyPr spcFirstLastPara="1" wrap="square" lIns="121900" tIns="121900" rIns="121900" bIns="121900" anchor="ctr" anchorCtr="0">
              <a:noAutofit/>
            </a:bodyPr>
            <a:lstStyle/>
            <a:p>
              <a:pPr algn="ctr"/>
              <a:r>
                <a:rPr lang="en" sz="2267" dirty="0">
                  <a:solidFill>
                    <a:srgbClr val="FFFFFF"/>
                  </a:solidFill>
                  <a:latin typeface="Fira Sans Extra Condensed Medium"/>
                  <a:ea typeface="Fira Sans Extra Condensed Medium"/>
                  <a:cs typeface="Fira Sans Extra Condensed Medium"/>
                  <a:sym typeface="Fira Sans Extra Condensed Medium"/>
                </a:rPr>
                <a:t>INFORMATION</a:t>
              </a:r>
              <a:endParaRPr sz="2267"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347" name="Google Shape;1347;p40"/>
            <p:cNvSpPr/>
            <p:nvPr/>
          </p:nvSpPr>
          <p:spPr>
            <a:xfrm>
              <a:off x="1036958" y="3171599"/>
              <a:ext cx="2614123" cy="565818"/>
            </a:xfrm>
            <a:custGeom>
              <a:avLst/>
              <a:gdLst/>
              <a:ahLst/>
              <a:cxnLst/>
              <a:rect l="l" t="t" r="r" b="b"/>
              <a:pathLst>
                <a:path w="104848" h="22694" extrusionOk="0">
                  <a:moveTo>
                    <a:pt x="13098" y="0"/>
                  </a:moveTo>
                  <a:lnTo>
                    <a:pt x="1" y="22694"/>
                  </a:lnTo>
                  <a:lnTo>
                    <a:pt x="104847" y="22694"/>
                  </a:lnTo>
                  <a:lnTo>
                    <a:pt x="91738" y="0"/>
                  </a:lnTo>
                  <a:close/>
                </a:path>
              </a:pathLst>
            </a:custGeom>
            <a:solidFill>
              <a:srgbClr val="00B0F0"/>
            </a:solidFill>
            <a:ln>
              <a:noFill/>
            </a:ln>
          </p:spPr>
          <p:txBody>
            <a:bodyPr spcFirstLastPara="1" wrap="square" lIns="121900" tIns="121900" rIns="121900" bIns="121900" anchor="ctr" anchorCtr="0">
              <a:noAutofit/>
            </a:bodyPr>
            <a:lstStyle/>
            <a:p>
              <a:endParaRPr sz="1867" dirty="0"/>
            </a:p>
          </p:txBody>
        </p:sp>
        <p:sp>
          <p:nvSpPr>
            <p:cNvPr id="1348" name="Google Shape;1348;p40"/>
            <p:cNvSpPr txBox="1"/>
            <p:nvPr/>
          </p:nvSpPr>
          <p:spPr>
            <a:xfrm>
              <a:off x="6168763" y="3196742"/>
              <a:ext cx="2265000" cy="534900"/>
            </a:xfrm>
            <a:prstGeom prst="rect">
              <a:avLst/>
            </a:prstGeom>
            <a:noFill/>
            <a:ln>
              <a:noFill/>
            </a:ln>
          </p:spPr>
          <p:txBody>
            <a:bodyPr spcFirstLastPara="1" wrap="square" lIns="121900" tIns="121900" rIns="121900" bIns="121900" anchor="ctr" anchorCtr="0">
              <a:noAutofit/>
            </a:bodyPr>
            <a:lstStyle/>
            <a:p>
              <a:pPr algn="r"/>
              <a:r>
                <a:rPr lang="en-GB" sz="1600" dirty="0">
                  <a:latin typeface="Roboto"/>
                  <a:ea typeface="Roboto"/>
                  <a:cs typeface="Roboto"/>
                  <a:sym typeface="Roboto"/>
                </a:rPr>
                <a:t>O</a:t>
              </a:r>
              <a:r>
                <a:rPr lang="en" sz="1600" dirty="0" err="1">
                  <a:latin typeface="Roboto"/>
                  <a:ea typeface="Roboto"/>
                  <a:cs typeface="Roboto"/>
                  <a:sym typeface="Roboto"/>
                </a:rPr>
                <a:t>rganized</a:t>
              </a:r>
              <a:r>
                <a:rPr lang="en" sz="1600" dirty="0">
                  <a:latin typeface="Roboto"/>
                  <a:ea typeface="Roboto"/>
                  <a:cs typeface="Roboto"/>
                  <a:sym typeface="Roboto"/>
                </a:rPr>
                <a:t>, structured, contextualized</a:t>
              </a:r>
              <a:endParaRPr sz="1600" dirty="0">
                <a:latin typeface="Roboto"/>
                <a:ea typeface="Roboto"/>
                <a:cs typeface="Roboto"/>
                <a:sym typeface="Roboto"/>
              </a:endParaRPr>
            </a:p>
          </p:txBody>
        </p:sp>
      </p:grpSp>
      <p:grpSp>
        <p:nvGrpSpPr>
          <p:cNvPr id="1349" name="Google Shape;1349;p40"/>
          <p:cNvGrpSpPr/>
          <p:nvPr/>
        </p:nvGrpSpPr>
        <p:grpSpPr>
          <a:xfrm>
            <a:off x="947042" y="5065964"/>
            <a:ext cx="10516824" cy="754424"/>
            <a:chOff x="710281" y="3799473"/>
            <a:chExt cx="7887618" cy="565818"/>
          </a:xfrm>
        </p:grpSpPr>
        <p:cxnSp>
          <p:nvCxnSpPr>
            <p:cNvPr id="1350" name="Google Shape;1350;p40"/>
            <p:cNvCxnSpPr>
              <a:cxnSpLocks/>
              <a:stCxn id="1351" idx="1"/>
            </p:cNvCxnSpPr>
            <p:nvPr/>
          </p:nvCxnSpPr>
          <p:spPr>
            <a:xfrm flipH="1">
              <a:off x="3642325" y="4082588"/>
              <a:ext cx="944399" cy="0"/>
            </a:xfrm>
            <a:prstGeom prst="straightConnector1">
              <a:avLst/>
            </a:prstGeom>
            <a:noFill/>
            <a:ln w="9525" cap="flat" cmpd="sng">
              <a:solidFill>
                <a:srgbClr val="000000"/>
              </a:solidFill>
              <a:prstDash val="solid"/>
              <a:round/>
              <a:headEnd type="none" w="med" len="med"/>
              <a:tailEnd type="none" w="med" len="med"/>
            </a:ln>
          </p:spPr>
        </p:cxnSp>
        <p:sp>
          <p:nvSpPr>
            <p:cNvPr id="1351" name="Google Shape;1351;p40"/>
            <p:cNvSpPr/>
            <p:nvPr/>
          </p:nvSpPr>
          <p:spPr>
            <a:xfrm>
              <a:off x="4586724" y="3910238"/>
              <a:ext cx="1633496" cy="344700"/>
            </a:xfrm>
            <a:prstGeom prst="roundRect">
              <a:avLst>
                <a:gd name="adj" fmla="val 50000"/>
              </a:avLst>
            </a:prstGeom>
            <a:solidFill>
              <a:schemeClr val="accent6"/>
            </a:solidFill>
            <a:ln>
              <a:noFill/>
            </a:ln>
          </p:spPr>
          <p:txBody>
            <a:bodyPr spcFirstLastPara="1" wrap="square" lIns="121900" tIns="121900" rIns="121900" bIns="121900" anchor="ctr" anchorCtr="0">
              <a:noAutofit/>
            </a:bodyPr>
            <a:lstStyle/>
            <a:p>
              <a:pPr algn="ctr"/>
              <a:r>
                <a:rPr lang="en" sz="2267" dirty="0">
                  <a:solidFill>
                    <a:srgbClr val="FFFFFF"/>
                  </a:solidFill>
                  <a:latin typeface="Fira Sans Extra Condensed Medium"/>
                  <a:ea typeface="Fira Sans Extra Condensed Medium"/>
                  <a:cs typeface="Fira Sans Extra Condensed Medium"/>
                  <a:sym typeface="Fira Sans Extra Condensed Medium"/>
                </a:rPr>
                <a:t>DATA</a:t>
              </a:r>
              <a:endParaRPr sz="2267"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352" name="Google Shape;1352;p40"/>
            <p:cNvSpPr/>
            <p:nvPr/>
          </p:nvSpPr>
          <p:spPr>
            <a:xfrm>
              <a:off x="710281" y="3799473"/>
              <a:ext cx="3267454" cy="565818"/>
            </a:xfrm>
            <a:custGeom>
              <a:avLst/>
              <a:gdLst/>
              <a:ahLst/>
              <a:cxnLst/>
              <a:rect l="l" t="t" r="r" b="b"/>
              <a:pathLst>
                <a:path w="131052" h="22694" extrusionOk="0">
                  <a:moveTo>
                    <a:pt x="13109" y="0"/>
                  </a:moveTo>
                  <a:lnTo>
                    <a:pt x="0" y="22693"/>
                  </a:lnTo>
                  <a:lnTo>
                    <a:pt x="131052" y="22693"/>
                  </a:lnTo>
                  <a:lnTo>
                    <a:pt x="117955" y="0"/>
                  </a:ln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353" name="Google Shape;1353;p40"/>
            <p:cNvSpPr txBox="1"/>
            <p:nvPr/>
          </p:nvSpPr>
          <p:spPr>
            <a:xfrm>
              <a:off x="6168762" y="3815189"/>
              <a:ext cx="2429137" cy="534900"/>
            </a:xfrm>
            <a:prstGeom prst="rect">
              <a:avLst/>
            </a:prstGeom>
            <a:noFill/>
            <a:ln>
              <a:noFill/>
            </a:ln>
          </p:spPr>
          <p:txBody>
            <a:bodyPr spcFirstLastPara="1" wrap="square" lIns="121900" tIns="121900" rIns="121900" bIns="121900" anchor="ctr" anchorCtr="0">
              <a:noAutofit/>
            </a:bodyPr>
            <a:lstStyle/>
            <a:p>
              <a:pPr algn="r"/>
              <a:r>
                <a:rPr lang="en" sz="1600" dirty="0">
                  <a:latin typeface="Roboto"/>
                  <a:ea typeface="Roboto"/>
                  <a:cs typeface="Roboto"/>
                  <a:sym typeface="Roboto"/>
                </a:rPr>
                <a:t>Signals, raw, unprocessed data</a:t>
              </a:r>
              <a:endParaRPr sz="1600" dirty="0">
                <a:latin typeface="Roboto"/>
                <a:ea typeface="Roboto"/>
                <a:cs typeface="Roboto"/>
                <a:sym typeface="Roboto"/>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Google Shape;1324;p40"/>
          <p:cNvSpPr txBox="1">
            <a:spLocks noGrp="1"/>
          </p:cNvSpPr>
          <p:nvPr>
            <p:ph type="title"/>
          </p:nvPr>
        </p:nvSpPr>
        <p:spPr>
          <a:xfrm>
            <a:off x="947033" y="715533"/>
            <a:ext cx="10298000" cy="641600"/>
          </a:xfrm>
          <a:prstGeom prst="rect">
            <a:avLst/>
          </a:prstGeom>
        </p:spPr>
        <p:txBody>
          <a:bodyPr spcFirstLastPara="1" wrap="square" lIns="121900" tIns="121900" rIns="121900" bIns="121900" anchor="ctr" anchorCtr="0">
            <a:noAutofit/>
          </a:bodyPr>
          <a:lstStyle/>
          <a:p>
            <a:r>
              <a:rPr lang="en"/>
              <a:t>Project Management Infographics</a:t>
            </a:r>
            <a:endParaRPr/>
          </a:p>
        </p:txBody>
      </p:sp>
      <p:grpSp>
        <p:nvGrpSpPr>
          <p:cNvPr id="1325" name="Google Shape;1325;p40"/>
          <p:cNvGrpSpPr/>
          <p:nvPr/>
        </p:nvGrpSpPr>
        <p:grpSpPr>
          <a:xfrm>
            <a:off x="9551459" y="-1154794"/>
            <a:ext cx="8555600" cy="879545"/>
            <a:chOff x="2017063" y="1300471"/>
            <a:chExt cx="6416700" cy="659659"/>
          </a:xfrm>
        </p:grpSpPr>
        <p:cxnSp>
          <p:nvCxnSpPr>
            <p:cNvPr id="1326" name="Google Shape;1326;p40"/>
            <p:cNvCxnSpPr>
              <a:cxnSpLocks/>
              <a:stCxn id="1327" idx="1"/>
            </p:cNvCxnSpPr>
            <p:nvPr/>
          </p:nvCxnSpPr>
          <p:spPr>
            <a:xfrm flipH="1">
              <a:off x="2446225" y="1608838"/>
              <a:ext cx="2140500" cy="0"/>
            </a:xfrm>
            <a:prstGeom prst="straightConnector1">
              <a:avLst/>
            </a:prstGeom>
            <a:noFill/>
            <a:ln w="9525" cap="flat" cmpd="sng">
              <a:solidFill>
                <a:srgbClr val="000000"/>
              </a:solidFill>
              <a:prstDash val="solid"/>
              <a:round/>
              <a:headEnd type="none" w="med" len="med"/>
              <a:tailEnd type="none" w="med" len="med"/>
            </a:ln>
          </p:spPr>
        </p:cxnSp>
        <p:sp>
          <p:nvSpPr>
            <p:cNvPr id="1328" name="Google Shape;1328;p40"/>
            <p:cNvSpPr/>
            <p:nvPr/>
          </p:nvSpPr>
          <p:spPr>
            <a:xfrm>
              <a:off x="2017063" y="1837786"/>
              <a:ext cx="653979" cy="122344"/>
            </a:xfrm>
            <a:custGeom>
              <a:avLst/>
              <a:gdLst/>
              <a:ahLst/>
              <a:cxnLst/>
              <a:rect l="l" t="t" r="r" b="b"/>
              <a:pathLst>
                <a:path w="26230" h="4907" extrusionOk="0">
                  <a:moveTo>
                    <a:pt x="14240" y="1"/>
                  </a:moveTo>
                  <a:lnTo>
                    <a:pt x="0" y="3454"/>
                  </a:lnTo>
                  <a:lnTo>
                    <a:pt x="17657" y="4906"/>
                  </a:lnTo>
                  <a:lnTo>
                    <a:pt x="26230" y="1144"/>
                  </a:lnTo>
                  <a:lnTo>
                    <a:pt x="14240" y="1"/>
                  </a:lnTo>
                  <a:close/>
                </a:path>
              </a:pathLst>
            </a:custGeom>
            <a:solidFill>
              <a:srgbClr val="7030A0">
                <a:alpha val="58660"/>
              </a:srgbClr>
            </a:solidFill>
            <a:ln>
              <a:noFill/>
            </a:ln>
          </p:spPr>
          <p:txBody>
            <a:bodyPr spcFirstLastPara="1" wrap="square" lIns="121900" tIns="121900" rIns="121900" bIns="121900" anchor="ctr" anchorCtr="0">
              <a:noAutofit/>
            </a:bodyPr>
            <a:lstStyle/>
            <a:p>
              <a:endParaRPr sz="1867" dirty="0"/>
            </a:p>
          </p:txBody>
        </p:sp>
        <p:sp>
          <p:nvSpPr>
            <p:cNvPr id="1327" name="Google Shape;1327;p40"/>
            <p:cNvSpPr/>
            <p:nvPr/>
          </p:nvSpPr>
          <p:spPr>
            <a:xfrm>
              <a:off x="4586725" y="1436488"/>
              <a:ext cx="1633496" cy="344700"/>
            </a:xfrm>
            <a:prstGeom prst="roundRect">
              <a:avLst>
                <a:gd name="adj" fmla="val 50000"/>
              </a:avLst>
            </a:prstGeom>
            <a:solidFill>
              <a:srgbClr val="7030A0"/>
            </a:solidFill>
            <a:ln>
              <a:noFill/>
            </a:ln>
          </p:spPr>
          <p:txBody>
            <a:bodyPr spcFirstLastPara="1" wrap="square" lIns="121900" tIns="121900" rIns="121900" bIns="121900" anchor="ctr" anchorCtr="0">
              <a:noAutofit/>
            </a:bodyPr>
            <a:lstStyle/>
            <a:p>
              <a:pPr algn="ctr"/>
              <a:r>
                <a:rPr lang="en" sz="2267" dirty="0">
                  <a:solidFill>
                    <a:srgbClr val="FFFFFF"/>
                  </a:solidFill>
                  <a:latin typeface="Fira Sans Extra Condensed Medium"/>
                  <a:ea typeface="Fira Sans Extra Condensed Medium"/>
                  <a:cs typeface="Fira Sans Extra Condensed Medium"/>
                  <a:sym typeface="Fira Sans Extra Condensed Medium"/>
                </a:rPr>
                <a:t>DECISION</a:t>
              </a:r>
              <a:endParaRPr sz="2267"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329" name="Google Shape;1329;p40"/>
            <p:cNvSpPr/>
            <p:nvPr/>
          </p:nvSpPr>
          <p:spPr>
            <a:xfrm>
              <a:off x="2017063" y="1300471"/>
              <a:ext cx="653979" cy="565818"/>
            </a:xfrm>
            <a:custGeom>
              <a:avLst/>
              <a:gdLst/>
              <a:ahLst/>
              <a:cxnLst/>
              <a:rect l="l" t="t" r="r" b="b"/>
              <a:pathLst>
                <a:path w="26230" h="22694" extrusionOk="0">
                  <a:moveTo>
                    <a:pt x="13109" y="0"/>
                  </a:moveTo>
                  <a:lnTo>
                    <a:pt x="0" y="22694"/>
                  </a:lnTo>
                  <a:lnTo>
                    <a:pt x="26230" y="22694"/>
                  </a:lnTo>
                  <a:lnTo>
                    <a:pt x="13133" y="0"/>
                  </a:lnTo>
                  <a:close/>
                </a:path>
              </a:pathLst>
            </a:custGeom>
            <a:solidFill>
              <a:srgbClr val="7030A0"/>
            </a:solidFill>
            <a:ln>
              <a:noFill/>
            </a:ln>
          </p:spPr>
          <p:txBody>
            <a:bodyPr spcFirstLastPara="1" wrap="square" lIns="121900" tIns="121900" rIns="121900" bIns="121900" anchor="ctr" anchorCtr="0">
              <a:noAutofit/>
            </a:bodyPr>
            <a:lstStyle/>
            <a:p>
              <a:endParaRPr sz="1867"/>
            </a:p>
          </p:txBody>
        </p:sp>
        <p:sp>
          <p:nvSpPr>
            <p:cNvPr id="1330" name="Google Shape;1330;p40"/>
            <p:cNvSpPr txBox="1"/>
            <p:nvPr/>
          </p:nvSpPr>
          <p:spPr>
            <a:xfrm>
              <a:off x="6168763" y="1341388"/>
              <a:ext cx="2265000" cy="534900"/>
            </a:xfrm>
            <a:prstGeom prst="rect">
              <a:avLst/>
            </a:prstGeom>
            <a:noFill/>
            <a:ln>
              <a:noFill/>
            </a:ln>
          </p:spPr>
          <p:txBody>
            <a:bodyPr spcFirstLastPara="1" wrap="square" lIns="121900" tIns="121900" rIns="121900" bIns="121900" anchor="ctr" anchorCtr="0">
              <a:noAutofit/>
            </a:bodyPr>
            <a:lstStyle/>
            <a:p>
              <a:pPr algn="r"/>
              <a:r>
                <a:rPr lang="en" sz="1600" dirty="0">
                  <a:latin typeface="Roboto"/>
                  <a:ea typeface="Roboto"/>
                  <a:cs typeface="Roboto"/>
                  <a:sym typeface="Roboto"/>
                </a:rPr>
                <a:t>Ah, well….</a:t>
              </a:r>
              <a:endParaRPr sz="1600" dirty="0">
                <a:latin typeface="Roboto"/>
                <a:ea typeface="Roboto"/>
                <a:cs typeface="Roboto"/>
                <a:sym typeface="Roboto"/>
              </a:endParaRPr>
            </a:p>
          </p:txBody>
        </p:sp>
      </p:grpSp>
      <p:grpSp>
        <p:nvGrpSpPr>
          <p:cNvPr id="1331" name="Google Shape;1331;p40"/>
          <p:cNvGrpSpPr/>
          <p:nvPr/>
        </p:nvGrpSpPr>
        <p:grpSpPr>
          <a:xfrm>
            <a:off x="12887949" y="605270"/>
            <a:ext cx="8991202" cy="862125"/>
            <a:chOff x="1690361" y="1923881"/>
            <a:chExt cx="6743402" cy="646594"/>
          </a:xfrm>
        </p:grpSpPr>
        <p:cxnSp>
          <p:nvCxnSpPr>
            <p:cNvPr id="1332" name="Google Shape;1332;p40"/>
            <p:cNvCxnSpPr>
              <a:cxnSpLocks/>
              <a:stCxn id="1333" idx="1"/>
            </p:cNvCxnSpPr>
            <p:nvPr/>
          </p:nvCxnSpPr>
          <p:spPr>
            <a:xfrm flipH="1">
              <a:off x="2756425" y="2227275"/>
              <a:ext cx="1830299" cy="0"/>
            </a:xfrm>
            <a:prstGeom prst="straightConnector1">
              <a:avLst/>
            </a:prstGeom>
            <a:noFill/>
            <a:ln w="9525" cap="flat" cmpd="sng">
              <a:solidFill>
                <a:srgbClr val="000000"/>
              </a:solidFill>
              <a:prstDash val="solid"/>
              <a:round/>
              <a:headEnd type="none" w="med" len="med"/>
              <a:tailEnd type="none" w="med" len="med"/>
            </a:ln>
          </p:spPr>
        </p:cxnSp>
        <p:sp>
          <p:nvSpPr>
            <p:cNvPr id="1334" name="Google Shape;1334;p40"/>
            <p:cNvSpPr/>
            <p:nvPr/>
          </p:nvSpPr>
          <p:spPr>
            <a:xfrm>
              <a:off x="1690361" y="2446062"/>
              <a:ext cx="1307361" cy="124413"/>
            </a:xfrm>
            <a:custGeom>
              <a:avLst/>
              <a:gdLst/>
              <a:ahLst/>
              <a:cxnLst/>
              <a:rect l="l" t="t" r="r" b="b"/>
              <a:pathLst>
                <a:path w="52436" h="4990" extrusionOk="0">
                  <a:moveTo>
                    <a:pt x="24837" y="1"/>
                  </a:moveTo>
                  <a:lnTo>
                    <a:pt x="0" y="3930"/>
                  </a:lnTo>
                  <a:lnTo>
                    <a:pt x="40744" y="4989"/>
                  </a:lnTo>
                  <a:lnTo>
                    <a:pt x="52436" y="1751"/>
                  </a:lnTo>
                  <a:lnTo>
                    <a:pt x="24837" y="1"/>
                  </a:lnTo>
                  <a:close/>
                </a:path>
              </a:pathLst>
            </a:custGeom>
            <a:solidFill>
              <a:srgbClr val="002060">
                <a:alpha val="58430"/>
              </a:srgbClr>
            </a:solidFill>
            <a:ln>
              <a:noFill/>
            </a:ln>
          </p:spPr>
          <p:txBody>
            <a:bodyPr spcFirstLastPara="1" wrap="square" lIns="121900" tIns="121900" rIns="121900" bIns="121900" anchor="ctr" anchorCtr="0">
              <a:noAutofit/>
            </a:bodyPr>
            <a:lstStyle/>
            <a:p>
              <a:endParaRPr sz="1867"/>
            </a:p>
          </p:txBody>
        </p:sp>
        <p:sp>
          <p:nvSpPr>
            <p:cNvPr id="1333" name="Google Shape;1333;p40"/>
            <p:cNvSpPr/>
            <p:nvPr/>
          </p:nvSpPr>
          <p:spPr>
            <a:xfrm>
              <a:off x="4586725" y="2054925"/>
              <a:ext cx="1633496" cy="344700"/>
            </a:xfrm>
            <a:prstGeom prst="roundRect">
              <a:avLst>
                <a:gd name="adj" fmla="val 50000"/>
              </a:avLst>
            </a:prstGeom>
            <a:solidFill>
              <a:srgbClr val="002060"/>
            </a:solidFill>
            <a:ln>
              <a:noFill/>
            </a:ln>
          </p:spPr>
          <p:txBody>
            <a:bodyPr spcFirstLastPara="1" wrap="square" lIns="121900" tIns="121900" rIns="121900" bIns="121900" anchor="ctr" anchorCtr="0">
              <a:noAutofit/>
            </a:bodyPr>
            <a:lstStyle/>
            <a:p>
              <a:pPr algn="ctr"/>
              <a:r>
                <a:rPr lang="en" sz="2267" dirty="0">
                  <a:solidFill>
                    <a:srgbClr val="FFFFFF"/>
                  </a:solidFill>
                  <a:latin typeface="Fira Sans Extra Condensed Medium"/>
                  <a:ea typeface="Fira Sans Extra Condensed Medium"/>
                  <a:cs typeface="Fira Sans Extra Condensed Medium"/>
                  <a:sym typeface="Fira Sans Extra Condensed Medium"/>
                </a:rPr>
                <a:t>WISDOM</a:t>
              </a:r>
              <a:endParaRPr sz="2267"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335" name="Google Shape;1335;p40"/>
            <p:cNvSpPr/>
            <p:nvPr/>
          </p:nvSpPr>
          <p:spPr>
            <a:xfrm>
              <a:off x="1690361" y="1923881"/>
              <a:ext cx="1307361" cy="565818"/>
            </a:xfrm>
            <a:custGeom>
              <a:avLst/>
              <a:gdLst/>
              <a:ahLst/>
              <a:cxnLst/>
              <a:rect l="l" t="t" r="r" b="b"/>
              <a:pathLst>
                <a:path w="52436" h="22694" extrusionOk="0">
                  <a:moveTo>
                    <a:pt x="13097" y="1"/>
                  </a:moveTo>
                  <a:lnTo>
                    <a:pt x="0" y="22694"/>
                  </a:lnTo>
                  <a:lnTo>
                    <a:pt x="52436" y="22694"/>
                  </a:lnTo>
                  <a:lnTo>
                    <a:pt x="39327" y="1"/>
                  </a:lnTo>
                  <a:close/>
                </a:path>
              </a:pathLst>
            </a:custGeom>
            <a:solidFill>
              <a:srgbClr val="002060"/>
            </a:solidFill>
            <a:ln>
              <a:noFill/>
            </a:ln>
          </p:spPr>
          <p:txBody>
            <a:bodyPr spcFirstLastPara="1" wrap="square" lIns="121900" tIns="121900" rIns="121900" bIns="121900" anchor="ctr" anchorCtr="0">
              <a:noAutofit/>
            </a:bodyPr>
            <a:lstStyle/>
            <a:p>
              <a:endParaRPr sz="1867"/>
            </a:p>
          </p:txBody>
        </p:sp>
        <p:sp>
          <p:nvSpPr>
            <p:cNvPr id="1336" name="Google Shape;1336;p40"/>
            <p:cNvSpPr txBox="1"/>
            <p:nvPr/>
          </p:nvSpPr>
          <p:spPr>
            <a:xfrm>
              <a:off x="6168763" y="1959836"/>
              <a:ext cx="2265000" cy="534900"/>
            </a:xfrm>
            <a:prstGeom prst="rect">
              <a:avLst/>
            </a:prstGeom>
            <a:noFill/>
            <a:ln>
              <a:noFill/>
            </a:ln>
          </p:spPr>
          <p:txBody>
            <a:bodyPr spcFirstLastPara="1" wrap="square" lIns="121900" tIns="121900" rIns="121900" bIns="121900" anchor="ctr" anchorCtr="0">
              <a:noAutofit/>
            </a:bodyPr>
            <a:lstStyle/>
            <a:p>
              <a:pPr algn="r"/>
              <a:r>
                <a:rPr lang="en" sz="1600" dirty="0">
                  <a:latin typeface="Roboto"/>
                  <a:ea typeface="Roboto"/>
                  <a:cs typeface="Roboto"/>
                  <a:sym typeface="Roboto"/>
                </a:rPr>
                <a:t>Understanding, integrated, actionable</a:t>
              </a:r>
              <a:endParaRPr sz="1600" dirty="0">
                <a:latin typeface="Roboto"/>
                <a:ea typeface="Roboto"/>
                <a:cs typeface="Roboto"/>
                <a:sym typeface="Roboto"/>
              </a:endParaRPr>
            </a:p>
          </p:txBody>
        </p:sp>
      </p:grpSp>
      <p:grpSp>
        <p:nvGrpSpPr>
          <p:cNvPr id="1337" name="Google Shape;1337;p40"/>
          <p:cNvGrpSpPr/>
          <p:nvPr/>
        </p:nvGrpSpPr>
        <p:grpSpPr>
          <a:xfrm>
            <a:off x="-716438" y="-1117272"/>
            <a:ext cx="9426804" cy="914349"/>
            <a:chOff x="1363660" y="2544025"/>
            <a:chExt cx="7070103" cy="685762"/>
          </a:xfrm>
        </p:grpSpPr>
        <p:cxnSp>
          <p:nvCxnSpPr>
            <p:cNvPr id="1338" name="Google Shape;1338;p40"/>
            <p:cNvCxnSpPr>
              <a:cxnSpLocks/>
              <a:stCxn id="1339" idx="1"/>
            </p:cNvCxnSpPr>
            <p:nvPr/>
          </p:nvCxnSpPr>
          <p:spPr>
            <a:xfrm flipH="1">
              <a:off x="2953225" y="2845713"/>
              <a:ext cx="1633499" cy="0"/>
            </a:xfrm>
            <a:prstGeom prst="straightConnector1">
              <a:avLst/>
            </a:prstGeom>
            <a:noFill/>
            <a:ln w="9525" cap="flat" cmpd="sng">
              <a:solidFill>
                <a:srgbClr val="000000"/>
              </a:solidFill>
              <a:prstDash val="solid"/>
              <a:round/>
              <a:headEnd type="none" w="med" len="med"/>
              <a:tailEnd type="none" w="med" len="med"/>
            </a:ln>
          </p:spPr>
        </p:cxnSp>
        <p:sp>
          <p:nvSpPr>
            <p:cNvPr id="1340" name="Google Shape;1340;p40"/>
            <p:cNvSpPr/>
            <p:nvPr/>
          </p:nvSpPr>
          <p:spPr>
            <a:xfrm>
              <a:off x="1363660" y="3040674"/>
              <a:ext cx="1960742" cy="189113"/>
            </a:xfrm>
            <a:custGeom>
              <a:avLst/>
              <a:gdLst/>
              <a:ahLst/>
              <a:cxnLst/>
              <a:rect l="l" t="t" r="r" b="b"/>
              <a:pathLst>
                <a:path w="78642" h="7585" extrusionOk="0">
                  <a:moveTo>
                    <a:pt x="34160" y="1"/>
                  </a:moveTo>
                  <a:lnTo>
                    <a:pt x="1" y="5251"/>
                  </a:lnTo>
                  <a:lnTo>
                    <a:pt x="62270" y="7585"/>
                  </a:lnTo>
                  <a:lnTo>
                    <a:pt x="78641" y="2775"/>
                  </a:lnTo>
                  <a:lnTo>
                    <a:pt x="34160" y="1"/>
                  </a:lnTo>
                  <a:close/>
                </a:path>
              </a:pathLst>
            </a:custGeom>
            <a:solidFill>
              <a:srgbClr val="0070C0">
                <a:alpha val="58430"/>
              </a:srgbClr>
            </a:solidFill>
            <a:ln>
              <a:noFill/>
            </a:ln>
          </p:spPr>
          <p:txBody>
            <a:bodyPr spcFirstLastPara="1" wrap="square" lIns="121900" tIns="121900" rIns="121900" bIns="121900" anchor="ctr" anchorCtr="0">
              <a:noAutofit/>
            </a:bodyPr>
            <a:lstStyle/>
            <a:p>
              <a:endParaRPr sz="1867"/>
            </a:p>
          </p:txBody>
        </p:sp>
        <p:sp>
          <p:nvSpPr>
            <p:cNvPr id="1339" name="Google Shape;1339;p40"/>
            <p:cNvSpPr/>
            <p:nvPr/>
          </p:nvSpPr>
          <p:spPr>
            <a:xfrm>
              <a:off x="4586724" y="2673363"/>
              <a:ext cx="1633498" cy="344700"/>
            </a:xfrm>
            <a:prstGeom prst="roundRect">
              <a:avLst>
                <a:gd name="adj" fmla="val 50000"/>
              </a:avLst>
            </a:prstGeom>
            <a:solidFill>
              <a:srgbClr val="0070C0"/>
            </a:solidFill>
            <a:ln>
              <a:noFill/>
            </a:ln>
          </p:spPr>
          <p:txBody>
            <a:bodyPr spcFirstLastPara="1" wrap="square" lIns="121900" tIns="121900" rIns="121900" bIns="121900" anchor="ctr" anchorCtr="0">
              <a:noAutofit/>
            </a:bodyPr>
            <a:lstStyle/>
            <a:p>
              <a:pPr algn="ctr"/>
              <a:r>
                <a:rPr lang="en" sz="2267" dirty="0">
                  <a:solidFill>
                    <a:srgbClr val="FFFFFF"/>
                  </a:solidFill>
                  <a:latin typeface="Fira Sans Extra Condensed Medium"/>
                  <a:ea typeface="Fira Sans Extra Condensed Medium"/>
                  <a:cs typeface="Fira Sans Extra Condensed Medium"/>
                  <a:sym typeface="Fira Sans Extra Condensed Medium"/>
                </a:rPr>
                <a:t>KNOWLEDGE</a:t>
              </a:r>
              <a:endParaRPr sz="2267"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341" name="Google Shape;1341;p40"/>
            <p:cNvSpPr/>
            <p:nvPr/>
          </p:nvSpPr>
          <p:spPr>
            <a:xfrm>
              <a:off x="1363660" y="2544025"/>
              <a:ext cx="1960742" cy="565818"/>
            </a:xfrm>
            <a:custGeom>
              <a:avLst/>
              <a:gdLst/>
              <a:ahLst/>
              <a:cxnLst/>
              <a:rect l="l" t="t" r="r" b="b"/>
              <a:pathLst>
                <a:path w="78642" h="22694" extrusionOk="0">
                  <a:moveTo>
                    <a:pt x="13109" y="1"/>
                  </a:moveTo>
                  <a:lnTo>
                    <a:pt x="1" y="22694"/>
                  </a:lnTo>
                  <a:lnTo>
                    <a:pt x="78641" y="22694"/>
                  </a:lnTo>
                  <a:lnTo>
                    <a:pt x="65545" y="1"/>
                  </a:lnTo>
                  <a:close/>
                </a:path>
              </a:pathLst>
            </a:custGeom>
            <a:solidFill>
              <a:srgbClr val="0070C0"/>
            </a:solidFill>
            <a:ln>
              <a:noFill/>
            </a:ln>
          </p:spPr>
          <p:txBody>
            <a:bodyPr spcFirstLastPara="1" wrap="square" lIns="121900" tIns="121900" rIns="121900" bIns="121900" anchor="ctr" anchorCtr="0">
              <a:noAutofit/>
            </a:bodyPr>
            <a:lstStyle/>
            <a:p>
              <a:endParaRPr sz="1867"/>
            </a:p>
          </p:txBody>
        </p:sp>
        <p:sp>
          <p:nvSpPr>
            <p:cNvPr id="1342" name="Google Shape;1342;p40"/>
            <p:cNvSpPr txBox="1"/>
            <p:nvPr/>
          </p:nvSpPr>
          <p:spPr>
            <a:xfrm>
              <a:off x="6168763" y="2578297"/>
              <a:ext cx="2265000" cy="534900"/>
            </a:xfrm>
            <a:prstGeom prst="rect">
              <a:avLst/>
            </a:prstGeom>
            <a:noFill/>
            <a:ln>
              <a:noFill/>
            </a:ln>
          </p:spPr>
          <p:txBody>
            <a:bodyPr spcFirstLastPara="1" wrap="square" lIns="121900" tIns="121900" rIns="121900" bIns="121900" anchor="ctr" anchorCtr="0">
              <a:noAutofit/>
            </a:bodyPr>
            <a:lstStyle/>
            <a:p>
              <a:pPr algn="r"/>
              <a:r>
                <a:rPr lang="en" sz="1600" dirty="0">
                  <a:latin typeface="Roboto"/>
                  <a:ea typeface="Roboto"/>
                  <a:cs typeface="Roboto"/>
                  <a:sym typeface="Roboto"/>
                </a:rPr>
                <a:t>Uncovers patterns, trends</a:t>
              </a:r>
            </a:p>
            <a:p>
              <a:pPr algn="r"/>
              <a:r>
                <a:rPr lang="en" sz="1600" dirty="0">
                  <a:latin typeface="Roboto"/>
                  <a:ea typeface="Roboto"/>
                  <a:cs typeface="Roboto"/>
                  <a:sym typeface="Roboto"/>
                </a:rPr>
                <a:t> and </a:t>
              </a:r>
              <a:r>
                <a:rPr lang="en" sz="1600" dirty="0" err="1">
                  <a:latin typeface="Roboto"/>
                  <a:ea typeface="Roboto"/>
                  <a:cs typeface="Roboto"/>
                  <a:sym typeface="Roboto"/>
                </a:rPr>
                <a:t>relatioships</a:t>
              </a:r>
              <a:endParaRPr sz="1600" dirty="0">
                <a:latin typeface="Roboto"/>
                <a:ea typeface="Roboto"/>
                <a:cs typeface="Roboto"/>
                <a:sym typeface="Roboto"/>
              </a:endParaRPr>
            </a:p>
          </p:txBody>
        </p:sp>
      </p:grpSp>
      <p:grpSp>
        <p:nvGrpSpPr>
          <p:cNvPr id="1343" name="Google Shape;1343;p40"/>
          <p:cNvGrpSpPr/>
          <p:nvPr/>
        </p:nvGrpSpPr>
        <p:grpSpPr>
          <a:xfrm>
            <a:off x="1402982" y="4184882"/>
            <a:ext cx="9862407" cy="883104"/>
            <a:chOff x="1036958" y="3171599"/>
            <a:chExt cx="7396805" cy="662328"/>
          </a:xfrm>
        </p:grpSpPr>
        <p:cxnSp>
          <p:nvCxnSpPr>
            <p:cNvPr id="1344" name="Google Shape;1344;p40"/>
            <p:cNvCxnSpPr>
              <a:cxnSpLocks/>
              <a:stCxn id="1345" idx="1"/>
            </p:cNvCxnSpPr>
            <p:nvPr/>
          </p:nvCxnSpPr>
          <p:spPr>
            <a:xfrm flipH="1">
              <a:off x="3248425" y="3464150"/>
              <a:ext cx="1338298" cy="0"/>
            </a:xfrm>
            <a:prstGeom prst="straightConnector1">
              <a:avLst/>
            </a:prstGeom>
            <a:noFill/>
            <a:ln w="9525" cap="flat" cmpd="sng">
              <a:solidFill>
                <a:srgbClr val="000000"/>
              </a:solidFill>
              <a:prstDash val="solid"/>
              <a:round/>
              <a:headEnd type="none" w="med" len="med"/>
              <a:tailEnd type="none" w="med" len="med"/>
            </a:ln>
          </p:spPr>
        </p:cxnSp>
        <p:sp>
          <p:nvSpPr>
            <p:cNvPr id="1346" name="Google Shape;1346;p40"/>
            <p:cNvSpPr/>
            <p:nvPr/>
          </p:nvSpPr>
          <p:spPr>
            <a:xfrm>
              <a:off x="1036958" y="3716345"/>
              <a:ext cx="2614123" cy="117582"/>
            </a:xfrm>
            <a:custGeom>
              <a:avLst/>
              <a:gdLst/>
              <a:ahLst/>
              <a:cxnLst/>
              <a:rect l="l" t="t" r="r" b="b"/>
              <a:pathLst>
                <a:path w="104848" h="4716" extrusionOk="0">
                  <a:moveTo>
                    <a:pt x="34672" y="0"/>
                  </a:moveTo>
                  <a:lnTo>
                    <a:pt x="1" y="3334"/>
                  </a:lnTo>
                  <a:lnTo>
                    <a:pt x="83964" y="4715"/>
                  </a:lnTo>
                  <a:lnTo>
                    <a:pt x="104847" y="846"/>
                  </a:lnTo>
                  <a:lnTo>
                    <a:pt x="34672" y="0"/>
                  </a:lnTo>
                  <a:close/>
                </a:path>
              </a:pathLst>
            </a:custGeom>
            <a:solidFill>
              <a:srgbClr val="00B0F0">
                <a:alpha val="58040"/>
              </a:srgbClr>
            </a:solidFill>
            <a:ln>
              <a:noFill/>
            </a:ln>
          </p:spPr>
          <p:txBody>
            <a:bodyPr spcFirstLastPara="1" wrap="square" lIns="121900" tIns="121900" rIns="121900" bIns="121900" anchor="ctr" anchorCtr="0">
              <a:noAutofit/>
            </a:bodyPr>
            <a:lstStyle/>
            <a:p>
              <a:endParaRPr sz="1867"/>
            </a:p>
          </p:txBody>
        </p:sp>
        <p:sp>
          <p:nvSpPr>
            <p:cNvPr id="1345" name="Google Shape;1345;p40"/>
            <p:cNvSpPr/>
            <p:nvPr/>
          </p:nvSpPr>
          <p:spPr>
            <a:xfrm>
              <a:off x="4586724" y="3291800"/>
              <a:ext cx="1633499" cy="344700"/>
            </a:xfrm>
            <a:prstGeom prst="roundRect">
              <a:avLst>
                <a:gd name="adj" fmla="val 50000"/>
              </a:avLst>
            </a:prstGeom>
            <a:solidFill>
              <a:srgbClr val="00B0F0"/>
            </a:solidFill>
            <a:ln>
              <a:noFill/>
            </a:ln>
          </p:spPr>
          <p:txBody>
            <a:bodyPr spcFirstLastPara="1" wrap="square" lIns="121900" tIns="121900" rIns="121900" bIns="121900" anchor="ctr" anchorCtr="0">
              <a:noAutofit/>
            </a:bodyPr>
            <a:lstStyle/>
            <a:p>
              <a:pPr algn="ctr"/>
              <a:r>
                <a:rPr lang="en" sz="2267" dirty="0">
                  <a:solidFill>
                    <a:srgbClr val="FFFFFF"/>
                  </a:solidFill>
                  <a:latin typeface="Fira Sans Extra Condensed Medium"/>
                  <a:ea typeface="Fira Sans Extra Condensed Medium"/>
                  <a:cs typeface="Fira Sans Extra Condensed Medium"/>
                  <a:sym typeface="Fira Sans Extra Condensed Medium"/>
                </a:rPr>
                <a:t>INFORMATION</a:t>
              </a:r>
              <a:endParaRPr sz="2267"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347" name="Google Shape;1347;p40"/>
            <p:cNvSpPr/>
            <p:nvPr/>
          </p:nvSpPr>
          <p:spPr>
            <a:xfrm>
              <a:off x="1036958" y="3171599"/>
              <a:ext cx="2614123" cy="565818"/>
            </a:xfrm>
            <a:custGeom>
              <a:avLst/>
              <a:gdLst/>
              <a:ahLst/>
              <a:cxnLst/>
              <a:rect l="l" t="t" r="r" b="b"/>
              <a:pathLst>
                <a:path w="104848" h="22694" extrusionOk="0">
                  <a:moveTo>
                    <a:pt x="13098" y="0"/>
                  </a:moveTo>
                  <a:lnTo>
                    <a:pt x="1" y="22694"/>
                  </a:lnTo>
                  <a:lnTo>
                    <a:pt x="104847" y="22694"/>
                  </a:lnTo>
                  <a:lnTo>
                    <a:pt x="91738" y="0"/>
                  </a:lnTo>
                  <a:close/>
                </a:path>
              </a:pathLst>
            </a:custGeom>
            <a:solidFill>
              <a:srgbClr val="00B0F0"/>
            </a:solidFill>
            <a:ln>
              <a:noFill/>
            </a:ln>
          </p:spPr>
          <p:txBody>
            <a:bodyPr spcFirstLastPara="1" wrap="square" lIns="121900" tIns="121900" rIns="121900" bIns="121900" anchor="ctr" anchorCtr="0">
              <a:noAutofit/>
            </a:bodyPr>
            <a:lstStyle/>
            <a:p>
              <a:endParaRPr sz="1867" dirty="0"/>
            </a:p>
          </p:txBody>
        </p:sp>
        <p:sp>
          <p:nvSpPr>
            <p:cNvPr id="1348" name="Google Shape;1348;p40"/>
            <p:cNvSpPr txBox="1"/>
            <p:nvPr/>
          </p:nvSpPr>
          <p:spPr>
            <a:xfrm>
              <a:off x="6168763" y="3196742"/>
              <a:ext cx="2265000" cy="534900"/>
            </a:xfrm>
            <a:prstGeom prst="rect">
              <a:avLst/>
            </a:prstGeom>
            <a:noFill/>
            <a:ln>
              <a:noFill/>
            </a:ln>
          </p:spPr>
          <p:txBody>
            <a:bodyPr spcFirstLastPara="1" wrap="square" lIns="121900" tIns="121900" rIns="121900" bIns="121900" anchor="ctr" anchorCtr="0">
              <a:noAutofit/>
            </a:bodyPr>
            <a:lstStyle/>
            <a:p>
              <a:pPr algn="r"/>
              <a:r>
                <a:rPr lang="en-GB" sz="1600" dirty="0">
                  <a:latin typeface="Roboto"/>
                  <a:ea typeface="Roboto"/>
                  <a:cs typeface="Roboto"/>
                  <a:sym typeface="Roboto"/>
                </a:rPr>
                <a:t>O</a:t>
              </a:r>
              <a:r>
                <a:rPr lang="en" sz="1600" dirty="0" err="1">
                  <a:latin typeface="Roboto"/>
                  <a:ea typeface="Roboto"/>
                  <a:cs typeface="Roboto"/>
                  <a:sym typeface="Roboto"/>
                </a:rPr>
                <a:t>rganized</a:t>
              </a:r>
              <a:r>
                <a:rPr lang="en" sz="1600" dirty="0">
                  <a:latin typeface="Roboto"/>
                  <a:ea typeface="Roboto"/>
                  <a:cs typeface="Roboto"/>
                  <a:sym typeface="Roboto"/>
                </a:rPr>
                <a:t>, structured, contextualized</a:t>
              </a:r>
              <a:endParaRPr sz="1600" dirty="0">
                <a:latin typeface="Roboto"/>
                <a:ea typeface="Roboto"/>
                <a:cs typeface="Roboto"/>
                <a:sym typeface="Roboto"/>
              </a:endParaRPr>
            </a:p>
          </p:txBody>
        </p:sp>
      </p:grpSp>
      <p:grpSp>
        <p:nvGrpSpPr>
          <p:cNvPr id="1349" name="Google Shape;1349;p40"/>
          <p:cNvGrpSpPr/>
          <p:nvPr/>
        </p:nvGrpSpPr>
        <p:grpSpPr>
          <a:xfrm>
            <a:off x="947042" y="5065964"/>
            <a:ext cx="10516824" cy="754424"/>
            <a:chOff x="710281" y="3799473"/>
            <a:chExt cx="7887618" cy="565818"/>
          </a:xfrm>
        </p:grpSpPr>
        <p:cxnSp>
          <p:nvCxnSpPr>
            <p:cNvPr id="1350" name="Google Shape;1350;p40"/>
            <p:cNvCxnSpPr>
              <a:cxnSpLocks/>
              <a:stCxn id="1351" idx="1"/>
            </p:cNvCxnSpPr>
            <p:nvPr/>
          </p:nvCxnSpPr>
          <p:spPr>
            <a:xfrm flipH="1">
              <a:off x="3642325" y="4082588"/>
              <a:ext cx="944399" cy="0"/>
            </a:xfrm>
            <a:prstGeom prst="straightConnector1">
              <a:avLst/>
            </a:prstGeom>
            <a:noFill/>
            <a:ln w="9525" cap="flat" cmpd="sng">
              <a:solidFill>
                <a:srgbClr val="000000"/>
              </a:solidFill>
              <a:prstDash val="solid"/>
              <a:round/>
              <a:headEnd type="none" w="med" len="med"/>
              <a:tailEnd type="none" w="med" len="med"/>
            </a:ln>
          </p:spPr>
        </p:cxnSp>
        <p:sp>
          <p:nvSpPr>
            <p:cNvPr id="1351" name="Google Shape;1351;p40"/>
            <p:cNvSpPr/>
            <p:nvPr/>
          </p:nvSpPr>
          <p:spPr>
            <a:xfrm>
              <a:off x="4586724" y="3910238"/>
              <a:ext cx="1633496" cy="344700"/>
            </a:xfrm>
            <a:prstGeom prst="roundRect">
              <a:avLst>
                <a:gd name="adj" fmla="val 50000"/>
              </a:avLst>
            </a:prstGeom>
            <a:solidFill>
              <a:schemeClr val="accent6"/>
            </a:solidFill>
            <a:ln>
              <a:noFill/>
            </a:ln>
          </p:spPr>
          <p:txBody>
            <a:bodyPr spcFirstLastPara="1" wrap="square" lIns="121900" tIns="121900" rIns="121900" bIns="121900" anchor="ctr" anchorCtr="0">
              <a:noAutofit/>
            </a:bodyPr>
            <a:lstStyle/>
            <a:p>
              <a:pPr algn="ctr"/>
              <a:r>
                <a:rPr lang="en" sz="2267" dirty="0">
                  <a:solidFill>
                    <a:srgbClr val="FFFFFF"/>
                  </a:solidFill>
                  <a:latin typeface="Fira Sans Extra Condensed Medium"/>
                  <a:ea typeface="Fira Sans Extra Condensed Medium"/>
                  <a:cs typeface="Fira Sans Extra Condensed Medium"/>
                  <a:sym typeface="Fira Sans Extra Condensed Medium"/>
                </a:rPr>
                <a:t>DATA</a:t>
              </a:r>
              <a:endParaRPr sz="2267"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352" name="Google Shape;1352;p40"/>
            <p:cNvSpPr/>
            <p:nvPr/>
          </p:nvSpPr>
          <p:spPr>
            <a:xfrm>
              <a:off x="710281" y="3799473"/>
              <a:ext cx="3267454" cy="565818"/>
            </a:xfrm>
            <a:custGeom>
              <a:avLst/>
              <a:gdLst/>
              <a:ahLst/>
              <a:cxnLst/>
              <a:rect l="l" t="t" r="r" b="b"/>
              <a:pathLst>
                <a:path w="131052" h="22694" extrusionOk="0">
                  <a:moveTo>
                    <a:pt x="13109" y="0"/>
                  </a:moveTo>
                  <a:lnTo>
                    <a:pt x="0" y="22693"/>
                  </a:lnTo>
                  <a:lnTo>
                    <a:pt x="131052" y="22693"/>
                  </a:lnTo>
                  <a:lnTo>
                    <a:pt x="117955" y="0"/>
                  </a:ln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353" name="Google Shape;1353;p40"/>
            <p:cNvSpPr txBox="1"/>
            <p:nvPr/>
          </p:nvSpPr>
          <p:spPr>
            <a:xfrm>
              <a:off x="6168762" y="3815189"/>
              <a:ext cx="2429137" cy="534900"/>
            </a:xfrm>
            <a:prstGeom prst="rect">
              <a:avLst/>
            </a:prstGeom>
            <a:noFill/>
            <a:ln>
              <a:noFill/>
            </a:ln>
          </p:spPr>
          <p:txBody>
            <a:bodyPr spcFirstLastPara="1" wrap="square" lIns="121900" tIns="121900" rIns="121900" bIns="121900" anchor="ctr" anchorCtr="0">
              <a:noAutofit/>
            </a:bodyPr>
            <a:lstStyle/>
            <a:p>
              <a:pPr algn="r"/>
              <a:r>
                <a:rPr lang="en" sz="1600" dirty="0">
                  <a:latin typeface="Roboto"/>
                  <a:ea typeface="Roboto"/>
                  <a:cs typeface="Roboto"/>
                  <a:sym typeface="Roboto"/>
                </a:rPr>
                <a:t>Signals, raw, unprocessed data</a:t>
              </a:r>
              <a:endParaRPr sz="1600" dirty="0">
                <a:latin typeface="Roboto"/>
                <a:ea typeface="Roboto"/>
                <a:cs typeface="Roboto"/>
                <a:sym typeface="Roboto"/>
              </a:endParaRPr>
            </a:p>
          </p:txBody>
        </p:sp>
      </p:grpSp>
    </p:spTree>
    <p:extLst>
      <p:ext uri="{BB962C8B-B14F-4D97-AF65-F5344CB8AC3E}">
        <p14:creationId xmlns:p14="http://schemas.microsoft.com/office/powerpoint/2010/main" val="3436470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Google Shape;1324;p40"/>
          <p:cNvSpPr txBox="1">
            <a:spLocks noGrp="1"/>
          </p:cNvSpPr>
          <p:nvPr>
            <p:ph type="title"/>
          </p:nvPr>
        </p:nvSpPr>
        <p:spPr>
          <a:xfrm>
            <a:off x="947033" y="715533"/>
            <a:ext cx="10298000" cy="641600"/>
          </a:xfrm>
          <a:prstGeom prst="rect">
            <a:avLst/>
          </a:prstGeom>
        </p:spPr>
        <p:txBody>
          <a:bodyPr spcFirstLastPara="1" wrap="square" lIns="121900" tIns="121900" rIns="121900" bIns="121900" anchor="ctr" anchorCtr="0">
            <a:noAutofit/>
          </a:bodyPr>
          <a:lstStyle/>
          <a:p>
            <a:r>
              <a:rPr lang="en"/>
              <a:t>Project Management Infographics</a:t>
            </a:r>
            <a:endParaRPr/>
          </a:p>
        </p:txBody>
      </p:sp>
      <p:grpSp>
        <p:nvGrpSpPr>
          <p:cNvPr id="1325" name="Google Shape;1325;p40"/>
          <p:cNvGrpSpPr/>
          <p:nvPr/>
        </p:nvGrpSpPr>
        <p:grpSpPr>
          <a:xfrm>
            <a:off x="9551459" y="-1154794"/>
            <a:ext cx="8555600" cy="879545"/>
            <a:chOff x="2017063" y="1300471"/>
            <a:chExt cx="6416700" cy="659659"/>
          </a:xfrm>
        </p:grpSpPr>
        <p:cxnSp>
          <p:nvCxnSpPr>
            <p:cNvPr id="1326" name="Google Shape;1326;p40"/>
            <p:cNvCxnSpPr>
              <a:cxnSpLocks/>
              <a:stCxn id="1327" idx="1"/>
            </p:cNvCxnSpPr>
            <p:nvPr/>
          </p:nvCxnSpPr>
          <p:spPr>
            <a:xfrm flipH="1">
              <a:off x="2446225" y="1608838"/>
              <a:ext cx="2140500" cy="0"/>
            </a:xfrm>
            <a:prstGeom prst="straightConnector1">
              <a:avLst/>
            </a:prstGeom>
            <a:noFill/>
            <a:ln w="9525" cap="flat" cmpd="sng">
              <a:solidFill>
                <a:srgbClr val="000000"/>
              </a:solidFill>
              <a:prstDash val="solid"/>
              <a:round/>
              <a:headEnd type="none" w="med" len="med"/>
              <a:tailEnd type="none" w="med" len="med"/>
            </a:ln>
          </p:spPr>
        </p:cxnSp>
        <p:sp>
          <p:nvSpPr>
            <p:cNvPr id="1328" name="Google Shape;1328;p40"/>
            <p:cNvSpPr/>
            <p:nvPr/>
          </p:nvSpPr>
          <p:spPr>
            <a:xfrm>
              <a:off x="2017063" y="1837786"/>
              <a:ext cx="653979" cy="122344"/>
            </a:xfrm>
            <a:custGeom>
              <a:avLst/>
              <a:gdLst/>
              <a:ahLst/>
              <a:cxnLst/>
              <a:rect l="l" t="t" r="r" b="b"/>
              <a:pathLst>
                <a:path w="26230" h="4907" extrusionOk="0">
                  <a:moveTo>
                    <a:pt x="14240" y="1"/>
                  </a:moveTo>
                  <a:lnTo>
                    <a:pt x="0" y="3454"/>
                  </a:lnTo>
                  <a:lnTo>
                    <a:pt x="17657" y="4906"/>
                  </a:lnTo>
                  <a:lnTo>
                    <a:pt x="26230" y="1144"/>
                  </a:lnTo>
                  <a:lnTo>
                    <a:pt x="14240" y="1"/>
                  </a:lnTo>
                  <a:close/>
                </a:path>
              </a:pathLst>
            </a:custGeom>
            <a:solidFill>
              <a:srgbClr val="7030A0">
                <a:alpha val="58660"/>
              </a:srgbClr>
            </a:solidFill>
            <a:ln>
              <a:noFill/>
            </a:ln>
          </p:spPr>
          <p:txBody>
            <a:bodyPr spcFirstLastPara="1" wrap="square" lIns="121900" tIns="121900" rIns="121900" bIns="121900" anchor="ctr" anchorCtr="0">
              <a:noAutofit/>
            </a:bodyPr>
            <a:lstStyle/>
            <a:p>
              <a:endParaRPr sz="1867" dirty="0"/>
            </a:p>
          </p:txBody>
        </p:sp>
        <p:sp>
          <p:nvSpPr>
            <p:cNvPr id="1327" name="Google Shape;1327;p40"/>
            <p:cNvSpPr/>
            <p:nvPr/>
          </p:nvSpPr>
          <p:spPr>
            <a:xfrm>
              <a:off x="4586725" y="1436488"/>
              <a:ext cx="1633496" cy="344700"/>
            </a:xfrm>
            <a:prstGeom prst="roundRect">
              <a:avLst>
                <a:gd name="adj" fmla="val 50000"/>
              </a:avLst>
            </a:prstGeom>
            <a:solidFill>
              <a:srgbClr val="7030A0"/>
            </a:solidFill>
            <a:ln>
              <a:noFill/>
            </a:ln>
          </p:spPr>
          <p:txBody>
            <a:bodyPr spcFirstLastPara="1" wrap="square" lIns="121900" tIns="121900" rIns="121900" bIns="121900" anchor="ctr" anchorCtr="0">
              <a:noAutofit/>
            </a:bodyPr>
            <a:lstStyle/>
            <a:p>
              <a:pPr algn="ctr"/>
              <a:r>
                <a:rPr lang="en" sz="2267" dirty="0">
                  <a:solidFill>
                    <a:srgbClr val="FFFFFF"/>
                  </a:solidFill>
                  <a:latin typeface="Fira Sans Extra Condensed Medium"/>
                  <a:ea typeface="Fira Sans Extra Condensed Medium"/>
                  <a:cs typeface="Fira Sans Extra Condensed Medium"/>
                  <a:sym typeface="Fira Sans Extra Condensed Medium"/>
                </a:rPr>
                <a:t>DECISION</a:t>
              </a:r>
              <a:endParaRPr sz="2267"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329" name="Google Shape;1329;p40"/>
            <p:cNvSpPr/>
            <p:nvPr/>
          </p:nvSpPr>
          <p:spPr>
            <a:xfrm>
              <a:off x="2017063" y="1300471"/>
              <a:ext cx="653979" cy="565818"/>
            </a:xfrm>
            <a:custGeom>
              <a:avLst/>
              <a:gdLst/>
              <a:ahLst/>
              <a:cxnLst/>
              <a:rect l="l" t="t" r="r" b="b"/>
              <a:pathLst>
                <a:path w="26230" h="22694" extrusionOk="0">
                  <a:moveTo>
                    <a:pt x="13109" y="0"/>
                  </a:moveTo>
                  <a:lnTo>
                    <a:pt x="0" y="22694"/>
                  </a:lnTo>
                  <a:lnTo>
                    <a:pt x="26230" y="22694"/>
                  </a:lnTo>
                  <a:lnTo>
                    <a:pt x="13133" y="0"/>
                  </a:lnTo>
                  <a:close/>
                </a:path>
              </a:pathLst>
            </a:custGeom>
            <a:solidFill>
              <a:srgbClr val="7030A0"/>
            </a:solidFill>
            <a:ln>
              <a:noFill/>
            </a:ln>
          </p:spPr>
          <p:txBody>
            <a:bodyPr spcFirstLastPara="1" wrap="square" lIns="121900" tIns="121900" rIns="121900" bIns="121900" anchor="ctr" anchorCtr="0">
              <a:noAutofit/>
            </a:bodyPr>
            <a:lstStyle/>
            <a:p>
              <a:endParaRPr sz="1867"/>
            </a:p>
          </p:txBody>
        </p:sp>
        <p:sp>
          <p:nvSpPr>
            <p:cNvPr id="1330" name="Google Shape;1330;p40"/>
            <p:cNvSpPr txBox="1"/>
            <p:nvPr/>
          </p:nvSpPr>
          <p:spPr>
            <a:xfrm>
              <a:off x="6168763" y="1341388"/>
              <a:ext cx="2265000" cy="534900"/>
            </a:xfrm>
            <a:prstGeom prst="rect">
              <a:avLst/>
            </a:prstGeom>
            <a:noFill/>
            <a:ln>
              <a:noFill/>
            </a:ln>
          </p:spPr>
          <p:txBody>
            <a:bodyPr spcFirstLastPara="1" wrap="square" lIns="121900" tIns="121900" rIns="121900" bIns="121900" anchor="ctr" anchorCtr="0">
              <a:noAutofit/>
            </a:bodyPr>
            <a:lstStyle/>
            <a:p>
              <a:pPr algn="r"/>
              <a:r>
                <a:rPr lang="en" sz="1600" dirty="0">
                  <a:latin typeface="Roboto"/>
                  <a:ea typeface="Roboto"/>
                  <a:cs typeface="Roboto"/>
                  <a:sym typeface="Roboto"/>
                </a:rPr>
                <a:t>Ah, well….</a:t>
              </a:r>
              <a:endParaRPr sz="1600" dirty="0">
                <a:latin typeface="Roboto"/>
                <a:ea typeface="Roboto"/>
                <a:cs typeface="Roboto"/>
                <a:sym typeface="Roboto"/>
              </a:endParaRPr>
            </a:p>
          </p:txBody>
        </p:sp>
      </p:grpSp>
      <p:grpSp>
        <p:nvGrpSpPr>
          <p:cNvPr id="1331" name="Google Shape;1331;p40"/>
          <p:cNvGrpSpPr/>
          <p:nvPr/>
        </p:nvGrpSpPr>
        <p:grpSpPr>
          <a:xfrm>
            <a:off x="12887949" y="605270"/>
            <a:ext cx="8991202" cy="862125"/>
            <a:chOff x="1690361" y="1923881"/>
            <a:chExt cx="6743402" cy="646594"/>
          </a:xfrm>
        </p:grpSpPr>
        <p:cxnSp>
          <p:nvCxnSpPr>
            <p:cNvPr id="1332" name="Google Shape;1332;p40"/>
            <p:cNvCxnSpPr>
              <a:cxnSpLocks/>
              <a:stCxn id="1333" idx="1"/>
            </p:cNvCxnSpPr>
            <p:nvPr/>
          </p:nvCxnSpPr>
          <p:spPr>
            <a:xfrm flipH="1">
              <a:off x="2756425" y="2227275"/>
              <a:ext cx="1830299" cy="0"/>
            </a:xfrm>
            <a:prstGeom prst="straightConnector1">
              <a:avLst/>
            </a:prstGeom>
            <a:noFill/>
            <a:ln w="9525" cap="flat" cmpd="sng">
              <a:solidFill>
                <a:srgbClr val="000000"/>
              </a:solidFill>
              <a:prstDash val="solid"/>
              <a:round/>
              <a:headEnd type="none" w="med" len="med"/>
              <a:tailEnd type="none" w="med" len="med"/>
            </a:ln>
          </p:spPr>
        </p:cxnSp>
        <p:sp>
          <p:nvSpPr>
            <p:cNvPr id="1334" name="Google Shape;1334;p40"/>
            <p:cNvSpPr/>
            <p:nvPr/>
          </p:nvSpPr>
          <p:spPr>
            <a:xfrm>
              <a:off x="1690361" y="2446062"/>
              <a:ext cx="1307361" cy="124413"/>
            </a:xfrm>
            <a:custGeom>
              <a:avLst/>
              <a:gdLst/>
              <a:ahLst/>
              <a:cxnLst/>
              <a:rect l="l" t="t" r="r" b="b"/>
              <a:pathLst>
                <a:path w="52436" h="4990" extrusionOk="0">
                  <a:moveTo>
                    <a:pt x="24837" y="1"/>
                  </a:moveTo>
                  <a:lnTo>
                    <a:pt x="0" y="3930"/>
                  </a:lnTo>
                  <a:lnTo>
                    <a:pt x="40744" y="4989"/>
                  </a:lnTo>
                  <a:lnTo>
                    <a:pt x="52436" y="1751"/>
                  </a:lnTo>
                  <a:lnTo>
                    <a:pt x="24837" y="1"/>
                  </a:lnTo>
                  <a:close/>
                </a:path>
              </a:pathLst>
            </a:custGeom>
            <a:solidFill>
              <a:srgbClr val="002060">
                <a:alpha val="58430"/>
              </a:srgbClr>
            </a:solidFill>
            <a:ln>
              <a:noFill/>
            </a:ln>
          </p:spPr>
          <p:txBody>
            <a:bodyPr spcFirstLastPara="1" wrap="square" lIns="121900" tIns="121900" rIns="121900" bIns="121900" anchor="ctr" anchorCtr="0">
              <a:noAutofit/>
            </a:bodyPr>
            <a:lstStyle/>
            <a:p>
              <a:endParaRPr sz="1867"/>
            </a:p>
          </p:txBody>
        </p:sp>
        <p:sp>
          <p:nvSpPr>
            <p:cNvPr id="1333" name="Google Shape;1333;p40"/>
            <p:cNvSpPr/>
            <p:nvPr/>
          </p:nvSpPr>
          <p:spPr>
            <a:xfrm>
              <a:off x="4586725" y="2054925"/>
              <a:ext cx="1633496" cy="344700"/>
            </a:xfrm>
            <a:prstGeom prst="roundRect">
              <a:avLst>
                <a:gd name="adj" fmla="val 50000"/>
              </a:avLst>
            </a:prstGeom>
            <a:solidFill>
              <a:srgbClr val="002060"/>
            </a:solidFill>
            <a:ln>
              <a:noFill/>
            </a:ln>
          </p:spPr>
          <p:txBody>
            <a:bodyPr spcFirstLastPara="1" wrap="square" lIns="121900" tIns="121900" rIns="121900" bIns="121900" anchor="ctr" anchorCtr="0">
              <a:noAutofit/>
            </a:bodyPr>
            <a:lstStyle/>
            <a:p>
              <a:pPr algn="ctr"/>
              <a:r>
                <a:rPr lang="en" sz="2267" dirty="0">
                  <a:solidFill>
                    <a:srgbClr val="FFFFFF"/>
                  </a:solidFill>
                  <a:latin typeface="Fira Sans Extra Condensed Medium"/>
                  <a:ea typeface="Fira Sans Extra Condensed Medium"/>
                  <a:cs typeface="Fira Sans Extra Condensed Medium"/>
                  <a:sym typeface="Fira Sans Extra Condensed Medium"/>
                </a:rPr>
                <a:t>WISDOM</a:t>
              </a:r>
              <a:endParaRPr sz="2267"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335" name="Google Shape;1335;p40"/>
            <p:cNvSpPr/>
            <p:nvPr/>
          </p:nvSpPr>
          <p:spPr>
            <a:xfrm>
              <a:off x="1690361" y="1923881"/>
              <a:ext cx="1307361" cy="565818"/>
            </a:xfrm>
            <a:custGeom>
              <a:avLst/>
              <a:gdLst/>
              <a:ahLst/>
              <a:cxnLst/>
              <a:rect l="l" t="t" r="r" b="b"/>
              <a:pathLst>
                <a:path w="52436" h="22694" extrusionOk="0">
                  <a:moveTo>
                    <a:pt x="13097" y="1"/>
                  </a:moveTo>
                  <a:lnTo>
                    <a:pt x="0" y="22694"/>
                  </a:lnTo>
                  <a:lnTo>
                    <a:pt x="52436" y="22694"/>
                  </a:lnTo>
                  <a:lnTo>
                    <a:pt x="39327" y="1"/>
                  </a:lnTo>
                  <a:close/>
                </a:path>
              </a:pathLst>
            </a:custGeom>
            <a:solidFill>
              <a:srgbClr val="002060"/>
            </a:solidFill>
            <a:ln>
              <a:noFill/>
            </a:ln>
          </p:spPr>
          <p:txBody>
            <a:bodyPr spcFirstLastPara="1" wrap="square" lIns="121900" tIns="121900" rIns="121900" bIns="121900" anchor="ctr" anchorCtr="0">
              <a:noAutofit/>
            </a:bodyPr>
            <a:lstStyle/>
            <a:p>
              <a:endParaRPr sz="1867"/>
            </a:p>
          </p:txBody>
        </p:sp>
        <p:sp>
          <p:nvSpPr>
            <p:cNvPr id="1336" name="Google Shape;1336;p40"/>
            <p:cNvSpPr txBox="1"/>
            <p:nvPr/>
          </p:nvSpPr>
          <p:spPr>
            <a:xfrm>
              <a:off x="6168763" y="1959836"/>
              <a:ext cx="2265000" cy="534900"/>
            </a:xfrm>
            <a:prstGeom prst="rect">
              <a:avLst/>
            </a:prstGeom>
            <a:noFill/>
            <a:ln>
              <a:noFill/>
            </a:ln>
          </p:spPr>
          <p:txBody>
            <a:bodyPr spcFirstLastPara="1" wrap="square" lIns="121900" tIns="121900" rIns="121900" bIns="121900" anchor="ctr" anchorCtr="0">
              <a:noAutofit/>
            </a:bodyPr>
            <a:lstStyle/>
            <a:p>
              <a:pPr algn="r"/>
              <a:r>
                <a:rPr lang="en" sz="1600" dirty="0">
                  <a:latin typeface="Roboto"/>
                  <a:ea typeface="Roboto"/>
                  <a:cs typeface="Roboto"/>
                  <a:sym typeface="Roboto"/>
                </a:rPr>
                <a:t>Understanding, integrated, actionable</a:t>
              </a:r>
              <a:endParaRPr sz="1600" dirty="0">
                <a:latin typeface="Roboto"/>
                <a:ea typeface="Roboto"/>
                <a:cs typeface="Roboto"/>
                <a:sym typeface="Roboto"/>
              </a:endParaRPr>
            </a:p>
          </p:txBody>
        </p:sp>
      </p:grpSp>
      <p:grpSp>
        <p:nvGrpSpPr>
          <p:cNvPr id="1337" name="Google Shape;1337;p40"/>
          <p:cNvGrpSpPr/>
          <p:nvPr/>
        </p:nvGrpSpPr>
        <p:grpSpPr>
          <a:xfrm>
            <a:off x="1853532" y="3303933"/>
            <a:ext cx="9426804" cy="914349"/>
            <a:chOff x="1363660" y="2544025"/>
            <a:chExt cx="7070103" cy="685762"/>
          </a:xfrm>
        </p:grpSpPr>
        <p:cxnSp>
          <p:nvCxnSpPr>
            <p:cNvPr id="1338" name="Google Shape;1338;p40"/>
            <p:cNvCxnSpPr>
              <a:cxnSpLocks/>
              <a:stCxn id="1339" idx="1"/>
            </p:cNvCxnSpPr>
            <p:nvPr/>
          </p:nvCxnSpPr>
          <p:spPr>
            <a:xfrm flipH="1">
              <a:off x="2953225" y="2845713"/>
              <a:ext cx="1633499" cy="0"/>
            </a:xfrm>
            <a:prstGeom prst="straightConnector1">
              <a:avLst/>
            </a:prstGeom>
            <a:noFill/>
            <a:ln w="9525" cap="flat" cmpd="sng">
              <a:solidFill>
                <a:srgbClr val="000000"/>
              </a:solidFill>
              <a:prstDash val="solid"/>
              <a:round/>
              <a:headEnd type="none" w="med" len="med"/>
              <a:tailEnd type="none" w="med" len="med"/>
            </a:ln>
          </p:spPr>
        </p:cxnSp>
        <p:sp>
          <p:nvSpPr>
            <p:cNvPr id="1340" name="Google Shape;1340;p40"/>
            <p:cNvSpPr/>
            <p:nvPr/>
          </p:nvSpPr>
          <p:spPr>
            <a:xfrm>
              <a:off x="1363660" y="3040674"/>
              <a:ext cx="1960742" cy="189113"/>
            </a:xfrm>
            <a:custGeom>
              <a:avLst/>
              <a:gdLst/>
              <a:ahLst/>
              <a:cxnLst/>
              <a:rect l="l" t="t" r="r" b="b"/>
              <a:pathLst>
                <a:path w="78642" h="7585" extrusionOk="0">
                  <a:moveTo>
                    <a:pt x="34160" y="1"/>
                  </a:moveTo>
                  <a:lnTo>
                    <a:pt x="1" y="5251"/>
                  </a:lnTo>
                  <a:lnTo>
                    <a:pt x="62270" y="7585"/>
                  </a:lnTo>
                  <a:lnTo>
                    <a:pt x="78641" y="2775"/>
                  </a:lnTo>
                  <a:lnTo>
                    <a:pt x="34160" y="1"/>
                  </a:lnTo>
                  <a:close/>
                </a:path>
              </a:pathLst>
            </a:custGeom>
            <a:solidFill>
              <a:srgbClr val="0070C0">
                <a:alpha val="58430"/>
              </a:srgbClr>
            </a:solidFill>
            <a:ln>
              <a:noFill/>
            </a:ln>
          </p:spPr>
          <p:txBody>
            <a:bodyPr spcFirstLastPara="1" wrap="square" lIns="121900" tIns="121900" rIns="121900" bIns="121900" anchor="ctr" anchorCtr="0">
              <a:noAutofit/>
            </a:bodyPr>
            <a:lstStyle/>
            <a:p>
              <a:endParaRPr sz="1867"/>
            </a:p>
          </p:txBody>
        </p:sp>
        <p:sp>
          <p:nvSpPr>
            <p:cNvPr id="1339" name="Google Shape;1339;p40"/>
            <p:cNvSpPr/>
            <p:nvPr/>
          </p:nvSpPr>
          <p:spPr>
            <a:xfrm>
              <a:off x="4586724" y="2673363"/>
              <a:ext cx="1633498" cy="344700"/>
            </a:xfrm>
            <a:prstGeom prst="roundRect">
              <a:avLst>
                <a:gd name="adj" fmla="val 50000"/>
              </a:avLst>
            </a:prstGeom>
            <a:solidFill>
              <a:srgbClr val="0070C0"/>
            </a:solidFill>
            <a:ln>
              <a:noFill/>
            </a:ln>
          </p:spPr>
          <p:txBody>
            <a:bodyPr spcFirstLastPara="1" wrap="square" lIns="121900" tIns="121900" rIns="121900" bIns="121900" anchor="ctr" anchorCtr="0">
              <a:noAutofit/>
            </a:bodyPr>
            <a:lstStyle/>
            <a:p>
              <a:pPr algn="ctr"/>
              <a:r>
                <a:rPr lang="en" sz="2267" dirty="0">
                  <a:solidFill>
                    <a:srgbClr val="FFFFFF"/>
                  </a:solidFill>
                  <a:latin typeface="Fira Sans Extra Condensed Medium"/>
                  <a:ea typeface="Fira Sans Extra Condensed Medium"/>
                  <a:cs typeface="Fira Sans Extra Condensed Medium"/>
                  <a:sym typeface="Fira Sans Extra Condensed Medium"/>
                </a:rPr>
                <a:t>KNOWLEDGE</a:t>
              </a:r>
              <a:endParaRPr sz="2267"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341" name="Google Shape;1341;p40"/>
            <p:cNvSpPr/>
            <p:nvPr/>
          </p:nvSpPr>
          <p:spPr>
            <a:xfrm>
              <a:off x="1363660" y="2544025"/>
              <a:ext cx="1960742" cy="565818"/>
            </a:xfrm>
            <a:custGeom>
              <a:avLst/>
              <a:gdLst/>
              <a:ahLst/>
              <a:cxnLst/>
              <a:rect l="l" t="t" r="r" b="b"/>
              <a:pathLst>
                <a:path w="78642" h="22694" extrusionOk="0">
                  <a:moveTo>
                    <a:pt x="13109" y="1"/>
                  </a:moveTo>
                  <a:lnTo>
                    <a:pt x="1" y="22694"/>
                  </a:lnTo>
                  <a:lnTo>
                    <a:pt x="78641" y="22694"/>
                  </a:lnTo>
                  <a:lnTo>
                    <a:pt x="65545" y="1"/>
                  </a:lnTo>
                  <a:close/>
                </a:path>
              </a:pathLst>
            </a:custGeom>
            <a:solidFill>
              <a:srgbClr val="0070C0"/>
            </a:solidFill>
            <a:ln>
              <a:noFill/>
            </a:ln>
          </p:spPr>
          <p:txBody>
            <a:bodyPr spcFirstLastPara="1" wrap="square" lIns="121900" tIns="121900" rIns="121900" bIns="121900" anchor="ctr" anchorCtr="0">
              <a:noAutofit/>
            </a:bodyPr>
            <a:lstStyle/>
            <a:p>
              <a:endParaRPr sz="1867"/>
            </a:p>
          </p:txBody>
        </p:sp>
        <p:sp>
          <p:nvSpPr>
            <p:cNvPr id="1342" name="Google Shape;1342;p40"/>
            <p:cNvSpPr txBox="1"/>
            <p:nvPr/>
          </p:nvSpPr>
          <p:spPr>
            <a:xfrm>
              <a:off x="6168763" y="2578297"/>
              <a:ext cx="2265000" cy="534900"/>
            </a:xfrm>
            <a:prstGeom prst="rect">
              <a:avLst/>
            </a:prstGeom>
            <a:noFill/>
            <a:ln>
              <a:noFill/>
            </a:ln>
          </p:spPr>
          <p:txBody>
            <a:bodyPr spcFirstLastPara="1" wrap="square" lIns="121900" tIns="121900" rIns="121900" bIns="121900" anchor="ctr" anchorCtr="0">
              <a:noAutofit/>
            </a:bodyPr>
            <a:lstStyle/>
            <a:p>
              <a:pPr algn="r"/>
              <a:r>
                <a:rPr lang="en" sz="1600" dirty="0">
                  <a:latin typeface="Roboto"/>
                  <a:ea typeface="Roboto"/>
                  <a:cs typeface="Roboto"/>
                  <a:sym typeface="Roboto"/>
                </a:rPr>
                <a:t>Uncovers patterns, trends</a:t>
              </a:r>
            </a:p>
            <a:p>
              <a:pPr algn="r"/>
              <a:r>
                <a:rPr lang="en" sz="1600" dirty="0">
                  <a:latin typeface="Roboto"/>
                  <a:ea typeface="Roboto"/>
                  <a:cs typeface="Roboto"/>
                  <a:sym typeface="Roboto"/>
                </a:rPr>
                <a:t> and </a:t>
              </a:r>
              <a:r>
                <a:rPr lang="en" sz="1600" dirty="0" err="1">
                  <a:latin typeface="Roboto"/>
                  <a:ea typeface="Roboto"/>
                  <a:cs typeface="Roboto"/>
                  <a:sym typeface="Roboto"/>
                </a:rPr>
                <a:t>relatioships</a:t>
              </a:r>
              <a:endParaRPr sz="1600" dirty="0">
                <a:latin typeface="Roboto"/>
                <a:ea typeface="Roboto"/>
                <a:cs typeface="Roboto"/>
                <a:sym typeface="Roboto"/>
              </a:endParaRPr>
            </a:p>
          </p:txBody>
        </p:sp>
      </p:grpSp>
      <p:grpSp>
        <p:nvGrpSpPr>
          <p:cNvPr id="1343" name="Google Shape;1343;p40"/>
          <p:cNvGrpSpPr/>
          <p:nvPr/>
        </p:nvGrpSpPr>
        <p:grpSpPr>
          <a:xfrm>
            <a:off x="1402982" y="4184882"/>
            <a:ext cx="9862407" cy="883104"/>
            <a:chOff x="1036958" y="3171599"/>
            <a:chExt cx="7396805" cy="662328"/>
          </a:xfrm>
        </p:grpSpPr>
        <p:cxnSp>
          <p:nvCxnSpPr>
            <p:cNvPr id="1344" name="Google Shape;1344;p40"/>
            <p:cNvCxnSpPr>
              <a:cxnSpLocks/>
              <a:stCxn id="1345" idx="1"/>
            </p:cNvCxnSpPr>
            <p:nvPr/>
          </p:nvCxnSpPr>
          <p:spPr>
            <a:xfrm flipH="1">
              <a:off x="3248425" y="3464150"/>
              <a:ext cx="1338298" cy="0"/>
            </a:xfrm>
            <a:prstGeom prst="straightConnector1">
              <a:avLst/>
            </a:prstGeom>
            <a:noFill/>
            <a:ln w="9525" cap="flat" cmpd="sng">
              <a:solidFill>
                <a:srgbClr val="000000"/>
              </a:solidFill>
              <a:prstDash val="solid"/>
              <a:round/>
              <a:headEnd type="none" w="med" len="med"/>
              <a:tailEnd type="none" w="med" len="med"/>
            </a:ln>
          </p:spPr>
        </p:cxnSp>
        <p:sp>
          <p:nvSpPr>
            <p:cNvPr id="1346" name="Google Shape;1346;p40"/>
            <p:cNvSpPr/>
            <p:nvPr/>
          </p:nvSpPr>
          <p:spPr>
            <a:xfrm>
              <a:off x="1036958" y="3716345"/>
              <a:ext cx="2614123" cy="117582"/>
            </a:xfrm>
            <a:custGeom>
              <a:avLst/>
              <a:gdLst/>
              <a:ahLst/>
              <a:cxnLst/>
              <a:rect l="l" t="t" r="r" b="b"/>
              <a:pathLst>
                <a:path w="104848" h="4716" extrusionOk="0">
                  <a:moveTo>
                    <a:pt x="34672" y="0"/>
                  </a:moveTo>
                  <a:lnTo>
                    <a:pt x="1" y="3334"/>
                  </a:lnTo>
                  <a:lnTo>
                    <a:pt x="83964" y="4715"/>
                  </a:lnTo>
                  <a:lnTo>
                    <a:pt x="104847" y="846"/>
                  </a:lnTo>
                  <a:lnTo>
                    <a:pt x="34672" y="0"/>
                  </a:lnTo>
                  <a:close/>
                </a:path>
              </a:pathLst>
            </a:custGeom>
            <a:solidFill>
              <a:srgbClr val="00B0F0">
                <a:alpha val="58040"/>
              </a:srgbClr>
            </a:solidFill>
            <a:ln>
              <a:noFill/>
            </a:ln>
          </p:spPr>
          <p:txBody>
            <a:bodyPr spcFirstLastPara="1" wrap="square" lIns="121900" tIns="121900" rIns="121900" bIns="121900" anchor="ctr" anchorCtr="0">
              <a:noAutofit/>
            </a:bodyPr>
            <a:lstStyle/>
            <a:p>
              <a:endParaRPr sz="1867"/>
            </a:p>
          </p:txBody>
        </p:sp>
        <p:sp>
          <p:nvSpPr>
            <p:cNvPr id="1345" name="Google Shape;1345;p40"/>
            <p:cNvSpPr/>
            <p:nvPr/>
          </p:nvSpPr>
          <p:spPr>
            <a:xfrm>
              <a:off x="4586724" y="3291800"/>
              <a:ext cx="1633499" cy="344700"/>
            </a:xfrm>
            <a:prstGeom prst="roundRect">
              <a:avLst>
                <a:gd name="adj" fmla="val 50000"/>
              </a:avLst>
            </a:prstGeom>
            <a:solidFill>
              <a:srgbClr val="00B0F0"/>
            </a:solidFill>
            <a:ln>
              <a:noFill/>
            </a:ln>
          </p:spPr>
          <p:txBody>
            <a:bodyPr spcFirstLastPara="1" wrap="square" lIns="121900" tIns="121900" rIns="121900" bIns="121900" anchor="ctr" anchorCtr="0">
              <a:noAutofit/>
            </a:bodyPr>
            <a:lstStyle/>
            <a:p>
              <a:pPr algn="ctr"/>
              <a:r>
                <a:rPr lang="en" sz="2267" dirty="0">
                  <a:solidFill>
                    <a:srgbClr val="FFFFFF"/>
                  </a:solidFill>
                  <a:latin typeface="Fira Sans Extra Condensed Medium"/>
                  <a:ea typeface="Fira Sans Extra Condensed Medium"/>
                  <a:cs typeface="Fira Sans Extra Condensed Medium"/>
                  <a:sym typeface="Fira Sans Extra Condensed Medium"/>
                </a:rPr>
                <a:t>INFORMATION</a:t>
              </a:r>
              <a:endParaRPr sz="2267"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347" name="Google Shape;1347;p40"/>
            <p:cNvSpPr/>
            <p:nvPr/>
          </p:nvSpPr>
          <p:spPr>
            <a:xfrm>
              <a:off x="1036958" y="3171599"/>
              <a:ext cx="2614123" cy="565818"/>
            </a:xfrm>
            <a:custGeom>
              <a:avLst/>
              <a:gdLst/>
              <a:ahLst/>
              <a:cxnLst/>
              <a:rect l="l" t="t" r="r" b="b"/>
              <a:pathLst>
                <a:path w="104848" h="22694" extrusionOk="0">
                  <a:moveTo>
                    <a:pt x="13098" y="0"/>
                  </a:moveTo>
                  <a:lnTo>
                    <a:pt x="1" y="22694"/>
                  </a:lnTo>
                  <a:lnTo>
                    <a:pt x="104847" y="22694"/>
                  </a:lnTo>
                  <a:lnTo>
                    <a:pt x="91738" y="0"/>
                  </a:lnTo>
                  <a:close/>
                </a:path>
              </a:pathLst>
            </a:custGeom>
            <a:solidFill>
              <a:srgbClr val="00B0F0"/>
            </a:solidFill>
            <a:ln>
              <a:noFill/>
            </a:ln>
          </p:spPr>
          <p:txBody>
            <a:bodyPr spcFirstLastPara="1" wrap="square" lIns="121900" tIns="121900" rIns="121900" bIns="121900" anchor="ctr" anchorCtr="0">
              <a:noAutofit/>
            </a:bodyPr>
            <a:lstStyle/>
            <a:p>
              <a:endParaRPr sz="1867" dirty="0"/>
            </a:p>
          </p:txBody>
        </p:sp>
        <p:sp>
          <p:nvSpPr>
            <p:cNvPr id="1348" name="Google Shape;1348;p40"/>
            <p:cNvSpPr txBox="1"/>
            <p:nvPr/>
          </p:nvSpPr>
          <p:spPr>
            <a:xfrm>
              <a:off x="6168763" y="3196742"/>
              <a:ext cx="2265000" cy="534900"/>
            </a:xfrm>
            <a:prstGeom prst="rect">
              <a:avLst/>
            </a:prstGeom>
            <a:noFill/>
            <a:ln>
              <a:noFill/>
            </a:ln>
          </p:spPr>
          <p:txBody>
            <a:bodyPr spcFirstLastPara="1" wrap="square" lIns="121900" tIns="121900" rIns="121900" bIns="121900" anchor="ctr" anchorCtr="0">
              <a:noAutofit/>
            </a:bodyPr>
            <a:lstStyle/>
            <a:p>
              <a:pPr algn="r"/>
              <a:r>
                <a:rPr lang="en-GB" sz="1600" dirty="0">
                  <a:latin typeface="Roboto"/>
                  <a:ea typeface="Roboto"/>
                  <a:cs typeface="Roboto"/>
                  <a:sym typeface="Roboto"/>
                </a:rPr>
                <a:t>O</a:t>
              </a:r>
              <a:r>
                <a:rPr lang="en" sz="1600" dirty="0" err="1">
                  <a:latin typeface="Roboto"/>
                  <a:ea typeface="Roboto"/>
                  <a:cs typeface="Roboto"/>
                  <a:sym typeface="Roboto"/>
                </a:rPr>
                <a:t>rganized</a:t>
              </a:r>
              <a:r>
                <a:rPr lang="en" sz="1600" dirty="0">
                  <a:latin typeface="Roboto"/>
                  <a:ea typeface="Roboto"/>
                  <a:cs typeface="Roboto"/>
                  <a:sym typeface="Roboto"/>
                </a:rPr>
                <a:t>, structured, contextualized</a:t>
              </a:r>
              <a:endParaRPr sz="1600" dirty="0">
                <a:latin typeface="Roboto"/>
                <a:ea typeface="Roboto"/>
                <a:cs typeface="Roboto"/>
                <a:sym typeface="Roboto"/>
              </a:endParaRPr>
            </a:p>
          </p:txBody>
        </p:sp>
      </p:grpSp>
      <p:grpSp>
        <p:nvGrpSpPr>
          <p:cNvPr id="1349" name="Google Shape;1349;p40"/>
          <p:cNvGrpSpPr/>
          <p:nvPr/>
        </p:nvGrpSpPr>
        <p:grpSpPr>
          <a:xfrm>
            <a:off x="947042" y="5065964"/>
            <a:ext cx="10516824" cy="754424"/>
            <a:chOff x="710281" y="3799473"/>
            <a:chExt cx="7887618" cy="565818"/>
          </a:xfrm>
        </p:grpSpPr>
        <p:cxnSp>
          <p:nvCxnSpPr>
            <p:cNvPr id="1350" name="Google Shape;1350;p40"/>
            <p:cNvCxnSpPr>
              <a:cxnSpLocks/>
              <a:stCxn id="1351" idx="1"/>
            </p:cNvCxnSpPr>
            <p:nvPr/>
          </p:nvCxnSpPr>
          <p:spPr>
            <a:xfrm flipH="1">
              <a:off x="3642325" y="4082588"/>
              <a:ext cx="944399" cy="0"/>
            </a:xfrm>
            <a:prstGeom prst="straightConnector1">
              <a:avLst/>
            </a:prstGeom>
            <a:noFill/>
            <a:ln w="9525" cap="flat" cmpd="sng">
              <a:solidFill>
                <a:srgbClr val="000000"/>
              </a:solidFill>
              <a:prstDash val="solid"/>
              <a:round/>
              <a:headEnd type="none" w="med" len="med"/>
              <a:tailEnd type="none" w="med" len="med"/>
            </a:ln>
          </p:spPr>
        </p:cxnSp>
        <p:sp>
          <p:nvSpPr>
            <p:cNvPr id="1351" name="Google Shape;1351;p40"/>
            <p:cNvSpPr/>
            <p:nvPr/>
          </p:nvSpPr>
          <p:spPr>
            <a:xfrm>
              <a:off x="4586724" y="3910238"/>
              <a:ext cx="1633496" cy="344700"/>
            </a:xfrm>
            <a:prstGeom prst="roundRect">
              <a:avLst>
                <a:gd name="adj" fmla="val 50000"/>
              </a:avLst>
            </a:prstGeom>
            <a:solidFill>
              <a:schemeClr val="accent6"/>
            </a:solidFill>
            <a:ln>
              <a:noFill/>
            </a:ln>
          </p:spPr>
          <p:txBody>
            <a:bodyPr spcFirstLastPara="1" wrap="square" lIns="121900" tIns="121900" rIns="121900" bIns="121900" anchor="ctr" anchorCtr="0">
              <a:noAutofit/>
            </a:bodyPr>
            <a:lstStyle/>
            <a:p>
              <a:pPr algn="ctr"/>
              <a:r>
                <a:rPr lang="en" sz="2267" dirty="0">
                  <a:solidFill>
                    <a:srgbClr val="FFFFFF"/>
                  </a:solidFill>
                  <a:latin typeface="Fira Sans Extra Condensed Medium"/>
                  <a:ea typeface="Fira Sans Extra Condensed Medium"/>
                  <a:cs typeface="Fira Sans Extra Condensed Medium"/>
                  <a:sym typeface="Fira Sans Extra Condensed Medium"/>
                </a:rPr>
                <a:t>DATA</a:t>
              </a:r>
              <a:endParaRPr sz="2267"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352" name="Google Shape;1352;p40"/>
            <p:cNvSpPr/>
            <p:nvPr/>
          </p:nvSpPr>
          <p:spPr>
            <a:xfrm>
              <a:off x="710281" y="3799473"/>
              <a:ext cx="3267454" cy="565818"/>
            </a:xfrm>
            <a:custGeom>
              <a:avLst/>
              <a:gdLst/>
              <a:ahLst/>
              <a:cxnLst/>
              <a:rect l="l" t="t" r="r" b="b"/>
              <a:pathLst>
                <a:path w="131052" h="22694" extrusionOk="0">
                  <a:moveTo>
                    <a:pt x="13109" y="0"/>
                  </a:moveTo>
                  <a:lnTo>
                    <a:pt x="0" y="22693"/>
                  </a:lnTo>
                  <a:lnTo>
                    <a:pt x="131052" y="22693"/>
                  </a:lnTo>
                  <a:lnTo>
                    <a:pt x="117955" y="0"/>
                  </a:ln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353" name="Google Shape;1353;p40"/>
            <p:cNvSpPr txBox="1"/>
            <p:nvPr/>
          </p:nvSpPr>
          <p:spPr>
            <a:xfrm>
              <a:off x="6168762" y="3815189"/>
              <a:ext cx="2429137" cy="534900"/>
            </a:xfrm>
            <a:prstGeom prst="rect">
              <a:avLst/>
            </a:prstGeom>
            <a:noFill/>
            <a:ln>
              <a:noFill/>
            </a:ln>
          </p:spPr>
          <p:txBody>
            <a:bodyPr spcFirstLastPara="1" wrap="square" lIns="121900" tIns="121900" rIns="121900" bIns="121900" anchor="ctr" anchorCtr="0">
              <a:noAutofit/>
            </a:bodyPr>
            <a:lstStyle/>
            <a:p>
              <a:pPr algn="r"/>
              <a:r>
                <a:rPr lang="en" sz="1600" dirty="0">
                  <a:latin typeface="Roboto"/>
                  <a:ea typeface="Roboto"/>
                  <a:cs typeface="Roboto"/>
                  <a:sym typeface="Roboto"/>
                </a:rPr>
                <a:t>Signals, raw, unprocessed data</a:t>
              </a:r>
              <a:endParaRPr sz="1600" dirty="0">
                <a:latin typeface="Roboto"/>
                <a:ea typeface="Roboto"/>
                <a:cs typeface="Roboto"/>
                <a:sym typeface="Roboto"/>
              </a:endParaRPr>
            </a:p>
          </p:txBody>
        </p:sp>
      </p:grpSp>
    </p:spTree>
    <p:extLst>
      <p:ext uri="{BB962C8B-B14F-4D97-AF65-F5344CB8AC3E}">
        <p14:creationId xmlns:p14="http://schemas.microsoft.com/office/powerpoint/2010/main" val="3627759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Google Shape;1324;p40"/>
          <p:cNvSpPr txBox="1">
            <a:spLocks noGrp="1"/>
          </p:cNvSpPr>
          <p:nvPr>
            <p:ph type="title"/>
          </p:nvPr>
        </p:nvSpPr>
        <p:spPr>
          <a:xfrm>
            <a:off x="947033" y="715533"/>
            <a:ext cx="10298000" cy="641600"/>
          </a:xfrm>
          <a:prstGeom prst="rect">
            <a:avLst/>
          </a:prstGeom>
        </p:spPr>
        <p:txBody>
          <a:bodyPr spcFirstLastPara="1" wrap="square" lIns="121900" tIns="121900" rIns="121900" bIns="121900" anchor="ctr" anchorCtr="0">
            <a:noAutofit/>
          </a:bodyPr>
          <a:lstStyle/>
          <a:p>
            <a:r>
              <a:rPr lang="en"/>
              <a:t>Project Management Infographics</a:t>
            </a:r>
            <a:endParaRPr/>
          </a:p>
        </p:txBody>
      </p:sp>
      <p:grpSp>
        <p:nvGrpSpPr>
          <p:cNvPr id="1325" name="Google Shape;1325;p40"/>
          <p:cNvGrpSpPr/>
          <p:nvPr/>
        </p:nvGrpSpPr>
        <p:grpSpPr>
          <a:xfrm>
            <a:off x="9551459" y="-1154794"/>
            <a:ext cx="8555600" cy="879545"/>
            <a:chOff x="2017063" y="1300471"/>
            <a:chExt cx="6416700" cy="659659"/>
          </a:xfrm>
        </p:grpSpPr>
        <p:cxnSp>
          <p:nvCxnSpPr>
            <p:cNvPr id="1326" name="Google Shape;1326;p40"/>
            <p:cNvCxnSpPr>
              <a:cxnSpLocks/>
              <a:stCxn id="1327" idx="1"/>
            </p:cNvCxnSpPr>
            <p:nvPr/>
          </p:nvCxnSpPr>
          <p:spPr>
            <a:xfrm flipH="1">
              <a:off x="2446225" y="1608838"/>
              <a:ext cx="2140500" cy="0"/>
            </a:xfrm>
            <a:prstGeom prst="straightConnector1">
              <a:avLst/>
            </a:prstGeom>
            <a:noFill/>
            <a:ln w="9525" cap="flat" cmpd="sng">
              <a:solidFill>
                <a:srgbClr val="000000"/>
              </a:solidFill>
              <a:prstDash val="solid"/>
              <a:round/>
              <a:headEnd type="none" w="med" len="med"/>
              <a:tailEnd type="none" w="med" len="med"/>
            </a:ln>
          </p:spPr>
        </p:cxnSp>
        <p:sp>
          <p:nvSpPr>
            <p:cNvPr id="1328" name="Google Shape;1328;p40"/>
            <p:cNvSpPr/>
            <p:nvPr/>
          </p:nvSpPr>
          <p:spPr>
            <a:xfrm>
              <a:off x="2017063" y="1837786"/>
              <a:ext cx="653979" cy="122344"/>
            </a:xfrm>
            <a:custGeom>
              <a:avLst/>
              <a:gdLst/>
              <a:ahLst/>
              <a:cxnLst/>
              <a:rect l="l" t="t" r="r" b="b"/>
              <a:pathLst>
                <a:path w="26230" h="4907" extrusionOk="0">
                  <a:moveTo>
                    <a:pt x="14240" y="1"/>
                  </a:moveTo>
                  <a:lnTo>
                    <a:pt x="0" y="3454"/>
                  </a:lnTo>
                  <a:lnTo>
                    <a:pt x="17657" y="4906"/>
                  </a:lnTo>
                  <a:lnTo>
                    <a:pt x="26230" y="1144"/>
                  </a:lnTo>
                  <a:lnTo>
                    <a:pt x="14240" y="1"/>
                  </a:lnTo>
                  <a:close/>
                </a:path>
              </a:pathLst>
            </a:custGeom>
            <a:solidFill>
              <a:srgbClr val="7030A0">
                <a:alpha val="58660"/>
              </a:srgbClr>
            </a:solidFill>
            <a:ln>
              <a:noFill/>
            </a:ln>
          </p:spPr>
          <p:txBody>
            <a:bodyPr spcFirstLastPara="1" wrap="square" lIns="121900" tIns="121900" rIns="121900" bIns="121900" anchor="ctr" anchorCtr="0">
              <a:noAutofit/>
            </a:bodyPr>
            <a:lstStyle/>
            <a:p>
              <a:endParaRPr sz="1867" dirty="0"/>
            </a:p>
          </p:txBody>
        </p:sp>
        <p:sp>
          <p:nvSpPr>
            <p:cNvPr id="1327" name="Google Shape;1327;p40"/>
            <p:cNvSpPr/>
            <p:nvPr/>
          </p:nvSpPr>
          <p:spPr>
            <a:xfrm>
              <a:off x="4586725" y="1436488"/>
              <a:ext cx="1633496" cy="344700"/>
            </a:xfrm>
            <a:prstGeom prst="roundRect">
              <a:avLst>
                <a:gd name="adj" fmla="val 50000"/>
              </a:avLst>
            </a:prstGeom>
            <a:solidFill>
              <a:srgbClr val="7030A0"/>
            </a:solidFill>
            <a:ln>
              <a:noFill/>
            </a:ln>
          </p:spPr>
          <p:txBody>
            <a:bodyPr spcFirstLastPara="1" wrap="square" lIns="121900" tIns="121900" rIns="121900" bIns="121900" anchor="ctr" anchorCtr="0">
              <a:noAutofit/>
            </a:bodyPr>
            <a:lstStyle/>
            <a:p>
              <a:pPr algn="ctr"/>
              <a:r>
                <a:rPr lang="en" sz="2267" dirty="0">
                  <a:solidFill>
                    <a:srgbClr val="FFFFFF"/>
                  </a:solidFill>
                  <a:latin typeface="Fira Sans Extra Condensed Medium"/>
                  <a:ea typeface="Fira Sans Extra Condensed Medium"/>
                  <a:cs typeface="Fira Sans Extra Condensed Medium"/>
                  <a:sym typeface="Fira Sans Extra Condensed Medium"/>
                </a:rPr>
                <a:t>DECISION</a:t>
              </a:r>
              <a:endParaRPr sz="2267"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329" name="Google Shape;1329;p40"/>
            <p:cNvSpPr/>
            <p:nvPr/>
          </p:nvSpPr>
          <p:spPr>
            <a:xfrm>
              <a:off x="2017063" y="1300471"/>
              <a:ext cx="653979" cy="565818"/>
            </a:xfrm>
            <a:custGeom>
              <a:avLst/>
              <a:gdLst/>
              <a:ahLst/>
              <a:cxnLst/>
              <a:rect l="l" t="t" r="r" b="b"/>
              <a:pathLst>
                <a:path w="26230" h="22694" extrusionOk="0">
                  <a:moveTo>
                    <a:pt x="13109" y="0"/>
                  </a:moveTo>
                  <a:lnTo>
                    <a:pt x="0" y="22694"/>
                  </a:lnTo>
                  <a:lnTo>
                    <a:pt x="26230" y="22694"/>
                  </a:lnTo>
                  <a:lnTo>
                    <a:pt x="13133" y="0"/>
                  </a:lnTo>
                  <a:close/>
                </a:path>
              </a:pathLst>
            </a:custGeom>
            <a:solidFill>
              <a:srgbClr val="7030A0"/>
            </a:solidFill>
            <a:ln>
              <a:noFill/>
            </a:ln>
          </p:spPr>
          <p:txBody>
            <a:bodyPr spcFirstLastPara="1" wrap="square" lIns="121900" tIns="121900" rIns="121900" bIns="121900" anchor="ctr" anchorCtr="0">
              <a:noAutofit/>
            </a:bodyPr>
            <a:lstStyle/>
            <a:p>
              <a:endParaRPr sz="1867"/>
            </a:p>
          </p:txBody>
        </p:sp>
        <p:sp>
          <p:nvSpPr>
            <p:cNvPr id="1330" name="Google Shape;1330;p40"/>
            <p:cNvSpPr txBox="1"/>
            <p:nvPr/>
          </p:nvSpPr>
          <p:spPr>
            <a:xfrm>
              <a:off x="6168763" y="1341388"/>
              <a:ext cx="2265000" cy="534900"/>
            </a:xfrm>
            <a:prstGeom prst="rect">
              <a:avLst/>
            </a:prstGeom>
            <a:noFill/>
            <a:ln>
              <a:noFill/>
            </a:ln>
          </p:spPr>
          <p:txBody>
            <a:bodyPr spcFirstLastPara="1" wrap="square" lIns="121900" tIns="121900" rIns="121900" bIns="121900" anchor="ctr" anchorCtr="0">
              <a:noAutofit/>
            </a:bodyPr>
            <a:lstStyle/>
            <a:p>
              <a:pPr algn="r"/>
              <a:r>
                <a:rPr lang="en" sz="1600" dirty="0">
                  <a:latin typeface="Roboto"/>
                  <a:ea typeface="Roboto"/>
                  <a:cs typeface="Roboto"/>
                  <a:sym typeface="Roboto"/>
                </a:rPr>
                <a:t>Ah, well….</a:t>
              </a:r>
              <a:endParaRPr sz="1600" dirty="0">
                <a:latin typeface="Roboto"/>
                <a:ea typeface="Roboto"/>
                <a:cs typeface="Roboto"/>
                <a:sym typeface="Roboto"/>
              </a:endParaRPr>
            </a:p>
          </p:txBody>
        </p:sp>
      </p:grpSp>
      <p:grpSp>
        <p:nvGrpSpPr>
          <p:cNvPr id="1331" name="Google Shape;1331;p40"/>
          <p:cNvGrpSpPr/>
          <p:nvPr/>
        </p:nvGrpSpPr>
        <p:grpSpPr>
          <a:xfrm>
            <a:off x="2289134" y="2451564"/>
            <a:ext cx="8991202" cy="862125"/>
            <a:chOff x="1690361" y="1923881"/>
            <a:chExt cx="6743402" cy="646594"/>
          </a:xfrm>
        </p:grpSpPr>
        <p:cxnSp>
          <p:nvCxnSpPr>
            <p:cNvPr id="1332" name="Google Shape;1332;p40"/>
            <p:cNvCxnSpPr>
              <a:cxnSpLocks/>
              <a:stCxn id="1333" idx="1"/>
            </p:cNvCxnSpPr>
            <p:nvPr/>
          </p:nvCxnSpPr>
          <p:spPr>
            <a:xfrm flipH="1">
              <a:off x="2756425" y="2227275"/>
              <a:ext cx="1830299" cy="0"/>
            </a:xfrm>
            <a:prstGeom prst="straightConnector1">
              <a:avLst/>
            </a:prstGeom>
            <a:noFill/>
            <a:ln w="9525" cap="flat" cmpd="sng">
              <a:solidFill>
                <a:srgbClr val="000000"/>
              </a:solidFill>
              <a:prstDash val="solid"/>
              <a:round/>
              <a:headEnd type="none" w="med" len="med"/>
              <a:tailEnd type="none" w="med" len="med"/>
            </a:ln>
          </p:spPr>
        </p:cxnSp>
        <p:sp>
          <p:nvSpPr>
            <p:cNvPr id="1334" name="Google Shape;1334;p40"/>
            <p:cNvSpPr/>
            <p:nvPr/>
          </p:nvSpPr>
          <p:spPr>
            <a:xfrm>
              <a:off x="1690361" y="2446062"/>
              <a:ext cx="1307361" cy="124413"/>
            </a:xfrm>
            <a:custGeom>
              <a:avLst/>
              <a:gdLst/>
              <a:ahLst/>
              <a:cxnLst/>
              <a:rect l="l" t="t" r="r" b="b"/>
              <a:pathLst>
                <a:path w="52436" h="4990" extrusionOk="0">
                  <a:moveTo>
                    <a:pt x="24837" y="1"/>
                  </a:moveTo>
                  <a:lnTo>
                    <a:pt x="0" y="3930"/>
                  </a:lnTo>
                  <a:lnTo>
                    <a:pt x="40744" y="4989"/>
                  </a:lnTo>
                  <a:lnTo>
                    <a:pt x="52436" y="1751"/>
                  </a:lnTo>
                  <a:lnTo>
                    <a:pt x="24837" y="1"/>
                  </a:lnTo>
                  <a:close/>
                </a:path>
              </a:pathLst>
            </a:custGeom>
            <a:solidFill>
              <a:srgbClr val="002060">
                <a:alpha val="58430"/>
              </a:srgbClr>
            </a:solidFill>
            <a:ln>
              <a:noFill/>
            </a:ln>
          </p:spPr>
          <p:txBody>
            <a:bodyPr spcFirstLastPara="1" wrap="square" lIns="121900" tIns="121900" rIns="121900" bIns="121900" anchor="ctr" anchorCtr="0">
              <a:noAutofit/>
            </a:bodyPr>
            <a:lstStyle/>
            <a:p>
              <a:endParaRPr sz="1867"/>
            </a:p>
          </p:txBody>
        </p:sp>
        <p:sp>
          <p:nvSpPr>
            <p:cNvPr id="1333" name="Google Shape;1333;p40"/>
            <p:cNvSpPr/>
            <p:nvPr/>
          </p:nvSpPr>
          <p:spPr>
            <a:xfrm>
              <a:off x="4586725" y="2054925"/>
              <a:ext cx="1633496" cy="344700"/>
            </a:xfrm>
            <a:prstGeom prst="roundRect">
              <a:avLst>
                <a:gd name="adj" fmla="val 50000"/>
              </a:avLst>
            </a:prstGeom>
            <a:solidFill>
              <a:srgbClr val="002060"/>
            </a:solidFill>
            <a:ln>
              <a:noFill/>
            </a:ln>
          </p:spPr>
          <p:txBody>
            <a:bodyPr spcFirstLastPara="1" wrap="square" lIns="121900" tIns="121900" rIns="121900" bIns="121900" anchor="ctr" anchorCtr="0">
              <a:noAutofit/>
            </a:bodyPr>
            <a:lstStyle/>
            <a:p>
              <a:pPr algn="ctr"/>
              <a:r>
                <a:rPr lang="en" sz="2267" dirty="0">
                  <a:solidFill>
                    <a:srgbClr val="FFFFFF"/>
                  </a:solidFill>
                  <a:latin typeface="Fira Sans Extra Condensed Medium"/>
                  <a:ea typeface="Fira Sans Extra Condensed Medium"/>
                  <a:cs typeface="Fira Sans Extra Condensed Medium"/>
                  <a:sym typeface="Fira Sans Extra Condensed Medium"/>
                </a:rPr>
                <a:t>WISDOM</a:t>
              </a:r>
              <a:endParaRPr sz="2267"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335" name="Google Shape;1335;p40"/>
            <p:cNvSpPr/>
            <p:nvPr/>
          </p:nvSpPr>
          <p:spPr>
            <a:xfrm>
              <a:off x="1690361" y="1923881"/>
              <a:ext cx="1307361" cy="565818"/>
            </a:xfrm>
            <a:custGeom>
              <a:avLst/>
              <a:gdLst/>
              <a:ahLst/>
              <a:cxnLst/>
              <a:rect l="l" t="t" r="r" b="b"/>
              <a:pathLst>
                <a:path w="52436" h="22694" extrusionOk="0">
                  <a:moveTo>
                    <a:pt x="13097" y="1"/>
                  </a:moveTo>
                  <a:lnTo>
                    <a:pt x="0" y="22694"/>
                  </a:lnTo>
                  <a:lnTo>
                    <a:pt x="52436" y="22694"/>
                  </a:lnTo>
                  <a:lnTo>
                    <a:pt x="39327" y="1"/>
                  </a:lnTo>
                  <a:close/>
                </a:path>
              </a:pathLst>
            </a:custGeom>
            <a:solidFill>
              <a:srgbClr val="002060"/>
            </a:solidFill>
            <a:ln>
              <a:noFill/>
            </a:ln>
          </p:spPr>
          <p:txBody>
            <a:bodyPr spcFirstLastPara="1" wrap="square" lIns="121900" tIns="121900" rIns="121900" bIns="121900" anchor="ctr" anchorCtr="0">
              <a:noAutofit/>
            </a:bodyPr>
            <a:lstStyle/>
            <a:p>
              <a:endParaRPr sz="1867"/>
            </a:p>
          </p:txBody>
        </p:sp>
        <p:sp>
          <p:nvSpPr>
            <p:cNvPr id="1336" name="Google Shape;1336;p40"/>
            <p:cNvSpPr txBox="1"/>
            <p:nvPr/>
          </p:nvSpPr>
          <p:spPr>
            <a:xfrm>
              <a:off x="6168763" y="1959836"/>
              <a:ext cx="2265000" cy="534900"/>
            </a:xfrm>
            <a:prstGeom prst="rect">
              <a:avLst/>
            </a:prstGeom>
            <a:noFill/>
            <a:ln>
              <a:noFill/>
            </a:ln>
          </p:spPr>
          <p:txBody>
            <a:bodyPr spcFirstLastPara="1" wrap="square" lIns="121900" tIns="121900" rIns="121900" bIns="121900" anchor="ctr" anchorCtr="0">
              <a:noAutofit/>
            </a:bodyPr>
            <a:lstStyle/>
            <a:p>
              <a:pPr algn="r"/>
              <a:r>
                <a:rPr lang="en" sz="1600" dirty="0">
                  <a:latin typeface="Roboto"/>
                  <a:ea typeface="Roboto"/>
                  <a:cs typeface="Roboto"/>
                  <a:sym typeface="Roboto"/>
                </a:rPr>
                <a:t>Understanding, integrated, actionable</a:t>
              </a:r>
              <a:endParaRPr sz="1600" dirty="0">
                <a:latin typeface="Roboto"/>
                <a:ea typeface="Roboto"/>
                <a:cs typeface="Roboto"/>
                <a:sym typeface="Roboto"/>
              </a:endParaRPr>
            </a:p>
          </p:txBody>
        </p:sp>
      </p:grpSp>
      <p:grpSp>
        <p:nvGrpSpPr>
          <p:cNvPr id="1337" name="Google Shape;1337;p40"/>
          <p:cNvGrpSpPr/>
          <p:nvPr/>
        </p:nvGrpSpPr>
        <p:grpSpPr>
          <a:xfrm>
            <a:off x="1853532" y="3303933"/>
            <a:ext cx="9426804" cy="914349"/>
            <a:chOff x="1363660" y="2544025"/>
            <a:chExt cx="7070103" cy="685762"/>
          </a:xfrm>
        </p:grpSpPr>
        <p:cxnSp>
          <p:nvCxnSpPr>
            <p:cNvPr id="1338" name="Google Shape;1338;p40"/>
            <p:cNvCxnSpPr>
              <a:cxnSpLocks/>
              <a:stCxn id="1339" idx="1"/>
            </p:cNvCxnSpPr>
            <p:nvPr/>
          </p:nvCxnSpPr>
          <p:spPr>
            <a:xfrm flipH="1">
              <a:off x="2953225" y="2845713"/>
              <a:ext cx="1633499" cy="0"/>
            </a:xfrm>
            <a:prstGeom prst="straightConnector1">
              <a:avLst/>
            </a:prstGeom>
            <a:noFill/>
            <a:ln w="9525" cap="flat" cmpd="sng">
              <a:solidFill>
                <a:srgbClr val="000000"/>
              </a:solidFill>
              <a:prstDash val="solid"/>
              <a:round/>
              <a:headEnd type="none" w="med" len="med"/>
              <a:tailEnd type="none" w="med" len="med"/>
            </a:ln>
          </p:spPr>
        </p:cxnSp>
        <p:sp>
          <p:nvSpPr>
            <p:cNvPr id="1340" name="Google Shape;1340;p40"/>
            <p:cNvSpPr/>
            <p:nvPr/>
          </p:nvSpPr>
          <p:spPr>
            <a:xfrm>
              <a:off x="1363660" y="3040674"/>
              <a:ext cx="1960742" cy="189113"/>
            </a:xfrm>
            <a:custGeom>
              <a:avLst/>
              <a:gdLst/>
              <a:ahLst/>
              <a:cxnLst/>
              <a:rect l="l" t="t" r="r" b="b"/>
              <a:pathLst>
                <a:path w="78642" h="7585" extrusionOk="0">
                  <a:moveTo>
                    <a:pt x="34160" y="1"/>
                  </a:moveTo>
                  <a:lnTo>
                    <a:pt x="1" y="5251"/>
                  </a:lnTo>
                  <a:lnTo>
                    <a:pt x="62270" y="7585"/>
                  </a:lnTo>
                  <a:lnTo>
                    <a:pt x="78641" y="2775"/>
                  </a:lnTo>
                  <a:lnTo>
                    <a:pt x="34160" y="1"/>
                  </a:lnTo>
                  <a:close/>
                </a:path>
              </a:pathLst>
            </a:custGeom>
            <a:solidFill>
              <a:srgbClr val="0070C0">
                <a:alpha val="58430"/>
              </a:srgbClr>
            </a:solidFill>
            <a:ln>
              <a:noFill/>
            </a:ln>
          </p:spPr>
          <p:txBody>
            <a:bodyPr spcFirstLastPara="1" wrap="square" lIns="121900" tIns="121900" rIns="121900" bIns="121900" anchor="ctr" anchorCtr="0">
              <a:noAutofit/>
            </a:bodyPr>
            <a:lstStyle/>
            <a:p>
              <a:endParaRPr sz="1867"/>
            </a:p>
          </p:txBody>
        </p:sp>
        <p:sp>
          <p:nvSpPr>
            <p:cNvPr id="1339" name="Google Shape;1339;p40"/>
            <p:cNvSpPr/>
            <p:nvPr/>
          </p:nvSpPr>
          <p:spPr>
            <a:xfrm>
              <a:off x="4586724" y="2673363"/>
              <a:ext cx="1633498" cy="344700"/>
            </a:xfrm>
            <a:prstGeom prst="roundRect">
              <a:avLst>
                <a:gd name="adj" fmla="val 50000"/>
              </a:avLst>
            </a:prstGeom>
            <a:solidFill>
              <a:srgbClr val="0070C0"/>
            </a:solidFill>
            <a:ln>
              <a:noFill/>
            </a:ln>
          </p:spPr>
          <p:txBody>
            <a:bodyPr spcFirstLastPara="1" wrap="square" lIns="121900" tIns="121900" rIns="121900" bIns="121900" anchor="ctr" anchorCtr="0">
              <a:noAutofit/>
            </a:bodyPr>
            <a:lstStyle/>
            <a:p>
              <a:pPr algn="ctr"/>
              <a:r>
                <a:rPr lang="en" sz="2267" dirty="0">
                  <a:solidFill>
                    <a:srgbClr val="FFFFFF"/>
                  </a:solidFill>
                  <a:latin typeface="Fira Sans Extra Condensed Medium"/>
                  <a:ea typeface="Fira Sans Extra Condensed Medium"/>
                  <a:cs typeface="Fira Sans Extra Condensed Medium"/>
                  <a:sym typeface="Fira Sans Extra Condensed Medium"/>
                </a:rPr>
                <a:t>KNOWLEDGE</a:t>
              </a:r>
              <a:endParaRPr sz="2267"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341" name="Google Shape;1341;p40"/>
            <p:cNvSpPr/>
            <p:nvPr/>
          </p:nvSpPr>
          <p:spPr>
            <a:xfrm>
              <a:off x="1363660" y="2544025"/>
              <a:ext cx="1960742" cy="565818"/>
            </a:xfrm>
            <a:custGeom>
              <a:avLst/>
              <a:gdLst/>
              <a:ahLst/>
              <a:cxnLst/>
              <a:rect l="l" t="t" r="r" b="b"/>
              <a:pathLst>
                <a:path w="78642" h="22694" extrusionOk="0">
                  <a:moveTo>
                    <a:pt x="13109" y="1"/>
                  </a:moveTo>
                  <a:lnTo>
                    <a:pt x="1" y="22694"/>
                  </a:lnTo>
                  <a:lnTo>
                    <a:pt x="78641" y="22694"/>
                  </a:lnTo>
                  <a:lnTo>
                    <a:pt x="65545" y="1"/>
                  </a:lnTo>
                  <a:close/>
                </a:path>
              </a:pathLst>
            </a:custGeom>
            <a:solidFill>
              <a:srgbClr val="0070C0"/>
            </a:solidFill>
            <a:ln>
              <a:noFill/>
            </a:ln>
          </p:spPr>
          <p:txBody>
            <a:bodyPr spcFirstLastPara="1" wrap="square" lIns="121900" tIns="121900" rIns="121900" bIns="121900" anchor="ctr" anchorCtr="0">
              <a:noAutofit/>
            </a:bodyPr>
            <a:lstStyle/>
            <a:p>
              <a:endParaRPr sz="1867"/>
            </a:p>
          </p:txBody>
        </p:sp>
        <p:sp>
          <p:nvSpPr>
            <p:cNvPr id="1342" name="Google Shape;1342;p40"/>
            <p:cNvSpPr txBox="1"/>
            <p:nvPr/>
          </p:nvSpPr>
          <p:spPr>
            <a:xfrm>
              <a:off x="6168763" y="2578297"/>
              <a:ext cx="2265000" cy="534900"/>
            </a:xfrm>
            <a:prstGeom prst="rect">
              <a:avLst/>
            </a:prstGeom>
            <a:noFill/>
            <a:ln>
              <a:noFill/>
            </a:ln>
          </p:spPr>
          <p:txBody>
            <a:bodyPr spcFirstLastPara="1" wrap="square" lIns="121900" tIns="121900" rIns="121900" bIns="121900" anchor="ctr" anchorCtr="0">
              <a:noAutofit/>
            </a:bodyPr>
            <a:lstStyle/>
            <a:p>
              <a:pPr algn="r"/>
              <a:r>
                <a:rPr lang="en" sz="1600" dirty="0">
                  <a:latin typeface="Roboto"/>
                  <a:ea typeface="Roboto"/>
                  <a:cs typeface="Roboto"/>
                  <a:sym typeface="Roboto"/>
                </a:rPr>
                <a:t>Uncovers patterns, trends</a:t>
              </a:r>
            </a:p>
            <a:p>
              <a:pPr algn="r"/>
              <a:r>
                <a:rPr lang="en" sz="1600" dirty="0">
                  <a:latin typeface="Roboto"/>
                  <a:ea typeface="Roboto"/>
                  <a:cs typeface="Roboto"/>
                  <a:sym typeface="Roboto"/>
                </a:rPr>
                <a:t> and </a:t>
              </a:r>
              <a:r>
                <a:rPr lang="en" sz="1600" dirty="0" err="1">
                  <a:latin typeface="Roboto"/>
                  <a:ea typeface="Roboto"/>
                  <a:cs typeface="Roboto"/>
                  <a:sym typeface="Roboto"/>
                </a:rPr>
                <a:t>relatioships</a:t>
              </a:r>
              <a:endParaRPr sz="1600" dirty="0">
                <a:latin typeface="Roboto"/>
                <a:ea typeface="Roboto"/>
                <a:cs typeface="Roboto"/>
                <a:sym typeface="Roboto"/>
              </a:endParaRPr>
            </a:p>
          </p:txBody>
        </p:sp>
      </p:grpSp>
      <p:grpSp>
        <p:nvGrpSpPr>
          <p:cNvPr id="1343" name="Google Shape;1343;p40"/>
          <p:cNvGrpSpPr/>
          <p:nvPr/>
        </p:nvGrpSpPr>
        <p:grpSpPr>
          <a:xfrm>
            <a:off x="1402982" y="4184882"/>
            <a:ext cx="9862407" cy="883104"/>
            <a:chOff x="1036958" y="3171599"/>
            <a:chExt cx="7396805" cy="662328"/>
          </a:xfrm>
        </p:grpSpPr>
        <p:cxnSp>
          <p:nvCxnSpPr>
            <p:cNvPr id="1344" name="Google Shape;1344;p40"/>
            <p:cNvCxnSpPr>
              <a:cxnSpLocks/>
              <a:stCxn id="1345" idx="1"/>
            </p:cNvCxnSpPr>
            <p:nvPr/>
          </p:nvCxnSpPr>
          <p:spPr>
            <a:xfrm flipH="1">
              <a:off x="3248425" y="3464150"/>
              <a:ext cx="1338298" cy="0"/>
            </a:xfrm>
            <a:prstGeom prst="straightConnector1">
              <a:avLst/>
            </a:prstGeom>
            <a:noFill/>
            <a:ln w="9525" cap="flat" cmpd="sng">
              <a:solidFill>
                <a:srgbClr val="000000"/>
              </a:solidFill>
              <a:prstDash val="solid"/>
              <a:round/>
              <a:headEnd type="none" w="med" len="med"/>
              <a:tailEnd type="none" w="med" len="med"/>
            </a:ln>
          </p:spPr>
        </p:cxnSp>
        <p:sp>
          <p:nvSpPr>
            <p:cNvPr id="1346" name="Google Shape;1346;p40"/>
            <p:cNvSpPr/>
            <p:nvPr/>
          </p:nvSpPr>
          <p:spPr>
            <a:xfrm>
              <a:off x="1036958" y="3716345"/>
              <a:ext cx="2614123" cy="117582"/>
            </a:xfrm>
            <a:custGeom>
              <a:avLst/>
              <a:gdLst/>
              <a:ahLst/>
              <a:cxnLst/>
              <a:rect l="l" t="t" r="r" b="b"/>
              <a:pathLst>
                <a:path w="104848" h="4716" extrusionOk="0">
                  <a:moveTo>
                    <a:pt x="34672" y="0"/>
                  </a:moveTo>
                  <a:lnTo>
                    <a:pt x="1" y="3334"/>
                  </a:lnTo>
                  <a:lnTo>
                    <a:pt x="83964" y="4715"/>
                  </a:lnTo>
                  <a:lnTo>
                    <a:pt x="104847" y="846"/>
                  </a:lnTo>
                  <a:lnTo>
                    <a:pt x="34672" y="0"/>
                  </a:lnTo>
                  <a:close/>
                </a:path>
              </a:pathLst>
            </a:custGeom>
            <a:solidFill>
              <a:srgbClr val="00B0F0">
                <a:alpha val="58040"/>
              </a:srgbClr>
            </a:solidFill>
            <a:ln>
              <a:noFill/>
            </a:ln>
          </p:spPr>
          <p:txBody>
            <a:bodyPr spcFirstLastPara="1" wrap="square" lIns="121900" tIns="121900" rIns="121900" bIns="121900" anchor="ctr" anchorCtr="0">
              <a:noAutofit/>
            </a:bodyPr>
            <a:lstStyle/>
            <a:p>
              <a:endParaRPr sz="1867"/>
            </a:p>
          </p:txBody>
        </p:sp>
        <p:sp>
          <p:nvSpPr>
            <p:cNvPr id="1345" name="Google Shape;1345;p40"/>
            <p:cNvSpPr/>
            <p:nvPr/>
          </p:nvSpPr>
          <p:spPr>
            <a:xfrm>
              <a:off x="4586724" y="3291800"/>
              <a:ext cx="1633499" cy="344700"/>
            </a:xfrm>
            <a:prstGeom prst="roundRect">
              <a:avLst>
                <a:gd name="adj" fmla="val 50000"/>
              </a:avLst>
            </a:prstGeom>
            <a:solidFill>
              <a:srgbClr val="00B0F0"/>
            </a:solidFill>
            <a:ln>
              <a:noFill/>
            </a:ln>
          </p:spPr>
          <p:txBody>
            <a:bodyPr spcFirstLastPara="1" wrap="square" lIns="121900" tIns="121900" rIns="121900" bIns="121900" anchor="ctr" anchorCtr="0">
              <a:noAutofit/>
            </a:bodyPr>
            <a:lstStyle/>
            <a:p>
              <a:pPr algn="ctr"/>
              <a:r>
                <a:rPr lang="en" sz="2267" dirty="0">
                  <a:solidFill>
                    <a:srgbClr val="FFFFFF"/>
                  </a:solidFill>
                  <a:latin typeface="Fira Sans Extra Condensed Medium"/>
                  <a:ea typeface="Fira Sans Extra Condensed Medium"/>
                  <a:cs typeface="Fira Sans Extra Condensed Medium"/>
                  <a:sym typeface="Fira Sans Extra Condensed Medium"/>
                </a:rPr>
                <a:t>INFORMATION</a:t>
              </a:r>
              <a:endParaRPr sz="2267"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347" name="Google Shape;1347;p40"/>
            <p:cNvSpPr/>
            <p:nvPr/>
          </p:nvSpPr>
          <p:spPr>
            <a:xfrm>
              <a:off x="1036958" y="3171599"/>
              <a:ext cx="2614123" cy="565818"/>
            </a:xfrm>
            <a:custGeom>
              <a:avLst/>
              <a:gdLst/>
              <a:ahLst/>
              <a:cxnLst/>
              <a:rect l="l" t="t" r="r" b="b"/>
              <a:pathLst>
                <a:path w="104848" h="22694" extrusionOk="0">
                  <a:moveTo>
                    <a:pt x="13098" y="0"/>
                  </a:moveTo>
                  <a:lnTo>
                    <a:pt x="1" y="22694"/>
                  </a:lnTo>
                  <a:lnTo>
                    <a:pt x="104847" y="22694"/>
                  </a:lnTo>
                  <a:lnTo>
                    <a:pt x="91738" y="0"/>
                  </a:lnTo>
                  <a:close/>
                </a:path>
              </a:pathLst>
            </a:custGeom>
            <a:solidFill>
              <a:srgbClr val="00B0F0"/>
            </a:solidFill>
            <a:ln>
              <a:noFill/>
            </a:ln>
          </p:spPr>
          <p:txBody>
            <a:bodyPr spcFirstLastPara="1" wrap="square" lIns="121900" tIns="121900" rIns="121900" bIns="121900" anchor="ctr" anchorCtr="0">
              <a:noAutofit/>
            </a:bodyPr>
            <a:lstStyle/>
            <a:p>
              <a:endParaRPr sz="1867" dirty="0"/>
            </a:p>
          </p:txBody>
        </p:sp>
        <p:sp>
          <p:nvSpPr>
            <p:cNvPr id="1348" name="Google Shape;1348;p40"/>
            <p:cNvSpPr txBox="1"/>
            <p:nvPr/>
          </p:nvSpPr>
          <p:spPr>
            <a:xfrm>
              <a:off x="6168763" y="3196742"/>
              <a:ext cx="2265000" cy="534900"/>
            </a:xfrm>
            <a:prstGeom prst="rect">
              <a:avLst/>
            </a:prstGeom>
            <a:noFill/>
            <a:ln>
              <a:noFill/>
            </a:ln>
          </p:spPr>
          <p:txBody>
            <a:bodyPr spcFirstLastPara="1" wrap="square" lIns="121900" tIns="121900" rIns="121900" bIns="121900" anchor="ctr" anchorCtr="0">
              <a:noAutofit/>
            </a:bodyPr>
            <a:lstStyle/>
            <a:p>
              <a:pPr algn="r"/>
              <a:r>
                <a:rPr lang="en-GB" sz="1600" dirty="0">
                  <a:latin typeface="Roboto"/>
                  <a:ea typeface="Roboto"/>
                  <a:cs typeface="Roboto"/>
                  <a:sym typeface="Roboto"/>
                </a:rPr>
                <a:t>O</a:t>
              </a:r>
              <a:r>
                <a:rPr lang="en" sz="1600" dirty="0" err="1">
                  <a:latin typeface="Roboto"/>
                  <a:ea typeface="Roboto"/>
                  <a:cs typeface="Roboto"/>
                  <a:sym typeface="Roboto"/>
                </a:rPr>
                <a:t>rganized</a:t>
              </a:r>
              <a:r>
                <a:rPr lang="en" sz="1600" dirty="0">
                  <a:latin typeface="Roboto"/>
                  <a:ea typeface="Roboto"/>
                  <a:cs typeface="Roboto"/>
                  <a:sym typeface="Roboto"/>
                </a:rPr>
                <a:t>, structured, contextualized</a:t>
              </a:r>
              <a:endParaRPr sz="1600" dirty="0">
                <a:latin typeface="Roboto"/>
                <a:ea typeface="Roboto"/>
                <a:cs typeface="Roboto"/>
                <a:sym typeface="Roboto"/>
              </a:endParaRPr>
            </a:p>
          </p:txBody>
        </p:sp>
      </p:grpSp>
      <p:grpSp>
        <p:nvGrpSpPr>
          <p:cNvPr id="1349" name="Google Shape;1349;p40"/>
          <p:cNvGrpSpPr/>
          <p:nvPr/>
        </p:nvGrpSpPr>
        <p:grpSpPr>
          <a:xfrm>
            <a:off x="947042" y="5065964"/>
            <a:ext cx="10516824" cy="754424"/>
            <a:chOff x="710281" y="3799473"/>
            <a:chExt cx="7887618" cy="565818"/>
          </a:xfrm>
        </p:grpSpPr>
        <p:cxnSp>
          <p:nvCxnSpPr>
            <p:cNvPr id="1350" name="Google Shape;1350;p40"/>
            <p:cNvCxnSpPr>
              <a:cxnSpLocks/>
              <a:stCxn id="1351" idx="1"/>
            </p:cNvCxnSpPr>
            <p:nvPr/>
          </p:nvCxnSpPr>
          <p:spPr>
            <a:xfrm flipH="1">
              <a:off x="3642325" y="4082588"/>
              <a:ext cx="944399" cy="0"/>
            </a:xfrm>
            <a:prstGeom prst="straightConnector1">
              <a:avLst/>
            </a:prstGeom>
            <a:noFill/>
            <a:ln w="9525" cap="flat" cmpd="sng">
              <a:solidFill>
                <a:srgbClr val="000000"/>
              </a:solidFill>
              <a:prstDash val="solid"/>
              <a:round/>
              <a:headEnd type="none" w="med" len="med"/>
              <a:tailEnd type="none" w="med" len="med"/>
            </a:ln>
          </p:spPr>
        </p:cxnSp>
        <p:sp>
          <p:nvSpPr>
            <p:cNvPr id="1351" name="Google Shape;1351;p40"/>
            <p:cNvSpPr/>
            <p:nvPr/>
          </p:nvSpPr>
          <p:spPr>
            <a:xfrm>
              <a:off x="4586724" y="3910238"/>
              <a:ext cx="1633496" cy="344700"/>
            </a:xfrm>
            <a:prstGeom prst="roundRect">
              <a:avLst>
                <a:gd name="adj" fmla="val 50000"/>
              </a:avLst>
            </a:prstGeom>
            <a:solidFill>
              <a:schemeClr val="accent6"/>
            </a:solidFill>
            <a:ln>
              <a:noFill/>
            </a:ln>
          </p:spPr>
          <p:txBody>
            <a:bodyPr spcFirstLastPara="1" wrap="square" lIns="121900" tIns="121900" rIns="121900" bIns="121900" anchor="ctr" anchorCtr="0">
              <a:noAutofit/>
            </a:bodyPr>
            <a:lstStyle/>
            <a:p>
              <a:pPr algn="ctr"/>
              <a:r>
                <a:rPr lang="en" sz="2267" dirty="0">
                  <a:solidFill>
                    <a:srgbClr val="FFFFFF"/>
                  </a:solidFill>
                  <a:latin typeface="Fira Sans Extra Condensed Medium"/>
                  <a:ea typeface="Fira Sans Extra Condensed Medium"/>
                  <a:cs typeface="Fira Sans Extra Condensed Medium"/>
                  <a:sym typeface="Fira Sans Extra Condensed Medium"/>
                </a:rPr>
                <a:t>DATA</a:t>
              </a:r>
              <a:endParaRPr sz="2267"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352" name="Google Shape;1352;p40"/>
            <p:cNvSpPr/>
            <p:nvPr/>
          </p:nvSpPr>
          <p:spPr>
            <a:xfrm>
              <a:off x="710281" y="3799473"/>
              <a:ext cx="3267454" cy="565818"/>
            </a:xfrm>
            <a:custGeom>
              <a:avLst/>
              <a:gdLst/>
              <a:ahLst/>
              <a:cxnLst/>
              <a:rect l="l" t="t" r="r" b="b"/>
              <a:pathLst>
                <a:path w="131052" h="22694" extrusionOk="0">
                  <a:moveTo>
                    <a:pt x="13109" y="0"/>
                  </a:moveTo>
                  <a:lnTo>
                    <a:pt x="0" y="22693"/>
                  </a:lnTo>
                  <a:lnTo>
                    <a:pt x="131052" y="22693"/>
                  </a:lnTo>
                  <a:lnTo>
                    <a:pt x="117955" y="0"/>
                  </a:ln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353" name="Google Shape;1353;p40"/>
            <p:cNvSpPr txBox="1"/>
            <p:nvPr/>
          </p:nvSpPr>
          <p:spPr>
            <a:xfrm>
              <a:off x="6168762" y="3815189"/>
              <a:ext cx="2429137" cy="534900"/>
            </a:xfrm>
            <a:prstGeom prst="rect">
              <a:avLst/>
            </a:prstGeom>
            <a:noFill/>
            <a:ln>
              <a:noFill/>
            </a:ln>
          </p:spPr>
          <p:txBody>
            <a:bodyPr spcFirstLastPara="1" wrap="square" lIns="121900" tIns="121900" rIns="121900" bIns="121900" anchor="ctr" anchorCtr="0">
              <a:noAutofit/>
            </a:bodyPr>
            <a:lstStyle/>
            <a:p>
              <a:pPr algn="r"/>
              <a:r>
                <a:rPr lang="en" sz="1600" dirty="0">
                  <a:latin typeface="Roboto"/>
                  <a:ea typeface="Roboto"/>
                  <a:cs typeface="Roboto"/>
                  <a:sym typeface="Roboto"/>
                </a:rPr>
                <a:t>Signals, raw, unprocessed data</a:t>
              </a:r>
              <a:endParaRPr sz="1600" dirty="0">
                <a:latin typeface="Roboto"/>
                <a:ea typeface="Roboto"/>
                <a:cs typeface="Roboto"/>
                <a:sym typeface="Roboto"/>
              </a:endParaRPr>
            </a:p>
          </p:txBody>
        </p:sp>
      </p:grpSp>
    </p:spTree>
    <p:extLst>
      <p:ext uri="{BB962C8B-B14F-4D97-AF65-F5344CB8AC3E}">
        <p14:creationId xmlns:p14="http://schemas.microsoft.com/office/powerpoint/2010/main" val="2073092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Google Shape;1324;p40"/>
          <p:cNvSpPr txBox="1">
            <a:spLocks noGrp="1"/>
          </p:cNvSpPr>
          <p:nvPr>
            <p:ph type="title"/>
          </p:nvPr>
        </p:nvSpPr>
        <p:spPr>
          <a:xfrm>
            <a:off x="947033" y="715533"/>
            <a:ext cx="10298000" cy="641600"/>
          </a:xfrm>
          <a:prstGeom prst="rect">
            <a:avLst/>
          </a:prstGeom>
        </p:spPr>
        <p:txBody>
          <a:bodyPr spcFirstLastPara="1" wrap="square" lIns="121900" tIns="121900" rIns="121900" bIns="121900" anchor="ctr" anchorCtr="0">
            <a:noAutofit/>
          </a:bodyPr>
          <a:lstStyle/>
          <a:p>
            <a:r>
              <a:rPr lang="en"/>
              <a:t>Project Management Infographics</a:t>
            </a:r>
            <a:endParaRPr/>
          </a:p>
        </p:txBody>
      </p:sp>
      <p:grpSp>
        <p:nvGrpSpPr>
          <p:cNvPr id="1325" name="Google Shape;1325;p40"/>
          <p:cNvGrpSpPr/>
          <p:nvPr/>
        </p:nvGrpSpPr>
        <p:grpSpPr>
          <a:xfrm>
            <a:off x="2709789" y="1622205"/>
            <a:ext cx="8555600" cy="879545"/>
            <a:chOff x="2017063" y="1300471"/>
            <a:chExt cx="6416700" cy="659659"/>
          </a:xfrm>
        </p:grpSpPr>
        <p:cxnSp>
          <p:nvCxnSpPr>
            <p:cNvPr id="1326" name="Google Shape;1326;p40"/>
            <p:cNvCxnSpPr>
              <a:cxnSpLocks/>
              <a:stCxn id="1327" idx="1"/>
            </p:cNvCxnSpPr>
            <p:nvPr/>
          </p:nvCxnSpPr>
          <p:spPr>
            <a:xfrm flipH="1">
              <a:off x="2446225" y="1608838"/>
              <a:ext cx="2140500" cy="0"/>
            </a:xfrm>
            <a:prstGeom prst="straightConnector1">
              <a:avLst/>
            </a:prstGeom>
            <a:noFill/>
            <a:ln w="9525" cap="flat" cmpd="sng">
              <a:solidFill>
                <a:srgbClr val="000000"/>
              </a:solidFill>
              <a:prstDash val="solid"/>
              <a:round/>
              <a:headEnd type="none" w="med" len="med"/>
              <a:tailEnd type="none" w="med" len="med"/>
            </a:ln>
          </p:spPr>
        </p:cxnSp>
        <p:sp>
          <p:nvSpPr>
            <p:cNvPr id="1328" name="Google Shape;1328;p40"/>
            <p:cNvSpPr/>
            <p:nvPr/>
          </p:nvSpPr>
          <p:spPr>
            <a:xfrm>
              <a:off x="2017063" y="1837786"/>
              <a:ext cx="653979" cy="122344"/>
            </a:xfrm>
            <a:custGeom>
              <a:avLst/>
              <a:gdLst/>
              <a:ahLst/>
              <a:cxnLst/>
              <a:rect l="l" t="t" r="r" b="b"/>
              <a:pathLst>
                <a:path w="26230" h="4907" extrusionOk="0">
                  <a:moveTo>
                    <a:pt x="14240" y="1"/>
                  </a:moveTo>
                  <a:lnTo>
                    <a:pt x="0" y="3454"/>
                  </a:lnTo>
                  <a:lnTo>
                    <a:pt x="17657" y="4906"/>
                  </a:lnTo>
                  <a:lnTo>
                    <a:pt x="26230" y="1144"/>
                  </a:lnTo>
                  <a:lnTo>
                    <a:pt x="14240" y="1"/>
                  </a:lnTo>
                  <a:close/>
                </a:path>
              </a:pathLst>
            </a:custGeom>
            <a:solidFill>
              <a:srgbClr val="7030A0">
                <a:alpha val="58660"/>
              </a:srgbClr>
            </a:solidFill>
            <a:ln>
              <a:noFill/>
            </a:ln>
          </p:spPr>
          <p:txBody>
            <a:bodyPr spcFirstLastPara="1" wrap="square" lIns="121900" tIns="121900" rIns="121900" bIns="121900" anchor="ctr" anchorCtr="0">
              <a:noAutofit/>
            </a:bodyPr>
            <a:lstStyle/>
            <a:p>
              <a:endParaRPr sz="1867" dirty="0"/>
            </a:p>
          </p:txBody>
        </p:sp>
        <p:sp>
          <p:nvSpPr>
            <p:cNvPr id="1327" name="Google Shape;1327;p40"/>
            <p:cNvSpPr/>
            <p:nvPr/>
          </p:nvSpPr>
          <p:spPr>
            <a:xfrm>
              <a:off x="4586725" y="1436488"/>
              <a:ext cx="1633496" cy="344700"/>
            </a:xfrm>
            <a:prstGeom prst="roundRect">
              <a:avLst>
                <a:gd name="adj" fmla="val 50000"/>
              </a:avLst>
            </a:prstGeom>
            <a:solidFill>
              <a:srgbClr val="7030A0"/>
            </a:solidFill>
            <a:ln>
              <a:noFill/>
            </a:ln>
          </p:spPr>
          <p:txBody>
            <a:bodyPr spcFirstLastPara="1" wrap="square" lIns="121900" tIns="121900" rIns="121900" bIns="121900" anchor="ctr" anchorCtr="0">
              <a:noAutofit/>
            </a:bodyPr>
            <a:lstStyle/>
            <a:p>
              <a:pPr algn="ctr"/>
              <a:r>
                <a:rPr lang="en" sz="2267" dirty="0">
                  <a:solidFill>
                    <a:srgbClr val="FFFFFF"/>
                  </a:solidFill>
                  <a:latin typeface="Fira Sans Extra Condensed Medium"/>
                  <a:ea typeface="Fira Sans Extra Condensed Medium"/>
                  <a:cs typeface="Fira Sans Extra Condensed Medium"/>
                  <a:sym typeface="Fira Sans Extra Condensed Medium"/>
                </a:rPr>
                <a:t>DECISION</a:t>
              </a:r>
              <a:endParaRPr sz="2267"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329" name="Google Shape;1329;p40"/>
            <p:cNvSpPr/>
            <p:nvPr/>
          </p:nvSpPr>
          <p:spPr>
            <a:xfrm>
              <a:off x="2017063" y="1300471"/>
              <a:ext cx="653979" cy="565818"/>
            </a:xfrm>
            <a:custGeom>
              <a:avLst/>
              <a:gdLst/>
              <a:ahLst/>
              <a:cxnLst/>
              <a:rect l="l" t="t" r="r" b="b"/>
              <a:pathLst>
                <a:path w="26230" h="22694" extrusionOk="0">
                  <a:moveTo>
                    <a:pt x="13109" y="0"/>
                  </a:moveTo>
                  <a:lnTo>
                    <a:pt x="0" y="22694"/>
                  </a:lnTo>
                  <a:lnTo>
                    <a:pt x="26230" y="22694"/>
                  </a:lnTo>
                  <a:lnTo>
                    <a:pt x="13133" y="0"/>
                  </a:lnTo>
                  <a:close/>
                </a:path>
              </a:pathLst>
            </a:custGeom>
            <a:solidFill>
              <a:srgbClr val="7030A0"/>
            </a:solidFill>
            <a:ln>
              <a:noFill/>
            </a:ln>
          </p:spPr>
          <p:txBody>
            <a:bodyPr spcFirstLastPara="1" wrap="square" lIns="121900" tIns="121900" rIns="121900" bIns="121900" anchor="ctr" anchorCtr="0">
              <a:noAutofit/>
            </a:bodyPr>
            <a:lstStyle/>
            <a:p>
              <a:endParaRPr sz="1867"/>
            </a:p>
          </p:txBody>
        </p:sp>
        <p:sp>
          <p:nvSpPr>
            <p:cNvPr id="1330" name="Google Shape;1330;p40"/>
            <p:cNvSpPr txBox="1"/>
            <p:nvPr/>
          </p:nvSpPr>
          <p:spPr>
            <a:xfrm>
              <a:off x="6168763" y="1341388"/>
              <a:ext cx="2265000" cy="534900"/>
            </a:xfrm>
            <a:prstGeom prst="rect">
              <a:avLst/>
            </a:prstGeom>
            <a:noFill/>
            <a:ln>
              <a:noFill/>
            </a:ln>
          </p:spPr>
          <p:txBody>
            <a:bodyPr spcFirstLastPara="1" wrap="square" lIns="121900" tIns="121900" rIns="121900" bIns="121900" anchor="ctr" anchorCtr="0">
              <a:noAutofit/>
            </a:bodyPr>
            <a:lstStyle/>
            <a:p>
              <a:pPr algn="r"/>
              <a:r>
                <a:rPr lang="en" sz="1600" dirty="0">
                  <a:latin typeface="Roboto"/>
                  <a:ea typeface="Roboto"/>
                  <a:cs typeface="Roboto"/>
                  <a:sym typeface="Roboto"/>
                </a:rPr>
                <a:t>Ah, well….</a:t>
              </a:r>
              <a:endParaRPr sz="1600" dirty="0">
                <a:latin typeface="Roboto"/>
                <a:ea typeface="Roboto"/>
                <a:cs typeface="Roboto"/>
                <a:sym typeface="Roboto"/>
              </a:endParaRPr>
            </a:p>
          </p:txBody>
        </p:sp>
      </p:grpSp>
      <p:grpSp>
        <p:nvGrpSpPr>
          <p:cNvPr id="1331" name="Google Shape;1331;p40"/>
          <p:cNvGrpSpPr/>
          <p:nvPr/>
        </p:nvGrpSpPr>
        <p:grpSpPr>
          <a:xfrm>
            <a:off x="2289134" y="2451564"/>
            <a:ext cx="8991202" cy="862125"/>
            <a:chOff x="1690361" y="1923881"/>
            <a:chExt cx="6743402" cy="646594"/>
          </a:xfrm>
        </p:grpSpPr>
        <p:cxnSp>
          <p:nvCxnSpPr>
            <p:cNvPr id="1332" name="Google Shape;1332;p40"/>
            <p:cNvCxnSpPr>
              <a:cxnSpLocks/>
              <a:stCxn id="1333" idx="1"/>
            </p:cNvCxnSpPr>
            <p:nvPr/>
          </p:nvCxnSpPr>
          <p:spPr>
            <a:xfrm flipH="1">
              <a:off x="2756425" y="2227275"/>
              <a:ext cx="1830299" cy="0"/>
            </a:xfrm>
            <a:prstGeom prst="straightConnector1">
              <a:avLst/>
            </a:prstGeom>
            <a:noFill/>
            <a:ln w="9525" cap="flat" cmpd="sng">
              <a:solidFill>
                <a:srgbClr val="000000"/>
              </a:solidFill>
              <a:prstDash val="solid"/>
              <a:round/>
              <a:headEnd type="none" w="med" len="med"/>
              <a:tailEnd type="none" w="med" len="med"/>
            </a:ln>
          </p:spPr>
        </p:cxnSp>
        <p:sp>
          <p:nvSpPr>
            <p:cNvPr id="1334" name="Google Shape;1334;p40"/>
            <p:cNvSpPr/>
            <p:nvPr/>
          </p:nvSpPr>
          <p:spPr>
            <a:xfrm>
              <a:off x="1690361" y="2446062"/>
              <a:ext cx="1307361" cy="124413"/>
            </a:xfrm>
            <a:custGeom>
              <a:avLst/>
              <a:gdLst/>
              <a:ahLst/>
              <a:cxnLst/>
              <a:rect l="l" t="t" r="r" b="b"/>
              <a:pathLst>
                <a:path w="52436" h="4990" extrusionOk="0">
                  <a:moveTo>
                    <a:pt x="24837" y="1"/>
                  </a:moveTo>
                  <a:lnTo>
                    <a:pt x="0" y="3930"/>
                  </a:lnTo>
                  <a:lnTo>
                    <a:pt x="40744" y="4989"/>
                  </a:lnTo>
                  <a:lnTo>
                    <a:pt x="52436" y="1751"/>
                  </a:lnTo>
                  <a:lnTo>
                    <a:pt x="24837" y="1"/>
                  </a:lnTo>
                  <a:close/>
                </a:path>
              </a:pathLst>
            </a:custGeom>
            <a:solidFill>
              <a:srgbClr val="002060">
                <a:alpha val="58430"/>
              </a:srgbClr>
            </a:solidFill>
            <a:ln>
              <a:noFill/>
            </a:ln>
          </p:spPr>
          <p:txBody>
            <a:bodyPr spcFirstLastPara="1" wrap="square" lIns="121900" tIns="121900" rIns="121900" bIns="121900" anchor="ctr" anchorCtr="0">
              <a:noAutofit/>
            </a:bodyPr>
            <a:lstStyle/>
            <a:p>
              <a:endParaRPr sz="1867"/>
            </a:p>
          </p:txBody>
        </p:sp>
        <p:sp>
          <p:nvSpPr>
            <p:cNvPr id="1333" name="Google Shape;1333;p40"/>
            <p:cNvSpPr/>
            <p:nvPr/>
          </p:nvSpPr>
          <p:spPr>
            <a:xfrm>
              <a:off x="4586725" y="2054925"/>
              <a:ext cx="1633496" cy="344700"/>
            </a:xfrm>
            <a:prstGeom prst="roundRect">
              <a:avLst>
                <a:gd name="adj" fmla="val 50000"/>
              </a:avLst>
            </a:prstGeom>
            <a:solidFill>
              <a:srgbClr val="002060"/>
            </a:solidFill>
            <a:ln>
              <a:noFill/>
            </a:ln>
          </p:spPr>
          <p:txBody>
            <a:bodyPr spcFirstLastPara="1" wrap="square" lIns="121900" tIns="121900" rIns="121900" bIns="121900" anchor="ctr" anchorCtr="0">
              <a:noAutofit/>
            </a:bodyPr>
            <a:lstStyle/>
            <a:p>
              <a:pPr algn="ctr"/>
              <a:r>
                <a:rPr lang="en" sz="2267" dirty="0">
                  <a:solidFill>
                    <a:srgbClr val="FFFFFF"/>
                  </a:solidFill>
                  <a:latin typeface="Fira Sans Extra Condensed Medium"/>
                  <a:ea typeface="Fira Sans Extra Condensed Medium"/>
                  <a:cs typeface="Fira Sans Extra Condensed Medium"/>
                  <a:sym typeface="Fira Sans Extra Condensed Medium"/>
                </a:rPr>
                <a:t>WISDOM</a:t>
              </a:r>
              <a:endParaRPr sz="2267"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335" name="Google Shape;1335;p40"/>
            <p:cNvSpPr/>
            <p:nvPr/>
          </p:nvSpPr>
          <p:spPr>
            <a:xfrm>
              <a:off x="1690361" y="1923881"/>
              <a:ext cx="1307361" cy="565818"/>
            </a:xfrm>
            <a:custGeom>
              <a:avLst/>
              <a:gdLst/>
              <a:ahLst/>
              <a:cxnLst/>
              <a:rect l="l" t="t" r="r" b="b"/>
              <a:pathLst>
                <a:path w="52436" h="22694" extrusionOk="0">
                  <a:moveTo>
                    <a:pt x="13097" y="1"/>
                  </a:moveTo>
                  <a:lnTo>
                    <a:pt x="0" y="22694"/>
                  </a:lnTo>
                  <a:lnTo>
                    <a:pt x="52436" y="22694"/>
                  </a:lnTo>
                  <a:lnTo>
                    <a:pt x="39327" y="1"/>
                  </a:lnTo>
                  <a:close/>
                </a:path>
              </a:pathLst>
            </a:custGeom>
            <a:solidFill>
              <a:srgbClr val="002060"/>
            </a:solidFill>
            <a:ln>
              <a:noFill/>
            </a:ln>
          </p:spPr>
          <p:txBody>
            <a:bodyPr spcFirstLastPara="1" wrap="square" lIns="121900" tIns="121900" rIns="121900" bIns="121900" anchor="ctr" anchorCtr="0">
              <a:noAutofit/>
            </a:bodyPr>
            <a:lstStyle/>
            <a:p>
              <a:endParaRPr sz="1867"/>
            </a:p>
          </p:txBody>
        </p:sp>
        <p:sp>
          <p:nvSpPr>
            <p:cNvPr id="1336" name="Google Shape;1336;p40"/>
            <p:cNvSpPr txBox="1"/>
            <p:nvPr/>
          </p:nvSpPr>
          <p:spPr>
            <a:xfrm>
              <a:off x="6168763" y="1959836"/>
              <a:ext cx="2265000" cy="534900"/>
            </a:xfrm>
            <a:prstGeom prst="rect">
              <a:avLst/>
            </a:prstGeom>
            <a:noFill/>
            <a:ln>
              <a:noFill/>
            </a:ln>
          </p:spPr>
          <p:txBody>
            <a:bodyPr spcFirstLastPara="1" wrap="square" lIns="121900" tIns="121900" rIns="121900" bIns="121900" anchor="ctr" anchorCtr="0">
              <a:noAutofit/>
            </a:bodyPr>
            <a:lstStyle/>
            <a:p>
              <a:pPr algn="r"/>
              <a:r>
                <a:rPr lang="en" sz="1600" dirty="0">
                  <a:latin typeface="Roboto"/>
                  <a:ea typeface="Roboto"/>
                  <a:cs typeface="Roboto"/>
                  <a:sym typeface="Roboto"/>
                </a:rPr>
                <a:t>Understanding, integrated, actionable</a:t>
              </a:r>
              <a:endParaRPr sz="1600" dirty="0">
                <a:latin typeface="Roboto"/>
                <a:ea typeface="Roboto"/>
                <a:cs typeface="Roboto"/>
                <a:sym typeface="Roboto"/>
              </a:endParaRPr>
            </a:p>
          </p:txBody>
        </p:sp>
      </p:grpSp>
      <p:grpSp>
        <p:nvGrpSpPr>
          <p:cNvPr id="1337" name="Google Shape;1337;p40"/>
          <p:cNvGrpSpPr/>
          <p:nvPr/>
        </p:nvGrpSpPr>
        <p:grpSpPr>
          <a:xfrm>
            <a:off x="1853532" y="3303933"/>
            <a:ext cx="9426804" cy="914349"/>
            <a:chOff x="1363660" y="2544025"/>
            <a:chExt cx="7070103" cy="685762"/>
          </a:xfrm>
        </p:grpSpPr>
        <p:cxnSp>
          <p:nvCxnSpPr>
            <p:cNvPr id="1338" name="Google Shape;1338;p40"/>
            <p:cNvCxnSpPr>
              <a:cxnSpLocks/>
              <a:stCxn id="1339" idx="1"/>
            </p:cNvCxnSpPr>
            <p:nvPr/>
          </p:nvCxnSpPr>
          <p:spPr>
            <a:xfrm flipH="1">
              <a:off x="2953225" y="2845713"/>
              <a:ext cx="1633499" cy="0"/>
            </a:xfrm>
            <a:prstGeom prst="straightConnector1">
              <a:avLst/>
            </a:prstGeom>
            <a:noFill/>
            <a:ln w="9525" cap="flat" cmpd="sng">
              <a:solidFill>
                <a:srgbClr val="000000"/>
              </a:solidFill>
              <a:prstDash val="solid"/>
              <a:round/>
              <a:headEnd type="none" w="med" len="med"/>
              <a:tailEnd type="none" w="med" len="med"/>
            </a:ln>
          </p:spPr>
        </p:cxnSp>
        <p:sp>
          <p:nvSpPr>
            <p:cNvPr id="1340" name="Google Shape;1340;p40"/>
            <p:cNvSpPr/>
            <p:nvPr/>
          </p:nvSpPr>
          <p:spPr>
            <a:xfrm>
              <a:off x="1363660" y="3040674"/>
              <a:ext cx="1960742" cy="189113"/>
            </a:xfrm>
            <a:custGeom>
              <a:avLst/>
              <a:gdLst/>
              <a:ahLst/>
              <a:cxnLst/>
              <a:rect l="l" t="t" r="r" b="b"/>
              <a:pathLst>
                <a:path w="78642" h="7585" extrusionOk="0">
                  <a:moveTo>
                    <a:pt x="34160" y="1"/>
                  </a:moveTo>
                  <a:lnTo>
                    <a:pt x="1" y="5251"/>
                  </a:lnTo>
                  <a:lnTo>
                    <a:pt x="62270" y="7585"/>
                  </a:lnTo>
                  <a:lnTo>
                    <a:pt x="78641" y="2775"/>
                  </a:lnTo>
                  <a:lnTo>
                    <a:pt x="34160" y="1"/>
                  </a:lnTo>
                  <a:close/>
                </a:path>
              </a:pathLst>
            </a:custGeom>
            <a:solidFill>
              <a:srgbClr val="0070C0">
                <a:alpha val="58430"/>
              </a:srgbClr>
            </a:solidFill>
            <a:ln>
              <a:noFill/>
            </a:ln>
          </p:spPr>
          <p:txBody>
            <a:bodyPr spcFirstLastPara="1" wrap="square" lIns="121900" tIns="121900" rIns="121900" bIns="121900" anchor="ctr" anchorCtr="0">
              <a:noAutofit/>
            </a:bodyPr>
            <a:lstStyle/>
            <a:p>
              <a:endParaRPr sz="1867"/>
            </a:p>
          </p:txBody>
        </p:sp>
        <p:sp>
          <p:nvSpPr>
            <p:cNvPr id="1339" name="Google Shape;1339;p40"/>
            <p:cNvSpPr/>
            <p:nvPr/>
          </p:nvSpPr>
          <p:spPr>
            <a:xfrm>
              <a:off x="4586724" y="2673363"/>
              <a:ext cx="1633498" cy="344700"/>
            </a:xfrm>
            <a:prstGeom prst="roundRect">
              <a:avLst>
                <a:gd name="adj" fmla="val 50000"/>
              </a:avLst>
            </a:prstGeom>
            <a:solidFill>
              <a:srgbClr val="0070C0"/>
            </a:solidFill>
            <a:ln>
              <a:noFill/>
            </a:ln>
          </p:spPr>
          <p:txBody>
            <a:bodyPr spcFirstLastPara="1" wrap="square" lIns="121900" tIns="121900" rIns="121900" bIns="121900" anchor="ctr" anchorCtr="0">
              <a:noAutofit/>
            </a:bodyPr>
            <a:lstStyle/>
            <a:p>
              <a:pPr algn="ctr"/>
              <a:r>
                <a:rPr lang="en" sz="2267" dirty="0">
                  <a:solidFill>
                    <a:srgbClr val="FFFFFF"/>
                  </a:solidFill>
                  <a:latin typeface="Fira Sans Extra Condensed Medium"/>
                  <a:ea typeface="Fira Sans Extra Condensed Medium"/>
                  <a:cs typeface="Fira Sans Extra Condensed Medium"/>
                  <a:sym typeface="Fira Sans Extra Condensed Medium"/>
                </a:rPr>
                <a:t>KNOWLEDGE</a:t>
              </a:r>
              <a:endParaRPr sz="2267"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341" name="Google Shape;1341;p40"/>
            <p:cNvSpPr/>
            <p:nvPr/>
          </p:nvSpPr>
          <p:spPr>
            <a:xfrm>
              <a:off x="1363660" y="2544025"/>
              <a:ext cx="1960742" cy="565818"/>
            </a:xfrm>
            <a:custGeom>
              <a:avLst/>
              <a:gdLst/>
              <a:ahLst/>
              <a:cxnLst/>
              <a:rect l="l" t="t" r="r" b="b"/>
              <a:pathLst>
                <a:path w="78642" h="22694" extrusionOk="0">
                  <a:moveTo>
                    <a:pt x="13109" y="1"/>
                  </a:moveTo>
                  <a:lnTo>
                    <a:pt x="1" y="22694"/>
                  </a:lnTo>
                  <a:lnTo>
                    <a:pt x="78641" y="22694"/>
                  </a:lnTo>
                  <a:lnTo>
                    <a:pt x="65545" y="1"/>
                  </a:lnTo>
                  <a:close/>
                </a:path>
              </a:pathLst>
            </a:custGeom>
            <a:solidFill>
              <a:srgbClr val="0070C0"/>
            </a:solidFill>
            <a:ln>
              <a:noFill/>
            </a:ln>
          </p:spPr>
          <p:txBody>
            <a:bodyPr spcFirstLastPara="1" wrap="square" lIns="121900" tIns="121900" rIns="121900" bIns="121900" anchor="ctr" anchorCtr="0">
              <a:noAutofit/>
            </a:bodyPr>
            <a:lstStyle/>
            <a:p>
              <a:endParaRPr sz="1867"/>
            </a:p>
          </p:txBody>
        </p:sp>
        <p:sp>
          <p:nvSpPr>
            <p:cNvPr id="1342" name="Google Shape;1342;p40"/>
            <p:cNvSpPr txBox="1"/>
            <p:nvPr/>
          </p:nvSpPr>
          <p:spPr>
            <a:xfrm>
              <a:off x="6168763" y="2578297"/>
              <a:ext cx="2265000" cy="534900"/>
            </a:xfrm>
            <a:prstGeom prst="rect">
              <a:avLst/>
            </a:prstGeom>
            <a:noFill/>
            <a:ln>
              <a:noFill/>
            </a:ln>
          </p:spPr>
          <p:txBody>
            <a:bodyPr spcFirstLastPara="1" wrap="square" lIns="121900" tIns="121900" rIns="121900" bIns="121900" anchor="ctr" anchorCtr="0">
              <a:noAutofit/>
            </a:bodyPr>
            <a:lstStyle/>
            <a:p>
              <a:pPr algn="r"/>
              <a:r>
                <a:rPr lang="en" sz="1600" dirty="0">
                  <a:latin typeface="Roboto"/>
                  <a:ea typeface="Roboto"/>
                  <a:cs typeface="Roboto"/>
                  <a:sym typeface="Roboto"/>
                </a:rPr>
                <a:t>Uncovers patterns, trends</a:t>
              </a:r>
            </a:p>
            <a:p>
              <a:pPr algn="r"/>
              <a:r>
                <a:rPr lang="en" sz="1600" dirty="0">
                  <a:latin typeface="Roboto"/>
                  <a:ea typeface="Roboto"/>
                  <a:cs typeface="Roboto"/>
                  <a:sym typeface="Roboto"/>
                </a:rPr>
                <a:t> and </a:t>
              </a:r>
              <a:r>
                <a:rPr lang="en" sz="1600" dirty="0" err="1">
                  <a:latin typeface="Roboto"/>
                  <a:ea typeface="Roboto"/>
                  <a:cs typeface="Roboto"/>
                  <a:sym typeface="Roboto"/>
                </a:rPr>
                <a:t>relatioships</a:t>
              </a:r>
              <a:endParaRPr sz="1600" dirty="0">
                <a:latin typeface="Roboto"/>
                <a:ea typeface="Roboto"/>
                <a:cs typeface="Roboto"/>
                <a:sym typeface="Roboto"/>
              </a:endParaRPr>
            </a:p>
          </p:txBody>
        </p:sp>
      </p:grpSp>
      <p:grpSp>
        <p:nvGrpSpPr>
          <p:cNvPr id="1343" name="Google Shape;1343;p40"/>
          <p:cNvGrpSpPr/>
          <p:nvPr/>
        </p:nvGrpSpPr>
        <p:grpSpPr>
          <a:xfrm>
            <a:off x="1402982" y="4184882"/>
            <a:ext cx="9862407" cy="883104"/>
            <a:chOff x="1036958" y="3171599"/>
            <a:chExt cx="7396805" cy="662328"/>
          </a:xfrm>
        </p:grpSpPr>
        <p:cxnSp>
          <p:nvCxnSpPr>
            <p:cNvPr id="1344" name="Google Shape;1344;p40"/>
            <p:cNvCxnSpPr>
              <a:cxnSpLocks/>
              <a:stCxn id="1345" idx="1"/>
            </p:cNvCxnSpPr>
            <p:nvPr/>
          </p:nvCxnSpPr>
          <p:spPr>
            <a:xfrm flipH="1">
              <a:off x="3248425" y="3464150"/>
              <a:ext cx="1338298" cy="0"/>
            </a:xfrm>
            <a:prstGeom prst="straightConnector1">
              <a:avLst/>
            </a:prstGeom>
            <a:noFill/>
            <a:ln w="9525" cap="flat" cmpd="sng">
              <a:solidFill>
                <a:srgbClr val="000000"/>
              </a:solidFill>
              <a:prstDash val="solid"/>
              <a:round/>
              <a:headEnd type="none" w="med" len="med"/>
              <a:tailEnd type="none" w="med" len="med"/>
            </a:ln>
          </p:spPr>
        </p:cxnSp>
        <p:sp>
          <p:nvSpPr>
            <p:cNvPr id="1346" name="Google Shape;1346;p40"/>
            <p:cNvSpPr/>
            <p:nvPr/>
          </p:nvSpPr>
          <p:spPr>
            <a:xfrm>
              <a:off x="1036958" y="3716345"/>
              <a:ext cx="2614123" cy="117582"/>
            </a:xfrm>
            <a:custGeom>
              <a:avLst/>
              <a:gdLst/>
              <a:ahLst/>
              <a:cxnLst/>
              <a:rect l="l" t="t" r="r" b="b"/>
              <a:pathLst>
                <a:path w="104848" h="4716" extrusionOk="0">
                  <a:moveTo>
                    <a:pt x="34672" y="0"/>
                  </a:moveTo>
                  <a:lnTo>
                    <a:pt x="1" y="3334"/>
                  </a:lnTo>
                  <a:lnTo>
                    <a:pt x="83964" y="4715"/>
                  </a:lnTo>
                  <a:lnTo>
                    <a:pt x="104847" y="846"/>
                  </a:lnTo>
                  <a:lnTo>
                    <a:pt x="34672" y="0"/>
                  </a:lnTo>
                  <a:close/>
                </a:path>
              </a:pathLst>
            </a:custGeom>
            <a:solidFill>
              <a:srgbClr val="00B0F0">
                <a:alpha val="58040"/>
              </a:srgbClr>
            </a:solidFill>
            <a:ln>
              <a:noFill/>
            </a:ln>
          </p:spPr>
          <p:txBody>
            <a:bodyPr spcFirstLastPara="1" wrap="square" lIns="121900" tIns="121900" rIns="121900" bIns="121900" anchor="ctr" anchorCtr="0">
              <a:noAutofit/>
            </a:bodyPr>
            <a:lstStyle/>
            <a:p>
              <a:endParaRPr sz="1867"/>
            </a:p>
          </p:txBody>
        </p:sp>
        <p:sp>
          <p:nvSpPr>
            <p:cNvPr id="1345" name="Google Shape;1345;p40"/>
            <p:cNvSpPr/>
            <p:nvPr/>
          </p:nvSpPr>
          <p:spPr>
            <a:xfrm>
              <a:off x="4586724" y="3291800"/>
              <a:ext cx="1633499" cy="344700"/>
            </a:xfrm>
            <a:prstGeom prst="roundRect">
              <a:avLst>
                <a:gd name="adj" fmla="val 50000"/>
              </a:avLst>
            </a:prstGeom>
            <a:solidFill>
              <a:srgbClr val="00B0F0"/>
            </a:solidFill>
            <a:ln>
              <a:noFill/>
            </a:ln>
          </p:spPr>
          <p:txBody>
            <a:bodyPr spcFirstLastPara="1" wrap="square" lIns="121900" tIns="121900" rIns="121900" bIns="121900" anchor="ctr" anchorCtr="0">
              <a:noAutofit/>
            </a:bodyPr>
            <a:lstStyle/>
            <a:p>
              <a:pPr algn="ctr"/>
              <a:r>
                <a:rPr lang="en" sz="2267" dirty="0">
                  <a:solidFill>
                    <a:srgbClr val="FFFFFF"/>
                  </a:solidFill>
                  <a:latin typeface="Fira Sans Extra Condensed Medium"/>
                  <a:ea typeface="Fira Sans Extra Condensed Medium"/>
                  <a:cs typeface="Fira Sans Extra Condensed Medium"/>
                  <a:sym typeface="Fira Sans Extra Condensed Medium"/>
                </a:rPr>
                <a:t>INFORMATION</a:t>
              </a:r>
              <a:endParaRPr sz="2267"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347" name="Google Shape;1347;p40"/>
            <p:cNvSpPr/>
            <p:nvPr/>
          </p:nvSpPr>
          <p:spPr>
            <a:xfrm>
              <a:off x="1036958" y="3171599"/>
              <a:ext cx="2614123" cy="565818"/>
            </a:xfrm>
            <a:custGeom>
              <a:avLst/>
              <a:gdLst/>
              <a:ahLst/>
              <a:cxnLst/>
              <a:rect l="l" t="t" r="r" b="b"/>
              <a:pathLst>
                <a:path w="104848" h="22694" extrusionOk="0">
                  <a:moveTo>
                    <a:pt x="13098" y="0"/>
                  </a:moveTo>
                  <a:lnTo>
                    <a:pt x="1" y="22694"/>
                  </a:lnTo>
                  <a:lnTo>
                    <a:pt x="104847" y="22694"/>
                  </a:lnTo>
                  <a:lnTo>
                    <a:pt x="91738" y="0"/>
                  </a:lnTo>
                  <a:close/>
                </a:path>
              </a:pathLst>
            </a:custGeom>
            <a:solidFill>
              <a:srgbClr val="00B0F0"/>
            </a:solidFill>
            <a:ln>
              <a:noFill/>
            </a:ln>
          </p:spPr>
          <p:txBody>
            <a:bodyPr spcFirstLastPara="1" wrap="square" lIns="121900" tIns="121900" rIns="121900" bIns="121900" anchor="ctr" anchorCtr="0">
              <a:noAutofit/>
            </a:bodyPr>
            <a:lstStyle/>
            <a:p>
              <a:endParaRPr sz="1867" dirty="0"/>
            </a:p>
          </p:txBody>
        </p:sp>
        <p:sp>
          <p:nvSpPr>
            <p:cNvPr id="1348" name="Google Shape;1348;p40"/>
            <p:cNvSpPr txBox="1"/>
            <p:nvPr/>
          </p:nvSpPr>
          <p:spPr>
            <a:xfrm>
              <a:off x="6168763" y="3196742"/>
              <a:ext cx="2265000" cy="534900"/>
            </a:xfrm>
            <a:prstGeom prst="rect">
              <a:avLst/>
            </a:prstGeom>
            <a:noFill/>
            <a:ln>
              <a:noFill/>
            </a:ln>
          </p:spPr>
          <p:txBody>
            <a:bodyPr spcFirstLastPara="1" wrap="square" lIns="121900" tIns="121900" rIns="121900" bIns="121900" anchor="ctr" anchorCtr="0">
              <a:noAutofit/>
            </a:bodyPr>
            <a:lstStyle/>
            <a:p>
              <a:pPr algn="r"/>
              <a:r>
                <a:rPr lang="en-GB" sz="1600" dirty="0">
                  <a:latin typeface="Roboto"/>
                  <a:ea typeface="Roboto"/>
                  <a:cs typeface="Roboto"/>
                  <a:sym typeface="Roboto"/>
                </a:rPr>
                <a:t>O</a:t>
              </a:r>
              <a:r>
                <a:rPr lang="en" sz="1600" dirty="0" err="1">
                  <a:latin typeface="Roboto"/>
                  <a:ea typeface="Roboto"/>
                  <a:cs typeface="Roboto"/>
                  <a:sym typeface="Roboto"/>
                </a:rPr>
                <a:t>rganized</a:t>
              </a:r>
              <a:r>
                <a:rPr lang="en" sz="1600" dirty="0">
                  <a:latin typeface="Roboto"/>
                  <a:ea typeface="Roboto"/>
                  <a:cs typeface="Roboto"/>
                  <a:sym typeface="Roboto"/>
                </a:rPr>
                <a:t>, structured, contextualized</a:t>
              </a:r>
              <a:endParaRPr sz="1600" dirty="0">
                <a:latin typeface="Roboto"/>
                <a:ea typeface="Roboto"/>
                <a:cs typeface="Roboto"/>
                <a:sym typeface="Roboto"/>
              </a:endParaRPr>
            </a:p>
          </p:txBody>
        </p:sp>
      </p:grpSp>
      <p:grpSp>
        <p:nvGrpSpPr>
          <p:cNvPr id="1349" name="Google Shape;1349;p40"/>
          <p:cNvGrpSpPr/>
          <p:nvPr/>
        </p:nvGrpSpPr>
        <p:grpSpPr>
          <a:xfrm>
            <a:off x="947042" y="5065964"/>
            <a:ext cx="10516824" cy="754424"/>
            <a:chOff x="710281" y="3799473"/>
            <a:chExt cx="7887618" cy="565818"/>
          </a:xfrm>
        </p:grpSpPr>
        <p:cxnSp>
          <p:nvCxnSpPr>
            <p:cNvPr id="1350" name="Google Shape;1350;p40"/>
            <p:cNvCxnSpPr>
              <a:cxnSpLocks/>
              <a:stCxn id="1351" idx="1"/>
            </p:cNvCxnSpPr>
            <p:nvPr/>
          </p:nvCxnSpPr>
          <p:spPr>
            <a:xfrm flipH="1">
              <a:off x="3642325" y="4082588"/>
              <a:ext cx="944399" cy="0"/>
            </a:xfrm>
            <a:prstGeom prst="straightConnector1">
              <a:avLst/>
            </a:prstGeom>
            <a:noFill/>
            <a:ln w="9525" cap="flat" cmpd="sng">
              <a:solidFill>
                <a:srgbClr val="000000"/>
              </a:solidFill>
              <a:prstDash val="solid"/>
              <a:round/>
              <a:headEnd type="none" w="med" len="med"/>
              <a:tailEnd type="none" w="med" len="med"/>
            </a:ln>
          </p:spPr>
        </p:cxnSp>
        <p:sp>
          <p:nvSpPr>
            <p:cNvPr id="1351" name="Google Shape;1351;p40"/>
            <p:cNvSpPr/>
            <p:nvPr/>
          </p:nvSpPr>
          <p:spPr>
            <a:xfrm>
              <a:off x="4586724" y="3910238"/>
              <a:ext cx="1633496" cy="344700"/>
            </a:xfrm>
            <a:prstGeom prst="roundRect">
              <a:avLst>
                <a:gd name="adj" fmla="val 50000"/>
              </a:avLst>
            </a:prstGeom>
            <a:solidFill>
              <a:schemeClr val="accent6"/>
            </a:solidFill>
            <a:ln>
              <a:noFill/>
            </a:ln>
          </p:spPr>
          <p:txBody>
            <a:bodyPr spcFirstLastPara="1" wrap="square" lIns="121900" tIns="121900" rIns="121900" bIns="121900" anchor="ctr" anchorCtr="0">
              <a:noAutofit/>
            </a:bodyPr>
            <a:lstStyle/>
            <a:p>
              <a:pPr algn="ctr"/>
              <a:r>
                <a:rPr lang="en" sz="2267" dirty="0">
                  <a:solidFill>
                    <a:srgbClr val="FFFFFF"/>
                  </a:solidFill>
                  <a:latin typeface="Fira Sans Extra Condensed Medium"/>
                  <a:ea typeface="Fira Sans Extra Condensed Medium"/>
                  <a:cs typeface="Fira Sans Extra Condensed Medium"/>
                  <a:sym typeface="Fira Sans Extra Condensed Medium"/>
                </a:rPr>
                <a:t>DATA</a:t>
              </a:r>
              <a:endParaRPr sz="2267"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352" name="Google Shape;1352;p40"/>
            <p:cNvSpPr/>
            <p:nvPr/>
          </p:nvSpPr>
          <p:spPr>
            <a:xfrm>
              <a:off x="710281" y="3799473"/>
              <a:ext cx="3267454" cy="565818"/>
            </a:xfrm>
            <a:custGeom>
              <a:avLst/>
              <a:gdLst/>
              <a:ahLst/>
              <a:cxnLst/>
              <a:rect l="l" t="t" r="r" b="b"/>
              <a:pathLst>
                <a:path w="131052" h="22694" extrusionOk="0">
                  <a:moveTo>
                    <a:pt x="13109" y="0"/>
                  </a:moveTo>
                  <a:lnTo>
                    <a:pt x="0" y="22693"/>
                  </a:lnTo>
                  <a:lnTo>
                    <a:pt x="131052" y="22693"/>
                  </a:lnTo>
                  <a:lnTo>
                    <a:pt x="117955" y="0"/>
                  </a:ln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353" name="Google Shape;1353;p40"/>
            <p:cNvSpPr txBox="1"/>
            <p:nvPr/>
          </p:nvSpPr>
          <p:spPr>
            <a:xfrm>
              <a:off x="6168762" y="3815189"/>
              <a:ext cx="2429137" cy="534900"/>
            </a:xfrm>
            <a:prstGeom prst="rect">
              <a:avLst/>
            </a:prstGeom>
            <a:noFill/>
            <a:ln>
              <a:noFill/>
            </a:ln>
          </p:spPr>
          <p:txBody>
            <a:bodyPr spcFirstLastPara="1" wrap="square" lIns="121900" tIns="121900" rIns="121900" bIns="121900" anchor="ctr" anchorCtr="0">
              <a:noAutofit/>
            </a:bodyPr>
            <a:lstStyle/>
            <a:p>
              <a:pPr algn="r"/>
              <a:r>
                <a:rPr lang="en" sz="1600" dirty="0">
                  <a:latin typeface="Roboto"/>
                  <a:ea typeface="Roboto"/>
                  <a:cs typeface="Roboto"/>
                  <a:sym typeface="Roboto"/>
                </a:rPr>
                <a:t>Signals, raw, unprocessed data</a:t>
              </a:r>
              <a:endParaRPr sz="1600" dirty="0">
                <a:latin typeface="Roboto"/>
                <a:ea typeface="Roboto"/>
                <a:cs typeface="Roboto"/>
                <a:sym typeface="Roboto"/>
              </a:endParaRPr>
            </a:p>
          </p:txBody>
        </p:sp>
      </p:grpSp>
    </p:spTree>
    <p:extLst>
      <p:ext uri="{BB962C8B-B14F-4D97-AF65-F5344CB8AC3E}">
        <p14:creationId xmlns:p14="http://schemas.microsoft.com/office/powerpoint/2010/main" val="2008544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9"/>
          <p:cNvSpPr txBox="1">
            <a:spLocks noGrp="1"/>
          </p:cNvSpPr>
          <p:nvPr>
            <p:ph type="title"/>
          </p:nvPr>
        </p:nvSpPr>
        <p:spPr>
          <a:xfrm>
            <a:off x="1787860" y="265858"/>
            <a:ext cx="8794800" cy="3432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alibri"/>
              <a:buNone/>
            </a:pPr>
            <a:r>
              <a:rPr lang="nl-NL"/>
              <a:t>ESFRI SCIENCE CLUSTERS</a:t>
            </a:r>
            <a:endParaRPr/>
          </a:p>
        </p:txBody>
      </p:sp>
      <p:pic>
        <p:nvPicPr>
          <p:cNvPr id="326" name="Google Shape;326;p49"/>
          <p:cNvPicPr preferRelativeResize="0"/>
          <p:nvPr/>
        </p:nvPicPr>
        <p:blipFill rotWithShape="1">
          <a:blip r:embed="rId3">
            <a:alphaModFix/>
          </a:blip>
          <a:srcRect/>
          <a:stretch/>
        </p:blipFill>
        <p:spPr>
          <a:xfrm>
            <a:off x="3212627" y="1862921"/>
            <a:ext cx="2580436" cy="3644098"/>
          </a:xfrm>
          <a:prstGeom prst="rect">
            <a:avLst/>
          </a:prstGeom>
          <a:noFill/>
          <a:ln w="9525" cap="flat" cmpd="sng">
            <a:solidFill>
              <a:schemeClr val="accent1"/>
            </a:solidFill>
            <a:prstDash val="solid"/>
            <a:round/>
            <a:headEnd type="none" w="sm" len="sm"/>
            <a:tailEnd type="none" w="sm" len="sm"/>
          </a:ln>
        </p:spPr>
      </p:pic>
      <p:pic>
        <p:nvPicPr>
          <p:cNvPr id="327" name="Google Shape;327;p49"/>
          <p:cNvPicPr preferRelativeResize="0"/>
          <p:nvPr/>
        </p:nvPicPr>
        <p:blipFill rotWithShape="1">
          <a:blip r:embed="rId4">
            <a:alphaModFix/>
          </a:blip>
          <a:srcRect/>
          <a:stretch/>
        </p:blipFill>
        <p:spPr>
          <a:xfrm>
            <a:off x="533150" y="1871863"/>
            <a:ext cx="2207099" cy="3367343"/>
          </a:xfrm>
          <a:prstGeom prst="rect">
            <a:avLst/>
          </a:prstGeom>
          <a:noFill/>
          <a:ln>
            <a:noFill/>
          </a:ln>
          <a:effectLst>
            <a:outerShdw blurRad="50800" dist="38100" dir="2700000" algn="tl" rotWithShape="0">
              <a:srgbClr val="000000">
                <a:alpha val="40000"/>
              </a:srgbClr>
            </a:outerShdw>
          </a:effectLst>
        </p:spPr>
      </p:pic>
      <p:sp>
        <p:nvSpPr>
          <p:cNvPr id="328" name="Google Shape;328;p49"/>
          <p:cNvSpPr/>
          <p:nvPr/>
        </p:nvSpPr>
        <p:spPr>
          <a:xfrm>
            <a:off x="3212627" y="5532324"/>
            <a:ext cx="25053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1200"/>
              <a:buFont typeface="Arial"/>
              <a:buNone/>
            </a:pPr>
            <a:r>
              <a:rPr lang="nl-NL" sz="1200" b="1" i="0" u="sng" strike="noStrike" cap="none" dirty="0">
                <a:solidFill>
                  <a:srgbClr val="00206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https://zenodo.org/record/4889503</a:t>
            </a:r>
            <a:endParaRPr sz="1200" b="1" i="0" u="none" strike="noStrike" cap="none" dirty="0">
              <a:solidFill>
                <a:srgbClr val="002060"/>
              </a:solidFill>
              <a:latin typeface="Calibri"/>
              <a:ea typeface="Calibri"/>
              <a:cs typeface="Calibri"/>
              <a:sym typeface="Calibri"/>
            </a:endParaRPr>
          </a:p>
        </p:txBody>
      </p:sp>
      <p:sp>
        <p:nvSpPr>
          <p:cNvPr id="329" name="Google Shape;329;p49"/>
          <p:cNvSpPr/>
          <p:nvPr/>
        </p:nvSpPr>
        <p:spPr>
          <a:xfrm>
            <a:off x="533149" y="5377656"/>
            <a:ext cx="22071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1200"/>
              <a:buFont typeface="Arial"/>
              <a:buNone/>
            </a:pPr>
            <a:r>
              <a:rPr lang="nl-NL" sz="1200" b="1" i="0" u="sng" strike="noStrike" cap="none" dirty="0">
                <a:solidFill>
                  <a:srgbClr val="00206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https://zenodo.org/record/3675081 - .X2R2PJNLhTY</a:t>
            </a:r>
            <a:endParaRPr sz="1200" b="1" i="0" u="none" strike="noStrike" cap="none" dirty="0">
              <a:solidFill>
                <a:srgbClr val="002060"/>
              </a:solidFill>
              <a:latin typeface="Calibri"/>
              <a:ea typeface="Calibri"/>
              <a:cs typeface="Calibri"/>
              <a:sym typeface="Calibri"/>
            </a:endParaRPr>
          </a:p>
        </p:txBody>
      </p:sp>
      <p:sp>
        <p:nvSpPr>
          <p:cNvPr id="330" name="Google Shape;330;p49">
            <a:hlinkClick r:id="rId7"/>
          </p:cNvPr>
          <p:cNvSpPr/>
          <p:nvPr/>
        </p:nvSpPr>
        <p:spPr>
          <a:xfrm>
            <a:off x="3181427" y="5881852"/>
            <a:ext cx="2567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1200"/>
              <a:buFont typeface="Arial"/>
              <a:buNone/>
            </a:pPr>
            <a:r>
              <a:rPr lang="nl-NL" sz="1200" b="1" i="0" u="sng" strike="noStrike" cap="none" dirty="0">
                <a:solidFill>
                  <a:srgbClr val="00206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https://indico.in2p3.fr/event/24327/</a:t>
            </a:r>
            <a:endParaRPr sz="1200" b="1" i="0" u="none" strike="noStrike" cap="none" dirty="0">
              <a:solidFill>
                <a:srgbClr val="002060"/>
              </a:solidFill>
              <a:latin typeface="Calibri"/>
              <a:ea typeface="Calibri"/>
              <a:cs typeface="Calibri"/>
              <a:sym typeface="Calibri"/>
            </a:endParaRPr>
          </a:p>
        </p:txBody>
      </p:sp>
      <p:pic>
        <p:nvPicPr>
          <p:cNvPr id="331" name="Google Shape;331;p49"/>
          <p:cNvPicPr preferRelativeResize="0"/>
          <p:nvPr/>
        </p:nvPicPr>
        <p:blipFill rotWithShape="1">
          <a:blip r:embed="rId8">
            <a:alphaModFix/>
          </a:blip>
          <a:srcRect/>
          <a:stretch/>
        </p:blipFill>
        <p:spPr>
          <a:xfrm>
            <a:off x="7909906" y="1031227"/>
            <a:ext cx="3307366" cy="4680711"/>
          </a:xfrm>
          <a:prstGeom prst="rect">
            <a:avLst/>
          </a:prstGeom>
          <a:noFill/>
          <a:ln w="9525" cap="flat" cmpd="sng">
            <a:solidFill>
              <a:schemeClr val="accent1"/>
            </a:solidFill>
            <a:prstDash val="solid"/>
            <a:round/>
            <a:headEnd type="none" w="sm" len="sm"/>
            <a:tailEnd type="none" w="sm" len="sm"/>
          </a:ln>
        </p:spPr>
      </p:pic>
      <p:sp>
        <p:nvSpPr>
          <p:cNvPr id="332" name="Google Shape;332;p49"/>
          <p:cNvSpPr txBox="1"/>
          <p:nvPr/>
        </p:nvSpPr>
        <p:spPr>
          <a:xfrm>
            <a:off x="7909906" y="5861418"/>
            <a:ext cx="35328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nl-NL" sz="1200" b="1" i="0" u="sng" strike="noStrike" cap="none">
                <a:solidFill>
                  <a:srgbClr val="000000"/>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https://doi.org/10.5281/zenodo.10732049</a:t>
            </a:r>
            <a:endParaRPr sz="1200" b="1" i="0" u="none" strike="noStrike" cap="none">
              <a:solidFill>
                <a:srgbClr val="000000"/>
              </a:solidFill>
              <a:latin typeface="Arial"/>
              <a:ea typeface="Arial"/>
              <a:cs typeface="Arial"/>
              <a:sym typeface="Arial"/>
            </a:endParaRPr>
          </a:p>
        </p:txBody>
      </p:sp>
      <p:sp>
        <p:nvSpPr>
          <p:cNvPr id="333" name="Google Shape;333;p49"/>
          <p:cNvSpPr txBox="1"/>
          <p:nvPr/>
        </p:nvSpPr>
        <p:spPr>
          <a:xfrm>
            <a:off x="97933" y="837698"/>
            <a:ext cx="7200334" cy="757090"/>
          </a:xfrm>
          <a:prstGeom prst="rect">
            <a:avLst/>
          </a:prstGeom>
          <a:noFill/>
          <a:ln w="9525" cap="flat" cmpd="sng">
            <a:solidFill>
              <a:srgbClr val="FF9BF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212422"/>
              </a:buClr>
              <a:buSzPts val="1600"/>
              <a:buFont typeface="Arial"/>
              <a:buNone/>
            </a:pPr>
            <a:r>
              <a:rPr lang="nl-NL" sz="1600" b="0" i="0" u="none" strike="noStrike" cap="none" dirty="0">
                <a:solidFill>
                  <a:srgbClr val="212422"/>
                </a:solidFill>
                <a:latin typeface="Calibri"/>
                <a:ea typeface="Calibri"/>
                <a:cs typeface="Calibri"/>
                <a:sym typeface="Calibri"/>
              </a:rPr>
              <a:t>The </a:t>
            </a:r>
            <a:r>
              <a:rPr lang="nl-NL" sz="1600" b="0" i="0" u="none" strike="noStrike" cap="none" dirty="0" err="1">
                <a:solidFill>
                  <a:srgbClr val="212422"/>
                </a:solidFill>
                <a:latin typeface="Calibri"/>
                <a:ea typeface="Calibri"/>
                <a:cs typeface="Calibri"/>
                <a:sym typeface="Calibri"/>
              </a:rPr>
              <a:t>Science</a:t>
            </a:r>
            <a:r>
              <a:rPr lang="nl-NL" sz="1600" b="0" i="0" u="none" strike="noStrike" cap="none" dirty="0">
                <a:solidFill>
                  <a:srgbClr val="212422"/>
                </a:solidFill>
                <a:latin typeface="Calibri"/>
                <a:ea typeface="Calibri"/>
                <a:cs typeface="Calibri"/>
                <a:sym typeface="Calibri"/>
              </a:rPr>
              <a:t> Cluster concept was </a:t>
            </a:r>
            <a:r>
              <a:rPr lang="nl-NL" sz="1600" b="0" i="0" u="none" strike="noStrike" cap="none" dirty="0" err="1">
                <a:solidFill>
                  <a:srgbClr val="212422"/>
                </a:solidFill>
                <a:latin typeface="Calibri"/>
                <a:ea typeface="Calibri"/>
                <a:cs typeface="Calibri"/>
                <a:sym typeface="Calibri"/>
              </a:rPr>
              <a:t>aimed</a:t>
            </a:r>
            <a:r>
              <a:rPr lang="nl-NL" sz="1600" b="0" i="0" u="none" strike="noStrike" cap="none" dirty="0">
                <a:solidFill>
                  <a:srgbClr val="212422"/>
                </a:solidFill>
                <a:latin typeface="Calibri"/>
                <a:ea typeface="Calibri"/>
                <a:cs typeface="Calibri"/>
                <a:sym typeface="Calibri"/>
              </a:rPr>
              <a:t> at </a:t>
            </a:r>
            <a:r>
              <a:rPr lang="nl-NL" sz="1600" b="0" i="0" u="none" strike="noStrike" cap="none" dirty="0" err="1">
                <a:solidFill>
                  <a:srgbClr val="212422"/>
                </a:solidFill>
                <a:latin typeface="Calibri"/>
                <a:ea typeface="Calibri"/>
                <a:cs typeface="Calibri"/>
                <a:sym typeface="Calibri"/>
              </a:rPr>
              <a:t>supporting</a:t>
            </a:r>
            <a:r>
              <a:rPr lang="nl-NL" sz="1600" b="0" i="0" u="none" strike="noStrike" cap="none" dirty="0">
                <a:solidFill>
                  <a:srgbClr val="212422"/>
                </a:solidFill>
                <a:latin typeface="Calibri"/>
                <a:ea typeface="Calibri"/>
                <a:cs typeface="Calibri"/>
                <a:sym typeface="Calibri"/>
              </a:rPr>
              <a:t> “</a:t>
            </a:r>
            <a:r>
              <a:rPr lang="nl-NL" sz="1600" b="1" i="0" u="none" strike="noStrike" cap="none" dirty="0">
                <a:solidFill>
                  <a:srgbClr val="212422"/>
                </a:solidFill>
                <a:latin typeface="Calibri"/>
                <a:ea typeface="Calibri"/>
                <a:cs typeface="Calibri"/>
                <a:sym typeface="Calibri"/>
              </a:rPr>
              <a:t>Open-</a:t>
            </a:r>
            <a:r>
              <a:rPr lang="nl-NL" sz="1600" b="1" i="0" u="none" strike="noStrike" cap="none" dirty="0" err="1">
                <a:solidFill>
                  <a:srgbClr val="212422"/>
                </a:solidFill>
                <a:latin typeface="Calibri"/>
                <a:ea typeface="Calibri"/>
                <a:cs typeface="Calibri"/>
                <a:sym typeface="Calibri"/>
              </a:rPr>
              <a:t>science</a:t>
            </a:r>
            <a:r>
              <a:rPr lang="nl-NL" sz="1600" b="1" i="0" u="none" strike="noStrike" cap="none" dirty="0">
                <a:solidFill>
                  <a:srgbClr val="212422"/>
                </a:solidFill>
                <a:latin typeface="Calibri"/>
                <a:ea typeface="Calibri"/>
                <a:cs typeface="Calibri"/>
                <a:sym typeface="Calibri"/>
              </a:rPr>
              <a:t> data-intensive research</a:t>
            </a:r>
            <a:r>
              <a:rPr lang="nl-NL" sz="1600" b="0" i="0" u="none" strike="noStrike" cap="none" dirty="0">
                <a:solidFill>
                  <a:srgbClr val="212422"/>
                </a:solidFill>
                <a:latin typeface="Calibri"/>
                <a:ea typeface="Calibri"/>
                <a:cs typeface="Calibri"/>
                <a:sym typeface="Calibri"/>
              </a:rPr>
              <a:t>”  in order </a:t>
            </a:r>
            <a:r>
              <a:rPr lang="nl-NL" sz="1600" b="0" i="0" u="none" strike="noStrike" cap="none" dirty="0" err="1">
                <a:solidFill>
                  <a:srgbClr val="212422"/>
                </a:solidFill>
                <a:latin typeface="Calibri"/>
                <a:ea typeface="Calibri"/>
                <a:cs typeface="Calibri"/>
                <a:sym typeface="Calibri"/>
              </a:rPr>
              <a:t>to</a:t>
            </a:r>
            <a:r>
              <a:rPr lang="nl-NL" sz="1600" b="0" i="0" u="none" strike="noStrike" cap="none" dirty="0">
                <a:solidFill>
                  <a:srgbClr val="212422"/>
                </a:solidFill>
                <a:latin typeface="Calibri"/>
                <a:ea typeface="Calibri"/>
                <a:cs typeface="Calibri"/>
                <a:sym typeface="Calibri"/>
              </a:rPr>
              <a:t> “</a:t>
            </a:r>
            <a:r>
              <a:rPr lang="nl-NL" sz="1600" b="1" i="0" u="none" strike="noStrike" cap="none" dirty="0" err="1">
                <a:solidFill>
                  <a:srgbClr val="212422"/>
                </a:solidFill>
                <a:latin typeface="Calibri"/>
                <a:ea typeface="Calibri"/>
                <a:cs typeface="Calibri"/>
                <a:sym typeface="Calibri"/>
              </a:rPr>
              <a:t>raise</a:t>
            </a:r>
            <a:r>
              <a:rPr lang="nl-NL" sz="1600" b="1" i="0" u="none" strike="noStrike" cap="none" dirty="0">
                <a:solidFill>
                  <a:srgbClr val="212422"/>
                </a:solidFill>
                <a:latin typeface="Calibri"/>
                <a:ea typeface="Calibri"/>
                <a:cs typeface="Calibri"/>
                <a:sym typeface="Calibri"/>
              </a:rPr>
              <a:t> </a:t>
            </a:r>
            <a:r>
              <a:rPr lang="nl-NL" sz="1600" b="1" i="0" u="none" strike="noStrike" cap="none" dirty="0" err="1">
                <a:solidFill>
                  <a:srgbClr val="212422"/>
                </a:solidFill>
                <a:latin typeface="Calibri"/>
                <a:ea typeface="Calibri"/>
                <a:cs typeface="Calibri"/>
                <a:sym typeface="Calibri"/>
              </a:rPr>
              <a:t>productivity</a:t>
            </a:r>
            <a:r>
              <a:rPr lang="nl-NL" sz="1600" b="1" i="0" u="none" strike="noStrike" cap="none" dirty="0">
                <a:solidFill>
                  <a:srgbClr val="212422"/>
                </a:solidFill>
                <a:latin typeface="Calibri"/>
                <a:ea typeface="Calibri"/>
                <a:cs typeface="Calibri"/>
                <a:sym typeface="Calibri"/>
              </a:rPr>
              <a:t> of </a:t>
            </a:r>
            <a:r>
              <a:rPr lang="nl-NL" sz="1600" b="1" i="0" u="none" strike="noStrike" cap="none" dirty="0" err="1">
                <a:solidFill>
                  <a:srgbClr val="212422"/>
                </a:solidFill>
                <a:latin typeface="Calibri"/>
                <a:ea typeface="Calibri"/>
                <a:cs typeface="Calibri"/>
                <a:sym typeface="Calibri"/>
              </a:rPr>
              <a:t>researchers</a:t>
            </a:r>
            <a:r>
              <a:rPr lang="nl-NL" sz="1600" b="1" i="0" u="none" strike="noStrike" cap="none" dirty="0">
                <a:solidFill>
                  <a:srgbClr val="212422"/>
                </a:solidFill>
                <a:latin typeface="Calibri"/>
                <a:ea typeface="Calibri"/>
                <a:cs typeface="Calibri"/>
                <a:sym typeface="Calibri"/>
              </a:rPr>
              <a:t> </a:t>
            </a:r>
            <a:r>
              <a:rPr lang="nl-NL" sz="1600" b="1" i="0" u="none" strike="noStrike" cap="none" dirty="0" err="1">
                <a:solidFill>
                  <a:srgbClr val="212422"/>
                </a:solidFill>
                <a:latin typeface="Calibri"/>
                <a:ea typeface="Calibri"/>
                <a:cs typeface="Calibri"/>
                <a:sym typeface="Calibri"/>
              </a:rPr>
              <a:t>and</a:t>
            </a:r>
            <a:r>
              <a:rPr lang="nl-NL" sz="1600" b="1" i="0" u="none" strike="noStrike" cap="none" dirty="0">
                <a:solidFill>
                  <a:srgbClr val="212422"/>
                </a:solidFill>
                <a:latin typeface="Calibri"/>
                <a:ea typeface="Calibri"/>
                <a:cs typeface="Calibri"/>
                <a:sym typeface="Calibri"/>
              </a:rPr>
              <a:t> </a:t>
            </a:r>
            <a:r>
              <a:rPr lang="nl-NL" sz="1600" b="1" i="0" u="none" strike="noStrike" cap="none" dirty="0" err="1">
                <a:solidFill>
                  <a:srgbClr val="212422"/>
                </a:solidFill>
                <a:latin typeface="Calibri"/>
                <a:ea typeface="Calibri"/>
                <a:cs typeface="Calibri"/>
                <a:sym typeface="Calibri"/>
              </a:rPr>
              <a:t>to</a:t>
            </a:r>
            <a:r>
              <a:rPr lang="nl-NL" sz="1600" b="1" i="0" u="none" strike="noStrike" cap="none" dirty="0">
                <a:solidFill>
                  <a:srgbClr val="212422"/>
                </a:solidFill>
                <a:latin typeface="Calibri"/>
                <a:ea typeface="Calibri"/>
                <a:cs typeface="Calibri"/>
                <a:sym typeface="Calibri"/>
              </a:rPr>
              <a:t> lead </a:t>
            </a:r>
            <a:r>
              <a:rPr lang="nl-NL" sz="1600" b="1" i="0" u="none" strike="noStrike" cap="none" dirty="0" err="1">
                <a:solidFill>
                  <a:srgbClr val="212422"/>
                </a:solidFill>
                <a:latin typeface="Calibri"/>
                <a:ea typeface="Calibri"/>
                <a:cs typeface="Calibri"/>
                <a:sym typeface="Calibri"/>
              </a:rPr>
              <a:t>to</a:t>
            </a:r>
            <a:r>
              <a:rPr lang="nl-NL" sz="1600" b="1" i="0" u="none" strike="noStrike" cap="none" dirty="0">
                <a:solidFill>
                  <a:srgbClr val="212422"/>
                </a:solidFill>
                <a:latin typeface="Calibri"/>
                <a:ea typeface="Calibri"/>
                <a:cs typeface="Calibri"/>
                <a:sym typeface="Calibri"/>
              </a:rPr>
              <a:t> new </a:t>
            </a:r>
            <a:r>
              <a:rPr lang="nl-NL" sz="1600" b="1" i="0" u="none" strike="noStrike" cap="none" dirty="0" err="1">
                <a:solidFill>
                  <a:srgbClr val="212422"/>
                </a:solidFill>
                <a:latin typeface="Calibri"/>
                <a:ea typeface="Calibri"/>
                <a:cs typeface="Calibri"/>
                <a:sym typeface="Calibri"/>
              </a:rPr>
              <a:t>insights</a:t>
            </a:r>
            <a:r>
              <a:rPr lang="nl-NL" sz="1600" b="1" i="0" u="none" strike="noStrike" cap="none" dirty="0">
                <a:solidFill>
                  <a:srgbClr val="212422"/>
                </a:solidFill>
                <a:latin typeface="Calibri"/>
                <a:ea typeface="Calibri"/>
                <a:cs typeface="Calibri"/>
                <a:sym typeface="Calibri"/>
              </a:rPr>
              <a:t> </a:t>
            </a:r>
            <a:r>
              <a:rPr lang="nl-NL" sz="1600" b="1" i="0" u="none" strike="noStrike" cap="none" dirty="0" err="1">
                <a:solidFill>
                  <a:srgbClr val="212422"/>
                </a:solidFill>
                <a:latin typeface="Calibri"/>
                <a:ea typeface="Calibri"/>
                <a:cs typeface="Calibri"/>
                <a:sym typeface="Calibri"/>
              </a:rPr>
              <a:t>and</a:t>
            </a:r>
            <a:r>
              <a:rPr lang="nl-NL" sz="1600" b="1" i="0" u="none" strike="noStrike" cap="none" dirty="0">
                <a:solidFill>
                  <a:srgbClr val="212422"/>
                </a:solidFill>
                <a:latin typeface="Calibri"/>
                <a:ea typeface="Calibri"/>
                <a:cs typeface="Calibri"/>
                <a:sym typeface="Calibri"/>
              </a:rPr>
              <a:t> </a:t>
            </a:r>
            <a:r>
              <a:rPr lang="nl-NL" sz="1600" b="1" i="0" u="none" strike="noStrike" cap="none" dirty="0" err="1">
                <a:solidFill>
                  <a:srgbClr val="212422"/>
                </a:solidFill>
                <a:latin typeface="Calibri"/>
                <a:ea typeface="Calibri"/>
                <a:cs typeface="Calibri"/>
                <a:sym typeface="Calibri"/>
              </a:rPr>
              <a:t>innovation</a:t>
            </a:r>
            <a:r>
              <a:rPr lang="nl-NL" sz="1600" b="0" i="0" u="none" strike="noStrike" cap="none" dirty="0">
                <a:solidFill>
                  <a:srgbClr val="212422"/>
                </a:solidFill>
                <a:latin typeface="Calibri"/>
                <a:ea typeface="Calibri"/>
                <a:cs typeface="Calibri"/>
                <a:sym typeface="Calibri"/>
              </a:rPr>
              <a:t>” </a:t>
            </a:r>
            <a:r>
              <a:rPr lang="nl-NL" sz="1600" b="0" i="0" u="none" strike="noStrike" cap="none" dirty="0" err="1">
                <a:solidFill>
                  <a:srgbClr val="212422"/>
                </a:solidFill>
                <a:latin typeface="Calibri"/>
                <a:ea typeface="Calibri"/>
                <a:cs typeface="Calibri"/>
                <a:sym typeface="Calibri"/>
              </a:rPr>
              <a:t>and</a:t>
            </a:r>
            <a:r>
              <a:rPr lang="nl-NL" sz="1600" b="0" i="0" u="none" strike="noStrike" cap="none" dirty="0">
                <a:solidFill>
                  <a:srgbClr val="212422"/>
                </a:solidFill>
                <a:latin typeface="Calibri"/>
                <a:ea typeface="Calibri"/>
                <a:cs typeface="Calibri"/>
                <a:sym typeface="Calibri"/>
              </a:rPr>
              <a:t> has </a:t>
            </a:r>
            <a:r>
              <a:rPr lang="nl-NL" sz="1600" b="0" i="0" u="none" strike="noStrike" cap="none" dirty="0" err="1">
                <a:solidFill>
                  <a:srgbClr val="212422"/>
                </a:solidFill>
                <a:latin typeface="Calibri"/>
                <a:ea typeface="Calibri"/>
                <a:cs typeface="Calibri"/>
                <a:sym typeface="Calibri"/>
              </a:rPr>
              <a:t>enabled</a:t>
            </a:r>
            <a:r>
              <a:rPr lang="nl-NL" sz="1600" b="0" i="0" u="none" strike="noStrike" cap="none" dirty="0">
                <a:solidFill>
                  <a:srgbClr val="212422"/>
                </a:solidFill>
                <a:latin typeface="Calibri"/>
                <a:ea typeface="Calibri"/>
                <a:cs typeface="Calibri"/>
                <a:sym typeface="Calibri"/>
              </a:rPr>
              <a:t> </a:t>
            </a:r>
            <a:r>
              <a:rPr lang="nl-NL" sz="1600" b="0" i="0" u="none" strike="noStrike" cap="none" dirty="0" err="1">
                <a:solidFill>
                  <a:srgbClr val="212422"/>
                </a:solidFill>
                <a:latin typeface="Calibri"/>
                <a:ea typeface="Calibri"/>
                <a:cs typeface="Calibri"/>
                <a:sym typeface="Calibri"/>
              </a:rPr>
              <a:t>broader</a:t>
            </a:r>
            <a:r>
              <a:rPr lang="nl-NL" sz="1600" b="0" i="0" u="none" strike="noStrike" cap="none" dirty="0">
                <a:solidFill>
                  <a:srgbClr val="212422"/>
                </a:solidFill>
                <a:latin typeface="Calibri"/>
                <a:ea typeface="Calibri"/>
                <a:cs typeface="Calibri"/>
                <a:sym typeface="Calibri"/>
              </a:rPr>
              <a:t> </a:t>
            </a:r>
            <a:r>
              <a:rPr lang="nl-NL" sz="1600" b="0" i="0" u="none" strike="noStrike" cap="none" dirty="0" err="1">
                <a:solidFill>
                  <a:srgbClr val="212422"/>
                </a:solidFill>
                <a:latin typeface="Calibri"/>
                <a:ea typeface="Calibri"/>
                <a:cs typeface="Calibri"/>
                <a:sym typeface="Calibri"/>
              </a:rPr>
              <a:t>synergies</a:t>
            </a:r>
            <a:r>
              <a:rPr lang="nl-NL" sz="1600" b="0" i="0" u="none" strike="noStrike" cap="none" dirty="0">
                <a:solidFill>
                  <a:srgbClr val="212422"/>
                </a:solidFill>
                <a:latin typeface="Calibri"/>
                <a:ea typeface="Calibri"/>
                <a:cs typeface="Calibri"/>
                <a:sym typeface="Calibri"/>
              </a:rPr>
              <a:t> </a:t>
            </a:r>
            <a:r>
              <a:rPr lang="nl-NL" sz="1600" b="0" i="0" u="none" strike="noStrike" cap="none" dirty="0" err="1">
                <a:solidFill>
                  <a:srgbClr val="212422"/>
                </a:solidFill>
                <a:latin typeface="Calibri"/>
                <a:ea typeface="Calibri"/>
                <a:cs typeface="Calibri"/>
                <a:sym typeface="Calibri"/>
              </a:rPr>
              <a:t>and</a:t>
            </a:r>
            <a:r>
              <a:rPr lang="nl-NL" sz="1600" b="0" i="0" u="none" strike="noStrike" cap="none" dirty="0">
                <a:solidFill>
                  <a:srgbClr val="212422"/>
                </a:solidFill>
                <a:latin typeface="Calibri"/>
                <a:ea typeface="Calibri"/>
                <a:cs typeface="Calibri"/>
                <a:sym typeface="Calibri"/>
              </a:rPr>
              <a:t> </a:t>
            </a:r>
            <a:r>
              <a:rPr lang="nl-NL" sz="1600" b="1" i="0" u="none" strike="noStrike" cap="none" dirty="0">
                <a:solidFill>
                  <a:srgbClr val="212422"/>
                </a:solidFill>
                <a:latin typeface="Calibri"/>
                <a:ea typeface="Calibri"/>
                <a:cs typeface="Calibri"/>
                <a:sym typeface="Calibri"/>
              </a:rPr>
              <a:t>shared </a:t>
            </a:r>
            <a:r>
              <a:rPr lang="nl-NL" sz="1600" b="1" i="0" u="none" strike="noStrike" cap="none" dirty="0" err="1">
                <a:solidFill>
                  <a:srgbClr val="212422"/>
                </a:solidFill>
                <a:latin typeface="Calibri"/>
                <a:ea typeface="Calibri"/>
                <a:cs typeface="Calibri"/>
                <a:sym typeface="Calibri"/>
              </a:rPr>
              <a:t>visions</a:t>
            </a:r>
            <a:endParaRPr dirty="0"/>
          </a:p>
        </p:txBody>
      </p:sp>
    </p:spTree>
  </p:cSld>
  <p:clrMapOvr>
    <a:masterClrMapping/>
  </p:clrMapOvr>
</p:sld>
</file>

<file path=ppt/theme/theme1.xml><?xml version="1.0" encoding="utf-8"?>
<a:theme xmlns:a="http://schemas.openxmlformats.org/drawingml/2006/main" name="Tema di Office">
  <a:themeElements>
    <a:clrScheme name="Blue-Cloud">
      <a:dk1>
        <a:srgbClr val="0032B1"/>
      </a:dk1>
      <a:lt1>
        <a:srgbClr val="FFFFFF"/>
      </a:lt1>
      <a:dk2>
        <a:srgbClr val="434845"/>
      </a:dk2>
      <a:lt2>
        <a:srgbClr val="E7E6E6"/>
      </a:lt2>
      <a:accent1>
        <a:srgbClr val="71A096"/>
      </a:accent1>
      <a:accent2>
        <a:srgbClr val="7E5E34"/>
      </a:accent2>
      <a:accent3>
        <a:srgbClr val="68615B"/>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ema di Office">
  <a:themeElements>
    <a:clrScheme name="Blue-Cloud">
      <a:dk1>
        <a:srgbClr val="0032B1"/>
      </a:dk1>
      <a:lt1>
        <a:srgbClr val="FFFFFF"/>
      </a:lt1>
      <a:dk2>
        <a:srgbClr val="434845"/>
      </a:dk2>
      <a:lt2>
        <a:srgbClr val="E7E6E6"/>
      </a:lt2>
      <a:accent1>
        <a:srgbClr val="71A096"/>
      </a:accent1>
      <a:accent2>
        <a:srgbClr val="7E5E34"/>
      </a:accent2>
      <a:accent3>
        <a:srgbClr val="68615B"/>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10020</TotalTime>
  <Words>2270</Words>
  <Application>Microsoft Macintosh PowerPoint</Application>
  <PresentationFormat>Widescreen</PresentationFormat>
  <Paragraphs>211</Paragraphs>
  <Slides>22</Slides>
  <Notes>22</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22</vt:i4>
      </vt:variant>
    </vt:vector>
  </HeadingPairs>
  <TitlesOfParts>
    <vt:vector size="38" baseType="lpstr">
      <vt:lpstr>-webkit-standard</vt:lpstr>
      <vt:lpstr>Aptos</vt:lpstr>
      <vt:lpstr>Arial</vt:lpstr>
      <vt:lpstr>Calibri</vt:lpstr>
      <vt:lpstr>Fira Sans Extra Condensed Medium</vt:lpstr>
      <vt:lpstr>Montserrat</vt:lpstr>
      <vt:lpstr>Open Sans</vt:lpstr>
      <vt:lpstr>Poppins</vt:lpstr>
      <vt:lpstr>Raleway</vt:lpstr>
      <vt:lpstr>Red Hat Display</vt:lpstr>
      <vt:lpstr>Roboto</vt:lpstr>
      <vt:lpstr>Söhne</vt:lpstr>
      <vt:lpstr>Studio-Feixen-Sans</vt:lpstr>
      <vt:lpstr>WorkSans</vt:lpstr>
      <vt:lpstr>Tema di Office</vt:lpstr>
      <vt:lpstr>2_Tema di Office</vt:lpstr>
      <vt:lpstr>The thematic Research Infrastructures view on research results valorisation</vt:lpstr>
      <vt:lpstr>RESEARCH RESULTS VALORISATION DEFINITION</vt:lpstr>
      <vt:lpstr>RESEARCH RESULTS VALORISATION DEFINITION</vt:lpstr>
      <vt:lpstr>Project Management Infographics</vt:lpstr>
      <vt:lpstr>Project Management Infographics</vt:lpstr>
      <vt:lpstr>Project Management Infographics</vt:lpstr>
      <vt:lpstr>Project Management Infographics</vt:lpstr>
      <vt:lpstr>Project Management Infographics</vt:lpstr>
      <vt:lpstr>ESFRI SCIENCE CLUSTERS</vt:lpstr>
      <vt:lpstr>Project Management Infographics</vt:lpstr>
      <vt:lpstr>PowerPoint Presentation</vt:lpstr>
      <vt:lpstr>PowerPoint Presentation</vt:lpstr>
      <vt:lpstr>PowerPoint Presentation</vt:lpstr>
      <vt:lpstr>PowerPoint Presentation</vt:lpstr>
      <vt:lpstr>    ENVironmental Research Infrastructures delivering an  open access Hub and NEXT-level interdisciplinary  research framework providing services for  advancing science and society</vt:lpstr>
      <vt:lpstr>    ENVironmental Research Infrastructures delivering an  open access Hub and NEXT-level interdisciplinary  research framework providing services for  advancing science and society</vt:lpstr>
      <vt:lpstr>    ENVironmental Research Infrastructures delivering an  open access Hub and NEXT-level interdisciplinary  research framework providing services for  advancing science and society</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Andrea Greco</dc:creator>
  <cp:lastModifiedBy>Anca Hienola</cp:lastModifiedBy>
  <cp:revision>20</cp:revision>
  <dcterms:created xsi:type="dcterms:W3CDTF">2023-12-14T13:12:42Z</dcterms:created>
  <dcterms:modified xsi:type="dcterms:W3CDTF">2024-06-05T05:27:47Z</dcterms:modified>
</cp:coreProperties>
</file>