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932" r:id="rId4"/>
  </p:sldMasterIdLst>
  <p:notesMasterIdLst>
    <p:notesMasterId r:id="rId26"/>
  </p:notesMasterIdLst>
  <p:handoutMasterIdLst>
    <p:handoutMasterId r:id="rId27"/>
  </p:handoutMasterIdLst>
  <p:sldIdLst>
    <p:sldId id="932" r:id="rId5"/>
    <p:sldId id="323" r:id="rId6"/>
    <p:sldId id="260" r:id="rId7"/>
    <p:sldId id="936" r:id="rId8"/>
    <p:sldId id="380" r:id="rId9"/>
    <p:sldId id="591" r:id="rId10"/>
    <p:sldId id="945" r:id="rId11"/>
    <p:sldId id="921" r:id="rId12"/>
    <p:sldId id="9010" r:id="rId13"/>
    <p:sldId id="9008" r:id="rId14"/>
    <p:sldId id="912" r:id="rId15"/>
    <p:sldId id="953" r:id="rId16"/>
    <p:sldId id="954" r:id="rId17"/>
    <p:sldId id="893" r:id="rId18"/>
    <p:sldId id="9003" r:id="rId19"/>
    <p:sldId id="9002" r:id="rId20"/>
    <p:sldId id="9007" r:id="rId21"/>
    <p:sldId id="9011" r:id="rId22"/>
    <p:sldId id="916" r:id="rId23"/>
    <p:sldId id="910" r:id="rId24"/>
    <p:sldId id="922" r:id="rId25"/>
  </p:sldIdLst>
  <p:sldSz cx="12192000" cy="6858000"/>
  <p:notesSz cx="6858000" cy="9144000"/>
  <p:embeddedFontLst>
    <p:embeddedFont>
      <p:font typeface="Malgun Gothic" panose="020B0503020000020004" pitchFamily="34" charset="-127"/>
      <p:regular r:id="rId28"/>
      <p:bold r:id="rId29"/>
    </p:embeddedFont>
    <p:embeddedFont>
      <p:font typeface="Open Sans" panose="020B0606030504020204" pitchFamily="34" charset="0"/>
      <p:regular r:id="rId30"/>
      <p:bold r:id="rId31"/>
      <p:italic r:id="rId32"/>
      <p:boldItalic r:id="rId33"/>
    </p:embeddedFont>
    <p:embeddedFont>
      <p:font typeface="Open Sans Light" panose="020B0306030504020204" pitchFamily="34" charset="0"/>
      <p:regular r:id="rId34"/>
      <p:italic r:id="rId35"/>
    </p:embeddedFont>
    <p:embeddedFont>
      <p:font typeface="Roboto" panose="02000000000000000000" pitchFamily="2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D2FC232-D1EA-F739-318F-DEAB383B70BB}" name="Alessia Bardi" initials="AB" userId="Alessia Bardi" providerId="None"/>
  <p188:author id="{CC20C5C0-8048-C676-4BFB-948CAEF88A15}" name="Giulia Malaguarnera" initials="GM" userId="S::giulia.malaguarnera@openaire.eu::e1aa76ae-c60e-4f87-98f8-ca2ba37f26d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2237"/>
    <a:srgbClr val="009338"/>
    <a:srgbClr val="085DB8"/>
    <a:srgbClr val="FAA31B"/>
    <a:srgbClr val="FEB01A"/>
    <a:srgbClr val="17BEBB"/>
    <a:srgbClr val="FF0000"/>
    <a:srgbClr val="EA653C"/>
    <a:srgbClr val="85C401"/>
    <a:srgbClr val="29B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556" autoAdjust="0"/>
    <p:restoredTop sz="84153" autoAdjust="0"/>
  </p:normalViewPr>
  <p:slideViewPr>
    <p:cSldViewPr snapToGrid="0">
      <p:cViewPr varScale="1">
        <p:scale>
          <a:sx n="80" d="100"/>
          <a:sy n="80" d="100"/>
        </p:scale>
        <p:origin x="208" y="7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276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BBF243-DCEC-42FB-9E6E-E71A14C65D1D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43B0B71-35B8-4AF9-A957-C46B219A049D}">
      <dgm:prSet phldrT="[Text]" custT="1"/>
      <dgm:spPr>
        <a:solidFill>
          <a:srgbClr val="2A6AC8"/>
        </a:solidFill>
      </dgm:spPr>
      <dgm:t>
        <a:bodyPr anchor="t"/>
        <a:lstStyle/>
        <a:p>
          <a:pPr algn="ctr"/>
          <a:r>
            <a:rPr lang="en-US" sz="1600" dirty="0"/>
            <a:t>Institutions</a:t>
          </a:r>
        </a:p>
      </dgm:t>
    </dgm:pt>
    <dgm:pt modelId="{284C3ECB-9828-4C53-8509-6A491240E8E3}" type="parTrans" cxnId="{F33143F7-D45B-4556-8438-81732085B966}">
      <dgm:prSet/>
      <dgm:spPr/>
      <dgm:t>
        <a:bodyPr/>
        <a:lstStyle/>
        <a:p>
          <a:endParaRPr lang="en-US" sz="1600"/>
        </a:p>
      </dgm:t>
    </dgm:pt>
    <dgm:pt modelId="{6BEC6730-1D2C-4646-A83D-81484AF01EF7}" type="sibTrans" cxnId="{F33143F7-D45B-4556-8438-81732085B966}">
      <dgm:prSet/>
      <dgm:spPr/>
      <dgm:t>
        <a:bodyPr/>
        <a:lstStyle/>
        <a:p>
          <a:endParaRPr lang="en-US" sz="1600"/>
        </a:p>
      </dgm:t>
    </dgm:pt>
    <dgm:pt modelId="{46DCB392-E5A1-4703-B4EA-4D622EF9C912}">
      <dgm:prSet phldrT="[Text]" custT="1"/>
      <dgm:spPr>
        <a:solidFill>
          <a:srgbClr val="2A6AC8"/>
        </a:solidFill>
      </dgm:spPr>
      <dgm:t>
        <a:bodyPr anchor="t"/>
        <a:lstStyle/>
        <a:p>
          <a:r>
            <a:rPr lang="en-US" sz="1600" dirty="0"/>
            <a:t>Funders</a:t>
          </a:r>
        </a:p>
      </dgm:t>
    </dgm:pt>
    <dgm:pt modelId="{848998B5-45F3-4354-BC36-995EC2F51DAD}" type="parTrans" cxnId="{352F52F0-2551-4E71-BE78-5B0E2A708428}">
      <dgm:prSet/>
      <dgm:spPr/>
      <dgm:t>
        <a:bodyPr/>
        <a:lstStyle/>
        <a:p>
          <a:endParaRPr lang="en-US" sz="1600"/>
        </a:p>
      </dgm:t>
    </dgm:pt>
    <dgm:pt modelId="{E76FAE41-5DC8-4D50-BCBA-C772276251DF}" type="sibTrans" cxnId="{352F52F0-2551-4E71-BE78-5B0E2A708428}">
      <dgm:prSet/>
      <dgm:spPr/>
      <dgm:t>
        <a:bodyPr/>
        <a:lstStyle/>
        <a:p>
          <a:endParaRPr lang="en-US" sz="1600"/>
        </a:p>
      </dgm:t>
    </dgm:pt>
    <dgm:pt modelId="{3605FD00-11F3-4D76-A1FA-9D5A38FB0C30}">
      <dgm:prSet phldrT="[Text]" custT="1"/>
      <dgm:spPr>
        <a:solidFill>
          <a:srgbClr val="2A6AC8"/>
        </a:solidFill>
      </dgm:spPr>
      <dgm:t>
        <a:bodyPr anchor="t"/>
        <a:lstStyle/>
        <a:p>
          <a:r>
            <a:rPr lang="en-US" sz="1600" dirty="0"/>
            <a:t>Research Initiatives</a:t>
          </a:r>
        </a:p>
      </dgm:t>
    </dgm:pt>
    <dgm:pt modelId="{57AD0DDE-D9A6-412B-AFE1-C8EFE729BD45}" type="parTrans" cxnId="{F5974C9A-FD93-4A57-B978-1875010DF76A}">
      <dgm:prSet/>
      <dgm:spPr/>
      <dgm:t>
        <a:bodyPr/>
        <a:lstStyle/>
        <a:p>
          <a:endParaRPr lang="en-US" sz="1600"/>
        </a:p>
      </dgm:t>
    </dgm:pt>
    <dgm:pt modelId="{8E032A58-166C-4EEF-80EE-54ADC893FC36}" type="sibTrans" cxnId="{F5974C9A-FD93-4A57-B978-1875010DF76A}">
      <dgm:prSet/>
      <dgm:spPr/>
      <dgm:t>
        <a:bodyPr/>
        <a:lstStyle/>
        <a:p>
          <a:endParaRPr lang="en-US" sz="1600"/>
        </a:p>
      </dgm:t>
    </dgm:pt>
    <dgm:pt modelId="{F682DFA2-5C4B-4E25-852C-466DE191669F}">
      <dgm:prSet phldrT="[Text]" custT="1"/>
      <dgm:spPr>
        <a:solidFill>
          <a:srgbClr val="EA4487"/>
        </a:solidFill>
      </dgm:spPr>
      <dgm:t>
        <a:bodyPr anchor="t"/>
        <a:lstStyle/>
        <a:p>
          <a:r>
            <a:rPr lang="en-US" sz="1600" dirty="0"/>
            <a:t>Countries</a:t>
          </a:r>
        </a:p>
        <a:p>
          <a:endParaRPr lang="en-US" sz="1600" dirty="0"/>
        </a:p>
        <a:p>
          <a:endParaRPr lang="en-US" sz="1600" dirty="0"/>
        </a:p>
        <a:p>
          <a:endParaRPr lang="en-US" sz="1600" dirty="0"/>
        </a:p>
        <a:p>
          <a:endParaRPr lang="en-US" sz="1600" dirty="0"/>
        </a:p>
        <a:p>
          <a:endParaRPr lang="en-US" sz="1600" dirty="0"/>
        </a:p>
        <a:p>
          <a:endParaRPr lang="en-US" sz="1600" dirty="0"/>
        </a:p>
      </dgm:t>
    </dgm:pt>
    <dgm:pt modelId="{12C9A1BD-9155-4C17-9214-53054922FB82}" type="parTrans" cxnId="{00D51687-DD74-4CE6-BEEC-F09CB0BD08F7}">
      <dgm:prSet/>
      <dgm:spPr/>
      <dgm:t>
        <a:bodyPr/>
        <a:lstStyle/>
        <a:p>
          <a:endParaRPr lang="en-US" sz="1600"/>
        </a:p>
      </dgm:t>
    </dgm:pt>
    <dgm:pt modelId="{C8D74B2C-0BFA-4654-AF3A-CE75608DD41F}" type="sibTrans" cxnId="{00D51687-DD74-4CE6-BEEC-F09CB0BD08F7}">
      <dgm:prSet/>
      <dgm:spPr/>
      <dgm:t>
        <a:bodyPr/>
        <a:lstStyle/>
        <a:p>
          <a:endParaRPr lang="en-US" sz="1600"/>
        </a:p>
      </dgm:t>
    </dgm:pt>
    <dgm:pt modelId="{11C0D2FD-55C4-4FE5-8B53-114FE8E64814}" type="pres">
      <dgm:prSet presAssocID="{DEBBF243-DCEC-42FB-9E6E-E71A14C65D1D}" presName="Name0" presStyleCnt="0">
        <dgm:presLayoutVars>
          <dgm:dir/>
          <dgm:resizeHandles val="exact"/>
        </dgm:presLayoutVars>
      </dgm:prSet>
      <dgm:spPr/>
    </dgm:pt>
    <dgm:pt modelId="{6EC4EC59-1825-47BC-BA04-799265AFDB36}" type="pres">
      <dgm:prSet presAssocID="{C43B0B71-35B8-4AF9-A957-C46B219A049D}" presName="node" presStyleLbl="node1" presStyleIdx="0" presStyleCnt="4">
        <dgm:presLayoutVars>
          <dgm:bulletEnabled val="1"/>
        </dgm:presLayoutVars>
      </dgm:prSet>
      <dgm:spPr/>
    </dgm:pt>
    <dgm:pt modelId="{B4FEDC8D-C153-4D86-9697-2C7C93216726}" type="pres">
      <dgm:prSet presAssocID="{6BEC6730-1D2C-4646-A83D-81484AF01EF7}" presName="sibTrans" presStyleCnt="0"/>
      <dgm:spPr/>
    </dgm:pt>
    <dgm:pt modelId="{20093A7D-DD81-4F00-B252-DEE7DE6E89A6}" type="pres">
      <dgm:prSet presAssocID="{46DCB392-E5A1-4703-B4EA-4D622EF9C912}" presName="node" presStyleLbl="node1" presStyleIdx="1" presStyleCnt="4">
        <dgm:presLayoutVars>
          <dgm:bulletEnabled val="1"/>
        </dgm:presLayoutVars>
      </dgm:prSet>
      <dgm:spPr/>
    </dgm:pt>
    <dgm:pt modelId="{B5F8983A-AF71-42D7-A4D3-7AC8A2CE909B}" type="pres">
      <dgm:prSet presAssocID="{E76FAE41-5DC8-4D50-BCBA-C772276251DF}" presName="sibTrans" presStyleCnt="0"/>
      <dgm:spPr/>
    </dgm:pt>
    <dgm:pt modelId="{52591CFB-9A90-4D91-8413-0A9B1D10D565}" type="pres">
      <dgm:prSet presAssocID="{3605FD00-11F3-4D76-A1FA-9D5A38FB0C30}" presName="node" presStyleLbl="node1" presStyleIdx="2" presStyleCnt="4">
        <dgm:presLayoutVars>
          <dgm:bulletEnabled val="1"/>
        </dgm:presLayoutVars>
      </dgm:prSet>
      <dgm:spPr/>
    </dgm:pt>
    <dgm:pt modelId="{3C429A4A-FAEE-4D9D-8266-746BF8D0A8CB}" type="pres">
      <dgm:prSet presAssocID="{8E032A58-166C-4EEF-80EE-54ADC893FC36}" presName="sibTrans" presStyleCnt="0"/>
      <dgm:spPr/>
    </dgm:pt>
    <dgm:pt modelId="{BD17851C-3EAC-4705-9D69-74282CCC9F17}" type="pres">
      <dgm:prSet presAssocID="{F682DFA2-5C4B-4E25-852C-466DE191669F}" presName="node" presStyleLbl="node1" presStyleIdx="3" presStyleCnt="4">
        <dgm:presLayoutVars>
          <dgm:bulletEnabled val="1"/>
        </dgm:presLayoutVars>
      </dgm:prSet>
      <dgm:spPr/>
    </dgm:pt>
  </dgm:ptLst>
  <dgm:cxnLst>
    <dgm:cxn modelId="{A20B5B04-C32D-4FF6-BB3F-A93036D0B1A9}" type="presOf" srcId="{3605FD00-11F3-4D76-A1FA-9D5A38FB0C30}" destId="{52591CFB-9A90-4D91-8413-0A9B1D10D565}" srcOrd="0" destOrd="0" presId="urn:microsoft.com/office/officeart/2005/8/layout/hList6"/>
    <dgm:cxn modelId="{7F8E0011-85BE-4F35-8381-A410F1A0BB9A}" type="presOf" srcId="{F682DFA2-5C4B-4E25-852C-466DE191669F}" destId="{BD17851C-3EAC-4705-9D69-74282CCC9F17}" srcOrd="0" destOrd="0" presId="urn:microsoft.com/office/officeart/2005/8/layout/hList6"/>
    <dgm:cxn modelId="{7D79781E-4573-4D4B-BC32-1760FBE205B5}" type="presOf" srcId="{46DCB392-E5A1-4703-B4EA-4D622EF9C912}" destId="{20093A7D-DD81-4F00-B252-DEE7DE6E89A6}" srcOrd="0" destOrd="0" presId="urn:microsoft.com/office/officeart/2005/8/layout/hList6"/>
    <dgm:cxn modelId="{9B138C35-9F16-4321-B62B-CD1F085DF831}" type="presOf" srcId="{C43B0B71-35B8-4AF9-A957-C46B219A049D}" destId="{6EC4EC59-1825-47BC-BA04-799265AFDB36}" srcOrd="0" destOrd="0" presId="urn:microsoft.com/office/officeart/2005/8/layout/hList6"/>
    <dgm:cxn modelId="{00D51687-DD74-4CE6-BEEC-F09CB0BD08F7}" srcId="{DEBBF243-DCEC-42FB-9E6E-E71A14C65D1D}" destId="{F682DFA2-5C4B-4E25-852C-466DE191669F}" srcOrd="3" destOrd="0" parTransId="{12C9A1BD-9155-4C17-9214-53054922FB82}" sibTransId="{C8D74B2C-0BFA-4654-AF3A-CE75608DD41F}"/>
    <dgm:cxn modelId="{F5974C9A-FD93-4A57-B978-1875010DF76A}" srcId="{DEBBF243-DCEC-42FB-9E6E-E71A14C65D1D}" destId="{3605FD00-11F3-4D76-A1FA-9D5A38FB0C30}" srcOrd="2" destOrd="0" parTransId="{57AD0DDE-D9A6-412B-AFE1-C8EFE729BD45}" sibTransId="{8E032A58-166C-4EEF-80EE-54ADC893FC36}"/>
    <dgm:cxn modelId="{CA9FD8B2-CDA9-42B0-AB67-DB2A261D27CC}" type="presOf" srcId="{DEBBF243-DCEC-42FB-9E6E-E71A14C65D1D}" destId="{11C0D2FD-55C4-4FE5-8B53-114FE8E64814}" srcOrd="0" destOrd="0" presId="urn:microsoft.com/office/officeart/2005/8/layout/hList6"/>
    <dgm:cxn modelId="{352F52F0-2551-4E71-BE78-5B0E2A708428}" srcId="{DEBBF243-DCEC-42FB-9E6E-E71A14C65D1D}" destId="{46DCB392-E5A1-4703-B4EA-4D622EF9C912}" srcOrd="1" destOrd="0" parTransId="{848998B5-45F3-4354-BC36-995EC2F51DAD}" sibTransId="{E76FAE41-5DC8-4D50-BCBA-C772276251DF}"/>
    <dgm:cxn modelId="{F33143F7-D45B-4556-8438-81732085B966}" srcId="{DEBBF243-DCEC-42FB-9E6E-E71A14C65D1D}" destId="{C43B0B71-35B8-4AF9-A957-C46B219A049D}" srcOrd="0" destOrd="0" parTransId="{284C3ECB-9828-4C53-8509-6A491240E8E3}" sibTransId="{6BEC6730-1D2C-4646-A83D-81484AF01EF7}"/>
    <dgm:cxn modelId="{E9B9F2F8-1362-48F9-B1C6-E24AD6B464B9}" type="presParOf" srcId="{11C0D2FD-55C4-4FE5-8B53-114FE8E64814}" destId="{6EC4EC59-1825-47BC-BA04-799265AFDB36}" srcOrd="0" destOrd="0" presId="urn:microsoft.com/office/officeart/2005/8/layout/hList6"/>
    <dgm:cxn modelId="{E8DED1C3-408F-4E99-916B-CCA0CFFE9F1A}" type="presParOf" srcId="{11C0D2FD-55C4-4FE5-8B53-114FE8E64814}" destId="{B4FEDC8D-C153-4D86-9697-2C7C93216726}" srcOrd="1" destOrd="0" presId="urn:microsoft.com/office/officeart/2005/8/layout/hList6"/>
    <dgm:cxn modelId="{9437D20A-5A8F-4FE1-A73D-4D674473BFD5}" type="presParOf" srcId="{11C0D2FD-55C4-4FE5-8B53-114FE8E64814}" destId="{20093A7D-DD81-4F00-B252-DEE7DE6E89A6}" srcOrd="2" destOrd="0" presId="urn:microsoft.com/office/officeart/2005/8/layout/hList6"/>
    <dgm:cxn modelId="{480532E9-ABB0-43DC-A24A-4CF50D318E2D}" type="presParOf" srcId="{11C0D2FD-55C4-4FE5-8B53-114FE8E64814}" destId="{B5F8983A-AF71-42D7-A4D3-7AC8A2CE909B}" srcOrd="3" destOrd="0" presId="urn:microsoft.com/office/officeart/2005/8/layout/hList6"/>
    <dgm:cxn modelId="{6897D07F-ABDD-4599-975D-1FD885ED99D6}" type="presParOf" srcId="{11C0D2FD-55C4-4FE5-8B53-114FE8E64814}" destId="{52591CFB-9A90-4D91-8413-0A9B1D10D565}" srcOrd="4" destOrd="0" presId="urn:microsoft.com/office/officeart/2005/8/layout/hList6"/>
    <dgm:cxn modelId="{9A8A926E-0086-456F-8085-483C6D102484}" type="presParOf" srcId="{11C0D2FD-55C4-4FE5-8B53-114FE8E64814}" destId="{3C429A4A-FAEE-4D9D-8266-746BF8D0A8CB}" srcOrd="5" destOrd="0" presId="urn:microsoft.com/office/officeart/2005/8/layout/hList6"/>
    <dgm:cxn modelId="{5570118F-F3F9-4256-BB77-D110B1A27BA4}" type="presParOf" srcId="{11C0D2FD-55C4-4FE5-8B53-114FE8E64814}" destId="{BD17851C-3EAC-4705-9D69-74282CCC9F17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C4EC59-1825-47BC-BA04-799265AFDB36}">
      <dsp:nvSpPr>
        <dsp:cNvPr id="0" name=""/>
        <dsp:cNvSpPr/>
      </dsp:nvSpPr>
      <dsp:spPr>
        <a:xfrm rot="16200000">
          <a:off x="-418338" y="420875"/>
          <a:ext cx="3331046" cy="2489295"/>
        </a:xfrm>
        <a:prstGeom prst="flowChartManualOperation">
          <a:avLst/>
        </a:prstGeom>
        <a:solidFill>
          <a:srgbClr val="2A6AC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Institutions</a:t>
          </a:r>
        </a:p>
      </dsp:txBody>
      <dsp:txXfrm rot="5400000">
        <a:off x="2538" y="666208"/>
        <a:ext cx="2489295" cy="1998628"/>
      </dsp:txXfrm>
    </dsp:sp>
    <dsp:sp modelId="{20093A7D-DD81-4F00-B252-DEE7DE6E89A6}">
      <dsp:nvSpPr>
        <dsp:cNvPr id="0" name=""/>
        <dsp:cNvSpPr/>
      </dsp:nvSpPr>
      <dsp:spPr>
        <a:xfrm rot="16200000">
          <a:off x="2257653" y="420875"/>
          <a:ext cx="3331046" cy="2489295"/>
        </a:xfrm>
        <a:prstGeom prst="flowChartManualOperation">
          <a:avLst/>
        </a:prstGeom>
        <a:solidFill>
          <a:srgbClr val="2A6AC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Funders</a:t>
          </a:r>
        </a:p>
      </dsp:txBody>
      <dsp:txXfrm rot="5400000">
        <a:off x="2678529" y="666208"/>
        <a:ext cx="2489295" cy="1998628"/>
      </dsp:txXfrm>
    </dsp:sp>
    <dsp:sp modelId="{52591CFB-9A90-4D91-8413-0A9B1D10D565}">
      <dsp:nvSpPr>
        <dsp:cNvPr id="0" name=""/>
        <dsp:cNvSpPr/>
      </dsp:nvSpPr>
      <dsp:spPr>
        <a:xfrm rot="16200000">
          <a:off x="4933646" y="420875"/>
          <a:ext cx="3331046" cy="2489295"/>
        </a:xfrm>
        <a:prstGeom prst="flowChartManualOperation">
          <a:avLst/>
        </a:prstGeom>
        <a:solidFill>
          <a:srgbClr val="2A6AC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Research Initiatives</a:t>
          </a:r>
        </a:p>
      </dsp:txBody>
      <dsp:txXfrm rot="5400000">
        <a:off x="5354522" y="666208"/>
        <a:ext cx="2489295" cy="1998628"/>
      </dsp:txXfrm>
    </dsp:sp>
    <dsp:sp modelId="{BD17851C-3EAC-4705-9D69-74282CCC9F17}">
      <dsp:nvSpPr>
        <dsp:cNvPr id="0" name=""/>
        <dsp:cNvSpPr/>
      </dsp:nvSpPr>
      <dsp:spPr>
        <a:xfrm rot="16200000">
          <a:off x="7609638" y="420875"/>
          <a:ext cx="3331046" cy="2489295"/>
        </a:xfrm>
        <a:prstGeom prst="flowChartManualOperation">
          <a:avLst/>
        </a:prstGeom>
        <a:solidFill>
          <a:srgbClr val="EA448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0" tIns="0" rIns="10160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Countries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 rot="5400000">
        <a:off x="8030514" y="666208"/>
        <a:ext cx="2489295" cy="19986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75B77B-0A5D-4019-A902-4F3BC0F0E793}" type="datetimeFigureOut">
              <a:rPr lang="ko-KR" altLang="en-US" smtClean="0"/>
              <a:t>2024. 6. 4.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747174-8CFB-4286-8C92-9C288CD3282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00949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5A1D17-FFDC-4FDE-B165-48245DB79D0B}" type="datetimeFigureOut">
              <a:rPr lang="ko-KR" altLang="en-US" smtClean="0"/>
              <a:t>2024. 6. 4.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84621-04B6-41F7-9097-3656C061A86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69354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E7CA1-8905-4E5E-A5BD-3211A3F0A55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7824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718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svg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4.wdp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_1_light_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9"/>
          <p:cNvSpPr>
            <a:spLocks noGrp="1"/>
          </p:cNvSpPr>
          <p:nvPr>
            <p:ph type="pic" sz="quarter" idx="16"/>
          </p:nvPr>
        </p:nvSpPr>
        <p:spPr>
          <a:xfrm>
            <a:off x="289029" y="0"/>
            <a:ext cx="7483372" cy="6858000"/>
          </a:xfrm>
          <a:custGeom>
            <a:avLst/>
            <a:gdLst>
              <a:gd name="connsiteX0" fmla="*/ 3741687 w 7483372"/>
              <a:gd name="connsiteY0" fmla="*/ 1173163 h 6858000"/>
              <a:gd name="connsiteX1" fmla="*/ 1485849 w 7483372"/>
              <a:gd name="connsiteY1" fmla="*/ 3429001 h 6858000"/>
              <a:gd name="connsiteX2" fmla="*/ 3741687 w 7483372"/>
              <a:gd name="connsiteY2" fmla="*/ 5684839 h 6858000"/>
              <a:gd name="connsiteX3" fmla="*/ 5997525 w 7483372"/>
              <a:gd name="connsiteY3" fmla="*/ 3429001 h 6858000"/>
              <a:gd name="connsiteX4" fmla="*/ 3741687 w 7483372"/>
              <a:gd name="connsiteY4" fmla="*/ 1173163 h 6858000"/>
              <a:gd name="connsiteX5" fmla="*/ 2199390 w 7483372"/>
              <a:gd name="connsiteY5" fmla="*/ 0 h 6858000"/>
              <a:gd name="connsiteX6" fmla="*/ 5283982 w 7483372"/>
              <a:gd name="connsiteY6" fmla="*/ 0 h 6858000"/>
              <a:gd name="connsiteX7" fmla="*/ 5363862 w 7483372"/>
              <a:gd name="connsiteY7" fmla="*/ 36113 h 6858000"/>
              <a:gd name="connsiteX8" fmla="*/ 7483372 w 7483372"/>
              <a:gd name="connsiteY8" fmla="*/ 3408828 h 6858000"/>
              <a:gd name="connsiteX9" fmla="*/ 5198119 w 7483372"/>
              <a:gd name="connsiteY9" fmla="*/ 6856474 h 6858000"/>
              <a:gd name="connsiteX10" fmla="*/ 5194249 w 7483372"/>
              <a:gd name="connsiteY10" fmla="*/ 6858000 h 6858000"/>
              <a:gd name="connsiteX11" fmla="*/ 2289124 w 7483372"/>
              <a:gd name="connsiteY11" fmla="*/ 6858000 h 6858000"/>
              <a:gd name="connsiteX12" fmla="*/ 2285253 w 7483372"/>
              <a:gd name="connsiteY12" fmla="*/ 6856474 h 6858000"/>
              <a:gd name="connsiteX13" fmla="*/ 0 w 7483372"/>
              <a:gd name="connsiteY13" fmla="*/ 3408828 h 6858000"/>
              <a:gd name="connsiteX14" fmla="*/ 2119511 w 7483372"/>
              <a:gd name="connsiteY14" fmla="*/ 36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483372" h="6858000">
                <a:moveTo>
                  <a:pt x="3741687" y="1173163"/>
                </a:moveTo>
                <a:cubicBezTo>
                  <a:pt x="2495822" y="1173163"/>
                  <a:pt x="1485849" y="2183136"/>
                  <a:pt x="1485849" y="3429001"/>
                </a:cubicBezTo>
                <a:cubicBezTo>
                  <a:pt x="1485849" y="4674866"/>
                  <a:pt x="2495822" y="5684839"/>
                  <a:pt x="3741687" y="5684839"/>
                </a:cubicBezTo>
                <a:cubicBezTo>
                  <a:pt x="4987552" y="5684839"/>
                  <a:pt x="5997525" y="4674866"/>
                  <a:pt x="5997525" y="3429001"/>
                </a:cubicBezTo>
                <a:cubicBezTo>
                  <a:pt x="5997525" y="2183136"/>
                  <a:pt x="4987552" y="1173163"/>
                  <a:pt x="3741687" y="1173163"/>
                </a:cubicBezTo>
                <a:close/>
                <a:moveTo>
                  <a:pt x="2199390" y="0"/>
                </a:moveTo>
                <a:lnTo>
                  <a:pt x="5283982" y="0"/>
                </a:lnTo>
                <a:lnTo>
                  <a:pt x="5363862" y="36113"/>
                </a:lnTo>
                <a:cubicBezTo>
                  <a:pt x="6617956" y="640397"/>
                  <a:pt x="7483372" y="1923549"/>
                  <a:pt x="7483372" y="3408828"/>
                </a:cubicBezTo>
                <a:cubicBezTo>
                  <a:pt x="7483372" y="4958685"/>
                  <a:pt x="6541067" y="6288455"/>
                  <a:pt x="5198119" y="6856474"/>
                </a:cubicBezTo>
                <a:lnTo>
                  <a:pt x="5194249" y="6858000"/>
                </a:lnTo>
                <a:lnTo>
                  <a:pt x="2289124" y="6858000"/>
                </a:lnTo>
                <a:lnTo>
                  <a:pt x="2285253" y="6856474"/>
                </a:lnTo>
                <a:cubicBezTo>
                  <a:pt x="942306" y="6288455"/>
                  <a:pt x="0" y="4958685"/>
                  <a:pt x="0" y="3408828"/>
                </a:cubicBezTo>
                <a:cubicBezTo>
                  <a:pt x="0" y="1923549"/>
                  <a:pt x="865416" y="640397"/>
                  <a:pt x="2119511" y="3611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  <p:sp>
        <p:nvSpPr>
          <p:cNvPr id="20" name="그림 개체 틀 19"/>
          <p:cNvSpPr>
            <a:spLocks noGrp="1"/>
          </p:cNvSpPr>
          <p:nvPr>
            <p:ph type="pic" sz="quarter" idx="17"/>
          </p:nvPr>
        </p:nvSpPr>
        <p:spPr>
          <a:xfrm>
            <a:off x="4790661" y="1"/>
            <a:ext cx="4024728" cy="3368607"/>
          </a:xfrm>
          <a:custGeom>
            <a:avLst/>
            <a:gdLst>
              <a:gd name="connsiteX0" fmla="*/ 528775 w 4024728"/>
              <a:gd name="connsiteY0" fmla="*/ 0 h 3368607"/>
              <a:gd name="connsiteX1" fmla="*/ 3495954 w 4024728"/>
              <a:gd name="connsiteY1" fmla="*/ 0 h 3368607"/>
              <a:gd name="connsiteX2" fmla="*/ 3565202 w 4024728"/>
              <a:gd name="connsiteY2" fmla="*/ 76193 h 3368607"/>
              <a:gd name="connsiteX3" fmla="*/ 4024728 w 4024728"/>
              <a:gd name="connsiteY3" fmla="*/ 1356243 h 3368607"/>
              <a:gd name="connsiteX4" fmla="*/ 2012364 w 4024728"/>
              <a:gd name="connsiteY4" fmla="*/ 3368607 h 3368607"/>
              <a:gd name="connsiteX5" fmla="*/ 0 w 4024728"/>
              <a:gd name="connsiteY5" fmla="*/ 1356243 h 3368607"/>
              <a:gd name="connsiteX6" fmla="*/ 459526 w 4024728"/>
              <a:gd name="connsiteY6" fmla="*/ 76193 h 3368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4728" h="3368607">
                <a:moveTo>
                  <a:pt x="528775" y="0"/>
                </a:moveTo>
                <a:lnTo>
                  <a:pt x="3495954" y="0"/>
                </a:lnTo>
                <a:lnTo>
                  <a:pt x="3565202" y="76193"/>
                </a:lnTo>
                <a:cubicBezTo>
                  <a:pt x="3852277" y="424048"/>
                  <a:pt x="4024728" y="870006"/>
                  <a:pt x="4024728" y="1356243"/>
                </a:cubicBezTo>
                <a:cubicBezTo>
                  <a:pt x="4024728" y="2467641"/>
                  <a:pt x="3123762" y="3368607"/>
                  <a:pt x="2012364" y="3368607"/>
                </a:cubicBezTo>
                <a:cubicBezTo>
                  <a:pt x="900966" y="3368607"/>
                  <a:pt x="0" y="2467641"/>
                  <a:pt x="0" y="1356243"/>
                </a:cubicBezTo>
                <a:cubicBezTo>
                  <a:pt x="0" y="870006"/>
                  <a:pt x="172451" y="424048"/>
                  <a:pt x="459526" y="761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167E905-9829-3A48-B64E-3F05C83C52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78100" y="3749742"/>
            <a:ext cx="9220200" cy="2006600"/>
          </a:xfrm>
        </p:spPr>
        <p:txBody>
          <a:bodyPr>
            <a:noAutofit/>
          </a:bodyPr>
          <a:lstStyle>
            <a:lvl1pPr marL="0" indent="0" algn="r">
              <a:buNone/>
              <a:defRPr sz="8000" b="1">
                <a:solidFill>
                  <a:schemeClr val="bg2"/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2020A61-98B8-4D42-B44D-28436F57824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1100" y="3038475"/>
            <a:ext cx="5537200" cy="520700"/>
          </a:xfrm>
        </p:spPr>
        <p:txBody>
          <a:bodyPr/>
          <a:lstStyle>
            <a:lvl1pPr marL="0" indent="0" algn="r">
              <a:buNone/>
              <a:defRPr b="0" i="0">
                <a:solidFill>
                  <a:schemeClr val="accent3">
                    <a:lumMod val="75000"/>
                  </a:schemeClr>
                </a:solidFill>
                <a:latin typeface="+mn-lt"/>
                <a:cs typeface="Calibri Light" panose="020F0302020204030204" pitchFamily="34" charset="0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EB0AF54-F642-CC4C-A853-9CACB1646C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61100" y="2063115"/>
            <a:ext cx="5537200" cy="520700"/>
          </a:xfrm>
        </p:spPr>
        <p:txBody>
          <a:bodyPr>
            <a:normAutofit/>
          </a:bodyPr>
          <a:lstStyle>
            <a:lvl1pPr marL="0" indent="0" algn="r">
              <a:buNone/>
              <a:defRPr sz="1600" b="0" i="0">
                <a:solidFill>
                  <a:schemeClr val="accent6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D6FC93-08E4-3643-8D34-1D4297EB1D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811" y="208742"/>
            <a:ext cx="324000" cy="26999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1C04362-43E0-8443-9DD7-E8C7838A0A0B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426385" y="181869"/>
            <a:ext cx="1476586" cy="24622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r"/>
            <a:r>
              <a:rPr lang="en-US" sz="1600" b="1" i="0" spc="0" baseline="0" dirty="0">
                <a:solidFill>
                  <a:schemeClr val="tx1"/>
                </a:solidFill>
                <a:latin typeface="+mj-lt"/>
                <a:ea typeface="Open Sans" charset="0"/>
                <a:cs typeface="Open Sans" charset="0"/>
              </a:rPr>
              <a:t>@</a:t>
            </a:r>
            <a:r>
              <a:rPr lang="en-US" sz="1600" b="1" i="0" spc="0" baseline="0" dirty="0" err="1">
                <a:solidFill>
                  <a:schemeClr val="tx1"/>
                </a:solidFill>
                <a:latin typeface="+mj-lt"/>
                <a:ea typeface="Open Sans" charset="0"/>
                <a:cs typeface="Open Sans" charset="0"/>
              </a:rPr>
              <a:t>openaire_eu</a:t>
            </a:r>
            <a:endParaRPr lang="en-US" sz="1600" b="1" i="0" spc="0" baseline="0" dirty="0">
              <a:solidFill>
                <a:schemeClr val="tx1"/>
              </a:solidFill>
              <a:latin typeface="+mj-lt"/>
              <a:ea typeface="Open Sans" charset="0"/>
              <a:cs typeface="Open Sans" charset="0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DA24E07-433B-D04F-80AA-B81E631A66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74300" y="6372763"/>
            <a:ext cx="324000" cy="324000"/>
          </a:xfrm>
          <a:prstGeom prst="rect">
            <a:avLst/>
          </a:prstGeom>
        </p:spPr>
      </p:pic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1840538" y="6356350"/>
            <a:ext cx="9357730" cy="365125"/>
          </a:xfrm>
        </p:spPr>
        <p:txBody>
          <a:bodyPr/>
          <a:lstStyle/>
          <a:p>
            <a:r>
              <a:rPr lang="en-US" altLang="ko-KR"/>
              <a:t>e-IRG Workshop | Brussels | June 5, 2024</a:t>
            </a:r>
            <a:endParaRPr lang="ko-KR" alt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F26B505-CC0E-A247-B5EB-95E9D39260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8" y="6354763"/>
            <a:ext cx="1008548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110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blipFill dpi="0" rotWithShape="1">
          <a:blip r:embed="rId2" cstate="screen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"/>
                    </a14:imgEffect>
                    <a14:imgEffect>
                      <a14:colorTemperature colorTemp="5214"/>
                    </a14:imgEffect>
                    <a14:imgEffect>
                      <a14:saturation sat="20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8000" b="1" i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9" name="Picture 8" descr="Shape, icon, circle&#10;&#10;Description automatically generated">
            <a:extLst>
              <a:ext uri="{FF2B5EF4-FFF2-40B4-BE49-F238E27FC236}">
                <a16:creationId xmlns:a16="http://schemas.microsoft.com/office/drawing/2014/main" id="{7012A354-264B-014D-8188-C1881643E3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0" y="-1"/>
            <a:ext cx="2597150" cy="2563661"/>
          </a:xfrm>
          <a:prstGeom prst="rect">
            <a:avLst/>
          </a:prstGeom>
        </p:spPr>
      </p:pic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142D020-A5FC-DC46-814F-77FD46E166D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90" y="6316329"/>
            <a:ext cx="1181615" cy="42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05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02703"/>
            <a:ext cx="10515600" cy="1325563"/>
          </a:xfrm>
        </p:spPr>
        <p:txBody>
          <a:bodyPr/>
          <a:lstStyle>
            <a:lvl1pPr algn="ctr">
              <a:defRPr cap="all" baseline="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E67E0-9926-4B46-BF2F-522C8ECE84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58964" y="6378598"/>
            <a:ext cx="9385508" cy="348330"/>
          </a:xfrm>
        </p:spPr>
        <p:txBody>
          <a:bodyPr/>
          <a:lstStyle/>
          <a:p>
            <a:r>
              <a:rPr lang="en-US" altLang="ko-KR"/>
              <a:t>e-IRG Workshop | Brussels | June 5, 2024</a:t>
            </a:r>
            <a:endParaRPr lang="ko-KR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2986CD-F0DA-FF43-8B04-1ECC2FDF40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8" y="6354763"/>
            <a:ext cx="1109403" cy="396000"/>
          </a:xfrm>
          <a:prstGeom prst="rect">
            <a:avLst/>
          </a:prstGeom>
        </p:spPr>
      </p:pic>
      <p:sp>
        <p:nvSpPr>
          <p:cNvPr id="3" name="슬라이드 번호 개체 틀 12">
            <a:extLst>
              <a:ext uri="{FF2B5EF4-FFF2-40B4-BE49-F238E27FC236}">
                <a16:creationId xmlns:a16="http://schemas.microsoft.com/office/drawing/2014/main" id="{328F75F0-75F2-CD2D-E235-772A4C1EDE3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5699218" y="-8563"/>
            <a:ext cx="396000" cy="588112"/>
          </a:xfr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algn="ctr">
              <a:defRPr lang="ko-KR" altLang="en-US" smtClean="0">
                <a:solidFill>
                  <a:schemeClr val="bg1"/>
                </a:solidFill>
              </a:defRPr>
            </a:lvl1pPr>
          </a:lstStyle>
          <a:p>
            <a:fld id="{BB5D696C-7C4B-4748-AD7A-B30C297BC295}" type="slidenum">
              <a:rPr lang="en-GR" smtClean="0"/>
              <a:pPr/>
              <a:t>‹#›</a:t>
            </a:fld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593295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B0385-FB06-D247-BF1E-BDD07C82DE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199" y="6356350"/>
            <a:ext cx="10510381" cy="365125"/>
          </a:xfrm>
        </p:spPr>
        <p:txBody>
          <a:bodyPr/>
          <a:lstStyle/>
          <a:p>
            <a:r>
              <a:rPr lang="en-US" altLang="ko-KR"/>
              <a:t>e-IRG Workshop | Brussels | June 5, 2024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6469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1_no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7"/>
          <p:cNvSpPr>
            <a:spLocks noGrp="1"/>
          </p:cNvSpPr>
          <p:nvPr>
            <p:ph type="pic" sz="quarter" idx="13"/>
          </p:nvPr>
        </p:nvSpPr>
        <p:spPr>
          <a:xfrm>
            <a:off x="6350" y="-10160"/>
            <a:ext cx="12192000" cy="6858000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0" name="그림 개체 틀 9"/>
          <p:cNvSpPr>
            <a:spLocks noGrp="1"/>
          </p:cNvSpPr>
          <p:nvPr>
            <p:ph type="pic" sz="quarter" idx="16"/>
          </p:nvPr>
        </p:nvSpPr>
        <p:spPr>
          <a:xfrm>
            <a:off x="289029" y="0"/>
            <a:ext cx="7483372" cy="6858000"/>
          </a:xfrm>
          <a:custGeom>
            <a:avLst/>
            <a:gdLst>
              <a:gd name="connsiteX0" fmla="*/ 3741687 w 7483372"/>
              <a:gd name="connsiteY0" fmla="*/ 1173163 h 6858000"/>
              <a:gd name="connsiteX1" fmla="*/ 1485849 w 7483372"/>
              <a:gd name="connsiteY1" fmla="*/ 3429001 h 6858000"/>
              <a:gd name="connsiteX2" fmla="*/ 3741687 w 7483372"/>
              <a:gd name="connsiteY2" fmla="*/ 5684839 h 6858000"/>
              <a:gd name="connsiteX3" fmla="*/ 5997525 w 7483372"/>
              <a:gd name="connsiteY3" fmla="*/ 3429001 h 6858000"/>
              <a:gd name="connsiteX4" fmla="*/ 3741687 w 7483372"/>
              <a:gd name="connsiteY4" fmla="*/ 1173163 h 6858000"/>
              <a:gd name="connsiteX5" fmla="*/ 2199390 w 7483372"/>
              <a:gd name="connsiteY5" fmla="*/ 0 h 6858000"/>
              <a:gd name="connsiteX6" fmla="*/ 5283982 w 7483372"/>
              <a:gd name="connsiteY6" fmla="*/ 0 h 6858000"/>
              <a:gd name="connsiteX7" fmla="*/ 5363862 w 7483372"/>
              <a:gd name="connsiteY7" fmla="*/ 36113 h 6858000"/>
              <a:gd name="connsiteX8" fmla="*/ 7483372 w 7483372"/>
              <a:gd name="connsiteY8" fmla="*/ 3408828 h 6858000"/>
              <a:gd name="connsiteX9" fmla="*/ 5198119 w 7483372"/>
              <a:gd name="connsiteY9" fmla="*/ 6856474 h 6858000"/>
              <a:gd name="connsiteX10" fmla="*/ 5194249 w 7483372"/>
              <a:gd name="connsiteY10" fmla="*/ 6858000 h 6858000"/>
              <a:gd name="connsiteX11" fmla="*/ 2289124 w 7483372"/>
              <a:gd name="connsiteY11" fmla="*/ 6858000 h 6858000"/>
              <a:gd name="connsiteX12" fmla="*/ 2285253 w 7483372"/>
              <a:gd name="connsiteY12" fmla="*/ 6856474 h 6858000"/>
              <a:gd name="connsiteX13" fmla="*/ 0 w 7483372"/>
              <a:gd name="connsiteY13" fmla="*/ 3408828 h 6858000"/>
              <a:gd name="connsiteX14" fmla="*/ 2119511 w 7483372"/>
              <a:gd name="connsiteY14" fmla="*/ 36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483372" h="6858000">
                <a:moveTo>
                  <a:pt x="3741687" y="1173163"/>
                </a:moveTo>
                <a:cubicBezTo>
                  <a:pt x="2495822" y="1173163"/>
                  <a:pt x="1485849" y="2183136"/>
                  <a:pt x="1485849" y="3429001"/>
                </a:cubicBezTo>
                <a:cubicBezTo>
                  <a:pt x="1485849" y="4674866"/>
                  <a:pt x="2495822" y="5684839"/>
                  <a:pt x="3741687" y="5684839"/>
                </a:cubicBezTo>
                <a:cubicBezTo>
                  <a:pt x="4987552" y="5684839"/>
                  <a:pt x="5997525" y="4674866"/>
                  <a:pt x="5997525" y="3429001"/>
                </a:cubicBezTo>
                <a:cubicBezTo>
                  <a:pt x="5997525" y="2183136"/>
                  <a:pt x="4987552" y="1173163"/>
                  <a:pt x="3741687" y="1173163"/>
                </a:cubicBezTo>
                <a:close/>
                <a:moveTo>
                  <a:pt x="2199390" y="0"/>
                </a:moveTo>
                <a:lnTo>
                  <a:pt x="5283982" y="0"/>
                </a:lnTo>
                <a:lnTo>
                  <a:pt x="5363862" y="36113"/>
                </a:lnTo>
                <a:cubicBezTo>
                  <a:pt x="6617956" y="640397"/>
                  <a:pt x="7483372" y="1923549"/>
                  <a:pt x="7483372" y="3408828"/>
                </a:cubicBezTo>
                <a:cubicBezTo>
                  <a:pt x="7483372" y="4958685"/>
                  <a:pt x="6541067" y="6288455"/>
                  <a:pt x="5198119" y="6856474"/>
                </a:cubicBezTo>
                <a:lnTo>
                  <a:pt x="5194249" y="6858000"/>
                </a:lnTo>
                <a:lnTo>
                  <a:pt x="2289124" y="6858000"/>
                </a:lnTo>
                <a:lnTo>
                  <a:pt x="2285253" y="6856474"/>
                </a:lnTo>
                <a:cubicBezTo>
                  <a:pt x="942306" y="6288455"/>
                  <a:pt x="0" y="4958685"/>
                  <a:pt x="0" y="3408828"/>
                </a:cubicBezTo>
                <a:cubicBezTo>
                  <a:pt x="0" y="1923549"/>
                  <a:pt x="865416" y="640397"/>
                  <a:pt x="2119511" y="3611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  <p:sp>
        <p:nvSpPr>
          <p:cNvPr id="20" name="그림 개체 틀 19"/>
          <p:cNvSpPr>
            <a:spLocks noGrp="1"/>
          </p:cNvSpPr>
          <p:nvPr>
            <p:ph type="pic" sz="quarter" idx="17"/>
          </p:nvPr>
        </p:nvSpPr>
        <p:spPr>
          <a:xfrm>
            <a:off x="4790661" y="1"/>
            <a:ext cx="4024728" cy="3368607"/>
          </a:xfrm>
          <a:custGeom>
            <a:avLst/>
            <a:gdLst>
              <a:gd name="connsiteX0" fmla="*/ 528775 w 4024728"/>
              <a:gd name="connsiteY0" fmla="*/ 0 h 3368607"/>
              <a:gd name="connsiteX1" fmla="*/ 3495954 w 4024728"/>
              <a:gd name="connsiteY1" fmla="*/ 0 h 3368607"/>
              <a:gd name="connsiteX2" fmla="*/ 3565202 w 4024728"/>
              <a:gd name="connsiteY2" fmla="*/ 76193 h 3368607"/>
              <a:gd name="connsiteX3" fmla="*/ 4024728 w 4024728"/>
              <a:gd name="connsiteY3" fmla="*/ 1356243 h 3368607"/>
              <a:gd name="connsiteX4" fmla="*/ 2012364 w 4024728"/>
              <a:gd name="connsiteY4" fmla="*/ 3368607 h 3368607"/>
              <a:gd name="connsiteX5" fmla="*/ 0 w 4024728"/>
              <a:gd name="connsiteY5" fmla="*/ 1356243 h 3368607"/>
              <a:gd name="connsiteX6" fmla="*/ 459526 w 4024728"/>
              <a:gd name="connsiteY6" fmla="*/ 76193 h 3368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4728" h="3368607">
                <a:moveTo>
                  <a:pt x="528775" y="0"/>
                </a:moveTo>
                <a:lnTo>
                  <a:pt x="3495954" y="0"/>
                </a:lnTo>
                <a:lnTo>
                  <a:pt x="3565202" y="76193"/>
                </a:lnTo>
                <a:cubicBezTo>
                  <a:pt x="3852277" y="424048"/>
                  <a:pt x="4024728" y="870006"/>
                  <a:pt x="4024728" y="1356243"/>
                </a:cubicBezTo>
                <a:cubicBezTo>
                  <a:pt x="4024728" y="2467641"/>
                  <a:pt x="3123762" y="3368607"/>
                  <a:pt x="2012364" y="3368607"/>
                </a:cubicBezTo>
                <a:cubicBezTo>
                  <a:pt x="900966" y="3368607"/>
                  <a:pt x="0" y="2467641"/>
                  <a:pt x="0" y="1356243"/>
                </a:cubicBezTo>
                <a:cubicBezTo>
                  <a:pt x="0" y="870006"/>
                  <a:pt x="172451" y="424048"/>
                  <a:pt x="459526" y="761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167E905-9829-3A48-B64E-3F05C83C52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78100" y="3749742"/>
            <a:ext cx="9220200" cy="2006600"/>
          </a:xfrm>
        </p:spPr>
        <p:txBody>
          <a:bodyPr>
            <a:noAutofit/>
          </a:bodyPr>
          <a:lstStyle>
            <a:lvl1pPr marL="0" indent="0">
              <a:buNone/>
              <a:defRPr sz="8000" b="1">
                <a:solidFill>
                  <a:schemeClr val="accent1"/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2020A61-98B8-4D42-B44D-28436F57824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1100" y="3038475"/>
            <a:ext cx="5537200" cy="520700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EB0AF54-F642-CC4C-A853-9CACB1646C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61100" y="2063115"/>
            <a:ext cx="5537200" cy="520700"/>
          </a:xfrm>
        </p:spPr>
        <p:txBody>
          <a:bodyPr>
            <a:normAutofit/>
          </a:bodyPr>
          <a:lstStyle>
            <a:lvl1pPr marL="0" indent="0" algn="r">
              <a:buNone/>
              <a:defRPr sz="1600" b="0" i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D6FC93-08E4-3643-8D34-1D4297EB1D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6963" y="264418"/>
            <a:ext cx="388801" cy="32400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1C04362-43E0-8443-9DD7-E8C7838A0A0B}"/>
              </a:ext>
            </a:extLst>
          </p:cNvPr>
          <p:cNvSpPr txBox="1">
            <a:spLocks/>
          </p:cNvSpPr>
          <p:nvPr userDrawn="1"/>
        </p:nvSpPr>
        <p:spPr>
          <a:xfrm>
            <a:off x="10321714" y="264418"/>
            <a:ext cx="1476586" cy="24622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r"/>
            <a:r>
              <a:rPr lang="en-US" sz="1600" b="1" i="0" spc="0" baseline="0" dirty="0">
                <a:solidFill>
                  <a:schemeClr val="bg1"/>
                </a:solidFill>
                <a:latin typeface="+mj-lt"/>
                <a:ea typeface="Open Sans" charset="0"/>
                <a:cs typeface="Open Sans" charset="0"/>
              </a:rPr>
              <a:t>@</a:t>
            </a:r>
            <a:r>
              <a:rPr lang="en-US" sz="1600" b="1" i="0" spc="0" baseline="0" dirty="0" err="1">
                <a:solidFill>
                  <a:schemeClr val="bg1"/>
                </a:solidFill>
                <a:latin typeface="+mj-lt"/>
                <a:ea typeface="Open Sans" charset="0"/>
                <a:cs typeface="Open Sans" charset="0"/>
              </a:rPr>
              <a:t>openaire_eu</a:t>
            </a:r>
            <a:endParaRPr lang="en-US" sz="1600" b="1" i="0" spc="0" baseline="0" dirty="0">
              <a:solidFill>
                <a:schemeClr val="bg1"/>
              </a:solidFill>
              <a:latin typeface="+mj-lt"/>
              <a:ea typeface="Open Sans" charset="0"/>
              <a:cs typeface="Open Sans" charset="0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DA24E07-433B-D04F-80AA-B81E631A66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48592" y="6387072"/>
            <a:ext cx="324000" cy="324000"/>
          </a:xfrm>
          <a:prstGeom prst="rect">
            <a:avLst/>
          </a:prstGeom>
        </p:spPr>
      </p:pic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93700" y="6356350"/>
            <a:ext cx="77597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altLang="ko-KR"/>
              <a:t>e-IRG Workshop | Brussels | June 5, 2024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84028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_background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59F22E89-4B44-C946-981E-F7522714D6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704"/>
                    </a14:imgEffect>
                    <a14:imgEffect>
                      <a14:saturation sat="1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07" y="-12358"/>
            <a:ext cx="12275201" cy="6912000"/>
          </a:xfrm>
          <a:prstGeom prst="rect">
            <a:avLst/>
          </a:prstGeom>
        </p:spPr>
      </p:pic>
      <p:sp>
        <p:nvSpPr>
          <p:cNvPr id="12" name="바닥글 개체 틀 11"/>
          <p:cNvSpPr>
            <a:spLocks noGrp="1"/>
          </p:cNvSpPr>
          <p:nvPr>
            <p:ph type="ftr" sz="quarter" idx="16"/>
          </p:nvPr>
        </p:nvSpPr>
        <p:spPr>
          <a:xfrm>
            <a:off x="1357183" y="6343993"/>
            <a:ext cx="9477633" cy="365125"/>
          </a:xfrm>
        </p:spPr>
        <p:txBody>
          <a:bodyPr/>
          <a:lstStyle/>
          <a:p>
            <a:r>
              <a:rPr lang="en-US" altLang="ko-KR"/>
              <a:t>e-IRG Workshop | Brussels | June 5, 2024</a:t>
            </a:r>
            <a:endParaRPr lang="ko-KR" alt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8F11581-11D1-C846-9475-A921FBF66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34846" y="962689"/>
            <a:ext cx="6522308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2917694-014E-9346-AFD1-0AB023032C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3621" y="2645461"/>
            <a:ext cx="7784757" cy="3163888"/>
          </a:xfrm>
        </p:spPr>
        <p:txBody>
          <a:bodyPr numCol="2">
            <a:normAutofit/>
          </a:bodyPr>
          <a:lstStyle>
            <a:lvl1pPr marL="514350" indent="-514350">
              <a:lnSpc>
                <a:spcPct val="100000"/>
              </a:lnSpc>
              <a:spcAft>
                <a:spcPts val="1200"/>
              </a:spcAft>
              <a:buFont typeface="+mj-lt"/>
              <a:buAutoNum type="arabicPeriod"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</a:t>
            </a:r>
          </a:p>
          <a:p>
            <a:pPr lvl="0"/>
            <a:r>
              <a:rPr lang="en-GB" dirty="0" err="1"/>
              <a:t>Kjfkajfk</a:t>
            </a:r>
            <a:endParaRPr lang="en-GB" dirty="0"/>
          </a:p>
          <a:p>
            <a:pPr lvl="0"/>
            <a:r>
              <a:rPr lang="en-GB" dirty="0" err="1"/>
              <a:t>Fdkjfkdsljksl</a:t>
            </a:r>
            <a:endParaRPr lang="en-GB" dirty="0"/>
          </a:p>
          <a:p>
            <a:pPr lvl="0"/>
            <a:r>
              <a:rPr lang="en-GB" dirty="0" err="1"/>
              <a:t>Kjfkdjflkas</a:t>
            </a:r>
            <a:endParaRPr lang="en-GB" dirty="0"/>
          </a:p>
          <a:p>
            <a:pPr lvl="0"/>
            <a:r>
              <a:rPr lang="en-GB" dirty="0" err="1"/>
              <a:t>Jfkladfjlkasjf</a:t>
            </a:r>
            <a:endParaRPr lang="en-GB" dirty="0"/>
          </a:p>
          <a:p>
            <a:pPr lvl="0"/>
            <a:r>
              <a:rPr lang="en-GB" dirty="0" err="1"/>
              <a:t>Fjdkfjsldkj</a:t>
            </a:r>
            <a:endParaRPr lang="en-GB" dirty="0"/>
          </a:p>
          <a:p>
            <a:pPr lvl="0"/>
            <a:r>
              <a:rPr lang="en-GB" dirty="0" err="1"/>
              <a:t>Jkfjasdklfjalsk</a:t>
            </a:r>
            <a:endParaRPr lang="en-GB" dirty="0"/>
          </a:p>
          <a:p>
            <a:pPr lvl="0"/>
            <a:endParaRPr lang="en-GB" dirty="0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8B13439-71EF-5F4B-B473-842C9AAF25A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90" y="6316329"/>
            <a:ext cx="1181615" cy="420452"/>
          </a:xfrm>
          <a:prstGeom prst="rect">
            <a:avLst/>
          </a:prstGeom>
        </p:spPr>
      </p:pic>
      <p:sp>
        <p:nvSpPr>
          <p:cNvPr id="2" name="슬라이드 번호 개체 틀 12">
            <a:extLst>
              <a:ext uri="{FF2B5EF4-FFF2-40B4-BE49-F238E27FC236}">
                <a16:creationId xmlns:a16="http://schemas.microsoft.com/office/drawing/2014/main" id="{D010FBB0-2180-DEFE-06F9-6C0F8C02E7D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5699218" y="-8563"/>
            <a:ext cx="396000" cy="588112"/>
          </a:xfr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algn="ctr">
              <a:defRPr lang="ko-KR" altLang="en-US" smtClean="0">
                <a:solidFill>
                  <a:schemeClr val="bg1"/>
                </a:solidFill>
              </a:defRPr>
            </a:lvl1pPr>
          </a:lstStyle>
          <a:p>
            <a:fld id="{BB5D696C-7C4B-4748-AD7A-B30C297BC295}" type="slidenum">
              <a:rPr lang="en-GR" smtClean="0"/>
              <a:pPr/>
              <a:t>‹#›</a:t>
            </a:fld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41691756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_and_content_image_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그림 개체 틀 13"/>
          <p:cNvSpPr>
            <a:spLocks noGrp="1"/>
          </p:cNvSpPr>
          <p:nvPr>
            <p:ph type="pic" sz="quarter" idx="15"/>
          </p:nvPr>
        </p:nvSpPr>
        <p:spPr>
          <a:xfrm>
            <a:off x="0" y="717886"/>
            <a:ext cx="2452914" cy="4905828"/>
          </a:xfrm>
          <a:custGeom>
            <a:avLst/>
            <a:gdLst>
              <a:gd name="connsiteX0" fmla="*/ 0 w 2452914"/>
              <a:gd name="connsiteY0" fmla="*/ 0 h 4905828"/>
              <a:gd name="connsiteX1" fmla="*/ 2452914 w 2452914"/>
              <a:gd name="connsiteY1" fmla="*/ 2452914 h 4905828"/>
              <a:gd name="connsiteX2" fmla="*/ 0 w 2452914"/>
              <a:gd name="connsiteY2" fmla="*/ 4905828 h 4905828"/>
              <a:gd name="connsiteX3" fmla="*/ 0 w 2452914"/>
              <a:gd name="connsiteY3" fmla="*/ 3679371 h 4905828"/>
              <a:gd name="connsiteX4" fmla="*/ 1226457 w 2452914"/>
              <a:gd name="connsiteY4" fmla="*/ 2452914 h 4905828"/>
              <a:gd name="connsiteX5" fmla="*/ 0 w 2452914"/>
              <a:gd name="connsiteY5" fmla="*/ 1226457 h 4905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52914" h="4905828">
                <a:moveTo>
                  <a:pt x="0" y="0"/>
                </a:moveTo>
                <a:cubicBezTo>
                  <a:pt x="1354707" y="0"/>
                  <a:pt x="2452914" y="1098207"/>
                  <a:pt x="2452914" y="2452914"/>
                </a:cubicBezTo>
                <a:cubicBezTo>
                  <a:pt x="2452914" y="3807621"/>
                  <a:pt x="1354707" y="4905828"/>
                  <a:pt x="0" y="4905828"/>
                </a:cubicBezTo>
                <a:lnTo>
                  <a:pt x="0" y="3679371"/>
                </a:lnTo>
                <a:cubicBezTo>
                  <a:pt x="677353" y="3679371"/>
                  <a:pt x="1226457" y="3130267"/>
                  <a:pt x="1226457" y="2452914"/>
                </a:cubicBezTo>
                <a:cubicBezTo>
                  <a:pt x="1226457" y="1775561"/>
                  <a:pt x="677353" y="1226457"/>
                  <a:pt x="0" y="122645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81B8A3-DEED-0C46-8830-E9531C503FF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060944" y="6356351"/>
            <a:ext cx="9155696" cy="348330"/>
          </a:xfrm>
        </p:spPr>
        <p:txBody>
          <a:bodyPr/>
          <a:lstStyle/>
          <a:p>
            <a:r>
              <a:rPr lang="en-US" altLang="ko-KR"/>
              <a:t>e-IRG Workshop | Brussels | June 5, 2024</a:t>
            </a:r>
            <a:endParaRPr lang="ko-KR" alt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371B642-A3A3-4245-9B05-EC4A9ED0C3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9504" y="662957"/>
            <a:ext cx="8327136" cy="1289651"/>
          </a:xfrm>
        </p:spPr>
        <p:txBody>
          <a:bodyPr>
            <a:normAutofit/>
          </a:bodyPr>
          <a:lstStyle>
            <a:lvl1pPr>
              <a:defRPr sz="4000" b="1"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7A88DF-AAAD-7B48-9B0D-503B5C067F9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89504" y="1952609"/>
            <a:ext cx="8327136" cy="41400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pic>
        <p:nvPicPr>
          <p:cNvPr id="28" name="Picture 27" descr="Shape, icon, circle&#10;&#10;Description automatically generated">
            <a:extLst>
              <a:ext uri="{FF2B5EF4-FFF2-40B4-BE49-F238E27FC236}">
                <a16:creationId xmlns:a16="http://schemas.microsoft.com/office/drawing/2014/main" id="{83D489A5-A88B-F84C-A113-CF1A6790AC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1392" y="1952608"/>
            <a:ext cx="2448000" cy="244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1DE1C5-7126-1B4E-B550-7F12504C6D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8" y="6354763"/>
            <a:ext cx="1109403" cy="396000"/>
          </a:xfrm>
          <a:prstGeom prst="rect">
            <a:avLst/>
          </a:prstGeom>
        </p:spPr>
      </p:pic>
      <p:sp>
        <p:nvSpPr>
          <p:cNvPr id="3" name="슬라이드 번호 개체 틀 12">
            <a:extLst>
              <a:ext uri="{FF2B5EF4-FFF2-40B4-BE49-F238E27FC236}">
                <a16:creationId xmlns:a16="http://schemas.microsoft.com/office/drawing/2014/main" id="{7E2C1FB3-BA68-137F-CD3C-DD81A8FA549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898000" y="-7215"/>
            <a:ext cx="396000" cy="608790"/>
          </a:xfr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algn="ctr">
              <a:defRPr lang="ko-KR" altLang="en-US" smtClean="0">
                <a:solidFill>
                  <a:schemeClr val="bg1"/>
                </a:solidFill>
              </a:defRPr>
            </a:lvl1pPr>
          </a:lstStyle>
          <a:p>
            <a:fld id="{BB5D696C-7C4B-4748-AD7A-B30C297BC295}" type="slidenum">
              <a:rPr lang="en-GR" smtClean="0"/>
              <a:pPr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615163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_and_content_image_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81B8A3-DEED-0C46-8830-E9531C503FF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060944" y="6356351"/>
            <a:ext cx="9155696" cy="348330"/>
          </a:xfrm>
        </p:spPr>
        <p:txBody>
          <a:bodyPr/>
          <a:lstStyle/>
          <a:p>
            <a:r>
              <a:rPr lang="en-US" altLang="ko-KR"/>
              <a:t>e-IRG Workshop | Brussels | June 5, 2024</a:t>
            </a:r>
            <a:endParaRPr lang="ko-KR" alt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371B642-A3A3-4245-9B05-EC4A9ED0C3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89504" y="662957"/>
            <a:ext cx="8327136" cy="1289651"/>
          </a:xfrm>
        </p:spPr>
        <p:txBody>
          <a:bodyPr>
            <a:normAutofit/>
          </a:bodyPr>
          <a:lstStyle>
            <a:lvl1pPr>
              <a:defRPr sz="4000" b="1"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7A88DF-AAAD-7B48-9B0D-503B5C067F9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889504" y="1952609"/>
            <a:ext cx="8327136" cy="41400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1DE1C5-7126-1B4E-B550-7F12504C6D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8" y="6354763"/>
            <a:ext cx="1109403" cy="39600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12B389F-F556-5545-9A82-F212B7FB2B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3340" y="6431721"/>
            <a:ext cx="409695" cy="2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7" descr="Shape, icon, circle&#10;&#10;Description automatically generated">
            <a:extLst>
              <a:ext uri="{FF2B5EF4-FFF2-40B4-BE49-F238E27FC236}">
                <a16:creationId xmlns:a16="http://schemas.microsoft.com/office/drawing/2014/main" id="{6BA801E1-23A6-2E23-F62C-63010986E59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96859" y="1081562"/>
            <a:ext cx="4925165" cy="4925165"/>
          </a:xfrm>
          <a:prstGeom prst="rect">
            <a:avLst/>
          </a:prstGeom>
        </p:spPr>
      </p:pic>
      <p:pic>
        <p:nvPicPr>
          <p:cNvPr id="4" name="Picture 27" descr="Shape, icon, circle&#10;&#10;Description automatically generated">
            <a:extLst>
              <a:ext uri="{FF2B5EF4-FFF2-40B4-BE49-F238E27FC236}">
                <a16:creationId xmlns:a16="http://schemas.microsoft.com/office/drawing/2014/main" id="{B1D9D5A1-2E1C-78AA-09B2-131905A621F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4606" y="1703815"/>
            <a:ext cx="3680658" cy="3680658"/>
          </a:xfrm>
          <a:prstGeom prst="rect">
            <a:avLst/>
          </a:prstGeom>
        </p:spPr>
      </p:pic>
      <p:pic>
        <p:nvPicPr>
          <p:cNvPr id="5" name="Picture 4" descr="Shape, icon, circle&#10;&#10;Description automatically generated">
            <a:extLst>
              <a:ext uri="{FF2B5EF4-FFF2-40B4-BE49-F238E27FC236}">
                <a16:creationId xmlns:a16="http://schemas.microsoft.com/office/drawing/2014/main" id="{7DCADBC6-EEFA-3776-9618-F2F32FE406C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8277" y="2320144"/>
            <a:ext cx="2448000" cy="2448000"/>
          </a:xfrm>
          <a:prstGeom prst="rect">
            <a:avLst/>
          </a:prstGeom>
        </p:spPr>
      </p:pic>
      <p:pic>
        <p:nvPicPr>
          <p:cNvPr id="6" name="Picture 58">
            <a:extLst>
              <a:ext uri="{FF2B5EF4-FFF2-40B4-BE49-F238E27FC236}">
                <a16:creationId xmlns:a16="http://schemas.microsoft.com/office/drawing/2014/main" id="{69F198D2-1F9B-0C65-E137-AC0F8B67A59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126" y="-169177"/>
            <a:ext cx="1674911" cy="1651648"/>
          </a:xfrm>
          <a:prstGeom prst="rect">
            <a:avLst/>
          </a:prstGeom>
          <a:noFill/>
        </p:spPr>
      </p:pic>
      <p:sp>
        <p:nvSpPr>
          <p:cNvPr id="8" name="슬라이드 번호 개체 틀 12">
            <a:extLst>
              <a:ext uri="{FF2B5EF4-FFF2-40B4-BE49-F238E27FC236}">
                <a16:creationId xmlns:a16="http://schemas.microsoft.com/office/drawing/2014/main" id="{F919756E-31F4-A744-B8B0-2CECC9E78B1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898000" y="-7215"/>
            <a:ext cx="396000" cy="608790"/>
          </a:xfr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algn="ctr">
              <a:defRPr lang="ko-KR" altLang="en-US" smtClean="0">
                <a:solidFill>
                  <a:schemeClr val="bg1"/>
                </a:solidFill>
              </a:defRPr>
            </a:lvl1pPr>
          </a:lstStyle>
          <a:p>
            <a:fld id="{BB5D696C-7C4B-4748-AD7A-B30C297BC295}" type="slidenum">
              <a:rPr lang="en-GR" smtClean="0"/>
              <a:pPr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206962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_and_content_image_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5A4DD70E-AC35-4D40-B7A5-3C289AC68C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40381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81B8A3-DEED-0C46-8830-E9531C503FF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060944" y="6356351"/>
            <a:ext cx="9155696" cy="348330"/>
          </a:xfrm>
        </p:spPr>
        <p:txBody>
          <a:bodyPr/>
          <a:lstStyle/>
          <a:p>
            <a:r>
              <a:rPr lang="en-US" altLang="ko-KR"/>
              <a:t>e-IRG Workshop | Brussels | June 5, 2024</a:t>
            </a:r>
            <a:endParaRPr lang="ko-KR" alt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371B642-A3A3-4245-9B05-EC4A9ED0C3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4086" y="662957"/>
            <a:ext cx="9412554" cy="1289651"/>
          </a:xfrm>
        </p:spPr>
        <p:txBody>
          <a:bodyPr>
            <a:normAutofit/>
          </a:bodyPr>
          <a:lstStyle>
            <a:lvl1pPr>
              <a:defRPr sz="4000" b="1"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7A88DF-AAAD-7B48-9B0D-503B5C067F9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04086" y="1952609"/>
            <a:ext cx="9412554" cy="41400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G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A147AB-CAEB-8D40-885D-B9ACA1EB46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8" y="6354763"/>
            <a:ext cx="1109403" cy="396000"/>
          </a:xfrm>
          <a:prstGeom prst="rect">
            <a:avLst/>
          </a:prstGeom>
        </p:spPr>
      </p:pic>
      <p:sp>
        <p:nvSpPr>
          <p:cNvPr id="3" name="슬라이드 번호 개체 틀 12">
            <a:extLst>
              <a:ext uri="{FF2B5EF4-FFF2-40B4-BE49-F238E27FC236}">
                <a16:creationId xmlns:a16="http://schemas.microsoft.com/office/drawing/2014/main" id="{43E0D2A4-9261-8204-D8DD-3FB5C55081D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898000" y="-7215"/>
            <a:ext cx="396000" cy="608790"/>
          </a:xfr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algn="ctr">
              <a:defRPr lang="ko-KR" altLang="en-US" smtClean="0">
                <a:solidFill>
                  <a:schemeClr val="bg1"/>
                </a:solidFill>
              </a:defRPr>
            </a:lvl1pPr>
          </a:lstStyle>
          <a:p>
            <a:fld id="{BB5D696C-7C4B-4748-AD7A-B30C297BC295}" type="slidenum">
              <a:rPr lang="en-GR" smtClean="0"/>
              <a:pPr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6360675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_and_content_image_side">
    <p:bg>
      <p:bgPr>
        <a:blipFill dpi="0" rotWithShape="1">
          <a:blip r:embed="rId2" cstate="screen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617"/>
                    </a14:imgEffect>
                    <a14:imgEffect>
                      <a14:saturation sat="1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81B8A3-DEED-0C46-8830-E9531C503FF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138182" y="6356351"/>
            <a:ext cx="9078457" cy="360000"/>
          </a:xfrm>
        </p:spPr>
        <p:txBody>
          <a:bodyPr/>
          <a:lstStyle/>
          <a:p>
            <a:r>
              <a:rPr lang="en-US" altLang="ko-KR"/>
              <a:t>e-IRG Workshop | Brussels | June 5, 2024</a:t>
            </a:r>
            <a:endParaRPr lang="ko-KR" alt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371B642-A3A3-4245-9B05-EC4A9ED0C3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7447" y="662957"/>
            <a:ext cx="10039193" cy="1289651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7A88DF-AAAD-7B48-9B0D-503B5C067F9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177447" y="1952609"/>
            <a:ext cx="10039193" cy="414002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B4E3AC6-1CB2-1F47-BDC6-199C1355D8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822" y="6359888"/>
            <a:ext cx="1011724" cy="360000"/>
          </a:xfrm>
          <a:prstGeom prst="rect">
            <a:avLst/>
          </a:prstGeom>
        </p:spPr>
      </p:pic>
      <p:sp>
        <p:nvSpPr>
          <p:cNvPr id="3" name="슬라이드 번호 개체 틀 12">
            <a:extLst>
              <a:ext uri="{FF2B5EF4-FFF2-40B4-BE49-F238E27FC236}">
                <a16:creationId xmlns:a16="http://schemas.microsoft.com/office/drawing/2014/main" id="{5618673E-21A4-3A1E-5B3B-2D3BDED85F6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898000" y="-7215"/>
            <a:ext cx="396000" cy="608790"/>
          </a:xfr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algn="ctr">
              <a:defRPr lang="ko-KR" altLang="en-US" smtClean="0">
                <a:solidFill>
                  <a:schemeClr val="bg1"/>
                </a:solidFill>
              </a:defRPr>
            </a:lvl1pPr>
          </a:lstStyle>
          <a:p>
            <a:fld id="{BB5D696C-7C4B-4748-AD7A-B30C297BC295}" type="slidenum">
              <a:rPr lang="en-GR" smtClean="0"/>
              <a:pPr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5364666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o_title_background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자유형 19">
            <a:extLst>
              <a:ext uri="{FF2B5EF4-FFF2-40B4-BE49-F238E27FC236}">
                <a16:creationId xmlns:a16="http://schemas.microsoft.com/office/drawing/2014/main" id="{AF1EC07F-F38D-834C-B3FE-A93EA6BC1A63}"/>
              </a:ext>
            </a:extLst>
          </p:cNvPr>
          <p:cNvSpPr/>
          <p:nvPr userDrawn="1"/>
        </p:nvSpPr>
        <p:spPr bwMode="auto">
          <a:xfrm>
            <a:off x="5955" y="5529768"/>
            <a:ext cx="2880428" cy="1328232"/>
          </a:xfrm>
          <a:custGeom>
            <a:avLst/>
            <a:gdLst>
              <a:gd name="connsiteX0" fmla="*/ 1440214 w 2880428"/>
              <a:gd name="connsiteY0" fmla="*/ 0 h 1328232"/>
              <a:gd name="connsiteX1" fmla="*/ 2878917 w 2880428"/>
              <a:gd name="connsiteY1" fmla="*/ 1298307 h 1328232"/>
              <a:gd name="connsiteX2" fmla="*/ 2880428 w 2880428"/>
              <a:gd name="connsiteY2" fmla="*/ 1328232 h 1328232"/>
              <a:gd name="connsiteX3" fmla="*/ 0 w 2880428"/>
              <a:gd name="connsiteY3" fmla="*/ 1328232 h 1328232"/>
              <a:gd name="connsiteX4" fmla="*/ 1511 w 2880428"/>
              <a:gd name="connsiteY4" fmla="*/ 1298307 h 1328232"/>
              <a:gd name="connsiteX5" fmla="*/ 1440214 w 2880428"/>
              <a:gd name="connsiteY5" fmla="*/ 0 h 1328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80428" h="1328232">
                <a:moveTo>
                  <a:pt x="1440214" y="0"/>
                </a:moveTo>
                <a:cubicBezTo>
                  <a:pt x="2188993" y="0"/>
                  <a:pt x="2804858" y="569067"/>
                  <a:pt x="2878917" y="1298307"/>
                </a:cubicBezTo>
                <a:lnTo>
                  <a:pt x="2880428" y="1328232"/>
                </a:lnTo>
                <a:lnTo>
                  <a:pt x="0" y="1328232"/>
                </a:lnTo>
                <a:lnTo>
                  <a:pt x="1511" y="1298307"/>
                </a:lnTo>
                <a:cubicBezTo>
                  <a:pt x="75570" y="569067"/>
                  <a:pt x="691436" y="0"/>
                  <a:pt x="1440214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ko-KR" altLang="en-US">
              <a:latin typeface="+mj-lt"/>
            </a:endParaRPr>
          </a:p>
        </p:txBody>
      </p:sp>
      <p:sp>
        <p:nvSpPr>
          <p:cNvPr id="10" name="그림 개체 틀 8"/>
          <p:cNvSpPr>
            <a:spLocks noGrp="1"/>
          </p:cNvSpPr>
          <p:nvPr>
            <p:ph type="pic" sz="quarter" idx="13"/>
          </p:nvPr>
        </p:nvSpPr>
        <p:spPr>
          <a:xfrm>
            <a:off x="3624093" y="1620252"/>
            <a:ext cx="4542762" cy="4539916"/>
          </a:xfrm>
          <a:prstGeom prst="ellipse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11" name="그림 개체 틀 8"/>
          <p:cNvSpPr>
            <a:spLocks noGrp="1"/>
          </p:cNvSpPr>
          <p:nvPr>
            <p:ph type="pic" sz="quarter" idx="14"/>
          </p:nvPr>
        </p:nvSpPr>
        <p:spPr>
          <a:xfrm>
            <a:off x="6136106" y="468096"/>
            <a:ext cx="2862432" cy="2860639"/>
          </a:xfrm>
          <a:prstGeom prst="ellipse">
            <a:avLst/>
          </a:prstGeom>
        </p:spPr>
        <p:txBody>
          <a:bodyPr/>
          <a:lstStyle/>
          <a:p>
            <a:endParaRPr lang="ko-KR" altLang="en-US"/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050C606-139F-F94B-A05B-BEE0478328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822" y="6359888"/>
            <a:ext cx="1011724" cy="360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2F9E2EB-F8A1-2144-9643-C0EC4AC9555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1176981" y="6407673"/>
            <a:ext cx="9838038" cy="365125"/>
          </a:xfrm>
        </p:spPr>
        <p:txBody>
          <a:bodyPr/>
          <a:lstStyle/>
          <a:p>
            <a:r>
              <a:rPr lang="en-US" altLang="ko-KR"/>
              <a:t>e-IRG Workshop | Brussels | June 5, 2024</a:t>
            </a:r>
            <a:endParaRPr lang="ko-KR" alt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58315CD-BB9F-7A47-BFCA-00E83F84D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112" y="3120090"/>
            <a:ext cx="5547360" cy="2179942"/>
          </a:xfrm>
        </p:spPr>
        <p:txBody>
          <a:bodyPr/>
          <a:lstStyle>
            <a:lvl1pPr algn="ctr">
              <a:defRPr cap="all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BBF765-8629-CD4D-BA34-F529E28BA0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1001" y="-1049888"/>
            <a:ext cx="2900930" cy="286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877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_1_graded_background">
    <p:bg>
      <p:bgPr>
        <a:gradFill>
          <a:gsLst>
            <a:gs pos="0">
              <a:schemeClr val="accent2"/>
            </a:gs>
            <a:gs pos="100000">
              <a:srgbClr val="2A6AC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9"/>
          <p:cNvSpPr>
            <a:spLocks noGrp="1"/>
          </p:cNvSpPr>
          <p:nvPr>
            <p:ph type="pic" sz="quarter" idx="16"/>
          </p:nvPr>
        </p:nvSpPr>
        <p:spPr>
          <a:xfrm>
            <a:off x="289029" y="0"/>
            <a:ext cx="7483372" cy="6858000"/>
          </a:xfrm>
          <a:custGeom>
            <a:avLst/>
            <a:gdLst>
              <a:gd name="connsiteX0" fmla="*/ 3741687 w 7483372"/>
              <a:gd name="connsiteY0" fmla="*/ 1173163 h 6858000"/>
              <a:gd name="connsiteX1" fmla="*/ 1485849 w 7483372"/>
              <a:gd name="connsiteY1" fmla="*/ 3429001 h 6858000"/>
              <a:gd name="connsiteX2" fmla="*/ 3741687 w 7483372"/>
              <a:gd name="connsiteY2" fmla="*/ 5684839 h 6858000"/>
              <a:gd name="connsiteX3" fmla="*/ 5997525 w 7483372"/>
              <a:gd name="connsiteY3" fmla="*/ 3429001 h 6858000"/>
              <a:gd name="connsiteX4" fmla="*/ 3741687 w 7483372"/>
              <a:gd name="connsiteY4" fmla="*/ 1173163 h 6858000"/>
              <a:gd name="connsiteX5" fmla="*/ 2199390 w 7483372"/>
              <a:gd name="connsiteY5" fmla="*/ 0 h 6858000"/>
              <a:gd name="connsiteX6" fmla="*/ 5283982 w 7483372"/>
              <a:gd name="connsiteY6" fmla="*/ 0 h 6858000"/>
              <a:gd name="connsiteX7" fmla="*/ 5363862 w 7483372"/>
              <a:gd name="connsiteY7" fmla="*/ 36113 h 6858000"/>
              <a:gd name="connsiteX8" fmla="*/ 7483372 w 7483372"/>
              <a:gd name="connsiteY8" fmla="*/ 3408828 h 6858000"/>
              <a:gd name="connsiteX9" fmla="*/ 5198119 w 7483372"/>
              <a:gd name="connsiteY9" fmla="*/ 6856474 h 6858000"/>
              <a:gd name="connsiteX10" fmla="*/ 5194249 w 7483372"/>
              <a:gd name="connsiteY10" fmla="*/ 6858000 h 6858000"/>
              <a:gd name="connsiteX11" fmla="*/ 2289124 w 7483372"/>
              <a:gd name="connsiteY11" fmla="*/ 6858000 h 6858000"/>
              <a:gd name="connsiteX12" fmla="*/ 2285253 w 7483372"/>
              <a:gd name="connsiteY12" fmla="*/ 6856474 h 6858000"/>
              <a:gd name="connsiteX13" fmla="*/ 0 w 7483372"/>
              <a:gd name="connsiteY13" fmla="*/ 3408828 h 6858000"/>
              <a:gd name="connsiteX14" fmla="*/ 2119511 w 7483372"/>
              <a:gd name="connsiteY14" fmla="*/ 3611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483372" h="6858000">
                <a:moveTo>
                  <a:pt x="3741687" y="1173163"/>
                </a:moveTo>
                <a:cubicBezTo>
                  <a:pt x="2495822" y="1173163"/>
                  <a:pt x="1485849" y="2183136"/>
                  <a:pt x="1485849" y="3429001"/>
                </a:cubicBezTo>
                <a:cubicBezTo>
                  <a:pt x="1485849" y="4674866"/>
                  <a:pt x="2495822" y="5684839"/>
                  <a:pt x="3741687" y="5684839"/>
                </a:cubicBezTo>
                <a:cubicBezTo>
                  <a:pt x="4987552" y="5684839"/>
                  <a:pt x="5997525" y="4674866"/>
                  <a:pt x="5997525" y="3429001"/>
                </a:cubicBezTo>
                <a:cubicBezTo>
                  <a:pt x="5997525" y="2183136"/>
                  <a:pt x="4987552" y="1173163"/>
                  <a:pt x="3741687" y="1173163"/>
                </a:cubicBezTo>
                <a:close/>
                <a:moveTo>
                  <a:pt x="2199390" y="0"/>
                </a:moveTo>
                <a:lnTo>
                  <a:pt x="5283982" y="0"/>
                </a:lnTo>
                <a:lnTo>
                  <a:pt x="5363862" y="36113"/>
                </a:lnTo>
                <a:cubicBezTo>
                  <a:pt x="6617956" y="640397"/>
                  <a:pt x="7483372" y="1923549"/>
                  <a:pt x="7483372" y="3408828"/>
                </a:cubicBezTo>
                <a:cubicBezTo>
                  <a:pt x="7483372" y="4958685"/>
                  <a:pt x="6541067" y="6288455"/>
                  <a:pt x="5198119" y="6856474"/>
                </a:cubicBezTo>
                <a:lnTo>
                  <a:pt x="5194249" y="6858000"/>
                </a:lnTo>
                <a:lnTo>
                  <a:pt x="2289124" y="6858000"/>
                </a:lnTo>
                <a:lnTo>
                  <a:pt x="2285253" y="6856474"/>
                </a:lnTo>
                <a:cubicBezTo>
                  <a:pt x="942306" y="6288455"/>
                  <a:pt x="0" y="4958685"/>
                  <a:pt x="0" y="3408828"/>
                </a:cubicBezTo>
                <a:cubicBezTo>
                  <a:pt x="0" y="1923549"/>
                  <a:pt x="865416" y="640397"/>
                  <a:pt x="2119511" y="3611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  <p:sp>
        <p:nvSpPr>
          <p:cNvPr id="20" name="그림 개체 틀 19"/>
          <p:cNvSpPr>
            <a:spLocks noGrp="1"/>
          </p:cNvSpPr>
          <p:nvPr>
            <p:ph type="pic" sz="quarter" idx="17"/>
          </p:nvPr>
        </p:nvSpPr>
        <p:spPr>
          <a:xfrm>
            <a:off x="4790661" y="1"/>
            <a:ext cx="4024728" cy="3368607"/>
          </a:xfrm>
          <a:custGeom>
            <a:avLst/>
            <a:gdLst>
              <a:gd name="connsiteX0" fmla="*/ 528775 w 4024728"/>
              <a:gd name="connsiteY0" fmla="*/ 0 h 3368607"/>
              <a:gd name="connsiteX1" fmla="*/ 3495954 w 4024728"/>
              <a:gd name="connsiteY1" fmla="*/ 0 h 3368607"/>
              <a:gd name="connsiteX2" fmla="*/ 3565202 w 4024728"/>
              <a:gd name="connsiteY2" fmla="*/ 76193 h 3368607"/>
              <a:gd name="connsiteX3" fmla="*/ 4024728 w 4024728"/>
              <a:gd name="connsiteY3" fmla="*/ 1356243 h 3368607"/>
              <a:gd name="connsiteX4" fmla="*/ 2012364 w 4024728"/>
              <a:gd name="connsiteY4" fmla="*/ 3368607 h 3368607"/>
              <a:gd name="connsiteX5" fmla="*/ 0 w 4024728"/>
              <a:gd name="connsiteY5" fmla="*/ 1356243 h 3368607"/>
              <a:gd name="connsiteX6" fmla="*/ 459526 w 4024728"/>
              <a:gd name="connsiteY6" fmla="*/ 76193 h 3368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4728" h="3368607">
                <a:moveTo>
                  <a:pt x="528775" y="0"/>
                </a:moveTo>
                <a:lnTo>
                  <a:pt x="3495954" y="0"/>
                </a:lnTo>
                <a:lnTo>
                  <a:pt x="3565202" y="76193"/>
                </a:lnTo>
                <a:cubicBezTo>
                  <a:pt x="3852277" y="424048"/>
                  <a:pt x="4024728" y="870006"/>
                  <a:pt x="4024728" y="1356243"/>
                </a:cubicBezTo>
                <a:cubicBezTo>
                  <a:pt x="4024728" y="2467641"/>
                  <a:pt x="3123762" y="3368607"/>
                  <a:pt x="2012364" y="3368607"/>
                </a:cubicBezTo>
                <a:cubicBezTo>
                  <a:pt x="900966" y="3368607"/>
                  <a:pt x="0" y="2467641"/>
                  <a:pt x="0" y="1356243"/>
                </a:cubicBezTo>
                <a:cubicBezTo>
                  <a:pt x="0" y="870006"/>
                  <a:pt x="172451" y="424048"/>
                  <a:pt x="459526" y="761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167E905-9829-3A48-B64E-3F05C83C52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78100" y="3749742"/>
            <a:ext cx="9220200" cy="2006600"/>
          </a:xfrm>
        </p:spPr>
        <p:txBody>
          <a:bodyPr>
            <a:noAutofit/>
          </a:bodyPr>
          <a:lstStyle>
            <a:lvl1pPr marL="0" indent="0" algn="r">
              <a:buNone/>
              <a:defRPr sz="8000" b="1">
                <a:solidFill>
                  <a:schemeClr val="bg1"/>
                </a:solidFill>
                <a:latin typeface="+mj-lt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2020A61-98B8-4D42-B44D-28436F57824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1100" y="3038475"/>
            <a:ext cx="5537200" cy="520700"/>
          </a:xfrm>
        </p:spPr>
        <p:txBody>
          <a:bodyPr/>
          <a:lstStyle>
            <a:lvl1pPr marL="0" indent="0" algn="r">
              <a:buNone/>
              <a:defRPr b="0" i="0">
                <a:solidFill>
                  <a:schemeClr val="bg1"/>
                </a:solidFill>
                <a:latin typeface="+mn-lt"/>
                <a:cs typeface="Calibri Light" panose="020F0302020204030204" pitchFamily="34" charset="0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EEB0AF54-F642-CC4C-A853-9CACB1646C6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61100" y="2063115"/>
            <a:ext cx="5537200" cy="520700"/>
          </a:xfrm>
        </p:spPr>
        <p:txBody>
          <a:bodyPr>
            <a:normAutofit/>
          </a:bodyPr>
          <a:lstStyle>
            <a:lvl1pPr marL="0" indent="0" algn="r">
              <a:buNone/>
              <a:defRPr sz="1600" b="0" i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9D6FC93-08E4-3643-8D34-1D4297EB1D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811" y="208742"/>
            <a:ext cx="324000" cy="26999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1C04362-43E0-8443-9DD7-E8C7838A0A0B}"/>
              </a:ext>
            </a:extLst>
          </p:cNvPr>
          <p:cNvSpPr txBox="1">
            <a:spLocks noChangeAspect="1"/>
          </p:cNvSpPr>
          <p:nvPr userDrawn="1"/>
        </p:nvSpPr>
        <p:spPr>
          <a:xfrm>
            <a:off x="10426385" y="181869"/>
            <a:ext cx="1476586" cy="24622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r"/>
            <a:r>
              <a:rPr lang="en-US" sz="1600" b="1" i="0" spc="0" baseline="0" dirty="0">
                <a:solidFill>
                  <a:schemeClr val="bg1"/>
                </a:solidFill>
                <a:latin typeface="+mj-lt"/>
                <a:ea typeface="Open Sans" charset="0"/>
                <a:cs typeface="Open Sans" charset="0"/>
              </a:rPr>
              <a:t>@</a:t>
            </a:r>
            <a:r>
              <a:rPr lang="en-US" sz="1600" b="1" i="0" spc="0" baseline="0" dirty="0" err="1">
                <a:solidFill>
                  <a:schemeClr val="bg1"/>
                </a:solidFill>
                <a:latin typeface="+mj-lt"/>
                <a:ea typeface="Open Sans" charset="0"/>
                <a:cs typeface="Open Sans" charset="0"/>
              </a:rPr>
              <a:t>openaire_eu</a:t>
            </a:r>
            <a:endParaRPr lang="en-US" sz="1600" b="1" i="0" spc="0" baseline="0" dirty="0">
              <a:solidFill>
                <a:schemeClr val="bg1"/>
              </a:solidFill>
              <a:latin typeface="+mj-lt"/>
              <a:ea typeface="Open Sans" charset="0"/>
              <a:cs typeface="Open Sans" charset="0"/>
            </a:endParaRP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DA24E07-433B-D04F-80AA-B81E631A66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74300" y="6372763"/>
            <a:ext cx="324000" cy="324000"/>
          </a:xfrm>
          <a:prstGeom prst="rect">
            <a:avLst/>
          </a:prstGeom>
        </p:spPr>
      </p:pic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1417135" y="6371656"/>
            <a:ext cx="935773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ko-KR"/>
              <a:t>e-IRG Workshop | Brussels | June 5, 2024</a:t>
            </a:r>
            <a:endParaRPr lang="ko-KR" altLang="en-US"/>
          </a:p>
        </p:txBody>
      </p:sp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0673A0C-1FC0-E54B-9883-592EE9645F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90" y="6316329"/>
            <a:ext cx="1181615" cy="42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7705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o_title_background">
    <p:bg>
      <p:bgPr>
        <a:gradFill>
          <a:gsLst>
            <a:gs pos="0">
              <a:schemeClr val="bg2"/>
            </a:gs>
            <a:gs pos="100000">
              <a:srgbClr val="2A6AC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8"/>
          <p:cNvSpPr>
            <a:spLocks noGrp="1"/>
          </p:cNvSpPr>
          <p:nvPr>
            <p:ph type="pic" sz="quarter" idx="13"/>
          </p:nvPr>
        </p:nvSpPr>
        <p:spPr>
          <a:xfrm>
            <a:off x="3624093" y="1620252"/>
            <a:ext cx="4542762" cy="4539916"/>
          </a:xfrm>
          <a:prstGeom prst="ellipse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11" name="그림 개체 틀 8"/>
          <p:cNvSpPr>
            <a:spLocks noGrp="1"/>
          </p:cNvSpPr>
          <p:nvPr>
            <p:ph type="pic" sz="quarter" idx="14"/>
          </p:nvPr>
        </p:nvSpPr>
        <p:spPr>
          <a:xfrm>
            <a:off x="6136106" y="468096"/>
            <a:ext cx="2862432" cy="2860639"/>
          </a:xfrm>
          <a:prstGeom prst="ellipse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2F9E2EB-F8A1-2144-9643-C0EC4AC9555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111140" y="6389904"/>
            <a:ext cx="9838038" cy="365125"/>
          </a:xfrm>
        </p:spPr>
        <p:txBody>
          <a:bodyPr/>
          <a:lstStyle/>
          <a:p>
            <a:r>
              <a:rPr lang="en-US" altLang="ko-KR"/>
              <a:t>e-IRG Workshop | Brussels | June 5, 2024</a:t>
            </a:r>
            <a:endParaRPr lang="ko-KR" alt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58315CD-BB9F-7A47-BFCA-00E83F84D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112" y="3120090"/>
            <a:ext cx="5547360" cy="2179942"/>
          </a:xfrm>
        </p:spPr>
        <p:txBody>
          <a:bodyPr/>
          <a:lstStyle>
            <a:lvl1pPr algn="ctr">
              <a:defRPr cap="all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pic>
        <p:nvPicPr>
          <p:cNvPr id="4" name="Picture 3" descr="A blue and purple text on a black background&#10;&#10;Description automatically generated">
            <a:extLst>
              <a:ext uri="{FF2B5EF4-FFF2-40B4-BE49-F238E27FC236}">
                <a16:creationId xmlns:a16="http://schemas.microsoft.com/office/drawing/2014/main" id="{9E0A40D7-D87E-CA05-DFF0-CBCC761806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2" y="5662212"/>
            <a:ext cx="1874788" cy="109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913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s_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자유형 32">
            <a:extLst>
              <a:ext uri="{FF2B5EF4-FFF2-40B4-BE49-F238E27FC236}">
                <a16:creationId xmlns:a16="http://schemas.microsoft.com/office/drawing/2014/main" id="{4E43130D-F603-6A4E-B430-8A72FABCADFB}"/>
              </a:ext>
            </a:extLst>
          </p:cNvPr>
          <p:cNvSpPr/>
          <p:nvPr userDrawn="1"/>
        </p:nvSpPr>
        <p:spPr bwMode="auto">
          <a:xfrm>
            <a:off x="3088443" y="1084306"/>
            <a:ext cx="9103557" cy="5172119"/>
          </a:xfrm>
          <a:custGeom>
            <a:avLst/>
            <a:gdLst>
              <a:gd name="connsiteX0" fmla="*/ 862037 w 9103557"/>
              <a:gd name="connsiteY0" fmla="*/ 0 h 5172119"/>
              <a:gd name="connsiteX1" fmla="*/ 9103557 w 9103557"/>
              <a:gd name="connsiteY1" fmla="*/ 0 h 5172119"/>
              <a:gd name="connsiteX2" fmla="*/ 9103557 w 9103557"/>
              <a:gd name="connsiteY2" fmla="*/ 5172119 h 5172119"/>
              <a:gd name="connsiteX3" fmla="*/ 862037 w 9103557"/>
              <a:gd name="connsiteY3" fmla="*/ 5172119 h 5172119"/>
              <a:gd name="connsiteX4" fmla="*/ 0 w 9103557"/>
              <a:gd name="connsiteY4" fmla="*/ 4310082 h 5172119"/>
              <a:gd name="connsiteX5" fmla="*/ 0 w 9103557"/>
              <a:gd name="connsiteY5" fmla="*/ 862037 h 5172119"/>
              <a:gd name="connsiteX6" fmla="*/ 862037 w 9103557"/>
              <a:gd name="connsiteY6" fmla="*/ 0 h 5172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03557" h="5172119">
                <a:moveTo>
                  <a:pt x="862037" y="0"/>
                </a:moveTo>
                <a:lnTo>
                  <a:pt x="9103557" y="0"/>
                </a:lnTo>
                <a:lnTo>
                  <a:pt x="9103557" y="5172119"/>
                </a:lnTo>
                <a:lnTo>
                  <a:pt x="862037" y="5172119"/>
                </a:lnTo>
                <a:cubicBezTo>
                  <a:pt x="385947" y="5172119"/>
                  <a:pt x="0" y="4786172"/>
                  <a:pt x="0" y="4310082"/>
                </a:cubicBezTo>
                <a:lnTo>
                  <a:pt x="0" y="862037"/>
                </a:lnTo>
                <a:cubicBezTo>
                  <a:pt x="0" y="385947"/>
                  <a:pt x="385947" y="0"/>
                  <a:pt x="862037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ko-KR" altLang="en-US"/>
          </a:p>
        </p:txBody>
      </p:sp>
      <p:cxnSp>
        <p:nvCxnSpPr>
          <p:cNvPr id="28" name="직선 연결선 8">
            <a:extLst>
              <a:ext uri="{FF2B5EF4-FFF2-40B4-BE49-F238E27FC236}">
                <a16:creationId xmlns:a16="http://schemas.microsoft.com/office/drawing/2014/main" id="{B57863DC-C940-F946-A621-061005A661FE}"/>
              </a:ext>
            </a:extLst>
          </p:cNvPr>
          <p:cNvCxnSpPr/>
          <p:nvPr userDrawn="1"/>
        </p:nvCxnSpPr>
        <p:spPr>
          <a:xfrm>
            <a:off x="6272029" y="1675027"/>
            <a:ext cx="0" cy="39906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그림 개체 틀 8"/>
          <p:cNvSpPr>
            <a:spLocks noGrp="1"/>
          </p:cNvSpPr>
          <p:nvPr>
            <p:ph type="pic" sz="quarter" idx="15"/>
          </p:nvPr>
        </p:nvSpPr>
        <p:spPr>
          <a:xfrm>
            <a:off x="3634951" y="1725963"/>
            <a:ext cx="2101769" cy="2100454"/>
          </a:xfrm>
          <a:prstGeom prst="ellipse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14" name="그림 개체 틀 8"/>
          <p:cNvSpPr>
            <a:spLocks noGrp="1"/>
          </p:cNvSpPr>
          <p:nvPr>
            <p:ph type="pic" sz="quarter" idx="16"/>
          </p:nvPr>
        </p:nvSpPr>
        <p:spPr>
          <a:xfrm>
            <a:off x="6715580" y="1725963"/>
            <a:ext cx="2101769" cy="2100454"/>
          </a:xfrm>
          <a:prstGeom prst="ellipse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15" name="그림 개체 틀 8"/>
          <p:cNvSpPr>
            <a:spLocks noGrp="1"/>
          </p:cNvSpPr>
          <p:nvPr>
            <p:ph type="pic" sz="quarter" idx="17"/>
          </p:nvPr>
        </p:nvSpPr>
        <p:spPr>
          <a:xfrm>
            <a:off x="9790354" y="1725963"/>
            <a:ext cx="2101769" cy="2100454"/>
          </a:xfrm>
          <a:prstGeom prst="ellipse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3BBE797-7784-D741-9261-70803E6E0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09" y="1103389"/>
            <a:ext cx="2490212" cy="2151875"/>
          </a:xfrm>
        </p:spPr>
        <p:txBody>
          <a:bodyPr anchor="b">
            <a:normAutofit/>
          </a:bodyPr>
          <a:lstStyle>
            <a:lvl1pPr>
              <a:defRPr sz="36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02615421-31E3-D445-854E-302773A7CFB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58408" y="3429000"/>
            <a:ext cx="2507029" cy="252095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36" name="슬라이드 번호 개체 틀 12">
            <a:extLst>
              <a:ext uri="{FF2B5EF4-FFF2-40B4-BE49-F238E27FC236}">
                <a16:creationId xmlns:a16="http://schemas.microsoft.com/office/drawing/2014/main" id="{449DCE1B-8EE1-2F48-AECA-53FE116EF53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898000" y="-7215"/>
            <a:ext cx="396000" cy="608790"/>
          </a:xfr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algn="ctr">
              <a:defRPr lang="ko-KR" altLang="en-US" smtClean="0">
                <a:solidFill>
                  <a:schemeClr val="bg1"/>
                </a:solidFill>
              </a:defRPr>
            </a:lvl1pPr>
          </a:lstStyle>
          <a:p>
            <a:fld id="{BB5D696C-7C4B-4748-AD7A-B30C297BC295}" type="slidenum">
              <a:rPr lang="en-GR" smtClean="0"/>
              <a:pPr/>
              <a:t>‹#›</a:t>
            </a:fld>
            <a:endParaRPr lang="en-GR"/>
          </a:p>
        </p:txBody>
      </p:sp>
      <p:sp>
        <p:nvSpPr>
          <p:cNvPr id="37" name="Footer Placeholder 1">
            <a:extLst>
              <a:ext uri="{FF2B5EF4-FFF2-40B4-BE49-F238E27FC236}">
                <a16:creationId xmlns:a16="http://schemas.microsoft.com/office/drawing/2014/main" id="{E0115A98-F4A8-4B4E-A5B6-7C07494BB82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2111140" y="6389904"/>
            <a:ext cx="9838038" cy="365125"/>
          </a:xfrm>
        </p:spPr>
        <p:txBody>
          <a:bodyPr/>
          <a:lstStyle/>
          <a:p>
            <a:r>
              <a:rPr lang="en-US" altLang="ko-KR"/>
              <a:t>e-IRG Workshop | Brussels | June 5, 2024</a:t>
            </a:r>
            <a:endParaRPr lang="ko-KR" altLang="en-US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E2668AA3-3302-AB4D-B6B7-3B1ADCCA071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62400" y="4008438"/>
            <a:ext cx="1341438" cy="403225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Text01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906A256F-9582-6A4C-9F3F-A281097D35B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81984" y="4593684"/>
            <a:ext cx="1985130" cy="118000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</a:t>
            </a:r>
            <a:endParaRPr lang="en-GR" dirty="0"/>
          </a:p>
        </p:txBody>
      </p:sp>
      <p:sp>
        <p:nvSpPr>
          <p:cNvPr id="42" name="Text Placeholder 38">
            <a:extLst>
              <a:ext uri="{FF2B5EF4-FFF2-40B4-BE49-F238E27FC236}">
                <a16:creationId xmlns:a16="http://schemas.microsoft.com/office/drawing/2014/main" id="{AACB43EE-3078-8545-ABB4-B8E957648E8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38627" y="4008438"/>
            <a:ext cx="1341438" cy="403225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Text01</a:t>
            </a:r>
          </a:p>
        </p:txBody>
      </p:sp>
      <p:sp>
        <p:nvSpPr>
          <p:cNvPr id="43" name="Text Placeholder 40">
            <a:extLst>
              <a:ext uri="{FF2B5EF4-FFF2-40B4-BE49-F238E27FC236}">
                <a16:creationId xmlns:a16="http://schemas.microsoft.com/office/drawing/2014/main" id="{9B85BC0F-9A67-B544-A8D8-CC36B699740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758211" y="4593684"/>
            <a:ext cx="1985130" cy="118000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</a:t>
            </a:r>
            <a:endParaRPr lang="en-GR" dirty="0"/>
          </a:p>
        </p:txBody>
      </p:sp>
      <p:sp>
        <p:nvSpPr>
          <p:cNvPr id="44" name="Text Placeholder 38">
            <a:extLst>
              <a:ext uri="{FF2B5EF4-FFF2-40B4-BE49-F238E27FC236}">
                <a16:creationId xmlns:a16="http://schemas.microsoft.com/office/drawing/2014/main" id="{F837E1AA-8CC0-224E-AFB5-32B87822858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164947" y="4008438"/>
            <a:ext cx="1341438" cy="403225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Text01</a:t>
            </a:r>
          </a:p>
        </p:txBody>
      </p:sp>
      <p:sp>
        <p:nvSpPr>
          <p:cNvPr id="45" name="Text Placeholder 40">
            <a:extLst>
              <a:ext uri="{FF2B5EF4-FFF2-40B4-BE49-F238E27FC236}">
                <a16:creationId xmlns:a16="http://schemas.microsoft.com/office/drawing/2014/main" id="{5C55AB3B-54F0-6545-9850-B087EF03081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884531" y="4593684"/>
            <a:ext cx="1985130" cy="118000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Click to edit</a:t>
            </a:r>
            <a:endParaRPr lang="en-GR" dirty="0"/>
          </a:p>
        </p:txBody>
      </p:sp>
      <p:cxnSp>
        <p:nvCxnSpPr>
          <p:cNvPr id="46" name="직선 연결선 8">
            <a:extLst>
              <a:ext uri="{FF2B5EF4-FFF2-40B4-BE49-F238E27FC236}">
                <a16:creationId xmlns:a16="http://schemas.microsoft.com/office/drawing/2014/main" id="{AA3DF89C-F4DA-0542-B70B-9B3854A06476}"/>
              </a:ext>
            </a:extLst>
          </p:cNvPr>
          <p:cNvCxnSpPr/>
          <p:nvPr userDrawn="1"/>
        </p:nvCxnSpPr>
        <p:spPr>
          <a:xfrm>
            <a:off x="9338317" y="1656739"/>
            <a:ext cx="0" cy="39906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3F388A5B-52E6-C042-AC92-B3C586FF61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8" y="6354763"/>
            <a:ext cx="1008548" cy="360000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69EAEF30-F2BA-3249-A538-3F9FDE7FAFD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1269" y="6431721"/>
            <a:ext cx="409695" cy="27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962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image_p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5D92268-3EE3-164E-98A0-006F6F9416B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197656" y="6356351"/>
            <a:ext cx="9088181" cy="346412"/>
          </a:xfrm>
        </p:spPr>
        <p:txBody>
          <a:bodyPr/>
          <a:lstStyle/>
          <a:p>
            <a:r>
              <a:rPr lang="en-US" altLang="ko-KR"/>
              <a:t>e-IRG Workshop | Brussels | June 5, 2024</a:t>
            </a:r>
            <a:endParaRPr lang="ko-KR" altLang="en-US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7A9A3D65-F279-8E44-9C94-E2755D04E7DF}"/>
              </a:ext>
            </a:extLst>
          </p:cNvPr>
          <p:cNvSpPr/>
          <p:nvPr userDrawn="1"/>
        </p:nvSpPr>
        <p:spPr bwMode="auto">
          <a:xfrm>
            <a:off x="7196688" y="1322641"/>
            <a:ext cx="4089150" cy="4089150"/>
          </a:xfrm>
          <a:custGeom>
            <a:avLst/>
            <a:gdLst>
              <a:gd name="connsiteX0" fmla="*/ 407621 w 4089150"/>
              <a:gd name="connsiteY0" fmla="*/ 823284 h 4089150"/>
              <a:gd name="connsiteX1" fmla="*/ 583453 w 4089150"/>
              <a:gd name="connsiteY1" fmla="*/ 948293 h 4089150"/>
              <a:gd name="connsiteX2" fmla="*/ 1153894 w 4089150"/>
              <a:gd name="connsiteY2" fmla="*/ 2157888 h 4089150"/>
              <a:gd name="connsiteX3" fmla="*/ 667861 w 4089150"/>
              <a:gd name="connsiteY3" fmla="*/ 3292586 h 4089150"/>
              <a:gd name="connsiteX4" fmla="*/ 526474 w 4089150"/>
              <a:gd name="connsiteY4" fmla="*/ 3410683 h 4089150"/>
              <a:gd name="connsiteX5" fmla="*/ 466882 w 4089150"/>
              <a:gd name="connsiteY5" fmla="*/ 3345115 h 4089150"/>
              <a:gd name="connsiteX6" fmla="*/ 0 w 4089150"/>
              <a:gd name="connsiteY6" fmla="*/ 2044575 h 4089150"/>
              <a:gd name="connsiteX7" fmla="*/ 349181 w 4089150"/>
              <a:gd name="connsiteY7" fmla="*/ 901434 h 4089150"/>
              <a:gd name="connsiteX8" fmla="*/ 2044575 w 4089150"/>
              <a:gd name="connsiteY8" fmla="*/ 0 h 4089150"/>
              <a:gd name="connsiteX9" fmla="*/ 4089150 w 4089150"/>
              <a:gd name="connsiteY9" fmla="*/ 2044575 h 4089150"/>
              <a:gd name="connsiteX10" fmla="*/ 2044575 w 4089150"/>
              <a:gd name="connsiteY10" fmla="*/ 4089150 h 4089150"/>
              <a:gd name="connsiteX11" fmla="*/ 1956836 w 4089150"/>
              <a:gd name="connsiteY11" fmla="*/ 4084720 h 4089150"/>
              <a:gd name="connsiteX12" fmla="*/ 1956836 w 4089150"/>
              <a:gd name="connsiteY12" fmla="*/ 3698599 h 4089150"/>
              <a:gd name="connsiteX13" fmla="*/ 1988728 w 4089150"/>
              <a:gd name="connsiteY13" fmla="*/ 3700209 h 4089150"/>
              <a:gd name="connsiteX14" fmla="*/ 3646078 w 4089150"/>
              <a:gd name="connsiteY14" fmla="*/ 2042859 h 4089150"/>
              <a:gd name="connsiteX15" fmla="*/ 1988728 w 4089150"/>
              <a:gd name="connsiteY15" fmla="*/ 385509 h 4089150"/>
              <a:gd name="connsiteX16" fmla="*/ 1956836 w 4089150"/>
              <a:gd name="connsiteY16" fmla="*/ 387120 h 4089150"/>
              <a:gd name="connsiteX17" fmla="*/ 1956836 w 4089150"/>
              <a:gd name="connsiteY17" fmla="*/ 4431 h 408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89150" h="4089150">
                <a:moveTo>
                  <a:pt x="407621" y="823284"/>
                </a:moveTo>
                <a:lnTo>
                  <a:pt x="583453" y="948293"/>
                </a:lnTo>
                <a:cubicBezTo>
                  <a:pt x="931836" y="1235804"/>
                  <a:pt x="1153894" y="1670914"/>
                  <a:pt x="1153894" y="2157888"/>
                </a:cubicBezTo>
                <a:cubicBezTo>
                  <a:pt x="1153894" y="2604281"/>
                  <a:pt x="967304" y="3007094"/>
                  <a:pt x="667861" y="3292586"/>
                </a:cubicBezTo>
                <a:lnTo>
                  <a:pt x="526474" y="3410683"/>
                </a:lnTo>
                <a:lnTo>
                  <a:pt x="466882" y="3345115"/>
                </a:lnTo>
                <a:cubicBezTo>
                  <a:pt x="175211" y="2991692"/>
                  <a:pt x="0" y="2538595"/>
                  <a:pt x="0" y="2044575"/>
                </a:cubicBezTo>
                <a:cubicBezTo>
                  <a:pt x="0" y="1621130"/>
                  <a:pt x="128727" y="1227750"/>
                  <a:pt x="349181" y="901434"/>
                </a:cubicBezTo>
                <a:close/>
                <a:moveTo>
                  <a:pt x="2044575" y="0"/>
                </a:moveTo>
                <a:cubicBezTo>
                  <a:pt x="3173763" y="0"/>
                  <a:pt x="4089150" y="915387"/>
                  <a:pt x="4089150" y="2044575"/>
                </a:cubicBezTo>
                <a:cubicBezTo>
                  <a:pt x="4089150" y="3173763"/>
                  <a:pt x="3173763" y="4089150"/>
                  <a:pt x="2044575" y="4089150"/>
                </a:cubicBezTo>
                <a:lnTo>
                  <a:pt x="1956836" y="4084720"/>
                </a:lnTo>
                <a:lnTo>
                  <a:pt x="1956836" y="3698599"/>
                </a:lnTo>
                <a:lnTo>
                  <a:pt x="1988728" y="3700209"/>
                </a:lnTo>
                <a:cubicBezTo>
                  <a:pt x="2904057" y="3700209"/>
                  <a:pt x="3646078" y="2958188"/>
                  <a:pt x="3646078" y="2042859"/>
                </a:cubicBezTo>
                <a:cubicBezTo>
                  <a:pt x="3646078" y="1127530"/>
                  <a:pt x="2904057" y="385509"/>
                  <a:pt x="1988728" y="385509"/>
                </a:cubicBezTo>
                <a:lnTo>
                  <a:pt x="1956836" y="387120"/>
                </a:lnTo>
                <a:lnTo>
                  <a:pt x="1956836" y="443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0" name="자유형 17">
            <a:extLst>
              <a:ext uri="{FF2B5EF4-FFF2-40B4-BE49-F238E27FC236}">
                <a16:creationId xmlns:a16="http://schemas.microsoft.com/office/drawing/2014/main" id="{93E54A54-93AE-D741-84E7-C429DC13E169}"/>
              </a:ext>
            </a:extLst>
          </p:cNvPr>
          <p:cNvSpPr/>
          <p:nvPr userDrawn="1"/>
        </p:nvSpPr>
        <p:spPr bwMode="auto">
          <a:xfrm>
            <a:off x="981960" y="-347731"/>
            <a:ext cx="2557992" cy="1912983"/>
          </a:xfrm>
          <a:custGeom>
            <a:avLst/>
            <a:gdLst>
              <a:gd name="connsiteX0" fmla="*/ 174406 w 2557992"/>
              <a:gd name="connsiteY0" fmla="*/ 0 h 1912983"/>
              <a:gd name="connsiteX1" fmla="*/ 2383586 w 2557992"/>
              <a:gd name="connsiteY1" fmla="*/ 0 h 1912983"/>
              <a:gd name="connsiteX2" fmla="*/ 2457482 w 2557992"/>
              <a:gd name="connsiteY2" fmla="*/ 136144 h 1912983"/>
              <a:gd name="connsiteX3" fmla="*/ 2557992 w 2557992"/>
              <a:gd name="connsiteY3" fmla="*/ 633987 h 1912983"/>
              <a:gd name="connsiteX4" fmla="*/ 1278996 w 2557992"/>
              <a:gd name="connsiteY4" fmla="*/ 1912983 h 1912983"/>
              <a:gd name="connsiteX5" fmla="*/ 0 w 2557992"/>
              <a:gd name="connsiteY5" fmla="*/ 633987 h 1912983"/>
              <a:gd name="connsiteX6" fmla="*/ 100510 w 2557992"/>
              <a:gd name="connsiteY6" fmla="*/ 136144 h 1912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57992" h="1912983">
                <a:moveTo>
                  <a:pt x="174406" y="0"/>
                </a:moveTo>
                <a:lnTo>
                  <a:pt x="2383586" y="0"/>
                </a:lnTo>
                <a:lnTo>
                  <a:pt x="2457482" y="136144"/>
                </a:lnTo>
                <a:cubicBezTo>
                  <a:pt x="2522203" y="289161"/>
                  <a:pt x="2557992" y="457395"/>
                  <a:pt x="2557992" y="633987"/>
                </a:cubicBezTo>
                <a:cubicBezTo>
                  <a:pt x="2557992" y="1340357"/>
                  <a:pt x="1985366" y="1912983"/>
                  <a:pt x="1278996" y="1912983"/>
                </a:cubicBezTo>
                <a:cubicBezTo>
                  <a:pt x="572626" y="1912983"/>
                  <a:pt x="0" y="1340357"/>
                  <a:pt x="0" y="633987"/>
                </a:cubicBezTo>
                <a:cubicBezTo>
                  <a:pt x="0" y="457395"/>
                  <a:pt x="35789" y="289161"/>
                  <a:pt x="100510" y="136144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ko-KR" altLang="en-US"/>
          </a:p>
        </p:txBody>
      </p:sp>
      <p:sp>
        <p:nvSpPr>
          <p:cNvPr id="45" name="타원 14">
            <a:extLst>
              <a:ext uri="{FF2B5EF4-FFF2-40B4-BE49-F238E27FC236}">
                <a16:creationId xmlns:a16="http://schemas.microsoft.com/office/drawing/2014/main" id="{E9DBAEA5-86D3-1C48-A23F-DFEC2033F2D5}"/>
              </a:ext>
            </a:extLst>
          </p:cNvPr>
          <p:cNvSpPr/>
          <p:nvPr userDrawn="1"/>
        </p:nvSpPr>
        <p:spPr bwMode="auto">
          <a:xfrm>
            <a:off x="5215489" y="1912983"/>
            <a:ext cx="3135094" cy="3135094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ko-KR" altLang="en-US"/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1DF56E54-7992-824D-82AE-B2C8728E3F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58621" y="1163638"/>
            <a:ext cx="3584146" cy="4403726"/>
          </a:xfrm>
          <a:custGeom>
            <a:avLst/>
            <a:gdLst>
              <a:gd name="connsiteX0" fmla="*/ 1715517 w 3584146"/>
              <a:gd name="connsiteY0" fmla="*/ 0 h 4403726"/>
              <a:gd name="connsiteX1" fmla="*/ 1894904 w 3584146"/>
              <a:gd name="connsiteY1" fmla="*/ 9058 h 4403726"/>
              <a:gd name="connsiteX2" fmla="*/ 1894904 w 3584146"/>
              <a:gd name="connsiteY2" fmla="*/ 546124 h 4403726"/>
              <a:gd name="connsiteX3" fmla="*/ 1926796 w 3584146"/>
              <a:gd name="connsiteY3" fmla="*/ 544513 h 4403726"/>
              <a:gd name="connsiteX4" fmla="*/ 3584146 w 3584146"/>
              <a:gd name="connsiteY4" fmla="*/ 2201863 h 4403726"/>
              <a:gd name="connsiteX5" fmla="*/ 1926796 w 3584146"/>
              <a:gd name="connsiteY5" fmla="*/ 3859213 h 4403726"/>
              <a:gd name="connsiteX6" fmla="*/ 1894904 w 3584146"/>
              <a:gd name="connsiteY6" fmla="*/ 3857603 h 4403726"/>
              <a:gd name="connsiteX7" fmla="*/ 1894904 w 3584146"/>
              <a:gd name="connsiteY7" fmla="*/ 4394668 h 4403726"/>
              <a:gd name="connsiteX8" fmla="*/ 1715517 w 3584146"/>
              <a:gd name="connsiteY8" fmla="*/ 4403726 h 4403726"/>
              <a:gd name="connsiteX9" fmla="*/ 158565 w 3584146"/>
              <a:gd name="connsiteY9" fmla="*/ 3758815 h 4403726"/>
              <a:gd name="connsiteX10" fmla="*/ 152801 w 3584146"/>
              <a:gd name="connsiteY10" fmla="*/ 3752474 h 4403726"/>
              <a:gd name="connsiteX11" fmla="*/ 271601 w 3584146"/>
              <a:gd name="connsiteY11" fmla="*/ 3695245 h 4403726"/>
              <a:gd name="connsiteX12" fmla="*/ 1091962 w 3584146"/>
              <a:gd name="connsiteY12" fmla="*/ 2316892 h 4403726"/>
              <a:gd name="connsiteX13" fmla="*/ 134575 w 3584146"/>
              <a:gd name="connsiteY13" fmla="*/ 872531 h 4403726"/>
              <a:gd name="connsiteX14" fmla="*/ 0 w 3584146"/>
              <a:gd name="connsiteY14" fmla="*/ 823276 h 4403726"/>
              <a:gd name="connsiteX15" fmla="*/ 16453 w 3584146"/>
              <a:gd name="connsiteY15" fmla="*/ 801274 h 4403726"/>
              <a:gd name="connsiteX16" fmla="*/ 1715517 w 3584146"/>
              <a:gd name="connsiteY16" fmla="*/ 0 h 4403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84146" h="4403726">
                <a:moveTo>
                  <a:pt x="1715517" y="0"/>
                </a:moveTo>
                <a:lnTo>
                  <a:pt x="1894904" y="9058"/>
                </a:lnTo>
                <a:lnTo>
                  <a:pt x="1894904" y="546124"/>
                </a:lnTo>
                <a:lnTo>
                  <a:pt x="1926796" y="544513"/>
                </a:lnTo>
                <a:cubicBezTo>
                  <a:pt x="2842125" y="544513"/>
                  <a:pt x="3584146" y="1286534"/>
                  <a:pt x="3584146" y="2201863"/>
                </a:cubicBezTo>
                <a:cubicBezTo>
                  <a:pt x="3584146" y="3117192"/>
                  <a:pt x="2842125" y="3859213"/>
                  <a:pt x="1926796" y="3859213"/>
                </a:cubicBezTo>
                <a:lnTo>
                  <a:pt x="1894904" y="3857603"/>
                </a:lnTo>
                <a:lnTo>
                  <a:pt x="1894904" y="4394668"/>
                </a:lnTo>
                <a:lnTo>
                  <a:pt x="1715517" y="4403726"/>
                </a:lnTo>
                <a:cubicBezTo>
                  <a:pt x="1107490" y="4403726"/>
                  <a:pt x="557024" y="4157274"/>
                  <a:pt x="158565" y="3758815"/>
                </a:cubicBezTo>
                <a:lnTo>
                  <a:pt x="152801" y="3752474"/>
                </a:lnTo>
                <a:lnTo>
                  <a:pt x="271601" y="3695245"/>
                </a:lnTo>
                <a:cubicBezTo>
                  <a:pt x="760245" y="3429797"/>
                  <a:pt x="1091962" y="2912083"/>
                  <a:pt x="1091962" y="2316892"/>
                </a:cubicBezTo>
                <a:cubicBezTo>
                  <a:pt x="1091962" y="1667593"/>
                  <a:pt x="697191" y="1110498"/>
                  <a:pt x="134575" y="872531"/>
                </a:cubicBezTo>
                <a:lnTo>
                  <a:pt x="0" y="823276"/>
                </a:lnTo>
                <a:lnTo>
                  <a:pt x="16453" y="801274"/>
                </a:lnTo>
                <a:cubicBezTo>
                  <a:pt x="420307" y="311916"/>
                  <a:pt x="1031486" y="0"/>
                  <a:pt x="171551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FEAD2713-7763-5644-AEE3-845EC76792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5581" y="2654706"/>
            <a:ext cx="1674911" cy="1651648"/>
          </a:xfrm>
          <a:prstGeom prst="rect">
            <a:avLst/>
          </a:prstGeom>
        </p:spPr>
      </p:pic>
      <p:sp>
        <p:nvSpPr>
          <p:cNvPr id="60" name="Title 59">
            <a:extLst>
              <a:ext uri="{FF2B5EF4-FFF2-40B4-BE49-F238E27FC236}">
                <a16:creationId xmlns:a16="http://schemas.microsoft.com/office/drawing/2014/main" id="{27BD7337-7BE8-074C-B6EC-BB8824CA1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150" y="2194760"/>
            <a:ext cx="4002024" cy="1325563"/>
          </a:xfrm>
        </p:spPr>
        <p:txBody>
          <a:bodyPr>
            <a:noAutofit/>
          </a:bodyPr>
          <a:lstStyle>
            <a:lvl1pPr>
              <a:defRPr sz="3600" b="1" cap="all" spc="150" baseline="0"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C5C34163-695A-0B41-96A3-10D3EE42A0F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0529" y="3602670"/>
            <a:ext cx="4038646" cy="2517714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E143EE-2B07-A54A-AB71-B37212919B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8" y="6354763"/>
            <a:ext cx="1008548" cy="360000"/>
          </a:xfrm>
          <a:prstGeom prst="rect">
            <a:avLst/>
          </a:prstGeom>
        </p:spPr>
      </p:pic>
      <p:sp>
        <p:nvSpPr>
          <p:cNvPr id="3" name="슬라이드 번호 개체 틀 12">
            <a:extLst>
              <a:ext uri="{FF2B5EF4-FFF2-40B4-BE49-F238E27FC236}">
                <a16:creationId xmlns:a16="http://schemas.microsoft.com/office/drawing/2014/main" id="{F77CDCA4-2EFA-A94F-889D-2347620A876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898000" y="-7215"/>
            <a:ext cx="396000" cy="608790"/>
          </a:xfr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algn="ctr">
              <a:defRPr lang="ko-KR" altLang="en-US" smtClean="0">
                <a:solidFill>
                  <a:schemeClr val="bg1"/>
                </a:solidFill>
              </a:defRPr>
            </a:lvl1pPr>
          </a:lstStyle>
          <a:p>
            <a:fld id="{BB5D696C-7C4B-4748-AD7A-B30C297BC295}" type="slidenum">
              <a:rPr lang="en-GR" smtClean="0"/>
              <a:pPr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1055455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image_p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5D92268-3EE3-164E-98A0-006F6F9416B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197656" y="6356350"/>
            <a:ext cx="9088181" cy="358413"/>
          </a:xfrm>
        </p:spPr>
        <p:txBody>
          <a:bodyPr/>
          <a:lstStyle/>
          <a:p>
            <a:r>
              <a:rPr lang="en-US" altLang="ko-KR"/>
              <a:t>e-IRG Workshop | Brussels | June 5, 2024</a:t>
            </a:r>
            <a:endParaRPr lang="ko-KR" altLang="en-US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7A9A3D65-F279-8E44-9C94-E2755D04E7DF}"/>
              </a:ext>
            </a:extLst>
          </p:cNvPr>
          <p:cNvSpPr/>
          <p:nvPr userDrawn="1"/>
        </p:nvSpPr>
        <p:spPr bwMode="auto">
          <a:xfrm>
            <a:off x="7196688" y="1322641"/>
            <a:ext cx="4089150" cy="4089150"/>
          </a:xfrm>
          <a:custGeom>
            <a:avLst/>
            <a:gdLst>
              <a:gd name="connsiteX0" fmla="*/ 407621 w 4089150"/>
              <a:gd name="connsiteY0" fmla="*/ 823284 h 4089150"/>
              <a:gd name="connsiteX1" fmla="*/ 583453 w 4089150"/>
              <a:gd name="connsiteY1" fmla="*/ 948293 h 4089150"/>
              <a:gd name="connsiteX2" fmla="*/ 1153894 w 4089150"/>
              <a:gd name="connsiteY2" fmla="*/ 2157888 h 4089150"/>
              <a:gd name="connsiteX3" fmla="*/ 667861 w 4089150"/>
              <a:gd name="connsiteY3" fmla="*/ 3292586 h 4089150"/>
              <a:gd name="connsiteX4" fmla="*/ 526474 w 4089150"/>
              <a:gd name="connsiteY4" fmla="*/ 3410683 h 4089150"/>
              <a:gd name="connsiteX5" fmla="*/ 466882 w 4089150"/>
              <a:gd name="connsiteY5" fmla="*/ 3345115 h 4089150"/>
              <a:gd name="connsiteX6" fmla="*/ 0 w 4089150"/>
              <a:gd name="connsiteY6" fmla="*/ 2044575 h 4089150"/>
              <a:gd name="connsiteX7" fmla="*/ 349181 w 4089150"/>
              <a:gd name="connsiteY7" fmla="*/ 901434 h 4089150"/>
              <a:gd name="connsiteX8" fmla="*/ 2044575 w 4089150"/>
              <a:gd name="connsiteY8" fmla="*/ 0 h 4089150"/>
              <a:gd name="connsiteX9" fmla="*/ 4089150 w 4089150"/>
              <a:gd name="connsiteY9" fmla="*/ 2044575 h 4089150"/>
              <a:gd name="connsiteX10" fmla="*/ 2044575 w 4089150"/>
              <a:gd name="connsiteY10" fmla="*/ 4089150 h 4089150"/>
              <a:gd name="connsiteX11" fmla="*/ 1956836 w 4089150"/>
              <a:gd name="connsiteY11" fmla="*/ 4084720 h 4089150"/>
              <a:gd name="connsiteX12" fmla="*/ 1956836 w 4089150"/>
              <a:gd name="connsiteY12" fmla="*/ 3698599 h 4089150"/>
              <a:gd name="connsiteX13" fmla="*/ 1988728 w 4089150"/>
              <a:gd name="connsiteY13" fmla="*/ 3700209 h 4089150"/>
              <a:gd name="connsiteX14" fmla="*/ 3646078 w 4089150"/>
              <a:gd name="connsiteY14" fmla="*/ 2042859 h 4089150"/>
              <a:gd name="connsiteX15" fmla="*/ 1988728 w 4089150"/>
              <a:gd name="connsiteY15" fmla="*/ 385509 h 4089150"/>
              <a:gd name="connsiteX16" fmla="*/ 1956836 w 4089150"/>
              <a:gd name="connsiteY16" fmla="*/ 387120 h 4089150"/>
              <a:gd name="connsiteX17" fmla="*/ 1956836 w 4089150"/>
              <a:gd name="connsiteY17" fmla="*/ 4431 h 408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89150" h="4089150">
                <a:moveTo>
                  <a:pt x="407621" y="823284"/>
                </a:moveTo>
                <a:lnTo>
                  <a:pt x="583453" y="948293"/>
                </a:lnTo>
                <a:cubicBezTo>
                  <a:pt x="931836" y="1235804"/>
                  <a:pt x="1153894" y="1670914"/>
                  <a:pt x="1153894" y="2157888"/>
                </a:cubicBezTo>
                <a:cubicBezTo>
                  <a:pt x="1153894" y="2604281"/>
                  <a:pt x="967304" y="3007094"/>
                  <a:pt x="667861" y="3292586"/>
                </a:cubicBezTo>
                <a:lnTo>
                  <a:pt x="526474" y="3410683"/>
                </a:lnTo>
                <a:lnTo>
                  <a:pt x="466882" y="3345115"/>
                </a:lnTo>
                <a:cubicBezTo>
                  <a:pt x="175211" y="2991692"/>
                  <a:pt x="0" y="2538595"/>
                  <a:pt x="0" y="2044575"/>
                </a:cubicBezTo>
                <a:cubicBezTo>
                  <a:pt x="0" y="1621130"/>
                  <a:pt x="128727" y="1227750"/>
                  <a:pt x="349181" y="901434"/>
                </a:cubicBezTo>
                <a:close/>
                <a:moveTo>
                  <a:pt x="2044575" y="0"/>
                </a:moveTo>
                <a:cubicBezTo>
                  <a:pt x="3173763" y="0"/>
                  <a:pt x="4089150" y="915387"/>
                  <a:pt x="4089150" y="2044575"/>
                </a:cubicBezTo>
                <a:cubicBezTo>
                  <a:pt x="4089150" y="3173763"/>
                  <a:pt x="3173763" y="4089150"/>
                  <a:pt x="2044575" y="4089150"/>
                </a:cubicBezTo>
                <a:lnTo>
                  <a:pt x="1956836" y="4084720"/>
                </a:lnTo>
                <a:lnTo>
                  <a:pt x="1956836" y="3698599"/>
                </a:lnTo>
                <a:lnTo>
                  <a:pt x="1988728" y="3700209"/>
                </a:lnTo>
                <a:cubicBezTo>
                  <a:pt x="2904057" y="3700209"/>
                  <a:pt x="3646078" y="2958188"/>
                  <a:pt x="3646078" y="2042859"/>
                </a:cubicBezTo>
                <a:cubicBezTo>
                  <a:pt x="3646078" y="1127530"/>
                  <a:pt x="2904057" y="385509"/>
                  <a:pt x="1988728" y="385509"/>
                </a:cubicBezTo>
                <a:lnTo>
                  <a:pt x="1956836" y="387120"/>
                </a:lnTo>
                <a:lnTo>
                  <a:pt x="1956836" y="443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5" name="타원 14">
            <a:extLst>
              <a:ext uri="{FF2B5EF4-FFF2-40B4-BE49-F238E27FC236}">
                <a16:creationId xmlns:a16="http://schemas.microsoft.com/office/drawing/2014/main" id="{E9DBAEA5-86D3-1C48-A23F-DFEC2033F2D5}"/>
              </a:ext>
            </a:extLst>
          </p:cNvPr>
          <p:cNvSpPr/>
          <p:nvPr userDrawn="1"/>
        </p:nvSpPr>
        <p:spPr bwMode="auto">
          <a:xfrm>
            <a:off x="5215489" y="1912983"/>
            <a:ext cx="3135094" cy="3135094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ko-KR" altLang="en-US"/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1DF56E54-7992-824D-82AE-B2C8728E3F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58621" y="1163638"/>
            <a:ext cx="3584146" cy="4403726"/>
          </a:xfrm>
          <a:custGeom>
            <a:avLst/>
            <a:gdLst>
              <a:gd name="connsiteX0" fmla="*/ 1715517 w 3584146"/>
              <a:gd name="connsiteY0" fmla="*/ 0 h 4403726"/>
              <a:gd name="connsiteX1" fmla="*/ 1894904 w 3584146"/>
              <a:gd name="connsiteY1" fmla="*/ 9058 h 4403726"/>
              <a:gd name="connsiteX2" fmla="*/ 1894904 w 3584146"/>
              <a:gd name="connsiteY2" fmla="*/ 546124 h 4403726"/>
              <a:gd name="connsiteX3" fmla="*/ 1926796 w 3584146"/>
              <a:gd name="connsiteY3" fmla="*/ 544513 h 4403726"/>
              <a:gd name="connsiteX4" fmla="*/ 3584146 w 3584146"/>
              <a:gd name="connsiteY4" fmla="*/ 2201863 h 4403726"/>
              <a:gd name="connsiteX5" fmla="*/ 1926796 w 3584146"/>
              <a:gd name="connsiteY5" fmla="*/ 3859213 h 4403726"/>
              <a:gd name="connsiteX6" fmla="*/ 1894904 w 3584146"/>
              <a:gd name="connsiteY6" fmla="*/ 3857603 h 4403726"/>
              <a:gd name="connsiteX7" fmla="*/ 1894904 w 3584146"/>
              <a:gd name="connsiteY7" fmla="*/ 4394668 h 4403726"/>
              <a:gd name="connsiteX8" fmla="*/ 1715517 w 3584146"/>
              <a:gd name="connsiteY8" fmla="*/ 4403726 h 4403726"/>
              <a:gd name="connsiteX9" fmla="*/ 158565 w 3584146"/>
              <a:gd name="connsiteY9" fmla="*/ 3758815 h 4403726"/>
              <a:gd name="connsiteX10" fmla="*/ 152801 w 3584146"/>
              <a:gd name="connsiteY10" fmla="*/ 3752474 h 4403726"/>
              <a:gd name="connsiteX11" fmla="*/ 271601 w 3584146"/>
              <a:gd name="connsiteY11" fmla="*/ 3695245 h 4403726"/>
              <a:gd name="connsiteX12" fmla="*/ 1091962 w 3584146"/>
              <a:gd name="connsiteY12" fmla="*/ 2316892 h 4403726"/>
              <a:gd name="connsiteX13" fmla="*/ 134575 w 3584146"/>
              <a:gd name="connsiteY13" fmla="*/ 872531 h 4403726"/>
              <a:gd name="connsiteX14" fmla="*/ 0 w 3584146"/>
              <a:gd name="connsiteY14" fmla="*/ 823276 h 4403726"/>
              <a:gd name="connsiteX15" fmla="*/ 16453 w 3584146"/>
              <a:gd name="connsiteY15" fmla="*/ 801274 h 4403726"/>
              <a:gd name="connsiteX16" fmla="*/ 1715517 w 3584146"/>
              <a:gd name="connsiteY16" fmla="*/ 0 h 4403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84146" h="4403726">
                <a:moveTo>
                  <a:pt x="1715517" y="0"/>
                </a:moveTo>
                <a:lnTo>
                  <a:pt x="1894904" y="9058"/>
                </a:lnTo>
                <a:lnTo>
                  <a:pt x="1894904" y="546124"/>
                </a:lnTo>
                <a:lnTo>
                  <a:pt x="1926796" y="544513"/>
                </a:lnTo>
                <a:cubicBezTo>
                  <a:pt x="2842125" y="544513"/>
                  <a:pt x="3584146" y="1286534"/>
                  <a:pt x="3584146" y="2201863"/>
                </a:cubicBezTo>
                <a:cubicBezTo>
                  <a:pt x="3584146" y="3117192"/>
                  <a:pt x="2842125" y="3859213"/>
                  <a:pt x="1926796" y="3859213"/>
                </a:cubicBezTo>
                <a:lnTo>
                  <a:pt x="1894904" y="3857603"/>
                </a:lnTo>
                <a:lnTo>
                  <a:pt x="1894904" y="4394668"/>
                </a:lnTo>
                <a:lnTo>
                  <a:pt x="1715517" y="4403726"/>
                </a:lnTo>
                <a:cubicBezTo>
                  <a:pt x="1107490" y="4403726"/>
                  <a:pt x="557024" y="4157274"/>
                  <a:pt x="158565" y="3758815"/>
                </a:cubicBezTo>
                <a:lnTo>
                  <a:pt x="152801" y="3752474"/>
                </a:lnTo>
                <a:lnTo>
                  <a:pt x="271601" y="3695245"/>
                </a:lnTo>
                <a:cubicBezTo>
                  <a:pt x="760245" y="3429797"/>
                  <a:pt x="1091962" y="2912083"/>
                  <a:pt x="1091962" y="2316892"/>
                </a:cubicBezTo>
                <a:cubicBezTo>
                  <a:pt x="1091962" y="1667593"/>
                  <a:pt x="697191" y="1110498"/>
                  <a:pt x="134575" y="872531"/>
                </a:cubicBezTo>
                <a:lnTo>
                  <a:pt x="0" y="823276"/>
                </a:lnTo>
                <a:lnTo>
                  <a:pt x="16453" y="801274"/>
                </a:lnTo>
                <a:cubicBezTo>
                  <a:pt x="420307" y="311916"/>
                  <a:pt x="1031486" y="0"/>
                  <a:pt x="171551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FEAD2713-7763-5644-AEE3-845EC76792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6061" y="2728078"/>
            <a:ext cx="1674911" cy="1651648"/>
          </a:xfrm>
          <a:prstGeom prst="rect">
            <a:avLst/>
          </a:prstGeom>
        </p:spPr>
      </p:pic>
      <p:sp>
        <p:nvSpPr>
          <p:cNvPr id="60" name="Title 59">
            <a:extLst>
              <a:ext uri="{FF2B5EF4-FFF2-40B4-BE49-F238E27FC236}">
                <a16:creationId xmlns:a16="http://schemas.microsoft.com/office/drawing/2014/main" id="{27BD7337-7BE8-074C-B6EC-BB8824CA1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529" y="1163638"/>
            <a:ext cx="4002024" cy="1325563"/>
          </a:xfrm>
        </p:spPr>
        <p:txBody>
          <a:bodyPr>
            <a:noAutofit/>
          </a:bodyPr>
          <a:lstStyle>
            <a:lvl1pPr>
              <a:defRPr sz="3600" b="1" cap="all" spc="150" baseline="0"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C5C34163-695A-0B41-96A3-10D3EE42A0F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0529" y="2728078"/>
            <a:ext cx="4038646" cy="3392306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89717D-A960-6944-8C34-130377D4BB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8" y="6354763"/>
            <a:ext cx="1008548" cy="360000"/>
          </a:xfrm>
          <a:prstGeom prst="rect">
            <a:avLst/>
          </a:prstGeom>
        </p:spPr>
      </p:pic>
      <p:sp>
        <p:nvSpPr>
          <p:cNvPr id="3" name="슬라이드 번호 개체 틀 12">
            <a:extLst>
              <a:ext uri="{FF2B5EF4-FFF2-40B4-BE49-F238E27FC236}">
                <a16:creationId xmlns:a16="http://schemas.microsoft.com/office/drawing/2014/main" id="{86ADA4BF-FAFA-0833-C898-224CF513FC1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898000" y="-7215"/>
            <a:ext cx="396000" cy="608790"/>
          </a:xfr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algn="ctr">
              <a:defRPr lang="ko-KR" altLang="en-US" smtClean="0">
                <a:solidFill>
                  <a:schemeClr val="bg1"/>
                </a:solidFill>
              </a:defRPr>
            </a:lvl1pPr>
          </a:lstStyle>
          <a:p>
            <a:fld id="{BB5D696C-7C4B-4748-AD7A-B30C297BC295}" type="slidenum">
              <a:rPr lang="en-GR" smtClean="0"/>
              <a:pPr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141949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image_p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5D92268-3EE3-164E-98A0-006F6F9416B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197656" y="6356350"/>
            <a:ext cx="9088181" cy="358413"/>
          </a:xfrm>
        </p:spPr>
        <p:txBody>
          <a:bodyPr/>
          <a:lstStyle/>
          <a:p>
            <a:r>
              <a:rPr lang="en-US" altLang="ko-KR"/>
              <a:t>e-IRG Workshop | Brussels | June 5, 2024</a:t>
            </a:r>
            <a:endParaRPr lang="ko-KR" altLang="en-US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7A9A3D65-F279-8E44-9C94-E2755D04E7DF}"/>
              </a:ext>
            </a:extLst>
          </p:cNvPr>
          <p:cNvSpPr/>
          <p:nvPr userDrawn="1"/>
        </p:nvSpPr>
        <p:spPr bwMode="auto">
          <a:xfrm>
            <a:off x="7196688" y="1322641"/>
            <a:ext cx="4089150" cy="4089150"/>
          </a:xfrm>
          <a:custGeom>
            <a:avLst/>
            <a:gdLst>
              <a:gd name="connsiteX0" fmla="*/ 407621 w 4089150"/>
              <a:gd name="connsiteY0" fmla="*/ 823284 h 4089150"/>
              <a:gd name="connsiteX1" fmla="*/ 583453 w 4089150"/>
              <a:gd name="connsiteY1" fmla="*/ 948293 h 4089150"/>
              <a:gd name="connsiteX2" fmla="*/ 1153894 w 4089150"/>
              <a:gd name="connsiteY2" fmla="*/ 2157888 h 4089150"/>
              <a:gd name="connsiteX3" fmla="*/ 667861 w 4089150"/>
              <a:gd name="connsiteY3" fmla="*/ 3292586 h 4089150"/>
              <a:gd name="connsiteX4" fmla="*/ 526474 w 4089150"/>
              <a:gd name="connsiteY4" fmla="*/ 3410683 h 4089150"/>
              <a:gd name="connsiteX5" fmla="*/ 466882 w 4089150"/>
              <a:gd name="connsiteY5" fmla="*/ 3345115 h 4089150"/>
              <a:gd name="connsiteX6" fmla="*/ 0 w 4089150"/>
              <a:gd name="connsiteY6" fmla="*/ 2044575 h 4089150"/>
              <a:gd name="connsiteX7" fmla="*/ 349181 w 4089150"/>
              <a:gd name="connsiteY7" fmla="*/ 901434 h 4089150"/>
              <a:gd name="connsiteX8" fmla="*/ 2044575 w 4089150"/>
              <a:gd name="connsiteY8" fmla="*/ 0 h 4089150"/>
              <a:gd name="connsiteX9" fmla="*/ 4089150 w 4089150"/>
              <a:gd name="connsiteY9" fmla="*/ 2044575 h 4089150"/>
              <a:gd name="connsiteX10" fmla="*/ 2044575 w 4089150"/>
              <a:gd name="connsiteY10" fmla="*/ 4089150 h 4089150"/>
              <a:gd name="connsiteX11" fmla="*/ 1956836 w 4089150"/>
              <a:gd name="connsiteY11" fmla="*/ 4084720 h 4089150"/>
              <a:gd name="connsiteX12" fmla="*/ 1956836 w 4089150"/>
              <a:gd name="connsiteY12" fmla="*/ 3698599 h 4089150"/>
              <a:gd name="connsiteX13" fmla="*/ 1988728 w 4089150"/>
              <a:gd name="connsiteY13" fmla="*/ 3700209 h 4089150"/>
              <a:gd name="connsiteX14" fmla="*/ 3646078 w 4089150"/>
              <a:gd name="connsiteY14" fmla="*/ 2042859 h 4089150"/>
              <a:gd name="connsiteX15" fmla="*/ 1988728 w 4089150"/>
              <a:gd name="connsiteY15" fmla="*/ 385509 h 4089150"/>
              <a:gd name="connsiteX16" fmla="*/ 1956836 w 4089150"/>
              <a:gd name="connsiteY16" fmla="*/ 387120 h 4089150"/>
              <a:gd name="connsiteX17" fmla="*/ 1956836 w 4089150"/>
              <a:gd name="connsiteY17" fmla="*/ 4431 h 408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89150" h="4089150">
                <a:moveTo>
                  <a:pt x="407621" y="823284"/>
                </a:moveTo>
                <a:lnTo>
                  <a:pt x="583453" y="948293"/>
                </a:lnTo>
                <a:cubicBezTo>
                  <a:pt x="931836" y="1235804"/>
                  <a:pt x="1153894" y="1670914"/>
                  <a:pt x="1153894" y="2157888"/>
                </a:cubicBezTo>
                <a:cubicBezTo>
                  <a:pt x="1153894" y="2604281"/>
                  <a:pt x="967304" y="3007094"/>
                  <a:pt x="667861" y="3292586"/>
                </a:cubicBezTo>
                <a:lnTo>
                  <a:pt x="526474" y="3410683"/>
                </a:lnTo>
                <a:lnTo>
                  <a:pt x="466882" y="3345115"/>
                </a:lnTo>
                <a:cubicBezTo>
                  <a:pt x="175211" y="2991692"/>
                  <a:pt x="0" y="2538595"/>
                  <a:pt x="0" y="2044575"/>
                </a:cubicBezTo>
                <a:cubicBezTo>
                  <a:pt x="0" y="1621130"/>
                  <a:pt x="128727" y="1227750"/>
                  <a:pt x="349181" y="901434"/>
                </a:cubicBezTo>
                <a:close/>
                <a:moveTo>
                  <a:pt x="2044575" y="0"/>
                </a:moveTo>
                <a:cubicBezTo>
                  <a:pt x="3173763" y="0"/>
                  <a:pt x="4089150" y="915387"/>
                  <a:pt x="4089150" y="2044575"/>
                </a:cubicBezTo>
                <a:cubicBezTo>
                  <a:pt x="4089150" y="3173763"/>
                  <a:pt x="3173763" y="4089150"/>
                  <a:pt x="2044575" y="4089150"/>
                </a:cubicBezTo>
                <a:lnTo>
                  <a:pt x="1956836" y="4084720"/>
                </a:lnTo>
                <a:lnTo>
                  <a:pt x="1956836" y="3698599"/>
                </a:lnTo>
                <a:lnTo>
                  <a:pt x="1988728" y="3700209"/>
                </a:lnTo>
                <a:cubicBezTo>
                  <a:pt x="2904057" y="3700209"/>
                  <a:pt x="3646078" y="2958188"/>
                  <a:pt x="3646078" y="2042859"/>
                </a:cubicBezTo>
                <a:cubicBezTo>
                  <a:pt x="3646078" y="1127530"/>
                  <a:pt x="2904057" y="385509"/>
                  <a:pt x="1988728" y="385509"/>
                </a:cubicBezTo>
                <a:lnTo>
                  <a:pt x="1956836" y="387120"/>
                </a:lnTo>
                <a:lnTo>
                  <a:pt x="1956836" y="443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5" name="타원 14">
            <a:extLst>
              <a:ext uri="{FF2B5EF4-FFF2-40B4-BE49-F238E27FC236}">
                <a16:creationId xmlns:a16="http://schemas.microsoft.com/office/drawing/2014/main" id="{E9DBAEA5-86D3-1C48-A23F-DFEC2033F2D5}"/>
              </a:ext>
            </a:extLst>
          </p:cNvPr>
          <p:cNvSpPr/>
          <p:nvPr userDrawn="1"/>
        </p:nvSpPr>
        <p:spPr bwMode="auto">
          <a:xfrm>
            <a:off x="5215489" y="1912983"/>
            <a:ext cx="3135094" cy="313509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ko-KR" altLang="en-US"/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1DF56E54-7992-824D-82AE-B2C8728E3F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58621" y="1163638"/>
            <a:ext cx="3584146" cy="4403726"/>
          </a:xfrm>
          <a:custGeom>
            <a:avLst/>
            <a:gdLst>
              <a:gd name="connsiteX0" fmla="*/ 1715517 w 3584146"/>
              <a:gd name="connsiteY0" fmla="*/ 0 h 4403726"/>
              <a:gd name="connsiteX1" fmla="*/ 1894904 w 3584146"/>
              <a:gd name="connsiteY1" fmla="*/ 9058 h 4403726"/>
              <a:gd name="connsiteX2" fmla="*/ 1894904 w 3584146"/>
              <a:gd name="connsiteY2" fmla="*/ 546124 h 4403726"/>
              <a:gd name="connsiteX3" fmla="*/ 1926796 w 3584146"/>
              <a:gd name="connsiteY3" fmla="*/ 544513 h 4403726"/>
              <a:gd name="connsiteX4" fmla="*/ 3584146 w 3584146"/>
              <a:gd name="connsiteY4" fmla="*/ 2201863 h 4403726"/>
              <a:gd name="connsiteX5" fmla="*/ 1926796 w 3584146"/>
              <a:gd name="connsiteY5" fmla="*/ 3859213 h 4403726"/>
              <a:gd name="connsiteX6" fmla="*/ 1894904 w 3584146"/>
              <a:gd name="connsiteY6" fmla="*/ 3857603 h 4403726"/>
              <a:gd name="connsiteX7" fmla="*/ 1894904 w 3584146"/>
              <a:gd name="connsiteY7" fmla="*/ 4394668 h 4403726"/>
              <a:gd name="connsiteX8" fmla="*/ 1715517 w 3584146"/>
              <a:gd name="connsiteY8" fmla="*/ 4403726 h 4403726"/>
              <a:gd name="connsiteX9" fmla="*/ 158565 w 3584146"/>
              <a:gd name="connsiteY9" fmla="*/ 3758815 h 4403726"/>
              <a:gd name="connsiteX10" fmla="*/ 152801 w 3584146"/>
              <a:gd name="connsiteY10" fmla="*/ 3752474 h 4403726"/>
              <a:gd name="connsiteX11" fmla="*/ 271601 w 3584146"/>
              <a:gd name="connsiteY11" fmla="*/ 3695245 h 4403726"/>
              <a:gd name="connsiteX12" fmla="*/ 1091962 w 3584146"/>
              <a:gd name="connsiteY12" fmla="*/ 2316892 h 4403726"/>
              <a:gd name="connsiteX13" fmla="*/ 134575 w 3584146"/>
              <a:gd name="connsiteY13" fmla="*/ 872531 h 4403726"/>
              <a:gd name="connsiteX14" fmla="*/ 0 w 3584146"/>
              <a:gd name="connsiteY14" fmla="*/ 823276 h 4403726"/>
              <a:gd name="connsiteX15" fmla="*/ 16453 w 3584146"/>
              <a:gd name="connsiteY15" fmla="*/ 801274 h 4403726"/>
              <a:gd name="connsiteX16" fmla="*/ 1715517 w 3584146"/>
              <a:gd name="connsiteY16" fmla="*/ 0 h 4403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84146" h="4403726">
                <a:moveTo>
                  <a:pt x="1715517" y="0"/>
                </a:moveTo>
                <a:lnTo>
                  <a:pt x="1894904" y="9058"/>
                </a:lnTo>
                <a:lnTo>
                  <a:pt x="1894904" y="546124"/>
                </a:lnTo>
                <a:lnTo>
                  <a:pt x="1926796" y="544513"/>
                </a:lnTo>
                <a:cubicBezTo>
                  <a:pt x="2842125" y="544513"/>
                  <a:pt x="3584146" y="1286534"/>
                  <a:pt x="3584146" y="2201863"/>
                </a:cubicBezTo>
                <a:cubicBezTo>
                  <a:pt x="3584146" y="3117192"/>
                  <a:pt x="2842125" y="3859213"/>
                  <a:pt x="1926796" y="3859213"/>
                </a:cubicBezTo>
                <a:lnTo>
                  <a:pt x="1894904" y="3857603"/>
                </a:lnTo>
                <a:lnTo>
                  <a:pt x="1894904" y="4394668"/>
                </a:lnTo>
                <a:lnTo>
                  <a:pt x="1715517" y="4403726"/>
                </a:lnTo>
                <a:cubicBezTo>
                  <a:pt x="1107490" y="4403726"/>
                  <a:pt x="557024" y="4157274"/>
                  <a:pt x="158565" y="3758815"/>
                </a:cubicBezTo>
                <a:lnTo>
                  <a:pt x="152801" y="3752474"/>
                </a:lnTo>
                <a:lnTo>
                  <a:pt x="271601" y="3695245"/>
                </a:lnTo>
                <a:cubicBezTo>
                  <a:pt x="760245" y="3429797"/>
                  <a:pt x="1091962" y="2912083"/>
                  <a:pt x="1091962" y="2316892"/>
                </a:cubicBezTo>
                <a:cubicBezTo>
                  <a:pt x="1091962" y="1667593"/>
                  <a:pt x="697191" y="1110498"/>
                  <a:pt x="134575" y="872531"/>
                </a:cubicBezTo>
                <a:lnTo>
                  <a:pt x="0" y="823276"/>
                </a:lnTo>
                <a:lnTo>
                  <a:pt x="16453" y="801274"/>
                </a:lnTo>
                <a:cubicBezTo>
                  <a:pt x="420307" y="311916"/>
                  <a:pt x="1031486" y="0"/>
                  <a:pt x="171551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ko-KR" altLang="en-US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FEAD2713-7763-5644-AEE3-845EC76792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6061" y="2728078"/>
            <a:ext cx="1674911" cy="1651648"/>
          </a:xfrm>
          <a:prstGeom prst="rect">
            <a:avLst/>
          </a:prstGeom>
        </p:spPr>
      </p:pic>
      <p:sp>
        <p:nvSpPr>
          <p:cNvPr id="60" name="Title 59">
            <a:extLst>
              <a:ext uri="{FF2B5EF4-FFF2-40B4-BE49-F238E27FC236}">
                <a16:creationId xmlns:a16="http://schemas.microsoft.com/office/drawing/2014/main" id="{27BD7337-7BE8-074C-B6EC-BB8824CA1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529" y="1163638"/>
            <a:ext cx="4002024" cy="1325563"/>
          </a:xfrm>
        </p:spPr>
        <p:txBody>
          <a:bodyPr>
            <a:noAutofit/>
          </a:bodyPr>
          <a:lstStyle>
            <a:lvl1pPr>
              <a:defRPr sz="3600" b="1" cap="all" spc="150" baseline="0"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C5C34163-695A-0B41-96A3-10D3EE42A0F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0529" y="2728078"/>
            <a:ext cx="4038646" cy="3392306"/>
          </a:xfrm>
        </p:spPr>
        <p:txBody>
          <a:bodyPr/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89717D-A960-6944-8C34-130377D4BB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8" y="6354763"/>
            <a:ext cx="1008548" cy="360000"/>
          </a:xfrm>
          <a:prstGeom prst="rect">
            <a:avLst/>
          </a:prstGeom>
        </p:spPr>
      </p:pic>
      <p:sp>
        <p:nvSpPr>
          <p:cNvPr id="3" name="슬라이드 번호 개체 틀 12">
            <a:extLst>
              <a:ext uri="{FF2B5EF4-FFF2-40B4-BE49-F238E27FC236}">
                <a16:creationId xmlns:a16="http://schemas.microsoft.com/office/drawing/2014/main" id="{86ADA4BF-FAFA-0833-C898-224CF513FC1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898000" y="-7215"/>
            <a:ext cx="396000" cy="608790"/>
          </a:xfr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algn="ctr">
              <a:defRPr lang="ko-KR" altLang="en-US" smtClean="0">
                <a:solidFill>
                  <a:schemeClr val="bg1"/>
                </a:solidFill>
              </a:defRPr>
            </a:lvl1pPr>
          </a:lstStyle>
          <a:p>
            <a:fld id="{BB5D696C-7C4B-4748-AD7A-B30C297BC295}" type="slidenum">
              <a:rPr lang="en-GR" smtClean="0"/>
              <a:pPr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6188523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사용자 지정 레이아웃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7"/>
          <p:cNvSpPr>
            <a:spLocks noGrp="1"/>
          </p:cNvSpPr>
          <p:nvPr>
            <p:ph type="pic" sz="quarter" idx="13"/>
          </p:nvPr>
        </p:nvSpPr>
        <p:spPr>
          <a:xfrm>
            <a:off x="4061870" y="1635284"/>
            <a:ext cx="4133850" cy="4133850"/>
          </a:xfrm>
          <a:prstGeom prst="donu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ko-KR" alt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E3AEA3A-F3DB-FF43-84C6-D897D7A5F76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348554" y="6391076"/>
            <a:ext cx="9838038" cy="365125"/>
          </a:xfrm>
        </p:spPr>
        <p:txBody>
          <a:bodyPr/>
          <a:lstStyle/>
          <a:p>
            <a:r>
              <a:rPr lang="en-US" altLang="ko-KR"/>
              <a:t>e-IRG Workshop | Brussels | June 5, 2024</a:t>
            </a:r>
            <a:endParaRPr lang="ko-KR" altLang="en-US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D90C908-5F14-8144-90C4-7F7FE8E178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822" y="6359888"/>
            <a:ext cx="1011724" cy="360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1684EB7-EB81-E647-83BB-9C8CC5E74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6349" y="2946278"/>
            <a:ext cx="6724892" cy="1325563"/>
          </a:xfrm>
        </p:spPr>
        <p:txBody>
          <a:bodyPr>
            <a:normAutofit/>
          </a:bodyPr>
          <a:lstStyle>
            <a:lvl1pPr algn="dist">
              <a:defRPr sz="6000" b="0" cap="all" spc="140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Title</a:t>
            </a:r>
            <a:endParaRPr lang="en-GR" dirty="0"/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677BF99B-DA91-8E4A-8FF3-F98F16E251D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46342" y="1594471"/>
            <a:ext cx="2581275" cy="1516947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Text Placeholder 33">
            <a:extLst>
              <a:ext uri="{FF2B5EF4-FFF2-40B4-BE49-F238E27FC236}">
                <a16:creationId xmlns:a16="http://schemas.microsoft.com/office/drawing/2014/main" id="{D28B912E-6151-574A-A77C-55D8C441D50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70155" y="1012743"/>
            <a:ext cx="2592387" cy="431800"/>
          </a:xfrm>
        </p:spPr>
        <p:txBody>
          <a:bodyPr/>
          <a:lstStyle>
            <a:lvl1pPr marL="0" indent="0">
              <a:buNone/>
              <a:defRPr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Title</a:t>
            </a:r>
            <a:endParaRPr lang="en-GR" dirty="0"/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BC912BF6-4784-AC49-ABBB-7DE80C0CD77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570392" y="1577563"/>
            <a:ext cx="2581275" cy="1516947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Text Placeholder 33">
            <a:extLst>
              <a:ext uri="{FF2B5EF4-FFF2-40B4-BE49-F238E27FC236}">
                <a16:creationId xmlns:a16="http://schemas.microsoft.com/office/drawing/2014/main" id="{67859749-DC45-BC4B-A531-CBEAC069C69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94205" y="995835"/>
            <a:ext cx="2592387" cy="431800"/>
          </a:xfrm>
        </p:spPr>
        <p:txBody>
          <a:bodyPr/>
          <a:lstStyle>
            <a:lvl1pPr marL="0" indent="0">
              <a:buNone/>
              <a:defRPr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Title</a:t>
            </a:r>
            <a:endParaRPr lang="en-GR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73925DEB-ABA5-0843-A553-7AFDFE8981F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48554" y="4579061"/>
            <a:ext cx="2581275" cy="1516947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7" name="Text Placeholder 33">
            <a:extLst>
              <a:ext uri="{FF2B5EF4-FFF2-40B4-BE49-F238E27FC236}">
                <a16:creationId xmlns:a16="http://schemas.microsoft.com/office/drawing/2014/main" id="{9696FBB3-67FD-0043-B01A-09CDB8CD01C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72367" y="3997333"/>
            <a:ext cx="2592387" cy="431800"/>
          </a:xfrm>
        </p:spPr>
        <p:txBody>
          <a:bodyPr/>
          <a:lstStyle>
            <a:lvl1pPr marL="0" indent="0">
              <a:buNone/>
              <a:defRPr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Title</a:t>
            </a:r>
            <a:endParaRPr lang="en-GR" dirty="0"/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33618924-F76D-A940-B757-1BECE5861DE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571055" y="4548153"/>
            <a:ext cx="2581275" cy="1516947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9" name="Text Placeholder 33">
            <a:extLst>
              <a:ext uri="{FF2B5EF4-FFF2-40B4-BE49-F238E27FC236}">
                <a16:creationId xmlns:a16="http://schemas.microsoft.com/office/drawing/2014/main" id="{C34A8BBC-2ACF-F748-9ED7-B7B1E68563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94868" y="3966425"/>
            <a:ext cx="2592387" cy="431800"/>
          </a:xfrm>
        </p:spPr>
        <p:txBody>
          <a:bodyPr/>
          <a:lstStyle>
            <a:lvl1pPr marL="0" indent="0">
              <a:buNone/>
              <a:defRPr>
                <a:solidFill>
                  <a:schemeClr val="accent5">
                    <a:lumMod val="60000"/>
                    <a:lumOff val="4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Title</a:t>
            </a:r>
            <a:endParaRPr lang="en-GR" dirty="0"/>
          </a:p>
        </p:txBody>
      </p:sp>
      <p:sp>
        <p:nvSpPr>
          <p:cNvPr id="20" name="Text Placeholder 33">
            <a:extLst>
              <a:ext uri="{FF2B5EF4-FFF2-40B4-BE49-F238E27FC236}">
                <a16:creationId xmlns:a16="http://schemas.microsoft.com/office/drawing/2014/main" id="{86A8B4AA-4E68-2E49-9537-959D3441E9F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13185" y="968326"/>
            <a:ext cx="3916275" cy="641331"/>
          </a:xfrm>
        </p:spPr>
        <p:txBody>
          <a:bodyPr>
            <a:noAutofit/>
          </a:bodyPr>
          <a:lstStyle>
            <a:lvl1pPr marL="0" indent="0" algn="dist">
              <a:buNone/>
              <a:defRPr sz="5000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 dirty="0"/>
              <a:t>Title</a:t>
            </a:r>
            <a:endParaRPr lang="en-GR" dirty="0"/>
          </a:p>
        </p:txBody>
      </p:sp>
      <p:grpSp>
        <p:nvGrpSpPr>
          <p:cNvPr id="21" name="그룹 33">
            <a:extLst>
              <a:ext uri="{FF2B5EF4-FFF2-40B4-BE49-F238E27FC236}">
                <a16:creationId xmlns:a16="http://schemas.microsoft.com/office/drawing/2014/main" id="{DE1A5746-06EA-2043-A052-E0DB8072794A}"/>
              </a:ext>
            </a:extLst>
          </p:cNvPr>
          <p:cNvGrpSpPr/>
          <p:nvPr userDrawn="1"/>
        </p:nvGrpSpPr>
        <p:grpSpPr>
          <a:xfrm>
            <a:off x="3600451" y="2075771"/>
            <a:ext cx="1104899" cy="644403"/>
            <a:chOff x="3600451" y="2075771"/>
            <a:chExt cx="1104899" cy="644403"/>
          </a:xfrm>
          <a:solidFill>
            <a:schemeClr val="accent5"/>
          </a:solidFill>
        </p:grpSpPr>
        <p:sp>
          <p:nvSpPr>
            <p:cNvPr id="22" name="타원 24">
              <a:extLst>
                <a:ext uri="{FF2B5EF4-FFF2-40B4-BE49-F238E27FC236}">
                  <a16:creationId xmlns:a16="http://schemas.microsoft.com/office/drawing/2014/main" id="{49CA3906-C47C-8E42-991D-36A4F553B710}"/>
                </a:ext>
              </a:extLst>
            </p:cNvPr>
            <p:cNvSpPr/>
            <p:nvPr/>
          </p:nvSpPr>
          <p:spPr bwMode="auto">
            <a:xfrm>
              <a:off x="4572000" y="2586824"/>
              <a:ext cx="133350" cy="133350"/>
            </a:xfrm>
            <a:prstGeom prst="ellipse">
              <a:avLst/>
            </a:prstGeom>
            <a:grpFill/>
            <a:ln w="38100">
              <a:solidFill>
                <a:schemeClr val="accent5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ko-KR" altLang="en-US"/>
            </a:p>
          </p:txBody>
        </p:sp>
        <p:cxnSp>
          <p:nvCxnSpPr>
            <p:cNvPr id="23" name="꺾인 연결선 26">
              <a:extLst>
                <a:ext uri="{FF2B5EF4-FFF2-40B4-BE49-F238E27FC236}">
                  <a16:creationId xmlns:a16="http://schemas.microsoft.com/office/drawing/2014/main" id="{36F9E062-B41B-3B48-B539-F36D047C4395}"/>
                </a:ext>
              </a:extLst>
            </p:cNvPr>
            <p:cNvCxnSpPr/>
            <p:nvPr/>
          </p:nvCxnSpPr>
          <p:spPr>
            <a:xfrm rot="16200000" flipV="1">
              <a:off x="3873901" y="1802321"/>
              <a:ext cx="491324" cy="1038224"/>
            </a:xfrm>
            <a:prstGeom prst="bentConnector2">
              <a:avLst/>
            </a:prstGeom>
            <a:grpFill/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그룹 34">
            <a:extLst>
              <a:ext uri="{FF2B5EF4-FFF2-40B4-BE49-F238E27FC236}">
                <a16:creationId xmlns:a16="http://schemas.microsoft.com/office/drawing/2014/main" id="{46F19EC3-B947-8048-8092-CA7B36605C2C}"/>
              </a:ext>
            </a:extLst>
          </p:cNvPr>
          <p:cNvGrpSpPr/>
          <p:nvPr userDrawn="1"/>
        </p:nvGrpSpPr>
        <p:grpSpPr>
          <a:xfrm flipV="1">
            <a:off x="3567113" y="5431661"/>
            <a:ext cx="1104899" cy="623973"/>
            <a:chOff x="3600451" y="2075771"/>
            <a:chExt cx="1104899" cy="644403"/>
          </a:xfrm>
          <a:solidFill>
            <a:schemeClr val="accent5"/>
          </a:solidFill>
        </p:grpSpPr>
        <p:sp>
          <p:nvSpPr>
            <p:cNvPr id="25" name="타원 35">
              <a:extLst>
                <a:ext uri="{FF2B5EF4-FFF2-40B4-BE49-F238E27FC236}">
                  <a16:creationId xmlns:a16="http://schemas.microsoft.com/office/drawing/2014/main" id="{4A84268E-44A1-8743-900B-6E3A4E62BD53}"/>
                </a:ext>
              </a:extLst>
            </p:cNvPr>
            <p:cNvSpPr/>
            <p:nvPr/>
          </p:nvSpPr>
          <p:spPr bwMode="auto">
            <a:xfrm>
              <a:off x="4572000" y="2586824"/>
              <a:ext cx="133350" cy="133350"/>
            </a:xfrm>
            <a:prstGeom prst="ellipse">
              <a:avLst/>
            </a:prstGeom>
            <a:grpFill/>
            <a:ln w="38100">
              <a:solidFill>
                <a:schemeClr val="accent5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ko-KR" altLang="en-US"/>
            </a:p>
          </p:txBody>
        </p:sp>
        <p:cxnSp>
          <p:nvCxnSpPr>
            <p:cNvPr id="26" name="꺾인 연결선 36">
              <a:extLst>
                <a:ext uri="{FF2B5EF4-FFF2-40B4-BE49-F238E27FC236}">
                  <a16:creationId xmlns:a16="http://schemas.microsoft.com/office/drawing/2014/main" id="{0DCF5A1B-1F55-7E4F-90FD-350316806A75}"/>
                </a:ext>
              </a:extLst>
            </p:cNvPr>
            <p:cNvCxnSpPr/>
            <p:nvPr/>
          </p:nvCxnSpPr>
          <p:spPr>
            <a:xfrm rot="16200000" flipV="1">
              <a:off x="3873901" y="1802321"/>
              <a:ext cx="491324" cy="1038224"/>
            </a:xfrm>
            <a:prstGeom prst="bentConnector2">
              <a:avLst/>
            </a:prstGeom>
            <a:grpFill/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그룹 48">
            <a:extLst>
              <a:ext uri="{FF2B5EF4-FFF2-40B4-BE49-F238E27FC236}">
                <a16:creationId xmlns:a16="http://schemas.microsoft.com/office/drawing/2014/main" id="{1784FFA7-A026-C64C-897B-1A08B44886FA}"/>
              </a:ext>
            </a:extLst>
          </p:cNvPr>
          <p:cNvGrpSpPr/>
          <p:nvPr userDrawn="1"/>
        </p:nvGrpSpPr>
        <p:grpSpPr>
          <a:xfrm flipH="1">
            <a:off x="7539168" y="2075770"/>
            <a:ext cx="1120238" cy="644403"/>
            <a:chOff x="3600451" y="2075771"/>
            <a:chExt cx="1104899" cy="644403"/>
          </a:xfrm>
          <a:solidFill>
            <a:schemeClr val="accent5"/>
          </a:solidFill>
        </p:grpSpPr>
        <p:sp>
          <p:nvSpPr>
            <p:cNvPr id="28" name="타원 49">
              <a:extLst>
                <a:ext uri="{FF2B5EF4-FFF2-40B4-BE49-F238E27FC236}">
                  <a16:creationId xmlns:a16="http://schemas.microsoft.com/office/drawing/2014/main" id="{31BC3776-E9BA-9446-A61F-89C0C79CFD27}"/>
                </a:ext>
              </a:extLst>
            </p:cNvPr>
            <p:cNvSpPr/>
            <p:nvPr/>
          </p:nvSpPr>
          <p:spPr bwMode="auto">
            <a:xfrm>
              <a:off x="4572000" y="2586824"/>
              <a:ext cx="133350" cy="133350"/>
            </a:xfrm>
            <a:prstGeom prst="ellipse">
              <a:avLst/>
            </a:prstGeom>
            <a:grpFill/>
            <a:ln w="38100">
              <a:solidFill>
                <a:schemeClr val="accent5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ko-KR" altLang="en-US"/>
            </a:p>
          </p:txBody>
        </p:sp>
        <p:cxnSp>
          <p:nvCxnSpPr>
            <p:cNvPr id="29" name="꺾인 연결선 50">
              <a:extLst>
                <a:ext uri="{FF2B5EF4-FFF2-40B4-BE49-F238E27FC236}">
                  <a16:creationId xmlns:a16="http://schemas.microsoft.com/office/drawing/2014/main" id="{B9DBAC5C-51CA-BC43-A676-52135782ED53}"/>
                </a:ext>
              </a:extLst>
            </p:cNvPr>
            <p:cNvCxnSpPr/>
            <p:nvPr/>
          </p:nvCxnSpPr>
          <p:spPr>
            <a:xfrm rot="16200000" flipV="1">
              <a:off x="3873901" y="1802321"/>
              <a:ext cx="491324" cy="1038224"/>
            </a:xfrm>
            <a:prstGeom prst="bentConnector2">
              <a:avLst/>
            </a:prstGeom>
            <a:grpFill/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그룹 51">
            <a:extLst>
              <a:ext uri="{FF2B5EF4-FFF2-40B4-BE49-F238E27FC236}">
                <a16:creationId xmlns:a16="http://schemas.microsoft.com/office/drawing/2014/main" id="{CF837B76-81AE-E04D-9248-9FFCE6DA7AA8}"/>
              </a:ext>
            </a:extLst>
          </p:cNvPr>
          <p:cNvGrpSpPr/>
          <p:nvPr userDrawn="1"/>
        </p:nvGrpSpPr>
        <p:grpSpPr>
          <a:xfrm flipH="1" flipV="1">
            <a:off x="7505830" y="5431659"/>
            <a:ext cx="1120238" cy="623973"/>
            <a:chOff x="3600451" y="2075771"/>
            <a:chExt cx="1104899" cy="644403"/>
          </a:xfrm>
          <a:solidFill>
            <a:schemeClr val="accent5"/>
          </a:solidFill>
        </p:grpSpPr>
        <p:sp>
          <p:nvSpPr>
            <p:cNvPr id="31" name="타원 52">
              <a:extLst>
                <a:ext uri="{FF2B5EF4-FFF2-40B4-BE49-F238E27FC236}">
                  <a16:creationId xmlns:a16="http://schemas.microsoft.com/office/drawing/2014/main" id="{AB531374-0572-1E49-87CA-9E9DC81535B3}"/>
                </a:ext>
              </a:extLst>
            </p:cNvPr>
            <p:cNvSpPr/>
            <p:nvPr/>
          </p:nvSpPr>
          <p:spPr bwMode="auto">
            <a:xfrm>
              <a:off x="4572000" y="2586824"/>
              <a:ext cx="133350" cy="133350"/>
            </a:xfrm>
            <a:prstGeom prst="ellipse">
              <a:avLst/>
            </a:prstGeom>
            <a:grpFill/>
            <a:ln w="38100">
              <a:solidFill>
                <a:schemeClr val="accent5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ko-KR" altLang="en-US"/>
            </a:p>
          </p:txBody>
        </p:sp>
        <p:cxnSp>
          <p:nvCxnSpPr>
            <p:cNvPr id="32" name="꺾인 연결선 53">
              <a:extLst>
                <a:ext uri="{FF2B5EF4-FFF2-40B4-BE49-F238E27FC236}">
                  <a16:creationId xmlns:a16="http://schemas.microsoft.com/office/drawing/2014/main" id="{6D0B6CFC-B97D-D44B-ACDF-A62366E35D5D}"/>
                </a:ext>
              </a:extLst>
            </p:cNvPr>
            <p:cNvCxnSpPr/>
            <p:nvPr/>
          </p:nvCxnSpPr>
          <p:spPr>
            <a:xfrm rot="16200000" flipV="1">
              <a:off x="3873901" y="1802321"/>
              <a:ext cx="491324" cy="1038224"/>
            </a:xfrm>
            <a:prstGeom prst="bentConnector2">
              <a:avLst/>
            </a:prstGeom>
            <a:grpFill/>
            <a:ln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슬라이드 번호 개체 틀 12">
            <a:extLst>
              <a:ext uri="{FF2B5EF4-FFF2-40B4-BE49-F238E27FC236}">
                <a16:creationId xmlns:a16="http://schemas.microsoft.com/office/drawing/2014/main" id="{404B1449-D8B3-501E-1963-D6DE21D1D39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898000" y="-7215"/>
            <a:ext cx="396000" cy="608790"/>
          </a:xfr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algn="ctr">
              <a:defRPr lang="ko-KR" altLang="en-US" smtClean="0">
                <a:solidFill>
                  <a:schemeClr val="tx1"/>
                </a:solidFill>
              </a:defRPr>
            </a:lvl1pPr>
          </a:lstStyle>
          <a:p>
            <a:fld id="{BB5D696C-7C4B-4748-AD7A-B30C297BC295}" type="slidenum">
              <a:rPr lang="en-GR" smtClean="0"/>
              <a:pPr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588478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_sub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916CF0D-67F9-445E-8029-EA12D63789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69998"/>
            <a:ext cx="10515600" cy="880354"/>
          </a:xfrm>
        </p:spPr>
        <p:txBody>
          <a:bodyPr anchor="t">
            <a:normAutofit/>
          </a:bodyPr>
          <a:lstStyle>
            <a:lvl1pPr algn="ctr">
              <a:lnSpc>
                <a:spcPct val="100000"/>
              </a:lnSpc>
              <a:defRPr sz="5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altLang="ko-KR" dirty="0"/>
              <a:t>INSERT TITLE HERE</a:t>
            </a:r>
            <a:endParaRPr lang="ko-KR" alt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83F2E-EAEB-804D-8D32-885FB47EEA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197656" y="6344775"/>
            <a:ext cx="8929993" cy="369988"/>
          </a:xfrm>
        </p:spPr>
        <p:txBody>
          <a:bodyPr/>
          <a:lstStyle/>
          <a:p>
            <a:r>
              <a:rPr lang="en-US" altLang="ko-KR"/>
              <a:t>e-IRG Workshop | Brussels | June 5, 2024</a:t>
            </a:r>
            <a:endParaRPr lang="ko-KR" altLang="en-US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A3AE8DB3-D959-DF49-AE2F-2597C8D6C0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8594" y="1693051"/>
            <a:ext cx="9294812" cy="37053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0" cap="none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Subtitle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65C790-B095-2544-B383-AB219D04EC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8" y="6354763"/>
            <a:ext cx="1008548" cy="360000"/>
          </a:xfrm>
          <a:prstGeom prst="rect">
            <a:avLst/>
          </a:prstGeom>
        </p:spPr>
      </p:pic>
      <p:sp>
        <p:nvSpPr>
          <p:cNvPr id="3" name="슬라이드 번호 개체 틀 12">
            <a:extLst>
              <a:ext uri="{FF2B5EF4-FFF2-40B4-BE49-F238E27FC236}">
                <a16:creationId xmlns:a16="http://schemas.microsoft.com/office/drawing/2014/main" id="{DEDC77C3-D12E-B0C1-F01A-92D5ED15CDF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898000" y="-7215"/>
            <a:ext cx="396000" cy="608790"/>
          </a:xfr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algn="ctr">
              <a:defRPr lang="ko-KR" altLang="en-US" smtClean="0">
                <a:solidFill>
                  <a:schemeClr val="bg1"/>
                </a:solidFill>
              </a:defRPr>
            </a:lvl1pPr>
          </a:lstStyle>
          <a:p>
            <a:fld id="{BB5D696C-7C4B-4748-AD7A-B30C297BC295}" type="slidenum">
              <a:rPr lang="en-GR" smtClean="0"/>
              <a:pPr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009483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_back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noFill/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noFill/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0386" y="6385637"/>
            <a:ext cx="8277614" cy="319043"/>
          </a:xfrm>
        </p:spPr>
        <p:txBody>
          <a:bodyPr/>
          <a:lstStyle/>
          <a:p>
            <a:r>
              <a:rPr lang="en-US" altLang="ko-KR"/>
              <a:t>e-IRG Workshop | Brussels | June 5, 2024</a:t>
            </a:r>
            <a:endParaRPr lang="ko-KR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0599DE-688E-C340-80EA-2C72C20FDD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7" y="6354763"/>
            <a:ext cx="1210258" cy="432000"/>
          </a:xfrm>
          <a:prstGeom prst="rect">
            <a:avLst/>
          </a:prstGeom>
        </p:spPr>
      </p:pic>
      <p:sp>
        <p:nvSpPr>
          <p:cNvPr id="8" name="슬라이드 번호 개체 틀 12">
            <a:extLst>
              <a:ext uri="{FF2B5EF4-FFF2-40B4-BE49-F238E27FC236}">
                <a16:creationId xmlns:a16="http://schemas.microsoft.com/office/drawing/2014/main" id="{C0B06DF9-166D-7643-905F-6076BAE9B350}"/>
              </a:ext>
            </a:extLst>
          </p:cNvPr>
          <p:cNvSpPr txBox="1">
            <a:spLocks/>
          </p:cNvSpPr>
          <p:nvPr userDrawn="1"/>
        </p:nvSpPr>
        <p:spPr>
          <a:xfrm>
            <a:off x="5699218" y="-8563"/>
            <a:ext cx="396000" cy="7848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4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50778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0E51385-FD57-D64F-AE9A-96400192FC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7962" y="2821238"/>
            <a:ext cx="4804038" cy="40367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D2BC5C-E000-7546-8990-B800148C8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7755"/>
            <a:ext cx="10515600" cy="1325563"/>
          </a:xfrm>
        </p:spPr>
        <p:txBody>
          <a:bodyPr/>
          <a:lstStyle>
            <a:lvl1pPr algn="ctr">
              <a:defRPr b="1"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EF263F-6A16-1448-8708-950C0FBEEE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390386" y="6356351"/>
            <a:ext cx="9037412" cy="348330"/>
          </a:xfrm>
        </p:spPr>
        <p:txBody>
          <a:bodyPr/>
          <a:lstStyle/>
          <a:p>
            <a:r>
              <a:rPr lang="en-US" altLang="ko-KR"/>
              <a:t>e-IRG Workshop | Brussels | June 5, 2024</a:t>
            </a:r>
            <a:endParaRPr lang="ko-KR" altLang="en-US"/>
          </a:p>
        </p:txBody>
      </p:sp>
      <p:sp>
        <p:nvSpPr>
          <p:cNvPr id="6" name="슬라이드 번호 개체 틀 12">
            <a:extLst>
              <a:ext uri="{FF2B5EF4-FFF2-40B4-BE49-F238E27FC236}">
                <a16:creationId xmlns:a16="http://schemas.microsoft.com/office/drawing/2014/main" id="{EADD11F6-2370-274D-85C5-B9665DF43F7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652000" y="6354763"/>
            <a:ext cx="540000" cy="360000"/>
          </a:xfrm>
          <a:noFill/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algn="ctr">
              <a:defRPr sz="1100" b="1">
                <a:solidFill>
                  <a:srgbClr val="AEC0B9"/>
                </a:solidFill>
                <a:latin typeface="+mn-lt"/>
              </a:defRPr>
            </a:lvl1pPr>
          </a:lstStyle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058E6E-99B9-B040-BCE1-143B8DF531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7" y="6354763"/>
            <a:ext cx="1210258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59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0E51385-FD57-D64F-AE9A-96400192FC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7962" y="2805998"/>
            <a:ext cx="4804038" cy="40367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D2BC5C-E000-7546-8990-B800148C8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7755"/>
            <a:ext cx="10515600" cy="1325563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EF263F-6A16-1448-8708-950C0FBEEE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69169" y="6384790"/>
            <a:ext cx="9037412" cy="348330"/>
          </a:xfrm>
        </p:spPr>
        <p:txBody>
          <a:bodyPr/>
          <a:lstStyle/>
          <a:p>
            <a:r>
              <a:rPr lang="en-US" altLang="ko-KR"/>
              <a:t>e-IRG Workshop | Brussels | June 5, 2024</a:t>
            </a:r>
            <a:endParaRPr lang="ko-KR" altLang="en-US"/>
          </a:p>
        </p:txBody>
      </p:sp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CFFFCC3-BAD7-A640-B895-36A0AE9168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90" y="6316329"/>
            <a:ext cx="1181615" cy="42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21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gradFill>
          <a:gsLst>
            <a:gs pos="0">
              <a:schemeClr val="accent2"/>
            </a:gs>
            <a:gs pos="100000">
              <a:schemeClr val="bg2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2BC5C-E000-7546-8990-B800148C8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7755"/>
            <a:ext cx="10515600" cy="132556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EF263F-6A16-1448-8708-950C0FBEEE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577294" y="6366433"/>
            <a:ext cx="9037412" cy="348330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altLang="ko-KR"/>
              <a:t>e-IRG Workshop | Brussels | June 5, 2024</a:t>
            </a:r>
            <a:endParaRPr lang="ko-KR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E51385-FD57-D64F-AE9A-96400192FC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7962" y="2821238"/>
            <a:ext cx="4804038" cy="4036762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CFFFCC3-BAD7-A640-B895-36A0AE9168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90" y="6316329"/>
            <a:ext cx="1181615" cy="42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38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2BC5C-E000-7546-8990-B800148C8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198" y="2560428"/>
            <a:ext cx="10515600" cy="1325563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GB" dirty="0"/>
              <a:t>Click to edit Master title style</a:t>
            </a:r>
            <a:endParaRPr lang="en-GR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EF263F-6A16-1448-8708-950C0FBEEE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51292" y="6395517"/>
            <a:ext cx="9037412" cy="348330"/>
          </a:xfrm>
        </p:spPr>
        <p:txBody>
          <a:bodyPr/>
          <a:lstStyle/>
          <a:p>
            <a:r>
              <a:rPr lang="en-US" altLang="ko-KR"/>
              <a:t>e-IRG Workshop | Brussels | June 5, 2024</a:t>
            </a:r>
            <a:endParaRPr lang="ko-KR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E51385-FD57-D64F-AE9A-96400192FC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9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7962" y="2821238"/>
            <a:ext cx="4804038" cy="4036762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CFFFCC3-BAD7-A640-B895-36A0AE9168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90" y="6316329"/>
            <a:ext cx="1181615" cy="4204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9F1049-B86D-2720-ECB4-60858D66A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7470" y="-576946"/>
            <a:ext cx="1954530" cy="200464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338DD74-5E8D-31A9-6DA1-3942CCE1F6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563"/>
            <a:ext cx="2740998" cy="241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515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D1C1476C-5420-C544-8BB2-46359A959A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03982">
            <a:off x="7539071" y="1603104"/>
            <a:ext cx="7611336" cy="67545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0385" y="6356351"/>
            <a:ext cx="9020961" cy="34833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altLang="ko-KR"/>
              <a:t>e-IRG Workshop | Brussels | June 5, 2024</a:t>
            </a:r>
            <a:endParaRPr lang="ko-KR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264B6E-1EEB-1F4B-91B0-9AFD7E47BF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7" y="6354763"/>
            <a:ext cx="1210258" cy="432000"/>
          </a:xfrm>
          <a:prstGeom prst="rect">
            <a:avLst/>
          </a:prstGeom>
        </p:spPr>
      </p:pic>
      <p:sp>
        <p:nvSpPr>
          <p:cNvPr id="4" name="슬라이드 번호 개체 틀 12">
            <a:extLst>
              <a:ext uri="{FF2B5EF4-FFF2-40B4-BE49-F238E27FC236}">
                <a16:creationId xmlns:a16="http://schemas.microsoft.com/office/drawing/2014/main" id="{EB278730-4FD7-8ADF-1628-A2F259C48B7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5699218" y="-8563"/>
            <a:ext cx="396000" cy="510212"/>
          </a:xfr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algn="ctr">
              <a:defRPr lang="ko-KR" altLang="en-US" smtClean="0">
                <a:solidFill>
                  <a:schemeClr val="bg1"/>
                </a:solidFill>
              </a:defRPr>
            </a:lvl1pPr>
          </a:lstStyle>
          <a:p>
            <a:fld id="{BB5D696C-7C4B-4748-AD7A-B30C297BC295}" type="slidenum">
              <a:rPr lang="en-GR" smtClean="0"/>
              <a:pPr/>
              <a:t>‹#›</a:t>
            </a:fld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2225981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43952" y="6356350"/>
            <a:ext cx="9313599" cy="358413"/>
          </a:xfrm>
        </p:spPr>
        <p:txBody>
          <a:bodyPr/>
          <a:lstStyle/>
          <a:p>
            <a:r>
              <a:rPr lang="en-GB" altLang="ko-KR"/>
              <a:t>e-IRG Workshop | Brussels | June 5, 2024</a:t>
            </a:r>
            <a:endParaRPr lang="ko-KR" alt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8B6A899-A694-484F-BA08-D0165E08C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0" y="-1"/>
            <a:ext cx="2667000" cy="21685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901868-4CF2-2A4E-A70A-E59DE8EC76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28" y="6354763"/>
            <a:ext cx="1109403" cy="396000"/>
          </a:xfrm>
          <a:prstGeom prst="rect">
            <a:avLst/>
          </a:prstGeom>
        </p:spPr>
      </p:pic>
      <p:sp>
        <p:nvSpPr>
          <p:cNvPr id="11" name="슬라이드 번호 개체 틀 12">
            <a:extLst>
              <a:ext uri="{FF2B5EF4-FFF2-40B4-BE49-F238E27FC236}">
                <a16:creationId xmlns:a16="http://schemas.microsoft.com/office/drawing/2014/main" id="{80936C99-3244-684C-87F3-E80EC18A53C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5699218" y="-8563"/>
            <a:ext cx="396000" cy="588112"/>
          </a:xfrm>
          <a:solidFill>
            <a:schemeClr val="bg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algn="ctr">
              <a:defRPr lang="ko-KR" altLang="en-US" smtClean="0">
                <a:solidFill>
                  <a:schemeClr val="bg1"/>
                </a:solidFill>
              </a:defRPr>
            </a:lvl1pPr>
          </a:lstStyle>
          <a:p>
            <a:fld id="{BB5D696C-7C4B-4748-AD7A-B30C297BC295}" type="slidenum">
              <a:rPr lang="en-GR" smtClean="0"/>
              <a:pPr/>
              <a:t>‹#›</a:t>
            </a:fld>
            <a:endParaRPr lang="en-GR" dirty="0"/>
          </a:p>
        </p:txBody>
      </p:sp>
    </p:spTree>
    <p:extLst>
      <p:ext uri="{BB962C8B-B14F-4D97-AF65-F5344CB8AC3E}">
        <p14:creationId xmlns:p14="http://schemas.microsoft.com/office/powerpoint/2010/main" val="41281867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9838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altLang="ko-KR"/>
              <a:t>e-IRG Workshop | Brussels | June 5, 2024</a:t>
            </a:r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49232" y="6356350"/>
            <a:ext cx="5045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BB5D696C-7C4B-4748-AD7A-B30C297BC295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32645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  <p:sldLayoutId id="2147484012" r:id="rId12"/>
    <p:sldLayoutId id="2147484013" r:id="rId13"/>
    <p:sldLayoutId id="2147484014" r:id="rId14"/>
    <p:sldLayoutId id="2147484015" r:id="rId15"/>
    <p:sldLayoutId id="2147484016" r:id="rId16"/>
    <p:sldLayoutId id="2147484017" r:id="rId17"/>
    <p:sldLayoutId id="2147484018" r:id="rId18"/>
    <p:sldLayoutId id="2147484019" r:id="rId19"/>
    <p:sldLayoutId id="2147484020" r:id="rId20"/>
    <p:sldLayoutId id="2147484021" r:id="rId21"/>
    <p:sldLayoutId id="2147484022" r:id="rId22"/>
    <p:sldLayoutId id="2147484023" r:id="rId23"/>
    <p:sldLayoutId id="2147484024" r:id="rId24"/>
    <p:sldLayoutId id="2147484025" r:id="rId25"/>
    <p:sldLayoutId id="2147484026" r:id="rId2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2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4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svg"/><Relationship Id="rId3" Type="http://schemas.openxmlformats.org/officeDocument/2006/relationships/image" Target="../media/image77.svg"/><Relationship Id="rId7" Type="http://schemas.openxmlformats.org/officeDocument/2006/relationships/image" Target="../media/image81.svg"/><Relationship Id="rId12" Type="http://schemas.openxmlformats.org/officeDocument/2006/relationships/image" Target="../media/image4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0.png"/><Relationship Id="rId11" Type="http://schemas.openxmlformats.org/officeDocument/2006/relationships/image" Target="../media/image83.svg"/><Relationship Id="rId5" Type="http://schemas.openxmlformats.org/officeDocument/2006/relationships/image" Target="../media/image79.svg"/><Relationship Id="rId10" Type="http://schemas.openxmlformats.org/officeDocument/2006/relationships/image" Target="../media/image82.png"/><Relationship Id="rId4" Type="http://schemas.openxmlformats.org/officeDocument/2006/relationships/image" Target="../media/image78.png"/><Relationship Id="rId9" Type="http://schemas.openxmlformats.org/officeDocument/2006/relationships/image" Target="../media/image4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0.sv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95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18" Type="http://schemas.openxmlformats.org/officeDocument/2006/relationships/image" Target="../media/image10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01.png"/><Relationship Id="rId17" Type="http://schemas.openxmlformats.org/officeDocument/2006/relationships/image" Target="../media/image106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5.jpg"/><Relationship Id="rId20" Type="http://schemas.openxmlformats.org/officeDocument/2006/relationships/hyperlink" Target="https://monitor.openaire.eu/" TargetMode="Externa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00.sv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04.png"/><Relationship Id="rId10" Type="http://schemas.openxmlformats.org/officeDocument/2006/relationships/image" Target="../media/image99.png"/><Relationship Id="rId19" Type="http://schemas.openxmlformats.org/officeDocument/2006/relationships/image" Target="../media/image108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98.svg"/><Relationship Id="rId14" Type="http://schemas.openxmlformats.org/officeDocument/2006/relationships/image" Target="../media/image10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svg"/><Relationship Id="rId4" Type="http://schemas.openxmlformats.org/officeDocument/2006/relationships/image" Target="../media/image1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image" Target="../media/image122.sv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1.png"/><Relationship Id="rId5" Type="http://schemas.microsoft.com/office/2007/relationships/hdphoto" Target="../media/hdphoto9.wdp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enaire.eu/strategy-2023-25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catalogue.openaire.eu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tiff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tiff"/><Relationship Id="rId11" Type="http://schemas.openxmlformats.org/officeDocument/2006/relationships/image" Target="../media/image45.png"/><Relationship Id="rId5" Type="http://schemas.openxmlformats.org/officeDocument/2006/relationships/image" Target="../media/image39.tiff"/><Relationship Id="rId10" Type="http://schemas.openxmlformats.org/officeDocument/2006/relationships/image" Target="../media/image44.svg"/><Relationship Id="rId4" Type="http://schemas.openxmlformats.org/officeDocument/2006/relationships/image" Target="../media/image38.tiff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graph.openaire.eu/" TargetMode="External"/><Relationship Id="rId4" Type="http://schemas.openxmlformats.org/officeDocument/2006/relationships/image" Target="../media/image4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1.png"/><Relationship Id="rId4" Type="http://schemas.openxmlformats.org/officeDocument/2006/relationships/image" Target="../media/image4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18" Type="http://schemas.openxmlformats.org/officeDocument/2006/relationships/image" Target="../media/image68.png"/><Relationship Id="rId3" Type="http://schemas.openxmlformats.org/officeDocument/2006/relationships/image" Target="../media/image53.svg"/><Relationship Id="rId21" Type="http://schemas.openxmlformats.org/officeDocument/2006/relationships/image" Target="../media/image71.sv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17" Type="http://schemas.openxmlformats.org/officeDocument/2006/relationships/image" Target="../media/image67.svg"/><Relationship Id="rId25" Type="http://schemas.openxmlformats.org/officeDocument/2006/relationships/image" Target="../media/image75.svg"/><Relationship Id="rId2" Type="http://schemas.openxmlformats.org/officeDocument/2006/relationships/image" Target="../media/image52.png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24" Type="http://schemas.openxmlformats.org/officeDocument/2006/relationships/image" Target="../media/image74.png"/><Relationship Id="rId5" Type="http://schemas.openxmlformats.org/officeDocument/2006/relationships/image" Target="../media/image55.svg"/><Relationship Id="rId15" Type="http://schemas.openxmlformats.org/officeDocument/2006/relationships/image" Target="../media/image65.svg"/><Relationship Id="rId23" Type="http://schemas.openxmlformats.org/officeDocument/2006/relationships/image" Target="../media/image73.svg"/><Relationship Id="rId10" Type="http://schemas.openxmlformats.org/officeDocument/2006/relationships/image" Target="../media/image60.png"/><Relationship Id="rId19" Type="http://schemas.openxmlformats.org/officeDocument/2006/relationships/image" Target="../media/image69.svg"/><Relationship Id="rId4" Type="http://schemas.openxmlformats.org/officeDocument/2006/relationships/image" Target="../media/image54.png"/><Relationship Id="rId9" Type="http://schemas.openxmlformats.org/officeDocument/2006/relationships/image" Target="../media/image59.svg"/><Relationship Id="rId14" Type="http://schemas.openxmlformats.org/officeDocument/2006/relationships/image" Target="../media/image64.png"/><Relationship Id="rId22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butterfly flying over a shadow&#10;&#10;Description automatically generated">
            <a:extLst>
              <a:ext uri="{FF2B5EF4-FFF2-40B4-BE49-F238E27FC236}">
                <a16:creationId xmlns:a16="http://schemas.microsoft.com/office/drawing/2014/main" id="{F2161114-F1E0-234B-037F-BE8FEF5F629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48" r="16548"/>
          <a:stretch/>
        </p:blipFill>
        <p:spPr/>
      </p:pic>
      <p:pic>
        <p:nvPicPr>
          <p:cNvPr id="16" name="Picture Placeholder 15" descr="A butterfly flying over a shadow&#10;&#10;Description automatically generated">
            <a:extLst>
              <a:ext uri="{FF2B5EF4-FFF2-40B4-BE49-F238E27FC236}">
                <a16:creationId xmlns:a16="http://schemas.microsoft.com/office/drawing/2014/main" id="{9DE403EF-3FA3-089A-C8A6-01787C7BD5C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77" r="13377"/>
          <a:stretch/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2182304-7611-59B7-2BEC-6A1F9F9D0D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36466" y="3749741"/>
            <a:ext cx="5061834" cy="2431347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Unlocking Value: </a:t>
            </a:r>
          </a:p>
          <a:p>
            <a:r>
              <a:rPr lang="en-GB" sz="2800" dirty="0"/>
              <a:t>How Open Scholarly Communication Infrastructure Transforms Research Outcomes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784AFD2-5100-9DF8-F841-52AEB96F774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anchor="ctr">
            <a:normAutofit/>
          </a:bodyPr>
          <a:lstStyle/>
          <a:p>
            <a:r>
              <a:rPr lang="en-US" sz="2000" dirty="0"/>
              <a:t>Natalia Manola, OpenAIRE CEO</a:t>
            </a:r>
            <a:endParaRPr lang="en-GB" sz="2000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B154A95E-23AA-1AB9-CFAD-A06931843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e-IRG Workshop | Brussels | June 5, 2024</a:t>
            </a:r>
            <a:endParaRPr lang="ko-KR" alt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3C22E1C-CD35-D59E-0AA8-D3A35A09192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74300" y="6372763"/>
            <a:ext cx="324000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869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CCD5A-E3DD-C6A3-8B71-1D6FA502D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992" y="611197"/>
            <a:ext cx="11006165" cy="588112"/>
          </a:xfrm>
        </p:spPr>
        <p:txBody>
          <a:bodyPr>
            <a:normAutofit fontScale="90000"/>
          </a:bodyPr>
          <a:lstStyle/>
          <a:p>
            <a:pPr algn="l"/>
            <a:r>
              <a:rPr lang="en-US" b="1" cap="none" dirty="0">
                <a:latin typeface="+mn-lt"/>
              </a:rPr>
              <a:t>3. Interconnecting </a:t>
            </a:r>
            <a:r>
              <a:rPr lang="en-GB" sz="4400" b="1" cap="none" dirty="0">
                <a:solidFill>
                  <a:schemeClr val="accent1"/>
                </a:solidFill>
                <a:latin typeface="+mn-lt"/>
              </a:rPr>
              <a:t>Plan-Track-Assess</a:t>
            </a:r>
            <a:r>
              <a:rPr lang="en-GB" sz="4400" b="1" cap="none" dirty="0">
                <a:latin typeface="+mn-lt"/>
              </a:rPr>
              <a:t> research </a:t>
            </a:r>
            <a:endParaRPr lang="en-GB" b="1" cap="none" dirty="0">
              <a:latin typeface="+mn-lt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E802D2-5E85-BF7B-34F3-79B0AD3AD8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ko-KR"/>
              <a:t>e-IRG Workshop | Brussels | June 5, 2024</a:t>
            </a:r>
            <a:endParaRPr lang="ko-KR" alt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8F95BDE-946E-1CEB-19F6-F62163C1B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09800" y="1428824"/>
            <a:ext cx="7772400" cy="5255946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A31C24B-4628-2D4E-8CEB-BE953F9441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64148" y="2801203"/>
            <a:ext cx="4724400" cy="17145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D2F349F-A231-64BA-359C-D9D9EDC935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0603" y="5800666"/>
            <a:ext cx="1533849" cy="33287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345372D-9DE6-703B-059E-A1069B951E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15553" y="4056797"/>
            <a:ext cx="1252176" cy="44090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95988E1-9EEB-474D-89C2-17C775CD86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901718" y="4041036"/>
            <a:ext cx="949460" cy="35604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53B3849-5FF0-2F5B-93FA-8955E5ED5D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835065" y="4234821"/>
            <a:ext cx="1066018" cy="32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621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7620"/>
            <a:ext cx="5566593" cy="6887364"/>
          </a:xfrm>
          <a:prstGeom prst="rect">
            <a:avLst/>
          </a:prstGeom>
          <a:gradFill flip="none" rotWithShape="1">
            <a:gsLst>
              <a:gs pos="21000">
                <a:srgbClr val="000000">
                  <a:alpha val="62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4067CD3-146F-6228-E362-39AA720C2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863442" y="855815"/>
            <a:ext cx="6887365" cy="516047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alpha val="91000"/>
                </a:schemeClr>
              </a:gs>
              <a:gs pos="83000">
                <a:schemeClr val="accent5">
                  <a:alpha val="0"/>
                </a:schemeClr>
              </a:gs>
            </a:gsLst>
            <a:lin ang="51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71C7E5C-A0F8-E9FA-56DB-31A257FD4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-7648"/>
            <a:ext cx="2079513" cy="6865647"/>
          </a:xfrm>
          <a:prstGeom prst="rect">
            <a:avLst/>
          </a:prstGeom>
          <a:gradFill flip="none" rotWithShape="1">
            <a:gsLst>
              <a:gs pos="5000">
                <a:schemeClr val="accent5"/>
              </a:gs>
              <a:gs pos="49000">
                <a:schemeClr val="accent5">
                  <a:alpha val="0"/>
                </a:schemeClr>
              </a:gs>
            </a:gsLst>
            <a:lin ang="21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3F70A3C-4474-2A39-470C-FD55A8837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706777" y="3068761"/>
            <a:ext cx="4504659" cy="378923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60000">
                <a:schemeClr val="accent5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AC3F7D4-9613-0E1F-901C-98FE831DE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774557" y="-6485"/>
            <a:ext cx="3427160" cy="6879745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49000">
                <a:schemeClr val="accent5">
                  <a:lumMod val="60000"/>
                  <a:lumOff val="40000"/>
                  <a:alpha val="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D5167C-AF48-26F0-7A9F-3F7643374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64705" y="-1061856"/>
            <a:ext cx="3682024" cy="12211438"/>
          </a:xfrm>
          <a:prstGeom prst="rect">
            <a:avLst/>
          </a:prstGeom>
          <a:gradFill>
            <a:gsLst>
              <a:gs pos="0">
                <a:schemeClr val="accent5"/>
              </a:gs>
              <a:gs pos="65000">
                <a:schemeClr val="accent2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7B30A01-FCA8-86A5-A840-C32A3BE2E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6" y="-7639"/>
            <a:ext cx="4879823" cy="6887373"/>
          </a:xfrm>
          <a:prstGeom prst="rect">
            <a:avLst/>
          </a:prstGeom>
          <a:gradFill>
            <a:gsLst>
              <a:gs pos="0">
                <a:schemeClr val="accent2">
                  <a:alpha val="70000"/>
                </a:schemeClr>
              </a:gs>
              <a:gs pos="44000">
                <a:schemeClr val="accent5">
                  <a:lumMod val="60000"/>
                  <a:lumOff val="40000"/>
                  <a:alpha val="0"/>
                </a:schemeClr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7BB49D-0FC1-D557-1AC4-76B34D734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028" y="2155188"/>
            <a:ext cx="4160233" cy="283927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000" dirty="0">
                <a:solidFill>
                  <a:srgbClr val="FFFFFF"/>
                </a:solidFill>
              </a:rPr>
              <a:t>Responsible Research Assessment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8488B3-74C9-D525-2CE4-76A51C123E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ko-KR" sz="9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e-IRG Workshop | Brussels | June 5, 2024</a:t>
            </a:r>
          </a:p>
        </p:txBody>
      </p:sp>
      <p:sp>
        <p:nvSpPr>
          <p:cNvPr id="22" name="Title 3">
            <a:extLst>
              <a:ext uri="{FF2B5EF4-FFF2-40B4-BE49-F238E27FC236}">
                <a16:creationId xmlns:a16="http://schemas.microsoft.com/office/drawing/2014/main" id="{1EC76B92-6385-E38F-7F6F-2A13877E3998}"/>
              </a:ext>
            </a:extLst>
          </p:cNvPr>
          <p:cNvSpPr txBox="1">
            <a:spLocks/>
          </p:cNvSpPr>
          <p:nvPr/>
        </p:nvSpPr>
        <p:spPr>
          <a:xfrm>
            <a:off x="477979" y="2801841"/>
            <a:ext cx="5358615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cap="none" dirty="0">
              <a:solidFill>
                <a:schemeClr val="bg1"/>
              </a:solidFill>
            </a:endParaRPr>
          </a:p>
        </p:txBody>
      </p:sp>
      <p:pic>
        <p:nvPicPr>
          <p:cNvPr id="2" name="Graphic 1" descr="Badge with solid fill">
            <a:extLst>
              <a:ext uri="{FF2B5EF4-FFF2-40B4-BE49-F238E27FC236}">
                <a16:creationId xmlns:a16="http://schemas.microsoft.com/office/drawing/2014/main" id="{0078E2C9-8309-545E-D1D0-0C9AF57BD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9309" y="1720827"/>
            <a:ext cx="1260000" cy="126000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5" name="Picture 11" descr="A picture containing chart&#10;&#10;Description automatically generated">
            <a:extLst>
              <a:ext uri="{FF2B5EF4-FFF2-40B4-BE49-F238E27FC236}">
                <a16:creationId xmlns:a16="http://schemas.microsoft.com/office/drawing/2014/main" id="{08579F0D-DA52-8776-1350-974F8885E9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22" r="8614" b="56576"/>
          <a:stretch/>
        </p:blipFill>
        <p:spPr>
          <a:xfrm>
            <a:off x="4333396" y="14419"/>
            <a:ext cx="7442483" cy="5916058"/>
          </a:xfrm>
          <a:prstGeom prst="rect">
            <a:avLst/>
          </a:prstGeom>
        </p:spPr>
      </p:pic>
      <p:pic>
        <p:nvPicPr>
          <p:cNvPr id="6" name="Picture 11" descr="A picture containing chart&#10;&#10;Description automatically generated">
            <a:extLst>
              <a:ext uri="{FF2B5EF4-FFF2-40B4-BE49-F238E27FC236}">
                <a16:creationId xmlns:a16="http://schemas.microsoft.com/office/drawing/2014/main" id="{DE4C1745-4308-40A9-D5A5-4E78C61F41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06" r="8614" b="68002"/>
          <a:stretch/>
        </p:blipFill>
        <p:spPr>
          <a:xfrm>
            <a:off x="4333396" y="3561346"/>
            <a:ext cx="7442483" cy="65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26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36F040-FA4F-ADEF-92AC-1E0A2EB0B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464" y="682044"/>
            <a:ext cx="10876094" cy="1009651"/>
          </a:xfrm>
        </p:spPr>
        <p:txBody>
          <a:bodyPr>
            <a:noAutofit/>
          </a:bodyPr>
          <a:lstStyle/>
          <a:p>
            <a:r>
              <a:rPr lang="en-GB" sz="3600" dirty="0"/>
              <a:t>Open Infrastructure that is </a:t>
            </a:r>
            <a:r>
              <a:rPr lang="en-GB" sz="3600" dirty="0">
                <a:solidFill>
                  <a:schemeClr val="accent1">
                    <a:lumMod val="75000"/>
                  </a:schemeClr>
                </a:solidFill>
              </a:rPr>
              <a:t>relevant</a:t>
            </a:r>
            <a:r>
              <a:rPr lang="en-GB" sz="3600" dirty="0"/>
              <a:t> to emerging trends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D48FD26-27C2-7119-85CF-C118FB37C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ko-KR"/>
              <a:t>e-IRG Workshop | Brussels | June 5, 2024</a:t>
            </a:r>
            <a:endParaRPr lang="ko-KR" alt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C9736F0-810B-FD8B-9FCC-F18546A12EB1}"/>
              </a:ext>
            </a:extLst>
          </p:cNvPr>
          <p:cNvGrpSpPr/>
          <p:nvPr/>
        </p:nvGrpSpPr>
        <p:grpSpPr>
          <a:xfrm>
            <a:off x="577463" y="2271592"/>
            <a:ext cx="3240000" cy="3240000"/>
            <a:chOff x="112295" y="2269388"/>
            <a:chExt cx="3240000" cy="3240000"/>
          </a:xfrm>
          <a:effectLst>
            <a:outerShdw blurRad="101600" dist="63500" dir="5400000" algn="ctr" rotWithShape="0">
              <a:schemeClr val="accent3">
                <a:lumMod val="60000"/>
                <a:lumOff val="40000"/>
                <a:alpha val="64768"/>
              </a:schemeClr>
            </a:outerShdw>
          </a:effectLst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DB451F2F-EDDB-21DA-C2E1-2FA6A37397E5}"/>
                </a:ext>
              </a:extLst>
            </p:cNvPr>
            <p:cNvSpPr/>
            <p:nvPr/>
          </p:nvSpPr>
          <p:spPr>
            <a:xfrm>
              <a:off x="112295" y="2269388"/>
              <a:ext cx="3240000" cy="32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 descr="A close-up of a poster&#10;&#10;Description automatically generated">
              <a:extLst>
                <a:ext uri="{FF2B5EF4-FFF2-40B4-BE49-F238E27FC236}">
                  <a16:creationId xmlns:a16="http://schemas.microsoft.com/office/drawing/2014/main" id="{685692FB-C513-0E33-0B8C-6E09B1F58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622" y="3013658"/>
              <a:ext cx="2650542" cy="175145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A12B721-5333-0C31-8164-222F81079709}"/>
              </a:ext>
            </a:extLst>
          </p:cNvPr>
          <p:cNvGrpSpPr/>
          <p:nvPr/>
        </p:nvGrpSpPr>
        <p:grpSpPr>
          <a:xfrm>
            <a:off x="4395511" y="2271592"/>
            <a:ext cx="3240000" cy="3240000"/>
            <a:chOff x="4299970" y="2256369"/>
            <a:chExt cx="3240000" cy="3240000"/>
          </a:xfrm>
          <a:effectLst>
            <a:outerShdw blurRad="101600" dist="63500" dir="5400000" algn="ctr" rotWithShape="0">
              <a:schemeClr val="accent3">
                <a:lumMod val="60000"/>
                <a:lumOff val="40000"/>
                <a:alpha val="64768"/>
              </a:schemeClr>
            </a:outerShdw>
          </a:effectLst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3E77CC1C-5691-0524-0C92-1EE4EB04E07A}"/>
                </a:ext>
              </a:extLst>
            </p:cNvPr>
            <p:cNvSpPr/>
            <p:nvPr/>
          </p:nvSpPr>
          <p:spPr>
            <a:xfrm>
              <a:off x="4299970" y="2256369"/>
              <a:ext cx="3240000" cy="32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50" name="Picture 2" descr="CoARA logo">
              <a:extLst>
                <a:ext uri="{FF2B5EF4-FFF2-40B4-BE49-F238E27FC236}">
                  <a16:creationId xmlns:a16="http://schemas.microsoft.com/office/drawing/2014/main" id="{038D363F-AE0F-39E7-A163-01AD872777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8343" y="2953380"/>
              <a:ext cx="2403255" cy="796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28E9AA4-99C9-5CB8-B6B8-61C4F0CC59A9}"/>
                </a:ext>
              </a:extLst>
            </p:cNvPr>
            <p:cNvSpPr txBox="1"/>
            <p:nvPr/>
          </p:nvSpPr>
          <p:spPr>
            <a:xfrm>
              <a:off x="4434239" y="4080951"/>
              <a:ext cx="29714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Working Group on Open Infrastructures for Responsible Research Assessment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988433-C701-DD0E-E443-260D0C548FDA}"/>
              </a:ext>
            </a:extLst>
          </p:cNvPr>
          <p:cNvGrpSpPr/>
          <p:nvPr/>
        </p:nvGrpSpPr>
        <p:grpSpPr>
          <a:xfrm>
            <a:off x="8213558" y="2271592"/>
            <a:ext cx="3240000" cy="3240000"/>
            <a:chOff x="8213558" y="2286815"/>
            <a:chExt cx="3240000" cy="3240000"/>
          </a:xfrm>
          <a:effectLst>
            <a:outerShdw blurRad="101600" dist="63500" dir="5400000" algn="ctr" rotWithShape="0">
              <a:schemeClr val="accent3">
                <a:lumMod val="60000"/>
                <a:lumOff val="40000"/>
                <a:alpha val="64768"/>
              </a:schemeClr>
            </a:outerShdw>
          </a:effectLst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851E8DCE-184F-DA0A-4B4B-2782259FF714}"/>
                </a:ext>
              </a:extLst>
            </p:cNvPr>
            <p:cNvSpPr/>
            <p:nvPr/>
          </p:nvSpPr>
          <p:spPr>
            <a:xfrm>
              <a:off x="8213558" y="2286815"/>
              <a:ext cx="3240000" cy="32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9409331-A110-D3D1-B7DC-3BBEA88C50AE}"/>
                </a:ext>
              </a:extLst>
            </p:cNvPr>
            <p:cNvGrpSpPr/>
            <p:nvPr/>
          </p:nvGrpSpPr>
          <p:grpSpPr>
            <a:xfrm>
              <a:off x="8450302" y="2826561"/>
              <a:ext cx="2766512" cy="2508779"/>
              <a:chOff x="8996633" y="2179808"/>
              <a:chExt cx="2766512" cy="2508779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2C18F4-31E8-AFFC-8DE0-67BB63F47975}"/>
                  </a:ext>
                </a:extLst>
              </p:cNvPr>
              <p:cNvSpPr txBox="1"/>
              <p:nvPr/>
            </p:nvSpPr>
            <p:spPr>
              <a:xfrm>
                <a:off x="9376666" y="2663442"/>
                <a:ext cx="20064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https://</a:t>
                </a:r>
                <a:r>
                  <a:rPr lang="en-GB" dirty="0" err="1"/>
                  <a:t>graspos.eu</a:t>
                </a:r>
                <a:r>
                  <a:rPr lang="en-GB" dirty="0"/>
                  <a:t>/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08E9EA2-A7F9-2B76-2E63-51A8176E89DF}"/>
                  </a:ext>
                </a:extLst>
              </p:cNvPr>
              <p:cNvSpPr txBox="1"/>
              <p:nvPr/>
            </p:nvSpPr>
            <p:spPr>
              <a:xfrm>
                <a:off x="8996633" y="3258468"/>
                <a:ext cx="276651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Next Generation Research Assessment to Promote Open Science</a:t>
                </a:r>
              </a:p>
              <a:p>
                <a:pPr algn="ctr"/>
                <a:endParaRPr lang="en-GB" dirty="0"/>
              </a:p>
            </p:txBody>
          </p:sp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5424D52B-3484-D3B5-8D67-7B867FE04C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61739" y="4247875"/>
                <a:ext cx="1836301" cy="4407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4204E130-80C4-44A6-C864-1238A27566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316365" y="2179808"/>
                <a:ext cx="2127048" cy="483634"/>
              </a:xfrm>
              <a:prstGeom prst="rect">
                <a:avLst/>
              </a:prstGeom>
            </p:spPr>
          </p:pic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92F91AB-4A8A-60E9-F208-040761B54F31}"/>
              </a:ext>
            </a:extLst>
          </p:cNvPr>
          <p:cNvSpPr txBox="1"/>
          <p:nvPr/>
        </p:nvSpPr>
        <p:spPr>
          <a:xfrm>
            <a:off x="8213558" y="5637347"/>
            <a:ext cx="346424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EOSC - Building a Research Assessment Data Space</a:t>
            </a:r>
            <a:br>
              <a:rPr lang="en-GB" sz="1600" dirty="0"/>
            </a:br>
            <a:r>
              <a:rPr lang="en-GB" sz="1600" b="0" i="1" dirty="0">
                <a:solidFill>
                  <a:schemeClr val="accent1"/>
                </a:solidFill>
              </a:rPr>
              <a:t>data &amp; </a:t>
            </a:r>
            <a:r>
              <a:rPr lang="en-US" sz="1600" b="0" i="1" dirty="0">
                <a:solidFill>
                  <a:schemeClr val="accent1"/>
                </a:solidFill>
              </a:rPr>
              <a:t>tools on OpenAIRE, Operas, </a:t>
            </a:r>
            <a:r>
              <a:rPr lang="en-US" sz="1600" b="0" i="1" dirty="0" err="1">
                <a:solidFill>
                  <a:schemeClr val="accent1"/>
                </a:solidFill>
              </a:rPr>
              <a:t>OpenCitation</a:t>
            </a:r>
            <a:r>
              <a:rPr lang="en-US" sz="1600" b="0" i="1" dirty="0">
                <a:solidFill>
                  <a:schemeClr val="accent1"/>
                </a:solidFill>
              </a:rPr>
              <a:t>, CRIS, …</a:t>
            </a:r>
            <a:endParaRPr lang="en-GB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434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36F040-FA4F-ADEF-92AC-1E0A2EB0B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864" y="329084"/>
            <a:ext cx="8189890" cy="1009651"/>
          </a:xfrm>
        </p:spPr>
        <p:txBody>
          <a:bodyPr/>
          <a:lstStyle/>
          <a:p>
            <a:r>
              <a:rPr lang="en-GB" dirty="0"/>
              <a:t>Researcher Profile – </a:t>
            </a:r>
            <a:r>
              <a:rPr lang="en-GB" dirty="0">
                <a:solidFill>
                  <a:schemeClr val="accent1"/>
                </a:solidFill>
              </a:rPr>
              <a:t>As-a-Service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57DC9FD-BD63-FF55-A17D-B5510FF9B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ko-KR"/>
              <a:t>e-IRG Workshop | Brussels | June 5, 2024</a:t>
            </a:r>
            <a:endParaRPr lang="ko-KR" alt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204E130-80C4-44A6-C864-1238A27566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39155" y="5911934"/>
            <a:ext cx="2354817" cy="535422"/>
          </a:xfrm>
          <a:prstGeom prst="rect">
            <a:avLst/>
          </a:prstGeom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B39C6A00-FB82-AB0B-C556-4F5F73B38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64" y="1137127"/>
            <a:ext cx="4161401" cy="4330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screenshot of a research paper&#10;&#10;Description automatically generated">
            <a:extLst>
              <a:ext uri="{FF2B5EF4-FFF2-40B4-BE49-F238E27FC236}">
                <a16:creationId xmlns:a16="http://schemas.microsoft.com/office/drawing/2014/main" id="{0985CFE1-45AA-6721-EAF4-DA0984B374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582" y="1783152"/>
            <a:ext cx="6141362" cy="4573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7782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B4EDD4-6ADC-5202-CBEC-BC254E540E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27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A6975E2-D0E7-854F-697A-7B1307793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305" y="2104061"/>
            <a:ext cx="4671699" cy="32041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Monitoring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Open Science</a:t>
            </a:r>
            <a:endParaRPr lang="en-US" b="0" i="1" dirty="0">
              <a:solidFill>
                <a:schemeClr val="accent5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A835DE-350D-1E38-A99C-A807ADC77F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92321" y="6356350"/>
            <a:ext cx="28090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ko-KR" sz="900" kern="120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e-IRG Workshop | Brussels | June 5, 2024</a:t>
            </a:r>
          </a:p>
        </p:txBody>
      </p:sp>
      <p:pic>
        <p:nvPicPr>
          <p:cNvPr id="2" name="Graphic 1" descr="Badge 3 with solid fill">
            <a:extLst>
              <a:ext uri="{FF2B5EF4-FFF2-40B4-BE49-F238E27FC236}">
                <a16:creationId xmlns:a16="http://schemas.microsoft.com/office/drawing/2014/main" id="{FCE50375-49DE-97CC-21FB-8133825C1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7905" y="1829116"/>
            <a:ext cx="1080000" cy="108000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3" name="Picture 11" descr="A picture containing chart&#10;&#10;Description automatically generated">
            <a:extLst>
              <a:ext uri="{FF2B5EF4-FFF2-40B4-BE49-F238E27FC236}">
                <a16:creationId xmlns:a16="http://schemas.microsoft.com/office/drawing/2014/main" id="{14CD9B65-0D9F-627A-6F45-8539CA6B0B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22" r="8614" b="56576"/>
          <a:stretch/>
        </p:blipFill>
        <p:spPr>
          <a:xfrm>
            <a:off x="4333396" y="14419"/>
            <a:ext cx="7442483" cy="5916058"/>
          </a:xfrm>
          <a:prstGeom prst="rect">
            <a:avLst/>
          </a:prstGeom>
        </p:spPr>
      </p:pic>
      <p:pic>
        <p:nvPicPr>
          <p:cNvPr id="5" name="Picture 11" descr="A picture containing chart&#10;&#10;Description automatically generated">
            <a:extLst>
              <a:ext uri="{FF2B5EF4-FFF2-40B4-BE49-F238E27FC236}">
                <a16:creationId xmlns:a16="http://schemas.microsoft.com/office/drawing/2014/main" id="{732D6FFF-71A6-EEAD-E65C-B90C7E5820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153" r="8614" b="58040"/>
          <a:stretch/>
        </p:blipFill>
        <p:spPr>
          <a:xfrm>
            <a:off x="4333396" y="4991081"/>
            <a:ext cx="7442483" cy="71990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425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472A662-FE3C-C55C-263F-1C9BB0DDB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9558" y="1989222"/>
            <a:ext cx="4712368" cy="2451246"/>
          </a:xfrm>
        </p:spPr>
        <p:txBody>
          <a:bodyPr>
            <a:normAutofit/>
          </a:bodyPr>
          <a:lstStyle/>
          <a:p>
            <a:r>
              <a:rPr lang="en-GB" sz="4800" cap="none" dirty="0">
                <a:latin typeface="+mn-lt"/>
              </a:rPr>
              <a:t>Indicators for (Open) Science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7901CD5-BD45-06D7-3479-BC4DD489F8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latin typeface="Open Sans Light"/>
                <a:ea typeface="Open Sans Light"/>
                <a:cs typeface="Open Sans Light"/>
              </a:rPr>
              <a:t>e-IRG Workshop | Brussels | June 5, 2024</a:t>
            </a:r>
            <a:endParaRPr lang="en-US" dirty="0">
              <a:latin typeface="Open Sans Light"/>
              <a:ea typeface="Open Sans Light"/>
              <a:cs typeface="Open Sans Ligh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11B5C4-340B-2DFC-6794-F786386A7E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32" y="522698"/>
            <a:ext cx="5812604" cy="58126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1656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2EE2D-47EA-41A8-5EC0-068C16E50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630" y="131074"/>
            <a:ext cx="7401013" cy="850556"/>
          </a:xfrm>
        </p:spPr>
        <p:txBody>
          <a:bodyPr>
            <a:norm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Customizable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Dashboards-on-Demand</a:t>
            </a:r>
            <a:endParaRPr lang="en-GB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D7831074-5951-3667-DBBB-E3F67B881F5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latin typeface="Calibri" panose="020F0502020204030204" pitchFamily="34" charset="0"/>
                <a:ea typeface="Open Sans Light"/>
                <a:cs typeface="Calibri" panose="020F0502020204030204" pitchFamily="34" charset="0"/>
              </a:rPr>
              <a:t>e-IRG Workshop | Brussels | June 5, 2024</a:t>
            </a:r>
            <a:endParaRPr lang="en-US" dirty="0">
              <a:latin typeface="Calibri" panose="020F0502020204030204" pitchFamily="34" charset="0"/>
              <a:ea typeface="Open Sans Light"/>
              <a:cs typeface="Calibri" panose="020F0502020204030204" pitchFamily="34" charset="0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550F29F-9507-F36B-FBE8-C0E6C9F5841B}"/>
              </a:ext>
            </a:extLst>
          </p:cNvPr>
          <p:cNvSpPr txBox="1">
            <a:spLocks/>
          </p:cNvSpPr>
          <p:nvPr/>
        </p:nvSpPr>
        <p:spPr>
          <a:xfrm>
            <a:off x="7378822" y="42961"/>
            <a:ext cx="4629658" cy="95207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marL="0" marR="0" indent="0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5400" b="1" i="0" u="none" strike="noStrike" cap="none" spc="-100" baseline="0">
                <a:ln>
                  <a:noFill/>
                </a:ln>
                <a:gradFill flip="none" rotWithShape="1">
                  <a:gsLst>
                    <a:gs pos="2000">
                      <a:srgbClr val="3700FF"/>
                    </a:gs>
                    <a:gs pos="100000">
                      <a:srgbClr val="8200CB"/>
                    </a:gs>
                  </a:gsLst>
                  <a:lin ang="0" scaled="1"/>
                  <a:tileRect/>
                </a:gra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444489" marR="0" indent="0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2pPr>
            <a:lvl3pPr marL="888978" marR="0" indent="0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3pPr>
            <a:lvl4pPr marL="1333467" marR="0" indent="0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4pPr>
            <a:lvl5pPr marL="1777956" marR="0" indent="0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5pPr>
            <a:lvl6pPr marL="2617545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062034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06523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3951012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ctr"/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OBSERVATIONAL DASHBOARD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0A4B6B8-D4CA-7709-5C89-2E7E9E7C3A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8767883"/>
              </p:ext>
            </p:extLst>
          </p:nvPr>
        </p:nvGraphicFramePr>
        <p:xfrm>
          <a:off x="740718" y="1934620"/>
          <a:ext cx="10522346" cy="33310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Graphic 5">
            <a:extLst>
              <a:ext uri="{FF2B5EF4-FFF2-40B4-BE49-F238E27FC236}">
                <a16:creationId xmlns:a16="http://schemas.microsoft.com/office/drawing/2014/main" id="{B64CB868-17BE-4C8B-BC38-81188A2795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68504" y="1102963"/>
            <a:ext cx="2021668" cy="83165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D3774A0-0240-C75A-FC6F-28C4B2FFD7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58504" y="1304140"/>
            <a:ext cx="2268092" cy="6291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B14E32-C71A-2F75-7681-93C0819E8A15}"/>
              </a:ext>
            </a:extLst>
          </p:cNvPr>
          <p:cNvSpPr txBox="1"/>
          <p:nvPr/>
        </p:nvSpPr>
        <p:spPr>
          <a:xfrm>
            <a:off x="660947" y="5905929"/>
            <a:ext cx="2344695" cy="44146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defTabSz="410755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OpenAIRE expert</a:t>
            </a:r>
          </a:p>
          <a:p>
            <a:pPr defTabSz="410755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Leonidas Pispiringas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2E9576-CB25-23DE-91B6-4C50378CD926}"/>
              </a:ext>
            </a:extLst>
          </p:cNvPr>
          <p:cNvSpPr txBox="1"/>
          <p:nvPr/>
        </p:nvSpPr>
        <p:spPr>
          <a:xfrm>
            <a:off x="3481223" y="5905929"/>
            <a:ext cx="2344695" cy="44146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defTabSz="410755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OpenAIRE expert</a:t>
            </a:r>
          </a:p>
          <a:p>
            <a:pPr defTabSz="410755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Harry Dimitropoulos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BDE977-17EF-F6BA-BDA9-E44A2633459B}"/>
              </a:ext>
            </a:extLst>
          </p:cNvPr>
          <p:cNvSpPr txBox="1"/>
          <p:nvPr/>
        </p:nvSpPr>
        <p:spPr>
          <a:xfrm>
            <a:off x="6250054" y="5899380"/>
            <a:ext cx="2344695" cy="44146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defTabSz="410755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OpenAIRE expert</a:t>
            </a:r>
          </a:p>
          <a:p>
            <a:pPr defTabSz="410755"/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Alessia Bardi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C5A50F-9FD8-5A68-5E19-84E786FB9886}"/>
              </a:ext>
            </a:extLst>
          </p:cNvPr>
          <p:cNvSpPr txBox="1"/>
          <p:nvPr/>
        </p:nvSpPr>
        <p:spPr>
          <a:xfrm>
            <a:off x="8918369" y="5899380"/>
            <a:ext cx="2344695" cy="441468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defTabSz="410755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OpenAIRE expert</a:t>
            </a:r>
          </a:p>
          <a:p>
            <a:pPr defTabSz="410755"/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Ioanna Grypari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E84B6C-94A2-9BFF-74E8-2643BBE9D95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832" y="2999930"/>
            <a:ext cx="2329267" cy="2373737"/>
          </a:xfrm>
          <a:prstGeom prst="rect">
            <a:avLst/>
          </a:prstGeom>
          <a:ln w="34925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HeroicExtremeRightFacing"/>
            <a:lightRig rig="threePt" dir="t"/>
          </a:scene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01E7AD-60E7-C9CC-E8F0-993FADE07A1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2618" y="3038412"/>
            <a:ext cx="2041514" cy="2444714"/>
          </a:xfrm>
          <a:prstGeom prst="rect">
            <a:avLst/>
          </a:prstGeom>
          <a:ln w="34925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HeroicExtremeRightFacing"/>
            <a:lightRig rig="threePt" dir="t"/>
          </a:scene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28FCF8-BE28-A74B-4305-985A6A3AE8D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6185" y="2944777"/>
            <a:ext cx="1812826" cy="2444714"/>
          </a:xfrm>
          <a:prstGeom prst="rect">
            <a:avLst/>
          </a:prstGeom>
          <a:ln w="34925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HeroicExtremeRightFacing"/>
            <a:lightRig rig="threePt" dir="t"/>
          </a:scene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D2C5CE7-24C8-F2DA-4AB4-B00EE1D6F19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0060" y="2994341"/>
            <a:ext cx="2986550" cy="2269074"/>
          </a:xfrm>
          <a:prstGeom prst="rect">
            <a:avLst/>
          </a:prstGeom>
          <a:ln w="34925"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HeroicExtremeRightFacing"/>
            <a:lightRig rig="threePt" dir="t"/>
          </a:scene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860775-A359-4CDA-3432-3D4EC82404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527" y="4928179"/>
            <a:ext cx="977750" cy="977750"/>
          </a:xfrm>
          <a:prstGeom prst="ellipse">
            <a:avLst/>
          </a:prstGeom>
          <a:ln w="25400" cap="rnd" cmpd="dbl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FBB79D7-FC4A-C35D-9F75-161F91F31B9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137" y="4928180"/>
            <a:ext cx="971201" cy="971201"/>
          </a:xfrm>
          <a:prstGeom prst="ellipse">
            <a:avLst/>
          </a:prstGeom>
          <a:ln w="25400" cap="rnd" cmpd="dbl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1E2AE6C-AA23-BE1D-01F5-DC13F0AFDB6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072" y="4993197"/>
            <a:ext cx="906184" cy="906184"/>
          </a:xfrm>
          <a:prstGeom prst="ellipse">
            <a:avLst/>
          </a:prstGeom>
          <a:ln w="25400" cap="rnd" cmpd="dbl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8775ED2-0A19-79F5-F47C-E2DF04EA5EF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191" y="4930473"/>
            <a:ext cx="977750" cy="975457"/>
          </a:xfrm>
          <a:prstGeom prst="ellipse">
            <a:avLst/>
          </a:prstGeom>
          <a:ln w="25400" cap="rnd" cmpd="dbl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0721C2-D2FA-8992-C476-B2763B5D190A}"/>
              </a:ext>
            </a:extLst>
          </p:cNvPr>
          <p:cNvSpPr txBox="1"/>
          <p:nvPr/>
        </p:nvSpPr>
        <p:spPr>
          <a:xfrm>
            <a:off x="507630" y="725744"/>
            <a:ext cx="2884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https://monitor.openaire.eu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B29B51-A8E4-5FB9-C868-1006ABECDA2D}"/>
              </a:ext>
            </a:extLst>
          </p:cNvPr>
          <p:cNvSpPr txBox="1"/>
          <p:nvPr/>
        </p:nvSpPr>
        <p:spPr>
          <a:xfrm>
            <a:off x="7908643" y="676675"/>
            <a:ext cx="3463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https://osobservatory.openaire.eu</a:t>
            </a: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88618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3E9E044-5E42-3451-562B-53CB51810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202" y="142181"/>
            <a:ext cx="10515600" cy="1325563"/>
          </a:xfrm>
        </p:spPr>
        <p:txBody>
          <a:bodyPr/>
          <a:lstStyle/>
          <a:p>
            <a:r>
              <a:rPr lang="en-GB" dirty="0"/>
              <a:t>EOSC Observatory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02550A-4988-53B9-DE83-9EEDB8C4E5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altLang="ko-KR"/>
              <a:t>e-IRG Workshop | Brussels | June 5, 2024</a:t>
            </a:r>
            <a:endParaRPr lang="ko-KR" altLang="en-US"/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5AEFD602-6C02-80AD-43E3-DB38D25B42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7"/>
          <a:stretch/>
        </p:blipFill>
        <p:spPr>
          <a:xfrm>
            <a:off x="2209800" y="1805102"/>
            <a:ext cx="7772400" cy="4270707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3CDD12E5-F4EE-7D0E-F3F2-441CBCEE72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9"/>
          <a:stretch/>
        </p:blipFill>
        <p:spPr>
          <a:xfrm>
            <a:off x="287266" y="1524560"/>
            <a:ext cx="7772400" cy="4235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A1D9DDCB-0650-88CC-79BE-A62EA69630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7"/>
          <a:stretch/>
        </p:blipFill>
        <p:spPr>
          <a:xfrm>
            <a:off x="838200" y="2159538"/>
            <a:ext cx="7772400" cy="4270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C5F9A3B4-F0B1-FEA9-F1CE-413AB21E20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9"/>
          <a:stretch/>
        </p:blipFill>
        <p:spPr>
          <a:xfrm>
            <a:off x="3655398" y="1450666"/>
            <a:ext cx="7772400" cy="4235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A2E4CAC4-2ECB-3A1A-CF30-994A276A5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169" y="520876"/>
            <a:ext cx="2504685" cy="63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07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B5083-6F9B-8209-15A2-F52F1B3BE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555" y="144378"/>
            <a:ext cx="10515600" cy="810853"/>
          </a:xfrm>
        </p:spPr>
        <p:txBody>
          <a:bodyPr/>
          <a:lstStyle/>
          <a:p>
            <a:r>
              <a:rPr lang="en-US" dirty="0"/>
              <a:t>Irish OA Monitor</a:t>
            </a:r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C4E3FF-34D4-145E-8C19-9657E9B0ED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ko-KR"/>
              <a:t>e-IRG Workshop | Brussels | June 5, 2024</a:t>
            </a:r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004449-87BA-C9FF-63C0-FE7B57129073}"/>
              </a:ext>
            </a:extLst>
          </p:cNvPr>
          <p:cNvSpPr txBox="1"/>
          <p:nvPr/>
        </p:nvSpPr>
        <p:spPr>
          <a:xfrm>
            <a:off x="4368258" y="812568"/>
            <a:ext cx="34430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5">
                    <a:lumMod val="50000"/>
                  </a:schemeClr>
                </a:solidFill>
              </a:rPr>
              <a:t>https://</a:t>
            </a:r>
            <a:r>
              <a:rPr lang="en-GB" sz="1600" dirty="0" err="1">
                <a:solidFill>
                  <a:schemeClr val="accent5">
                    <a:lumMod val="50000"/>
                  </a:schemeClr>
                </a:solidFill>
              </a:rPr>
              <a:t>oamonitor.ireland.openaire.eu</a:t>
            </a:r>
            <a:r>
              <a:rPr lang="en-GB" sz="1600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6" name="Picture 5" descr="A screenshot of a website&#10;&#10;Description automatically generated">
            <a:extLst>
              <a:ext uri="{FF2B5EF4-FFF2-40B4-BE49-F238E27FC236}">
                <a16:creationId xmlns:a16="http://schemas.microsoft.com/office/drawing/2014/main" id="{CC0F9568-F1F5-6E93-0FB0-FDE6E4DAF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28" y="1187447"/>
            <a:ext cx="10251359" cy="52260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7E6ED652-BE32-A88C-ED00-63BA29C9DA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365" y="1293441"/>
            <a:ext cx="2343838" cy="15879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5962C9F5-7FBD-87AE-C5F4-4CFCECA01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29" y="1152837"/>
            <a:ext cx="10002252" cy="54940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Frame 10">
            <a:extLst>
              <a:ext uri="{FF2B5EF4-FFF2-40B4-BE49-F238E27FC236}">
                <a16:creationId xmlns:a16="http://schemas.microsoft.com/office/drawing/2014/main" id="{D71E34BC-E7C3-ED2B-0C5E-BF3FA329B4FB}"/>
              </a:ext>
            </a:extLst>
          </p:cNvPr>
          <p:cNvSpPr/>
          <p:nvPr/>
        </p:nvSpPr>
        <p:spPr>
          <a:xfrm>
            <a:off x="1609802" y="4265951"/>
            <a:ext cx="9224210" cy="641685"/>
          </a:xfrm>
          <a:prstGeom prst="fram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81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rown paper bag with a blue tape&#10;&#10;Description automatically generated">
            <a:extLst>
              <a:ext uri="{FF2B5EF4-FFF2-40B4-BE49-F238E27FC236}">
                <a16:creationId xmlns:a16="http://schemas.microsoft.com/office/drawing/2014/main" id="{B2CDF265-AC54-559A-9D3B-CEA97BB6ED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021"/>
          <a:stretch/>
        </p:blipFill>
        <p:spPr>
          <a:xfrm>
            <a:off x="3437830" y="0"/>
            <a:ext cx="8754168" cy="68580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C5CC1D-5893-C0B6-A978-79C19905C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289" y="2963141"/>
            <a:ext cx="4023360" cy="32041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4800" b="0" dirty="0">
                <a:solidFill>
                  <a:schemeClr val="bg1"/>
                </a:solidFill>
              </a:rPr>
              <a:t>Key take away messages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A86502-84D3-717E-FA8F-74A6F6DEF7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37289" y="6372392"/>
            <a:ext cx="5558711" cy="26679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en-US" sz="900" kern="1200">
                <a:solidFill>
                  <a:schemeClr val="bg1"/>
                </a:solidFill>
                <a:latin typeface="Calibri" panose="020F0502020204030204"/>
                <a:ea typeface="+mn-ea"/>
                <a:cs typeface="+mn-cs"/>
              </a:rPr>
              <a:t>e-IRG Workshop | Brussels | June 5, 2024</a:t>
            </a:r>
            <a:endParaRPr lang="en-US" altLang="en-US" sz="900" kern="1200" dirty="0">
              <a:solidFill>
                <a:schemeClr val="bg1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Graphic 20" descr="Badge 4 with solid fill">
            <a:extLst>
              <a:ext uri="{FF2B5EF4-FFF2-40B4-BE49-F238E27FC236}">
                <a16:creationId xmlns:a16="http://schemas.microsoft.com/office/drawing/2014/main" id="{FD2BF043-4A30-950B-63DD-9D19264E4B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7981" y="1737883"/>
            <a:ext cx="1080000" cy="108000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9004034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97DCF-FC92-D23A-6ABA-2E0946B26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OpenAIRE AMKE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79E98-E507-CF34-C0D8-4F834B635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86128" cy="43513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</a:pPr>
            <a:r>
              <a:rPr lang="en-US" dirty="0">
                <a:sym typeface="Roboto"/>
              </a:rPr>
              <a:t>N</a:t>
            </a:r>
            <a:r>
              <a:rPr lang="en-GB" dirty="0">
                <a:sym typeface="Roboto"/>
              </a:rPr>
              <a:t>on-profit organisation, established </a:t>
            </a:r>
            <a:r>
              <a:rPr lang="en-GB" b="1" dirty="0">
                <a:sym typeface="Roboto"/>
              </a:rPr>
              <a:t>Oct 2018</a:t>
            </a:r>
          </a:p>
          <a:p>
            <a:pPr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</a:pPr>
            <a:r>
              <a:rPr lang="en-GB" b="1" dirty="0"/>
              <a:t>Mission: </a:t>
            </a:r>
            <a:r>
              <a:rPr lang="en-GB" dirty="0"/>
              <a:t>Shift scholarly communication towards openness and transparency and facilitate innovative ways to communicate and monitor research</a:t>
            </a:r>
          </a:p>
          <a:p>
            <a:pPr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</a:pPr>
            <a:r>
              <a:rPr lang="en-GB" dirty="0">
                <a:sym typeface="Roboto"/>
              </a:rPr>
              <a:t>A </a:t>
            </a:r>
            <a:r>
              <a:rPr lang="en-GB" b="1" dirty="0">
                <a:sym typeface="Roboto"/>
              </a:rPr>
              <a:t>Scholarly Communication e-Infrastructure </a:t>
            </a:r>
            <a:r>
              <a:rPr lang="en-GB" dirty="0">
                <a:sym typeface="Roboto"/>
              </a:rPr>
              <a:t>that brings together </a:t>
            </a:r>
            <a:r>
              <a:rPr lang="en-GB" b="1" dirty="0">
                <a:sym typeface="Roboto"/>
              </a:rPr>
              <a:t>human capital </a:t>
            </a:r>
            <a:r>
              <a:rPr lang="en-GB" dirty="0">
                <a:sym typeface="Roboto"/>
              </a:rPr>
              <a:t>and advanced </a:t>
            </a:r>
            <a:r>
              <a:rPr lang="en-GB" b="1" dirty="0">
                <a:sym typeface="Roboto"/>
              </a:rPr>
              <a:t>ICT services</a:t>
            </a:r>
            <a:endParaRPr lang="en-US" b="1" dirty="0">
              <a:sym typeface="Roboto"/>
            </a:endParaRPr>
          </a:p>
          <a:p>
            <a:pPr>
              <a:lnSpc>
                <a:spcPct val="120000"/>
              </a:lnSpc>
              <a:spcBef>
                <a:spcPts val="200"/>
              </a:spcBef>
              <a:spcAft>
                <a:spcPts val="400"/>
              </a:spcAft>
            </a:pPr>
            <a:r>
              <a:rPr lang="en-GB" dirty="0"/>
              <a:t>A </a:t>
            </a:r>
            <a:r>
              <a:rPr lang="en-GB" b="1" dirty="0"/>
              <a:t>network of experts</a:t>
            </a:r>
            <a:r>
              <a:rPr lang="en-GB" dirty="0"/>
              <a:t> from major national organisations (National Open Access Desks) in operation since 2009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89E09D-505D-58BE-2FB2-EE2870814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altLang="ko-KR"/>
              <a:t>e-IRG Workshop | Brussels | June 5, 2024</a:t>
            </a:r>
            <a:endParaRPr lang="ko-KR" alt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16D0521-D4A3-60AB-721B-DA4AC8A23BD3}"/>
              </a:ext>
            </a:extLst>
          </p:cNvPr>
          <p:cNvSpPr>
            <a:spLocks noChangeAspect="1"/>
          </p:cNvSpPr>
          <p:nvPr/>
        </p:nvSpPr>
        <p:spPr>
          <a:xfrm>
            <a:off x="9376351" y="622539"/>
            <a:ext cx="1022075" cy="1024451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36000" rIns="54000" bIns="36000" rtlCol="0" anchor="ctr"/>
          <a:lstStyle/>
          <a:p>
            <a:pPr algn="ctr"/>
            <a:r>
              <a:rPr lang="en-GB" sz="2800" b="1" dirty="0"/>
              <a:t>53</a:t>
            </a:r>
            <a:r>
              <a:rPr lang="en-GB" dirty="0"/>
              <a:t> </a:t>
            </a:r>
          </a:p>
          <a:p>
            <a:pPr algn="ctr"/>
            <a:r>
              <a:rPr lang="en-GB" sz="1200" dirty="0">
                <a:latin typeface="+mj-lt"/>
              </a:rPr>
              <a:t>members</a:t>
            </a:r>
            <a:endParaRPr lang="en-GB" sz="1400" dirty="0">
              <a:latin typeface="+mj-lt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39F2EC8-D5EA-B0A8-036A-D5B3F364469E}"/>
              </a:ext>
            </a:extLst>
          </p:cNvPr>
          <p:cNvSpPr>
            <a:spLocks noChangeAspect="1"/>
          </p:cNvSpPr>
          <p:nvPr/>
        </p:nvSpPr>
        <p:spPr>
          <a:xfrm>
            <a:off x="10535256" y="623727"/>
            <a:ext cx="1022075" cy="102207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" tIns="36000" rIns="54000" bIns="36000" rtlCol="0" anchor="ctr"/>
          <a:lstStyle/>
          <a:p>
            <a:pPr algn="ctr"/>
            <a:r>
              <a:rPr lang="en-GB" sz="2800" b="1" dirty="0"/>
              <a:t>36</a:t>
            </a:r>
            <a:r>
              <a:rPr lang="en-GB" dirty="0"/>
              <a:t> </a:t>
            </a:r>
          </a:p>
          <a:p>
            <a:pPr algn="ctr"/>
            <a:r>
              <a:rPr lang="en-GB" sz="1200" dirty="0">
                <a:latin typeface="+mj-lt"/>
              </a:rPr>
              <a:t>countries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CAC471AA-1255-D4EC-22C4-D99C34D0D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3535" y="1924107"/>
            <a:ext cx="5886128" cy="400757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52BECFC-F4EF-DC0E-EC8C-96DBF1D89979}"/>
              </a:ext>
            </a:extLst>
          </p:cNvPr>
          <p:cNvSpPr txBox="1"/>
          <p:nvPr/>
        </p:nvSpPr>
        <p:spPr>
          <a:xfrm>
            <a:off x="5645570" y="6024134"/>
            <a:ext cx="6337110" cy="36933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Global Collaborations: Latin America, US, Canada, Japan, Korea, 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0C3130-7DBE-81AA-542D-F311498FE71B}"/>
              </a:ext>
            </a:extLst>
          </p:cNvPr>
          <p:cNvSpPr/>
          <p:nvPr/>
        </p:nvSpPr>
        <p:spPr>
          <a:xfrm>
            <a:off x="7724633" y="2867507"/>
            <a:ext cx="4481015" cy="18833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Open Membership! </a:t>
            </a:r>
          </a:p>
          <a:p>
            <a:pPr algn="ctr"/>
            <a:r>
              <a:rPr lang="en-GB" sz="4400" dirty="0"/>
              <a:t>Join us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834561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32">
            <a:extLst>
              <a:ext uri="{FF2B5EF4-FFF2-40B4-BE49-F238E27FC236}">
                <a16:creationId xmlns:a16="http://schemas.microsoft.com/office/drawing/2014/main" id="{C93EE737-9C1A-EA05-C4A6-DF92133E0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1651"/>
            <a:ext cx="10515600" cy="1009651"/>
          </a:xfrm>
        </p:spPr>
        <p:txBody>
          <a:bodyPr/>
          <a:lstStyle/>
          <a:p>
            <a:r>
              <a:rPr lang="en-GB" dirty="0"/>
              <a:t>Scholarly Communication (SC)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E519F-A627-E790-F889-46C392ABE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1302"/>
            <a:ext cx="10515600" cy="4845047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en-US" sz="2400" dirty="0"/>
              <a:t>SC is an </a:t>
            </a:r>
            <a:r>
              <a:rPr lang="en-US" sz="2400" b="1" dirty="0"/>
              <a:t>integral and large part of operations </a:t>
            </a:r>
            <a:r>
              <a:rPr lang="en-US" sz="2400" dirty="0"/>
              <a:t>in any Research Performing Organization</a:t>
            </a:r>
          </a:p>
          <a:p>
            <a:pPr lvl="1">
              <a:lnSpc>
                <a:spcPct val="80000"/>
              </a:lnSpc>
              <a:spcBef>
                <a:spcPts val="600"/>
              </a:spcBef>
            </a:pPr>
            <a:r>
              <a:rPr lang="en-US" sz="2000" dirty="0"/>
              <a:t>A pan-European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horizontal</a:t>
            </a:r>
            <a:r>
              <a:rPr lang="en-US" sz="2000" dirty="0"/>
              <a:t> endeavor</a:t>
            </a:r>
          </a:p>
          <a:p>
            <a:pPr>
              <a:lnSpc>
                <a:spcPct val="80000"/>
              </a:lnSpc>
              <a:spcBef>
                <a:spcPts val="1800"/>
              </a:spcBef>
            </a:pPr>
            <a:r>
              <a:rPr lang="en-US" sz="2400" dirty="0"/>
              <a:t>Europe has a proven record to be a </a:t>
            </a:r>
            <a:r>
              <a:rPr lang="en-US" sz="2400" b="1" dirty="0"/>
              <a:t>world leader </a:t>
            </a:r>
            <a:r>
              <a:rPr lang="en-US" sz="2400" dirty="0"/>
              <a:t>in SC</a:t>
            </a:r>
          </a:p>
          <a:p>
            <a:pPr lvl="1">
              <a:lnSpc>
                <a:spcPct val="80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Data &amp; Technology sovereignty </a:t>
            </a:r>
            <a:r>
              <a:rPr lang="en-US" sz="2000" dirty="0"/>
              <a:t>are not just empty words</a:t>
            </a:r>
          </a:p>
          <a:p>
            <a:pPr lvl="1">
              <a:lnSpc>
                <a:spcPct val="80000"/>
              </a:lnSpc>
              <a:spcBef>
                <a:spcPts val="600"/>
              </a:spcBef>
            </a:pPr>
            <a:r>
              <a:rPr lang="en-US" sz="2000" dirty="0"/>
              <a:t>Existing investments of 15+ years</a:t>
            </a:r>
          </a:p>
          <a:p>
            <a:pPr>
              <a:lnSpc>
                <a:spcPct val="80000"/>
              </a:lnSpc>
              <a:spcBef>
                <a:spcPts val="1800"/>
              </a:spcBef>
            </a:pPr>
            <a:r>
              <a:rPr lang="en-US" sz="2400" dirty="0"/>
              <a:t>EOSC / EOSC Federation cannot exist without </a:t>
            </a:r>
            <a:r>
              <a:rPr lang="en-US" sz="2400" b="1" dirty="0"/>
              <a:t>embedding</a:t>
            </a:r>
            <a:r>
              <a:rPr lang="en-US" sz="2400" dirty="0"/>
              <a:t> SC infrastructure</a:t>
            </a:r>
          </a:p>
          <a:p>
            <a:pPr lvl="1">
              <a:lnSpc>
                <a:spcPct val="80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EOSC for all</a:t>
            </a:r>
            <a:r>
              <a:rPr lang="en-US" sz="2000" dirty="0"/>
              <a:t>, not the few</a:t>
            </a:r>
          </a:p>
          <a:p>
            <a:pPr>
              <a:lnSpc>
                <a:spcPct val="80000"/>
              </a:lnSpc>
              <a:spcBef>
                <a:spcPts val="1800"/>
              </a:spcBef>
            </a:pPr>
            <a:r>
              <a:rPr lang="en-US" sz="2400" b="1" dirty="0"/>
              <a:t>Robust operations </a:t>
            </a:r>
            <a:r>
              <a:rPr lang="en-US" sz="2400" dirty="0"/>
              <a:t>are crucial - local, national, regional, European</a:t>
            </a:r>
          </a:p>
          <a:p>
            <a:pPr lvl="1">
              <a:lnSpc>
                <a:spcPct val="80000"/>
              </a:lnSpc>
              <a:spcBef>
                <a:spcPts val="600"/>
              </a:spcBef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New business models</a:t>
            </a:r>
            <a:r>
              <a:rPr lang="en-US" sz="2000" dirty="0"/>
              <a:t>, new culture</a:t>
            </a:r>
          </a:p>
          <a:p>
            <a:pPr>
              <a:lnSpc>
                <a:spcPct val="80000"/>
              </a:lnSpc>
              <a:spcBef>
                <a:spcPts val="1800"/>
              </a:spcBef>
            </a:pPr>
            <a:r>
              <a:rPr lang="en-US" sz="2400" b="1" dirty="0"/>
              <a:t>Evolution</a:t>
            </a:r>
            <a:r>
              <a:rPr lang="en-US" sz="2400" dirty="0"/>
              <a:t> is not something in the future, it is here. </a:t>
            </a:r>
            <a:r>
              <a:rPr lang="en-US" sz="2400" b="1" dirty="0"/>
              <a:t>Now</a:t>
            </a:r>
            <a:r>
              <a:rPr lang="en-US" sz="2400" dirty="0"/>
              <a:t>  </a:t>
            </a:r>
          </a:p>
          <a:p>
            <a:pPr lvl="1">
              <a:lnSpc>
                <a:spcPct val="80000"/>
              </a:lnSpc>
              <a:spcBef>
                <a:spcPts val="600"/>
              </a:spcBef>
            </a:pPr>
            <a:r>
              <a:rPr lang="en-US" sz="2000" dirty="0"/>
              <a:t>AI and LLMs are already being used</a:t>
            </a:r>
          </a:p>
          <a:p>
            <a:pPr lvl="1">
              <a:lnSpc>
                <a:spcPct val="80000"/>
              </a:lnSpc>
              <a:spcBef>
                <a:spcPts val="600"/>
              </a:spcBef>
            </a:pPr>
            <a:r>
              <a:rPr lang="en-US" sz="2000" dirty="0"/>
              <a:t>OpenAIRE has to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stay relevant </a:t>
            </a: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2ADEBF-8FC3-77C0-BD0D-0BC184802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altLang="ko-KR">
                <a:solidFill>
                  <a:srgbClr val="FFFFFF"/>
                </a:solidFill>
              </a:rPr>
              <a:t>e-IRG Workshop | Brussels | June 5, 2024</a:t>
            </a:r>
            <a:endParaRPr lang="ko-KR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70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butterfly flying over a shadow&#10;&#10;Description automatically generated">
            <a:extLst>
              <a:ext uri="{FF2B5EF4-FFF2-40B4-BE49-F238E27FC236}">
                <a16:creationId xmlns:a16="http://schemas.microsoft.com/office/drawing/2014/main" id="{16983130-407B-1EF3-D24E-89B92513E6E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22" r="19322"/>
          <a:stretch/>
        </p:blipFill>
        <p:spPr/>
      </p:pic>
      <p:pic>
        <p:nvPicPr>
          <p:cNvPr id="9" name="Picture Placeholder 8" descr="A butterfly flying over a shadow&#10;&#10;Description automatically generated">
            <a:extLst>
              <a:ext uri="{FF2B5EF4-FFF2-40B4-BE49-F238E27FC236}">
                <a16:creationId xmlns:a16="http://schemas.microsoft.com/office/drawing/2014/main" id="{3849FF02-FD6B-5F30-BEA5-95714412E7C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27" r="19327"/>
          <a:stretch/>
        </p:blipFill>
        <p:spPr/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8F6CC06-9B7C-8BA8-6F94-2B29EE237F57}"/>
              </a:ext>
            </a:extLst>
          </p:cNvPr>
          <p:cNvSpPr txBox="1"/>
          <p:nvPr/>
        </p:nvSpPr>
        <p:spPr>
          <a:xfrm>
            <a:off x="8677310" y="4541338"/>
            <a:ext cx="29146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Natalia Manola</a:t>
            </a:r>
          </a:p>
          <a:p>
            <a:r>
              <a:rPr lang="en-GB" dirty="0" err="1"/>
              <a:t>natalia.manola@openaire.eu</a:t>
            </a:r>
            <a:endParaRPr lang="en-GB" dirty="0"/>
          </a:p>
          <a:p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3EE8D1-14FC-9413-8BA7-908DE4389A38}"/>
              </a:ext>
            </a:extLst>
          </p:cNvPr>
          <p:cNvSpPr txBox="1"/>
          <p:nvPr/>
        </p:nvSpPr>
        <p:spPr>
          <a:xfrm>
            <a:off x="8677310" y="3529266"/>
            <a:ext cx="30346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/>
              <a:t>Thank you!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E790C19-9E1B-8519-B681-EB34E5DA204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altLang="ko-KR"/>
              <a:t>e-IRG Workshop | Brussels | June 5, 2024</a:t>
            </a:r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5A48B0-349F-EF06-D481-E12A4AEFFE0E}"/>
              </a:ext>
            </a:extLst>
          </p:cNvPr>
          <p:cNvSpPr txBox="1"/>
          <p:nvPr/>
        </p:nvSpPr>
        <p:spPr>
          <a:xfrm>
            <a:off x="8677310" y="5482350"/>
            <a:ext cx="318869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>
                <a:latin typeface="+mj-lt"/>
              </a:rPr>
              <a:t>Images licence</a:t>
            </a:r>
            <a:endParaRPr lang="el-GR" sz="1050" dirty="0">
              <a:latin typeface="+mj-lt"/>
            </a:endParaRPr>
          </a:p>
          <a:p>
            <a:r>
              <a:rPr lang="en-GB" sz="1050" dirty="0">
                <a:latin typeface="+mj-lt"/>
              </a:rPr>
              <a:t>https://</a:t>
            </a:r>
            <a:r>
              <a:rPr lang="en-GB" sz="1050" dirty="0" err="1">
                <a:latin typeface="+mj-lt"/>
              </a:rPr>
              <a:t>www.istockphoto.com</a:t>
            </a:r>
            <a:r>
              <a:rPr lang="en-GB" sz="1050" dirty="0">
                <a:latin typeface="+mj-lt"/>
              </a:rPr>
              <a:t>/legal/license-agreement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9ECC026-7C47-7EC4-358B-4B68DCF2E4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77310" y="6058783"/>
            <a:ext cx="11430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92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8CA82F-6C2F-5B72-D957-82AC8D3A193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altLang="ko-KR"/>
              <a:t>e-IRG Workshop | Brussels | June 5, 2024</a:t>
            </a:r>
            <a:endParaRPr lang="ko-KR" alt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52EA3EC9-C162-B636-85E6-21EBBA6E6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17" y="1604402"/>
            <a:ext cx="4373246" cy="2157370"/>
          </a:xfrm>
        </p:spPr>
        <p:txBody>
          <a:bodyPr lIns="90000">
            <a:normAutofit/>
          </a:bodyPr>
          <a:lstStyle/>
          <a:p>
            <a:pPr>
              <a:lnSpc>
                <a:spcPct val="100000"/>
              </a:lnSpc>
              <a:spcAft>
                <a:spcPts val="1000"/>
              </a:spcAft>
            </a:pPr>
            <a:r>
              <a:rPr lang="en-US" sz="4400" dirty="0"/>
              <a:t>Strategy </a:t>
            </a:r>
            <a:r>
              <a:rPr lang="en-GB" sz="4400" dirty="0"/>
              <a:t>2023-25</a:t>
            </a:r>
            <a:br>
              <a:rPr lang="en-GB" sz="4400" dirty="0"/>
            </a:br>
            <a:r>
              <a:rPr lang="en-GB" sz="3200" i="1" dirty="0">
                <a:solidFill>
                  <a:schemeClr val="bg2"/>
                </a:solidFill>
              </a:rPr>
              <a:t>Our commitment to facilitate Open Science</a:t>
            </a:r>
          </a:p>
        </p:txBody>
      </p:sp>
      <p:pic>
        <p:nvPicPr>
          <p:cNvPr id="7" name="Picture 11" descr="A picture containing chart&#10;&#10;Description automatically generated">
            <a:extLst>
              <a:ext uri="{FF2B5EF4-FFF2-40B4-BE49-F238E27FC236}">
                <a16:creationId xmlns:a16="http://schemas.microsoft.com/office/drawing/2014/main" id="{26E04C55-9877-9066-2F4E-1BD372AE0B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22" r="8614" b="56576"/>
          <a:stretch/>
        </p:blipFill>
        <p:spPr>
          <a:xfrm>
            <a:off x="4333396" y="14419"/>
            <a:ext cx="7442483" cy="59160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9F7FD2-F00A-BFDE-F745-072FF4E95C86}"/>
              </a:ext>
            </a:extLst>
          </p:cNvPr>
          <p:cNvSpPr txBox="1"/>
          <p:nvPr/>
        </p:nvSpPr>
        <p:spPr>
          <a:xfrm>
            <a:off x="627017" y="3935301"/>
            <a:ext cx="40350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dirty="0">
                <a:solidFill>
                  <a:srgbClr val="00B0F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https://www.openaire.eu/strategy-2023-25</a:t>
            </a:r>
            <a:r>
              <a:rPr lang="en-GB" sz="1600" b="0" dirty="0">
                <a:solidFill>
                  <a:srgbClr val="00B0F0"/>
                </a:solidFill>
              </a:rPr>
              <a:t> </a:t>
            </a:r>
            <a:endParaRPr lang="en-GB" sz="1600" dirty="0"/>
          </a:p>
        </p:txBody>
      </p:sp>
      <p:pic>
        <p:nvPicPr>
          <p:cNvPr id="3" name="Picture 11" descr="A picture containing chart&#10;&#10;Description automatically generated">
            <a:extLst>
              <a:ext uri="{FF2B5EF4-FFF2-40B4-BE49-F238E27FC236}">
                <a16:creationId xmlns:a16="http://schemas.microsoft.com/office/drawing/2014/main" id="{5C6A2472-FEE6-4945-0838-E3941D56DC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321" b="20413"/>
          <a:stretch/>
        </p:blipFill>
        <p:spPr>
          <a:xfrm>
            <a:off x="4150325" y="7052553"/>
            <a:ext cx="7455894" cy="46984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ABCA89-C7ED-B25D-0A0A-3EC65637AD7C}"/>
              </a:ext>
            </a:extLst>
          </p:cNvPr>
          <p:cNvSpPr txBox="1"/>
          <p:nvPr/>
        </p:nvSpPr>
        <p:spPr>
          <a:xfrm>
            <a:off x="9885514" y="4615699"/>
            <a:ext cx="1122870" cy="69940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lIns="251999" tIns="72000" rIns="251999" bIns="72000" rtlCol="0">
            <a:spAutoFit/>
          </a:bodyPr>
          <a:lstStyle/>
          <a:p>
            <a:r>
              <a:rPr lang="en-GB" sz="3600" dirty="0"/>
              <a:t>+AI</a:t>
            </a:r>
          </a:p>
        </p:txBody>
      </p:sp>
    </p:spTree>
    <p:extLst>
      <p:ext uri="{BB962C8B-B14F-4D97-AF65-F5344CB8AC3E}">
        <p14:creationId xmlns:p14="http://schemas.microsoft.com/office/powerpoint/2010/main" val="534441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950919AF-A6AF-C3C7-26D0-1385772D05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"/>
          </a:blip>
          <a:srcRect t="10216" b="8209"/>
          <a:stretch/>
        </p:blipFill>
        <p:spPr>
          <a:xfrm>
            <a:off x="20" y="-7619"/>
            <a:ext cx="12191979" cy="6887364"/>
          </a:xfrm>
          <a:prstGeom prst="rect">
            <a:avLst/>
          </a:prstGeom>
        </p:spPr>
      </p:pic>
      <p:pic>
        <p:nvPicPr>
          <p:cNvPr id="5" name="Picture 11" descr="A picture containing chart&#10;&#10;Description automatically generated">
            <a:extLst>
              <a:ext uri="{FF2B5EF4-FFF2-40B4-BE49-F238E27FC236}">
                <a16:creationId xmlns:a16="http://schemas.microsoft.com/office/drawing/2014/main" id="{0E615478-6FA3-38DD-3BA5-CF01DBC146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22" r="8614" b="56576"/>
          <a:stretch/>
        </p:blipFill>
        <p:spPr>
          <a:xfrm>
            <a:off x="4333396" y="14419"/>
            <a:ext cx="7442483" cy="5916058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7620"/>
            <a:ext cx="5566593" cy="6887364"/>
          </a:xfrm>
          <a:prstGeom prst="rect">
            <a:avLst/>
          </a:prstGeom>
          <a:gradFill flip="none" rotWithShape="1">
            <a:gsLst>
              <a:gs pos="21000">
                <a:srgbClr val="000000">
                  <a:alpha val="62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4067CD3-146F-6228-E362-39AA720C2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863442" y="855815"/>
            <a:ext cx="6887365" cy="516047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alpha val="91000"/>
                </a:schemeClr>
              </a:gs>
              <a:gs pos="83000">
                <a:schemeClr val="accent5">
                  <a:alpha val="0"/>
                </a:schemeClr>
              </a:gs>
            </a:gsLst>
            <a:lin ang="51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71C7E5C-A0F8-E9FA-56DB-31A257FD4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-7648"/>
            <a:ext cx="2079513" cy="6865647"/>
          </a:xfrm>
          <a:prstGeom prst="rect">
            <a:avLst/>
          </a:prstGeom>
          <a:gradFill flip="none" rotWithShape="1">
            <a:gsLst>
              <a:gs pos="5000">
                <a:schemeClr val="accent5"/>
              </a:gs>
              <a:gs pos="49000">
                <a:schemeClr val="accent5">
                  <a:alpha val="0"/>
                </a:schemeClr>
              </a:gs>
            </a:gsLst>
            <a:lin ang="21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3F70A3C-4474-2A39-470C-FD55A8837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706777" y="3068761"/>
            <a:ext cx="4504659" cy="378923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60000">
                <a:schemeClr val="accent5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AC3F7D4-9613-0E1F-901C-98FE831DE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774557" y="-6485"/>
            <a:ext cx="3427160" cy="6879745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49000">
                <a:schemeClr val="accent5">
                  <a:lumMod val="60000"/>
                  <a:lumOff val="40000"/>
                  <a:alpha val="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D5167C-AF48-26F0-7A9F-3F7643374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64705" y="-1061856"/>
            <a:ext cx="3682024" cy="12211438"/>
          </a:xfrm>
          <a:prstGeom prst="rect">
            <a:avLst/>
          </a:prstGeom>
          <a:gradFill>
            <a:gsLst>
              <a:gs pos="0">
                <a:schemeClr val="accent5"/>
              </a:gs>
              <a:gs pos="65000">
                <a:schemeClr val="accent2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7B30A01-FCA8-86A5-A840-C32A3BE2E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6" y="-7639"/>
            <a:ext cx="4879823" cy="6887373"/>
          </a:xfrm>
          <a:prstGeom prst="rect">
            <a:avLst/>
          </a:prstGeom>
          <a:gradFill>
            <a:gsLst>
              <a:gs pos="0">
                <a:schemeClr val="accent2">
                  <a:alpha val="70000"/>
                </a:schemeClr>
              </a:gs>
              <a:gs pos="44000">
                <a:schemeClr val="accent5">
                  <a:lumMod val="60000"/>
                  <a:lumOff val="40000"/>
                  <a:alpha val="0"/>
                </a:schemeClr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F23F5B-BCA8-FB75-A160-DD9A91CAB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649" y="3511937"/>
            <a:ext cx="4160233" cy="19102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4000" dirty="0">
                <a:solidFill>
                  <a:srgbClr val="FFFFFF"/>
                </a:solidFill>
              </a:rPr>
              <a:t>Infrastructure &amp; Services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68A1805-C9EE-6317-DE1A-0DB4B789BF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ko-KR" sz="9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e-IRG Workshop | Brussels | June 5, 2024</a:t>
            </a:r>
          </a:p>
        </p:txBody>
      </p:sp>
      <p:pic>
        <p:nvPicPr>
          <p:cNvPr id="3" name="Graphic 2" descr="Badge 1 with solid fill">
            <a:extLst>
              <a:ext uri="{FF2B5EF4-FFF2-40B4-BE49-F238E27FC236}">
                <a16:creationId xmlns:a16="http://schemas.microsoft.com/office/drawing/2014/main" id="{4A548013-511E-2577-84CE-AA36EDD691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0105" y="2252089"/>
            <a:ext cx="1080000" cy="1080000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4" name="Picture 11" descr="A picture containing chart&#10;&#10;Description automatically generated">
            <a:extLst>
              <a:ext uri="{FF2B5EF4-FFF2-40B4-BE49-F238E27FC236}">
                <a16:creationId xmlns:a16="http://schemas.microsoft.com/office/drawing/2014/main" id="{DE8706CA-3EB9-D54D-D32C-318CFE41CF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215" r="8614" b="73279"/>
          <a:stretch/>
        </p:blipFill>
        <p:spPr>
          <a:xfrm>
            <a:off x="4333396" y="2155178"/>
            <a:ext cx="7442483" cy="127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55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FE5901-BF27-BFE0-5E64-BCE9F47358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ko-KR"/>
              <a:t>e-IRG Workshop | Brussels | June 5, 2024</a:t>
            </a:r>
            <a:endParaRPr lang="ko-KR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79E98-E507-CF34-C0D8-4F834B63511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70383" y="1885950"/>
            <a:ext cx="5262563" cy="30861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200"/>
              </a:spcBef>
            </a:pPr>
            <a:r>
              <a:rPr lang="en-US" b="1" dirty="0">
                <a:sym typeface="Roboto"/>
              </a:rPr>
              <a:t>Researchers</a:t>
            </a:r>
            <a:r>
              <a:rPr lang="en-US" dirty="0">
                <a:sym typeface="Roboto"/>
              </a:rPr>
              <a:t> – discover, plan, anonymize, publish</a:t>
            </a:r>
          </a:p>
          <a:p>
            <a:pPr>
              <a:lnSpc>
                <a:spcPct val="120000"/>
              </a:lnSpc>
              <a:spcBef>
                <a:spcPts val="200"/>
              </a:spcBef>
            </a:pPr>
            <a:r>
              <a:rPr lang="en-US" b="1" dirty="0">
                <a:sym typeface="Roboto"/>
              </a:rPr>
              <a:t>Providers </a:t>
            </a:r>
            <a:r>
              <a:rPr lang="en-US" dirty="0">
                <a:sym typeface="Roboto"/>
              </a:rPr>
              <a:t>– interoperate, enrich metadata</a:t>
            </a:r>
          </a:p>
          <a:p>
            <a:pPr>
              <a:lnSpc>
                <a:spcPct val="120000"/>
              </a:lnSpc>
              <a:spcBef>
                <a:spcPts val="200"/>
              </a:spcBef>
            </a:pPr>
            <a:r>
              <a:rPr lang="en-US" b="1" dirty="0">
                <a:sym typeface="Roboto"/>
              </a:rPr>
              <a:t>Research &amp; Funding Performing organizations </a:t>
            </a:r>
            <a:r>
              <a:rPr lang="en-US" dirty="0">
                <a:sym typeface="Roboto"/>
              </a:rPr>
              <a:t>– track, assess, monitor research &amp; open science</a:t>
            </a:r>
          </a:p>
          <a:p>
            <a:pPr>
              <a:lnSpc>
                <a:spcPct val="120000"/>
              </a:lnSpc>
              <a:spcBef>
                <a:spcPts val="200"/>
              </a:spcBef>
            </a:pPr>
            <a:r>
              <a:rPr lang="en-US" b="1" dirty="0">
                <a:sym typeface="Roboto"/>
              </a:rPr>
              <a:t>Policy makers &amp; public agencies </a:t>
            </a:r>
            <a:r>
              <a:rPr lang="en-US" dirty="0">
                <a:sym typeface="Roboto"/>
              </a:rPr>
              <a:t>– assess R&amp;I investments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797DCF-FC92-D23A-6ABA-2E0946B26B9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0383" y="741362"/>
            <a:ext cx="6043613" cy="1009650"/>
          </a:xfrm>
        </p:spPr>
        <p:txBody>
          <a:bodyPr/>
          <a:lstStyle/>
          <a:p>
            <a:r>
              <a:rPr lang="en-US" b="1" dirty="0"/>
              <a:t>Services in our core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A4CA347-7C79-6301-1024-C9A3D52408B6}"/>
              </a:ext>
            </a:extLst>
          </p:cNvPr>
          <p:cNvGrpSpPr>
            <a:grpSpLocks noChangeAspect="1"/>
          </p:cNvGrpSpPr>
          <p:nvPr/>
        </p:nvGrpSpPr>
        <p:grpSpPr>
          <a:xfrm>
            <a:off x="5946180" y="1036352"/>
            <a:ext cx="5533160" cy="5533160"/>
            <a:chOff x="7461892" y="1564928"/>
            <a:chExt cx="4435821" cy="443582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1917B22-132C-90D9-9610-3E8A47241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61892" y="1564928"/>
              <a:ext cx="4435821" cy="4435821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79F3017-741F-4B06-D435-B91F114EA1A2}"/>
                </a:ext>
              </a:extLst>
            </p:cNvPr>
            <p:cNvSpPr/>
            <p:nvPr/>
          </p:nvSpPr>
          <p:spPr>
            <a:xfrm>
              <a:off x="8752261" y="2844146"/>
              <a:ext cx="1869387" cy="186938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BCA7271-4C11-512E-61CD-C7BAEA04F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86904" y="3747294"/>
              <a:ext cx="800100" cy="19050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4799D61-D80C-E07C-67B8-7AF56A9091B1}"/>
              </a:ext>
            </a:extLst>
          </p:cNvPr>
          <p:cNvSpPr txBox="1"/>
          <p:nvPr/>
        </p:nvSpPr>
        <p:spPr>
          <a:xfrm>
            <a:off x="6981731" y="515057"/>
            <a:ext cx="3479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solidFill>
                  <a:schemeClr val="accen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http://catalogue.openaire.eu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endParaRPr lang="en-GB" sz="1800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719C74-6CBC-D05F-A0C9-77B37D173310}"/>
              </a:ext>
            </a:extLst>
          </p:cNvPr>
          <p:cNvSpPr txBox="1"/>
          <p:nvPr/>
        </p:nvSpPr>
        <p:spPr>
          <a:xfrm>
            <a:off x="26643" y="4963863"/>
            <a:ext cx="5264262" cy="8311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none" rtlCol="0" anchor="ctr"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Building Infrastructure to CONNECT and FEDERATE</a:t>
            </a:r>
          </a:p>
        </p:txBody>
      </p:sp>
    </p:spTree>
    <p:extLst>
      <p:ext uri="{BB962C8B-B14F-4D97-AF65-F5344CB8AC3E}">
        <p14:creationId xmlns:p14="http://schemas.microsoft.com/office/powerpoint/2010/main" val="3511792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1ED90-B0AB-AA59-D86B-BC2A5F001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spc="0" dirty="0">
                <a:cs typeface="Calibri" panose="020F0502020204030204" pitchFamily="34" charset="0"/>
              </a:rPr>
              <a:t>1. Focus on </a:t>
            </a:r>
            <a:r>
              <a:rPr lang="en-US" sz="4000" spc="0" dirty="0">
                <a:cs typeface="Calibri" panose="020F0502020204030204" pitchFamily="34" charset="0"/>
              </a:rPr>
              <a:t>Interoperability</a:t>
            </a:r>
            <a:endParaRPr lang="en-GB" sz="3200" dirty="0">
              <a:cs typeface="Calibri" panose="020F050202020403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2C69B8-9089-7A40-A73C-E6A6D2EBC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e-IRG Workshop | Brussels | June 5, 2024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48D4C120-CDB2-1947-B260-86B7F1D2A631}"/>
              </a:ext>
            </a:extLst>
          </p:cNvPr>
          <p:cNvSpPr txBox="1">
            <a:spLocks/>
          </p:cNvSpPr>
          <p:nvPr/>
        </p:nvSpPr>
        <p:spPr>
          <a:xfrm>
            <a:off x="795408" y="3768577"/>
            <a:ext cx="2789061" cy="391628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wrap="none" lIns="144000" tIns="72000" rIns="144000" bIns="72000" rtlCol="0" anchor="ctr" anchorCtr="0">
            <a:spAutoFit/>
          </a:bodyPr>
          <a:lstStyle>
            <a:lvl1pPr marL="0" marR="0" indent="0" algn="ctr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5400" b="1" i="0" u="none" strike="noStrike" cap="none" spc="-151" baseline="0">
                <a:ln>
                  <a:noFill/>
                </a:ln>
                <a:solidFill>
                  <a:schemeClr val="accent1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444489" marR="0" indent="0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2pPr>
            <a:lvl3pPr marL="888978" marR="0" indent="0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3pPr>
            <a:lvl4pPr marL="1333467" marR="0" indent="0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4pPr>
            <a:lvl5pPr marL="1777956" marR="0" indent="0" algn="l" defTabSz="547673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5pPr>
            <a:lvl6pPr marL="2617545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062034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06523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3951012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sz="1600" b="0" spc="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https://guidelines.openaire.eu</a:t>
            </a:r>
            <a:endParaRPr lang="el-GR" sz="1600" b="0" spc="0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5EE6594-3616-E09A-E66D-1C14D9D80028}"/>
              </a:ext>
            </a:extLst>
          </p:cNvPr>
          <p:cNvGrpSpPr/>
          <p:nvPr/>
        </p:nvGrpSpPr>
        <p:grpSpPr>
          <a:xfrm>
            <a:off x="7160845" y="1172793"/>
            <a:ext cx="4250501" cy="3544470"/>
            <a:chOff x="3962128" y="1467759"/>
            <a:chExt cx="4736387" cy="396875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3E928DF-8D03-A744-9EF3-14F19FF10B82}"/>
                </a:ext>
              </a:extLst>
            </p:cNvPr>
            <p:cNvSpPr txBox="1"/>
            <p:nvPr/>
          </p:nvSpPr>
          <p:spPr>
            <a:xfrm>
              <a:off x="4215384" y="3574320"/>
              <a:ext cx="1605350" cy="180931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180000" tIns="35719" rIns="180000" bIns="251999" numCol="1" spcCol="38100" rtlCol="0" anchor="b" anchorCtr="0">
              <a:normAutofit/>
            </a:bodyPr>
            <a:lstStyle/>
            <a:p>
              <a:pPr algn="ctr" defTabSz="410765" hangingPunct="0">
                <a:spcAft>
                  <a:spcPts val="600"/>
                </a:spcAft>
              </a:pPr>
              <a:r>
                <a:rPr lang="en-US" sz="1400" dirty="0" err="1">
                  <a:solidFill>
                    <a:schemeClr val="bg1"/>
                  </a:solidFill>
                  <a:latin typeface="Calibri" panose="020F0502020204030204" pitchFamily="34" charset="0"/>
                  <a:ea typeface="Helvetica Neue" panose="02000503000000020004" pitchFamily="2" charset="0"/>
                  <a:cs typeface="Calibri" panose="020F0502020204030204" pitchFamily="34" charset="0"/>
                  <a:sym typeface="Helvetica Light"/>
                </a:rPr>
                <a:t>OpenAIRE</a:t>
              </a:r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ea typeface="Helvetica Neue" panose="02000503000000020004" pitchFamily="2" charset="0"/>
                  <a:cs typeface="Calibri" panose="020F0502020204030204" pitchFamily="34" charset="0"/>
                  <a:sym typeface="Helvetica Light"/>
                </a:rPr>
                <a:t> Guidelines </a:t>
              </a:r>
            </a:p>
            <a:p>
              <a:pPr algn="ctr" defTabSz="410765" hangingPunct="0">
                <a:spcAft>
                  <a:spcPts val="60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ea typeface="Helvetica Neue" panose="02000503000000020004" pitchFamily="2" charset="0"/>
                  <a:cs typeface="Calibri" panose="020F0502020204030204" pitchFamily="34" charset="0"/>
                  <a:sym typeface="Helvetica Light"/>
                </a:rPr>
                <a:t>for OTHER research products</a:t>
              </a:r>
              <a:endParaRPr lang="el-GR" sz="1400" dirty="0">
                <a:solidFill>
                  <a:schemeClr val="bg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  <a:sym typeface="Helvetica Ligh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B6BC7BA-A01C-6C41-B122-94096C4FF386}"/>
                </a:ext>
              </a:extLst>
            </p:cNvPr>
            <p:cNvSpPr txBox="1"/>
            <p:nvPr/>
          </p:nvSpPr>
          <p:spPr>
            <a:xfrm>
              <a:off x="3962128" y="1969256"/>
              <a:ext cx="1605351" cy="1809317"/>
            </a:xfrm>
            <a:prstGeom prst="rect">
              <a:avLst/>
            </a:prstGeom>
            <a:solidFill>
              <a:srgbClr val="FFA3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180000" tIns="35719" rIns="180000" bIns="251999" numCol="1" spcCol="38100" rtlCol="0" anchor="b" anchorCtr="0">
              <a:normAutofit lnSpcReduction="10000"/>
            </a:bodyPr>
            <a:lstStyle/>
            <a:p>
              <a:pPr algn="ctr" defTabSz="410765" hangingPunct="0">
                <a:spcAft>
                  <a:spcPts val="600"/>
                </a:spcAft>
              </a:pPr>
              <a:r>
                <a:rPr lang="en-US" sz="1400" dirty="0" err="1">
                  <a:solidFill>
                    <a:schemeClr val="bg1"/>
                  </a:solidFill>
                  <a:latin typeface="Calibri" panose="020F0502020204030204" pitchFamily="34" charset="0"/>
                  <a:ea typeface="Helvetica Neue" panose="02000503000000020004" pitchFamily="2" charset="0"/>
                  <a:cs typeface="Calibri" panose="020F0502020204030204" pitchFamily="34" charset="0"/>
                  <a:sym typeface="Helvetica Light"/>
                </a:rPr>
                <a:t>OpenAIRE</a:t>
              </a:r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ea typeface="Helvetica Neue" panose="02000503000000020004" pitchFamily="2" charset="0"/>
                  <a:cs typeface="Calibri" panose="020F0502020204030204" pitchFamily="34" charset="0"/>
                  <a:sym typeface="Helvetica Light"/>
                </a:rPr>
                <a:t> Guidelines </a:t>
              </a:r>
            </a:p>
            <a:p>
              <a:pPr algn="ctr" defTabSz="410765" hangingPunct="0">
                <a:spcAft>
                  <a:spcPts val="600"/>
                </a:spcAft>
              </a:pPr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ea typeface="Helvetica Neue" panose="02000503000000020004" pitchFamily="2" charset="0"/>
                  <a:cs typeface="Calibri" panose="020F0502020204030204" pitchFamily="34" charset="0"/>
                  <a:sym typeface="Helvetica Light"/>
                </a:rPr>
                <a:t>for LITERATURE Repositories </a:t>
              </a:r>
              <a:r>
                <a:rPr lang="en-US" sz="1400" dirty="0">
                  <a:solidFill>
                    <a:schemeClr val="bg1"/>
                  </a:solidFill>
                  <a:latin typeface="Calibri" panose="020F0502020204030204" pitchFamily="34" charset="0"/>
                  <a:ea typeface="Helvetica Neue" panose="02000503000000020004" pitchFamily="2" charset="0"/>
                  <a:cs typeface="Calibri" panose="020F0502020204030204" pitchFamily="34" charset="0"/>
                </a:rPr>
                <a:t>v4.0</a:t>
              </a:r>
              <a:endParaRPr lang="el-GR" sz="1400" dirty="0">
                <a:solidFill>
                  <a:schemeClr val="bg1"/>
                </a:solidFill>
                <a:latin typeface="Calibri" panose="020F0502020204030204" pitchFamily="34" charset="0"/>
                <a:ea typeface="Helvetica Neue" panose="02000503000000020004" pitchFamily="2" charset="0"/>
                <a:cs typeface="Calibri" panose="020F0502020204030204" pitchFamily="34" charset="0"/>
                <a:sym typeface="Helvetica Light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837407B-674B-9422-F6EE-D9A327ED1DED}"/>
                </a:ext>
              </a:extLst>
            </p:cNvPr>
            <p:cNvGrpSpPr/>
            <p:nvPr/>
          </p:nvGrpSpPr>
          <p:grpSpPr>
            <a:xfrm>
              <a:off x="5386366" y="1467759"/>
              <a:ext cx="1605350" cy="1809317"/>
              <a:chOff x="6629407" y="1661109"/>
              <a:chExt cx="1907961" cy="2113031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171F0F1-168A-5F41-9C80-2DE42FEF1952}"/>
                  </a:ext>
                </a:extLst>
              </p:cNvPr>
              <p:cNvSpPr txBox="1"/>
              <p:nvPr/>
            </p:nvSpPr>
            <p:spPr>
              <a:xfrm>
                <a:off x="6629407" y="1672440"/>
                <a:ext cx="1907961" cy="21017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180000" tIns="35719" rIns="180000" bIns="251999" numCol="1" spcCol="38100" rtlCol="0" anchor="b" anchorCtr="0">
                <a:normAutofit/>
              </a:bodyPr>
              <a:lstStyle/>
              <a:p>
                <a:pPr algn="ctr" defTabSz="410765" hangingPunct="0">
                  <a:spcAft>
                    <a:spcPts val="600"/>
                  </a:spcAft>
                </a:pPr>
                <a:r>
                  <a:rPr lang="en-US" sz="14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Helvetica Neue" panose="02000503000000020004" pitchFamily="2" charset="0"/>
                    <a:cs typeface="Calibri" panose="020F0502020204030204" pitchFamily="34" charset="0"/>
                    <a:sym typeface="Helvetica Light"/>
                  </a:rPr>
                  <a:t>OpenAIRE</a:t>
                </a:r>
                <a:r>
                  <a:rPr lang="en-US" sz="1400" dirty="0">
                    <a:solidFill>
                      <a:schemeClr val="bg1"/>
                    </a:solidFill>
                    <a:latin typeface="Calibri" panose="020F0502020204030204" pitchFamily="34" charset="0"/>
                    <a:ea typeface="Helvetica Neue" panose="02000503000000020004" pitchFamily="2" charset="0"/>
                    <a:cs typeface="Calibri" panose="020F0502020204030204" pitchFamily="34" charset="0"/>
                    <a:sym typeface="Helvetica Light"/>
                  </a:rPr>
                  <a:t> Guidelines </a:t>
                </a:r>
              </a:p>
              <a:p>
                <a:pPr algn="ctr" defTabSz="410765" hangingPunct="0">
                  <a:spcAft>
                    <a:spcPts val="600"/>
                  </a:spcAft>
                </a:pPr>
                <a:r>
                  <a:rPr lang="en-US" sz="1400" dirty="0">
                    <a:solidFill>
                      <a:schemeClr val="bg1"/>
                    </a:solidFill>
                    <a:latin typeface="Calibri" panose="020F0502020204030204" pitchFamily="34" charset="0"/>
                    <a:ea typeface="Helvetica Neue" panose="02000503000000020004" pitchFamily="2" charset="0"/>
                    <a:cs typeface="Calibri" panose="020F0502020204030204" pitchFamily="34" charset="0"/>
                    <a:sym typeface="Helvetica Light"/>
                  </a:rPr>
                  <a:t>for DATA Repositories</a:t>
                </a:r>
                <a:endParaRPr lang="el-GR" sz="1400" dirty="0">
                  <a:solidFill>
                    <a:schemeClr val="bg1"/>
                  </a:solidFill>
                  <a:latin typeface="Calibri" panose="020F0502020204030204" pitchFamily="34" charset="0"/>
                  <a:ea typeface="Helvetica Neue" panose="02000503000000020004" pitchFamily="2" charset="0"/>
                  <a:cs typeface="Calibri" panose="020F0502020204030204" pitchFamily="34" charset="0"/>
                  <a:sym typeface="Helvetica Light"/>
                </a:endParaRPr>
              </a:p>
            </p:txBody>
          </p: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3A14E3B0-9077-BA43-86A2-3020D587BA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57400" y="1661109"/>
                <a:ext cx="448885" cy="455599"/>
              </a:xfrm>
              <a:prstGeom prst="rect">
                <a:avLst/>
              </a:prstGeom>
            </p:spPr>
          </p:pic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1C33B15C-C101-F54C-9DFD-A12A323E5B2A}"/>
                </a:ext>
              </a:extLst>
            </p:cNvPr>
            <p:cNvGrpSpPr/>
            <p:nvPr/>
          </p:nvGrpSpPr>
          <p:grpSpPr>
            <a:xfrm>
              <a:off x="6597180" y="2076877"/>
              <a:ext cx="1616961" cy="1831798"/>
              <a:chOff x="12517231" y="1678850"/>
              <a:chExt cx="3042050" cy="3318573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E253408-1B5F-2B43-8A6C-1332240B3A42}"/>
                  </a:ext>
                </a:extLst>
              </p:cNvPr>
              <p:cNvSpPr txBox="1"/>
              <p:nvPr/>
            </p:nvSpPr>
            <p:spPr>
              <a:xfrm>
                <a:off x="12517231" y="1719578"/>
                <a:ext cx="3020206" cy="3277845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180000" tIns="35719" rIns="180000" bIns="251999" numCol="1" spcCol="38100" rtlCol="0" anchor="b" anchorCtr="0">
                <a:normAutofit/>
              </a:bodyPr>
              <a:lstStyle/>
              <a:p>
                <a:pPr algn="ctr" defTabSz="410765" hangingPunct="0">
                  <a:spcAft>
                    <a:spcPts val="600"/>
                  </a:spcAft>
                </a:pPr>
                <a:r>
                  <a:rPr lang="en-US" sz="14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Helvetica Neue" panose="02000503000000020004" pitchFamily="2" charset="0"/>
                    <a:cs typeface="Calibri" panose="020F0502020204030204" pitchFamily="34" charset="0"/>
                    <a:sym typeface="Helvetica Light"/>
                  </a:rPr>
                  <a:t>OpenAIRE</a:t>
                </a:r>
                <a:r>
                  <a:rPr lang="en-US" sz="1400" dirty="0">
                    <a:solidFill>
                      <a:schemeClr val="bg1"/>
                    </a:solidFill>
                    <a:latin typeface="Calibri" panose="020F0502020204030204" pitchFamily="34" charset="0"/>
                    <a:ea typeface="Helvetica Neue" panose="02000503000000020004" pitchFamily="2" charset="0"/>
                    <a:cs typeface="Calibri" panose="020F0502020204030204" pitchFamily="34" charset="0"/>
                    <a:sym typeface="Helvetica Light"/>
                  </a:rPr>
                  <a:t> Guidelines </a:t>
                </a:r>
              </a:p>
              <a:p>
                <a:pPr algn="ctr" defTabSz="410765" hangingPunct="0">
                  <a:spcAft>
                    <a:spcPts val="600"/>
                  </a:spcAft>
                </a:pPr>
                <a:r>
                  <a:rPr lang="en-US" sz="1400" dirty="0">
                    <a:solidFill>
                      <a:schemeClr val="bg1"/>
                    </a:solidFill>
                    <a:latin typeface="Calibri" panose="020F0502020204030204" pitchFamily="34" charset="0"/>
                    <a:ea typeface="Helvetica Neue" panose="02000503000000020004" pitchFamily="2" charset="0"/>
                    <a:cs typeface="Calibri" panose="020F0502020204030204" pitchFamily="34" charset="0"/>
                    <a:sym typeface="Helvetica Light"/>
                  </a:rPr>
                  <a:t>for SOFTWARE Repositories</a:t>
                </a:r>
                <a:endParaRPr lang="el-GR" sz="1400" dirty="0">
                  <a:solidFill>
                    <a:schemeClr val="bg1"/>
                  </a:solidFill>
                  <a:latin typeface="Calibri" panose="020F0502020204030204" pitchFamily="34" charset="0"/>
                  <a:ea typeface="Helvetica Neue" panose="02000503000000020004" pitchFamily="2" charset="0"/>
                  <a:cs typeface="Calibri" panose="020F0502020204030204" pitchFamily="34" charset="0"/>
                  <a:sym typeface="Helvetica Light"/>
                </a:endParaRPr>
              </a:p>
            </p:txBody>
          </p:sp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6C1F6343-1C6A-8D40-903D-08E14376BC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517231" y="1717803"/>
                <a:ext cx="1923774" cy="416818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E115A5AB-8663-B347-A226-057AEF248D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654988" y="1678850"/>
                <a:ext cx="904293" cy="634355"/>
              </a:xfrm>
              <a:prstGeom prst="rect">
                <a:avLst/>
              </a:prstGeom>
            </p:spPr>
          </p:pic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A7CB0502-475B-704A-A9FE-BBF489842ACA}"/>
                </a:ext>
              </a:extLst>
            </p:cNvPr>
            <p:cNvGrpSpPr/>
            <p:nvPr/>
          </p:nvGrpSpPr>
          <p:grpSpPr>
            <a:xfrm>
              <a:off x="5505723" y="3540859"/>
              <a:ext cx="1605350" cy="1811424"/>
              <a:chOff x="8910815" y="5323556"/>
              <a:chExt cx="3020206" cy="3281662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E1DC765-F33C-9147-A3CE-781F347F45C3}"/>
                  </a:ext>
                </a:extLst>
              </p:cNvPr>
              <p:cNvSpPr txBox="1"/>
              <p:nvPr/>
            </p:nvSpPr>
            <p:spPr>
              <a:xfrm>
                <a:off x="8910815" y="5327373"/>
                <a:ext cx="3020206" cy="3277845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180000" tIns="35719" rIns="180000" bIns="251999" numCol="1" spcCol="38100" rtlCol="0" anchor="b" anchorCtr="0">
                <a:normAutofit/>
              </a:bodyPr>
              <a:lstStyle/>
              <a:p>
                <a:pPr algn="ctr" defTabSz="410765" hangingPunct="0">
                  <a:spcAft>
                    <a:spcPts val="600"/>
                  </a:spcAft>
                </a:pPr>
                <a:r>
                  <a:rPr lang="en-US" sz="16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Helvetica Neue" panose="02000503000000020004" pitchFamily="2" charset="0"/>
                    <a:cs typeface="Calibri" panose="020F0502020204030204" pitchFamily="34" charset="0"/>
                    <a:sym typeface="Helvetica Light"/>
                  </a:rPr>
                  <a:t>OpenAIRE</a:t>
                </a:r>
                <a:r>
                  <a:rPr lang="en-US" sz="1600" dirty="0">
                    <a:solidFill>
                      <a:schemeClr val="bg1"/>
                    </a:solidFill>
                    <a:latin typeface="Calibri" panose="020F0502020204030204" pitchFamily="34" charset="0"/>
                    <a:ea typeface="Helvetica Neue" panose="02000503000000020004" pitchFamily="2" charset="0"/>
                    <a:cs typeface="Calibri" panose="020F0502020204030204" pitchFamily="34" charset="0"/>
                    <a:sym typeface="Helvetica Light"/>
                  </a:rPr>
                  <a:t> </a:t>
                </a:r>
                <a:r>
                  <a:rPr lang="en-US" sz="1400" dirty="0">
                    <a:solidFill>
                      <a:schemeClr val="bg1"/>
                    </a:solidFill>
                    <a:latin typeface="Calibri" panose="020F0502020204030204" pitchFamily="34" charset="0"/>
                    <a:ea typeface="Helvetica Neue" panose="02000503000000020004" pitchFamily="2" charset="0"/>
                    <a:cs typeface="Calibri" panose="020F0502020204030204" pitchFamily="34" charset="0"/>
                    <a:sym typeface="Helvetica Light"/>
                  </a:rPr>
                  <a:t>Guidelines</a:t>
                </a:r>
                <a:r>
                  <a:rPr lang="en-US" sz="1600" dirty="0">
                    <a:solidFill>
                      <a:schemeClr val="bg1"/>
                    </a:solidFill>
                    <a:latin typeface="Calibri" panose="020F0502020204030204" pitchFamily="34" charset="0"/>
                    <a:ea typeface="Helvetica Neue" panose="02000503000000020004" pitchFamily="2" charset="0"/>
                    <a:cs typeface="Calibri" panose="020F0502020204030204" pitchFamily="34" charset="0"/>
                    <a:sym typeface="Helvetica Light"/>
                  </a:rPr>
                  <a:t> </a:t>
                </a:r>
              </a:p>
              <a:p>
                <a:pPr algn="ctr" defTabSz="410765" hangingPunct="0">
                  <a:spcAft>
                    <a:spcPts val="600"/>
                  </a:spcAft>
                </a:pPr>
                <a:r>
                  <a:rPr lang="en-US" sz="1600" dirty="0">
                    <a:solidFill>
                      <a:schemeClr val="bg1"/>
                    </a:solidFill>
                    <a:latin typeface="Calibri" panose="020F0502020204030204" pitchFamily="34" charset="0"/>
                    <a:ea typeface="Helvetica Neue" panose="02000503000000020004" pitchFamily="2" charset="0"/>
                    <a:cs typeface="Calibri" panose="020F0502020204030204" pitchFamily="34" charset="0"/>
                    <a:sym typeface="Helvetica Light"/>
                  </a:rPr>
                  <a:t>for CRIS</a:t>
                </a:r>
                <a:endParaRPr lang="el-GR" sz="1600" dirty="0">
                  <a:solidFill>
                    <a:schemeClr val="bg1"/>
                  </a:solidFill>
                  <a:latin typeface="Calibri" panose="020F0502020204030204" pitchFamily="34" charset="0"/>
                  <a:ea typeface="Helvetica Neue" panose="02000503000000020004" pitchFamily="2" charset="0"/>
                  <a:cs typeface="Calibri" panose="020F0502020204030204" pitchFamily="34" charset="0"/>
                  <a:sym typeface="Helvetica Light"/>
                </a:endParaRPr>
              </a:p>
            </p:txBody>
          </p:sp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4651973E-301F-D140-B43A-825FA45A68A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926911" y="5323556"/>
                <a:ext cx="1270000" cy="421286"/>
              </a:xfrm>
              <a:prstGeom prst="rect">
                <a:avLst/>
              </a:prstGeom>
            </p:spPr>
          </p:pic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748FC23-66AF-DF41-95B7-44AA33044C11}"/>
                </a:ext>
              </a:extLst>
            </p:cNvPr>
            <p:cNvGrpSpPr/>
            <p:nvPr/>
          </p:nvGrpSpPr>
          <p:grpSpPr>
            <a:xfrm>
              <a:off x="7076523" y="3622582"/>
              <a:ext cx="1621992" cy="1813927"/>
              <a:chOff x="12517231" y="5305972"/>
              <a:chExt cx="3051514" cy="3286198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8C08744-2499-F243-9F1E-6585AEED9812}"/>
                  </a:ext>
                </a:extLst>
              </p:cNvPr>
              <p:cNvSpPr txBox="1"/>
              <p:nvPr/>
            </p:nvSpPr>
            <p:spPr>
              <a:xfrm>
                <a:off x="12517231" y="5314326"/>
                <a:ext cx="3020207" cy="3277844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1" vertOverflow="overflow" horzOverflow="overflow" vert="horz" wrap="square" lIns="180000" tIns="35719" rIns="180000" bIns="251999" numCol="1" spcCol="38100" rtlCol="0" anchor="b" anchorCtr="0">
                <a:normAutofit/>
              </a:bodyPr>
              <a:lstStyle/>
              <a:p>
                <a:pPr algn="ctr" defTabSz="410765" hangingPunct="0">
                  <a:spcAft>
                    <a:spcPts val="600"/>
                  </a:spcAft>
                </a:pPr>
                <a:r>
                  <a:rPr lang="en-US" sz="14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Helvetica Neue" panose="02000503000000020004" pitchFamily="2" charset="0"/>
                    <a:cs typeface="Calibri" panose="020F0502020204030204" pitchFamily="34" charset="0"/>
                    <a:sym typeface="Helvetica Light"/>
                  </a:rPr>
                  <a:t>OpenAIRE</a:t>
                </a:r>
                <a:r>
                  <a:rPr lang="en-US" sz="1400" dirty="0">
                    <a:solidFill>
                      <a:schemeClr val="bg1"/>
                    </a:solidFill>
                    <a:latin typeface="Calibri" panose="020F0502020204030204" pitchFamily="34" charset="0"/>
                    <a:ea typeface="Helvetica Neue" panose="02000503000000020004" pitchFamily="2" charset="0"/>
                    <a:cs typeface="Calibri" panose="020F0502020204030204" pitchFamily="34" charset="0"/>
                    <a:sym typeface="Helvetica Light"/>
                  </a:rPr>
                  <a:t> Guidelines </a:t>
                </a:r>
              </a:p>
              <a:p>
                <a:pPr algn="ctr" defTabSz="410765" hangingPunct="0">
                  <a:spcAft>
                    <a:spcPts val="600"/>
                  </a:spcAft>
                </a:pPr>
                <a:r>
                  <a:rPr lang="en-US" sz="1400" dirty="0">
                    <a:solidFill>
                      <a:schemeClr val="bg1"/>
                    </a:solidFill>
                    <a:latin typeface="Calibri" panose="020F0502020204030204" pitchFamily="34" charset="0"/>
                    <a:ea typeface="Helvetica Neue" panose="02000503000000020004" pitchFamily="2" charset="0"/>
                    <a:cs typeface="Calibri" panose="020F0502020204030204" pitchFamily="34" charset="0"/>
                    <a:sym typeface="Helvetica Light"/>
                  </a:rPr>
                  <a:t>for USAGE statistics</a:t>
                </a:r>
                <a:endParaRPr lang="el-GR" sz="1400" dirty="0">
                  <a:solidFill>
                    <a:schemeClr val="bg1"/>
                  </a:solidFill>
                  <a:latin typeface="Calibri" panose="020F0502020204030204" pitchFamily="34" charset="0"/>
                  <a:ea typeface="Helvetica Neue" panose="02000503000000020004" pitchFamily="2" charset="0"/>
                  <a:cs typeface="Calibri" panose="020F0502020204030204" pitchFamily="34" charset="0"/>
                  <a:sym typeface="Helvetica Light"/>
                </a:endParaRPr>
              </a:p>
            </p:txBody>
          </p:sp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167B4432-ADA0-1044-843D-7346AAF641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4664452" y="5309700"/>
                <a:ext cx="904293" cy="634355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58D75610-E9AB-D24E-9D0F-8AFE683BBE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539803" y="5305972"/>
                <a:ext cx="1251445" cy="558681"/>
              </a:xfrm>
              <a:prstGeom prst="rect">
                <a:avLst/>
              </a:prstGeom>
            </p:spPr>
          </p:pic>
        </p:grp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D3A3342B-7511-73F0-9080-59C424D4B8F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6956" y="1848229"/>
            <a:ext cx="2573567" cy="76427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A570C14-3528-D9A2-9D19-26446866F108}"/>
              </a:ext>
            </a:extLst>
          </p:cNvPr>
          <p:cNvGrpSpPr/>
          <p:nvPr/>
        </p:nvGrpSpPr>
        <p:grpSpPr>
          <a:xfrm>
            <a:off x="779591" y="4846923"/>
            <a:ext cx="3327188" cy="593151"/>
            <a:chOff x="0" y="5078633"/>
            <a:chExt cx="3284408" cy="593151"/>
          </a:xfrm>
        </p:grpSpPr>
        <p:sp>
          <p:nvSpPr>
            <p:cNvPr id="3" name="Text Placeholder 2">
              <a:extLst>
                <a:ext uri="{FF2B5EF4-FFF2-40B4-BE49-F238E27FC236}">
                  <a16:creationId xmlns:a16="http://schemas.microsoft.com/office/drawing/2014/main" id="{45A23E04-E4A6-D562-3AD4-EBEFB13EAF99}"/>
                </a:ext>
              </a:extLst>
            </p:cNvPr>
            <p:cNvSpPr txBox="1">
              <a:spLocks/>
            </p:cNvSpPr>
            <p:nvPr/>
          </p:nvSpPr>
          <p:spPr>
            <a:xfrm>
              <a:off x="0" y="5095491"/>
              <a:ext cx="3284408" cy="576293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vert="horz" wrap="square" lIns="144000" tIns="72000" rIns="144000" bIns="72000" rtlCol="0" anchor="ctr" anchorCtr="0">
              <a:spAutoFit/>
            </a:bodyPr>
            <a:lstStyle>
              <a:lvl1pPr marL="0" marR="0" indent="0" algn="ctr" defTabSz="547673" rtl="0" eaLnBrk="1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Pct val="75000"/>
                <a:buFontTx/>
                <a:buNone/>
                <a:tabLst/>
                <a:defRPr sz="5400" b="1" i="0" u="none" strike="noStrike" cap="none" spc="-151" baseline="0">
                  <a:ln>
                    <a:noFill/>
                  </a:ln>
                  <a:solidFill>
                    <a:schemeClr val="accent1"/>
                  </a:solidFill>
                  <a:uFillTx/>
                  <a:latin typeface="Helvetica" charset="0"/>
                  <a:ea typeface="Helvetica" charset="0"/>
                  <a:cs typeface="Helvetica" charset="0"/>
                  <a:sym typeface="Helvetica Light"/>
                </a:defRPr>
              </a:lvl1pPr>
              <a:lvl2pPr marL="444489" marR="0" indent="0" algn="l" defTabSz="547673" rtl="0" eaLnBrk="1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Pct val="75000"/>
                <a:buFontTx/>
                <a:buNone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Open Sans" charset="0"/>
                  <a:ea typeface="Open Sans" charset="0"/>
                  <a:cs typeface="Open Sans" charset="0"/>
                  <a:sym typeface="Helvetica Light"/>
                </a:defRPr>
              </a:lvl2pPr>
              <a:lvl3pPr marL="888978" marR="0" indent="0" algn="l" defTabSz="547673" rtl="0" eaLnBrk="1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Pct val="75000"/>
                <a:buFontTx/>
                <a:buNone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Open Sans" charset="0"/>
                  <a:ea typeface="Open Sans" charset="0"/>
                  <a:cs typeface="Open Sans" charset="0"/>
                  <a:sym typeface="Helvetica Light"/>
                </a:defRPr>
              </a:lvl3pPr>
              <a:lvl4pPr marL="1333467" marR="0" indent="0" algn="l" defTabSz="547673" rtl="0" eaLnBrk="1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Pct val="75000"/>
                <a:buFontTx/>
                <a:buNone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Open Sans" charset="0"/>
                  <a:ea typeface="Open Sans" charset="0"/>
                  <a:cs typeface="Open Sans" charset="0"/>
                  <a:sym typeface="Helvetica Light"/>
                </a:defRPr>
              </a:lvl4pPr>
              <a:lvl5pPr marL="1777956" marR="0" indent="0" algn="l" defTabSz="547673" rtl="0" eaLnBrk="1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Pct val="75000"/>
                <a:buFontTx/>
                <a:buNone/>
                <a:tabLst/>
                <a:defRPr sz="24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Open Sans" charset="0"/>
                  <a:ea typeface="Open Sans" charset="0"/>
                  <a:cs typeface="Open Sans" charset="0"/>
                  <a:sym typeface="Helvetica Light"/>
                </a:defRPr>
              </a:lvl5pPr>
              <a:lvl6pPr marL="2617545" marR="0" indent="-395101" algn="l" defTabSz="547673" rtl="0" eaLnBrk="1" latinLnBrk="0" hangingPunct="1">
                <a:lnSpc>
                  <a:spcPct val="100000"/>
                </a:lnSpc>
                <a:spcBef>
                  <a:spcPts val="39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3062034" marR="0" indent="-395101" algn="l" defTabSz="547673" rtl="0" eaLnBrk="1" latinLnBrk="0" hangingPunct="1">
                <a:lnSpc>
                  <a:spcPct val="100000"/>
                </a:lnSpc>
                <a:spcBef>
                  <a:spcPts val="39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3506523" marR="0" indent="-395101" algn="l" defTabSz="547673" rtl="0" eaLnBrk="1" latinLnBrk="0" hangingPunct="1">
                <a:lnSpc>
                  <a:spcPct val="100000"/>
                </a:lnSpc>
                <a:spcBef>
                  <a:spcPts val="39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3951012" marR="0" indent="-395101" algn="l" defTabSz="547673" rtl="0" eaLnBrk="1" latinLnBrk="0" hangingPunct="1">
                <a:lnSpc>
                  <a:spcPct val="100000"/>
                </a:lnSpc>
                <a:spcBef>
                  <a:spcPts val="39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3200" b="0" i="0" u="none" strike="noStrike" cap="none" spc="0" baseline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algn="l"/>
              <a:r>
                <a:rPr lang="en-US" sz="2800" b="0" spc="0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rPr>
                <a:t>FAIR BY DESIGN</a:t>
              </a:r>
              <a:endParaRPr lang="el-GR" sz="2800" b="0" spc="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endParaRPr>
            </a:p>
          </p:txBody>
        </p:sp>
        <p:pic>
          <p:nvPicPr>
            <p:cNvPr id="6" name="Graphic 5" descr="Tick with solid fill">
              <a:extLst>
                <a:ext uri="{FF2B5EF4-FFF2-40B4-BE49-F238E27FC236}">
                  <a16:creationId xmlns:a16="http://schemas.microsoft.com/office/drawing/2014/main" id="{C992EBC1-57D9-642A-1B54-7C175257D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531628" y="5078633"/>
              <a:ext cx="540000" cy="54000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370A74D-FEC6-6CE5-17B1-744E3800AA90}"/>
              </a:ext>
            </a:extLst>
          </p:cNvPr>
          <p:cNvSpPr txBox="1"/>
          <p:nvPr/>
        </p:nvSpPr>
        <p:spPr>
          <a:xfrm>
            <a:off x="690196" y="4347931"/>
            <a:ext cx="2728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Adopted around the world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67D6AD-554D-884A-A089-EA41264D8870}"/>
              </a:ext>
            </a:extLst>
          </p:cNvPr>
          <p:cNvSpPr txBox="1"/>
          <p:nvPr/>
        </p:nvSpPr>
        <p:spPr>
          <a:xfrm>
            <a:off x="690196" y="2758457"/>
            <a:ext cx="5242045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spc="0" dirty="0">
                <a:cs typeface="Calibri" panose="020F0502020204030204" pitchFamily="34" charset="0"/>
              </a:rPr>
              <a:t>Guidelines for content providers</a:t>
            </a:r>
            <a:br>
              <a:rPr lang="en-US" sz="2800" spc="0" dirty="0">
                <a:cs typeface="Calibri" panose="020F0502020204030204" pitchFamily="34" charset="0"/>
              </a:rPr>
            </a:br>
            <a:r>
              <a:rPr lang="en-US" sz="1800" b="0" spc="0" dirty="0">
                <a:solidFill>
                  <a:schemeClr val="bg2">
                    <a:lumMod val="50000"/>
                  </a:schemeClr>
                </a:solidFill>
                <a:cs typeface="Calibri" panose="020F0502020204030204" pitchFamily="34" charset="0"/>
              </a:rPr>
              <a:t>A common </a:t>
            </a:r>
            <a:r>
              <a:rPr lang="en-US" sz="1800" b="1" spc="0" dirty="0">
                <a:solidFill>
                  <a:schemeClr val="accent1">
                    <a:lumMod val="75000"/>
                  </a:schemeClr>
                </a:solidFill>
                <a:latin typeface="+mn-lt"/>
                <a:cs typeface="Calibri" panose="020F0502020204030204" pitchFamily="34" charset="0"/>
              </a:rPr>
              <a:t>metadata framework</a:t>
            </a:r>
            <a:r>
              <a:rPr lang="en-US" sz="1800" b="1" spc="0" dirty="0">
                <a:solidFill>
                  <a:schemeClr val="bg2">
                    <a:lumMod val="50000"/>
                  </a:schemeClr>
                </a:solidFill>
                <a:latin typeface="+mn-lt"/>
                <a:cs typeface="Calibri" panose="020F0502020204030204" pitchFamily="34" charset="0"/>
              </a:rPr>
              <a:t> </a:t>
            </a:r>
            <a:r>
              <a:rPr lang="en-US" sz="1800" b="0" spc="0" dirty="0">
                <a:solidFill>
                  <a:schemeClr val="bg2">
                    <a:lumMod val="50000"/>
                  </a:schemeClr>
                </a:solidFill>
                <a:cs typeface="Calibri" panose="020F0502020204030204" pitchFamily="34" charset="0"/>
              </a:rPr>
              <a:t>and best practices</a:t>
            </a:r>
            <a:endParaRPr lang="en-GB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02E5F73-3FFE-4D79-143B-0E45C78133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40810" y="5256974"/>
            <a:ext cx="27051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088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37C5C-51B2-DF61-F5DA-0D15A8A94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2. The OpenAIRE Graph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8A866E-8A33-2678-D148-E64A3CD0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e-IRG Workshop | Brussels | June 5, 2024</a:t>
            </a:r>
            <a:endParaRPr lang="ko-KR" alt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F06275C-45CA-3266-99D5-BEC2C9CE6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872" y="2113394"/>
            <a:ext cx="7546495" cy="372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1CF9755-916E-320D-CBF2-70DABC4D3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90593" y="599033"/>
            <a:ext cx="2120656" cy="645587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3DDBB95-9C77-65D1-B8B5-2342FBE5A411}"/>
              </a:ext>
            </a:extLst>
          </p:cNvPr>
          <p:cNvSpPr/>
          <p:nvPr/>
        </p:nvSpPr>
        <p:spPr>
          <a:xfrm>
            <a:off x="4684291" y="5999511"/>
            <a:ext cx="1411709" cy="363776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Services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BA18943-55B2-0B70-8DA4-85A79C139DAE}"/>
              </a:ext>
            </a:extLst>
          </p:cNvPr>
          <p:cNvSpPr/>
          <p:nvPr/>
        </p:nvSpPr>
        <p:spPr>
          <a:xfrm>
            <a:off x="6954249" y="5835230"/>
            <a:ext cx="1411709" cy="363776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Facilities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0B83E8-D67F-D2BB-B253-AC0B0256DC00}"/>
              </a:ext>
            </a:extLst>
          </p:cNvPr>
          <p:cNvSpPr txBox="1"/>
          <p:nvPr/>
        </p:nvSpPr>
        <p:spPr>
          <a:xfrm>
            <a:off x="9404777" y="2967787"/>
            <a:ext cx="9058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Citations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AE59B7A-3E83-AB13-40EF-9047B4EA5203}"/>
              </a:ext>
            </a:extLst>
          </p:cNvPr>
          <p:cNvSpPr/>
          <p:nvPr/>
        </p:nvSpPr>
        <p:spPr>
          <a:xfrm>
            <a:off x="10112069" y="4416307"/>
            <a:ext cx="1124596" cy="34833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Methods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49218EC-03E2-EAA5-3EB2-316E02364C5C}"/>
              </a:ext>
            </a:extLst>
          </p:cNvPr>
          <p:cNvSpPr/>
          <p:nvPr/>
        </p:nvSpPr>
        <p:spPr>
          <a:xfrm>
            <a:off x="9857688" y="2467057"/>
            <a:ext cx="2093675" cy="336449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FOS Classifications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787A554-8961-F61B-B01B-0D67CC6DF187}"/>
              </a:ext>
            </a:extLst>
          </p:cNvPr>
          <p:cNvSpPr/>
          <p:nvPr/>
        </p:nvSpPr>
        <p:spPr>
          <a:xfrm>
            <a:off x="11069048" y="2892278"/>
            <a:ext cx="882315" cy="293852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latin typeface="Calibri Light" panose="020F0302020204030204" pitchFamily="34" charset="0"/>
                <a:cs typeface="Calibri Light" panose="020F0302020204030204" pitchFamily="34" charset="0"/>
              </a:rPr>
              <a:t>SDGs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A0035F-64AC-74B2-BF5E-92C01367439F}"/>
              </a:ext>
            </a:extLst>
          </p:cNvPr>
          <p:cNvSpPr txBox="1"/>
          <p:nvPr/>
        </p:nvSpPr>
        <p:spPr>
          <a:xfrm>
            <a:off x="735423" y="1767458"/>
            <a:ext cx="36222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176mi </a:t>
            </a:r>
            <a:r>
              <a:rPr lang="en-GB" sz="2000" b="1" dirty="0"/>
              <a:t>publications</a:t>
            </a:r>
            <a:r>
              <a:rPr lang="en-GB" sz="2000" dirty="0"/>
              <a:t> (+35 mi pdfs)</a:t>
            </a:r>
          </a:p>
          <a:p>
            <a:r>
              <a:rPr lang="en-GB" sz="2000" dirty="0"/>
              <a:t>60 mi </a:t>
            </a: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</a:rPr>
              <a:t>data items</a:t>
            </a:r>
          </a:p>
          <a:p>
            <a:r>
              <a:rPr lang="en-GB" sz="2000" dirty="0"/>
              <a:t>374 K </a:t>
            </a:r>
            <a:r>
              <a:rPr lang="en-GB" sz="2000" b="1" dirty="0"/>
              <a:t>software</a:t>
            </a:r>
          </a:p>
          <a:p>
            <a:r>
              <a:rPr lang="en-GB" sz="2000" dirty="0"/>
              <a:t>3 mi grants from 180 funders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B341E3-5AD8-3AA7-37B0-58E8CB8F7DE5}"/>
              </a:ext>
            </a:extLst>
          </p:cNvPr>
          <p:cNvSpPr txBox="1"/>
          <p:nvPr/>
        </p:nvSpPr>
        <p:spPr>
          <a:xfrm>
            <a:off x="9221299" y="1383507"/>
            <a:ext cx="2906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https://graph.openaire.eu</a:t>
            </a:r>
            <a:r>
              <a:rPr lang="en-GB" dirty="0">
                <a:solidFill>
                  <a:schemeClr val="accent5">
                    <a:lumMod val="75000"/>
                  </a:schemeClr>
                </a:solidFill>
                <a:latin typeface="+mj-lt"/>
              </a:rPr>
              <a:t> </a:t>
            </a:r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402CF675-C2F6-FE41-B27D-2CC2422007D2}"/>
              </a:ext>
            </a:extLst>
          </p:cNvPr>
          <p:cNvSpPr/>
          <p:nvPr/>
        </p:nvSpPr>
        <p:spPr>
          <a:xfrm>
            <a:off x="0" y="4033733"/>
            <a:ext cx="7104156" cy="1844818"/>
          </a:xfrm>
          <a:prstGeom prst="homePlat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en-GB" sz="2400" dirty="0">
                <a:latin typeface="+mj-lt"/>
              </a:rPr>
              <a:t>250 mi API request / year</a:t>
            </a:r>
          </a:p>
          <a:p>
            <a:r>
              <a:rPr lang="en-GB" dirty="0"/>
              <a:t>Used by 3 key Library Commercial services</a:t>
            </a:r>
          </a:p>
          <a:p>
            <a:r>
              <a:rPr lang="en-GB" dirty="0"/>
              <a:t>Replacing Scopus / </a:t>
            </a:r>
            <a:r>
              <a:rPr lang="en-GB" dirty="0" err="1"/>
              <a:t>WoS</a:t>
            </a:r>
            <a:r>
              <a:rPr lang="en-GB" dirty="0"/>
              <a:t> as Open Infrastructure for bibliometrics</a:t>
            </a:r>
          </a:p>
          <a:p>
            <a:r>
              <a:rPr lang="en-GB" dirty="0"/>
              <a:t>… more in the pipeline</a:t>
            </a:r>
          </a:p>
        </p:txBody>
      </p:sp>
    </p:spTree>
    <p:extLst>
      <p:ext uri="{BB962C8B-B14F-4D97-AF65-F5344CB8AC3E}">
        <p14:creationId xmlns:p14="http://schemas.microsoft.com/office/powerpoint/2010/main" val="398770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95E22-C94E-512C-DF94-125C211EF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918" y="316664"/>
            <a:ext cx="8161172" cy="1325563"/>
          </a:xfrm>
        </p:spPr>
        <p:txBody>
          <a:bodyPr>
            <a:normAutofit/>
          </a:bodyPr>
          <a:lstStyle/>
          <a:p>
            <a:pPr algn="l"/>
            <a:r>
              <a:rPr lang="en-GB" sz="3600" b="1" dirty="0"/>
              <a:t>A key asset for </a:t>
            </a:r>
            <a:r>
              <a:rPr lang="en-GB" sz="36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Europe</a:t>
            </a:r>
            <a:r>
              <a:rPr lang="en-GB" sz="3600" b="1" dirty="0"/>
              <a:t> &amp; the world</a:t>
            </a:r>
          </a:p>
        </p:txBody>
      </p:sp>
      <p:pic>
        <p:nvPicPr>
          <p:cNvPr id="11" name="Content Placeholder 10" descr="A screenshot of a computer&#10;&#10;Description automatically generated">
            <a:extLst>
              <a:ext uri="{FF2B5EF4-FFF2-40B4-BE49-F238E27FC236}">
                <a16:creationId xmlns:a16="http://schemas.microsoft.com/office/drawing/2014/main" id="{BFF4C230-08E8-8BD3-19CF-78B37EE2C8B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50548"/>
            <a:ext cx="10515600" cy="4110038"/>
          </a:xfr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EEB091CA-5316-F7DF-2BD7-A3080110C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8200" y="621069"/>
            <a:ext cx="2354428" cy="71675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164E95A-7E88-5A7B-0824-E4A12534F53F}"/>
              </a:ext>
            </a:extLst>
          </p:cNvPr>
          <p:cNvSpPr txBox="1"/>
          <p:nvPr/>
        </p:nvSpPr>
        <p:spPr>
          <a:xfrm>
            <a:off x="1422838" y="5680351"/>
            <a:ext cx="2280863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Next Step: LLMs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4C4E39-27D5-0114-5FDC-28FAE5ADCE86}"/>
              </a:ext>
            </a:extLst>
          </p:cNvPr>
          <p:cNvSpPr txBox="1"/>
          <p:nvPr/>
        </p:nvSpPr>
        <p:spPr>
          <a:xfrm>
            <a:off x="4821873" y="6049683"/>
            <a:ext cx="2280863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Ongoing : APIs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2533B6-7C1D-EAEB-734B-B5CBC3FEFECE}"/>
              </a:ext>
            </a:extLst>
          </p:cNvPr>
          <p:cNvSpPr txBox="1"/>
          <p:nvPr/>
        </p:nvSpPr>
        <p:spPr>
          <a:xfrm>
            <a:off x="7953780" y="5656749"/>
            <a:ext cx="2957969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+mj-lt"/>
              </a:rPr>
              <a:t>Ongoing: Country Monitors</a:t>
            </a: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E19641D4-4023-D922-8C78-A51C87E0B4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47" y="1839529"/>
            <a:ext cx="4003318" cy="22545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F4C840C-77F0-07F2-B578-8870E16E4DBF}"/>
              </a:ext>
            </a:extLst>
          </p:cNvPr>
          <p:cNvSpPr txBox="1"/>
          <p:nvPr/>
        </p:nvSpPr>
        <p:spPr>
          <a:xfrm>
            <a:off x="305247" y="3545330"/>
            <a:ext cx="2280863" cy="52322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+mj-lt"/>
              </a:rPr>
              <a:t>EOSC EU Node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1BDD4B-E32A-D58C-1936-D3084DCEF050}"/>
              </a:ext>
            </a:extLst>
          </p:cNvPr>
          <p:cNvSpPr txBox="1"/>
          <p:nvPr/>
        </p:nvSpPr>
        <p:spPr>
          <a:xfrm>
            <a:off x="305247" y="5004657"/>
            <a:ext cx="2601726" cy="36933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+mj-lt"/>
              </a:rPr>
              <a:t>Research Communities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4D1444-49EB-9D58-DC83-88A9BEE1AA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ko-KR"/>
              <a:t>e-IRG Workshop | Brussels | June 5, 2024</a:t>
            </a:r>
            <a:endParaRPr lang="ko-KR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B07AA9-C8AF-C6CA-61AE-32E5A32E658D}"/>
              </a:ext>
            </a:extLst>
          </p:cNvPr>
          <p:cNvSpPr txBox="1"/>
          <p:nvPr/>
        </p:nvSpPr>
        <p:spPr>
          <a:xfrm>
            <a:off x="305247" y="4330101"/>
            <a:ext cx="3127764" cy="40011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+mj-lt"/>
              </a:rPr>
              <a:t>EOSC Federated Nodes</a:t>
            </a:r>
          </a:p>
        </p:txBody>
      </p:sp>
    </p:spTree>
    <p:extLst>
      <p:ext uri="{BB962C8B-B14F-4D97-AF65-F5344CB8AC3E}">
        <p14:creationId xmlns:p14="http://schemas.microsoft.com/office/powerpoint/2010/main" val="865321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3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5D799-11AF-04ED-11AE-CA408EBF6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621" y="-5090"/>
            <a:ext cx="10515600" cy="972908"/>
          </a:xfrm>
        </p:spPr>
        <p:txBody>
          <a:bodyPr>
            <a:normAutofit/>
          </a:bodyPr>
          <a:lstStyle/>
          <a:p>
            <a:r>
              <a:rPr lang="en-US" sz="3200" b="1" cap="none" dirty="0">
                <a:latin typeface="+mn-lt"/>
              </a:rPr>
              <a:t>3. Supporting the creation of </a:t>
            </a:r>
            <a:r>
              <a:rPr lang="en-US" sz="3200" b="1" cap="none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Scientific </a:t>
            </a:r>
            <a:r>
              <a:rPr lang="en-GB" sz="3200" b="1" cap="none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Knowledge Graphs</a:t>
            </a:r>
            <a:endParaRPr lang="en-IN" sz="32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4388223-D7D3-2F53-61D7-45F87A82554F}"/>
              </a:ext>
            </a:extLst>
          </p:cNvPr>
          <p:cNvGrpSpPr/>
          <p:nvPr/>
        </p:nvGrpSpPr>
        <p:grpSpPr>
          <a:xfrm>
            <a:off x="9329683" y="1452772"/>
            <a:ext cx="2254305" cy="2864078"/>
            <a:chOff x="9329683" y="1452772"/>
            <a:chExt cx="2254305" cy="2864078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4D52E74-2B1C-3D72-E41E-2CE010CF02E4}"/>
                </a:ext>
              </a:extLst>
            </p:cNvPr>
            <p:cNvSpPr/>
            <p:nvPr/>
          </p:nvSpPr>
          <p:spPr>
            <a:xfrm>
              <a:off x="9888948" y="1488081"/>
              <a:ext cx="1291285" cy="1989581"/>
            </a:xfrm>
            <a:custGeom>
              <a:avLst/>
              <a:gdLst>
                <a:gd name="connsiteX0" fmla="*/ 1504913 w 1504912"/>
                <a:gd name="connsiteY0" fmla="*/ 2189922 h 2318732"/>
                <a:gd name="connsiteX1" fmla="*/ 1376103 w 1504912"/>
                <a:gd name="connsiteY1" fmla="*/ 2318732 h 2318732"/>
                <a:gd name="connsiteX2" fmla="*/ 128810 w 1504912"/>
                <a:gd name="connsiteY2" fmla="*/ 2318732 h 2318732"/>
                <a:gd name="connsiteX3" fmla="*/ 0 w 1504912"/>
                <a:gd name="connsiteY3" fmla="*/ 2189922 h 2318732"/>
                <a:gd name="connsiteX4" fmla="*/ 0 w 1504912"/>
                <a:gd name="connsiteY4" fmla="*/ 128810 h 2318732"/>
                <a:gd name="connsiteX5" fmla="*/ 128810 w 1504912"/>
                <a:gd name="connsiteY5" fmla="*/ 0 h 2318732"/>
                <a:gd name="connsiteX6" fmla="*/ 1375954 w 1504912"/>
                <a:gd name="connsiteY6" fmla="*/ 0 h 2318732"/>
                <a:gd name="connsiteX7" fmla="*/ 1504764 w 1504912"/>
                <a:gd name="connsiteY7" fmla="*/ 128810 h 2318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4912" h="2318732">
                  <a:moveTo>
                    <a:pt x="1504913" y="2189922"/>
                  </a:moveTo>
                  <a:cubicBezTo>
                    <a:pt x="1504913" y="2261005"/>
                    <a:pt x="1447186" y="2318732"/>
                    <a:pt x="1376103" y="2318732"/>
                  </a:cubicBezTo>
                  <a:lnTo>
                    <a:pt x="128810" y="2318732"/>
                  </a:lnTo>
                  <a:cubicBezTo>
                    <a:pt x="57727" y="2318732"/>
                    <a:pt x="0" y="2261005"/>
                    <a:pt x="0" y="2189922"/>
                  </a:cubicBezTo>
                  <a:lnTo>
                    <a:pt x="0" y="128810"/>
                  </a:lnTo>
                  <a:cubicBezTo>
                    <a:pt x="0" y="57727"/>
                    <a:pt x="57727" y="0"/>
                    <a:pt x="128810" y="0"/>
                  </a:cubicBezTo>
                  <a:lnTo>
                    <a:pt x="1375954" y="0"/>
                  </a:lnTo>
                  <a:cubicBezTo>
                    <a:pt x="1447037" y="0"/>
                    <a:pt x="1504764" y="57727"/>
                    <a:pt x="1504764" y="128810"/>
                  </a:cubicBezTo>
                </a:path>
              </a:pathLst>
            </a:custGeom>
            <a:noFill/>
            <a:ln w="38100" cap="rnd">
              <a:solidFill>
                <a:schemeClr val="accent6"/>
              </a:solidFill>
              <a:prstDash val="sysDot"/>
              <a:round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2575430-6562-0D07-B97F-1F02045AD66D}"/>
                </a:ext>
              </a:extLst>
            </p:cNvPr>
            <p:cNvSpPr/>
            <p:nvPr/>
          </p:nvSpPr>
          <p:spPr>
            <a:xfrm>
              <a:off x="10567216" y="1452772"/>
              <a:ext cx="1016772" cy="2050024"/>
            </a:xfrm>
            <a:custGeom>
              <a:avLst/>
              <a:gdLst>
                <a:gd name="connsiteX0" fmla="*/ 625204 w 1150120"/>
                <a:gd name="connsiteY0" fmla="*/ 2318881 h 2318880"/>
                <a:gd name="connsiteX1" fmla="*/ 128810 w 1150120"/>
                <a:gd name="connsiteY1" fmla="*/ 2318881 h 2318880"/>
                <a:gd name="connsiteX2" fmla="*/ 0 w 1150120"/>
                <a:gd name="connsiteY2" fmla="*/ 2190071 h 2318880"/>
                <a:gd name="connsiteX3" fmla="*/ 0 w 1150120"/>
                <a:gd name="connsiteY3" fmla="*/ 128810 h 2318880"/>
                <a:gd name="connsiteX4" fmla="*/ 128810 w 1150120"/>
                <a:gd name="connsiteY4" fmla="*/ 0 h 2318880"/>
                <a:gd name="connsiteX5" fmla="*/ 622682 w 1150120"/>
                <a:gd name="connsiteY5" fmla="*/ 0 h 2318880"/>
                <a:gd name="connsiteX6" fmla="*/ 743478 w 1150120"/>
                <a:gd name="connsiteY6" fmla="*/ 83994 h 2318880"/>
                <a:gd name="connsiteX7" fmla="*/ 1142078 w 1150120"/>
                <a:gd name="connsiteY7" fmla="*/ 1158253 h 2318880"/>
                <a:gd name="connsiteX8" fmla="*/ 1140890 w 1150120"/>
                <a:gd name="connsiteY8" fmla="*/ 1251002 h 2318880"/>
                <a:gd name="connsiteX9" fmla="*/ 744814 w 1150120"/>
                <a:gd name="connsiteY9" fmla="*/ 2238003 h 2318880"/>
                <a:gd name="connsiteX10" fmla="*/ 625204 w 1150120"/>
                <a:gd name="connsiteY10" fmla="*/ 2318881 h 2318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50120" h="2318880">
                  <a:moveTo>
                    <a:pt x="625204" y="2318881"/>
                  </a:moveTo>
                  <a:lnTo>
                    <a:pt x="128810" y="2318881"/>
                  </a:lnTo>
                  <a:cubicBezTo>
                    <a:pt x="57727" y="2318881"/>
                    <a:pt x="0" y="2261153"/>
                    <a:pt x="0" y="2190071"/>
                  </a:cubicBezTo>
                  <a:lnTo>
                    <a:pt x="0" y="128810"/>
                  </a:lnTo>
                  <a:cubicBezTo>
                    <a:pt x="0" y="57727"/>
                    <a:pt x="57727" y="0"/>
                    <a:pt x="128810" y="0"/>
                  </a:cubicBezTo>
                  <a:lnTo>
                    <a:pt x="622682" y="0"/>
                  </a:lnTo>
                  <a:cubicBezTo>
                    <a:pt x="676550" y="0"/>
                    <a:pt x="724780" y="33538"/>
                    <a:pt x="743478" y="83994"/>
                  </a:cubicBezTo>
                  <a:lnTo>
                    <a:pt x="1142078" y="1158253"/>
                  </a:lnTo>
                  <a:cubicBezTo>
                    <a:pt x="1153207" y="1188230"/>
                    <a:pt x="1152762" y="1221323"/>
                    <a:pt x="1140890" y="1251002"/>
                  </a:cubicBezTo>
                  <a:lnTo>
                    <a:pt x="744814" y="2238003"/>
                  </a:lnTo>
                  <a:cubicBezTo>
                    <a:pt x="725225" y="2286827"/>
                    <a:pt x="677886" y="2318881"/>
                    <a:pt x="625204" y="2318881"/>
                  </a:cubicBezTo>
                  <a:close/>
                </a:path>
              </a:pathLst>
            </a:custGeom>
            <a:solidFill>
              <a:schemeClr val="accent6"/>
            </a:solidFill>
            <a:ln w="148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1AAB900-9AD5-4878-19B9-F3D4D9BFD652}"/>
                </a:ext>
              </a:extLst>
            </p:cNvPr>
            <p:cNvSpPr/>
            <p:nvPr/>
          </p:nvSpPr>
          <p:spPr>
            <a:xfrm>
              <a:off x="9329683" y="1601152"/>
              <a:ext cx="1732920" cy="2715698"/>
            </a:xfrm>
            <a:custGeom>
              <a:avLst/>
              <a:gdLst>
                <a:gd name="connsiteX0" fmla="*/ 2393822 w 2393821"/>
                <a:gd name="connsiteY0" fmla="*/ 2007391 h 3071856"/>
                <a:gd name="connsiteX1" fmla="*/ 1234827 w 2393821"/>
                <a:gd name="connsiteY1" fmla="*/ 0 h 3071856"/>
                <a:gd name="connsiteX2" fmla="*/ 0 w 2393821"/>
                <a:gd name="connsiteY2" fmla="*/ 1150685 h 3071856"/>
                <a:gd name="connsiteX3" fmla="*/ 1150240 w 2393821"/>
                <a:gd name="connsiteY3" fmla="*/ 3071856 h 3071856"/>
                <a:gd name="connsiteX0" fmla="*/ 2393822 w 2393822"/>
                <a:gd name="connsiteY0" fmla="*/ 2007391 h 3071856"/>
                <a:gd name="connsiteX1" fmla="*/ 1234827 w 2393822"/>
                <a:gd name="connsiteY1" fmla="*/ 0 h 3071856"/>
                <a:gd name="connsiteX2" fmla="*/ 0 w 2393822"/>
                <a:gd name="connsiteY2" fmla="*/ 1150685 h 3071856"/>
                <a:gd name="connsiteX3" fmla="*/ 126109 w 2393822"/>
                <a:gd name="connsiteY3" fmla="*/ 3048933 h 3071856"/>
                <a:gd name="connsiteX4" fmla="*/ 1150240 w 2393822"/>
                <a:gd name="connsiteY4" fmla="*/ 3071856 h 3071856"/>
                <a:gd name="connsiteX5" fmla="*/ 2393822 w 2393822"/>
                <a:gd name="connsiteY5" fmla="*/ 2007391 h 3071856"/>
                <a:gd name="connsiteX0" fmla="*/ 2393822 w 2393822"/>
                <a:gd name="connsiteY0" fmla="*/ 2007391 h 3071856"/>
                <a:gd name="connsiteX1" fmla="*/ 1234827 w 2393822"/>
                <a:gd name="connsiteY1" fmla="*/ 0 h 3071856"/>
                <a:gd name="connsiteX2" fmla="*/ 0 w 2393822"/>
                <a:gd name="connsiteY2" fmla="*/ 1150685 h 3071856"/>
                <a:gd name="connsiteX3" fmla="*/ 126109 w 2393822"/>
                <a:gd name="connsiteY3" fmla="*/ 3048933 h 3071856"/>
                <a:gd name="connsiteX4" fmla="*/ 1150240 w 2393822"/>
                <a:gd name="connsiteY4" fmla="*/ 3071856 h 3071856"/>
                <a:gd name="connsiteX5" fmla="*/ 2393822 w 2393822"/>
                <a:gd name="connsiteY5" fmla="*/ 2007391 h 3071856"/>
                <a:gd name="connsiteX0" fmla="*/ 2314594 w 2314594"/>
                <a:gd name="connsiteY0" fmla="*/ 2007391 h 3071856"/>
                <a:gd name="connsiteX1" fmla="*/ 1155599 w 2314594"/>
                <a:gd name="connsiteY1" fmla="*/ 0 h 3071856"/>
                <a:gd name="connsiteX2" fmla="*/ 354405 w 2314594"/>
                <a:gd name="connsiteY2" fmla="*/ 717052 h 3071856"/>
                <a:gd name="connsiteX3" fmla="*/ 46881 w 2314594"/>
                <a:gd name="connsiteY3" fmla="*/ 3048933 h 3071856"/>
                <a:gd name="connsiteX4" fmla="*/ 1071012 w 2314594"/>
                <a:gd name="connsiteY4" fmla="*/ 3071856 h 3071856"/>
                <a:gd name="connsiteX5" fmla="*/ 2314594 w 2314594"/>
                <a:gd name="connsiteY5" fmla="*/ 2007391 h 3071856"/>
                <a:gd name="connsiteX0" fmla="*/ 2002415 w 2002415"/>
                <a:gd name="connsiteY0" fmla="*/ 2007391 h 3071856"/>
                <a:gd name="connsiteX1" fmla="*/ 843420 w 2002415"/>
                <a:gd name="connsiteY1" fmla="*/ 0 h 3071856"/>
                <a:gd name="connsiteX2" fmla="*/ 42226 w 2002415"/>
                <a:gd name="connsiteY2" fmla="*/ 717052 h 3071856"/>
                <a:gd name="connsiteX3" fmla="*/ 74067 w 2002415"/>
                <a:gd name="connsiteY3" fmla="*/ 3067786 h 3071856"/>
                <a:gd name="connsiteX4" fmla="*/ 758833 w 2002415"/>
                <a:gd name="connsiteY4" fmla="*/ 3071856 h 3071856"/>
                <a:gd name="connsiteX5" fmla="*/ 2002415 w 2002415"/>
                <a:gd name="connsiteY5" fmla="*/ 2007391 h 3071856"/>
                <a:gd name="connsiteX0" fmla="*/ 2039095 w 2039095"/>
                <a:gd name="connsiteY0" fmla="*/ 2064916 h 3129381"/>
                <a:gd name="connsiteX1" fmla="*/ 880100 w 2039095"/>
                <a:gd name="connsiteY1" fmla="*/ 57525 h 3129381"/>
                <a:gd name="connsiteX2" fmla="*/ 78906 w 2039095"/>
                <a:gd name="connsiteY2" fmla="*/ 774577 h 3129381"/>
                <a:gd name="connsiteX3" fmla="*/ 110747 w 2039095"/>
                <a:gd name="connsiteY3" fmla="*/ 3125311 h 3129381"/>
                <a:gd name="connsiteX4" fmla="*/ 795513 w 2039095"/>
                <a:gd name="connsiteY4" fmla="*/ 3129381 h 3129381"/>
                <a:gd name="connsiteX5" fmla="*/ 2039095 w 2039095"/>
                <a:gd name="connsiteY5" fmla="*/ 2064916 h 3129381"/>
                <a:gd name="connsiteX0" fmla="*/ 2039095 w 2039095"/>
                <a:gd name="connsiteY0" fmla="*/ 2007391 h 3071856"/>
                <a:gd name="connsiteX1" fmla="*/ 880100 w 2039095"/>
                <a:gd name="connsiteY1" fmla="*/ 0 h 3071856"/>
                <a:gd name="connsiteX2" fmla="*/ 78906 w 2039095"/>
                <a:gd name="connsiteY2" fmla="*/ 717052 h 3071856"/>
                <a:gd name="connsiteX3" fmla="*/ 110747 w 2039095"/>
                <a:gd name="connsiteY3" fmla="*/ 3067786 h 3071856"/>
                <a:gd name="connsiteX4" fmla="*/ 795513 w 2039095"/>
                <a:gd name="connsiteY4" fmla="*/ 3071856 h 3071856"/>
                <a:gd name="connsiteX5" fmla="*/ 2039095 w 2039095"/>
                <a:gd name="connsiteY5" fmla="*/ 2007391 h 3071856"/>
                <a:gd name="connsiteX0" fmla="*/ 1960189 w 1960189"/>
                <a:gd name="connsiteY0" fmla="*/ 2007391 h 3071856"/>
                <a:gd name="connsiteX1" fmla="*/ 801194 w 1960189"/>
                <a:gd name="connsiteY1" fmla="*/ 0 h 3071856"/>
                <a:gd name="connsiteX2" fmla="*/ 0 w 1960189"/>
                <a:gd name="connsiteY2" fmla="*/ 717052 h 3071856"/>
                <a:gd name="connsiteX3" fmla="*/ 31841 w 1960189"/>
                <a:gd name="connsiteY3" fmla="*/ 3067786 h 3071856"/>
                <a:gd name="connsiteX4" fmla="*/ 716607 w 1960189"/>
                <a:gd name="connsiteY4" fmla="*/ 3071856 h 3071856"/>
                <a:gd name="connsiteX5" fmla="*/ 1960189 w 1960189"/>
                <a:gd name="connsiteY5" fmla="*/ 2007391 h 307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0189" h="3071856">
                  <a:moveTo>
                    <a:pt x="1960189" y="2007391"/>
                  </a:moveTo>
                  <a:lnTo>
                    <a:pt x="801194" y="0"/>
                  </a:lnTo>
                  <a:lnTo>
                    <a:pt x="0" y="717052"/>
                  </a:lnTo>
                  <a:lnTo>
                    <a:pt x="31841" y="3067786"/>
                  </a:lnTo>
                  <a:lnTo>
                    <a:pt x="716607" y="3071856"/>
                  </a:lnTo>
                  <a:lnTo>
                    <a:pt x="1960189" y="2007391"/>
                  </a:lnTo>
                  <a:close/>
                </a:path>
              </a:pathLst>
            </a:custGeom>
            <a:gradFill>
              <a:gsLst>
                <a:gs pos="26000">
                  <a:schemeClr val="bg1">
                    <a:lumMod val="50000"/>
                    <a:alpha val="0"/>
                  </a:schemeClr>
                </a:gs>
                <a:gs pos="86000">
                  <a:schemeClr val="bg1">
                    <a:lumMod val="50000"/>
                    <a:alpha val="32000"/>
                  </a:schemeClr>
                </a:gs>
              </a:gsLst>
              <a:lin ang="19800000" scaled="0"/>
            </a:gradFill>
            <a:ln w="148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D5F16C9-A769-5C7A-D9FE-73342F2115F3}"/>
                </a:ext>
              </a:extLst>
            </p:cNvPr>
            <p:cNvSpPr/>
            <p:nvPr/>
          </p:nvSpPr>
          <p:spPr>
            <a:xfrm>
              <a:off x="10005709" y="1566649"/>
              <a:ext cx="1117896" cy="1822141"/>
            </a:xfrm>
            <a:custGeom>
              <a:avLst/>
              <a:gdLst>
                <a:gd name="connsiteX0" fmla="*/ 1135696 w 1264506"/>
                <a:gd name="connsiteY0" fmla="*/ 2061112 h 2061111"/>
                <a:gd name="connsiteX1" fmla="*/ 128810 w 1264506"/>
                <a:gd name="connsiteY1" fmla="*/ 2061112 h 2061111"/>
                <a:gd name="connsiteX2" fmla="*/ 0 w 1264506"/>
                <a:gd name="connsiteY2" fmla="*/ 1932302 h 2061111"/>
                <a:gd name="connsiteX3" fmla="*/ 0 w 1264506"/>
                <a:gd name="connsiteY3" fmla="*/ 128810 h 2061111"/>
                <a:gd name="connsiteX4" fmla="*/ 128810 w 1264506"/>
                <a:gd name="connsiteY4" fmla="*/ 0 h 2061111"/>
                <a:gd name="connsiteX5" fmla="*/ 1135696 w 1264506"/>
                <a:gd name="connsiteY5" fmla="*/ 0 h 2061111"/>
                <a:gd name="connsiteX6" fmla="*/ 1264507 w 1264506"/>
                <a:gd name="connsiteY6" fmla="*/ 128810 h 2061111"/>
                <a:gd name="connsiteX7" fmla="*/ 1264507 w 1264506"/>
                <a:gd name="connsiteY7" fmla="*/ 1932302 h 2061111"/>
                <a:gd name="connsiteX8" fmla="*/ 1135696 w 1264506"/>
                <a:gd name="connsiteY8" fmla="*/ 2061112 h 2061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64506" h="2061111">
                  <a:moveTo>
                    <a:pt x="1135696" y="2061112"/>
                  </a:moveTo>
                  <a:lnTo>
                    <a:pt x="128810" y="2061112"/>
                  </a:lnTo>
                  <a:cubicBezTo>
                    <a:pt x="57727" y="2061112"/>
                    <a:pt x="0" y="2003385"/>
                    <a:pt x="0" y="1932302"/>
                  </a:cubicBezTo>
                  <a:lnTo>
                    <a:pt x="0" y="128810"/>
                  </a:lnTo>
                  <a:cubicBezTo>
                    <a:pt x="0" y="57727"/>
                    <a:pt x="57727" y="0"/>
                    <a:pt x="128810" y="0"/>
                  </a:cubicBezTo>
                  <a:lnTo>
                    <a:pt x="1135696" y="0"/>
                  </a:lnTo>
                  <a:cubicBezTo>
                    <a:pt x="1206780" y="0"/>
                    <a:pt x="1264507" y="57727"/>
                    <a:pt x="1264507" y="128810"/>
                  </a:cubicBezTo>
                  <a:lnTo>
                    <a:pt x="1264507" y="1932302"/>
                  </a:lnTo>
                  <a:cubicBezTo>
                    <a:pt x="1264507" y="2003533"/>
                    <a:pt x="1206780" y="2061112"/>
                    <a:pt x="1135696" y="2061112"/>
                  </a:cubicBezTo>
                  <a:close/>
                </a:path>
              </a:pathLst>
            </a:custGeom>
            <a:solidFill>
              <a:schemeClr val="bg1"/>
            </a:solidFill>
            <a:ln w="25400" cap="flat">
              <a:solidFill>
                <a:srgbClr val="F9F9F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2B80C8B-F0DA-8AF5-CE6B-CBAE5A4100D2}"/>
                </a:ext>
              </a:extLst>
            </p:cNvPr>
            <p:cNvSpPr txBox="1"/>
            <p:nvPr/>
          </p:nvSpPr>
          <p:spPr>
            <a:xfrm>
              <a:off x="11175137" y="2414521"/>
              <a:ext cx="354730" cy="24264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IN" b="1" dirty="0">
                  <a:solidFill>
                    <a:schemeClr val="bg1"/>
                  </a:solidFill>
                </a:rPr>
                <a:t>06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BC0B4468-CD1B-51F7-23EA-22899070A5B8}"/>
                </a:ext>
              </a:extLst>
            </p:cNvPr>
            <p:cNvSpPr/>
            <p:nvPr/>
          </p:nvSpPr>
          <p:spPr>
            <a:xfrm>
              <a:off x="10131329" y="2242398"/>
              <a:ext cx="877785" cy="1023899"/>
            </a:xfrm>
            <a:prstGeom prst="rect">
              <a:avLst/>
            </a:prstGeom>
          </p:spPr>
          <p:txBody>
            <a:bodyPr wrap="square" lIns="0" tIns="0" rIns="0" bIns="0" anchor="t">
              <a:noAutofit/>
            </a:bodyPr>
            <a:lstStyle/>
            <a:p>
              <a:pPr algn="ctr"/>
              <a:r>
                <a:rPr lang="en-GB" sz="1400" dirty="0">
                  <a:solidFill>
                    <a:schemeClr val="tx1"/>
                  </a:solidFill>
                </a:rPr>
                <a:t>High-performance graph analytics</a:t>
              </a:r>
            </a:p>
          </p:txBody>
        </p:sp>
        <p:pic>
          <p:nvPicPr>
            <p:cNvPr id="83" name="Graphic 82" descr="Train Tracks with solid fill">
              <a:extLst>
                <a:ext uri="{FF2B5EF4-FFF2-40B4-BE49-F238E27FC236}">
                  <a16:creationId xmlns:a16="http://schemas.microsoft.com/office/drawing/2014/main" id="{FDA42594-7E46-E480-EFB7-FDE8C72FC2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381022" y="1715622"/>
              <a:ext cx="378396" cy="378396"/>
            </a:xfrm>
            <a:prstGeom prst="rect">
              <a:avLst/>
            </a:prstGeom>
          </p:spPr>
        </p:pic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9ADE492F-FC74-EB21-A99F-2C8C26A9E3D2}"/>
              </a:ext>
            </a:extLst>
          </p:cNvPr>
          <p:cNvGrpSpPr/>
          <p:nvPr/>
        </p:nvGrpSpPr>
        <p:grpSpPr>
          <a:xfrm>
            <a:off x="3756533" y="1452772"/>
            <a:ext cx="2254305" cy="2864078"/>
            <a:chOff x="3756533" y="1452772"/>
            <a:chExt cx="2254305" cy="2864078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5414BC9-E4F1-062D-7B33-E16A8EA4707C}"/>
                </a:ext>
              </a:extLst>
            </p:cNvPr>
            <p:cNvSpPr/>
            <p:nvPr/>
          </p:nvSpPr>
          <p:spPr>
            <a:xfrm>
              <a:off x="4315798" y="1488081"/>
              <a:ext cx="1291285" cy="1989581"/>
            </a:xfrm>
            <a:custGeom>
              <a:avLst/>
              <a:gdLst>
                <a:gd name="connsiteX0" fmla="*/ 1504913 w 1504912"/>
                <a:gd name="connsiteY0" fmla="*/ 2189922 h 2318732"/>
                <a:gd name="connsiteX1" fmla="*/ 1376103 w 1504912"/>
                <a:gd name="connsiteY1" fmla="*/ 2318732 h 2318732"/>
                <a:gd name="connsiteX2" fmla="*/ 128810 w 1504912"/>
                <a:gd name="connsiteY2" fmla="*/ 2318732 h 2318732"/>
                <a:gd name="connsiteX3" fmla="*/ 0 w 1504912"/>
                <a:gd name="connsiteY3" fmla="*/ 2189922 h 2318732"/>
                <a:gd name="connsiteX4" fmla="*/ 0 w 1504912"/>
                <a:gd name="connsiteY4" fmla="*/ 128810 h 2318732"/>
                <a:gd name="connsiteX5" fmla="*/ 128810 w 1504912"/>
                <a:gd name="connsiteY5" fmla="*/ 0 h 2318732"/>
                <a:gd name="connsiteX6" fmla="*/ 1375954 w 1504912"/>
                <a:gd name="connsiteY6" fmla="*/ 0 h 2318732"/>
                <a:gd name="connsiteX7" fmla="*/ 1504764 w 1504912"/>
                <a:gd name="connsiteY7" fmla="*/ 128810 h 2318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4912" h="2318732">
                  <a:moveTo>
                    <a:pt x="1504913" y="2189922"/>
                  </a:moveTo>
                  <a:cubicBezTo>
                    <a:pt x="1504913" y="2261005"/>
                    <a:pt x="1447186" y="2318732"/>
                    <a:pt x="1376103" y="2318732"/>
                  </a:cubicBezTo>
                  <a:lnTo>
                    <a:pt x="128810" y="2318732"/>
                  </a:lnTo>
                  <a:cubicBezTo>
                    <a:pt x="57727" y="2318732"/>
                    <a:pt x="0" y="2261005"/>
                    <a:pt x="0" y="2189922"/>
                  </a:cubicBezTo>
                  <a:lnTo>
                    <a:pt x="0" y="128810"/>
                  </a:lnTo>
                  <a:cubicBezTo>
                    <a:pt x="0" y="57727"/>
                    <a:pt x="57727" y="0"/>
                    <a:pt x="128810" y="0"/>
                  </a:cubicBezTo>
                  <a:lnTo>
                    <a:pt x="1375954" y="0"/>
                  </a:lnTo>
                  <a:cubicBezTo>
                    <a:pt x="1447037" y="0"/>
                    <a:pt x="1504764" y="57727"/>
                    <a:pt x="1504764" y="128810"/>
                  </a:cubicBezTo>
                </a:path>
              </a:pathLst>
            </a:custGeom>
            <a:noFill/>
            <a:ln w="38100" cap="rnd">
              <a:solidFill>
                <a:schemeClr val="accent3"/>
              </a:solidFill>
              <a:prstDash val="sysDot"/>
              <a:round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C35D87E-67A9-7AD3-0248-78815E012C42}"/>
                </a:ext>
              </a:extLst>
            </p:cNvPr>
            <p:cNvSpPr/>
            <p:nvPr/>
          </p:nvSpPr>
          <p:spPr>
            <a:xfrm>
              <a:off x="4994066" y="1452772"/>
              <a:ext cx="1016772" cy="2050024"/>
            </a:xfrm>
            <a:custGeom>
              <a:avLst/>
              <a:gdLst>
                <a:gd name="connsiteX0" fmla="*/ 625204 w 1150120"/>
                <a:gd name="connsiteY0" fmla="*/ 2318881 h 2318880"/>
                <a:gd name="connsiteX1" fmla="*/ 128810 w 1150120"/>
                <a:gd name="connsiteY1" fmla="*/ 2318881 h 2318880"/>
                <a:gd name="connsiteX2" fmla="*/ 0 w 1150120"/>
                <a:gd name="connsiteY2" fmla="*/ 2190071 h 2318880"/>
                <a:gd name="connsiteX3" fmla="*/ 0 w 1150120"/>
                <a:gd name="connsiteY3" fmla="*/ 128810 h 2318880"/>
                <a:gd name="connsiteX4" fmla="*/ 128810 w 1150120"/>
                <a:gd name="connsiteY4" fmla="*/ 0 h 2318880"/>
                <a:gd name="connsiteX5" fmla="*/ 622682 w 1150120"/>
                <a:gd name="connsiteY5" fmla="*/ 0 h 2318880"/>
                <a:gd name="connsiteX6" fmla="*/ 743478 w 1150120"/>
                <a:gd name="connsiteY6" fmla="*/ 83994 h 2318880"/>
                <a:gd name="connsiteX7" fmla="*/ 1142078 w 1150120"/>
                <a:gd name="connsiteY7" fmla="*/ 1158253 h 2318880"/>
                <a:gd name="connsiteX8" fmla="*/ 1140890 w 1150120"/>
                <a:gd name="connsiteY8" fmla="*/ 1251002 h 2318880"/>
                <a:gd name="connsiteX9" fmla="*/ 744814 w 1150120"/>
                <a:gd name="connsiteY9" fmla="*/ 2238003 h 2318880"/>
                <a:gd name="connsiteX10" fmla="*/ 625204 w 1150120"/>
                <a:gd name="connsiteY10" fmla="*/ 2318881 h 2318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50120" h="2318880">
                  <a:moveTo>
                    <a:pt x="625204" y="2318881"/>
                  </a:moveTo>
                  <a:lnTo>
                    <a:pt x="128810" y="2318881"/>
                  </a:lnTo>
                  <a:cubicBezTo>
                    <a:pt x="57727" y="2318881"/>
                    <a:pt x="0" y="2261153"/>
                    <a:pt x="0" y="2190071"/>
                  </a:cubicBezTo>
                  <a:lnTo>
                    <a:pt x="0" y="128810"/>
                  </a:lnTo>
                  <a:cubicBezTo>
                    <a:pt x="0" y="57727"/>
                    <a:pt x="57727" y="0"/>
                    <a:pt x="128810" y="0"/>
                  </a:cubicBezTo>
                  <a:lnTo>
                    <a:pt x="622682" y="0"/>
                  </a:lnTo>
                  <a:cubicBezTo>
                    <a:pt x="676550" y="0"/>
                    <a:pt x="724780" y="33538"/>
                    <a:pt x="743478" y="83994"/>
                  </a:cubicBezTo>
                  <a:lnTo>
                    <a:pt x="1142078" y="1158253"/>
                  </a:lnTo>
                  <a:cubicBezTo>
                    <a:pt x="1153207" y="1188230"/>
                    <a:pt x="1152762" y="1221323"/>
                    <a:pt x="1140890" y="1251002"/>
                  </a:cubicBezTo>
                  <a:lnTo>
                    <a:pt x="744814" y="2238003"/>
                  </a:lnTo>
                  <a:cubicBezTo>
                    <a:pt x="725225" y="2286827"/>
                    <a:pt x="677886" y="2318881"/>
                    <a:pt x="625204" y="2318881"/>
                  </a:cubicBezTo>
                  <a:close/>
                </a:path>
              </a:pathLst>
            </a:custGeom>
            <a:solidFill>
              <a:schemeClr val="accent3"/>
            </a:solidFill>
            <a:ln w="148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23B4CF8-82FC-23CD-B7C5-6EE248A6B941}"/>
                </a:ext>
              </a:extLst>
            </p:cNvPr>
            <p:cNvSpPr/>
            <p:nvPr/>
          </p:nvSpPr>
          <p:spPr>
            <a:xfrm>
              <a:off x="3756533" y="1601152"/>
              <a:ext cx="1732920" cy="2715698"/>
            </a:xfrm>
            <a:custGeom>
              <a:avLst/>
              <a:gdLst>
                <a:gd name="connsiteX0" fmla="*/ 2393822 w 2393821"/>
                <a:gd name="connsiteY0" fmla="*/ 2007391 h 3071856"/>
                <a:gd name="connsiteX1" fmla="*/ 1234827 w 2393821"/>
                <a:gd name="connsiteY1" fmla="*/ 0 h 3071856"/>
                <a:gd name="connsiteX2" fmla="*/ 0 w 2393821"/>
                <a:gd name="connsiteY2" fmla="*/ 1150685 h 3071856"/>
                <a:gd name="connsiteX3" fmla="*/ 1150240 w 2393821"/>
                <a:gd name="connsiteY3" fmla="*/ 3071856 h 3071856"/>
                <a:gd name="connsiteX0" fmla="*/ 2393822 w 2393822"/>
                <a:gd name="connsiteY0" fmla="*/ 2007391 h 3071856"/>
                <a:gd name="connsiteX1" fmla="*/ 1234827 w 2393822"/>
                <a:gd name="connsiteY1" fmla="*/ 0 h 3071856"/>
                <a:gd name="connsiteX2" fmla="*/ 0 w 2393822"/>
                <a:gd name="connsiteY2" fmla="*/ 1150685 h 3071856"/>
                <a:gd name="connsiteX3" fmla="*/ 126109 w 2393822"/>
                <a:gd name="connsiteY3" fmla="*/ 3048933 h 3071856"/>
                <a:gd name="connsiteX4" fmla="*/ 1150240 w 2393822"/>
                <a:gd name="connsiteY4" fmla="*/ 3071856 h 3071856"/>
                <a:gd name="connsiteX5" fmla="*/ 2393822 w 2393822"/>
                <a:gd name="connsiteY5" fmla="*/ 2007391 h 3071856"/>
                <a:gd name="connsiteX0" fmla="*/ 2393822 w 2393822"/>
                <a:gd name="connsiteY0" fmla="*/ 2007391 h 3071856"/>
                <a:gd name="connsiteX1" fmla="*/ 1234827 w 2393822"/>
                <a:gd name="connsiteY1" fmla="*/ 0 h 3071856"/>
                <a:gd name="connsiteX2" fmla="*/ 0 w 2393822"/>
                <a:gd name="connsiteY2" fmla="*/ 1150685 h 3071856"/>
                <a:gd name="connsiteX3" fmla="*/ 126109 w 2393822"/>
                <a:gd name="connsiteY3" fmla="*/ 3048933 h 3071856"/>
                <a:gd name="connsiteX4" fmla="*/ 1150240 w 2393822"/>
                <a:gd name="connsiteY4" fmla="*/ 3071856 h 3071856"/>
                <a:gd name="connsiteX5" fmla="*/ 2393822 w 2393822"/>
                <a:gd name="connsiteY5" fmla="*/ 2007391 h 3071856"/>
                <a:gd name="connsiteX0" fmla="*/ 2314594 w 2314594"/>
                <a:gd name="connsiteY0" fmla="*/ 2007391 h 3071856"/>
                <a:gd name="connsiteX1" fmla="*/ 1155599 w 2314594"/>
                <a:gd name="connsiteY1" fmla="*/ 0 h 3071856"/>
                <a:gd name="connsiteX2" fmla="*/ 354405 w 2314594"/>
                <a:gd name="connsiteY2" fmla="*/ 717052 h 3071856"/>
                <a:gd name="connsiteX3" fmla="*/ 46881 w 2314594"/>
                <a:gd name="connsiteY3" fmla="*/ 3048933 h 3071856"/>
                <a:gd name="connsiteX4" fmla="*/ 1071012 w 2314594"/>
                <a:gd name="connsiteY4" fmla="*/ 3071856 h 3071856"/>
                <a:gd name="connsiteX5" fmla="*/ 2314594 w 2314594"/>
                <a:gd name="connsiteY5" fmla="*/ 2007391 h 3071856"/>
                <a:gd name="connsiteX0" fmla="*/ 2002415 w 2002415"/>
                <a:gd name="connsiteY0" fmla="*/ 2007391 h 3071856"/>
                <a:gd name="connsiteX1" fmla="*/ 843420 w 2002415"/>
                <a:gd name="connsiteY1" fmla="*/ 0 h 3071856"/>
                <a:gd name="connsiteX2" fmla="*/ 42226 w 2002415"/>
                <a:gd name="connsiteY2" fmla="*/ 717052 h 3071856"/>
                <a:gd name="connsiteX3" fmla="*/ 74067 w 2002415"/>
                <a:gd name="connsiteY3" fmla="*/ 3067786 h 3071856"/>
                <a:gd name="connsiteX4" fmla="*/ 758833 w 2002415"/>
                <a:gd name="connsiteY4" fmla="*/ 3071856 h 3071856"/>
                <a:gd name="connsiteX5" fmla="*/ 2002415 w 2002415"/>
                <a:gd name="connsiteY5" fmla="*/ 2007391 h 3071856"/>
                <a:gd name="connsiteX0" fmla="*/ 2039095 w 2039095"/>
                <a:gd name="connsiteY0" fmla="*/ 2064916 h 3129381"/>
                <a:gd name="connsiteX1" fmla="*/ 880100 w 2039095"/>
                <a:gd name="connsiteY1" fmla="*/ 57525 h 3129381"/>
                <a:gd name="connsiteX2" fmla="*/ 78906 w 2039095"/>
                <a:gd name="connsiteY2" fmla="*/ 774577 h 3129381"/>
                <a:gd name="connsiteX3" fmla="*/ 110747 w 2039095"/>
                <a:gd name="connsiteY3" fmla="*/ 3125311 h 3129381"/>
                <a:gd name="connsiteX4" fmla="*/ 795513 w 2039095"/>
                <a:gd name="connsiteY4" fmla="*/ 3129381 h 3129381"/>
                <a:gd name="connsiteX5" fmla="*/ 2039095 w 2039095"/>
                <a:gd name="connsiteY5" fmla="*/ 2064916 h 3129381"/>
                <a:gd name="connsiteX0" fmla="*/ 2039095 w 2039095"/>
                <a:gd name="connsiteY0" fmla="*/ 2007391 h 3071856"/>
                <a:gd name="connsiteX1" fmla="*/ 880100 w 2039095"/>
                <a:gd name="connsiteY1" fmla="*/ 0 h 3071856"/>
                <a:gd name="connsiteX2" fmla="*/ 78906 w 2039095"/>
                <a:gd name="connsiteY2" fmla="*/ 717052 h 3071856"/>
                <a:gd name="connsiteX3" fmla="*/ 110747 w 2039095"/>
                <a:gd name="connsiteY3" fmla="*/ 3067786 h 3071856"/>
                <a:gd name="connsiteX4" fmla="*/ 795513 w 2039095"/>
                <a:gd name="connsiteY4" fmla="*/ 3071856 h 3071856"/>
                <a:gd name="connsiteX5" fmla="*/ 2039095 w 2039095"/>
                <a:gd name="connsiteY5" fmla="*/ 2007391 h 3071856"/>
                <a:gd name="connsiteX0" fmla="*/ 1960189 w 1960189"/>
                <a:gd name="connsiteY0" fmla="*/ 2007391 h 3071856"/>
                <a:gd name="connsiteX1" fmla="*/ 801194 w 1960189"/>
                <a:gd name="connsiteY1" fmla="*/ 0 h 3071856"/>
                <a:gd name="connsiteX2" fmla="*/ 0 w 1960189"/>
                <a:gd name="connsiteY2" fmla="*/ 717052 h 3071856"/>
                <a:gd name="connsiteX3" fmla="*/ 31841 w 1960189"/>
                <a:gd name="connsiteY3" fmla="*/ 3067786 h 3071856"/>
                <a:gd name="connsiteX4" fmla="*/ 716607 w 1960189"/>
                <a:gd name="connsiteY4" fmla="*/ 3071856 h 3071856"/>
                <a:gd name="connsiteX5" fmla="*/ 1960189 w 1960189"/>
                <a:gd name="connsiteY5" fmla="*/ 2007391 h 307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0189" h="3071856">
                  <a:moveTo>
                    <a:pt x="1960189" y="2007391"/>
                  </a:moveTo>
                  <a:lnTo>
                    <a:pt x="801194" y="0"/>
                  </a:lnTo>
                  <a:lnTo>
                    <a:pt x="0" y="717052"/>
                  </a:lnTo>
                  <a:lnTo>
                    <a:pt x="31841" y="3067786"/>
                  </a:lnTo>
                  <a:lnTo>
                    <a:pt x="716607" y="3071856"/>
                  </a:lnTo>
                  <a:lnTo>
                    <a:pt x="1960189" y="2007391"/>
                  </a:lnTo>
                  <a:close/>
                </a:path>
              </a:pathLst>
            </a:custGeom>
            <a:gradFill>
              <a:gsLst>
                <a:gs pos="26000">
                  <a:schemeClr val="bg1">
                    <a:lumMod val="50000"/>
                    <a:alpha val="0"/>
                  </a:schemeClr>
                </a:gs>
                <a:gs pos="86000">
                  <a:schemeClr val="bg1">
                    <a:lumMod val="50000"/>
                    <a:alpha val="32000"/>
                  </a:schemeClr>
                </a:gs>
              </a:gsLst>
              <a:lin ang="19800000" scaled="0"/>
            </a:gradFill>
            <a:ln w="148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75E8F2C-7ACF-E841-6B77-45A80DF5133A}"/>
                </a:ext>
              </a:extLst>
            </p:cNvPr>
            <p:cNvSpPr/>
            <p:nvPr/>
          </p:nvSpPr>
          <p:spPr>
            <a:xfrm>
              <a:off x="4432559" y="1566649"/>
              <a:ext cx="1117896" cy="1822141"/>
            </a:xfrm>
            <a:custGeom>
              <a:avLst/>
              <a:gdLst>
                <a:gd name="connsiteX0" fmla="*/ 1135696 w 1264506"/>
                <a:gd name="connsiteY0" fmla="*/ 2061112 h 2061111"/>
                <a:gd name="connsiteX1" fmla="*/ 128810 w 1264506"/>
                <a:gd name="connsiteY1" fmla="*/ 2061112 h 2061111"/>
                <a:gd name="connsiteX2" fmla="*/ 0 w 1264506"/>
                <a:gd name="connsiteY2" fmla="*/ 1932302 h 2061111"/>
                <a:gd name="connsiteX3" fmla="*/ 0 w 1264506"/>
                <a:gd name="connsiteY3" fmla="*/ 128810 h 2061111"/>
                <a:gd name="connsiteX4" fmla="*/ 128810 w 1264506"/>
                <a:gd name="connsiteY4" fmla="*/ 0 h 2061111"/>
                <a:gd name="connsiteX5" fmla="*/ 1135696 w 1264506"/>
                <a:gd name="connsiteY5" fmla="*/ 0 h 2061111"/>
                <a:gd name="connsiteX6" fmla="*/ 1264507 w 1264506"/>
                <a:gd name="connsiteY6" fmla="*/ 128810 h 2061111"/>
                <a:gd name="connsiteX7" fmla="*/ 1264507 w 1264506"/>
                <a:gd name="connsiteY7" fmla="*/ 1932302 h 2061111"/>
                <a:gd name="connsiteX8" fmla="*/ 1135696 w 1264506"/>
                <a:gd name="connsiteY8" fmla="*/ 2061112 h 2061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64506" h="2061111">
                  <a:moveTo>
                    <a:pt x="1135696" y="2061112"/>
                  </a:moveTo>
                  <a:lnTo>
                    <a:pt x="128810" y="2061112"/>
                  </a:lnTo>
                  <a:cubicBezTo>
                    <a:pt x="57727" y="2061112"/>
                    <a:pt x="0" y="2003385"/>
                    <a:pt x="0" y="1932302"/>
                  </a:cubicBezTo>
                  <a:lnTo>
                    <a:pt x="0" y="128810"/>
                  </a:lnTo>
                  <a:cubicBezTo>
                    <a:pt x="0" y="57727"/>
                    <a:pt x="57727" y="0"/>
                    <a:pt x="128810" y="0"/>
                  </a:cubicBezTo>
                  <a:lnTo>
                    <a:pt x="1135696" y="0"/>
                  </a:lnTo>
                  <a:cubicBezTo>
                    <a:pt x="1206780" y="0"/>
                    <a:pt x="1264507" y="57727"/>
                    <a:pt x="1264507" y="128810"/>
                  </a:cubicBezTo>
                  <a:lnTo>
                    <a:pt x="1264507" y="1932302"/>
                  </a:lnTo>
                  <a:cubicBezTo>
                    <a:pt x="1264507" y="2003533"/>
                    <a:pt x="1206780" y="2061112"/>
                    <a:pt x="1135696" y="2061112"/>
                  </a:cubicBezTo>
                  <a:close/>
                </a:path>
              </a:pathLst>
            </a:custGeom>
            <a:solidFill>
              <a:schemeClr val="bg1"/>
            </a:solidFill>
            <a:ln w="25400" cap="flat">
              <a:solidFill>
                <a:srgbClr val="F9F9F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8F338F3-C2F4-C8F0-9F07-D6E7742ADD6C}"/>
                </a:ext>
              </a:extLst>
            </p:cNvPr>
            <p:cNvSpPr txBox="1"/>
            <p:nvPr/>
          </p:nvSpPr>
          <p:spPr>
            <a:xfrm>
              <a:off x="5598303" y="2414521"/>
              <a:ext cx="354730" cy="24264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IN" b="1" dirty="0">
                  <a:solidFill>
                    <a:schemeClr val="bg1"/>
                  </a:solidFill>
                </a:rPr>
                <a:t>03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EA44B13-6CF1-6DF3-4FAE-A18AA4F35F47}"/>
                </a:ext>
              </a:extLst>
            </p:cNvPr>
            <p:cNvSpPr/>
            <p:nvPr/>
          </p:nvSpPr>
          <p:spPr>
            <a:xfrm>
              <a:off x="4488164" y="2186292"/>
              <a:ext cx="999443" cy="1080005"/>
            </a:xfrm>
            <a:prstGeom prst="rect">
              <a:avLst/>
            </a:prstGeom>
          </p:spPr>
          <p:txBody>
            <a:bodyPr wrap="square" lIns="0" tIns="0" rIns="0" bIns="0" anchor="t">
              <a:noAutofit/>
            </a:bodyPr>
            <a:lstStyle/>
            <a:p>
              <a:r>
                <a:rPr lang="en-GB" sz="1400" dirty="0"/>
                <a:t>Data Science Tool for Heterogeneous </a:t>
              </a:r>
              <a:r>
                <a:rPr lang="en-GB" sz="1400"/>
                <a:t>Network Mining</a:t>
              </a:r>
              <a:endParaRPr lang="en-GB" sz="1400" dirty="0"/>
            </a:p>
          </p:txBody>
        </p:sp>
        <p:pic>
          <p:nvPicPr>
            <p:cNvPr id="75" name="Graphic 74" descr="Gears with solid fill">
              <a:extLst>
                <a:ext uri="{FF2B5EF4-FFF2-40B4-BE49-F238E27FC236}">
                  <a16:creationId xmlns:a16="http://schemas.microsoft.com/office/drawing/2014/main" id="{D16BF309-F0F5-3440-E94B-C0263BD41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802025" y="1715622"/>
              <a:ext cx="378396" cy="378396"/>
            </a:xfrm>
            <a:prstGeom prst="rect">
              <a:avLst/>
            </a:prstGeom>
          </p:spPr>
        </p:pic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70A26A39-E1B5-3854-4E87-6BF7F6F1C798}"/>
              </a:ext>
            </a:extLst>
          </p:cNvPr>
          <p:cNvGrpSpPr/>
          <p:nvPr/>
        </p:nvGrpSpPr>
        <p:grpSpPr>
          <a:xfrm>
            <a:off x="41100" y="1452772"/>
            <a:ext cx="2254305" cy="2864078"/>
            <a:chOff x="41100" y="1452772"/>
            <a:chExt cx="2254305" cy="2864078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FE45B4D-7D4A-0E44-422F-697147CFCCCF}"/>
                </a:ext>
              </a:extLst>
            </p:cNvPr>
            <p:cNvSpPr/>
            <p:nvPr/>
          </p:nvSpPr>
          <p:spPr>
            <a:xfrm>
              <a:off x="600365" y="1482995"/>
              <a:ext cx="1291285" cy="1989581"/>
            </a:xfrm>
            <a:custGeom>
              <a:avLst/>
              <a:gdLst>
                <a:gd name="connsiteX0" fmla="*/ 1504913 w 1504912"/>
                <a:gd name="connsiteY0" fmla="*/ 2189922 h 2318732"/>
                <a:gd name="connsiteX1" fmla="*/ 1376103 w 1504912"/>
                <a:gd name="connsiteY1" fmla="*/ 2318732 h 2318732"/>
                <a:gd name="connsiteX2" fmla="*/ 128810 w 1504912"/>
                <a:gd name="connsiteY2" fmla="*/ 2318732 h 2318732"/>
                <a:gd name="connsiteX3" fmla="*/ 0 w 1504912"/>
                <a:gd name="connsiteY3" fmla="*/ 2189922 h 2318732"/>
                <a:gd name="connsiteX4" fmla="*/ 0 w 1504912"/>
                <a:gd name="connsiteY4" fmla="*/ 128810 h 2318732"/>
                <a:gd name="connsiteX5" fmla="*/ 128810 w 1504912"/>
                <a:gd name="connsiteY5" fmla="*/ 0 h 2318732"/>
                <a:gd name="connsiteX6" fmla="*/ 1375954 w 1504912"/>
                <a:gd name="connsiteY6" fmla="*/ 0 h 2318732"/>
                <a:gd name="connsiteX7" fmla="*/ 1504764 w 1504912"/>
                <a:gd name="connsiteY7" fmla="*/ 128810 h 2318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4912" h="2318732">
                  <a:moveTo>
                    <a:pt x="1504913" y="2189922"/>
                  </a:moveTo>
                  <a:cubicBezTo>
                    <a:pt x="1504913" y="2261005"/>
                    <a:pt x="1447186" y="2318732"/>
                    <a:pt x="1376103" y="2318732"/>
                  </a:cubicBezTo>
                  <a:lnTo>
                    <a:pt x="128810" y="2318732"/>
                  </a:lnTo>
                  <a:cubicBezTo>
                    <a:pt x="57727" y="2318732"/>
                    <a:pt x="0" y="2261005"/>
                    <a:pt x="0" y="2189922"/>
                  </a:cubicBezTo>
                  <a:lnTo>
                    <a:pt x="0" y="128810"/>
                  </a:lnTo>
                  <a:cubicBezTo>
                    <a:pt x="0" y="57727"/>
                    <a:pt x="57727" y="0"/>
                    <a:pt x="128810" y="0"/>
                  </a:cubicBezTo>
                  <a:lnTo>
                    <a:pt x="1375954" y="0"/>
                  </a:lnTo>
                  <a:cubicBezTo>
                    <a:pt x="1447037" y="0"/>
                    <a:pt x="1504764" y="57727"/>
                    <a:pt x="1504764" y="128810"/>
                  </a:cubicBezTo>
                </a:path>
              </a:pathLst>
            </a:custGeom>
            <a:noFill/>
            <a:ln w="38100" cap="rnd">
              <a:solidFill>
                <a:schemeClr val="accent1"/>
              </a:solidFill>
              <a:prstDash val="sysDot"/>
              <a:round/>
            </a:ln>
          </p:spPr>
          <p:txBody>
            <a:bodyPr rtlCol="0" anchor="ctr"/>
            <a:lstStyle/>
            <a:p>
              <a:endParaRPr lang="en-IN"/>
            </a:p>
          </p:txBody>
        </p: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719BE8C4-A3C1-3099-A93F-4D1A6795B25B}"/>
                </a:ext>
              </a:extLst>
            </p:cNvPr>
            <p:cNvGrpSpPr/>
            <p:nvPr/>
          </p:nvGrpSpPr>
          <p:grpSpPr>
            <a:xfrm>
              <a:off x="41100" y="1452772"/>
              <a:ext cx="2254305" cy="2864078"/>
              <a:chOff x="41100" y="1452772"/>
              <a:chExt cx="2254305" cy="2864078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78A38EAB-AC41-850E-0664-8E38186B1952}"/>
                  </a:ext>
                </a:extLst>
              </p:cNvPr>
              <p:cNvSpPr/>
              <p:nvPr/>
            </p:nvSpPr>
            <p:spPr>
              <a:xfrm>
                <a:off x="1278633" y="1452772"/>
                <a:ext cx="1016772" cy="2050024"/>
              </a:xfrm>
              <a:custGeom>
                <a:avLst/>
                <a:gdLst>
                  <a:gd name="connsiteX0" fmla="*/ 625204 w 1150120"/>
                  <a:gd name="connsiteY0" fmla="*/ 2318881 h 2318880"/>
                  <a:gd name="connsiteX1" fmla="*/ 128810 w 1150120"/>
                  <a:gd name="connsiteY1" fmla="*/ 2318881 h 2318880"/>
                  <a:gd name="connsiteX2" fmla="*/ 0 w 1150120"/>
                  <a:gd name="connsiteY2" fmla="*/ 2190071 h 2318880"/>
                  <a:gd name="connsiteX3" fmla="*/ 0 w 1150120"/>
                  <a:gd name="connsiteY3" fmla="*/ 128810 h 2318880"/>
                  <a:gd name="connsiteX4" fmla="*/ 128810 w 1150120"/>
                  <a:gd name="connsiteY4" fmla="*/ 0 h 2318880"/>
                  <a:gd name="connsiteX5" fmla="*/ 622682 w 1150120"/>
                  <a:gd name="connsiteY5" fmla="*/ 0 h 2318880"/>
                  <a:gd name="connsiteX6" fmla="*/ 743478 w 1150120"/>
                  <a:gd name="connsiteY6" fmla="*/ 83994 h 2318880"/>
                  <a:gd name="connsiteX7" fmla="*/ 1142078 w 1150120"/>
                  <a:gd name="connsiteY7" fmla="*/ 1158253 h 2318880"/>
                  <a:gd name="connsiteX8" fmla="*/ 1140890 w 1150120"/>
                  <a:gd name="connsiteY8" fmla="*/ 1251002 h 2318880"/>
                  <a:gd name="connsiteX9" fmla="*/ 744814 w 1150120"/>
                  <a:gd name="connsiteY9" fmla="*/ 2238003 h 2318880"/>
                  <a:gd name="connsiteX10" fmla="*/ 625204 w 1150120"/>
                  <a:gd name="connsiteY10" fmla="*/ 2318881 h 2318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50120" h="2318880">
                    <a:moveTo>
                      <a:pt x="625204" y="2318881"/>
                    </a:moveTo>
                    <a:lnTo>
                      <a:pt x="128810" y="2318881"/>
                    </a:lnTo>
                    <a:cubicBezTo>
                      <a:pt x="57727" y="2318881"/>
                      <a:pt x="0" y="2261153"/>
                      <a:pt x="0" y="2190071"/>
                    </a:cubicBezTo>
                    <a:lnTo>
                      <a:pt x="0" y="128810"/>
                    </a:lnTo>
                    <a:cubicBezTo>
                      <a:pt x="0" y="57727"/>
                      <a:pt x="57727" y="0"/>
                      <a:pt x="128810" y="0"/>
                    </a:cubicBezTo>
                    <a:lnTo>
                      <a:pt x="622682" y="0"/>
                    </a:lnTo>
                    <a:cubicBezTo>
                      <a:pt x="676550" y="0"/>
                      <a:pt x="724780" y="33538"/>
                      <a:pt x="743478" y="83994"/>
                    </a:cubicBezTo>
                    <a:lnTo>
                      <a:pt x="1142078" y="1158253"/>
                    </a:lnTo>
                    <a:cubicBezTo>
                      <a:pt x="1153207" y="1188230"/>
                      <a:pt x="1152762" y="1221323"/>
                      <a:pt x="1140890" y="1251002"/>
                    </a:cubicBezTo>
                    <a:lnTo>
                      <a:pt x="744814" y="2238003"/>
                    </a:lnTo>
                    <a:cubicBezTo>
                      <a:pt x="725225" y="2286827"/>
                      <a:pt x="677886" y="2318881"/>
                      <a:pt x="625204" y="231888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48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65ADA828-D8F7-0151-FE5A-6C03E9F69878}"/>
                  </a:ext>
                </a:extLst>
              </p:cNvPr>
              <p:cNvSpPr/>
              <p:nvPr/>
            </p:nvSpPr>
            <p:spPr>
              <a:xfrm>
                <a:off x="41100" y="1601152"/>
                <a:ext cx="1732920" cy="2715698"/>
              </a:xfrm>
              <a:custGeom>
                <a:avLst/>
                <a:gdLst>
                  <a:gd name="connsiteX0" fmla="*/ 2393822 w 2393821"/>
                  <a:gd name="connsiteY0" fmla="*/ 2007391 h 3071856"/>
                  <a:gd name="connsiteX1" fmla="*/ 1234827 w 2393821"/>
                  <a:gd name="connsiteY1" fmla="*/ 0 h 3071856"/>
                  <a:gd name="connsiteX2" fmla="*/ 0 w 2393821"/>
                  <a:gd name="connsiteY2" fmla="*/ 1150685 h 3071856"/>
                  <a:gd name="connsiteX3" fmla="*/ 1150240 w 2393821"/>
                  <a:gd name="connsiteY3" fmla="*/ 3071856 h 3071856"/>
                  <a:gd name="connsiteX0" fmla="*/ 2393822 w 2393822"/>
                  <a:gd name="connsiteY0" fmla="*/ 2007391 h 3071856"/>
                  <a:gd name="connsiteX1" fmla="*/ 1234827 w 2393822"/>
                  <a:gd name="connsiteY1" fmla="*/ 0 h 3071856"/>
                  <a:gd name="connsiteX2" fmla="*/ 0 w 2393822"/>
                  <a:gd name="connsiteY2" fmla="*/ 1150685 h 3071856"/>
                  <a:gd name="connsiteX3" fmla="*/ 126109 w 2393822"/>
                  <a:gd name="connsiteY3" fmla="*/ 3048933 h 3071856"/>
                  <a:gd name="connsiteX4" fmla="*/ 1150240 w 2393822"/>
                  <a:gd name="connsiteY4" fmla="*/ 3071856 h 3071856"/>
                  <a:gd name="connsiteX5" fmla="*/ 2393822 w 2393822"/>
                  <a:gd name="connsiteY5" fmla="*/ 2007391 h 3071856"/>
                  <a:gd name="connsiteX0" fmla="*/ 2393822 w 2393822"/>
                  <a:gd name="connsiteY0" fmla="*/ 2007391 h 3071856"/>
                  <a:gd name="connsiteX1" fmla="*/ 1234827 w 2393822"/>
                  <a:gd name="connsiteY1" fmla="*/ 0 h 3071856"/>
                  <a:gd name="connsiteX2" fmla="*/ 0 w 2393822"/>
                  <a:gd name="connsiteY2" fmla="*/ 1150685 h 3071856"/>
                  <a:gd name="connsiteX3" fmla="*/ 126109 w 2393822"/>
                  <a:gd name="connsiteY3" fmla="*/ 3048933 h 3071856"/>
                  <a:gd name="connsiteX4" fmla="*/ 1150240 w 2393822"/>
                  <a:gd name="connsiteY4" fmla="*/ 3071856 h 3071856"/>
                  <a:gd name="connsiteX5" fmla="*/ 2393822 w 2393822"/>
                  <a:gd name="connsiteY5" fmla="*/ 2007391 h 3071856"/>
                  <a:gd name="connsiteX0" fmla="*/ 2314594 w 2314594"/>
                  <a:gd name="connsiteY0" fmla="*/ 2007391 h 3071856"/>
                  <a:gd name="connsiteX1" fmla="*/ 1155599 w 2314594"/>
                  <a:gd name="connsiteY1" fmla="*/ 0 h 3071856"/>
                  <a:gd name="connsiteX2" fmla="*/ 354405 w 2314594"/>
                  <a:gd name="connsiteY2" fmla="*/ 717052 h 3071856"/>
                  <a:gd name="connsiteX3" fmla="*/ 46881 w 2314594"/>
                  <a:gd name="connsiteY3" fmla="*/ 3048933 h 3071856"/>
                  <a:gd name="connsiteX4" fmla="*/ 1071012 w 2314594"/>
                  <a:gd name="connsiteY4" fmla="*/ 3071856 h 3071856"/>
                  <a:gd name="connsiteX5" fmla="*/ 2314594 w 2314594"/>
                  <a:gd name="connsiteY5" fmla="*/ 2007391 h 3071856"/>
                  <a:gd name="connsiteX0" fmla="*/ 2002415 w 2002415"/>
                  <a:gd name="connsiteY0" fmla="*/ 2007391 h 3071856"/>
                  <a:gd name="connsiteX1" fmla="*/ 843420 w 2002415"/>
                  <a:gd name="connsiteY1" fmla="*/ 0 h 3071856"/>
                  <a:gd name="connsiteX2" fmla="*/ 42226 w 2002415"/>
                  <a:gd name="connsiteY2" fmla="*/ 717052 h 3071856"/>
                  <a:gd name="connsiteX3" fmla="*/ 74067 w 2002415"/>
                  <a:gd name="connsiteY3" fmla="*/ 3067786 h 3071856"/>
                  <a:gd name="connsiteX4" fmla="*/ 758833 w 2002415"/>
                  <a:gd name="connsiteY4" fmla="*/ 3071856 h 3071856"/>
                  <a:gd name="connsiteX5" fmla="*/ 2002415 w 2002415"/>
                  <a:gd name="connsiteY5" fmla="*/ 2007391 h 3071856"/>
                  <a:gd name="connsiteX0" fmla="*/ 2039095 w 2039095"/>
                  <a:gd name="connsiteY0" fmla="*/ 2064916 h 3129381"/>
                  <a:gd name="connsiteX1" fmla="*/ 880100 w 2039095"/>
                  <a:gd name="connsiteY1" fmla="*/ 57525 h 3129381"/>
                  <a:gd name="connsiteX2" fmla="*/ 78906 w 2039095"/>
                  <a:gd name="connsiteY2" fmla="*/ 774577 h 3129381"/>
                  <a:gd name="connsiteX3" fmla="*/ 110747 w 2039095"/>
                  <a:gd name="connsiteY3" fmla="*/ 3125311 h 3129381"/>
                  <a:gd name="connsiteX4" fmla="*/ 795513 w 2039095"/>
                  <a:gd name="connsiteY4" fmla="*/ 3129381 h 3129381"/>
                  <a:gd name="connsiteX5" fmla="*/ 2039095 w 2039095"/>
                  <a:gd name="connsiteY5" fmla="*/ 2064916 h 3129381"/>
                  <a:gd name="connsiteX0" fmla="*/ 2039095 w 2039095"/>
                  <a:gd name="connsiteY0" fmla="*/ 2007391 h 3071856"/>
                  <a:gd name="connsiteX1" fmla="*/ 880100 w 2039095"/>
                  <a:gd name="connsiteY1" fmla="*/ 0 h 3071856"/>
                  <a:gd name="connsiteX2" fmla="*/ 78906 w 2039095"/>
                  <a:gd name="connsiteY2" fmla="*/ 717052 h 3071856"/>
                  <a:gd name="connsiteX3" fmla="*/ 110747 w 2039095"/>
                  <a:gd name="connsiteY3" fmla="*/ 3067786 h 3071856"/>
                  <a:gd name="connsiteX4" fmla="*/ 795513 w 2039095"/>
                  <a:gd name="connsiteY4" fmla="*/ 3071856 h 3071856"/>
                  <a:gd name="connsiteX5" fmla="*/ 2039095 w 2039095"/>
                  <a:gd name="connsiteY5" fmla="*/ 2007391 h 3071856"/>
                  <a:gd name="connsiteX0" fmla="*/ 1960189 w 1960189"/>
                  <a:gd name="connsiteY0" fmla="*/ 2007391 h 3071856"/>
                  <a:gd name="connsiteX1" fmla="*/ 801194 w 1960189"/>
                  <a:gd name="connsiteY1" fmla="*/ 0 h 3071856"/>
                  <a:gd name="connsiteX2" fmla="*/ 0 w 1960189"/>
                  <a:gd name="connsiteY2" fmla="*/ 717052 h 3071856"/>
                  <a:gd name="connsiteX3" fmla="*/ 31841 w 1960189"/>
                  <a:gd name="connsiteY3" fmla="*/ 3067786 h 3071856"/>
                  <a:gd name="connsiteX4" fmla="*/ 716607 w 1960189"/>
                  <a:gd name="connsiteY4" fmla="*/ 3071856 h 3071856"/>
                  <a:gd name="connsiteX5" fmla="*/ 1960189 w 1960189"/>
                  <a:gd name="connsiteY5" fmla="*/ 2007391 h 3071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60189" h="3071856">
                    <a:moveTo>
                      <a:pt x="1960189" y="2007391"/>
                    </a:moveTo>
                    <a:lnTo>
                      <a:pt x="801194" y="0"/>
                    </a:lnTo>
                    <a:lnTo>
                      <a:pt x="0" y="717052"/>
                    </a:lnTo>
                    <a:lnTo>
                      <a:pt x="31841" y="3067786"/>
                    </a:lnTo>
                    <a:lnTo>
                      <a:pt x="716607" y="3071856"/>
                    </a:lnTo>
                    <a:lnTo>
                      <a:pt x="1960189" y="2007391"/>
                    </a:lnTo>
                    <a:close/>
                  </a:path>
                </a:pathLst>
              </a:custGeom>
              <a:gradFill>
                <a:gsLst>
                  <a:gs pos="26000">
                    <a:schemeClr val="bg1">
                      <a:lumMod val="50000"/>
                      <a:alpha val="0"/>
                    </a:schemeClr>
                  </a:gs>
                  <a:gs pos="86000">
                    <a:schemeClr val="bg1">
                      <a:lumMod val="50000"/>
                      <a:alpha val="32000"/>
                    </a:schemeClr>
                  </a:gs>
                </a:gsLst>
                <a:lin ang="19800000" scaled="0"/>
              </a:gradFill>
              <a:ln w="148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820CE711-8A08-5370-F770-A988D17EA9C3}"/>
                  </a:ext>
                </a:extLst>
              </p:cNvPr>
              <p:cNvSpPr/>
              <p:nvPr/>
            </p:nvSpPr>
            <p:spPr>
              <a:xfrm>
                <a:off x="717126" y="1566715"/>
                <a:ext cx="1117896" cy="1822141"/>
              </a:xfrm>
              <a:custGeom>
                <a:avLst/>
                <a:gdLst>
                  <a:gd name="connsiteX0" fmla="*/ 1135696 w 1264506"/>
                  <a:gd name="connsiteY0" fmla="*/ 2061112 h 2061111"/>
                  <a:gd name="connsiteX1" fmla="*/ 128810 w 1264506"/>
                  <a:gd name="connsiteY1" fmla="*/ 2061112 h 2061111"/>
                  <a:gd name="connsiteX2" fmla="*/ 0 w 1264506"/>
                  <a:gd name="connsiteY2" fmla="*/ 1932302 h 2061111"/>
                  <a:gd name="connsiteX3" fmla="*/ 0 w 1264506"/>
                  <a:gd name="connsiteY3" fmla="*/ 128810 h 2061111"/>
                  <a:gd name="connsiteX4" fmla="*/ 128810 w 1264506"/>
                  <a:gd name="connsiteY4" fmla="*/ 0 h 2061111"/>
                  <a:gd name="connsiteX5" fmla="*/ 1135696 w 1264506"/>
                  <a:gd name="connsiteY5" fmla="*/ 0 h 2061111"/>
                  <a:gd name="connsiteX6" fmla="*/ 1264507 w 1264506"/>
                  <a:gd name="connsiteY6" fmla="*/ 128810 h 2061111"/>
                  <a:gd name="connsiteX7" fmla="*/ 1264507 w 1264506"/>
                  <a:gd name="connsiteY7" fmla="*/ 1932302 h 2061111"/>
                  <a:gd name="connsiteX8" fmla="*/ 1135696 w 1264506"/>
                  <a:gd name="connsiteY8" fmla="*/ 2061112 h 206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64506" h="2061111">
                    <a:moveTo>
                      <a:pt x="1135696" y="2061112"/>
                    </a:moveTo>
                    <a:lnTo>
                      <a:pt x="128810" y="2061112"/>
                    </a:lnTo>
                    <a:cubicBezTo>
                      <a:pt x="57727" y="2061112"/>
                      <a:pt x="0" y="2003385"/>
                      <a:pt x="0" y="1932302"/>
                    </a:cubicBezTo>
                    <a:lnTo>
                      <a:pt x="0" y="128810"/>
                    </a:lnTo>
                    <a:cubicBezTo>
                      <a:pt x="0" y="57727"/>
                      <a:pt x="57727" y="0"/>
                      <a:pt x="128810" y="0"/>
                    </a:cubicBezTo>
                    <a:lnTo>
                      <a:pt x="1135696" y="0"/>
                    </a:lnTo>
                    <a:cubicBezTo>
                      <a:pt x="1206780" y="0"/>
                      <a:pt x="1264507" y="57727"/>
                      <a:pt x="1264507" y="128810"/>
                    </a:cubicBezTo>
                    <a:lnTo>
                      <a:pt x="1264507" y="1932302"/>
                    </a:lnTo>
                    <a:cubicBezTo>
                      <a:pt x="1264507" y="2003533"/>
                      <a:pt x="1206780" y="2061112"/>
                      <a:pt x="1135696" y="2061112"/>
                    </a:cubicBezTo>
                    <a:close/>
                  </a:path>
                </a:pathLst>
              </a:custGeom>
              <a:solidFill>
                <a:schemeClr val="bg1"/>
              </a:solidFill>
              <a:ln w="25400" cap="flat">
                <a:solidFill>
                  <a:srgbClr val="F9F9F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CC9AAAD-434B-3A1E-B2EC-7925ED1BA42B}"/>
                  </a:ext>
                </a:extLst>
              </p:cNvPr>
              <p:cNvSpPr txBox="1"/>
              <p:nvPr/>
            </p:nvSpPr>
            <p:spPr>
              <a:xfrm>
                <a:off x="1884880" y="2414521"/>
                <a:ext cx="354730" cy="24264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r>
                  <a:rPr lang="en-IN" b="1" dirty="0">
                    <a:solidFill>
                      <a:schemeClr val="bg1"/>
                    </a:solidFill>
                  </a:rPr>
                  <a:t>01</a:t>
                </a:r>
              </a:p>
            </p:txBody>
          </p:sp>
        </p:grp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A75134E-9987-EF53-8FB4-142DB3FA92DD}"/>
                </a:ext>
              </a:extLst>
            </p:cNvPr>
            <p:cNvSpPr/>
            <p:nvPr/>
          </p:nvSpPr>
          <p:spPr>
            <a:xfrm>
              <a:off x="874878" y="2245711"/>
              <a:ext cx="877785" cy="745626"/>
            </a:xfrm>
            <a:prstGeom prst="rect">
              <a:avLst/>
            </a:prstGeom>
          </p:spPr>
          <p:txBody>
            <a:bodyPr wrap="square" lIns="0" tIns="0" rIns="0" bIns="0" anchor="t">
              <a:noAutofit/>
            </a:bodyPr>
            <a:lstStyle/>
            <a:p>
              <a:pPr algn="l"/>
              <a:r>
                <a:rPr lang="en-GB" sz="1400" dirty="0"/>
                <a:t>Enhancing metadata through text &amp; data mining</a:t>
              </a:r>
            </a:p>
          </p:txBody>
        </p:sp>
        <p:pic>
          <p:nvPicPr>
            <p:cNvPr id="73" name="Graphic 72" descr="Magnifying glass with solid fill">
              <a:extLst>
                <a:ext uri="{FF2B5EF4-FFF2-40B4-BE49-F238E27FC236}">
                  <a16:creationId xmlns:a16="http://schemas.microsoft.com/office/drawing/2014/main" id="{9E2321A4-FFD4-4778-AF9F-CFE9E590B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74976" y="1715622"/>
              <a:ext cx="378396" cy="378396"/>
            </a:xfrm>
            <a:prstGeom prst="rect">
              <a:avLst/>
            </a:prstGeom>
          </p:spPr>
        </p:pic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ADC916B0-C6AD-8084-F9BD-0D76058BF7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7490" y="5754889"/>
            <a:ext cx="1545173" cy="347460"/>
          </a:xfrm>
          <a:prstGeom prst="rect">
            <a:avLst/>
          </a:prstGeom>
        </p:spPr>
      </p:pic>
      <p:grpSp>
        <p:nvGrpSpPr>
          <p:cNvPr id="107" name="Group 106">
            <a:extLst>
              <a:ext uri="{FF2B5EF4-FFF2-40B4-BE49-F238E27FC236}">
                <a16:creationId xmlns:a16="http://schemas.microsoft.com/office/drawing/2014/main" id="{0781F582-F5C2-195A-F8D7-B80FC1FB068D}"/>
              </a:ext>
            </a:extLst>
          </p:cNvPr>
          <p:cNvGrpSpPr/>
          <p:nvPr/>
        </p:nvGrpSpPr>
        <p:grpSpPr>
          <a:xfrm>
            <a:off x="3135139" y="4344905"/>
            <a:ext cx="2511431" cy="2892133"/>
            <a:chOff x="3135139" y="4344905"/>
            <a:chExt cx="2511431" cy="2892133"/>
          </a:xfrm>
        </p:grpSpPr>
        <p:sp>
          <p:nvSpPr>
            <p:cNvPr id="35" name="Freeform: Shape 20">
              <a:extLst>
                <a:ext uri="{FF2B5EF4-FFF2-40B4-BE49-F238E27FC236}">
                  <a16:creationId xmlns:a16="http://schemas.microsoft.com/office/drawing/2014/main" id="{569AD3CB-1231-FD00-39E6-EEE73480E882}"/>
                </a:ext>
              </a:extLst>
            </p:cNvPr>
            <p:cNvSpPr/>
            <p:nvPr/>
          </p:nvSpPr>
          <p:spPr>
            <a:xfrm>
              <a:off x="3951530" y="4380214"/>
              <a:ext cx="1291285" cy="1989581"/>
            </a:xfrm>
            <a:custGeom>
              <a:avLst/>
              <a:gdLst>
                <a:gd name="connsiteX0" fmla="*/ 1504913 w 1504912"/>
                <a:gd name="connsiteY0" fmla="*/ 2189922 h 2318732"/>
                <a:gd name="connsiteX1" fmla="*/ 1376103 w 1504912"/>
                <a:gd name="connsiteY1" fmla="*/ 2318732 h 2318732"/>
                <a:gd name="connsiteX2" fmla="*/ 128810 w 1504912"/>
                <a:gd name="connsiteY2" fmla="*/ 2318732 h 2318732"/>
                <a:gd name="connsiteX3" fmla="*/ 0 w 1504912"/>
                <a:gd name="connsiteY3" fmla="*/ 2189922 h 2318732"/>
                <a:gd name="connsiteX4" fmla="*/ 0 w 1504912"/>
                <a:gd name="connsiteY4" fmla="*/ 128810 h 2318732"/>
                <a:gd name="connsiteX5" fmla="*/ 128810 w 1504912"/>
                <a:gd name="connsiteY5" fmla="*/ 0 h 2318732"/>
                <a:gd name="connsiteX6" fmla="*/ 1375954 w 1504912"/>
                <a:gd name="connsiteY6" fmla="*/ 0 h 2318732"/>
                <a:gd name="connsiteX7" fmla="*/ 1504764 w 1504912"/>
                <a:gd name="connsiteY7" fmla="*/ 128810 h 2318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04912" h="2318732">
                  <a:moveTo>
                    <a:pt x="1504913" y="2189922"/>
                  </a:moveTo>
                  <a:cubicBezTo>
                    <a:pt x="1504913" y="2261005"/>
                    <a:pt x="1447186" y="2318732"/>
                    <a:pt x="1376103" y="2318732"/>
                  </a:cubicBezTo>
                  <a:lnTo>
                    <a:pt x="128810" y="2318732"/>
                  </a:lnTo>
                  <a:cubicBezTo>
                    <a:pt x="57727" y="2318732"/>
                    <a:pt x="0" y="2261005"/>
                    <a:pt x="0" y="2189922"/>
                  </a:cubicBezTo>
                  <a:lnTo>
                    <a:pt x="0" y="128810"/>
                  </a:lnTo>
                  <a:cubicBezTo>
                    <a:pt x="0" y="57727"/>
                    <a:pt x="57727" y="0"/>
                    <a:pt x="128810" y="0"/>
                  </a:cubicBezTo>
                  <a:lnTo>
                    <a:pt x="1375954" y="0"/>
                  </a:lnTo>
                  <a:cubicBezTo>
                    <a:pt x="1447037" y="0"/>
                    <a:pt x="1504764" y="57727"/>
                    <a:pt x="1504764" y="128810"/>
                  </a:cubicBezTo>
                </a:path>
              </a:pathLst>
            </a:custGeom>
            <a:noFill/>
            <a:ln w="38100" cap="rnd">
              <a:solidFill>
                <a:schemeClr val="bg1">
                  <a:lumMod val="75000"/>
                </a:schemeClr>
              </a:solidFill>
              <a:prstDash val="sysDot"/>
              <a:round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0" name="Freeform: Shape 21">
              <a:extLst>
                <a:ext uri="{FF2B5EF4-FFF2-40B4-BE49-F238E27FC236}">
                  <a16:creationId xmlns:a16="http://schemas.microsoft.com/office/drawing/2014/main" id="{F980D659-C795-288A-18E2-B9B4EA3F96CC}"/>
                </a:ext>
              </a:extLst>
            </p:cNvPr>
            <p:cNvSpPr/>
            <p:nvPr/>
          </p:nvSpPr>
          <p:spPr>
            <a:xfrm>
              <a:off x="4629798" y="4344905"/>
              <a:ext cx="1016772" cy="2050024"/>
            </a:xfrm>
            <a:custGeom>
              <a:avLst/>
              <a:gdLst>
                <a:gd name="connsiteX0" fmla="*/ 625204 w 1150120"/>
                <a:gd name="connsiteY0" fmla="*/ 2318881 h 2318880"/>
                <a:gd name="connsiteX1" fmla="*/ 128810 w 1150120"/>
                <a:gd name="connsiteY1" fmla="*/ 2318881 h 2318880"/>
                <a:gd name="connsiteX2" fmla="*/ 0 w 1150120"/>
                <a:gd name="connsiteY2" fmla="*/ 2190071 h 2318880"/>
                <a:gd name="connsiteX3" fmla="*/ 0 w 1150120"/>
                <a:gd name="connsiteY3" fmla="*/ 128810 h 2318880"/>
                <a:gd name="connsiteX4" fmla="*/ 128810 w 1150120"/>
                <a:gd name="connsiteY4" fmla="*/ 0 h 2318880"/>
                <a:gd name="connsiteX5" fmla="*/ 622682 w 1150120"/>
                <a:gd name="connsiteY5" fmla="*/ 0 h 2318880"/>
                <a:gd name="connsiteX6" fmla="*/ 743478 w 1150120"/>
                <a:gd name="connsiteY6" fmla="*/ 83994 h 2318880"/>
                <a:gd name="connsiteX7" fmla="*/ 1142078 w 1150120"/>
                <a:gd name="connsiteY7" fmla="*/ 1158253 h 2318880"/>
                <a:gd name="connsiteX8" fmla="*/ 1140890 w 1150120"/>
                <a:gd name="connsiteY8" fmla="*/ 1251002 h 2318880"/>
                <a:gd name="connsiteX9" fmla="*/ 744814 w 1150120"/>
                <a:gd name="connsiteY9" fmla="*/ 2238003 h 2318880"/>
                <a:gd name="connsiteX10" fmla="*/ 625204 w 1150120"/>
                <a:gd name="connsiteY10" fmla="*/ 2318881 h 2318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50120" h="2318880">
                  <a:moveTo>
                    <a:pt x="625204" y="2318881"/>
                  </a:moveTo>
                  <a:lnTo>
                    <a:pt x="128810" y="2318881"/>
                  </a:lnTo>
                  <a:cubicBezTo>
                    <a:pt x="57727" y="2318881"/>
                    <a:pt x="0" y="2261153"/>
                    <a:pt x="0" y="2190071"/>
                  </a:cubicBezTo>
                  <a:lnTo>
                    <a:pt x="0" y="128810"/>
                  </a:lnTo>
                  <a:cubicBezTo>
                    <a:pt x="0" y="57727"/>
                    <a:pt x="57727" y="0"/>
                    <a:pt x="128810" y="0"/>
                  </a:cubicBezTo>
                  <a:lnTo>
                    <a:pt x="622682" y="0"/>
                  </a:lnTo>
                  <a:cubicBezTo>
                    <a:pt x="676550" y="0"/>
                    <a:pt x="724780" y="33538"/>
                    <a:pt x="743478" y="83994"/>
                  </a:cubicBezTo>
                  <a:lnTo>
                    <a:pt x="1142078" y="1158253"/>
                  </a:lnTo>
                  <a:cubicBezTo>
                    <a:pt x="1153207" y="1188230"/>
                    <a:pt x="1152762" y="1221323"/>
                    <a:pt x="1140890" y="1251002"/>
                  </a:cubicBezTo>
                  <a:lnTo>
                    <a:pt x="744814" y="2238003"/>
                  </a:lnTo>
                  <a:cubicBezTo>
                    <a:pt x="725225" y="2286827"/>
                    <a:pt x="677886" y="2318881"/>
                    <a:pt x="625204" y="2318881"/>
                  </a:cubicBezTo>
                  <a:close/>
                </a:path>
              </a:pathLst>
            </a:custGeom>
            <a:solidFill>
              <a:schemeClr val="tx1"/>
            </a:solidFill>
            <a:ln w="148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45" name="Freeform: Shape 22">
              <a:extLst>
                <a:ext uri="{FF2B5EF4-FFF2-40B4-BE49-F238E27FC236}">
                  <a16:creationId xmlns:a16="http://schemas.microsoft.com/office/drawing/2014/main" id="{5417689E-D64B-BAED-22C3-82D99405A7C1}"/>
                </a:ext>
              </a:extLst>
            </p:cNvPr>
            <p:cNvSpPr/>
            <p:nvPr/>
          </p:nvSpPr>
          <p:spPr>
            <a:xfrm>
              <a:off x="3135139" y="4521340"/>
              <a:ext cx="1732920" cy="2715698"/>
            </a:xfrm>
            <a:custGeom>
              <a:avLst/>
              <a:gdLst>
                <a:gd name="connsiteX0" fmla="*/ 2393822 w 2393821"/>
                <a:gd name="connsiteY0" fmla="*/ 2007391 h 3071856"/>
                <a:gd name="connsiteX1" fmla="*/ 1234827 w 2393821"/>
                <a:gd name="connsiteY1" fmla="*/ 0 h 3071856"/>
                <a:gd name="connsiteX2" fmla="*/ 0 w 2393821"/>
                <a:gd name="connsiteY2" fmla="*/ 1150685 h 3071856"/>
                <a:gd name="connsiteX3" fmla="*/ 1150240 w 2393821"/>
                <a:gd name="connsiteY3" fmla="*/ 3071856 h 3071856"/>
                <a:gd name="connsiteX0" fmla="*/ 2393822 w 2393822"/>
                <a:gd name="connsiteY0" fmla="*/ 2007391 h 3071856"/>
                <a:gd name="connsiteX1" fmla="*/ 1234827 w 2393822"/>
                <a:gd name="connsiteY1" fmla="*/ 0 h 3071856"/>
                <a:gd name="connsiteX2" fmla="*/ 0 w 2393822"/>
                <a:gd name="connsiteY2" fmla="*/ 1150685 h 3071856"/>
                <a:gd name="connsiteX3" fmla="*/ 126109 w 2393822"/>
                <a:gd name="connsiteY3" fmla="*/ 3048933 h 3071856"/>
                <a:gd name="connsiteX4" fmla="*/ 1150240 w 2393822"/>
                <a:gd name="connsiteY4" fmla="*/ 3071856 h 3071856"/>
                <a:gd name="connsiteX5" fmla="*/ 2393822 w 2393822"/>
                <a:gd name="connsiteY5" fmla="*/ 2007391 h 3071856"/>
                <a:gd name="connsiteX0" fmla="*/ 2393822 w 2393822"/>
                <a:gd name="connsiteY0" fmla="*/ 2007391 h 3071856"/>
                <a:gd name="connsiteX1" fmla="*/ 1234827 w 2393822"/>
                <a:gd name="connsiteY1" fmla="*/ 0 h 3071856"/>
                <a:gd name="connsiteX2" fmla="*/ 0 w 2393822"/>
                <a:gd name="connsiteY2" fmla="*/ 1150685 h 3071856"/>
                <a:gd name="connsiteX3" fmla="*/ 126109 w 2393822"/>
                <a:gd name="connsiteY3" fmla="*/ 3048933 h 3071856"/>
                <a:gd name="connsiteX4" fmla="*/ 1150240 w 2393822"/>
                <a:gd name="connsiteY4" fmla="*/ 3071856 h 3071856"/>
                <a:gd name="connsiteX5" fmla="*/ 2393822 w 2393822"/>
                <a:gd name="connsiteY5" fmla="*/ 2007391 h 3071856"/>
                <a:gd name="connsiteX0" fmla="*/ 2314594 w 2314594"/>
                <a:gd name="connsiteY0" fmla="*/ 2007391 h 3071856"/>
                <a:gd name="connsiteX1" fmla="*/ 1155599 w 2314594"/>
                <a:gd name="connsiteY1" fmla="*/ 0 h 3071856"/>
                <a:gd name="connsiteX2" fmla="*/ 354405 w 2314594"/>
                <a:gd name="connsiteY2" fmla="*/ 717052 h 3071856"/>
                <a:gd name="connsiteX3" fmla="*/ 46881 w 2314594"/>
                <a:gd name="connsiteY3" fmla="*/ 3048933 h 3071856"/>
                <a:gd name="connsiteX4" fmla="*/ 1071012 w 2314594"/>
                <a:gd name="connsiteY4" fmla="*/ 3071856 h 3071856"/>
                <a:gd name="connsiteX5" fmla="*/ 2314594 w 2314594"/>
                <a:gd name="connsiteY5" fmla="*/ 2007391 h 3071856"/>
                <a:gd name="connsiteX0" fmla="*/ 2002415 w 2002415"/>
                <a:gd name="connsiteY0" fmla="*/ 2007391 h 3071856"/>
                <a:gd name="connsiteX1" fmla="*/ 843420 w 2002415"/>
                <a:gd name="connsiteY1" fmla="*/ 0 h 3071856"/>
                <a:gd name="connsiteX2" fmla="*/ 42226 w 2002415"/>
                <a:gd name="connsiteY2" fmla="*/ 717052 h 3071856"/>
                <a:gd name="connsiteX3" fmla="*/ 74067 w 2002415"/>
                <a:gd name="connsiteY3" fmla="*/ 3067786 h 3071856"/>
                <a:gd name="connsiteX4" fmla="*/ 758833 w 2002415"/>
                <a:gd name="connsiteY4" fmla="*/ 3071856 h 3071856"/>
                <a:gd name="connsiteX5" fmla="*/ 2002415 w 2002415"/>
                <a:gd name="connsiteY5" fmla="*/ 2007391 h 3071856"/>
                <a:gd name="connsiteX0" fmla="*/ 2039095 w 2039095"/>
                <a:gd name="connsiteY0" fmla="*/ 2064916 h 3129381"/>
                <a:gd name="connsiteX1" fmla="*/ 880100 w 2039095"/>
                <a:gd name="connsiteY1" fmla="*/ 57525 h 3129381"/>
                <a:gd name="connsiteX2" fmla="*/ 78906 w 2039095"/>
                <a:gd name="connsiteY2" fmla="*/ 774577 h 3129381"/>
                <a:gd name="connsiteX3" fmla="*/ 110747 w 2039095"/>
                <a:gd name="connsiteY3" fmla="*/ 3125311 h 3129381"/>
                <a:gd name="connsiteX4" fmla="*/ 795513 w 2039095"/>
                <a:gd name="connsiteY4" fmla="*/ 3129381 h 3129381"/>
                <a:gd name="connsiteX5" fmla="*/ 2039095 w 2039095"/>
                <a:gd name="connsiteY5" fmla="*/ 2064916 h 3129381"/>
                <a:gd name="connsiteX0" fmla="*/ 2039095 w 2039095"/>
                <a:gd name="connsiteY0" fmla="*/ 2007391 h 3071856"/>
                <a:gd name="connsiteX1" fmla="*/ 880100 w 2039095"/>
                <a:gd name="connsiteY1" fmla="*/ 0 h 3071856"/>
                <a:gd name="connsiteX2" fmla="*/ 78906 w 2039095"/>
                <a:gd name="connsiteY2" fmla="*/ 717052 h 3071856"/>
                <a:gd name="connsiteX3" fmla="*/ 110747 w 2039095"/>
                <a:gd name="connsiteY3" fmla="*/ 3067786 h 3071856"/>
                <a:gd name="connsiteX4" fmla="*/ 795513 w 2039095"/>
                <a:gd name="connsiteY4" fmla="*/ 3071856 h 3071856"/>
                <a:gd name="connsiteX5" fmla="*/ 2039095 w 2039095"/>
                <a:gd name="connsiteY5" fmla="*/ 2007391 h 3071856"/>
                <a:gd name="connsiteX0" fmla="*/ 1960189 w 1960189"/>
                <a:gd name="connsiteY0" fmla="*/ 2007391 h 3071856"/>
                <a:gd name="connsiteX1" fmla="*/ 801194 w 1960189"/>
                <a:gd name="connsiteY1" fmla="*/ 0 h 3071856"/>
                <a:gd name="connsiteX2" fmla="*/ 0 w 1960189"/>
                <a:gd name="connsiteY2" fmla="*/ 717052 h 3071856"/>
                <a:gd name="connsiteX3" fmla="*/ 31841 w 1960189"/>
                <a:gd name="connsiteY3" fmla="*/ 3067786 h 3071856"/>
                <a:gd name="connsiteX4" fmla="*/ 716607 w 1960189"/>
                <a:gd name="connsiteY4" fmla="*/ 3071856 h 3071856"/>
                <a:gd name="connsiteX5" fmla="*/ 1960189 w 1960189"/>
                <a:gd name="connsiteY5" fmla="*/ 2007391 h 307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60189" h="3071856">
                  <a:moveTo>
                    <a:pt x="1960189" y="2007391"/>
                  </a:moveTo>
                  <a:lnTo>
                    <a:pt x="801194" y="0"/>
                  </a:lnTo>
                  <a:lnTo>
                    <a:pt x="0" y="717052"/>
                  </a:lnTo>
                  <a:lnTo>
                    <a:pt x="31841" y="3067786"/>
                  </a:lnTo>
                  <a:lnTo>
                    <a:pt x="716607" y="3071856"/>
                  </a:lnTo>
                  <a:lnTo>
                    <a:pt x="1960189" y="2007391"/>
                  </a:lnTo>
                  <a:close/>
                </a:path>
              </a:pathLst>
            </a:custGeom>
            <a:gradFill>
              <a:gsLst>
                <a:gs pos="26000">
                  <a:schemeClr val="bg1">
                    <a:lumMod val="50000"/>
                    <a:alpha val="0"/>
                  </a:schemeClr>
                </a:gs>
                <a:gs pos="86000">
                  <a:schemeClr val="bg1">
                    <a:lumMod val="50000"/>
                    <a:alpha val="32000"/>
                  </a:schemeClr>
                </a:gs>
              </a:gsLst>
              <a:lin ang="19800000" scaled="0"/>
            </a:gradFill>
            <a:ln w="1483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2" name="Freeform: Shape 23">
              <a:extLst>
                <a:ext uri="{FF2B5EF4-FFF2-40B4-BE49-F238E27FC236}">
                  <a16:creationId xmlns:a16="http://schemas.microsoft.com/office/drawing/2014/main" id="{4EB4ACC6-1F07-8E00-BF66-AB7B19CB3B64}"/>
                </a:ext>
              </a:extLst>
            </p:cNvPr>
            <p:cNvSpPr/>
            <p:nvPr/>
          </p:nvSpPr>
          <p:spPr>
            <a:xfrm>
              <a:off x="4068291" y="4458782"/>
              <a:ext cx="1117896" cy="1822141"/>
            </a:xfrm>
            <a:custGeom>
              <a:avLst/>
              <a:gdLst>
                <a:gd name="connsiteX0" fmla="*/ 1135696 w 1264506"/>
                <a:gd name="connsiteY0" fmla="*/ 2061112 h 2061111"/>
                <a:gd name="connsiteX1" fmla="*/ 128810 w 1264506"/>
                <a:gd name="connsiteY1" fmla="*/ 2061112 h 2061111"/>
                <a:gd name="connsiteX2" fmla="*/ 0 w 1264506"/>
                <a:gd name="connsiteY2" fmla="*/ 1932302 h 2061111"/>
                <a:gd name="connsiteX3" fmla="*/ 0 w 1264506"/>
                <a:gd name="connsiteY3" fmla="*/ 128810 h 2061111"/>
                <a:gd name="connsiteX4" fmla="*/ 128810 w 1264506"/>
                <a:gd name="connsiteY4" fmla="*/ 0 h 2061111"/>
                <a:gd name="connsiteX5" fmla="*/ 1135696 w 1264506"/>
                <a:gd name="connsiteY5" fmla="*/ 0 h 2061111"/>
                <a:gd name="connsiteX6" fmla="*/ 1264507 w 1264506"/>
                <a:gd name="connsiteY6" fmla="*/ 128810 h 2061111"/>
                <a:gd name="connsiteX7" fmla="*/ 1264507 w 1264506"/>
                <a:gd name="connsiteY7" fmla="*/ 1932302 h 2061111"/>
                <a:gd name="connsiteX8" fmla="*/ 1135696 w 1264506"/>
                <a:gd name="connsiteY8" fmla="*/ 2061112 h 2061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64506" h="2061111">
                  <a:moveTo>
                    <a:pt x="1135696" y="2061112"/>
                  </a:moveTo>
                  <a:lnTo>
                    <a:pt x="128810" y="2061112"/>
                  </a:lnTo>
                  <a:cubicBezTo>
                    <a:pt x="57727" y="2061112"/>
                    <a:pt x="0" y="2003385"/>
                    <a:pt x="0" y="1932302"/>
                  </a:cubicBezTo>
                  <a:lnTo>
                    <a:pt x="0" y="128810"/>
                  </a:lnTo>
                  <a:cubicBezTo>
                    <a:pt x="0" y="57727"/>
                    <a:pt x="57727" y="0"/>
                    <a:pt x="128810" y="0"/>
                  </a:cubicBezTo>
                  <a:lnTo>
                    <a:pt x="1135696" y="0"/>
                  </a:lnTo>
                  <a:cubicBezTo>
                    <a:pt x="1206780" y="0"/>
                    <a:pt x="1264507" y="57727"/>
                    <a:pt x="1264507" y="128810"/>
                  </a:cubicBezTo>
                  <a:lnTo>
                    <a:pt x="1264507" y="1932302"/>
                  </a:lnTo>
                  <a:cubicBezTo>
                    <a:pt x="1264507" y="2003533"/>
                    <a:pt x="1206780" y="2061112"/>
                    <a:pt x="1135696" y="2061112"/>
                  </a:cubicBezTo>
                  <a:close/>
                </a:path>
              </a:pathLst>
            </a:custGeom>
            <a:solidFill>
              <a:schemeClr val="bg1"/>
            </a:solidFill>
            <a:ln w="25400" cap="flat">
              <a:solidFill>
                <a:srgbClr val="F9F9F9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IN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692FFAF-1D9D-7A73-C5DE-56E16A984FDF}"/>
                </a:ext>
              </a:extLst>
            </p:cNvPr>
            <p:cNvSpPr txBox="1"/>
            <p:nvPr/>
          </p:nvSpPr>
          <p:spPr>
            <a:xfrm>
              <a:off x="5242855" y="5306654"/>
              <a:ext cx="354730" cy="242641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IN" b="1" dirty="0">
                  <a:solidFill>
                    <a:schemeClr val="bg1"/>
                  </a:solidFill>
                </a:rPr>
                <a:t>08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A008D278-9A4A-BAB9-05F3-74B7DB7D27A3}"/>
                </a:ext>
              </a:extLst>
            </p:cNvPr>
            <p:cNvSpPr/>
            <p:nvPr/>
          </p:nvSpPr>
          <p:spPr>
            <a:xfrm>
              <a:off x="4193831" y="5144556"/>
              <a:ext cx="877785" cy="745626"/>
            </a:xfrm>
            <a:prstGeom prst="rect">
              <a:avLst/>
            </a:prstGeom>
          </p:spPr>
          <p:txBody>
            <a:bodyPr wrap="square" lIns="0" tIns="0" rIns="0" bIns="0" anchor="t">
              <a:noAutofit/>
            </a:bodyPr>
            <a:lstStyle/>
            <a:p>
              <a:pPr algn="ctr"/>
              <a:r>
                <a:rPr lang="en-IN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Open Sans" panose="020B0606030504020204" pitchFamily="34" charset="0"/>
                  <a:cs typeface="Segoe UI Light" panose="020B0502040204020203" pitchFamily="34" charset="0"/>
                </a:rPr>
                <a:t>Impact Propagation</a:t>
              </a:r>
            </a:p>
          </p:txBody>
        </p:sp>
        <p:pic>
          <p:nvPicPr>
            <p:cNvPr id="78" name="Graphic 77" descr="Lightbulb with solid fill">
              <a:extLst>
                <a:ext uri="{FF2B5EF4-FFF2-40B4-BE49-F238E27FC236}">
                  <a16:creationId xmlns:a16="http://schemas.microsoft.com/office/drawing/2014/main" id="{B52856B1-D3D4-27F1-5F29-0427C76D6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443524" y="4607755"/>
              <a:ext cx="378396" cy="378396"/>
            </a:xfrm>
            <a:prstGeom prst="rect">
              <a:avLst/>
            </a:prstGeom>
          </p:spPr>
        </p:pic>
      </p:grpSp>
      <p:sp>
        <p:nvSpPr>
          <p:cNvPr id="112" name="Footer Placeholder 111">
            <a:extLst>
              <a:ext uri="{FF2B5EF4-FFF2-40B4-BE49-F238E27FC236}">
                <a16:creationId xmlns:a16="http://schemas.microsoft.com/office/drawing/2014/main" id="{F3940405-91A7-49E1-68EF-AC211C24E0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ko-KR">
                <a:latin typeface="+mn-lt"/>
              </a:rPr>
              <a:t>e-IRG Workshop | Brussels | June 5, 2024</a:t>
            </a:r>
            <a:endParaRPr lang="ko-KR" altLang="en-US">
              <a:latin typeface="+mn-lt"/>
            </a:endParaRP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C5DA96F7-5EAD-A26D-1823-B386743FBE5B}"/>
              </a:ext>
            </a:extLst>
          </p:cNvPr>
          <p:cNvGrpSpPr/>
          <p:nvPr/>
        </p:nvGrpSpPr>
        <p:grpSpPr>
          <a:xfrm>
            <a:off x="8895894" y="4291031"/>
            <a:ext cx="2269605" cy="2781273"/>
            <a:chOff x="8895894" y="4291031"/>
            <a:chExt cx="2269605" cy="2781273"/>
          </a:xfrm>
        </p:grpSpPr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BDF038D0-EC97-2A44-256A-751ECF12523F}"/>
                </a:ext>
              </a:extLst>
            </p:cNvPr>
            <p:cNvGrpSpPr/>
            <p:nvPr/>
          </p:nvGrpSpPr>
          <p:grpSpPr>
            <a:xfrm>
              <a:off x="8895894" y="4291031"/>
              <a:ext cx="2269605" cy="2781273"/>
              <a:chOff x="8832131" y="4273079"/>
              <a:chExt cx="2269605" cy="2781273"/>
            </a:xfrm>
          </p:grpSpPr>
          <p:sp>
            <p:nvSpPr>
              <p:cNvPr id="96" name="Freeform: Shape 32">
                <a:extLst>
                  <a:ext uri="{FF2B5EF4-FFF2-40B4-BE49-F238E27FC236}">
                    <a16:creationId xmlns:a16="http://schemas.microsoft.com/office/drawing/2014/main" id="{A0843A2F-E4A3-9BA6-031D-A8CD193CA698}"/>
                  </a:ext>
                </a:extLst>
              </p:cNvPr>
              <p:cNvSpPr/>
              <p:nvPr/>
            </p:nvSpPr>
            <p:spPr>
              <a:xfrm>
                <a:off x="8832131" y="4338654"/>
                <a:ext cx="1732920" cy="2715698"/>
              </a:xfrm>
              <a:custGeom>
                <a:avLst/>
                <a:gdLst>
                  <a:gd name="connsiteX0" fmla="*/ 2393822 w 2393821"/>
                  <a:gd name="connsiteY0" fmla="*/ 2007391 h 3071856"/>
                  <a:gd name="connsiteX1" fmla="*/ 1234827 w 2393821"/>
                  <a:gd name="connsiteY1" fmla="*/ 0 h 3071856"/>
                  <a:gd name="connsiteX2" fmla="*/ 0 w 2393821"/>
                  <a:gd name="connsiteY2" fmla="*/ 1150685 h 3071856"/>
                  <a:gd name="connsiteX3" fmla="*/ 1150240 w 2393821"/>
                  <a:gd name="connsiteY3" fmla="*/ 3071856 h 3071856"/>
                  <a:gd name="connsiteX0" fmla="*/ 2393822 w 2393822"/>
                  <a:gd name="connsiteY0" fmla="*/ 2007391 h 3071856"/>
                  <a:gd name="connsiteX1" fmla="*/ 1234827 w 2393822"/>
                  <a:gd name="connsiteY1" fmla="*/ 0 h 3071856"/>
                  <a:gd name="connsiteX2" fmla="*/ 0 w 2393822"/>
                  <a:gd name="connsiteY2" fmla="*/ 1150685 h 3071856"/>
                  <a:gd name="connsiteX3" fmla="*/ 126109 w 2393822"/>
                  <a:gd name="connsiteY3" fmla="*/ 3048933 h 3071856"/>
                  <a:gd name="connsiteX4" fmla="*/ 1150240 w 2393822"/>
                  <a:gd name="connsiteY4" fmla="*/ 3071856 h 3071856"/>
                  <a:gd name="connsiteX5" fmla="*/ 2393822 w 2393822"/>
                  <a:gd name="connsiteY5" fmla="*/ 2007391 h 3071856"/>
                  <a:gd name="connsiteX0" fmla="*/ 2393822 w 2393822"/>
                  <a:gd name="connsiteY0" fmla="*/ 2007391 h 3071856"/>
                  <a:gd name="connsiteX1" fmla="*/ 1234827 w 2393822"/>
                  <a:gd name="connsiteY1" fmla="*/ 0 h 3071856"/>
                  <a:gd name="connsiteX2" fmla="*/ 0 w 2393822"/>
                  <a:gd name="connsiteY2" fmla="*/ 1150685 h 3071856"/>
                  <a:gd name="connsiteX3" fmla="*/ 126109 w 2393822"/>
                  <a:gd name="connsiteY3" fmla="*/ 3048933 h 3071856"/>
                  <a:gd name="connsiteX4" fmla="*/ 1150240 w 2393822"/>
                  <a:gd name="connsiteY4" fmla="*/ 3071856 h 3071856"/>
                  <a:gd name="connsiteX5" fmla="*/ 2393822 w 2393822"/>
                  <a:gd name="connsiteY5" fmla="*/ 2007391 h 3071856"/>
                  <a:gd name="connsiteX0" fmla="*/ 2314594 w 2314594"/>
                  <a:gd name="connsiteY0" fmla="*/ 2007391 h 3071856"/>
                  <a:gd name="connsiteX1" fmla="*/ 1155599 w 2314594"/>
                  <a:gd name="connsiteY1" fmla="*/ 0 h 3071856"/>
                  <a:gd name="connsiteX2" fmla="*/ 354405 w 2314594"/>
                  <a:gd name="connsiteY2" fmla="*/ 717052 h 3071856"/>
                  <a:gd name="connsiteX3" fmla="*/ 46881 w 2314594"/>
                  <a:gd name="connsiteY3" fmla="*/ 3048933 h 3071856"/>
                  <a:gd name="connsiteX4" fmla="*/ 1071012 w 2314594"/>
                  <a:gd name="connsiteY4" fmla="*/ 3071856 h 3071856"/>
                  <a:gd name="connsiteX5" fmla="*/ 2314594 w 2314594"/>
                  <a:gd name="connsiteY5" fmla="*/ 2007391 h 3071856"/>
                  <a:gd name="connsiteX0" fmla="*/ 2002415 w 2002415"/>
                  <a:gd name="connsiteY0" fmla="*/ 2007391 h 3071856"/>
                  <a:gd name="connsiteX1" fmla="*/ 843420 w 2002415"/>
                  <a:gd name="connsiteY1" fmla="*/ 0 h 3071856"/>
                  <a:gd name="connsiteX2" fmla="*/ 42226 w 2002415"/>
                  <a:gd name="connsiteY2" fmla="*/ 717052 h 3071856"/>
                  <a:gd name="connsiteX3" fmla="*/ 74067 w 2002415"/>
                  <a:gd name="connsiteY3" fmla="*/ 3067786 h 3071856"/>
                  <a:gd name="connsiteX4" fmla="*/ 758833 w 2002415"/>
                  <a:gd name="connsiteY4" fmla="*/ 3071856 h 3071856"/>
                  <a:gd name="connsiteX5" fmla="*/ 2002415 w 2002415"/>
                  <a:gd name="connsiteY5" fmla="*/ 2007391 h 3071856"/>
                  <a:gd name="connsiteX0" fmla="*/ 2039095 w 2039095"/>
                  <a:gd name="connsiteY0" fmla="*/ 2064916 h 3129381"/>
                  <a:gd name="connsiteX1" fmla="*/ 880100 w 2039095"/>
                  <a:gd name="connsiteY1" fmla="*/ 57525 h 3129381"/>
                  <a:gd name="connsiteX2" fmla="*/ 78906 w 2039095"/>
                  <a:gd name="connsiteY2" fmla="*/ 774577 h 3129381"/>
                  <a:gd name="connsiteX3" fmla="*/ 110747 w 2039095"/>
                  <a:gd name="connsiteY3" fmla="*/ 3125311 h 3129381"/>
                  <a:gd name="connsiteX4" fmla="*/ 795513 w 2039095"/>
                  <a:gd name="connsiteY4" fmla="*/ 3129381 h 3129381"/>
                  <a:gd name="connsiteX5" fmla="*/ 2039095 w 2039095"/>
                  <a:gd name="connsiteY5" fmla="*/ 2064916 h 3129381"/>
                  <a:gd name="connsiteX0" fmla="*/ 2039095 w 2039095"/>
                  <a:gd name="connsiteY0" fmla="*/ 2007391 h 3071856"/>
                  <a:gd name="connsiteX1" fmla="*/ 880100 w 2039095"/>
                  <a:gd name="connsiteY1" fmla="*/ 0 h 3071856"/>
                  <a:gd name="connsiteX2" fmla="*/ 78906 w 2039095"/>
                  <a:gd name="connsiteY2" fmla="*/ 717052 h 3071856"/>
                  <a:gd name="connsiteX3" fmla="*/ 110747 w 2039095"/>
                  <a:gd name="connsiteY3" fmla="*/ 3067786 h 3071856"/>
                  <a:gd name="connsiteX4" fmla="*/ 795513 w 2039095"/>
                  <a:gd name="connsiteY4" fmla="*/ 3071856 h 3071856"/>
                  <a:gd name="connsiteX5" fmla="*/ 2039095 w 2039095"/>
                  <a:gd name="connsiteY5" fmla="*/ 2007391 h 3071856"/>
                  <a:gd name="connsiteX0" fmla="*/ 1960189 w 1960189"/>
                  <a:gd name="connsiteY0" fmla="*/ 2007391 h 3071856"/>
                  <a:gd name="connsiteX1" fmla="*/ 801194 w 1960189"/>
                  <a:gd name="connsiteY1" fmla="*/ 0 h 3071856"/>
                  <a:gd name="connsiteX2" fmla="*/ 0 w 1960189"/>
                  <a:gd name="connsiteY2" fmla="*/ 717052 h 3071856"/>
                  <a:gd name="connsiteX3" fmla="*/ 31841 w 1960189"/>
                  <a:gd name="connsiteY3" fmla="*/ 3067786 h 3071856"/>
                  <a:gd name="connsiteX4" fmla="*/ 716607 w 1960189"/>
                  <a:gd name="connsiteY4" fmla="*/ 3071856 h 3071856"/>
                  <a:gd name="connsiteX5" fmla="*/ 1960189 w 1960189"/>
                  <a:gd name="connsiteY5" fmla="*/ 2007391 h 3071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60189" h="3071856">
                    <a:moveTo>
                      <a:pt x="1960189" y="2007391"/>
                    </a:moveTo>
                    <a:lnTo>
                      <a:pt x="801194" y="0"/>
                    </a:lnTo>
                    <a:lnTo>
                      <a:pt x="0" y="717052"/>
                    </a:lnTo>
                    <a:lnTo>
                      <a:pt x="31841" y="3067786"/>
                    </a:lnTo>
                    <a:lnTo>
                      <a:pt x="716607" y="3071856"/>
                    </a:lnTo>
                    <a:lnTo>
                      <a:pt x="1960189" y="2007391"/>
                    </a:lnTo>
                    <a:close/>
                  </a:path>
                </a:pathLst>
              </a:custGeom>
              <a:gradFill>
                <a:gsLst>
                  <a:gs pos="26000">
                    <a:schemeClr val="bg1">
                      <a:lumMod val="50000"/>
                      <a:alpha val="0"/>
                    </a:schemeClr>
                  </a:gs>
                  <a:gs pos="86000">
                    <a:schemeClr val="bg1">
                      <a:lumMod val="50000"/>
                      <a:alpha val="32000"/>
                    </a:schemeClr>
                  </a:gs>
                </a:gsLst>
                <a:lin ang="19800000" scaled="0"/>
              </a:gradFill>
              <a:ln w="148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9" name="Freeform: Shape 30">
                <a:extLst>
                  <a:ext uri="{FF2B5EF4-FFF2-40B4-BE49-F238E27FC236}">
                    <a16:creationId xmlns:a16="http://schemas.microsoft.com/office/drawing/2014/main" id="{54C4901B-148C-CD80-D325-E678CD226DC1}"/>
                  </a:ext>
                </a:extLst>
              </p:cNvPr>
              <p:cNvSpPr/>
              <p:nvPr/>
            </p:nvSpPr>
            <p:spPr>
              <a:xfrm>
                <a:off x="9422738" y="4308388"/>
                <a:ext cx="1291285" cy="1989581"/>
              </a:xfrm>
              <a:custGeom>
                <a:avLst/>
                <a:gdLst>
                  <a:gd name="connsiteX0" fmla="*/ 1504913 w 1504912"/>
                  <a:gd name="connsiteY0" fmla="*/ 2189922 h 2318732"/>
                  <a:gd name="connsiteX1" fmla="*/ 1376103 w 1504912"/>
                  <a:gd name="connsiteY1" fmla="*/ 2318732 h 2318732"/>
                  <a:gd name="connsiteX2" fmla="*/ 128810 w 1504912"/>
                  <a:gd name="connsiteY2" fmla="*/ 2318732 h 2318732"/>
                  <a:gd name="connsiteX3" fmla="*/ 0 w 1504912"/>
                  <a:gd name="connsiteY3" fmla="*/ 2189922 h 2318732"/>
                  <a:gd name="connsiteX4" fmla="*/ 0 w 1504912"/>
                  <a:gd name="connsiteY4" fmla="*/ 128810 h 2318732"/>
                  <a:gd name="connsiteX5" fmla="*/ 128810 w 1504912"/>
                  <a:gd name="connsiteY5" fmla="*/ 0 h 2318732"/>
                  <a:gd name="connsiteX6" fmla="*/ 1375954 w 1504912"/>
                  <a:gd name="connsiteY6" fmla="*/ 0 h 2318732"/>
                  <a:gd name="connsiteX7" fmla="*/ 1504764 w 1504912"/>
                  <a:gd name="connsiteY7" fmla="*/ 128810 h 231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4912" h="2318732">
                    <a:moveTo>
                      <a:pt x="1504913" y="2189922"/>
                    </a:moveTo>
                    <a:cubicBezTo>
                      <a:pt x="1504913" y="2261005"/>
                      <a:pt x="1447186" y="2318732"/>
                      <a:pt x="1376103" y="2318732"/>
                    </a:cubicBezTo>
                    <a:lnTo>
                      <a:pt x="128810" y="2318732"/>
                    </a:lnTo>
                    <a:cubicBezTo>
                      <a:pt x="57727" y="2318732"/>
                      <a:pt x="0" y="2261005"/>
                      <a:pt x="0" y="2189922"/>
                    </a:cubicBezTo>
                    <a:lnTo>
                      <a:pt x="0" y="128810"/>
                    </a:lnTo>
                    <a:cubicBezTo>
                      <a:pt x="0" y="57727"/>
                      <a:pt x="57727" y="0"/>
                      <a:pt x="128810" y="0"/>
                    </a:cubicBezTo>
                    <a:lnTo>
                      <a:pt x="1375954" y="0"/>
                    </a:lnTo>
                    <a:cubicBezTo>
                      <a:pt x="1447037" y="0"/>
                      <a:pt x="1504764" y="57727"/>
                      <a:pt x="1504764" y="128810"/>
                    </a:cubicBezTo>
                  </a:path>
                </a:pathLst>
              </a:custGeom>
              <a:noFill/>
              <a:ln w="38100" cap="rnd">
                <a:solidFill>
                  <a:schemeClr val="bg1">
                    <a:lumMod val="75000"/>
                  </a:schemeClr>
                </a:solidFill>
                <a:prstDash val="sysDot"/>
                <a:round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90" name="Freeform: Shape 31">
                <a:extLst>
                  <a:ext uri="{FF2B5EF4-FFF2-40B4-BE49-F238E27FC236}">
                    <a16:creationId xmlns:a16="http://schemas.microsoft.com/office/drawing/2014/main" id="{EAB92E85-3800-8C9E-5CA0-BEFE1B2869E1}"/>
                  </a:ext>
                </a:extLst>
              </p:cNvPr>
              <p:cNvSpPr/>
              <p:nvPr/>
            </p:nvSpPr>
            <p:spPr>
              <a:xfrm>
                <a:off x="10084964" y="4273079"/>
                <a:ext cx="1016772" cy="2050024"/>
              </a:xfrm>
              <a:custGeom>
                <a:avLst/>
                <a:gdLst>
                  <a:gd name="connsiteX0" fmla="*/ 625204 w 1150120"/>
                  <a:gd name="connsiteY0" fmla="*/ 2318881 h 2318880"/>
                  <a:gd name="connsiteX1" fmla="*/ 128810 w 1150120"/>
                  <a:gd name="connsiteY1" fmla="*/ 2318881 h 2318880"/>
                  <a:gd name="connsiteX2" fmla="*/ 0 w 1150120"/>
                  <a:gd name="connsiteY2" fmla="*/ 2190071 h 2318880"/>
                  <a:gd name="connsiteX3" fmla="*/ 0 w 1150120"/>
                  <a:gd name="connsiteY3" fmla="*/ 128810 h 2318880"/>
                  <a:gd name="connsiteX4" fmla="*/ 128810 w 1150120"/>
                  <a:gd name="connsiteY4" fmla="*/ 0 h 2318880"/>
                  <a:gd name="connsiteX5" fmla="*/ 622682 w 1150120"/>
                  <a:gd name="connsiteY5" fmla="*/ 0 h 2318880"/>
                  <a:gd name="connsiteX6" fmla="*/ 743478 w 1150120"/>
                  <a:gd name="connsiteY6" fmla="*/ 83994 h 2318880"/>
                  <a:gd name="connsiteX7" fmla="*/ 1142078 w 1150120"/>
                  <a:gd name="connsiteY7" fmla="*/ 1158253 h 2318880"/>
                  <a:gd name="connsiteX8" fmla="*/ 1140890 w 1150120"/>
                  <a:gd name="connsiteY8" fmla="*/ 1251002 h 2318880"/>
                  <a:gd name="connsiteX9" fmla="*/ 744814 w 1150120"/>
                  <a:gd name="connsiteY9" fmla="*/ 2238003 h 2318880"/>
                  <a:gd name="connsiteX10" fmla="*/ 625204 w 1150120"/>
                  <a:gd name="connsiteY10" fmla="*/ 2318881 h 2318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50120" h="2318880">
                    <a:moveTo>
                      <a:pt x="625204" y="2318881"/>
                    </a:moveTo>
                    <a:lnTo>
                      <a:pt x="128810" y="2318881"/>
                    </a:lnTo>
                    <a:cubicBezTo>
                      <a:pt x="57727" y="2318881"/>
                      <a:pt x="0" y="2261153"/>
                      <a:pt x="0" y="2190071"/>
                    </a:cubicBezTo>
                    <a:lnTo>
                      <a:pt x="0" y="128810"/>
                    </a:lnTo>
                    <a:cubicBezTo>
                      <a:pt x="0" y="57727"/>
                      <a:pt x="57727" y="0"/>
                      <a:pt x="128810" y="0"/>
                    </a:cubicBezTo>
                    <a:lnTo>
                      <a:pt x="622682" y="0"/>
                    </a:lnTo>
                    <a:cubicBezTo>
                      <a:pt x="676550" y="0"/>
                      <a:pt x="724780" y="33538"/>
                      <a:pt x="743478" y="83994"/>
                    </a:cubicBezTo>
                    <a:lnTo>
                      <a:pt x="1142078" y="1158253"/>
                    </a:lnTo>
                    <a:cubicBezTo>
                      <a:pt x="1153207" y="1188230"/>
                      <a:pt x="1152762" y="1221323"/>
                      <a:pt x="1140890" y="1251002"/>
                    </a:cubicBezTo>
                    <a:lnTo>
                      <a:pt x="744814" y="2238003"/>
                    </a:lnTo>
                    <a:cubicBezTo>
                      <a:pt x="725225" y="2286827"/>
                      <a:pt x="677886" y="2318881"/>
                      <a:pt x="625204" y="2318881"/>
                    </a:cubicBez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 w="148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91" name="Freeform: Shape 33">
                <a:extLst>
                  <a:ext uri="{FF2B5EF4-FFF2-40B4-BE49-F238E27FC236}">
                    <a16:creationId xmlns:a16="http://schemas.microsoft.com/office/drawing/2014/main" id="{E1B3AF42-3D09-015A-6931-80835B31D234}"/>
                  </a:ext>
                </a:extLst>
              </p:cNvPr>
              <p:cNvSpPr/>
              <p:nvPr/>
            </p:nvSpPr>
            <p:spPr>
              <a:xfrm>
                <a:off x="9523457" y="4354872"/>
                <a:ext cx="1117896" cy="1822141"/>
              </a:xfrm>
              <a:custGeom>
                <a:avLst/>
                <a:gdLst>
                  <a:gd name="connsiteX0" fmla="*/ 1135696 w 1264506"/>
                  <a:gd name="connsiteY0" fmla="*/ 2061112 h 2061111"/>
                  <a:gd name="connsiteX1" fmla="*/ 128810 w 1264506"/>
                  <a:gd name="connsiteY1" fmla="*/ 2061112 h 2061111"/>
                  <a:gd name="connsiteX2" fmla="*/ 0 w 1264506"/>
                  <a:gd name="connsiteY2" fmla="*/ 1932302 h 2061111"/>
                  <a:gd name="connsiteX3" fmla="*/ 0 w 1264506"/>
                  <a:gd name="connsiteY3" fmla="*/ 128810 h 2061111"/>
                  <a:gd name="connsiteX4" fmla="*/ 128810 w 1264506"/>
                  <a:gd name="connsiteY4" fmla="*/ 0 h 2061111"/>
                  <a:gd name="connsiteX5" fmla="*/ 1135696 w 1264506"/>
                  <a:gd name="connsiteY5" fmla="*/ 0 h 2061111"/>
                  <a:gd name="connsiteX6" fmla="*/ 1264507 w 1264506"/>
                  <a:gd name="connsiteY6" fmla="*/ 128810 h 2061111"/>
                  <a:gd name="connsiteX7" fmla="*/ 1264507 w 1264506"/>
                  <a:gd name="connsiteY7" fmla="*/ 1932302 h 2061111"/>
                  <a:gd name="connsiteX8" fmla="*/ 1135696 w 1264506"/>
                  <a:gd name="connsiteY8" fmla="*/ 2061112 h 206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64506" h="2061111">
                    <a:moveTo>
                      <a:pt x="1135696" y="2061112"/>
                    </a:moveTo>
                    <a:lnTo>
                      <a:pt x="128810" y="2061112"/>
                    </a:lnTo>
                    <a:cubicBezTo>
                      <a:pt x="57727" y="2061112"/>
                      <a:pt x="0" y="2003385"/>
                      <a:pt x="0" y="1932302"/>
                    </a:cubicBezTo>
                    <a:lnTo>
                      <a:pt x="0" y="128810"/>
                    </a:lnTo>
                    <a:cubicBezTo>
                      <a:pt x="0" y="57727"/>
                      <a:pt x="57727" y="0"/>
                      <a:pt x="128810" y="0"/>
                    </a:cubicBezTo>
                    <a:lnTo>
                      <a:pt x="1135696" y="0"/>
                    </a:lnTo>
                    <a:cubicBezTo>
                      <a:pt x="1206780" y="0"/>
                      <a:pt x="1264507" y="57727"/>
                      <a:pt x="1264507" y="128810"/>
                    </a:cubicBezTo>
                    <a:lnTo>
                      <a:pt x="1264507" y="1932302"/>
                    </a:lnTo>
                    <a:cubicBezTo>
                      <a:pt x="1264507" y="2003533"/>
                      <a:pt x="1206780" y="2061112"/>
                      <a:pt x="1135696" y="2061112"/>
                    </a:cubicBezTo>
                    <a:close/>
                  </a:path>
                </a:pathLst>
              </a:custGeom>
              <a:solidFill>
                <a:schemeClr val="bg1"/>
              </a:solidFill>
              <a:ln w="25400" cap="flat">
                <a:solidFill>
                  <a:srgbClr val="F9F9F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582C781C-441A-B3A8-4143-04B3B3F55DC5}"/>
                  </a:ext>
                </a:extLst>
              </p:cNvPr>
              <p:cNvSpPr txBox="1"/>
              <p:nvPr/>
            </p:nvSpPr>
            <p:spPr>
              <a:xfrm>
                <a:off x="10700478" y="5202744"/>
                <a:ext cx="354730" cy="24264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r>
                  <a:rPr lang="en-IN" b="1" dirty="0">
                    <a:solidFill>
                      <a:schemeClr val="bg1"/>
                    </a:solidFill>
                  </a:rPr>
                  <a:t>11</a:t>
                </a: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021D325-A678-8F0A-58C8-0F4231A212A9}"/>
                  </a:ext>
                </a:extLst>
              </p:cNvPr>
              <p:cNvSpPr/>
              <p:nvPr/>
            </p:nvSpPr>
            <p:spPr>
              <a:xfrm>
                <a:off x="9653505" y="5104814"/>
                <a:ext cx="877785" cy="745626"/>
              </a:xfrm>
              <a:prstGeom prst="rect">
                <a:avLst/>
              </a:prstGeom>
            </p:spPr>
            <p:txBody>
              <a:bodyPr wrap="square" lIns="0" tIns="0" rIns="0" bIns="0" anchor="t">
                <a:noAutofit/>
              </a:bodyPr>
              <a:lstStyle/>
              <a:p>
                <a:pPr algn="ctr"/>
                <a:r>
                  <a:rPr lang="en-IN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Segoe UI Light" panose="020B0502040204020203" pitchFamily="34" charset="0"/>
                  </a:rPr>
                  <a:t>Artifact Extraction</a:t>
                </a:r>
              </a:p>
            </p:txBody>
          </p:sp>
        </p:grpSp>
        <p:pic>
          <p:nvPicPr>
            <p:cNvPr id="98" name="Graphic 97" descr="Origami outline">
              <a:extLst>
                <a:ext uri="{FF2B5EF4-FFF2-40B4-BE49-F238E27FC236}">
                  <a16:creationId xmlns:a16="http://schemas.microsoft.com/office/drawing/2014/main" id="{1D19F36B-72E3-4B7E-3433-7C0B9092E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872468" y="4624170"/>
              <a:ext cx="413624" cy="413624"/>
            </a:xfrm>
            <a:prstGeom prst="rect">
              <a:avLst/>
            </a:prstGeom>
          </p:spPr>
        </p:pic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D6B2B8B-0D9C-1BA6-9520-970A9A6F0941}"/>
              </a:ext>
            </a:extLst>
          </p:cNvPr>
          <p:cNvGrpSpPr/>
          <p:nvPr/>
        </p:nvGrpSpPr>
        <p:grpSpPr>
          <a:xfrm>
            <a:off x="7107698" y="4344905"/>
            <a:ext cx="2254305" cy="2864078"/>
            <a:chOff x="7107698" y="4344905"/>
            <a:chExt cx="2254305" cy="2864078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C6834DC3-6605-24D2-6781-401F9AFAFED2}"/>
                </a:ext>
              </a:extLst>
            </p:cNvPr>
            <p:cNvGrpSpPr/>
            <p:nvPr/>
          </p:nvGrpSpPr>
          <p:grpSpPr>
            <a:xfrm>
              <a:off x="7107698" y="4344905"/>
              <a:ext cx="2254305" cy="2864078"/>
              <a:chOff x="7107698" y="4344905"/>
              <a:chExt cx="2254305" cy="2864078"/>
            </a:xfrm>
          </p:grpSpPr>
          <p:sp>
            <p:nvSpPr>
              <p:cNvPr id="5" name="Freeform: Shape 30">
                <a:extLst>
                  <a:ext uri="{FF2B5EF4-FFF2-40B4-BE49-F238E27FC236}">
                    <a16:creationId xmlns:a16="http://schemas.microsoft.com/office/drawing/2014/main" id="{4F005A9E-BD5E-6AD5-9DD2-96144C72B1FA}"/>
                  </a:ext>
                </a:extLst>
              </p:cNvPr>
              <p:cNvSpPr/>
              <p:nvPr/>
            </p:nvSpPr>
            <p:spPr>
              <a:xfrm>
                <a:off x="7666963" y="4380214"/>
                <a:ext cx="1291285" cy="1989581"/>
              </a:xfrm>
              <a:custGeom>
                <a:avLst/>
                <a:gdLst>
                  <a:gd name="connsiteX0" fmla="*/ 1504913 w 1504912"/>
                  <a:gd name="connsiteY0" fmla="*/ 2189922 h 2318732"/>
                  <a:gd name="connsiteX1" fmla="*/ 1376103 w 1504912"/>
                  <a:gd name="connsiteY1" fmla="*/ 2318732 h 2318732"/>
                  <a:gd name="connsiteX2" fmla="*/ 128810 w 1504912"/>
                  <a:gd name="connsiteY2" fmla="*/ 2318732 h 2318732"/>
                  <a:gd name="connsiteX3" fmla="*/ 0 w 1504912"/>
                  <a:gd name="connsiteY3" fmla="*/ 2189922 h 2318732"/>
                  <a:gd name="connsiteX4" fmla="*/ 0 w 1504912"/>
                  <a:gd name="connsiteY4" fmla="*/ 128810 h 2318732"/>
                  <a:gd name="connsiteX5" fmla="*/ 128810 w 1504912"/>
                  <a:gd name="connsiteY5" fmla="*/ 0 h 2318732"/>
                  <a:gd name="connsiteX6" fmla="*/ 1375954 w 1504912"/>
                  <a:gd name="connsiteY6" fmla="*/ 0 h 2318732"/>
                  <a:gd name="connsiteX7" fmla="*/ 1504764 w 1504912"/>
                  <a:gd name="connsiteY7" fmla="*/ 128810 h 231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4912" h="2318732">
                    <a:moveTo>
                      <a:pt x="1504913" y="2189922"/>
                    </a:moveTo>
                    <a:cubicBezTo>
                      <a:pt x="1504913" y="2261005"/>
                      <a:pt x="1447186" y="2318732"/>
                      <a:pt x="1376103" y="2318732"/>
                    </a:cubicBezTo>
                    <a:lnTo>
                      <a:pt x="128810" y="2318732"/>
                    </a:lnTo>
                    <a:cubicBezTo>
                      <a:pt x="57727" y="2318732"/>
                      <a:pt x="0" y="2261005"/>
                      <a:pt x="0" y="2189922"/>
                    </a:cubicBezTo>
                    <a:lnTo>
                      <a:pt x="0" y="128810"/>
                    </a:lnTo>
                    <a:cubicBezTo>
                      <a:pt x="0" y="57727"/>
                      <a:pt x="57727" y="0"/>
                      <a:pt x="128810" y="0"/>
                    </a:cubicBezTo>
                    <a:lnTo>
                      <a:pt x="1375954" y="0"/>
                    </a:lnTo>
                    <a:cubicBezTo>
                      <a:pt x="1447037" y="0"/>
                      <a:pt x="1504764" y="57727"/>
                      <a:pt x="1504764" y="128810"/>
                    </a:cubicBezTo>
                  </a:path>
                </a:pathLst>
              </a:custGeom>
              <a:noFill/>
              <a:ln w="38100" cap="rnd">
                <a:solidFill>
                  <a:schemeClr val="bg1">
                    <a:lumMod val="75000"/>
                  </a:schemeClr>
                </a:solidFill>
                <a:prstDash val="sysDot"/>
                <a:round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6" name="Freeform: Shape 31">
                <a:extLst>
                  <a:ext uri="{FF2B5EF4-FFF2-40B4-BE49-F238E27FC236}">
                    <a16:creationId xmlns:a16="http://schemas.microsoft.com/office/drawing/2014/main" id="{4DFD924A-3A10-AB75-432E-F7B126FCBF90}"/>
                  </a:ext>
                </a:extLst>
              </p:cNvPr>
              <p:cNvSpPr/>
              <p:nvPr/>
            </p:nvSpPr>
            <p:spPr>
              <a:xfrm>
                <a:off x="8345231" y="4344905"/>
                <a:ext cx="1016772" cy="2050024"/>
              </a:xfrm>
              <a:custGeom>
                <a:avLst/>
                <a:gdLst>
                  <a:gd name="connsiteX0" fmla="*/ 625204 w 1150120"/>
                  <a:gd name="connsiteY0" fmla="*/ 2318881 h 2318880"/>
                  <a:gd name="connsiteX1" fmla="*/ 128810 w 1150120"/>
                  <a:gd name="connsiteY1" fmla="*/ 2318881 h 2318880"/>
                  <a:gd name="connsiteX2" fmla="*/ 0 w 1150120"/>
                  <a:gd name="connsiteY2" fmla="*/ 2190071 h 2318880"/>
                  <a:gd name="connsiteX3" fmla="*/ 0 w 1150120"/>
                  <a:gd name="connsiteY3" fmla="*/ 128810 h 2318880"/>
                  <a:gd name="connsiteX4" fmla="*/ 128810 w 1150120"/>
                  <a:gd name="connsiteY4" fmla="*/ 0 h 2318880"/>
                  <a:gd name="connsiteX5" fmla="*/ 622682 w 1150120"/>
                  <a:gd name="connsiteY5" fmla="*/ 0 h 2318880"/>
                  <a:gd name="connsiteX6" fmla="*/ 743478 w 1150120"/>
                  <a:gd name="connsiteY6" fmla="*/ 83994 h 2318880"/>
                  <a:gd name="connsiteX7" fmla="*/ 1142078 w 1150120"/>
                  <a:gd name="connsiteY7" fmla="*/ 1158253 h 2318880"/>
                  <a:gd name="connsiteX8" fmla="*/ 1140890 w 1150120"/>
                  <a:gd name="connsiteY8" fmla="*/ 1251002 h 2318880"/>
                  <a:gd name="connsiteX9" fmla="*/ 744814 w 1150120"/>
                  <a:gd name="connsiteY9" fmla="*/ 2238003 h 2318880"/>
                  <a:gd name="connsiteX10" fmla="*/ 625204 w 1150120"/>
                  <a:gd name="connsiteY10" fmla="*/ 2318881 h 2318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50120" h="2318880">
                    <a:moveTo>
                      <a:pt x="625204" y="2318881"/>
                    </a:moveTo>
                    <a:lnTo>
                      <a:pt x="128810" y="2318881"/>
                    </a:lnTo>
                    <a:cubicBezTo>
                      <a:pt x="57727" y="2318881"/>
                      <a:pt x="0" y="2261153"/>
                      <a:pt x="0" y="2190071"/>
                    </a:cubicBezTo>
                    <a:lnTo>
                      <a:pt x="0" y="128810"/>
                    </a:lnTo>
                    <a:cubicBezTo>
                      <a:pt x="0" y="57727"/>
                      <a:pt x="57727" y="0"/>
                      <a:pt x="128810" y="0"/>
                    </a:cubicBezTo>
                    <a:lnTo>
                      <a:pt x="622682" y="0"/>
                    </a:lnTo>
                    <a:cubicBezTo>
                      <a:pt x="676550" y="0"/>
                      <a:pt x="724780" y="33538"/>
                      <a:pt x="743478" y="83994"/>
                    </a:cubicBezTo>
                    <a:lnTo>
                      <a:pt x="1142078" y="1158253"/>
                    </a:lnTo>
                    <a:cubicBezTo>
                      <a:pt x="1153207" y="1188230"/>
                      <a:pt x="1152762" y="1221323"/>
                      <a:pt x="1140890" y="1251002"/>
                    </a:cubicBezTo>
                    <a:lnTo>
                      <a:pt x="744814" y="2238003"/>
                    </a:lnTo>
                    <a:cubicBezTo>
                      <a:pt x="725225" y="2286827"/>
                      <a:pt x="677886" y="2318881"/>
                      <a:pt x="625204" y="231888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48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7" name="Freeform: Shape 32">
                <a:extLst>
                  <a:ext uri="{FF2B5EF4-FFF2-40B4-BE49-F238E27FC236}">
                    <a16:creationId xmlns:a16="http://schemas.microsoft.com/office/drawing/2014/main" id="{73FB1BD5-E089-D337-F71A-5F5214909CE4}"/>
                  </a:ext>
                </a:extLst>
              </p:cNvPr>
              <p:cNvSpPr/>
              <p:nvPr/>
            </p:nvSpPr>
            <p:spPr>
              <a:xfrm>
                <a:off x="7107698" y="4493285"/>
                <a:ext cx="1732920" cy="2715698"/>
              </a:xfrm>
              <a:custGeom>
                <a:avLst/>
                <a:gdLst>
                  <a:gd name="connsiteX0" fmla="*/ 2393822 w 2393821"/>
                  <a:gd name="connsiteY0" fmla="*/ 2007391 h 3071856"/>
                  <a:gd name="connsiteX1" fmla="*/ 1234827 w 2393821"/>
                  <a:gd name="connsiteY1" fmla="*/ 0 h 3071856"/>
                  <a:gd name="connsiteX2" fmla="*/ 0 w 2393821"/>
                  <a:gd name="connsiteY2" fmla="*/ 1150685 h 3071856"/>
                  <a:gd name="connsiteX3" fmla="*/ 1150240 w 2393821"/>
                  <a:gd name="connsiteY3" fmla="*/ 3071856 h 3071856"/>
                  <a:gd name="connsiteX0" fmla="*/ 2393822 w 2393822"/>
                  <a:gd name="connsiteY0" fmla="*/ 2007391 h 3071856"/>
                  <a:gd name="connsiteX1" fmla="*/ 1234827 w 2393822"/>
                  <a:gd name="connsiteY1" fmla="*/ 0 h 3071856"/>
                  <a:gd name="connsiteX2" fmla="*/ 0 w 2393822"/>
                  <a:gd name="connsiteY2" fmla="*/ 1150685 h 3071856"/>
                  <a:gd name="connsiteX3" fmla="*/ 126109 w 2393822"/>
                  <a:gd name="connsiteY3" fmla="*/ 3048933 h 3071856"/>
                  <a:gd name="connsiteX4" fmla="*/ 1150240 w 2393822"/>
                  <a:gd name="connsiteY4" fmla="*/ 3071856 h 3071856"/>
                  <a:gd name="connsiteX5" fmla="*/ 2393822 w 2393822"/>
                  <a:gd name="connsiteY5" fmla="*/ 2007391 h 3071856"/>
                  <a:gd name="connsiteX0" fmla="*/ 2393822 w 2393822"/>
                  <a:gd name="connsiteY0" fmla="*/ 2007391 h 3071856"/>
                  <a:gd name="connsiteX1" fmla="*/ 1234827 w 2393822"/>
                  <a:gd name="connsiteY1" fmla="*/ 0 h 3071856"/>
                  <a:gd name="connsiteX2" fmla="*/ 0 w 2393822"/>
                  <a:gd name="connsiteY2" fmla="*/ 1150685 h 3071856"/>
                  <a:gd name="connsiteX3" fmla="*/ 126109 w 2393822"/>
                  <a:gd name="connsiteY3" fmla="*/ 3048933 h 3071856"/>
                  <a:gd name="connsiteX4" fmla="*/ 1150240 w 2393822"/>
                  <a:gd name="connsiteY4" fmla="*/ 3071856 h 3071856"/>
                  <a:gd name="connsiteX5" fmla="*/ 2393822 w 2393822"/>
                  <a:gd name="connsiteY5" fmla="*/ 2007391 h 3071856"/>
                  <a:gd name="connsiteX0" fmla="*/ 2314594 w 2314594"/>
                  <a:gd name="connsiteY0" fmla="*/ 2007391 h 3071856"/>
                  <a:gd name="connsiteX1" fmla="*/ 1155599 w 2314594"/>
                  <a:gd name="connsiteY1" fmla="*/ 0 h 3071856"/>
                  <a:gd name="connsiteX2" fmla="*/ 354405 w 2314594"/>
                  <a:gd name="connsiteY2" fmla="*/ 717052 h 3071856"/>
                  <a:gd name="connsiteX3" fmla="*/ 46881 w 2314594"/>
                  <a:gd name="connsiteY3" fmla="*/ 3048933 h 3071856"/>
                  <a:gd name="connsiteX4" fmla="*/ 1071012 w 2314594"/>
                  <a:gd name="connsiteY4" fmla="*/ 3071856 h 3071856"/>
                  <a:gd name="connsiteX5" fmla="*/ 2314594 w 2314594"/>
                  <a:gd name="connsiteY5" fmla="*/ 2007391 h 3071856"/>
                  <a:gd name="connsiteX0" fmla="*/ 2002415 w 2002415"/>
                  <a:gd name="connsiteY0" fmla="*/ 2007391 h 3071856"/>
                  <a:gd name="connsiteX1" fmla="*/ 843420 w 2002415"/>
                  <a:gd name="connsiteY1" fmla="*/ 0 h 3071856"/>
                  <a:gd name="connsiteX2" fmla="*/ 42226 w 2002415"/>
                  <a:gd name="connsiteY2" fmla="*/ 717052 h 3071856"/>
                  <a:gd name="connsiteX3" fmla="*/ 74067 w 2002415"/>
                  <a:gd name="connsiteY3" fmla="*/ 3067786 h 3071856"/>
                  <a:gd name="connsiteX4" fmla="*/ 758833 w 2002415"/>
                  <a:gd name="connsiteY4" fmla="*/ 3071856 h 3071856"/>
                  <a:gd name="connsiteX5" fmla="*/ 2002415 w 2002415"/>
                  <a:gd name="connsiteY5" fmla="*/ 2007391 h 3071856"/>
                  <a:gd name="connsiteX0" fmla="*/ 2039095 w 2039095"/>
                  <a:gd name="connsiteY0" fmla="*/ 2064916 h 3129381"/>
                  <a:gd name="connsiteX1" fmla="*/ 880100 w 2039095"/>
                  <a:gd name="connsiteY1" fmla="*/ 57525 h 3129381"/>
                  <a:gd name="connsiteX2" fmla="*/ 78906 w 2039095"/>
                  <a:gd name="connsiteY2" fmla="*/ 774577 h 3129381"/>
                  <a:gd name="connsiteX3" fmla="*/ 110747 w 2039095"/>
                  <a:gd name="connsiteY3" fmla="*/ 3125311 h 3129381"/>
                  <a:gd name="connsiteX4" fmla="*/ 795513 w 2039095"/>
                  <a:gd name="connsiteY4" fmla="*/ 3129381 h 3129381"/>
                  <a:gd name="connsiteX5" fmla="*/ 2039095 w 2039095"/>
                  <a:gd name="connsiteY5" fmla="*/ 2064916 h 3129381"/>
                  <a:gd name="connsiteX0" fmla="*/ 2039095 w 2039095"/>
                  <a:gd name="connsiteY0" fmla="*/ 2007391 h 3071856"/>
                  <a:gd name="connsiteX1" fmla="*/ 880100 w 2039095"/>
                  <a:gd name="connsiteY1" fmla="*/ 0 h 3071856"/>
                  <a:gd name="connsiteX2" fmla="*/ 78906 w 2039095"/>
                  <a:gd name="connsiteY2" fmla="*/ 717052 h 3071856"/>
                  <a:gd name="connsiteX3" fmla="*/ 110747 w 2039095"/>
                  <a:gd name="connsiteY3" fmla="*/ 3067786 h 3071856"/>
                  <a:gd name="connsiteX4" fmla="*/ 795513 w 2039095"/>
                  <a:gd name="connsiteY4" fmla="*/ 3071856 h 3071856"/>
                  <a:gd name="connsiteX5" fmla="*/ 2039095 w 2039095"/>
                  <a:gd name="connsiteY5" fmla="*/ 2007391 h 3071856"/>
                  <a:gd name="connsiteX0" fmla="*/ 1960189 w 1960189"/>
                  <a:gd name="connsiteY0" fmla="*/ 2007391 h 3071856"/>
                  <a:gd name="connsiteX1" fmla="*/ 801194 w 1960189"/>
                  <a:gd name="connsiteY1" fmla="*/ 0 h 3071856"/>
                  <a:gd name="connsiteX2" fmla="*/ 0 w 1960189"/>
                  <a:gd name="connsiteY2" fmla="*/ 717052 h 3071856"/>
                  <a:gd name="connsiteX3" fmla="*/ 31841 w 1960189"/>
                  <a:gd name="connsiteY3" fmla="*/ 3067786 h 3071856"/>
                  <a:gd name="connsiteX4" fmla="*/ 716607 w 1960189"/>
                  <a:gd name="connsiteY4" fmla="*/ 3071856 h 3071856"/>
                  <a:gd name="connsiteX5" fmla="*/ 1960189 w 1960189"/>
                  <a:gd name="connsiteY5" fmla="*/ 2007391 h 3071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60189" h="3071856">
                    <a:moveTo>
                      <a:pt x="1960189" y="2007391"/>
                    </a:moveTo>
                    <a:lnTo>
                      <a:pt x="801194" y="0"/>
                    </a:lnTo>
                    <a:lnTo>
                      <a:pt x="0" y="717052"/>
                    </a:lnTo>
                    <a:lnTo>
                      <a:pt x="31841" y="3067786"/>
                    </a:lnTo>
                    <a:lnTo>
                      <a:pt x="716607" y="3071856"/>
                    </a:lnTo>
                    <a:lnTo>
                      <a:pt x="1960189" y="2007391"/>
                    </a:lnTo>
                    <a:close/>
                  </a:path>
                </a:pathLst>
              </a:custGeom>
              <a:gradFill>
                <a:gsLst>
                  <a:gs pos="26000">
                    <a:schemeClr val="bg1">
                      <a:lumMod val="50000"/>
                      <a:alpha val="0"/>
                    </a:schemeClr>
                  </a:gs>
                  <a:gs pos="86000">
                    <a:schemeClr val="bg1">
                      <a:lumMod val="50000"/>
                      <a:alpha val="32000"/>
                    </a:schemeClr>
                  </a:gs>
                </a:gsLst>
                <a:lin ang="19800000" scaled="0"/>
              </a:gradFill>
              <a:ln w="148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" name="Freeform: Shape 33">
                <a:extLst>
                  <a:ext uri="{FF2B5EF4-FFF2-40B4-BE49-F238E27FC236}">
                    <a16:creationId xmlns:a16="http://schemas.microsoft.com/office/drawing/2014/main" id="{43959B28-395A-7084-C4FB-2306FEA6346C}"/>
                  </a:ext>
                </a:extLst>
              </p:cNvPr>
              <p:cNvSpPr/>
              <p:nvPr/>
            </p:nvSpPr>
            <p:spPr>
              <a:xfrm>
                <a:off x="7783724" y="4458782"/>
                <a:ext cx="1117896" cy="1822141"/>
              </a:xfrm>
              <a:custGeom>
                <a:avLst/>
                <a:gdLst>
                  <a:gd name="connsiteX0" fmla="*/ 1135696 w 1264506"/>
                  <a:gd name="connsiteY0" fmla="*/ 2061112 h 2061111"/>
                  <a:gd name="connsiteX1" fmla="*/ 128810 w 1264506"/>
                  <a:gd name="connsiteY1" fmla="*/ 2061112 h 2061111"/>
                  <a:gd name="connsiteX2" fmla="*/ 0 w 1264506"/>
                  <a:gd name="connsiteY2" fmla="*/ 1932302 h 2061111"/>
                  <a:gd name="connsiteX3" fmla="*/ 0 w 1264506"/>
                  <a:gd name="connsiteY3" fmla="*/ 128810 h 2061111"/>
                  <a:gd name="connsiteX4" fmla="*/ 128810 w 1264506"/>
                  <a:gd name="connsiteY4" fmla="*/ 0 h 2061111"/>
                  <a:gd name="connsiteX5" fmla="*/ 1135696 w 1264506"/>
                  <a:gd name="connsiteY5" fmla="*/ 0 h 2061111"/>
                  <a:gd name="connsiteX6" fmla="*/ 1264507 w 1264506"/>
                  <a:gd name="connsiteY6" fmla="*/ 128810 h 2061111"/>
                  <a:gd name="connsiteX7" fmla="*/ 1264507 w 1264506"/>
                  <a:gd name="connsiteY7" fmla="*/ 1932302 h 2061111"/>
                  <a:gd name="connsiteX8" fmla="*/ 1135696 w 1264506"/>
                  <a:gd name="connsiteY8" fmla="*/ 2061112 h 206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64506" h="2061111">
                    <a:moveTo>
                      <a:pt x="1135696" y="2061112"/>
                    </a:moveTo>
                    <a:lnTo>
                      <a:pt x="128810" y="2061112"/>
                    </a:lnTo>
                    <a:cubicBezTo>
                      <a:pt x="57727" y="2061112"/>
                      <a:pt x="0" y="2003385"/>
                      <a:pt x="0" y="1932302"/>
                    </a:cubicBezTo>
                    <a:lnTo>
                      <a:pt x="0" y="128810"/>
                    </a:lnTo>
                    <a:cubicBezTo>
                      <a:pt x="0" y="57727"/>
                      <a:pt x="57727" y="0"/>
                      <a:pt x="128810" y="0"/>
                    </a:cubicBezTo>
                    <a:lnTo>
                      <a:pt x="1135696" y="0"/>
                    </a:lnTo>
                    <a:cubicBezTo>
                      <a:pt x="1206780" y="0"/>
                      <a:pt x="1264507" y="57727"/>
                      <a:pt x="1264507" y="128810"/>
                    </a:cubicBezTo>
                    <a:lnTo>
                      <a:pt x="1264507" y="1932302"/>
                    </a:lnTo>
                    <a:cubicBezTo>
                      <a:pt x="1264507" y="2003533"/>
                      <a:pt x="1206780" y="2061112"/>
                      <a:pt x="1135696" y="2061112"/>
                    </a:cubicBezTo>
                    <a:close/>
                  </a:path>
                </a:pathLst>
              </a:custGeom>
              <a:solidFill>
                <a:schemeClr val="bg1"/>
              </a:solidFill>
              <a:ln w="25400" cap="flat">
                <a:solidFill>
                  <a:srgbClr val="F9F9F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6095394-6899-E29C-FC7A-48418482D375}"/>
                  </a:ext>
                </a:extLst>
              </p:cNvPr>
              <p:cNvSpPr txBox="1"/>
              <p:nvPr/>
            </p:nvSpPr>
            <p:spPr>
              <a:xfrm>
                <a:off x="8960745" y="5306654"/>
                <a:ext cx="354730" cy="24264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r>
                  <a:rPr lang="en-IN" b="1" dirty="0">
                    <a:solidFill>
                      <a:schemeClr val="bg1"/>
                    </a:solidFill>
                  </a:rPr>
                  <a:t>10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B7491F85-A936-D520-1B37-AAD2BCD0AA5B}"/>
                  </a:ext>
                </a:extLst>
              </p:cNvPr>
              <p:cNvSpPr/>
              <p:nvPr/>
            </p:nvSpPr>
            <p:spPr>
              <a:xfrm>
                <a:off x="7897730" y="5144556"/>
                <a:ext cx="877785" cy="745626"/>
              </a:xfrm>
              <a:prstGeom prst="rect">
                <a:avLst/>
              </a:prstGeom>
            </p:spPr>
            <p:txBody>
              <a:bodyPr wrap="square" lIns="0" tIns="0" rIns="0" bIns="0" anchor="t">
                <a:noAutofit/>
              </a:bodyPr>
              <a:lstStyle/>
              <a:p>
                <a:pPr algn="ctr"/>
                <a:r>
                  <a:rPr lang="en-IN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Segoe UI Light" panose="020B0502040204020203" pitchFamily="34" charset="0"/>
                  </a:rPr>
                  <a:t>Scientific Topic Evolution</a:t>
                </a:r>
              </a:p>
            </p:txBody>
          </p:sp>
        </p:grpSp>
        <p:pic>
          <p:nvPicPr>
            <p:cNvPr id="118" name="Graphic 117" descr="Abacus outline">
              <a:extLst>
                <a:ext uri="{FF2B5EF4-FFF2-40B4-BE49-F238E27FC236}">
                  <a16:creationId xmlns:a16="http://schemas.microsoft.com/office/drawing/2014/main" id="{D43E0335-72D2-E162-1225-023EBEE1F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084005" y="4583957"/>
              <a:ext cx="457200" cy="457200"/>
            </a:xfrm>
            <a:prstGeom prst="rect">
              <a:avLst/>
            </a:prstGeom>
          </p:spPr>
        </p:pic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5743A5D5-466D-7867-48C7-94FE0CA41752}"/>
              </a:ext>
            </a:extLst>
          </p:cNvPr>
          <p:cNvGrpSpPr/>
          <p:nvPr/>
        </p:nvGrpSpPr>
        <p:grpSpPr>
          <a:xfrm>
            <a:off x="1534549" y="4344905"/>
            <a:ext cx="2254305" cy="2864078"/>
            <a:chOff x="1534549" y="4344905"/>
            <a:chExt cx="2254305" cy="2864078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6FD6F15C-FE7B-0818-7C78-F696922A6A3B}"/>
                </a:ext>
              </a:extLst>
            </p:cNvPr>
            <p:cNvGrpSpPr/>
            <p:nvPr/>
          </p:nvGrpSpPr>
          <p:grpSpPr>
            <a:xfrm>
              <a:off x="1534549" y="4344905"/>
              <a:ext cx="2254305" cy="2864078"/>
              <a:chOff x="1534549" y="4344905"/>
              <a:chExt cx="2254305" cy="2864078"/>
            </a:xfrm>
          </p:grpSpPr>
          <p:sp>
            <p:nvSpPr>
              <p:cNvPr id="80" name="Freeform: Shape 15">
                <a:extLst>
                  <a:ext uri="{FF2B5EF4-FFF2-40B4-BE49-F238E27FC236}">
                    <a16:creationId xmlns:a16="http://schemas.microsoft.com/office/drawing/2014/main" id="{E393FDD2-696F-8519-171C-8A93F1C967A9}"/>
                  </a:ext>
                </a:extLst>
              </p:cNvPr>
              <p:cNvSpPr/>
              <p:nvPr/>
            </p:nvSpPr>
            <p:spPr>
              <a:xfrm>
                <a:off x="2093814" y="4375128"/>
                <a:ext cx="1291285" cy="1989581"/>
              </a:xfrm>
              <a:custGeom>
                <a:avLst/>
                <a:gdLst>
                  <a:gd name="connsiteX0" fmla="*/ 1504913 w 1504912"/>
                  <a:gd name="connsiteY0" fmla="*/ 2189922 h 2318732"/>
                  <a:gd name="connsiteX1" fmla="*/ 1376103 w 1504912"/>
                  <a:gd name="connsiteY1" fmla="*/ 2318732 h 2318732"/>
                  <a:gd name="connsiteX2" fmla="*/ 128810 w 1504912"/>
                  <a:gd name="connsiteY2" fmla="*/ 2318732 h 2318732"/>
                  <a:gd name="connsiteX3" fmla="*/ 0 w 1504912"/>
                  <a:gd name="connsiteY3" fmla="*/ 2189922 h 2318732"/>
                  <a:gd name="connsiteX4" fmla="*/ 0 w 1504912"/>
                  <a:gd name="connsiteY4" fmla="*/ 128810 h 2318732"/>
                  <a:gd name="connsiteX5" fmla="*/ 128810 w 1504912"/>
                  <a:gd name="connsiteY5" fmla="*/ 0 h 2318732"/>
                  <a:gd name="connsiteX6" fmla="*/ 1375954 w 1504912"/>
                  <a:gd name="connsiteY6" fmla="*/ 0 h 2318732"/>
                  <a:gd name="connsiteX7" fmla="*/ 1504764 w 1504912"/>
                  <a:gd name="connsiteY7" fmla="*/ 128810 h 231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4912" h="2318732">
                    <a:moveTo>
                      <a:pt x="1504913" y="2189922"/>
                    </a:moveTo>
                    <a:cubicBezTo>
                      <a:pt x="1504913" y="2261005"/>
                      <a:pt x="1447186" y="2318732"/>
                      <a:pt x="1376103" y="2318732"/>
                    </a:cubicBezTo>
                    <a:lnTo>
                      <a:pt x="128810" y="2318732"/>
                    </a:lnTo>
                    <a:cubicBezTo>
                      <a:pt x="57727" y="2318732"/>
                      <a:pt x="0" y="2261005"/>
                      <a:pt x="0" y="2189922"/>
                    </a:cubicBezTo>
                    <a:lnTo>
                      <a:pt x="0" y="128810"/>
                    </a:lnTo>
                    <a:cubicBezTo>
                      <a:pt x="0" y="57727"/>
                      <a:pt x="57727" y="0"/>
                      <a:pt x="128810" y="0"/>
                    </a:cubicBezTo>
                    <a:lnTo>
                      <a:pt x="1375954" y="0"/>
                    </a:lnTo>
                    <a:cubicBezTo>
                      <a:pt x="1447037" y="0"/>
                      <a:pt x="1504764" y="57727"/>
                      <a:pt x="1504764" y="128810"/>
                    </a:cubicBezTo>
                  </a:path>
                </a:pathLst>
              </a:custGeom>
              <a:noFill/>
              <a:ln w="38100" cap="rnd">
                <a:solidFill>
                  <a:schemeClr val="accent1"/>
                </a:solidFill>
                <a:prstDash val="sysDot"/>
                <a:round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2" name="Freeform: Shape 14">
                <a:extLst>
                  <a:ext uri="{FF2B5EF4-FFF2-40B4-BE49-F238E27FC236}">
                    <a16:creationId xmlns:a16="http://schemas.microsoft.com/office/drawing/2014/main" id="{F7D76030-12B4-1E7A-89A4-1FD952E75914}"/>
                  </a:ext>
                </a:extLst>
              </p:cNvPr>
              <p:cNvSpPr/>
              <p:nvPr/>
            </p:nvSpPr>
            <p:spPr>
              <a:xfrm>
                <a:off x="2772082" y="4344905"/>
                <a:ext cx="1016772" cy="2050024"/>
              </a:xfrm>
              <a:custGeom>
                <a:avLst/>
                <a:gdLst>
                  <a:gd name="connsiteX0" fmla="*/ 625204 w 1150120"/>
                  <a:gd name="connsiteY0" fmla="*/ 2318881 h 2318880"/>
                  <a:gd name="connsiteX1" fmla="*/ 128810 w 1150120"/>
                  <a:gd name="connsiteY1" fmla="*/ 2318881 h 2318880"/>
                  <a:gd name="connsiteX2" fmla="*/ 0 w 1150120"/>
                  <a:gd name="connsiteY2" fmla="*/ 2190071 h 2318880"/>
                  <a:gd name="connsiteX3" fmla="*/ 0 w 1150120"/>
                  <a:gd name="connsiteY3" fmla="*/ 128810 h 2318880"/>
                  <a:gd name="connsiteX4" fmla="*/ 128810 w 1150120"/>
                  <a:gd name="connsiteY4" fmla="*/ 0 h 2318880"/>
                  <a:gd name="connsiteX5" fmla="*/ 622682 w 1150120"/>
                  <a:gd name="connsiteY5" fmla="*/ 0 h 2318880"/>
                  <a:gd name="connsiteX6" fmla="*/ 743478 w 1150120"/>
                  <a:gd name="connsiteY6" fmla="*/ 83994 h 2318880"/>
                  <a:gd name="connsiteX7" fmla="*/ 1142078 w 1150120"/>
                  <a:gd name="connsiteY7" fmla="*/ 1158253 h 2318880"/>
                  <a:gd name="connsiteX8" fmla="*/ 1140890 w 1150120"/>
                  <a:gd name="connsiteY8" fmla="*/ 1251002 h 2318880"/>
                  <a:gd name="connsiteX9" fmla="*/ 744814 w 1150120"/>
                  <a:gd name="connsiteY9" fmla="*/ 2238003 h 2318880"/>
                  <a:gd name="connsiteX10" fmla="*/ 625204 w 1150120"/>
                  <a:gd name="connsiteY10" fmla="*/ 2318881 h 2318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50120" h="2318880">
                    <a:moveTo>
                      <a:pt x="625204" y="2318881"/>
                    </a:moveTo>
                    <a:lnTo>
                      <a:pt x="128810" y="2318881"/>
                    </a:lnTo>
                    <a:cubicBezTo>
                      <a:pt x="57727" y="2318881"/>
                      <a:pt x="0" y="2261153"/>
                      <a:pt x="0" y="2190071"/>
                    </a:cubicBezTo>
                    <a:lnTo>
                      <a:pt x="0" y="128810"/>
                    </a:lnTo>
                    <a:cubicBezTo>
                      <a:pt x="0" y="57727"/>
                      <a:pt x="57727" y="0"/>
                      <a:pt x="128810" y="0"/>
                    </a:cubicBezTo>
                    <a:lnTo>
                      <a:pt x="622682" y="0"/>
                    </a:lnTo>
                    <a:cubicBezTo>
                      <a:pt x="676550" y="0"/>
                      <a:pt x="724780" y="33538"/>
                      <a:pt x="743478" y="83994"/>
                    </a:cubicBezTo>
                    <a:lnTo>
                      <a:pt x="1142078" y="1158253"/>
                    </a:lnTo>
                    <a:cubicBezTo>
                      <a:pt x="1153207" y="1188230"/>
                      <a:pt x="1152762" y="1221323"/>
                      <a:pt x="1140890" y="1251002"/>
                    </a:cubicBezTo>
                    <a:lnTo>
                      <a:pt x="744814" y="2238003"/>
                    </a:lnTo>
                    <a:cubicBezTo>
                      <a:pt x="725225" y="2286827"/>
                      <a:pt x="677886" y="2318881"/>
                      <a:pt x="625204" y="2318881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148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4" name="Freeform: Shape 16">
                <a:extLst>
                  <a:ext uri="{FF2B5EF4-FFF2-40B4-BE49-F238E27FC236}">
                    <a16:creationId xmlns:a16="http://schemas.microsoft.com/office/drawing/2014/main" id="{E41E7A59-DA6E-403A-FAEB-EB8D00A37A64}"/>
                  </a:ext>
                </a:extLst>
              </p:cNvPr>
              <p:cNvSpPr/>
              <p:nvPr/>
            </p:nvSpPr>
            <p:spPr>
              <a:xfrm>
                <a:off x="1534549" y="4493285"/>
                <a:ext cx="1732920" cy="2715698"/>
              </a:xfrm>
              <a:custGeom>
                <a:avLst/>
                <a:gdLst>
                  <a:gd name="connsiteX0" fmla="*/ 2393822 w 2393821"/>
                  <a:gd name="connsiteY0" fmla="*/ 2007391 h 3071856"/>
                  <a:gd name="connsiteX1" fmla="*/ 1234827 w 2393821"/>
                  <a:gd name="connsiteY1" fmla="*/ 0 h 3071856"/>
                  <a:gd name="connsiteX2" fmla="*/ 0 w 2393821"/>
                  <a:gd name="connsiteY2" fmla="*/ 1150685 h 3071856"/>
                  <a:gd name="connsiteX3" fmla="*/ 1150240 w 2393821"/>
                  <a:gd name="connsiteY3" fmla="*/ 3071856 h 3071856"/>
                  <a:gd name="connsiteX0" fmla="*/ 2393822 w 2393822"/>
                  <a:gd name="connsiteY0" fmla="*/ 2007391 h 3071856"/>
                  <a:gd name="connsiteX1" fmla="*/ 1234827 w 2393822"/>
                  <a:gd name="connsiteY1" fmla="*/ 0 h 3071856"/>
                  <a:gd name="connsiteX2" fmla="*/ 0 w 2393822"/>
                  <a:gd name="connsiteY2" fmla="*/ 1150685 h 3071856"/>
                  <a:gd name="connsiteX3" fmla="*/ 126109 w 2393822"/>
                  <a:gd name="connsiteY3" fmla="*/ 3048933 h 3071856"/>
                  <a:gd name="connsiteX4" fmla="*/ 1150240 w 2393822"/>
                  <a:gd name="connsiteY4" fmla="*/ 3071856 h 3071856"/>
                  <a:gd name="connsiteX5" fmla="*/ 2393822 w 2393822"/>
                  <a:gd name="connsiteY5" fmla="*/ 2007391 h 3071856"/>
                  <a:gd name="connsiteX0" fmla="*/ 2393822 w 2393822"/>
                  <a:gd name="connsiteY0" fmla="*/ 2007391 h 3071856"/>
                  <a:gd name="connsiteX1" fmla="*/ 1234827 w 2393822"/>
                  <a:gd name="connsiteY1" fmla="*/ 0 h 3071856"/>
                  <a:gd name="connsiteX2" fmla="*/ 0 w 2393822"/>
                  <a:gd name="connsiteY2" fmla="*/ 1150685 h 3071856"/>
                  <a:gd name="connsiteX3" fmla="*/ 126109 w 2393822"/>
                  <a:gd name="connsiteY3" fmla="*/ 3048933 h 3071856"/>
                  <a:gd name="connsiteX4" fmla="*/ 1150240 w 2393822"/>
                  <a:gd name="connsiteY4" fmla="*/ 3071856 h 3071856"/>
                  <a:gd name="connsiteX5" fmla="*/ 2393822 w 2393822"/>
                  <a:gd name="connsiteY5" fmla="*/ 2007391 h 3071856"/>
                  <a:gd name="connsiteX0" fmla="*/ 2314594 w 2314594"/>
                  <a:gd name="connsiteY0" fmla="*/ 2007391 h 3071856"/>
                  <a:gd name="connsiteX1" fmla="*/ 1155599 w 2314594"/>
                  <a:gd name="connsiteY1" fmla="*/ 0 h 3071856"/>
                  <a:gd name="connsiteX2" fmla="*/ 354405 w 2314594"/>
                  <a:gd name="connsiteY2" fmla="*/ 717052 h 3071856"/>
                  <a:gd name="connsiteX3" fmla="*/ 46881 w 2314594"/>
                  <a:gd name="connsiteY3" fmla="*/ 3048933 h 3071856"/>
                  <a:gd name="connsiteX4" fmla="*/ 1071012 w 2314594"/>
                  <a:gd name="connsiteY4" fmla="*/ 3071856 h 3071856"/>
                  <a:gd name="connsiteX5" fmla="*/ 2314594 w 2314594"/>
                  <a:gd name="connsiteY5" fmla="*/ 2007391 h 3071856"/>
                  <a:gd name="connsiteX0" fmla="*/ 2002415 w 2002415"/>
                  <a:gd name="connsiteY0" fmla="*/ 2007391 h 3071856"/>
                  <a:gd name="connsiteX1" fmla="*/ 843420 w 2002415"/>
                  <a:gd name="connsiteY1" fmla="*/ 0 h 3071856"/>
                  <a:gd name="connsiteX2" fmla="*/ 42226 w 2002415"/>
                  <a:gd name="connsiteY2" fmla="*/ 717052 h 3071856"/>
                  <a:gd name="connsiteX3" fmla="*/ 74067 w 2002415"/>
                  <a:gd name="connsiteY3" fmla="*/ 3067786 h 3071856"/>
                  <a:gd name="connsiteX4" fmla="*/ 758833 w 2002415"/>
                  <a:gd name="connsiteY4" fmla="*/ 3071856 h 3071856"/>
                  <a:gd name="connsiteX5" fmla="*/ 2002415 w 2002415"/>
                  <a:gd name="connsiteY5" fmla="*/ 2007391 h 3071856"/>
                  <a:gd name="connsiteX0" fmla="*/ 2039095 w 2039095"/>
                  <a:gd name="connsiteY0" fmla="*/ 2064916 h 3129381"/>
                  <a:gd name="connsiteX1" fmla="*/ 880100 w 2039095"/>
                  <a:gd name="connsiteY1" fmla="*/ 57525 h 3129381"/>
                  <a:gd name="connsiteX2" fmla="*/ 78906 w 2039095"/>
                  <a:gd name="connsiteY2" fmla="*/ 774577 h 3129381"/>
                  <a:gd name="connsiteX3" fmla="*/ 110747 w 2039095"/>
                  <a:gd name="connsiteY3" fmla="*/ 3125311 h 3129381"/>
                  <a:gd name="connsiteX4" fmla="*/ 795513 w 2039095"/>
                  <a:gd name="connsiteY4" fmla="*/ 3129381 h 3129381"/>
                  <a:gd name="connsiteX5" fmla="*/ 2039095 w 2039095"/>
                  <a:gd name="connsiteY5" fmla="*/ 2064916 h 3129381"/>
                  <a:gd name="connsiteX0" fmla="*/ 2039095 w 2039095"/>
                  <a:gd name="connsiteY0" fmla="*/ 2007391 h 3071856"/>
                  <a:gd name="connsiteX1" fmla="*/ 880100 w 2039095"/>
                  <a:gd name="connsiteY1" fmla="*/ 0 h 3071856"/>
                  <a:gd name="connsiteX2" fmla="*/ 78906 w 2039095"/>
                  <a:gd name="connsiteY2" fmla="*/ 717052 h 3071856"/>
                  <a:gd name="connsiteX3" fmla="*/ 110747 w 2039095"/>
                  <a:gd name="connsiteY3" fmla="*/ 3067786 h 3071856"/>
                  <a:gd name="connsiteX4" fmla="*/ 795513 w 2039095"/>
                  <a:gd name="connsiteY4" fmla="*/ 3071856 h 3071856"/>
                  <a:gd name="connsiteX5" fmla="*/ 2039095 w 2039095"/>
                  <a:gd name="connsiteY5" fmla="*/ 2007391 h 3071856"/>
                  <a:gd name="connsiteX0" fmla="*/ 1960189 w 1960189"/>
                  <a:gd name="connsiteY0" fmla="*/ 2007391 h 3071856"/>
                  <a:gd name="connsiteX1" fmla="*/ 801194 w 1960189"/>
                  <a:gd name="connsiteY1" fmla="*/ 0 h 3071856"/>
                  <a:gd name="connsiteX2" fmla="*/ 0 w 1960189"/>
                  <a:gd name="connsiteY2" fmla="*/ 717052 h 3071856"/>
                  <a:gd name="connsiteX3" fmla="*/ 31841 w 1960189"/>
                  <a:gd name="connsiteY3" fmla="*/ 3067786 h 3071856"/>
                  <a:gd name="connsiteX4" fmla="*/ 716607 w 1960189"/>
                  <a:gd name="connsiteY4" fmla="*/ 3071856 h 3071856"/>
                  <a:gd name="connsiteX5" fmla="*/ 1960189 w 1960189"/>
                  <a:gd name="connsiteY5" fmla="*/ 2007391 h 3071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60189" h="3071856">
                    <a:moveTo>
                      <a:pt x="1960189" y="2007391"/>
                    </a:moveTo>
                    <a:lnTo>
                      <a:pt x="801194" y="0"/>
                    </a:lnTo>
                    <a:lnTo>
                      <a:pt x="0" y="717052"/>
                    </a:lnTo>
                    <a:lnTo>
                      <a:pt x="31841" y="3067786"/>
                    </a:lnTo>
                    <a:lnTo>
                      <a:pt x="716607" y="3071856"/>
                    </a:lnTo>
                    <a:lnTo>
                      <a:pt x="1960189" y="2007391"/>
                    </a:lnTo>
                    <a:close/>
                  </a:path>
                </a:pathLst>
              </a:custGeom>
              <a:gradFill>
                <a:gsLst>
                  <a:gs pos="26000">
                    <a:schemeClr val="bg1">
                      <a:lumMod val="50000"/>
                      <a:alpha val="0"/>
                    </a:schemeClr>
                  </a:gs>
                  <a:gs pos="86000">
                    <a:schemeClr val="bg1">
                      <a:lumMod val="50000"/>
                      <a:alpha val="32000"/>
                    </a:schemeClr>
                  </a:gs>
                </a:gsLst>
                <a:lin ang="19800000" scaled="0"/>
              </a:gradFill>
              <a:ln w="148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5" name="Freeform: Shape 17">
                <a:extLst>
                  <a:ext uri="{FF2B5EF4-FFF2-40B4-BE49-F238E27FC236}">
                    <a16:creationId xmlns:a16="http://schemas.microsoft.com/office/drawing/2014/main" id="{233D5C2F-D99F-2D47-CE4A-6DBFF291650B}"/>
                  </a:ext>
                </a:extLst>
              </p:cNvPr>
              <p:cNvSpPr/>
              <p:nvPr/>
            </p:nvSpPr>
            <p:spPr>
              <a:xfrm>
                <a:off x="2210575" y="4458848"/>
                <a:ext cx="1117896" cy="1822141"/>
              </a:xfrm>
              <a:custGeom>
                <a:avLst/>
                <a:gdLst>
                  <a:gd name="connsiteX0" fmla="*/ 1135696 w 1264506"/>
                  <a:gd name="connsiteY0" fmla="*/ 2061112 h 2061111"/>
                  <a:gd name="connsiteX1" fmla="*/ 128810 w 1264506"/>
                  <a:gd name="connsiteY1" fmla="*/ 2061112 h 2061111"/>
                  <a:gd name="connsiteX2" fmla="*/ 0 w 1264506"/>
                  <a:gd name="connsiteY2" fmla="*/ 1932302 h 2061111"/>
                  <a:gd name="connsiteX3" fmla="*/ 0 w 1264506"/>
                  <a:gd name="connsiteY3" fmla="*/ 128810 h 2061111"/>
                  <a:gd name="connsiteX4" fmla="*/ 128810 w 1264506"/>
                  <a:gd name="connsiteY4" fmla="*/ 0 h 2061111"/>
                  <a:gd name="connsiteX5" fmla="*/ 1135696 w 1264506"/>
                  <a:gd name="connsiteY5" fmla="*/ 0 h 2061111"/>
                  <a:gd name="connsiteX6" fmla="*/ 1264507 w 1264506"/>
                  <a:gd name="connsiteY6" fmla="*/ 128810 h 2061111"/>
                  <a:gd name="connsiteX7" fmla="*/ 1264507 w 1264506"/>
                  <a:gd name="connsiteY7" fmla="*/ 1932302 h 2061111"/>
                  <a:gd name="connsiteX8" fmla="*/ 1135696 w 1264506"/>
                  <a:gd name="connsiteY8" fmla="*/ 2061112 h 206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64506" h="2061111">
                    <a:moveTo>
                      <a:pt x="1135696" y="2061112"/>
                    </a:moveTo>
                    <a:lnTo>
                      <a:pt x="128810" y="2061112"/>
                    </a:lnTo>
                    <a:cubicBezTo>
                      <a:pt x="57727" y="2061112"/>
                      <a:pt x="0" y="2003385"/>
                      <a:pt x="0" y="1932302"/>
                    </a:cubicBezTo>
                    <a:lnTo>
                      <a:pt x="0" y="128810"/>
                    </a:lnTo>
                    <a:cubicBezTo>
                      <a:pt x="0" y="57727"/>
                      <a:pt x="57727" y="0"/>
                      <a:pt x="128810" y="0"/>
                    </a:cubicBezTo>
                    <a:lnTo>
                      <a:pt x="1135696" y="0"/>
                    </a:lnTo>
                    <a:cubicBezTo>
                      <a:pt x="1206780" y="0"/>
                      <a:pt x="1264507" y="57727"/>
                      <a:pt x="1264507" y="128810"/>
                    </a:cubicBezTo>
                    <a:lnTo>
                      <a:pt x="1264507" y="1932302"/>
                    </a:lnTo>
                    <a:cubicBezTo>
                      <a:pt x="1264507" y="2003533"/>
                      <a:pt x="1206780" y="2061112"/>
                      <a:pt x="1135696" y="206111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2B57DFF8-31AF-EA56-C349-7775EE488E3F}"/>
                  </a:ext>
                </a:extLst>
              </p:cNvPr>
              <p:cNvSpPr txBox="1"/>
              <p:nvPr/>
            </p:nvSpPr>
            <p:spPr>
              <a:xfrm>
                <a:off x="3378329" y="5306654"/>
                <a:ext cx="354730" cy="24264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r>
                  <a:rPr lang="en-IN" b="1" dirty="0">
                    <a:solidFill>
                      <a:schemeClr val="bg1"/>
                    </a:solidFill>
                  </a:rPr>
                  <a:t>07</a:t>
                </a: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BBD1EED8-D453-48E7-05B4-51452E9A0ABC}"/>
                  </a:ext>
                </a:extLst>
              </p:cNvPr>
              <p:cNvSpPr/>
              <p:nvPr/>
            </p:nvSpPr>
            <p:spPr>
              <a:xfrm>
                <a:off x="2318732" y="5144557"/>
                <a:ext cx="877785" cy="745626"/>
              </a:xfrm>
              <a:prstGeom prst="rect">
                <a:avLst/>
              </a:prstGeom>
            </p:spPr>
            <p:txBody>
              <a:bodyPr wrap="square" lIns="0" tIns="0" rIns="0" bIns="0" anchor="t">
                <a:noAutofit/>
              </a:bodyPr>
              <a:lstStyle/>
              <a:p>
                <a:pPr algn="ctr"/>
                <a:r>
                  <a:rPr lang="en-IN" sz="1600" dirty="0">
                    <a:solidFill>
                      <a:schemeClr val="bg1"/>
                    </a:solidFill>
                    <a:ea typeface="Open Sans" panose="020B0606030504020204" pitchFamily="34" charset="0"/>
                    <a:cs typeface="Segoe UI Light" panose="020B0502040204020203" pitchFamily="34" charset="0"/>
                  </a:rPr>
                  <a:t>Citation Analysis</a:t>
                </a:r>
              </a:p>
            </p:txBody>
          </p:sp>
        </p:grpSp>
        <p:pic>
          <p:nvPicPr>
            <p:cNvPr id="121" name="Graphic 120" descr="Bar chart outline">
              <a:extLst>
                <a:ext uri="{FF2B5EF4-FFF2-40B4-BE49-F238E27FC236}">
                  <a16:creationId xmlns:a16="http://schemas.microsoft.com/office/drawing/2014/main" id="{38320151-5C5D-5523-B5A0-AE1225892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554806" y="4552195"/>
              <a:ext cx="540000" cy="540000"/>
            </a:xfrm>
            <a:prstGeom prst="rect">
              <a:avLst/>
            </a:prstGeom>
          </p:spPr>
        </p:pic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EEC9E188-7605-BD4B-33EB-9BDF0180118A}"/>
              </a:ext>
            </a:extLst>
          </p:cNvPr>
          <p:cNvGrpSpPr/>
          <p:nvPr/>
        </p:nvGrpSpPr>
        <p:grpSpPr>
          <a:xfrm>
            <a:off x="1898816" y="1452772"/>
            <a:ext cx="2254305" cy="2864078"/>
            <a:chOff x="1898816" y="1452772"/>
            <a:chExt cx="2254305" cy="2864078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75E61FF7-1D86-73B6-4EFB-566D4BE39362}"/>
                </a:ext>
              </a:extLst>
            </p:cNvPr>
            <p:cNvGrpSpPr/>
            <p:nvPr/>
          </p:nvGrpSpPr>
          <p:grpSpPr>
            <a:xfrm>
              <a:off x="1898816" y="1452772"/>
              <a:ext cx="2254305" cy="2864078"/>
              <a:chOff x="1898816" y="1452772"/>
              <a:chExt cx="2254305" cy="2864078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E8B0761-37E0-300E-6938-F04A80BEBE71}"/>
                  </a:ext>
                </a:extLst>
              </p:cNvPr>
              <p:cNvSpPr/>
              <p:nvPr/>
            </p:nvSpPr>
            <p:spPr>
              <a:xfrm>
                <a:off x="2458081" y="1488081"/>
                <a:ext cx="1291285" cy="1989581"/>
              </a:xfrm>
              <a:custGeom>
                <a:avLst/>
                <a:gdLst>
                  <a:gd name="connsiteX0" fmla="*/ 1504913 w 1504912"/>
                  <a:gd name="connsiteY0" fmla="*/ 2189922 h 2318732"/>
                  <a:gd name="connsiteX1" fmla="*/ 1376103 w 1504912"/>
                  <a:gd name="connsiteY1" fmla="*/ 2318732 h 2318732"/>
                  <a:gd name="connsiteX2" fmla="*/ 128810 w 1504912"/>
                  <a:gd name="connsiteY2" fmla="*/ 2318732 h 2318732"/>
                  <a:gd name="connsiteX3" fmla="*/ 0 w 1504912"/>
                  <a:gd name="connsiteY3" fmla="*/ 2189922 h 2318732"/>
                  <a:gd name="connsiteX4" fmla="*/ 0 w 1504912"/>
                  <a:gd name="connsiteY4" fmla="*/ 128810 h 2318732"/>
                  <a:gd name="connsiteX5" fmla="*/ 128810 w 1504912"/>
                  <a:gd name="connsiteY5" fmla="*/ 0 h 2318732"/>
                  <a:gd name="connsiteX6" fmla="*/ 1375954 w 1504912"/>
                  <a:gd name="connsiteY6" fmla="*/ 0 h 2318732"/>
                  <a:gd name="connsiteX7" fmla="*/ 1504764 w 1504912"/>
                  <a:gd name="connsiteY7" fmla="*/ 128810 h 231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4912" h="2318732">
                    <a:moveTo>
                      <a:pt x="1504913" y="2189922"/>
                    </a:moveTo>
                    <a:cubicBezTo>
                      <a:pt x="1504913" y="2261005"/>
                      <a:pt x="1447186" y="2318732"/>
                      <a:pt x="1376103" y="2318732"/>
                    </a:cubicBezTo>
                    <a:lnTo>
                      <a:pt x="128810" y="2318732"/>
                    </a:lnTo>
                    <a:cubicBezTo>
                      <a:pt x="57727" y="2318732"/>
                      <a:pt x="0" y="2261005"/>
                      <a:pt x="0" y="2189922"/>
                    </a:cubicBezTo>
                    <a:lnTo>
                      <a:pt x="0" y="128810"/>
                    </a:lnTo>
                    <a:cubicBezTo>
                      <a:pt x="0" y="57727"/>
                      <a:pt x="57727" y="0"/>
                      <a:pt x="128810" y="0"/>
                    </a:cubicBezTo>
                    <a:lnTo>
                      <a:pt x="1375954" y="0"/>
                    </a:lnTo>
                    <a:cubicBezTo>
                      <a:pt x="1447037" y="0"/>
                      <a:pt x="1504764" y="57727"/>
                      <a:pt x="1504764" y="128810"/>
                    </a:cubicBezTo>
                  </a:path>
                </a:pathLst>
              </a:custGeom>
              <a:noFill/>
              <a:ln w="38100" cap="rnd">
                <a:solidFill>
                  <a:schemeClr val="accent2"/>
                </a:solidFill>
                <a:prstDash val="sysDot"/>
                <a:round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61BC4D78-4E9F-7D78-F58E-5BB987B2343D}"/>
                  </a:ext>
                </a:extLst>
              </p:cNvPr>
              <p:cNvSpPr/>
              <p:nvPr/>
            </p:nvSpPr>
            <p:spPr>
              <a:xfrm>
                <a:off x="3136349" y="1452772"/>
                <a:ext cx="1016772" cy="2050024"/>
              </a:xfrm>
              <a:custGeom>
                <a:avLst/>
                <a:gdLst>
                  <a:gd name="connsiteX0" fmla="*/ 625204 w 1150120"/>
                  <a:gd name="connsiteY0" fmla="*/ 2318881 h 2318880"/>
                  <a:gd name="connsiteX1" fmla="*/ 128810 w 1150120"/>
                  <a:gd name="connsiteY1" fmla="*/ 2318881 h 2318880"/>
                  <a:gd name="connsiteX2" fmla="*/ 0 w 1150120"/>
                  <a:gd name="connsiteY2" fmla="*/ 2190071 h 2318880"/>
                  <a:gd name="connsiteX3" fmla="*/ 0 w 1150120"/>
                  <a:gd name="connsiteY3" fmla="*/ 128810 h 2318880"/>
                  <a:gd name="connsiteX4" fmla="*/ 128810 w 1150120"/>
                  <a:gd name="connsiteY4" fmla="*/ 0 h 2318880"/>
                  <a:gd name="connsiteX5" fmla="*/ 622682 w 1150120"/>
                  <a:gd name="connsiteY5" fmla="*/ 0 h 2318880"/>
                  <a:gd name="connsiteX6" fmla="*/ 743478 w 1150120"/>
                  <a:gd name="connsiteY6" fmla="*/ 83994 h 2318880"/>
                  <a:gd name="connsiteX7" fmla="*/ 1142078 w 1150120"/>
                  <a:gd name="connsiteY7" fmla="*/ 1158253 h 2318880"/>
                  <a:gd name="connsiteX8" fmla="*/ 1140890 w 1150120"/>
                  <a:gd name="connsiteY8" fmla="*/ 1251002 h 2318880"/>
                  <a:gd name="connsiteX9" fmla="*/ 744814 w 1150120"/>
                  <a:gd name="connsiteY9" fmla="*/ 2238003 h 2318880"/>
                  <a:gd name="connsiteX10" fmla="*/ 625204 w 1150120"/>
                  <a:gd name="connsiteY10" fmla="*/ 2318881 h 2318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50120" h="2318880">
                    <a:moveTo>
                      <a:pt x="625204" y="2318881"/>
                    </a:moveTo>
                    <a:lnTo>
                      <a:pt x="128810" y="2318881"/>
                    </a:lnTo>
                    <a:cubicBezTo>
                      <a:pt x="57727" y="2318881"/>
                      <a:pt x="0" y="2261153"/>
                      <a:pt x="0" y="2190071"/>
                    </a:cubicBezTo>
                    <a:lnTo>
                      <a:pt x="0" y="128810"/>
                    </a:lnTo>
                    <a:cubicBezTo>
                      <a:pt x="0" y="57727"/>
                      <a:pt x="57727" y="0"/>
                      <a:pt x="128810" y="0"/>
                    </a:cubicBezTo>
                    <a:lnTo>
                      <a:pt x="622682" y="0"/>
                    </a:lnTo>
                    <a:cubicBezTo>
                      <a:pt x="676550" y="0"/>
                      <a:pt x="724780" y="33538"/>
                      <a:pt x="743478" y="83994"/>
                    </a:cubicBezTo>
                    <a:lnTo>
                      <a:pt x="1142078" y="1158253"/>
                    </a:lnTo>
                    <a:cubicBezTo>
                      <a:pt x="1153207" y="1188230"/>
                      <a:pt x="1152762" y="1221323"/>
                      <a:pt x="1140890" y="1251002"/>
                    </a:cubicBezTo>
                    <a:lnTo>
                      <a:pt x="744814" y="2238003"/>
                    </a:lnTo>
                    <a:cubicBezTo>
                      <a:pt x="725225" y="2286827"/>
                      <a:pt x="677886" y="2318881"/>
                      <a:pt x="625204" y="231888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48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E94FBB1-492F-28DA-7006-CF089D725CF8}"/>
                  </a:ext>
                </a:extLst>
              </p:cNvPr>
              <p:cNvSpPr/>
              <p:nvPr/>
            </p:nvSpPr>
            <p:spPr>
              <a:xfrm>
                <a:off x="1898816" y="1601152"/>
                <a:ext cx="1732920" cy="2715698"/>
              </a:xfrm>
              <a:custGeom>
                <a:avLst/>
                <a:gdLst>
                  <a:gd name="connsiteX0" fmla="*/ 2393822 w 2393821"/>
                  <a:gd name="connsiteY0" fmla="*/ 2007391 h 3071856"/>
                  <a:gd name="connsiteX1" fmla="*/ 1234827 w 2393821"/>
                  <a:gd name="connsiteY1" fmla="*/ 0 h 3071856"/>
                  <a:gd name="connsiteX2" fmla="*/ 0 w 2393821"/>
                  <a:gd name="connsiteY2" fmla="*/ 1150685 h 3071856"/>
                  <a:gd name="connsiteX3" fmla="*/ 1150240 w 2393821"/>
                  <a:gd name="connsiteY3" fmla="*/ 3071856 h 3071856"/>
                  <a:gd name="connsiteX0" fmla="*/ 2393822 w 2393822"/>
                  <a:gd name="connsiteY0" fmla="*/ 2007391 h 3071856"/>
                  <a:gd name="connsiteX1" fmla="*/ 1234827 w 2393822"/>
                  <a:gd name="connsiteY1" fmla="*/ 0 h 3071856"/>
                  <a:gd name="connsiteX2" fmla="*/ 0 w 2393822"/>
                  <a:gd name="connsiteY2" fmla="*/ 1150685 h 3071856"/>
                  <a:gd name="connsiteX3" fmla="*/ 126109 w 2393822"/>
                  <a:gd name="connsiteY3" fmla="*/ 3048933 h 3071856"/>
                  <a:gd name="connsiteX4" fmla="*/ 1150240 w 2393822"/>
                  <a:gd name="connsiteY4" fmla="*/ 3071856 h 3071856"/>
                  <a:gd name="connsiteX5" fmla="*/ 2393822 w 2393822"/>
                  <a:gd name="connsiteY5" fmla="*/ 2007391 h 3071856"/>
                  <a:gd name="connsiteX0" fmla="*/ 2393822 w 2393822"/>
                  <a:gd name="connsiteY0" fmla="*/ 2007391 h 3071856"/>
                  <a:gd name="connsiteX1" fmla="*/ 1234827 w 2393822"/>
                  <a:gd name="connsiteY1" fmla="*/ 0 h 3071856"/>
                  <a:gd name="connsiteX2" fmla="*/ 0 w 2393822"/>
                  <a:gd name="connsiteY2" fmla="*/ 1150685 h 3071856"/>
                  <a:gd name="connsiteX3" fmla="*/ 126109 w 2393822"/>
                  <a:gd name="connsiteY3" fmla="*/ 3048933 h 3071856"/>
                  <a:gd name="connsiteX4" fmla="*/ 1150240 w 2393822"/>
                  <a:gd name="connsiteY4" fmla="*/ 3071856 h 3071856"/>
                  <a:gd name="connsiteX5" fmla="*/ 2393822 w 2393822"/>
                  <a:gd name="connsiteY5" fmla="*/ 2007391 h 3071856"/>
                  <a:gd name="connsiteX0" fmla="*/ 2314594 w 2314594"/>
                  <a:gd name="connsiteY0" fmla="*/ 2007391 h 3071856"/>
                  <a:gd name="connsiteX1" fmla="*/ 1155599 w 2314594"/>
                  <a:gd name="connsiteY1" fmla="*/ 0 h 3071856"/>
                  <a:gd name="connsiteX2" fmla="*/ 354405 w 2314594"/>
                  <a:gd name="connsiteY2" fmla="*/ 717052 h 3071856"/>
                  <a:gd name="connsiteX3" fmla="*/ 46881 w 2314594"/>
                  <a:gd name="connsiteY3" fmla="*/ 3048933 h 3071856"/>
                  <a:gd name="connsiteX4" fmla="*/ 1071012 w 2314594"/>
                  <a:gd name="connsiteY4" fmla="*/ 3071856 h 3071856"/>
                  <a:gd name="connsiteX5" fmla="*/ 2314594 w 2314594"/>
                  <a:gd name="connsiteY5" fmla="*/ 2007391 h 3071856"/>
                  <a:gd name="connsiteX0" fmla="*/ 2002415 w 2002415"/>
                  <a:gd name="connsiteY0" fmla="*/ 2007391 h 3071856"/>
                  <a:gd name="connsiteX1" fmla="*/ 843420 w 2002415"/>
                  <a:gd name="connsiteY1" fmla="*/ 0 h 3071856"/>
                  <a:gd name="connsiteX2" fmla="*/ 42226 w 2002415"/>
                  <a:gd name="connsiteY2" fmla="*/ 717052 h 3071856"/>
                  <a:gd name="connsiteX3" fmla="*/ 74067 w 2002415"/>
                  <a:gd name="connsiteY3" fmla="*/ 3067786 h 3071856"/>
                  <a:gd name="connsiteX4" fmla="*/ 758833 w 2002415"/>
                  <a:gd name="connsiteY4" fmla="*/ 3071856 h 3071856"/>
                  <a:gd name="connsiteX5" fmla="*/ 2002415 w 2002415"/>
                  <a:gd name="connsiteY5" fmla="*/ 2007391 h 3071856"/>
                  <a:gd name="connsiteX0" fmla="*/ 2039095 w 2039095"/>
                  <a:gd name="connsiteY0" fmla="*/ 2064916 h 3129381"/>
                  <a:gd name="connsiteX1" fmla="*/ 880100 w 2039095"/>
                  <a:gd name="connsiteY1" fmla="*/ 57525 h 3129381"/>
                  <a:gd name="connsiteX2" fmla="*/ 78906 w 2039095"/>
                  <a:gd name="connsiteY2" fmla="*/ 774577 h 3129381"/>
                  <a:gd name="connsiteX3" fmla="*/ 110747 w 2039095"/>
                  <a:gd name="connsiteY3" fmla="*/ 3125311 h 3129381"/>
                  <a:gd name="connsiteX4" fmla="*/ 795513 w 2039095"/>
                  <a:gd name="connsiteY4" fmla="*/ 3129381 h 3129381"/>
                  <a:gd name="connsiteX5" fmla="*/ 2039095 w 2039095"/>
                  <a:gd name="connsiteY5" fmla="*/ 2064916 h 3129381"/>
                  <a:gd name="connsiteX0" fmla="*/ 2039095 w 2039095"/>
                  <a:gd name="connsiteY0" fmla="*/ 2007391 h 3071856"/>
                  <a:gd name="connsiteX1" fmla="*/ 880100 w 2039095"/>
                  <a:gd name="connsiteY1" fmla="*/ 0 h 3071856"/>
                  <a:gd name="connsiteX2" fmla="*/ 78906 w 2039095"/>
                  <a:gd name="connsiteY2" fmla="*/ 717052 h 3071856"/>
                  <a:gd name="connsiteX3" fmla="*/ 110747 w 2039095"/>
                  <a:gd name="connsiteY3" fmla="*/ 3067786 h 3071856"/>
                  <a:gd name="connsiteX4" fmla="*/ 795513 w 2039095"/>
                  <a:gd name="connsiteY4" fmla="*/ 3071856 h 3071856"/>
                  <a:gd name="connsiteX5" fmla="*/ 2039095 w 2039095"/>
                  <a:gd name="connsiteY5" fmla="*/ 2007391 h 3071856"/>
                  <a:gd name="connsiteX0" fmla="*/ 1960189 w 1960189"/>
                  <a:gd name="connsiteY0" fmla="*/ 2007391 h 3071856"/>
                  <a:gd name="connsiteX1" fmla="*/ 801194 w 1960189"/>
                  <a:gd name="connsiteY1" fmla="*/ 0 h 3071856"/>
                  <a:gd name="connsiteX2" fmla="*/ 0 w 1960189"/>
                  <a:gd name="connsiteY2" fmla="*/ 717052 h 3071856"/>
                  <a:gd name="connsiteX3" fmla="*/ 31841 w 1960189"/>
                  <a:gd name="connsiteY3" fmla="*/ 3067786 h 3071856"/>
                  <a:gd name="connsiteX4" fmla="*/ 716607 w 1960189"/>
                  <a:gd name="connsiteY4" fmla="*/ 3071856 h 3071856"/>
                  <a:gd name="connsiteX5" fmla="*/ 1960189 w 1960189"/>
                  <a:gd name="connsiteY5" fmla="*/ 2007391 h 3071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60189" h="3071856">
                    <a:moveTo>
                      <a:pt x="1960189" y="2007391"/>
                    </a:moveTo>
                    <a:lnTo>
                      <a:pt x="801194" y="0"/>
                    </a:lnTo>
                    <a:lnTo>
                      <a:pt x="0" y="717052"/>
                    </a:lnTo>
                    <a:lnTo>
                      <a:pt x="31841" y="3067786"/>
                    </a:lnTo>
                    <a:lnTo>
                      <a:pt x="716607" y="3071856"/>
                    </a:lnTo>
                    <a:lnTo>
                      <a:pt x="1960189" y="2007391"/>
                    </a:lnTo>
                    <a:close/>
                  </a:path>
                </a:pathLst>
              </a:custGeom>
              <a:gradFill>
                <a:gsLst>
                  <a:gs pos="26000">
                    <a:schemeClr val="bg1">
                      <a:lumMod val="50000"/>
                      <a:alpha val="0"/>
                    </a:schemeClr>
                  </a:gs>
                  <a:gs pos="86000">
                    <a:schemeClr val="bg1">
                      <a:lumMod val="50000"/>
                      <a:alpha val="32000"/>
                    </a:schemeClr>
                  </a:gs>
                </a:gsLst>
                <a:lin ang="19800000" scaled="0"/>
              </a:gradFill>
              <a:ln w="148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87E465F4-2DEA-222E-DFF8-B54779AFB351}"/>
                  </a:ext>
                </a:extLst>
              </p:cNvPr>
              <p:cNvSpPr/>
              <p:nvPr/>
            </p:nvSpPr>
            <p:spPr>
              <a:xfrm>
                <a:off x="2574842" y="1566649"/>
                <a:ext cx="1117896" cy="1822141"/>
              </a:xfrm>
              <a:custGeom>
                <a:avLst/>
                <a:gdLst>
                  <a:gd name="connsiteX0" fmla="*/ 1135696 w 1264506"/>
                  <a:gd name="connsiteY0" fmla="*/ 2061112 h 2061111"/>
                  <a:gd name="connsiteX1" fmla="*/ 128810 w 1264506"/>
                  <a:gd name="connsiteY1" fmla="*/ 2061112 h 2061111"/>
                  <a:gd name="connsiteX2" fmla="*/ 0 w 1264506"/>
                  <a:gd name="connsiteY2" fmla="*/ 1932302 h 2061111"/>
                  <a:gd name="connsiteX3" fmla="*/ 0 w 1264506"/>
                  <a:gd name="connsiteY3" fmla="*/ 128810 h 2061111"/>
                  <a:gd name="connsiteX4" fmla="*/ 128810 w 1264506"/>
                  <a:gd name="connsiteY4" fmla="*/ 0 h 2061111"/>
                  <a:gd name="connsiteX5" fmla="*/ 1135696 w 1264506"/>
                  <a:gd name="connsiteY5" fmla="*/ 0 h 2061111"/>
                  <a:gd name="connsiteX6" fmla="*/ 1264507 w 1264506"/>
                  <a:gd name="connsiteY6" fmla="*/ 128810 h 2061111"/>
                  <a:gd name="connsiteX7" fmla="*/ 1264507 w 1264506"/>
                  <a:gd name="connsiteY7" fmla="*/ 1932302 h 2061111"/>
                  <a:gd name="connsiteX8" fmla="*/ 1135696 w 1264506"/>
                  <a:gd name="connsiteY8" fmla="*/ 2061112 h 206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64506" h="2061111">
                    <a:moveTo>
                      <a:pt x="1135696" y="2061112"/>
                    </a:moveTo>
                    <a:lnTo>
                      <a:pt x="128810" y="2061112"/>
                    </a:lnTo>
                    <a:cubicBezTo>
                      <a:pt x="57727" y="2061112"/>
                      <a:pt x="0" y="2003385"/>
                      <a:pt x="0" y="1932302"/>
                    </a:cubicBezTo>
                    <a:lnTo>
                      <a:pt x="0" y="128810"/>
                    </a:lnTo>
                    <a:cubicBezTo>
                      <a:pt x="0" y="57727"/>
                      <a:pt x="57727" y="0"/>
                      <a:pt x="128810" y="0"/>
                    </a:cubicBezTo>
                    <a:lnTo>
                      <a:pt x="1135696" y="0"/>
                    </a:lnTo>
                    <a:cubicBezTo>
                      <a:pt x="1206780" y="0"/>
                      <a:pt x="1264507" y="57727"/>
                      <a:pt x="1264507" y="128810"/>
                    </a:cubicBezTo>
                    <a:lnTo>
                      <a:pt x="1264507" y="1932302"/>
                    </a:lnTo>
                    <a:cubicBezTo>
                      <a:pt x="1264507" y="2003533"/>
                      <a:pt x="1206780" y="2061112"/>
                      <a:pt x="1135696" y="2061112"/>
                    </a:cubicBezTo>
                    <a:close/>
                  </a:path>
                </a:pathLst>
              </a:custGeom>
              <a:solidFill>
                <a:schemeClr val="bg1"/>
              </a:solidFill>
              <a:ln w="25400" cap="flat">
                <a:solidFill>
                  <a:srgbClr val="F9F9F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10297FD-CDF0-DF45-A0F1-6D872D2D6C8E}"/>
                  </a:ext>
                </a:extLst>
              </p:cNvPr>
              <p:cNvSpPr txBox="1"/>
              <p:nvPr/>
            </p:nvSpPr>
            <p:spPr>
              <a:xfrm>
                <a:off x="3749406" y="2414521"/>
                <a:ext cx="354730" cy="24264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r>
                  <a:rPr lang="en-IN" b="1" dirty="0">
                    <a:solidFill>
                      <a:schemeClr val="bg1"/>
                    </a:solidFill>
                  </a:rPr>
                  <a:t>02</a:t>
                </a: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82E7B0E0-9866-71E1-5644-EA318A112CCF}"/>
                  </a:ext>
                </a:extLst>
              </p:cNvPr>
              <p:cNvSpPr/>
              <p:nvPr/>
            </p:nvSpPr>
            <p:spPr>
              <a:xfrm>
                <a:off x="2700382" y="2242398"/>
                <a:ext cx="877785" cy="1023899"/>
              </a:xfrm>
              <a:prstGeom prst="rect">
                <a:avLst/>
              </a:prstGeom>
            </p:spPr>
            <p:txBody>
              <a:bodyPr wrap="square" lIns="0" tIns="0" rIns="0" bIns="0" anchor="t">
                <a:noAutofit/>
              </a:bodyPr>
              <a:lstStyle/>
              <a:p>
                <a:pPr algn="ctr"/>
                <a:r>
                  <a:rPr lang="en-IN" sz="14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ea typeface="Open Sans" panose="020B0606030504020204" pitchFamily="34" charset="0"/>
                    <a:cs typeface="Segoe UI Light" panose="020B0502040204020203" pitchFamily="34" charset="0"/>
                  </a:rPr>
                  <a:t>Domain Specific Machine Translation</a:t>
                </a:r>
              </a:p>
            </p:txBody>
          </p:sp>
        </p:grpSp>
        <p:pic>
          <p:nvPicPr>
            <p:cNvPr id="124" name="Graphic 123" descr="Subtitles outline">
              <a:extLst>
                <a:ext uri="{FF2B5EF4-FFF2-40B4-BE49-F238E27FC236}">
                  <a16:creationId xmlns:a16="http://schemas.microsoft.com/office/drawing/2014/main" id="{0FDA47C3-69E3-EDF2-8768-0809041E3A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2878391" y="1725412"/>
              <a:ext cx="508748" cy="508748"/>
            </a:xfrm>
            <a:prstGeom prst="rect">
              <a:avLst/>
            </a:prstGeom>
          </p:spPr>
        </p:pic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68845740-22BF-0D06-B34E-A7B64BF3D6C2}"/>
              </a:ext>
            </a:extLst>
          </p:cNvPr>
          <p:cNvGrpSpPr/>
          <p:nvPr/>
        </p:nvGrpSpPr>
        <p:grpSpPr>
          <a:xfrm>
            <a:off x="7471965" y="1452772"/>
            <a:ext cx="2254305" cy="2864078"/>
            <a:chOff x="7471965" y="1452772"/>
            <a:chExt cx="2254305" cy="2864078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C36A4CB7-76CB-4B5E-6CBE-6929A1E86B5C}"/>
                </a:ext>
              </a:extLst>
            </p:cNvPr>
            <p:cNvGrpSpPr/>
            <p:nvPr/>
          </p:nvGrpSpPr>
          <p:grpSpPr>
            <a:xfrm>
              <a:off x="7471965" y="1452772"/>
              <a:ext cx="2254305" cy="2864078"/>
              <a:chOff x="7471965" y="1452772"/>
              <a:chExt cx="2254305" cy="2864078"/>
            </a:xfrm>
          </p:grpSpPr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1725A427-98AE-FE7E-313A-78C1FBFC838C}"/>
                  </a:ext>
                </a:extLst>
              </p:cNvPr>
              <p:cNvSpPr/>
              <p:nvPr/>
            </p:nvSpPr>
            <p:spPr>
              <a:xfrm>
                <a:off x="8031230" y="1488081"/>
                <a:ext cx="1291285" cy="1989581"/>
              </a:xfrm>
              <a:custGeom>
                <a:avLst/>
                <a:gdLst>
                  <a:gd name="connsiteX0" fmla="*/ 1504913 w 1504912"/>
                  <a:gd name="connsiteY0" fmla="*/ 2189922 h 2318732"/>
                  <a:gd name="connsiteX1" fmla="*/ 1376103 w 1504912"/>
                  <a:gd name="connsiteY1" fmla="*/ 2318732 h 2318732"/>
                  <a:gd name="connsiteX2" fmla="*/ 128810 w 1504912"/>
                  <a:gd name="connsiteY2" fmla="*/ 2318732 h 2318732"/>
                  <a:gd name="connsiteX3" fmla="*/ 0 w 1504912"/>
                  <a:gd name="connsiteY3" fmla="*/ 2189922 h 2318732"/>
                  <a:gd name="connsiteX4" fmla="*/ 0 w 1504912"/>
                  <a:gd name="connsiteY4" fmla="*/ 128810 h 2318732"/>
                  <a:gd name="connsiteX5" fmla="*/ 128810 w 1504912"/>
                  <a:gd name="connsiteY5" fmla="*/ 0 h 2318732"/>
                  <a:gd name="connsiteX6" fmla="*/ 1375954 w 1504912"/>
                  <a:gd name="connsiteY6" fmla="*/ 0 h 2318732"/>
                  <a:gd name="connsiteX7" fmla="*/ 1504764 w 1504912"/>
                  <a:gd name="connsiteY7" fmla="*/ 128810 h 231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4912" h="2318732">
                    <a:moveTo>
                      <a:pt x="1504913" y="2189922"/>
                    </a:moveTo>
                    <a:cubicBezTo>
                      <a:pt x="1504913" y="2261005"/>
                      <a:pt x="1447186" y="2318732"/>
                      <a:pt x="1376103" y="2318732"/>
                    </a:cubicBezTo>
                    <a:lnTo>
                      <a:pt x="128810" y="2318732"/>
                    </a:lnTo>
                    <a:cubicBezTo>
                      <a:pt x="57727" y="2318732"/>
                      <a:pt x="0" y="2261005"/>
                      <a:pt x="0" y="2189922"/>
                    </a:cubicBezTo>
                    <a:lnTo>
                      <a:pt x="0" y="128810"/>
                    </a:lnTo>
                    <a:cubicBezTo>
                      <a:pt x="0" y="57727"/>
                      <a:pt x="57727" y="0"/>
                      <a:pt x="128810" y="0"/>
                    </a:cubicBezTo>
                    <a:lnTo>
                      <a:pt x="1375954" y="0"/>
                    </a:lnTo>
                    <a:cubicBezTo>
                      <a:pt x="1447037" y="0"/>
                      <a:pt x="1504764" y="57727"/>
                      <a:pt x="1504764" y="128810"/>
                    </a:cubicBezTo>
                  </a:path>
                </a:pathLst>
              </a:custGeom>
              <a:noFill/>
              <a:ln w="38100" cap="rnd">
                <a:solidFill>
                  <a:schemeClr val="accent5"/>
                </a:solidFill>
                <a:prstDash val="sysDot"/>
                <a:round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1751561-648D-C593-6310-62F56B7E5DBB}"/>
                  </a:ext>
                </a:extLst>
              </p:cNvPr>
              <p:cNvSpPr/>
              <p:nvPr/>
            </p:nvSpPr>
            <p:spPr>
              <a:xfrm>
                <a:off x="8709498" y="1452772"/>
                <a:ext cx="1016772" cy="2050024"/>
              </a:xfrm>
              <a:custGeom>
                <a:avLst/>
                <a:gdLst>
                  <a:gd name="connsiteX0" fmla="*/ 625204 w 1150120"/>
                  <a:gd name="connsiteY0" fmla="*/ 2318881 h 2318880"/>
                  <a:gd name="connsiteX1" fmla="*/ 128810 w 1150120"/>
                  <a:gd name="connsiteY1" fmla="*/ 2318881 h 2318880"/>
                  <a:gd name="connsiteX2" fmla="*/ 0 w 1150120"/>
                  <a:gd name="connsiteY2" fmla="*/ 2190071 h 2318880"/>
                  <a:gd name="connsiteX3" fmla="*/ 0 w 1150120"/>
                  <a:gd name="connsiteY3" fmla="*/ 128810 h 2318880"/>
                  <a:gd name="connsiteX4" fmla="*/ 128810 w 1150120"/>
                  <a:gd name="connsiteY4" fmla="*/ 0 h 2318880"/>
                  <a:gd name="connsiteX5" fmla="*/ 622682 w 1150120"/>
                  <a:gd name="connsiteY5" fmla="*/ 0 h 2318880"/>
                  <a:gd name="connsiteX6" fmla="*/ 743478 w 1150120"/>
                  <a:gd name="connsiteY6" fmla="*/ 83994 h 2318880"/>
                  <a:gd name="connsiteX7" fmla="*/ 1142078 w 1150120"/>
                  <a:gd name="connsiteY7" fmla="*/ 1158253 h 2318880"/>
                  <a:gd name="connsiteX8" fmla="*/ 1140890 w 1150120"/>
                  <a:gd name="connsiteY8" fmla="*/ 1251002 h 2318880"/>
                  <a:gd name="connsiteX9" fmla="*/ 744814 w 1150120"/>
                  <a:gd name="connsiteY9" fmla="*/ 2238003 h 2318880"/>
                  <a:gd name="connsiteX10" fmla="*/ 625204 w 1150120"/>
                  <a:gd name="connsiteY10" fmla="*/ 2318881 h 2318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50120" h="2318880">
                    <a:moveTo>
                      <a:pt x="625204" y="2318881"/>
                    </a:moveTo>
                    <a:lnTo>
                      <a:pt x="128810" y="2318881"/>
                    </a:lnTo>
                    <a:cubicBezTo>
                      <a:pt x="57727" y="2318881"/>
                      <a:pt x="0" y="2261153"/>
                      <a:pt x="0" y="2190071"/>
                    </a:cubicBezTo>
                    <a:lnTo>
                      <a:pt x="0" y="128810"/>
                    </a:lnTo>
                    <a:cubicBezTo>
                      <a:pt x="0" y="57727"/>
                      <a:pt x="57727" y="0"/>
                      <a:pt x="128810" y="0"/>
                    </a:cubicBezTo>
                    <a:lnTo>
                      <a:pt x="622682" y="0"/>
                    </a:lnTo>
                    <a:cubicBezTo>
                      <a:pt x="676550" y="0"/>
                      <a:pt x="724780" y="33538"/>
                      <a:pt x="743478" y="83994"/>
                    </a:cubicBezTo>
                    <a:lnTo>
                      <a:pt x="1142078" y="1158253"/>
                    </a:lnTo>
                    <a:cubicBezTo>
                      <a:pt x="1153207" y="1188230"/>
                      <a:pt x="1152762" y="1221323"/>
                      <a:pt x="1140890" y="1251002"/>
                    </a:cubicBezTo>
                    <a:lnTo>
                      <a:pt x="744814" y="2238003"/>
                    </a:lnTo>
                    <a:cubicBezTo>
                      <a:pt x="725225" y="2286827"/>
                      <a:pt x="677886" y="2318881"/>
                      <a:pt x="625204" y="231888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48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07A9DBA0-8496-F636-EF01-A5BF5D559B96}"/>
                  </a:ext>
                </a:extLst>
              </p:cNvPr>
              <p:cNvSpPr/>
              <p:nvPr/>
            </p:nvSpPr>
            <p:spPr>
              <a:xfrm>
                <a:off x="7471965" y="1601152"/>
                <a:ext cx="1732920" cy="2715698"/>
              </a:xfrm>
              <a:custGeom>
                <a:avLst/>
                <a:gdLst>
                  <a:gd name="connsiteX0" fmla="*/ 2393822 w 2393821"/>
                  <a:gd name="connsiteY0" fmla="*/ 2007391 h 3071856"/>
                  <a:gd name="connsiteX1" fmla="*/ 1234827 w 2393821"/>
                  <a:gd name="connsiteY1" fmla="*/ 0 h 3071856"/>
                  <a:gd name="connsiteX2" fmla="*/ 0 w 2393821"/>
                  <a:gd name="connsiteY2" fmla="*/ 1150685 h 3071856"/>
                  <a:gd name="connsiteX3" fmla="*/ 1150240 w 2393821"/>
                  <a:gd name="connsiteY3" fmla="*/ 3071856 h 3071856"/>
                  <a:gd name="connsiteX0" fmla="*/ 2393822 w 2393822"/>
                  <a:gd name="connsiteY0" fmla="*/ 2007391 h 3071856"/>
                  <a:gd name="connsiteX1" fmla="*/ 1234827 w 2393822"/>
                  <a:gd name="connsiteY1" fmla="*/ 0 h 3071856"/>
                  <a:gd name="connsiteX2" fmla="*/ 0 w 2393822"/>
                  <a:gd name="connsiteY2" fmla="*/ 1150685 h 3071856"/>
                  <a:gd name="connsiteX3" fmla="*/ 126109 w 2393822"/>
                  <a:gd name="connsiteY3" fmla="*/ 3048933 h 3071856"/>
                  <a:gd name="connsiteX4" fmla="*/ 1150240 w 2393822"/>
                  <a:gd name="connsiteY4" fmla="*/ 3071856 h 3071856"/>
                  <a:gd name="connsiteX5" fmla="*/ 2393822 w 2393822"/>
                  <a:gd name="connsiteY5" fmla="*/ 2007391 h 3071856"/>
                  <a:gd name="connsiteX0" fmla="*/ 2393822 w 2393822"/>
                  <a:gd name="connsiteY0" fmla="*/ 2007391 h 3071856"/>
                  <a:gd name="connsiteX1" fmla="*/ 1234827 w 2393822"/>
                  <a:gd name="connsiteY1" fmla="*/ 0 h 3071856"/>
                  <a:gd name="connsiteX2" fmla="*/ 0 w 2393822"/>
                  <a:gd name="connsiteY2" fmla="*/ 1150685 h 3071856"/>
                  <a:gd name="connsiteX3" fmla="*/ 126109 w 2393822"/>
                  <a:gd name="connsiteY3" fmla="*/ 3048933 h 3071856"/>
                  <a:gd name="connsiteX4" fmla="*/ 1150240 w 2393822"/>
                  <a:gd name="connsiteY4" fmla="*/ 3071856 h 3071856"/>
                  <a:gd name="connsiteX5" fmla="*/ 2393822 w 2393822"/>
                  <a:gd name="connsiteY5" fmla="*/ 2007391 h 3071856"/>
                  <a:gd name="connsiteX0" fmla="*/ 2314594 w 2314594"/>
                  <a:gd name="connsiteY0" fmla="*/ 2007391 h 3071856"/>
                  <a:gd name="connsiteX1" fmla="*/ 1155599 w 2314594"/>
                  <a:gd name="connsiteY1" fmla="*/ 0 h 3071856"/>
                  <a:gd name="connsiteX2" fmla="*/ 354405 w 2314594"/>
                  <a:gd name="connsiteY2" fmla="*/ 717052 h 3071856"/>
                  <a:gd name="connsiteX3" fmla="*/ 46881 w 2314594"/>
                  <a:gd name="connsiteY3" fmla="*/ 3048933 h 3071856"/>
                  <a:gd name="connsiteX4" fmla="*/ 1071012 w 2314594"/>
                  <a:gd name="connsiteY4" fmla="*/ 3071856 h 3071856"/>
                  <a:gd name="connsiteX5" fmla="*/ 2314594 w 2314594"/>
                  <a:gd name="connsiteY5" fmla="*/ 2007391 h 3071856"/>
                  <a:gd name="connsiteX0" fmla="*/ 2002415 w 2002415"/>
                  <a:gd name="connsiteY0" fmla="*/ 2007391 h 3071856"/>
                  <a:gd name="connsiteX1" fmla="*/ 843420 w 2002415"/>
                  <a:gd name="connsiteY1" fmla="*/ 0 h 3071856"/>
                  <a:gd name="connsiteX2" fmla="*/ 42226 w 2002415"/>
                  <a:gd name="connsiteY2" fmla="*/ 717052 h 3071856"/>
                  <a:gd name="connsiteX3" fmla="*/ 74067 w 2002415"/>
                  <a:gd name="connsiteY3" fmla="*/ 3067786 h 3071856"/>
                  <a:gd name="connsiteX4" fmla="*/ 758833 w 2002415"/>
                  <a:gd name="connsiteY4" fmla="*/ 3071856 h 3071856"/>
                  <a:gd name="connsiteX5" fmla="*/ 2002415 w 2002415"/>
                  <a:gd name="connsiteY5" fmla="*/ 2007391 h 3071856"/>
                  <a:gd name="connsiteX0" fmla="*/ 2039095 w 2039095"/>
                  <a:gd name="connsiteY0" fmla="*/ 2064916 h 3129381"/>
                  <a:gd name="connsiteX1" fmla="*/ 880100 w 2039095"/>
                  <a:gd name="connsiteY1" fmla="*/ 57525 h 3129381"/>
                  <a:gd name="connsiteX2" fmla="*/ 78906 w 2039095"/>
                  <a:gd name="connsiteY2" fmla="*/ 774577 h 3129381"/>
                  <a:gd name="connsiteX3" fmla="*/ 110747 w 2039095"/>
                  <a:gd name="connsiteY3" fmla="*/ 3125311 h 3129381"/>
                  <a:gd name="connsiteX4" fmla="*/ 795513 w 2039095"/>
                  <a:gd name="connsiteY4" fmla="*/ 3129381 h 3129381"/>
                  <a:gd name="connsiteX5" fmla="*/ 2039095 w 2039095"/>
                  <a:gd name="connsiteY5" fmla="*/ 2064916 h 3129381"/>
                  <a:gd name="connsiteX0" fmla="*/ 2039095 w 2039095"/>
                  <a:gd name="connsiteY0" fmla="*/ 2007391 h 3071856"/>
                  <a:gd name="connsiteX1" fmla="*/ 880100 w 2039095"/>
                  <a:gd name="connsiteY1" fmla="*/ 0 h 3071856"/>
                  <a:gd name="connsiteX2" fmla="*/ 78906 w 2039095"/>
                  <a:gd name="connsiteY2" fmla="*/ 717052 h 3071856"/>
                  <a:gd name="connsiteX3" fmla="*/ 110747 w 2039095"/>
                  <a:gd name="connsiteY3" fmla="*/ 3067786 h 3071856"/>
                  <a:gd name="connsiteX4" fmla="*/ 795513 w 2039095"/>
                  <a:gd name="connsiteY4" fmla="*/ 3071856 h 3071856"/>
                  <a:gd name="connsiteX5" fmla="*/ 2039095 w 2039095"/>
                  <a:gd name="connsiteY5" fmla="*/ 2007391 h 3071856"/>
                  <a:gd name="connsiteX0" fmla="*/ 1960189 w 1960189"/>
                  <a:gd name="connsiteY0" fmla="*/ 2007391 h 3071856"/>
                  <a:gd name="connsiteX1" fmla="*/ 801194 w 1960189"/>
                  <a:gd name="connsiteY1" fmla="*/ 0 h 3071856"/>
                  <a:gd name="connsiteX2" fmla="*/ 0 w 1960189"/>
                  <a:gd name="connsiteY2" fmla="*/ 717052 h 3071856"/>
                  <a:gd name="connsiteX3" fmla="*/ 31841 w 1960189"/>
                  <a:gd name="connsiteY3" fmla="*/ 3067786 h 3071856"/>
                  <a:gd name="connsiteX4" fmla="*/ 716607 w 1960189"/>
                  <a:gd name="connsiteY4" fmla="*/ 3071856 h 3071856"/>
                  <a:gd name="connsiteX5" fmla="*/ 1960189 w 1960189"/>
                  <a:gd name="connsiteY5" fmla="*/ 2007391 h 3071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60189" h="3071856">
                    <a:moveTo>
                      <a:pt x="1960189" y="2007391"/>
                    </a:moveTo>
                    <a:lnTo>
                      <a:pt x="801194" y="0"/>
                    </a:lnTo>
                    <a:lnTo>
                      <a:pt x="0" y="717052"/>
                    </a:lnTo>
                    <a:lnTo>
                      <a:pt x="31841" y="3067786"/>
                    </a:lnTo>
                    <a:lnTo>
                      <a:pt x="716607" y="3071856"/>
                    </a:lnTo>
                    <a:lnTo>
                      <a:pt x="1960189" y="2007391"/>
                    </a:lnTo>
                    <a:close/>
                  </a:path>
                </a:pathLst>
              </a:custGeom>
              <a:gradFill>
                <a:gsLst>
                  <a:gs pos="26000">
                    <a:schemeClr val="bg1">
                      <a:lumMod val="50000"/>
                      <a:alpha val="0"/>
                    </a:schemeClr>
                  </a:gs>
                  <a:gs pos="86000">
                    <a:schemeClr val="bg1">
                      <a:lumMod val="50000"/>
                      <a:alpha val="32000"/>
                    </a:schemeClr>
                  </a:gs>
                </a:gsLst>
                <a:lin ang="19800000" scaled="0"/>
              </a:gradFill>
              <a:ln w="148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8712714B-2C16-93DB-3BE3-4CCD87F01533}"/>
                  </a:ext>
                </a:extLst>
              </p:cNvPr>
              <p:cNvSpPr/>
              <p:nvPr/>
            </p:nvSpPr>
            <p:spPr>
              <a:xfrm>
                <a:off x="8147991" y="1566649"/>
                <a:ext cx="1117896" cy="1822141"/>
              </a:xfrm>
              <a:custGeom>
                <a:avLst/>
                <a:gdLst>
                  <a:gd name="connsiteX0" fmla="*/ 1135696 w 1264506"/>
                  <a:gd name="connsiteY0" fmla="*/ 2061112 h 2061111"/>
                  <a:gd name="connsiteX1" fmla="*/ 128810 w 1264506"/>
                  <a:gd name="connsiteY1" fmla="*/ 2061112 h 2061111"/>
                  <a:gd name="connsiteX2" fmla="*/ 0 w 1264506"/>
                  <a:gd name="connsiteY2" fmla="*/ 1932302 h 2061111"/>
                  <a:gd name="connsiteX3" fmla="*/ 0 w 1264506"/>
                  <a:gd name="connsiteY3" fmla="*/ 128810 h 2061111"/>
                  <a:gd name="connsiteX4" fmla="*/ 128810 w 1264506"/>
                  <a:gd name="connsiteY4" fmla="*/ 0 h 2061111"/>
                  <a:gd name="connsiteX5" fmla="*/ 1135696 w 1264506"/>
                  <a:gd name="connsiteY5" fmla="*/ 0 h 2061111"/>
                  <a:gd name="connsiteX6" fmla="*/ 1264507 w 1264506"/>
                  <a:gd name="connsiteY6" fmla="*/ 128810 h 2061111"/>
                  <a:gd name="connsiteX7" fmla="*/ 1264507 w 1264506"/>
                  <a:gd name="connsiteY7" fmla="*/ 1932302 h 2061111"/>
                  <a:gd name="connsiteX8" fmla="*/ 1135696 w 1264506"/>
                  <a:gd name="connsiteY8" fmla="*/ 2061112 h 206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64506" h="2061111">
                    <a:moveTo>
                      <a:pt x="1135696" y="2061112"/>
                    </a:moveTo>
                    <a:lnTo>
                      <a:pt x="128810" y="2061112"/>
                    </a:lnTo>
                    <a:cubicBezTo>
                      <a:pt x="57727" y="2061112"/>
                      <a:pt x="0" y="2003385"/>
                      <a:pt x="0" y="1932302"/>
                    </a:cubicBezTo>
                    <a:lnTo>
                      <a:pt x="0" y="128810"/>
                    </a:lnTo>
                    <a:cubicBezTo>
                      <a:pt x="0" y="57727"/>
                      <a:pt x="57727" y="0"/>
                      <a:pt x="128810" y="0"/>
                    </a:cubicBezTo>
                    <a:lnTo>
                      <a:pt x="1135696" y="0"/>
                    </a:lnTo>
                    <a:cubicBezTo>
                      <a:pt x="1206780" y="0"/>
                      <a:pt x="1264507" y="57727"/>
                      <a:pt x="1264507" y="128810"/>
                    </a:cubicBezTo>
                    <a:lnTo>
                      <a:pt x="1264507" y="1932302"/>
                    </a:lnTo>
                    <a:cubicBezTo>
                      <a:pt x="1264507" y="2003533"/>
                      <a:pt x="1206780" y="2061112"/>
                      <a:pt x="1135696" y="2061112"/>
                    </a:cubicBezTo>
                    <a:close/>
                  </a:path>
                </a:pathLst>
              </a:custGeom>
              <a:solidFill>
                <a:schemeClr val="bg1"/>
              </a:solidFill>
              <a:ln w="25400" cap="flat">
                <a:solidFill>
                  <a:srgbClr val="F9F9F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7DEFA9D-B34D-6C81-758D-87B301A67FDC}"/>
                  </a:ext>
                </a:extLst>
              </p:cNvPr>
              <p:cNvSpPr txBox="1"/>
              <p:nvPr/>
            </p:nvSpPr>
            <p:spPr>
              <a:xfrm>
                <a:off x="9306144" y="2414521"/>
                <a:ext cx="354730" cy="24264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r>
                  <a:rPr lang="en-IN" b="1" dirty="0">
                    <a:solidFill>
                      <a:schemeClr val="bg1"/>
                    </a:solidFill>
                  </a:rPr>
                  <a:t>05</a:t>
                </a: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9461F10-2A37-02BA-C584-D15F5B4A81FF}"/>
                  </a:ext>
                </a:extLst>
              </p:cNvPr>
              <p:cNvSpPr/>
              <p:nvPr/>
            </p:nvSpPr>
            <p:spPr>
              <a:xfrm>
                <a:off x="8267805" y="2242398"/>
                <a:ext cx="877785" cy="1023899"/>
              </a:xfrm>
              <a:prstGeom prst="rect">
                <a:avLst/>
              </a:prstGeom>
            </p:spPr>
            <p:txBody>
              <a:bodyPr wrap="square" lIns="0" tIns="0" rIns="0" bIns="0" anchor="t">
                <a:noAutofit/>
              </a:bodyPr>
              <a:lstStyle/>
              <a:p>
                <a:r>
                  <a:rPr lang="en-GB" sz="1400" dirty="0"/>
                  <a:t>Enriching resource description </a:t>
                </a:r>
              </a:p>
            </p:txBody>
          </p:sp>
        </p:grpSp>
        <p:pic>
          <p:nvPicPr>
            <p:cNvPr id="127" name="Graphic 126" descr="Morse Code with solid fill">
              <a:extLst>
                <a:ext uri="{FF2B5EF4-FFF2-40B4-BE49-F238E27FC236}">
                  <a16:creationId xmlns:a16="http://schemas.microsoft.com/office/drawing/2014/main" id="{48BFD961-6B9F-BE2F-C838-A0E4A6E25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8484109" y="1720365"/>
              <a:ext cx="433161" cy="433161"/>
            </a:xfrm>
            <a:prstGeom prst="rect">
              <a:avLst/>
            </a:prstGeom>
          </p:spPr>
        </p:pic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1C39C028-829C-915A-0C9B-4DFB4701749B}"/>
              </a:ext>
            </a:extLst>
          </p:cNvPr>
          <p:cNvGrpSpPr/>
          <p:nvPr/>
        </p:nvGrpSpPr>
        <p:grpSpPr>
          <a:xfrm>
            <a:off x="5614249" y="1452772"/>
            <a:ext cx="2254305" cy="2864078"/>
            <a:chOff x="5614249" y="1452772"/>
            <a:chExt cx="2254305" cy="2864078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FDF55604-D4EC-5C92-4411-7D4503C07987}"/>
                </a:ext>
              </a:extLst>
            </p:cNvPr>
            <p:cNvGrpSpPr/>
            <p:nvPr/>
          </p:nvGrpSpPr>
          <p:grpSpPr>
            <a:xfrm>
              <a:off x="5614249" y="1452772"/>
              <a:ext cx="2254305" cy="2864078"/>
              <a:chOff x="5614249" y="1452772"/>
              <a:chExt cx="2254305" cy="2864078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8A7548CF-E736-3B2C-EBDC-794BB5E71B14}"/>
                  </a:ext>
                </a:extLst>
              </p:cNvPr>
              <p:cNvSpPr/>
              <p:nvPr/>
            </p:nvSpPr>
            <p:spPr>
              <a:xfrm>
                <a:off x="6173514" y="1488081"/>
                <a:ext cx="1291285" cy="1989581"/>
              </a:xfrm>
              <a:custGeom>
                <a:avLst/>
                <a:gdLst>
                  <a:gd name="connsiteX0" fmla="*/ 1504913 w 1504912"/>
                  <a:gd name="connsiteY0" fmla="*/ 2189922 h 2318732"/>
                  <a:gd name="connsiteX1" fmla="*/ 1376103 w 1504912"/>
                  <a:gd name="connsiteY1" fmla="*/ 2318732 h 2318732"/>
                  <a:gd name="connsiteX2" fmla="*/ 128810 w 1504912"/>
                  <a:gd name="connsiteY2" fmla="*/ 2318732 h 2318732"/>
                  <a:gd name="connsiteX3" fmla="*/ 0 w 1504912"/>
                  <a:gd name="connsiteY3" fmla="*/ 2189922 h 2318732"/>
                  <a:gd name="connsiteX4" fmla="*/ 0 w 1504912"/>
                  <a:gd name="connsiteY4" fmla="*/ 128810 h 2318732"/>
                  <a:gd name="connsiteX5" fmla="*/ 128810 w 1504912"/>
                  <a:gd name="connsiteY5" fmla="*/ 0 h 2318732"/>
                  <a:gd name="connsiteX6" fmla="*/ 1375954 w 1504912"/>
                  <a:gd name="connsiteY6" fmla="*/ 0 h 2318732"/>
                  <a:gd name="connsiteX7" fmla="*/ 1504764 w 1504912"/>
                  <a:gd name="connsiteY7" fmla="*/ 128810 h 231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4912" h="2318732">
                    <a:moveTo>
                      <a:pt x="1504913" y="2189922"/>
                    </a:moveTo>
                    <a:cubicBezTo>
                      <a:pt x="1504913" y="2261005"/>
                      <a:pt x="1447186" y="2318732"/>
                      <a:pt x="1376103" y="2318732"/>
                    </a:cubicBezTo>
                    <a:lnTo>
                      <a:pt x="128810" y="2318732"/>
                    </a:lnTo>
                    <a:cubicBezTo>
                      <a:pt x="57727" y="2318732"/>
                      <a:pt x="0" y="2261005"/>
                      <a:pt x="0" y="2189922"/>
                    </a:cubicBezTo>
                    <a:lnTo>
                      <a:pt x="0" y="128810"/>
                    </a:lnTo>
                    <a:cubicBezTo>
                      <a:pt x="0" y="57727"/>
                      <a:pt x="57727" y="0"/>
                      <a:pt x="128810" y="0"/>
                    </a:cubicBezTo>
                    <a:lnTo>
                      <a:pt x="1375954" y="0"/>
                    </a:lnTo>
                    <a:cubicBezTo>
                      <a:pt x="1447037" y="0"/>
                      <a:pt x="1504764" y="57727"/>
                      <a:pt x="1504764" y="128810"/>
                    </a:cubicBezTo>
                  </a:path>
                </a:pathLst>
              </a:custGeom>
              <a:noFill/>
              <a:ln w="38100" cap="rnd">
                <a:solidFill>
                  <a:schemeClr val="accent4"/>
                </a:solidFill>
                <a:prstDash val="sysDot"/>
                <a:round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6CAE96B-D607-43FB-9B47-04F7A681683D}"/>
                  </a:ext>
                </a:extLst>
              </p:cNvPr>
              <p:cNvSpPr/>
              <p:nvPr/>
            </p:nvSpPr>
            <p:spPr>
              <a:xfrm>
                <a:off x="6851782" y="1452772"/>
                <a:ext cx="1016772" cy="2050024"/>
              </a:xfrm>
              <a:custGeom>
                <a:avLst/>
                <a:gdLst>
                  <a:gd name="connsiteX0" fmla="*/ 625204 w 1150120"/>
                  <a:gd name="connsiteY0" fmla="*/ 2318881 h 2318880"/>
                  <a:gd name="connsiteX1" fmla="*/ 128810 w 1150120"/>
                  <a:gd name="connsiteY1" fmla="*/ 2318881 h 2318880"/>
                  <a:gd name="connsiteX2" fmla="*/ 0 w 1150120"/>
                  <a:gd name="connsiteY2" fmla="*/ 2190071 h 2318880"/>
                  <a:gd name="connsiteX3" fmla="*/ 0 w 1150120"/>
                  <a:gd name="connsiteY3" fmla="*/ 128810 h 2318880"/>
                  <a:gd name="connsiteX4" fmla="*/ 128810 w 1150120"/>
                  <a:gd name="connsiteY4" fmla="*/ 0 h 2318880"/>
                  <a:gd name="connsiteX5" fmla="*/ 622682 w 1150120"/>
                  <a:gd name="connsiteY5" fmla="*/ 0 h 2318880"/>
                  <a:gd name="connsiteX6" fmla="*/ 743478 w 1150120"/>
                  <a:gd name="connsiteY6" fmla="*/ 83994 h 2318880"/>
                  <a:gd name="connsiteX7" fmla="*/ 1142078 w 1150120"/>
                  <a:gd name="connsiteY7" fmla="*/ 1158253 h 2318880"/>
                  <a:gd name="connsiteX8" fmla="*/ 1140890 w 1150120"/>
                  <a:gd name="connsiteY8" fmla="*/ 1251002 h 2318880"/>
                  <a:gd name="connsiteX9" fmla="*/ 744814 w 1150120"/>
                  <a:gd name="connsiteY9" fmla="*/ 2238003 h 2318880"/>
                  <a:gd name="connsiteX10" fmla="*/ 625204 w 1150120"/>
                  <a:gd name="connsiteY10" fmla="*/ 2318881 h 2318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50120" h="2318880">
                    <a:moveTo>
                      <a:pt x="625204" y="2318881"/>
                    </a:moveTo>
                    <a:lnTo>
                      <a:pt x="128810" y="2318881"/>
                    </a:lnTo>
                    <a:cubicBezTo>
                      <a:pt x="57727" y="2318881"/>
                      <a:pt x="0" y="2261153"/>
                      <a:pt x="0" y="2190071"/>
                    </a:cubicBezTo>
                    <a:lnTo>
                      <a:pt x="0" y="128810"/>
                    </a:lnTo>
                    <a:cubicBezTo>
                      <a:pt x="0" y="57727"/>
                      <a:pt x="57727" y="0"/>
                      <a:pt x="128810" y="0"/>
                    </a:cubicBezTo>
                    <a:lnTo>
                      <a:pt x="622682" y="0"/>
                    </a:lnTo>
                    <a:cubicBezTo>
                      <a:pt x="676550" y="0"/>
                      <a:pt x="724780" y="33538"/>
                      <a:pt x="743478" y="83994"/>
                    </a:cubicBezTo>
                    <a:lnTo>
                      <a:pt x="1142078" y="1158253"/>
                    </a:lnTo>
                    <a:cubicBezTo>
                      <a:pt x="1153207" y="1188230"/>
                      <a:pt x="1152762" y="1221323"/>
                      <a:pt x="1140890" y="1251002"/>
                    </a:cubicBezTo>
                    <a:lnTo>
                      <a:pt x="744814" y="2238003"/>
                    </a:lnTo>
                    <a:cubicBezTo>
                      <a:pt x="725225" y="2286827"/>
                      <a:pt x="677886" y="2318881"/>
                      <a:pt x="625204" y="231888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48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61073856-CF2E-66DA-039A-6777734E3994}"/>
                  </a:ext>
                </a:extLst>
              </p:cNvPr>
              <p:cNvSpPr/>
              <p:nvPr/>
            </p:nvSpPr>
            <p:spPr>
              <a:xfrm>
                <a:off x="5614249" y="1601152"/>
                <a:ext cx="1732920" cy="2715698"/>
              </a:xfrm>
              <a:custGeom>
                <a:avLst/>
                <a:gdLst>
                  <a:gd name="connsiteX0" fmla="*/ 2393822 w 2393821"/>
                  <a:gd name="connsiteY0" fmla="*/ 2007391 h 3071856"/>
                  <a:gd name="connsiteX1" fmla="*/ 1234827 w 2393821"/>
                  <a:gd name="connsiteY1" fmla="*/ 0 h 3071856"/>
                  <a:gd name="connsiteX2" fmla="*/ 0 w 2393821"/>
                  <a:gd name="connsiteY2" fmla="*/ 1150685 h 3071856"/>
                  <a:gd name="connsiteX3" fmla="*/ 1150240 w 2393821"/>
                  <a:gd name="connsiteY3" fmla="*/ 3071856 h 3071856"/>
                  <a:gd name="connsiteX0" fmla="*/ 2393822 w 2393822"/>
                  <a:gd name="connsiteY0" fmla="*/ 2007391 h 3071856"/>
                  <a:gd name="connsiteX1" fmla="*/ 1234827 w 2393822"/>
                  <a:gd name="connsiteY1" fmla="*/ 0 h 3071856"/>
                  <a:gd name="connsiteX2" fmla="*/ 0 w 2393822"/>
                  <a:gd name="connsiteY2" fmla="*/ 1150685 h 3071856"/>
                  <a:gd name="connsiteX3" fmla="*/ 126109 w 2393822"/>
                  <a:gd name="connsiteY3" fmla="*/ 3048933 h 3071856"/>
                  <a:gd name="connsiteX4" fmla="*/ 1150240 w 2393822"/>
                  <a:gd name="connsiteY4" fmla="*/ 3071856 h 3071856"/>
                  <a:gd name="connsiteX5" fmla="*/ 2393822 w 2393822"/>
                  <a:gd name="connsiteY5" fmla="*/ 2007391 h 3071856"/>
                  <a:gd name="connsiteX0" fmla="*/ 2393822 w 2393822"/>
                  <a:gd name="connsiteY0" fmla="*/ 2007391 h 3071856"/>
                  <a:gd name="connsiteX1" fmla="*/ 1234827 w 2393822"/>
                  <a:gd name="connsiteY1" fmla="*/ 0 h 3071856"/>
                  <a:gd name="connsiteX2" fmla="*/ 0 w 2393822"/>
                  <a:gd name="connsiteY2" fmla="*/ 1150685 h 3071856"/>
                  <a:gd name="connsiteX3" fmla="*/ 126109 w 2393822"/>
                  <a:gd name="connsiteY3" fmla="*/ 3048933 h 3071856"/>
                  <a:gd name="connsiteX4" fmla="*/ 1150240 w 2393822"/>
                  <a:gd name="connsiteY4" fmla="*/ 3071856 h 3071856"/>
                  <a:gd name="connsiteX5" fmla="*/ 2393822 w 2393822"/>
                  <a:gd name="connsiteY5" fmla="*/ 2007391 h 3071856"/>
                  <a:gd name="connsiteX0" fmla="*/ 2314594 w 2314594"/>
                  <a:gd name="connsiteY0" fmla="*/ 2007391 h 3071856"/>
                  <a:gd name="connsiteX1" fmla="*/ 1155599 w 2314594"/>
                  <a:gd name="connsiteY1" fmla="*/ 0 h 3071856"/>
                  <a:gd name="connsiteX2" fmla="*/ 354405 w 2314594"/>
                  <a:gd name="connsiteY2" fmla="*/ 717052 h 3071856"/>
                  <a:gd name="connsiteX3" fmla="*/ 46881 w 2314594"/>
                  <a:gd name="connsiteY3" fmla="*/ 3048933 h 3071856"/>
                  <a:gd name="connsiteX4" fmla="*/ 1071012 w 2314594"/>
                  <a:gd name="connsiteY4" fmla="*/ 3071856 h 3071856"/>
                  <a:gd name="connsiteX5" fmla="*/ 2314594 w 2314594"/>
                  <a:gd name="connsiteY5" fmla="*/ 2007391 h 3071856"/>
                  <a:gd name="connsiteX0" fmla="*/ 2002415 w 2002415"/>
                  <a:gd name="connsiteY0" fmla="*/ 2007391 h 3071856"/>
                  <a:gd name="connsiteX1" fmla="*/ 843420 w 2002415"/>
                  <a:gd name="connsiteY1" fmla="*/ 0 h 3071856"/>
                  <a:gd name="connsiteX2" fmla="*/ 42226 w 2002415"/>
                  <a:gd name="connsiteY2" fmla="*/ 717052 h 3071856"/>
                  <a:gd name="connsiteX3" fmla="*/ 74067 w 2002415"/>
                  <a:gd name="connsiteY3" fmla="*/ 3067786 h 3071856"/>
                  <a:gd name="connsiteX4" fmla="*/ 758833 w 2002415"/>
                  <a:gd name="connsiteY4" fmla="*/ 3071856 h 3071856"/>
                  <a:gd name="connsiteX5" fmla="*/ 2002415 w 2002415"/>
                  <a:gd name="connsiteY5" fmla="*/ 2007391 h 3071856"/>
                  <a:gd name="connsiteX0" fmla="*/ 2039095 w 2039095"/>
                  <a:gd name="connsiteY0" fmla="*/ 2064916 h 3129381"/>
                  <a:gd name="connsiteX1" fmla="*/ 880100 w 2039095"/>
                  <a:gd name="connsiteY1" fmla="*/ 57525 h 3129381"/>
                  <a:gd name="connsiteX2" fmla="*/ 78906 w 2039095"/>
                  <a:gd name="connsiteY2" fmla="*/ 774577 h 3129381"/>
                  <a:gd name="connsiteX3" fmla="*/ 110747 w 2039095"/>
                  <a:gd name="connsiteY3" fmla="*/ 3125311 h 3129381"/>
                  <a:gd name="connsiteX4" fmla="*/ 795513 w 2039095"/>
                  <a:gd name="connsiteY4" fmla="*/ 3129381 h 3129381"/>
                  <a:gd name="connsiteX5" fmla="*/ 2039095 w 2039095"/>
                  <a:gd name="connsiteY5" fmla="*/ 2064916 h 3129381"/>
                  <a:gd name="connsiteX0" fmla="*/ 2039095 w 2039095"/>
                  <a:gd name="connsiteY0" fmla="*/ 2007391 h 3071856"/>
                  <a:gd name="connsiteX1" fmla="*/ 880100 w 2039095"/>
                  <a:gd name="connsiteY1" fmla="*/ 0 h 3071856"/>
                  <a:gd name="connsiteX2" fmla="*/ 78906 w 2039095"/>
                  <a:gd name="connsiteY2" fmla="*/ 717052 h 3071856"/>
                  <a:gd name="connsiteX3" fmla="*/ 110747 w 2039095"/>
                  <a:gd name="connsiteY3" fmla="*/ 3067786 h 3071856"/>
                  <a:gd name="connsiteX4" fmla="*/ 795513 w 2039095"/>
                  <a:gd name="connsiteY4" fmla="*/ 3071856 h 3071856"/>
                  <a:gd name="connsiteX5" fmla="*/ 2039095 w 2039095"/>
                  <a:gd name="connsiteY5" fmla="*/ 2007391 h 3071856"/>
                  <a:gd name="connsiteX0" fmla="*/ 1960189 w 1960189"/>
                  <a:gd name="connsiteY0" fmla="*/ 2007391 h 3071856"/>
                  <a:gd name="connsiteX1" fmla="*/ 801194 w 1960189"/>
                  <a:gd name="connsiteY1" fmla="*/ 0 h 3071856"/>
                  <a:gd name="connsiteX2" fmla="*/ 0 w 1960189"/>
                  <a:gd name="connsiteY2" fmla="*/ 717052 h 3071856"/>
                  <a:gd name="connsiteX3" fmla="*/ 31841 w 1960189"/>
                  <a:gd name="connsiteY3" fmla="*/ 3067786 h 3071856"/>
                  <a:gd name="connsiteX4" fmla="*/ 716607 w 1960189"/>
                  <a:gd name="connsiteY4" fmla="*/ 3071856 h 3071856"/>
                  <a:gd name="connsiteX5" fmla="*/ 1960189 w 1960189"/>
                  <a:gd name="connsiteY5" fmla="*/ 2007391 h 3071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60189" h="3071856">
                    <a:moveTo>
                      <a:pt x="1960189" y="2007391"/>
                    </a:moveTo>
                    <a:lnTo>
                      <a:pt x="801194" y="0"/>
                    </a:lnTo>
                    <a:lnTo>
                      <a:pt x="0" y="717052"/>
                    </a:lnTo>
                    <a:lnTo>
                      <a:pt x="31841" y="3067786"/>
                    </a:lnTo>
                    <a:lnTo>
                      <a:pt x="716607" y="3071856"/>
                    </a:lnTo>
                    <a:lnTo>
                      <a:pt x="1960189" y="2007391"/>
                    </a:lnTo>
                    <a:close/>
                  </a:path>
                </a:pathLst>
              </a:custGeom>
              <a:gradFill>
                <a:gsLst>
                  <a:gs pos="26000">
                    <a:schemeClr val="bg1">
                      <a:lumMod val="50000"/>
                      <a:alpha val="0"/>
                    </a:schemeClr>
                  </a:gs>
                  <a:gs pos="86000">
                    <a:schemeClr val="bg1">
                      <a:lumMod val="50000"/>
                      <a:alpha val="32000"/>
                    </a:schemeClr>
                  </a:gs>
                </a:gsLst>
                <a:lin ang="19800000" scaled="0"/>
              </a:gradFill>
              <a:ln w="148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EBA43907-1D21-F528-61CF-AE0527EDB3D6}"/>
                  </a:ext>
                </a:extLst>
              </p:cNvPr>
              <p:cNvSpPr/>
              <p:nvPr/>
            </p:nvSpPr>
            <p:spPr>
              <a:xfrm>
                <a:off x="6290275" y="1566649"/>
                <a:ext cx="1117896" cy="1822141"/>
              </a:xfrm>
              <a:custGeom>
                <a:avLst/>
                <a:gdLst>
                  <a:gd name="connsiteX0" fmla="*/ 1135696 w 1264506"/>
                  <a:gd name="connsiteY0" fmla="*/ 2061112 h 2061111"/>
                  <a:gd name="connsiteX1" fmla="*/ 128810 w 1264506"/>
                  <a:gd name="connsiteY1" fmla="*/ 2061112 h 2061111"/>
                  <a:gd name="connsiteX2" fmla="*/ 0 w 1264506"/>
                  <a:gd name="connsiteY2" fmla="*/ 1932302 h 2061111"/>
                  <a:gd name="connsiteX3" fmla="*/ 0 w 1264506"/>
                  <a:gd name="connsiteY3" fmla="*/ 128810 h 2061111"/>
                  <a:gd name="connsiteX4" fmla="*/ 128810 w 1264506"/>
                  <a:gd name="connsiteY4" fmla="*/ 0 h 2061111"/>
                  <a:gd name="connsiteX5" fmla="*/ 1135696 w 1264506"/>
                  <a:gd name="connsiteY5" fmla="*/ 0 h 2061111"/>
                  <a:gd name="connsiteX6" fmla="*/ 1264507 w 1264506"/>
                  <a:gd name="connsiteY6" fmla="*/ 128810 h 2061111"/>
                  <a:gd name="connsiteX7" fmla="*/ 1264507 w 1264506"/>
                  <a:gd name="connsiteY7" fmla="*/ 1932302 h 2061111"/>
                  <a:gd name="connsiteX8" fmla="*/ 1135696 w 1264506"/>
                  <a:gd name="connsiteY8" fmla="*/ 2061112 h 206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64506" h="2061111">
                    <a:moveTo>
                      <a:pt x="1135696" y="2061112"/>
                    </a:moveTo>
                    <a:lnTo>
                      <a:pt x="128810" y="2061112"/>
                    </a:lnTo>
                    <a:cubicBezTo>
                      <a:pt x="57727" y="2061112"/>
                      <a:pt x="0" y="2003385"/>
                      <a:pt x="0" y="1932302"/>
                    </a:cubicBezTo>
                    <a:lnTo>
                      <a:pt x="0" y="128810"/>
                    </a:lnTo>
                    <a:cubicBezTo>
                      <a:pt x="0" y="57727"/>
                      <a:pt x="57727" y="0"/>
                      <a:pt x="128810" y="0"/>
                    </a:cubicBezTo>
                    <a:lnTo>
                      <a:pt x="1135696" y="0"/>
                    </a:lnTo>
                    <a:cubicBezTo>
                      <a:pt x="1206780" y="0"/>
                      <a:pt x="1264507" y="57727"/>
                      <a:pt x="1264507" y="128810"/>
                    </a:cubicBezTo>
                    <a:lnTo>
                      <a:pt x="1264507" y="1932302"/>
                    </a:lnTo>
                    <a:cubicBezTo>
                      <a:pt x="1264507" y="2003533"/>
                      <a:pt x="1206780" y="2061112"/>
                      <a:pt x="1135696" y="2061112"/>
                    </a:cubicBezTo>
                    <a:close/>
                  </a:path>
                </a:pathLst>
              </a:custGeom>
              <a:solidFill>
                <a:schemeClr val="bg1"/>
              </a:solidFill>
              <a:ln w="25400" cap="flat">
                <a:solidFill>
                  <a:srgbClr val="F9F9F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9D563C4-F437-CF5D-7A80-2A2A0A71E5E3}"/>
                  </a:ext>
                </a:extLst>
              </p:cNvPr>
              <p:cNvSpPr txBox="1"/>
              <p:nvPr/>
            </p:nvSpPr>
            <p:spPr>
              <a:xfrm>
                <a:off x="7467296" y="2414521"/>
                <a:ext cx="354730" cy="24264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r>
                  <a:rPr lang="en-IN" b="1" dirty="0">
                    <a:solidFill>
                      <a:schemeClr val="bg1"/>
                    </a:solidFill>
                  </a:rPr>
                  <a:t>04</a:t>
                </a: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8594A59C-015A-F01A-BA03-86F6096672B4}"/>
                  </a:ext>
                </a:extLst>
              </p:cNvPr>
              <p:cNvSpPr/>
              <p:nvPr/>
            </p:nvSpPr>
            <p:spPr>
              <a:xfrm>
                <a:off x="6404281" y="2242398"/>
                <a:ext cx="877785" cy="1023899"/>
              </a:xfrm>
              <a:prstGeom prst="rect">
                <a:avLst/>
              </a:prstGeom>
            </p:spPr>
            <p:txBody>
              <a:bodyPr wrap="square" lIns="0" tIns="0" rIns="0" bIns="0" anchor="t">
                <a:noAutofit/>
              </a:bodyPr>
              <a:lstStyle/>
              <a:p>
                <a:r>
                  <a:rPr lang="en-GB" sz="1400" dirty="0"/>
                  <a:t>Discovering Dependencies, </a:t>
                </a:r>
                <a:r>
                  <a:rPr lang="en-GB" sz="1400"/>
                  <a:t>Enriching Knowledge</a:t>
                </a:r>
                <a:endParaRPr lang="en-GB" sz="1400" dirty="0"/>
              </a:p>
            </p:txBody>
          </p:sp>
        </p:grpSp>
        <p:pic>
          <p:nvPicPr>
            <p:cNvPr id="132" name="Graphic 131" descr="Arrow circle with solid fill">
              <a:extLst>
                <a:ext uri="{FF2B5EF4-FFF2-40B4-BE49-F238E27FC236}">
                  <a16:creationId xmlns:a16="http://schemas.microsoft.com/office/drawing/2014/main" id="{E730082F-01D5-838C-5981-E6FD666E9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6545815" y="1704782"/>
              <a:ext cx="509561" cy="509561"/>
            </a:xfrm>
            <a:prstGeom prst="rect">
              <a:avLst/>
            </a:prstGeom>
          </p:spPr>
        </p:pic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6E234E4-C0F5-0349-F858-70F9C50FC694}"/>
              </a:ext>
            </a:extLst>
          </p:cNvPr>
          <p:cNvGrpSpPr/>
          <p:nvPr/>
        </p:nvGrpSpPr>
        <p:grpSpPr>
          <a:xfrm>
            <a:off x="5249982" y="4344905"/>
            <a:ext cx="2254305" cy="2864078"/>
            <a:chOff x="5249982" y="4344905"/>
            <a:chExt cx="2254305" cy="2864078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DA75E9C9-B692-7F58-0067-373BAD5C8350}"/>
                </a:ext>
              </a:extLst>
            </p:cNvPr>
            <p:cNvGrpSpPr/>
            <p:nvPr/>
          </p:nvGrpSpPr>
          <p:grpSpPr>
            <a:xfrm>
              <a:off x="5249982" y="4344905"/>
              <a:ext cx="2254305" cy="2864078"/>
              <a:chOff x="5249982" y="4344905"/>
              <a:chExt cx="2254305" cy="2864078"/>
            </a:xfrm>
          </p:grpSpPr>
          <p:sp>
            <p:nvSpPr>
              <p:cNvPr id="12" name="Freeform: Shape 25">
                <a:extLst>
                  <a:ext uri="{FF2B5EF4-FFF2-40B4-BE49-F238E27FC236}">
                    <a16:creationId xmlns:a16="http://schemas.microsoft.com/office/drawing/2014/main" id="{380DF7D0-D3AE-ED48-CDDE-74B2EA017FFB}"/>
                  </a:ext>
                </a:extLst>
              </p:cNvPr>
              <p:cNvSpPr/>
              <p:nvPr/>
            </p:nvSpPr>
            <p:spPr>
              <a:xfrm>
                <a:off x="5809247" y="4380214"/>
                <a:ext cx="1291285" cy="1989581"/>
              </a:xfrm>
              <a:custGeom>
                <a:avLst/>
                <a:gdLst>
                  <a:gd name="connsiteX0" fmla="*/ 1504913 w 1504912"/>
                  <a:gd name="connsiteY0" fmla="*/ 2189922 h 2318732"/>
                  <a:gd name="connsiteX1" fmla="*/ 1376103 w 1504912"/>
                  <a:gd name="connsiteY1" fmla="*/ 2318732 h 2318732"/>
                  <a:gd name="connsiteX2" fmla="*/ 128810 w 1504912"/>
                  <a:gd name="connsiteY2" fmla="*/ 2318732 h 2318732"/>
                  <a:gd name="connsiteX3" fmla="*/ 0 w 1504912"/>
                  <a:gd name="connsiteY3" fmla="*/ 2189922 h 2318732"/>
                  <a:gd name="connsiteX4" fmla="*/ 0 w 1504912"/>
                  <a:gd name="connsiteY4" fmla="*/ 128810 h 2318732"/>
                  <a:gd name="connsiteX5" fmla="*/ 128810 w 1504912"/>
                  <a:gd name="connsiteY5" fmla="*/ 0 h 2318732"/>
                  <a:gd name="connsiteX6" fmla="*/ 1375954 w 1504912"/>
                  <a:gd name="connsiteY6" fmla="*/ 0 h 2318732"/>
                  <a:gd name="connsiteX7" fmla="*/ 1504764 w 1504912"/>
                  <a:gd name="connsiteY7" fmla="*/ 128810 h 2318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04912" h="2318732">
                    <a:moveTo>
                      <a:pt x="1504913" y="2189922"/>
                    </a:moveTo>
                    <a:cubicBezTo>
                      <a:pt x="1504913" y="2261005"/>
                      <a:pt x="1447186" y="2318732"/>
                      <a:pt x="1376103" y="2318732"/>
                    </a:cubicBezTo>
                    <a:lnTo>
                      <a:pt x="128810" y="2318732"/>
                    </a:lnTo>
                    <a:cubicBezTo>
                      <a:pt x="57727" y="2318732"/>
                      <a:pt x="0" y="2261005"/>
                      <a:pt x="0" y="2189922"/>
                    </a:cubicBezTo>
                    <a:lnTo>
                      <a:pt x="0" y="128810"/>
                    </a:lnTo>
                    <a:cubicBezTo>
                      <a:pt x="0" y="57727"/>
                      <a:pt x="57727" y="0"/>
                      <a:pt x="128810" y="0"/>
                    </a:cubicBezTo>
                    <a:lnTo>
                      <a:pt x="1375954" y="0"/>
                    </a:lnTo>
                    <a:cubicBezTo>
                      <a:pt x="1447037" y="0"/>
                      <a:pt x="1504764" y="57727"/>
                      <a:pt x="1504764" y="128810"/>
                    </a:cubicBezTo>
                  </a:path>
                </a:pathLst>
              </a:custGeom>
              <a:noFill/>
              <a:ln w="38100" cap="rnd">
                <a:solidFill>
                  <a:schemeClr val="bg1">
                    <a:lumMod val="75000"/>
                  </a:schemeClr>
                </a:solidFill>
                <a:prstDash val="sysDot"/>
                <a:round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3" name="Freeform: Shape 26">
                <a:extLst>
                  <a:ext uri="{FF2B5EF4-FFF2-40B4-BE49-F238E27FC236}">
                    <a16:creationId xmlns:a16="http://schemas.microsoft.com/office/drawing/2014/main" id="{A7CDB9C5-E2B6-C814-E7D6-BFE03A65ABA9}"/>
                  </a:ext>
                </a:extLst>
              </p:cNvPr>
              <p:cNvSpPr/>
              <p:nvPr/>
            </p:nvSpPr>
            <p:spPr>
              <a:xfrm>
                <a:off x="6487515" y="4344905"/>
                <a:ext cx="1016772" cy="2050024"/>
              </a:xfrm>
              <a:custGeom>
                <a:avLst/>
                <a:gdLst>
                  <a:gd name="connsiteX0" fmla="*/ 625204 w 1150120"/>
                  <a:gd name="connsiteY0" fmla="*/ 2318881 h 2318880"/>
                  <a:gd name="connsiteX1" fmla="*/ 128810 w 1150120"/>
                  <a:gd name="connsiteY1" fmla="*/ 2318881 h 2318880"/>
                  <a:gd name="connsiteX2" fmla="*/ 0 w 1150120"/>
                  <a:gd name="connsiteY2" fmla="*/ 2190071 h 2318880"/>
                  <a:gd name="connsiteX3" fmla="*/ 0 w 1150120"/>
                  <a:gd name="connsiteY3" fmla="*/ 128810 h 2318880"/>
                  <a:gd name="connsiteX4" fmla="*/ 128810 w 1150120"/>
                  <a:gd name="connsiteY4" fmla="*/ 0 h 2318880"/>
                  <a:gd name="connsiteX5" fmla="*/ 622682 w 1150120"/>
                  <a:gd name="connsiteY5" fmla="*/ 0 h 2318880"/>
                  <a:gd name="connsiteX6" fmla="*/ 743478 w 1150120"/>
                  <a:gd name="connsiteY6" fmla="*/ 83994 h 2318880"/>
                  <a:gd name="connsiteX7" fmla="*/ 1142078 w 1150120"/>
                  <a:gd name="connsiteY7" fmla="*/ 1158253 h 2318880"/>
                  <a:gd name="connsiteX8" fmla="*/ 1140890 w 1150120"/>
                  <a:gd name="connsiteY8" fmla="*/ 1251002 h 2318880"/>
                  <a:gd name="connsiteX9" fmla="*/ 744814 w 1150120"/>
                  <a:gd name="connsiteY9" fmla="*/ 2238003 h 2318880"/>
                  <a:gd name="connsiteX10" fmla="*/ 625204 w 1150120"/>
                  <a:gd name="connsiteY10" fmla="*/ 2318881 h 2318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50120" h="2318880">
                    <a:moveTo>
                      <a:pt x="625204" y="2318881"/>
                    </a:moveTo>
                    <a:lnTo>
                      <a:pt x="128810" y="2318881"/>
                    </a:lnTo>
                    <a:cubicBezTo>
                      <a:pt x="57727" y="2318881"/>
                      <a:pt x="0" y="2261153"/>
                      <a:pt x="0" y="2190071"/>
                    </a:cubicBezTo>
                    <a:lnTo>
                      <a:pt x="0" y="128810"/>
                    </a:lnTo>
                    <a:cubicBezTo>
                      <a:pt x="0" y="57727"/>
                      <a:pt x="57727" y="0"/>
                      <a:pt x="128810" y="0"/>
                    </a:cubicBezTo>
                    <a:lnTo>
                      <a:pt x="622682" y="0"/>
                    </a:lnTo>
                    <a:cubicBezTo>
                      <a:pt x="676550" y="0"/>
                      <a:pt x="724780" y="33538"/>
                      <a:pt x="743478" y="83994"/>
                    </a:cubicBezTo>
                    <a:lnTo>
                      <a:pt x="1142078" y="1158253"/>
                    </a:lnTo>
                    <a:cubicBezTo>
                      <a:pt x="1153207" y="1188230"/>
                      <a:pt x="1152762" y="1221323"/>
                      <a:pt x="1140890" y="1251002"/>
                    </a:cubicBezTo>
                    <a:lnTo>
                      <a:pt x="744814" y="2238003"/>
                    </a:lnTo>
                    <a:cubicBezTo>
                      <a:pt x="725225" y="2286827"/>
                      <a:pt x="677886" y="2318881"/>
                      <a:pt x="625204" y="2318881"/>
                    </a:cubicBezTo>
                    <a:close/>
                  </a:path>
                </a:pathLst>
              </a:custGeom>
              <a:solidFill>
                <a:schemeClr val="bg2"/>
              </a:solidFill>
              <a:ln w="148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4" name="Freeform: Shape 27">
                <a:extLst>
                  <a:ext uri="{FF2B5EF4-FFF2-40B4-BE49-F238E27FC236}">
                    <a16:creationId xmlns:a16="http://schemas.microsoft.com/office/drawing/2014/main" id="{2F17249B-02D3-7D76-62B9-40AA983789FE}"/>
                  </a:ext>
                </a:extLst>
              </p:cNvPr>
              <p:cNvSpPr/>
              <p:nvPr/>
            </p:nvSpPr>
            <p:spPr>
              <a:xfrm>
                <a:off x="5249982" y="4493285"/>
                <a:ext cx="1732920" cy="2715698"/>
              </a:xfrm>
              <a:custGeom>
                <a:avLst/>
                <a:gdLst>
                  <a:gd name="connsiteX0" fmla="*/ 2393822 w 2393821"/>
                  <a:gd name="connsiteY0" fmla="*/ 2007391 h 3071856"/>
                  <a:gd name="connsiteX1" fmla="*/ 1234827 w 2393821"/>
                  <a:gd name="connsiteY1" fmla="*/ 0 h 3071856"/>
                  <a:gd name="connsiteX2" fmla="*/ 0 w 2393821"/>
                  <a:gd name="connsiteY2" fmla="*/ 1150685 h 3071856"/>
                  <a:gd name="connsiteX3" fmla="*/ 1150240 w 2393821"/>
                  <a:gd name="connsiteY3" fmla="*/ 3071856 h 3071856"/>
                  <a:gd name="connsiteX0" fmla="*/ 2393822 w 2393822"/>
                  <a:gd name="connsiteY0" fmla="*/ 2007391 h 3071856"/>
                  <a:gd name="connsiteX1" fmla="*/ 1234827 w 2393822"/>
                  <a:gd name="connsiteY1" fmla="*/ 0 h 3071856"/>
                  <a:gd name="connsiteX2" fmla="*/ 0 w 2393822"/>
                  <a:gd name="connsiteY2" fmla="*/ 1150685 h 3071856"/>
                  <a:gd name="connsiteX3" fmla="*/ 126109 w 2393822"/>
                  <a:gd name="connsiteY3" fmla="*/ 3048933 h 3071856"/>
                  <a:gd name="connsiteX4" fmla="*/ 1150240 w 2393822"/>
                  <a:gd name="connsiteY4" fmla="*/ 3071856 h 3071856"/>
                  <a:gd name="connsiteX5" fmla="*/ 2393822 w 2393822"/>
                  <a:gd name="connsiteY5" fmla="*/ 2007391 h 3071856"/>
                  <a:gd name="connsiteX0" fmla="*/ 2393822 w 2393822"/>
                  <a:gd name="connsiteY0" fmla="*/ 2007391 h 3071856"/>
                  <a:gd name="connsiteX1" fmla="*/ 1234827 w 2393822"/>
                  <a:gd name="connsiteY1" fmla="*/ 0 h 3071856"/>
                  <a:gd name="connsiteX2" fmla="*/ 0 w 2393822"/>
                  <a:gd name="connsiteY2" fmla="*/ 1150685 h 3071856"/>
                  <a:gd name="connsiteX3" fmla="*/ 126109 w 2393822"/>
                  <a:gd name="connsiteY3" fmla="*/ 3048933 h 3071856"/>
                  <a:gd name="connsiteX4" fmla="*/ 1150240 w 2393822"/>
                  <a:gd name="connsiteY4" fmla="*/ 3071856 h 3071856"/>
                  <a:gd name="connsiteX5" fmla="*/ 2393822 w 2393822"/>
                  <a:gd name="connsiteY5" fmla="*/ 2007391 h 3071856"/>
                  <a:gd name="connsiteX0" fmla="*/ 2314594 w 2314594"/>
                  <a:gd name="connsiteY0" fmla="*/ 2007391 h 3071856"/>
                  <a:gd name="connsiteX1" fmla="*/ 1155599 w 2314594"/>
                  <a:gd name="connsiteY1" fmla="*/ 0 h 3071856"/>
                  <a:gd name="connsiteX2" fmla="*/ 354405 w 2314594"/>
                  <a:gd name="connsiteY2" fmla="*/ 717052 h 3071856"/>
                  <a:gd name="connsiteX3" fmla="*/ 46881 w 2314594"/>
                  <a:gd name="connsiteY3" fmla="*/ 3048933 h 3071856"/>
                  <a:gd name="connsiteX4" fmla="*/ 1071012 w 2314594"/>
                  <a:gd name="connsiteY4" fmla="*/ 3071856 h 3071856"/>
                  <a:gd name="connsiteX5" fmla="*/ 2314594 w 2314594"/>
                  <a:gd name="connsiteY5" fmla="*/ 2007391 h 3071856"/>
                  <a:gd name="connsiteX0" fmla="*/ 2002415 w 2002415"/>
                  <a:gd name="connsiteY0" fmla="*/ 2007391 h 3071856"/>
                  <a:gd name="connsiteX1" fmla="*/ 843420 w 2002415"/>
                  <a:gd name="connsiteY1" fmla="*/ 0 h 3071856"/>
                  <a:gd name="connsiteX2" fmla="*/ 42226 w 2002415"/>
                  <a:gd name="connsiteY2" fmla="*/ 717052 h 3071856"/>
                  <a:gd name="connsiteX3" fmla="*/ 74067 w 2002415"/>
                  <a:gd name="connsiteY3" fmla="*/ 3067786 h 3071856"/>
                  <a:gd name="connsiteX4" fmla="*/ 758833 w 2002415"/>
                  <a:gd name="connsiteY4" fmla="*/ 3071856 h 3071856"/>
                  <a:gd name="connsiteX5" fmla="*/ 2002415 w 2002415"/>
                  <a:gd name="connsiteY5" fmla="*/ 2007391 h 3071856"/>
                  <a:gd name="connsiteX0" fmla="*/ 2039095 w 2039095"/>
                  <a:gd name="connsiteY0" fmla="*/ 2064916 h 3129381"/>
                  <a:gd name="connsiteX1" fmla="*/ 880100 w 2039095"/>
                  <a:gd name="connsiteY1" fmla="*/ 57525 h 3129381"/>
                  <a:gd name="connsiteX2" fmla="*/ 78906 w 2039095"/>
                  <a:gd name="connsiteY2" fmla="*/ 774577 h 3129381"/>
                  <a:gd name="connsiteX3" fmla="*/ 110747 w 2039095"/>
                  <a:gd name="connsiteY3" fmla="*/ 3125311 h 3129381"/>
                  <a:gd name="connsiteX4" fmla="*/ 795513 w 2039095"/>
                  <a:gd name="connsiteY4" fmla="*/ 3129381 h 3129381"/>
                  <a:gd name="connsiteX5" fmla="*/ 2039095 w 2039095"/>
                  <a:gd name="connsiteY5" fmla="*/ 2064916 h 3129381"/>
                  <a:gd name="connsiteX0" fmla="*/ 2039095 w 2039095"/>
                  <a:gd name="connsiteY0" fmla="*/ 2007391 h 3071856"/>
                  <a:gd name="connsiteX1" fmla="*/ 880100 w 2039095"/>
                  <a:gd name="connsiteY1" fmla="*/ 0 h 3071856"/>
                  <a:gd name="connsiteX2" fmla="*/ 78906 w 2039095"/>
                  <a:gd name="connsiteY2" fmla="*/ 717052 h 3071856"/>
                  <a:gd name="connsiteX3" fmla="*/ 110747 w 2039095"/>
                  <a:gd name="connsiteY3" fmla="*/ 3067786 h 3071856"/>
                  <a:gd name="connsiteX4" fmla="*/ 795513 w 2039095"/>
                  <a:gd name="connsiteY4" fmla="*/ 3071856 h 3071856"/>
                  <a:gd name="connsiteX5" fmla="*/ 2039095 w 2039095"/>
                  <a:gd name="connsiteY5" fmla="*/ 2007391 h 3071856"/>
                  <a:gd name="connsiteX0" fmla="*/ 1960189 w 1960189"/>
                  <a:gd name="connsiteY0" fmla="*/ 2007391 h 3071856"/>
                  <a:gd name="connsiteX1" fmla="*/ 801194 w 1960189"/>
                  <a:gd name="connsiteY1" fmla="*/ 0 h 3071856"/>
                  <a:gd name="connsiteX2" fmla="*/ 0 w 1960189"/>
                  <a:gd name="connsiteY2" fmla="*/ 717052 h 3071856"/>
                  <a:gd name="connsiteX3" fmla="*/ 31841 w 1960189"/>
                  <a:gd name="connsiteY3" fmla="*/ 3067786 h 3071856"/>
                  <a:gd name="connsiteX4" fmla="*/ 716607 w 1960189"/>
                  <a:gd name="connsiteY4" fmla="*/ 3071856 h 3071856"/>
                  <a:gd name="connsiteX5" fmla="*/ 1960189 w 1960189"/>
                  <a:gd name="connsiteY5" fmla="*/ 2007391 h 3071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60189" h="3071856">
                    <a:moveTo>
                      <a:pt x="1960189" y="2007391"/>
                    </a:moveTo>
                    <a:lnTo>
                      <a:pt x="801194" y="0"/>
                    </a:lnTo>
                    <a:lnTo>
                      <a:pt x="0" y="717052"/>
                    </a:lnTo>
                    <a:lnTo>
                      <a:pt x="31841" y="3067786"/>
                    </a:lnTo>
                    <a:lnTo>
                      <a:pt x="716607" y="3071856"/>
                    </a:lnTo>
                    <a:lnTo>
                      <a:pt x="1960189" y="2007391"/>
                    </a:lnTo>
                    <a:close/>
                  </a:path>
                </a:pathLst>
              </a:custGeom>
              <a:gradFill>
                <a:gsLst>
                  <a:gs pos="26000">
                    <a:schemeClr val="bg1">
                      <a:lumMod val="50000"/>
                      <a:alpha val="0"/>
                    </a:schemeClr>
                  </a:gs>
                  <a:gs pos="86000">
                    <a:schemeClr val="bg1">
                      <a:lumMod val="50000"/>
                      <a:alpha val="32000"/>
                    </a:schemeClr>
                  </a:gs>
                </a:gsLst>
                <a:lin ang="19800000" scaled="0"/>
              </a:gradFill>
              <a:ln w="1483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19" name="Freeform: Shape 28">
                <a:extLst>
                  <a:ext uri="{FF2B5EF4-FFF2-40B4-BE49-F238E27FC236}">
                    <a16:creationId xmlns:a16="http://schemas.microsoft.com/office/drawing/2014/main" id="{53A4A933-1537-B0DF-6805-FDA935C84545}"/>
                  </a:ext>
                </a:extLst>
              </p:cNvPr>
              <p:cNvSpPr/>
              <p:nvPr/>
            </p:nvSpPr>
            <p:spPr>
              <a:xfrm>
                <a:off x="5926008" y="4458782"/>
                <a:ext cx="1117896" cy="1822141"/>
              </a:xfrm>
              <a:custGeom>
                <a:avLst/>
                <a:gdLst>
                  <a:gd name="connsiteX0" fmla="*/ 1135696 w 1264506"/>
                  <a:gd name="connsiteY0" fmla="*/ 2061112 h 2061111"/>
                  <a:gd name="connsiteX1" fmla="*/ 128810 w 1264506"/>
                  <a:gd name="connsiteY1" fmla="*/ 2061112 h 2061111"/>
                  <a:gd name="connsiteX2" fmla="*/ 0 w 1264506"/>
                  <a:gd name="connsiteY2" fmla="*/ 1932302 h 2061111"/>
                  <a:gd name="connsiteX3" fmla="*/ 0 w 1264506"/>
                  <a:gd name="connsiteY3" fmla="*/ 128810 h 2061111"/>
                  <a:gd name="connsiteX4" fmla="*/ 128810 w 1264506"/>
                  <a:gd name="connsiteY4" fmla="*/ 0 h 2061111"/>
                  <a:gd name="connsiteX5" fmla="*/ 1135696 w 1264506"/>
                  <a:gd name="connsiteY5" fmla="*/ 0 h 2061111"/>
                  <a:gd name="connsiteX6" fmla="*/ 1264507 w 1264506"/>
                  <a:gd name="connsiteY6" fmla="*/ 128810 h 2061111"/>
                  <a:gd name="connsiteX7" fmla="*/ 1264507 w 1264506"/>
                  <a:gd name="connsiteY7" fmla="*/ 1932302 h 2061111"/>
                  <a:gd name="connsiteX8" fmla="*/ 1135696 w 1264506"/>
                  <a:gd name="connsiteY8" fmla="*/ 2061112 h 2061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64506" h="2061111">
                    <a:moveTo>
                      <a:pt x="1135696" y="2061112"/>
                    </a:moveTo>
                    <a:lnTo>
                      <a:pt x="128810" y="2061112"/>
                    </a:lnTo>
                    <a:cubicBezTo>
                      <a:pt x="57727" y="2061112"/>
                      <a:pt x="0" y="2003385"/>
                      <a:pt x="0" y="1932302"/>
                    </a:cubicBezTo>
                    <a:lnTo>
                      <a:pt x="0" y="128810"/>
                    </a:lnTo>
                    <a:cubicBezTo>
                      <a:pt x="0" y="57727"/>
                      <a:pt x="57727" y="0"/>
                      <a:pt x="128810" y="0"/>
                    </a:cubicBezTo>
                    <a:lnTo>
                      <a:pt x="1135696" y="0"/>
                    </a:lnTo>
                    <a:cubicBezTo>
                      <a:pt x="1206780" y="0"/>
                      <a:pt x="1264507" y="57727"/>
                      <a:pt x="1264507" y="128810"/>
                    </a:cubicBezTo>
                    <a:lnTo>
                      <a:pt x="1264507" y="1932302"/>
                    </a:lnTo>
                    <a:cubicBezTo>
                      <a:pt x="1264507" y="2003533"/>
                      <a:pt x="1206780" y="2061112"/>
                      <a:pt x="1135696" y="2061112"/>
                    </a:cubicBezTo>
                    <a:close/>
                  </a:path>
                </a:pathLst>
              </a:custGeom>
              <a:solidFill>
                <a:schemeClr val="bg1"/>
              </a:solidFill>
              <a:ln w="25400" cap="flat">
                <a:solidFill>
                  <a:srgbClr val="F9F9F9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IN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B124E61-94EA-C48F-8544-A7690E11F8E3}"/>
                  </a:ext>
                </a:extLst>
              </p:cNvPr>
              <p:cNvSpPr txBox="1"/>
              <p:nvPr/>
            </p:nvSpPr>
            <p:spPr>
              <a:xfrm>
                <a:off x="7091752" y="5306654"/>
                <a:ext cx="354730" cy="242641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:r>
                  <a:rPr lang="en-IN" b="1" dirty="0">
                    <a:solidFill>
                      <a:schemeClr val="bg1"/>
                    </a:solidFill>
                  </a:rPr>
                  <a:t>09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BAFB7DC-1C0A-6EDF-A674-68F82C285DFC}"/>
                  </a:ext>
                </a:extLst>
              </p:cNvPr>
              <p:cNvSpPr/>
              <p:nvPr/>
            </p:nvSpPr>
            <p:spPr>
              <a:xfrm>
                <a:off x="6045781" y="5144556"/>
                <a:ext cx="877785" cy="745626"/>
              </a:xfrm>
              <a:prstGeom prst="rect">
                <a:avLst/>
              </a:prstGeom>
            </p:spPr>
            <p:txBody>
              <a:bodyPr wrap="square" lIns="0" tIns="0" rIns="0" bIns="0" anchor="t">
                <a:noAutofit/>
              </a:bodyPr>
              <a:lstStyle/>
              <a:p>
                <a:pPr algn="ctr"/>
                <a:r>
                  <a:rPr lang="en-IN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ea typeface="Open Sans" panose="020B0606030504020204" pitchFamily="34" charset="0"/>
                    <a:cs typeface="Segoe UI Light" panose="020B0502040204020203" pitchFamily="34" charset="0"/>
                  </a:rPr>
                  <a:t>Fields of Classification</a:t>
                </a:r>
              </a:p>
            </p:txBody>
          </p:sp>
        </p:grpSp>
        <p:pic>
          <p:nvPicPr>
            <p:cNvPr id="135" name="Graphic 134" descr="Share with solid fill">
              <a:extLst>
                <a:ext uri="{FF2B5EF4-FFF2-40B4-BE49-F238E27FC236}">
                  <a16:creationId xmlns:a16="http://schemas.microsoft.com/office/drawing/2014/main" id="{60678572-F74E-4F96-51B9-A860760E0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6213455" y="4643570"/>
              <a:ext cx="515389" cy="515389"/>
            </a:xfrm>
            <a:prstGeom prst="rect">
              <a:avLst/>
            </a:prstGeom>
          </p:spPr>
        </p:pic>
      </p:grpSp>
      <p:sp>
        <p:nvSpPr>
          <p:cNvPr id="99" name="Pentagon 98">
            <a:extLst>
              <a:ext uri="{FF2B5EF4-FFF2-40B4-BE49-F238E27FC236}">
                <a16:creationId xmlns:a16="http://schemas.microsoft.com/office/drawing/2014/main" id="{60CDBE60-D04B-E0A4-24DF-7AC11E468951}"/>
              </a:ext>
            </a:extLst>
          </p:cNvPr>
          <p:cNvSpPr/>
          <p:nvPr/>
        </p:nvSpPr>
        <p:spPr>
          <a:xfrm>
            <a:off x="-13545" y="3256571"/>
            <a:ext cx="6032031" cy="1276216"/>
          </a:xfrm>
          <a:prstGeom prst="homePlat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r>
              <a:rPr lang="en-GB" b="1" dirty="0"/>
              <a:t>COMMUNITIES</a:t>
            </a:r>
          </a:p>
          <a:p>
            <a:r>
              <a:rPr lang="en-GB" dirty="0"/>
              <a:t>Transport, Cancer, Energy, EBRAINS, </a:t>
            </a:r>
            <a:r>
              <a:rPr lang="en-GB" dirty="0" err="1"/>
              <a:t>PanOSC</a:t>
            </a:r>
            <a:r>
              <a:rPr lang="en-GB" dirty="0"/>
              <a:t>, LifeWatch, ECRIN, …,  </a:t>
            </a:r>
            <a:r>
              <a:rPr lang="en-GB" dirty="0" err="1"/>
              <a:t>CompSci</a:t>
            </a:r>
            <a:r>
              <a:rPr lang="en-GB" dirty="0"/>
              <a:t>, NFDI, …</a:t>
            </a:r>
          </a:p>
        </p:txBody>
      </p:sp>
    </p:spTree>
    <p:extLst>
      <p:ext uri="{BB962C8B-B14F-4D97-AF65-F5344CB8AC3E}">
        <p14:creationId xmlns:p14="http://schemas.microsoft.com/office/powerpoint/2010/main" val="1050899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penAIRE2021">
      <a:dk1>
        <a:srgbClr val="222080"/>
      </a:dk1>
      <a:lt1>
        <a:srgbClr val="FFFFFF"/>
      </a:lt1>
      <a:dk2>
        <a:srgbClr val="222080"/>
      </a:dk2>
      <a:lt2>
        <a:srgbClr val="4687E6"/>
      </a:lt2>
      <a:accent1>
        <a:srgbClr val="E65646"/>
      </a:accent1>
      <a:accent2>
        <a:srgbClr val="163081"/>
      </a:accent2>
      <a:accent3>
        <a:srgbClr val="4687E6"/>
      </a:accent3>
      <a:accent4>
        <a:srgbClr val="A646E6"/>
      </a:accent4>
      <a:accent5>
        <a:srgbClr val="46D6E6"/>
      </a:accent5>
      <a:accent6>
        <a:srgbClr val="E64686"/>
      </a:accent6>
      <a:hlink>
        <a:srgbClr val="86E646"/>
      </a:hlink>
      <a:folHlink>
        <a:srgbClr val="EC9857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3827E30D5021488FB2E6EBF5489BAC" ma:contentTypeVersion="15" ma:contentTypeDescription="Create a new document." ma:contentTypeScope="" ma:versionID="5f6af748b47bd3080c1e2b92a4931f43">
  <xsd:schema xmlns:xsd="http://www.w3.org/2001/XMLSchema" xmlns:xs="http://www.w3.org/2001/XMLSchema" xmlns:p="http://schemas.microsoft.com/office/2006/metadata/properties" xmlns:ns2="5b5b5792-4d56-47f1-bcbe-96f878b36716" xmlns:ns3="ee0113f6-089d-4948-bff3-3d3b4e67a8b0" targetNamespace="http://schemas.microsoft.com/office/2006/metadata/properties" ma:root="true" ma:fieldsID="108e9be84e3bf4fddfd18bd0d7b9c552" ns2:_="" ns3:_="">
    <xsd:import namespace="5b5b5792-4d56-47f1-bcbe-96f878b36716"/>
    <xsd:import namespace="ee0113f6-089d-4948-bff3-3d3b4e67a8b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5b5792-4d56-47f1-bcbe-96f878b367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b9c1918-9269-41f5-ae56-9616ba37be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0113f6-089d-4948-bff3-3d3b4e67a8b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b17a84d6-cba8-4b94-9d61-daaa0fc0ce1c}" ma:internalName="TaxCatchAll" ma:showField="CatchAllData" ma:web="ee0113f6-089d-4948-bff3-3d3b4e67a8b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e0113f6-089d-4948-bff3-3d3b4e67a8b0" xsi:nil="true"/>
    <lcf76f155ced4ddcb4097134ff3c332f xmlns="5b5b5792-4d56-47f1-bcbe-96f878b3671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B80C907-CF99-436E-86DD-1462F8958E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b5b5792-4d56-47f1-bcbe-96f878b36716"/>
    <ds:schemaRef ds:uri="ee0113f6-089d-4948-bff3-3d3b4e67a8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E1491B5-307C-4582-B25D-0E6BB85CE46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C02A1CC-6DD0-4B48-A789-855DF5167AA0}">
  <ds:schemaRefs>
    <ds:schemaRef ds:uri="http://schemas.microsoft.com/office/2006/metadata/properties"/>
    <ds:schemaRef ds:uri="http://schemas.microsoft.com/office/infopath/2007/PartnerControls"/>
    <ds:schemaRef ds:uri="ee0113f6-089d-4948-bff3-3d3b4e67a8b0"/>
    <ds:schemaRef ds:uri="5b5b5792-4d56-47f1-bcbe-96f878b3671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89206</TotalTime>
  <Words>877</Words>
  <Application>Microsoft Macintosh PowerPoint</Application>
  <PresentationFormat>Widescreen</PresentationFormat>
  <Paragraphs>165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Calibri</vt:lpstr>
      <vt:lpstr>Open Sans Light</vt:lpstr>
      <vt:lpstr>Roboto</vt:lpstr>
      <vt:lpstr>Open Sans</vt:lpstr>
      <vt:lpstr>Malgun Gothic</vt:lpstr>
      <vt:lpstr>Calibri Light</vt:lpstr>
      <vt:lpstr>Arial</vt:lpstr>
      <vt:lpstr>Office Theme</vt:lpstr>
      <vt:lpstr>PowerPoint Presentation</vt:lpstr>
      <vt:lpstr>OpenAIRE AMKE</vt:lpstr>
      <vt:lpstr>Strategy 2023-25 Our commitment to facilitate Open Science</vt:lpstr>
      <vt:lpstr>Infrastructure &amp; Services</vt:lpstr>
      <vt:lpstr>Services in our core</vt:lpstr>
      <vt:lpstr>1. Focus on Interoperability</vt:lpstr>
      <vt:lpstr>2. The OpenAIRE Graph</vt:lpstr>
      <vt:lpstr>A key asset for Europe &amp; the world</vt:lpstr>
      <vt:lpstr>3. Supporting the creation of Scientific Knowledge Graphs</vt:lpstr>
      <vt:lpstr>3. Interconnecting Plan-Track-Assess research </vt:lpstr>
      <vt:lpstr>Responsible Research Assessment</vt:lpstr>
      <vt:lpstr>Open Infrastructure that is relevant to emerging trends</vt:lpstr>
      <vt:lpstr>Researcher Profile – As-a-Service</vt:lpstr>
      <vt:lpstr>Monitoring  Open Science</vt:lpstr>
      <vt:lpstr>Indicators for (Open) Science</vt:lpstr>
      <vt:lpstr>Customizable Dashboards-on-Demand</vt:lpstr>
      <vt:lpstr>EOSC Observatory</vt:lpstr>
      <vt:lpstr>Irish OA Monitor</vt:lpstr>
      <vt:lpstr>Key take away messages </vt:lpstr>
      <vt:lpstr>Scholarly Communication (SC)</vt:lpstr>
      <vt:lpstr>PowerPoint Presentation</vt:lpstr>
    </vt:vector>
  </TitlesOfParts>
  <Manager>Slide Members</Manager>
  <Company>YESFORM Co.,Ltd.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OpenAIRE (slidemembers)</dc:title>
  <dc:subject>Powerpoint Templates, Diagram, Chart, Google slides, Keynote</dc:subject>
  <dc:creator>Slide Members by EJ.LEE</dc:creator>
  <cp:keywords>SlideMembers, ppt, PPT Templates, Presentation, Diagram, Chart, Yesform, Google slides, Keynote, Free Slides</cp:keywords>
  <dc:description>The copyright of this document is at Slide Members. Unauthorized copying may result in legal sanctions.</dc:description>
  <cp:lastModifiedBy>natalia</cp:lastModifiedBy>
  <cp:revision>507</cp:revision>
  <dcterms:created xsi:type="dcterms:W3CDTF">2019-01-07T08:59:06Z</dcterms:created>
  <dcterms:modified xsi:type="dcterms:W3CDTF">2024-06-05T10:29:23Z</dcterms:modified>
  <cp:category>www.slidemembers.com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0x010100173827E30D5021488FB2E6EBF5489BAC</vt:lpwstr>
  </property>
</Properties>
</file>