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71" r:id="rId2"/>
    <p:sldId id="396" r:id="rId3"/>
    <p:sldId id="1153" r:id="rId4"/>
    <p:sldId id="1144" r:id="rId5"/>
    <p:sldId id="669" r:id="rId6"/>
    <p:sldId id="678" r:id="rId7"/>
    <p:sldId id="1150" r:id="rId8"/>
    <p:sldId id="1146" r:id="rId9"/>
    <p:sldId id="1147" r:id="rId10"/>
    <p:sldId id="1148" r:id="rId11"/>
    <p:sldId id="1149" r:id="rId12"/>
    <p:sldId id="1145" r:id="rId13"/>
    <p:sldId id="1107" r:id="rId14"/>
    <p:sldId id="1110" r:id="rId15"/>
    <p:sldId id="1151" r:id="rId16"/>
    <p:sldId id="1152" r:id="rId17"/>
    <p:sldId id="3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B3B4"/>
    <a:srgbClr val="30348F"/>
    <a:srgbClr val="8EB1D1"/>
    <a:srgbClr val="83A3C2"/>
    <a:srgbClr val="80A1BE"/>
    <a:srgbClr val="2C318F"/>
    <a:srgbClr val="2A2E84"/>
    <a:srgbClr val="62738F"/>
    <a:srgbClr val="425E9B"/>
    <a:srgbClr val="2C3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56092-7153-45D4-8C12-80B91FA44765}" v="14" dt="2023-02-28T10:11:55.991"/>
    <p1510:client id="{A97160F1-9E70-44C2-BB65-A7D7832F9043}" v="7" dt="2023-01-19T11:25:50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 autoAdjust="0"/>
    <p:restoredTop sz="88789" autoAdjust="0"/>
  </p:normalViewPr>
  <p:slideViewPr>
    <p:cSldViewPr snapToGrid="0">
      <p:cViewPr varScale="1">
        <p:scale>
          <a:sx n="139" d="100"/>
          <a:sy n="139" d="100"/>
        </p:scale>
        <p:origin x="880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Unthank" userId="yXmnwqbtSoLQThIdmbn3K7Slo9dKYEEEf0kZ1aEncnI=" providerId="None" clId="Web-{A5D56092-7153-45D4-8C12-80B91FA44765}"/>
    <pc:docChg chg="modSld">
      <pc:chgData name="Patrick Unthank" userId="yXmnwqbtSoLQThIdmbn3K7Slo9dKYEEEf0kZ1aEncnI=" providerId="None" clId="Web-{A5D56092-7153-45D4-8C12-80B91FA44765}" dt="2023-02-28T10:11:55.991" v="13" actId="20577"/>
      <pc:docMkLst>
        <pc:docMk/>
      </pc:docMkLst>
      <pc:sldChg chg="modSp">
        <pc:chgData name="Patrick Unthank" userId="yXmnwqbtSoLQThIdmbn3K7Slo9dKYEEEf0kZ1aEncnI=" providerId="None" clId="Web-{A5D56092-7153-45D4-8C12-80B91FA44765}" dt="2023-02-28T10:11:55.991" v="13" actId="20577"/>
        <pc:sldMkLst>
          <pc:docMk/>
          <pc:sldMk cId="2557349579" sldId="371"/>
        </pc:sldMkLst>
        <pc:spChg chg="mod">
          <ac:chgData name="Patrick Unthank" userId="yXmnwqbtSoLQThIdmbn3K7Slo9dKYEEEf0kZ1aEncnI=" providerId="None" clId="Web-{A5D56092-7153-45D4-8C12-80B91FA44765}" dt="2023-02-28T10:11:55.991" v="13" actId="20577"/>
          <ac:spMkLst>
            <pc:docMk/>
            <pc:sldMk cId="2557349579" sldId="371"/>
            <ac:spMk id="9" creationId="{00000000-0000-0000-0000-000000000000}"/>
          </ac:spMkLst>
        </pc:spChg>
      </pc:sldChg>
    </pc:docChg>
  </pc:docChgLst>
  <pc:docChgLst>
    <pc:chgData name="Paul Hasleham" userId="vue7nv8lUmvJnVoN18htNPcEISingpEqoE+wkukXTH0=" providerId="None" clId="Web-{A97160F1-9E70-44C2-BB65-A7D7832F9043}"/>
    <pc:docChg chg="modSld">
      <pc:chgData name="Paul Hasleham" userId="vue7nv8lUmvJnVoN18htNPcEISingpEqoE+wkukXTH0=" providerId="None" clId="Web-{A97160F1-9E70-44C2-BB65-A7D7832F9043}" dt="2023-01-19T11:25:50.979" v="5" actId="14100"/>
      <pc:docMkLst>
        <pc:docMk/>
      </pc:docMkLst>
      <pc:sldChg chg="addSp delSp modSp">
        <pc:chgData name="Paul Hasleham" userId="vue7nv8lUmvJnVoN18htNPcEISingpEqoE+wkukXTH0=" providerId="None" clId="Web-{A97160F1-9E70-44C2-BB65-A7D7832F9043}" dt="2023-01-19T11:25:50.979" v="5" actId="14100"/>
        <pc:sldMkLst>
          <pc:docMk/>
          <pc:sldMk cId="249601766" sldId="397"/>
        </pc:sldMkLst>
        <pc:spChg chg="del">
          <ac:chgData name="Paul Hasleham" userId="vue7nv8lUmvJnVoN18htNPcEISingpEqoE+wkukXTH0=" providerId="None" clId="Web-{A97160F1-9E70-44C2-BB65-A7D7832F9043}" dt="2023-01-19T11:25:32.182" v="0"/>
          <ac:spMkLst>
            <pc:docMk/>
            <pc:sldMk cId="249601766" sldId="397"/>
            <ac:spMk id="11" creationId="{9496B17A-DDB4-0945-83E0-F9C51D7E05CC}"/>
          </ac:spMkLst>
        </pc:spChg>
        <pc:picChg chg="add mod">
          <ac:chgData name="Paul Hasleham" userId="vue7nv8lUmvJnVoN18htNPcEISingpEqoE+wkukXTH0=" providerId="None" clId="Web-{A97160F1-9E70-44C2-BB65-A7D7832F9043}" dt="2023-01-19T11:25:50.979" v="5" actId="14100"/>
          <ac:picMkLst>
            <pc:docMk/>
            <pc:sldMk cId="249601766" sldId="397"/>
            <ac:picMk id="2" creationId="{9EFF5A69-4AE8-6DB1-735B-F5E2690CDA94}"/>
          </ac:picMkLst>
        </pc:picChg>
        <pc:picChg chg="del">
          <ac:chgData name="Paul Hasleham" userId="vue7nv8lUmvJnVoN18htNPcEISingpEqoE+wkukXTH0=" providerId="None" clId="Web-{A97160F1-9E70-44C2-BB65-A7D7832F9043}" dt="2023-01-19T11:25:33.229" v="1"/>
          <ac:picMkLst>
            <pc:docMk/>
            <pc:sldMk cId="249601766" sldId="397"/>
            <ac:picMk id="14" creationId="{D934EF87-1E44-3B44-A628-F062ED6BF39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Highlighted countries are were we have connections in our existing network.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892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85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03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Tier 3 in the GÉANT network packet layer refresh corresponds to a Nokia SR-2se with 2 line cards installed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350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32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416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95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18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10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362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Green: GÉANT</a:t>
            </a:r>
          </a:p>
          <a:p>
            <a:r>
              <a:rPr lang="en-GB" dirty="0"/>
              <a:t>Blue: Medusa</a:t>
            </a:r>
          </a:p>
          <a:p>
            <a:r>
              <a:rPr lang="en-GB" dirty="0"/>
              <a:t>Orange: NREN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766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638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as it is in the budget, but things might change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178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318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Submarine Line Terminal Equipment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52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00FA2B3-1505-3A41-A87D-80572BB3C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91852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895" y="1567629"/>
            <a:ext cx="9894887" cy="4503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7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39A0EAE-9DC7-E64C-B528-7FE2DD3B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91852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444729D-076A-B34E-817B-AAAD4F608C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895" y="1567629"/>
            <a:ext cx="9894887" cy="45037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2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895" y="918524"/>
            <a:ext cx="9923105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894" y="1566391"/>
            <a:ext cx="99231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86023-3160-F54D-ABE2-A8AFA16E520E}"/>
              </a:ext>
            </a:extLst>
          </p:cNvPr>
          <p:cNvSpPr/>
          <p:nvPr userDrawn="1"/>
        </p:nvSpPr>
        <p:spPr>
          <a:xfrm>
            <a:off x="0" y="-38314"/>
            <a:ext cx="12192000" cy="593453"/>
          </a:xfrm>
          <a:prstGeom prst="rect">
            <a:avLst/>
          </a:prstGeom>
          <a:solidFill>
            <a:srgbClr val="1D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2B47DB-29AD-084C-8232-6CAF9C67327F}"/>
              </a:ext>
            </a:extLst>
          </p:cNvPr>
          <p:cNvSpPr txBox="1">
            <a:spLocks/>
          </p:cNvSpPr>
          <p:nvPr userDrawn="1"/>
        </p:nvSpPr>
        <p:spPr>
          <a:xfrm>
            <a:off x="10385562" y="105344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EB0FA4-9B1C-4D6B-AF0A-97437B69127A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r>
              <a:rPr lang="en-GB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65F78CF-3545-4647-AFFC-4E9114BD5F00}"/>
              </a:ext>
            </a:extLst>
          </p:cNvPr>
          <p:cNvSpPr txBox="1">
            <a:spLocks/>
          </p:cNvSpPr>
          <p:nvPr userDrawn="1"/>
        </p:nvSpPr>
        <p:spPr>
          <a:xfrm>
            <a:off x="11022254" y="139678"/>
            <a:ext cx="1268825" cy="29094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chemeClr val="bg1"/>
                </a:solidFill>
                <a:latin typeface="+mn-lt"/>
              </a:rPr>
              <a:t>GEANT.ORG</a:t>
            </a:r>
            <a:endParaRPr lang="en-GB" sz="12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A picture containing aircraft&#10;&#10;Description automatically generated">
            <a:extLst>
              <a:ext uri="{FF2B5EF4-FFF2-40B4-BE49-F238E27FC236}">
                <a16:creationId xmlns:a16="http://schemas.microsoft.com/office/drawing/2014/main" id="{A3DBBBB7-9CE4-D342-A765-EF35A5E66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t="70685" r="16055" b="24139"/>
          <a:stretch/>
        </p:blipFill>
        <p:spPr>
          <a:xfrm flipH="1">
            <a:off x="0" y="-38313"/>
            <a:ext cx="10286482" cy="5934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2">
              <a:lumMod val="90000"/>
              <a:lumOff val="1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2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B45E650-A7C9-7941-B8C1-9EB62BC38C2F}"/>
              </a:ext>
            </a:extLst>
          </p:cNvPr>
          <p:cNvSpPr/>
          <p:nvPr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1D1AD-FF15-244B-B225-8E5849DDC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9" name="Text Placeholder 10"/>
          <p:cNvSpPr txBox="1">
            <a:spLocks/>
          </p:cNvSpPr>
          <p:nvPr/>
        </p:nvSpPr>
        <p:spPr>
          <a:xfrm>
            <a:off x="1255494" y="1619457"/>
            <a:ext cx="6059706" cy="73744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bg1"/>
                </a:solidFill>
                <a:ea typeface="Calibri"/>
                <a:cs typeface="Calibri"/>
              </a:rPr>
              <a:t>Medusa Submarine Cable System</a:t>
            </a: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1255494" y="2607476"/>
            <a:ext cx="6753726" cy="7494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dirty="0">
                <a:solidFill>
                  <a:schemeClr val="bg1"/>
                </a:solidFill>
              </a:rPr>
              <a:t>An overview of the GÉANT build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1353030" y="682159"/>
            <a:ext cx="1432450" cy="689706"/>
          </a:xfrm>
          <a:prstGeom prst="rect">
            <a:avLst/>
          </a:prstGeom>
        </p:spPr>
      </p:pic>
      <p:sp>
        <p:nvSpPr>
          <p:cNvPr id="13" name="Text Placeholder 6"/>
          <p:cNvSpPr txBox="1">
            <a:spLocks/>
          </p:cNvSpPr>
          <p:nvPr/>
        </p:nvSpPr>
        <p:spPr>
          <a:xfrm>
            <a:off x="1255494" y="3498256"/>
            <a:ext cx="6753726" cy="7322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</a:rPr>
              <a:t>Karel van Klink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Network Engineer (Network Evolution)</a:t>
            </a:r>
            <a:endParaRPr lang="en-GB" sz="2000" cap="all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BFC8EF-A9F1-694B-9F9D-CC0F056AA3B5}"/>
              </a:ext>
            </a:extLst>
          </p:cNvPr>
          <p:cNvSpPr/>
          <p:nvPr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C850078D-81AF-0448-A794-95A3C416C535}"/>
              </a:ext>
            </a:extLst>
          </p:cNvPr>
          <p:cNvSpPr txBox="1">
            <a:spLocks/>
          </p:cNvSpPr>
          <p:nvPr/>
        </p:nvSpPr>
        <p:spPr>
          <a:xfrm>
            <a:off x="1255494" y="5922278"/>
            <a:ext cx="2480762" cy="614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Public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4D4F5F2-667F-9F48-BEA4-D811E44CE491}"/>
              </a:ext>
            </a:extLst>
          </p:cNvPr>
          <p:cNvSpPr txBox="1">
            <a:spLocks/>
          </p:cNvSpPr>
          <p:nvPr/>
        </p:nvSpPr>
        <p:spPr>
          <a:xfrm>
            <a:off x="1255494" y="5073436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14</a:t>
            </a:r>
            <a:r>
              <a:rPr lang="en-US" sz="1600" baseline="30000" dirty="0">
                <a:solidFill>
                  <a:schemeClr val="bg1"/>
                </a:solidFill>
              </a:rPr>
              <a:t>th</a:t>
            </a:r>
            <a:r>
              <a:rPr lang="en-US" sz="1600" dirty="0">
                <a:solidFill>
                  <a:schemeClr val="bg1"/>
                </a:solidFill>
              </a:rPr>
              <a:t> SIG-NGN, Catania IT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BF97B6D9-9532-6C4C-BD89-9525855C36B1}"/>
              </a:ext>
            </a:extLst>
          </p:cNvPr>
          <p:cNvSpPr txBox="1">
            <a:spLocks/>
          </p:cNvSpPr>
          <p:nvPr/>
        </p:nvSpPr>
        <p:spPr>
          <a:xfrm>
            <a:off x="1255494" y="537522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08-04-2024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4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BEB7-C7C3-42A9-18AF-2D307A9B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SLTE setup</a:t>
            </a:r>
          </a:p>
        </p:txBody>
      </p:sp>
      <p:pic>
        <p:nvPicPr>
          <p:cNvPr id="9" name="Imagen 2016">
            <a:extLst>
              <a:ext uri="{FF2B5EF4-FFF2-40B4-BE49-F238E27FC236}">
                <a16:creationId xmlns:a16="http://schemas.microsoft.com/office/drawing/2014/main" id="{C83C522C-3489-DB93-43DA-056BD6C4D3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213" y="2038351"/>
            <a:ext cx="7560262" cy="37256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B55E6A-3CF5-9914-A74B-AC843E65FC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1857375"/>
            <a:ext cx="3343275" cy="408210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One SLTE to manage each fibre pair </a:t>
            </a:r>
          </a:p>
          <a:p>
            <a:pPr>
              <a:lnSpc>
                <a:spcPct val="120000"/>
              </a:lnSpc>
            </a:pPr>
            <a:r>
              <a:rPr lang="en-GB" dirty="0"/>
              <a:t>Will aggregate both GÉANT and MEDUSA signals (50% of fibre pair capacity each)</a:t>
            </a:r>
          </a:p>
          <a:p>
            <a:pPr>
              <a:lnSpc>
                <a:spcPct val="120000"/>
              </a:lnSpc>
            </a:pPr>
            <a:r>
              <a:rPr lang="en-GB" dirty="0"/>
              <a:t>Accepts signals from any transponders</a:t>
            </a:r>
            <a:br>
              <a:rPr lang="en-GB" dirty="0"/>
            </a:br>
            <a:r>
              <a:rPr lang="en-GB" dirty="0"/>
              <a:t>(inc. non-Nokia)</a:t>
            </a:r>
          </a:p>
          <a:p>
            <a:pPr>
              <a:lnSpc>
                <a:spcPct val="120000"/>
              </a:lnSpc>
            </a:pPr>
            <a:r>
              <a:rPr lang="en-GB" dirty="0"/>
              <a:t>Flexible Grid allows for compatibility with future technologies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9412C4-1E81-4013-9DE9-AEEDC61F6D7E}"/>
              </a:ext>
            </a:extLst>
          </p:cNvPr>
          <p:cNvSpPr/>
          <p:nvPr/>
        </p:nvSpPr>
        <p:spPr>
          <a:xfrm>
            <a:off x="4086225" y="1857375"/>
            <a:ext cx="3343275" cy="4082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08E8E2-48E8-75FE-4A50-DE97ED58C1DA}"/>
              </a:ext>
            </a:extLst>
          </p:cNvPr>
          <p:cNvSpPr txBox="1"/>
          <p:nvPr/>
        </p:nvSpPr>
        <p:spPr>
          <a:xfrm>
            <a:off x="4755824" y="5579289"/>
            <a:ext cx="20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GÉANT specific part</a:t>
            </a:r>
          </a:p>
        </p:txBody>
      </p:sp>
    </p:spTree>
    <p:extLst>
      <p:ext uri="{BB962C8B-B14F-4D97-AF65-F5344CB8AC3E}">
        <p14:creationId xmlns:p14="http://schemas.microsoft.com/office/powerpoint/2010/main" val="27744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iagram of a computer&#10;&#10;Description automatically generated">
            <a:extLst>
              <a:ext uri="{FF2B5EF4-FFF2-40B4-BE49-F238E27FC236}">
                <a16:creationId xmlns:a16="http://schemas.microsoft.com/office/drawing/2014/main" id="{B181350A-C472-D168-8F70-5A7CE51657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5" b="12302"/>
          <a:stretch/>
        </p:blipFill>
        <p:spPr>
          <a:xfrm>
            <a:off x="4547104" y="1671486"/>
            <a:ext cx="7394238" cy="5024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EEBEB7-C7C3-42A9-18AF-2D307A9B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DWDM transponders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639C4D-19E8-4429-8009-464A5115B63F}"/>
              </a:ext>
            </a:extLst>
          </p:cNvPr>
          <p:cNvSpPr/>
          <p:nvPr/>
        </p:nvSpPr>
        <p:spPr>
          <a:xfrm>
            <a:off x="7419975" y="2733675"/>
            <a:ext cx="1057275" cy="285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64D465-A174-85C4-F24A-7B03BE17AD61}"/>
              </a:ext>
            </a:extLst>
          </p:cNvPr>
          <p:cNvSpPr/>
          <p:nvPr/>
        </p:nvSpPr>
        <p:spPr>
          <a:xfrm>
            <a:off x="10858499" y="2857500"/>
            <a:ext cx="638775" cy="285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EC079F-A635-EDEA-CB2C-09CDC93FE550}"/>
              </a:ext>
            </a:extLst>
          </p:cNvPr>
          <p:cNvSpPr/>
          <p:nvPr/>
        </p:nvSpPr>
        <p:spPr>
          <a:xfrm>
            <a:off x="9268424" y="6124575"/>
            <a:ext cx="638775" cy="285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C56C90-B16D-48CE-6CD7-F7A4D05048DD}"/>
              </a:ext>
            </a:extLst>
          </p:cNvPr>
          <p:cNvSpPr/>
          <p:nvPr/>
        </p:nvSpPr>
        <p:spPr>
          <a:xfrm>
            <a:off x="10887674" y="6134100"/>
            <a:ext cx="638775" cy="285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99C6CB-541C-046D-C517-F41F04FC58D3}"/>
              </a:ext>
            </a:extLst>
          </p:cNvPr>
          <p:cNvSpPr/>
          <p:nvPr/>
        </p:nvSpPr>
        <p:spPr>
          <a:xfrm>
            <a:off x="6790725" y="6134100"/>
            <a:ext cx="638775" cy="285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BA71E7-54AB-2590-73EB-370C61BFAD3D}"/>
              </a:ext>
            </a:extLst>
          </p:cNvPr>
          <p:cNvSpPr/>
          <p:nvPr/>
        </p:nvSpPr>
        <p:spPr>
          <a:xfrm>
            <a:off x="5557238" y="6115050"/>
            <a:ext cx="638775" cy="285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n 2">
            <a:extLst>
              <a:ext uri="{FF2B5EF4-FFF2-40B4-BE49-F238E27FC236}">
                <a16:creationId xmlns:a16="http://schemas.microsoft.com/office/drawing/2014/main" id="{255E0519-3B5B-CEEE-3913-58B40E27E1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2" t="84025" r="33385"/>
          <a:stretch/>
        </p:blipFill>
        <p:spPr bwMode="auto">
          <a:xfrm>
            <a:off x="762000" y="5260669"/>
            <a:ext cx="3333750" cy="549333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2975FA-7DCB-B679-9857-2F460464F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50" y="5910902"/>
            <a:ext cx="4286537" cy="67627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B55E6A-3CF5-9914-A74B-AC843E65FC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850" y="1600200"/>
            <a:ext cx="5119388" cy="290897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Transponders used to light capacity on the fibre</a:t>
            </a:r>
          </a:p>
          <a:p>
            <a:pPr>
              <a:lnSpc>
                <a:spcPct val="120000"/>
              </a:lnSpc>
            </a:pPr>
            <a:r>
              <a:rPr lang="en-GB" dirty="0"/>
              <a:t>2x 100GE min. available for each Northern African country</a:t>
            </a:r>
          </a:p>
          <a:p>
            <a:pPr>
              <a:lnSpc>
                <a:spcPct val="120000"/>
              </a:lnSpc>
            </a:pPr>
            <a:r>
              <a:rPr lang="en-GB" dirty="0"/>
              <a:t>Barcelona and Yeroskipou aggregate capacity</a:t>
            </a:r>
          </a:p>
          <a:p>
            <a:pPr>
              <a:lnSpc>
                <a:spcPct val="120000"/>
              </a:lnSpc>
            </a:pPr>
            <a:r>
              <a:rPr lang="en-GB" dirty="0"/>
              <a:t>Current build based on Nokia 1830 PSI-M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0FAAF3-3EBB-0B2F-7607-CC77948F61FF}"/>
              </a:ext>
            </a:extLst>
          </p:cNvPr>
          <p:cNvSpPr txBox="1"/>
          <p:nvPr/>
        </p:nvSpPr>
        <p:spPr>
          <a:xfrm>
            <a:off x="358257" y="6534187"/>
            <a:ext cx="232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Transponders capacity matrix</a:t>
            </a:r>
          </a:p>
        </p:txBody>
      </p:sp>
    </p:spTree>
    <p:extLst>
      <p:ext uri="{BB962C8B-B14F-4D97-AF65-F5344CB8AC3E}">
        <p14:creationId xmlns:p14="http://schemas.microsoft.com/office/powerpoint/2010/main" val="2432294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network&#10;&#10;Description automatically generated">
            <a:extLst>
              <a:ext uri="{FF2B5EF4-FFF2-40B4-BE49-F238E27FC236}">
                <a16:creationId xmlns:a16="http://schemas.microsoft.com/office/drawing/2014/main" id="{84EA377C-C339-8375-7E20-3F640790A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67" y="1765368"/>
            <a:ext cx="5898956" cy="45548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EEBEB7-C7C3-42A9-18AF-2D307A9B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IP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8A922-AC35-A1D6-F809-F1C090226C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7877" y="1629046"/>
            <a:ext cx="5307623" cy="482751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MEDUSA will provide </a:t>
            </a:r>
            <a:r>
              <a:rPr lang="en-US" b="1" dirty="0"/>
              <a:t>200Gbps of capacity to each Northern African NRENs </a:t>
            </a:r>
            <a:r>
              <a:rPr lang="en-US" dirty="0"/>
              <a:t>main PoPs to the GÉANT “Hub” nodes in Barcelona and Cyprus</a:t>
            </a:r>
          </a:p>
          <a:p>
            <a:pPr>
              <a:lnSpc>
                <a:spcPct val="120000"/>
              </a:lnSpc>
            </a:pPr>
            <a:r>
              <a:rPr lang="en-US" dirty="0"/>
              <a:t>The </a:t>
            </a:r>
            <a:r>
              <a:rPr lang="en-US" b="1" dirty="0"/>
              <a:t>GÉANT “Hub” nodes will be connected to the GÉANT Fibre footprint in Barcelona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GÉANT “Hub” nodes </a:t>
            </a:r>
            <a:r>
              <a:rPr lang="en-US" b="1" dirty="0"/>
              <a:t>can aggregate traffic from other systems – e.g., East Med.</a:t>
            </a:r>
            <a:r>
              <a:rPr lang="en-US" dirty="0"/>
              <a:t> for Yeroskipou</a:t>
            </a:r>
            <a:endParaRPr lang="en-US" b="1" dirty="0"/>
          </a:p>
          <a:p>
            <a:pPr>
              <a:lnSpc>
                <a:spcPct val="120000"/>
              </a:lnSpc>
            </a:pPr>
            <a:endParaRPr lang="en-US" b="1" dirty="0"/>
          </a:p>
          <a:p>
            <a:pPr lvl="1">
              <a:lnSpc>
                <a:spcPct val="120000"/>
              </a:lnSpc>
            </a:pPr>
            <a:endParaRPr lang="en-US" b="1" dirty="0"/>
          </a:p>
          <a:p>
            <a:pPr>
              <a:lnSpc>
                <a:spcPct val="120000"/>
              </a:lnSpc>
            </a:pPr>
            <a:endParaRPr lang="en-US" b="1" dirty="0"/>
          </a:p>
          <a:p>
            <a:pPr>
              <a:lnSpc>
                <a:spcPct val="120000"/>
              </a:lnSpc>
            </a:pPr>
            <a:endParaRPr lang="en-US" b="1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6E10AE3-CB43-B596-9AAB-ADC836CA1D22}"/>
              </a:ext>
            </a:extLst>
          </p:cNvPr>
          <p:cNvSpPr/>
          <p:nvPr/>
        </p:nvSpPr>
        <p:spPr>
          <a:xfrm>
            <a:off x="10933919" y="3565189"/>
            <a:ext cx="291830" cy="3842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74234F-A477-4B1E-D1C3-E94E1ADF6673}"/>
              </a:ext>
            </a:extLst>
          </p:cNvPr>
          <p:cNvSpPr txBox="1"/>
          <p:nvPr/>
        </p:nvSpPr>
        <p:spPr>
          <a:xfrm>
            <a:off x="11257216" y="3429000"/>
            <a:ext cx="921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East Med</a:t>
            </a:r>
          </a:p>
        </p:txBody>
      </p:sp>
    </p:spTree>
    <p:extLst>
      <p:ext uri="{BB962C8B-B14F-4D97-AF65-F5344CB8AC3E}">
        <p14:creationId xmlns:p14="http://schemas.microsoft.com/office/powerpoint/2010/main" val="1739314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E7DD334-8D33-4561-4E5B-948DEBA279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36" t="-2" b="45460"/>
          <a:stretch/>
        </p:blipFill>
        <p:spPr>
          <a:xfrm>
            <a:off x="6469592" y="3665013"/>
            <a:ext cx="5173919" cy="2739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EEBEB7-C7C3-42A9-18AF-2D307A9B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Routing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8A922-AC35-A1D6-F809-F1C090226C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7877" y="1704644"/>
            <a:ext cx="4802262" cy="47519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Two routing sites to be established at Barcelona and Yeroskipou </a:t>
            </a:r>
          </a:p>
          <a:p>
            <a:pPr>
              <a:lnSpc>
                <a:spcPct val="120000"/>
              </a:lnSpc>
            </a:pPr>
            <a:r>
              <a:rPr lang="en-GB" dirty="0"/>
              <a:t>Routing kit will be acquired via AFR-IX/MEDUSA and managed by GÉANT</a:t>
            </a:r>
          </a:p>
          <a:p>
            <a:pPr>
              <a:lnSpc>
                <a:spcPct val="120000"/>
              </a:lnSpc>
            </a:pPr>
            <a:r>
              <a:rPr lang="en-GB" dirty="0"/>
              <a:t>200Gbps from each NREN will be terminated at these sites</a:t>
            </a:r>
          </a:p>
          <a:p>
            <a:pPr>
              <a:lnSpc>
                <a:spcPct val="120000"/>
              </a:lnSpc>
            </a:pPr>
            <a:r>
              <a:rPr lang="en-GB" dirty="0"/>
              <a:t>Routing kit will allow for expansion – i.e. Cyprus toward Eastern Med – by providing 10, 100 and (upon upgrade) 400G interfaces  </a:t>
            </a:r>
          </a:p>
          <a:p>
            <a:pPr>
              <a:lnSpc>
                <a:spcPct val="120000"/>
              </a:lnSpc>
            </a:pPr>
            <a:r>
              <a:rPr lang="en-GB" dirty="0"/>
              <a:t>Actual procurement of Routing Kit will be done at later stage – Budgeted costs and Specs match exactly T3 sites build using Nokia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47291E-E82E-B97A-EC2E-8A37AE933A5F}"/>
              </a:ext>
            </a:extLst>
          </p:cNvPr>
          <p:cNvSpPr txBox="1"/>
          <p:nvPr/>
        </p:nvSpPr>
        <p:spPr>
          <a:xfrm>
            <a:off x="6096000" y="1020497"/>
            <a:ext cx="5848350" cy="23083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ROUTING KIT SPECS:</a:t>
            </a:r>
            <a:endParaRPr lang="en-GB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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 Routing engines/ supervisor modules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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~2Tbps backplane capacity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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QSFP based 100G optics 10x available at start, with option to add at least another 10x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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Ability to support 10Gbps interfaces </a:t>
            </a:r>
          </a:p>
          <a:p>
            <a:pPr marL="228600" indent="-228600">
              <a:buFont typeface="Wingdings" panose="05000000000000000000" pitchFamily="2" charset="2"/>
              <a:buChar char="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400G support – desirable, likely via dedicated line card not to be necessarily included.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"/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Supports for full internet routing Table and L3VPNs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11C855-09B5-FA79-63D1-345C59D3D7F0}"/>
              </a:ext>
            </a:extLst>
          </p:cNvPr>
          <p:cNvSpPr/>
          <p:nvPr/>
        </p:nvSpPr>
        <p:spPr>
          <a:xfrm>
            <a:off x="7590008" y="4169523"/>
            <a:ext cx="512524" cy="499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516CE1-CC05-2177-FE6F-88327B00ABF3}"/>
              </a:ext>
            </a:extLst>
          </p:cNvPr>
          <p:cNvSpPr/>
          <p:nvPr/>
        </p:nvSpPr>
        <p:spPr>
          <a:xfrm>
            <a:off x="10625019" y="4265840"/>
            <a:ext cx="512524" cy="499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06C813D4-BCC9-E67B-E0A3-54D3EE67DAF1}"/>
              </a:ext>
            </a:extLst>
          </p:cNvPr>
          <p:cNvSpPr/>
          <p:nvPr/>
        </p:nvSpPr>
        <p:spPr>
          <a:xfrm rot="6990224">
            <a:off x="8284991" y="4495327"/>
            <a:ext cx="194921" cy="387930"/>
          </a:xfrm>
          <a:prstGeom prst="downArrow">
            <a:avLst>
              <a:gd name="adj1" fmla="val 24584"/>
              <a:gd name="adj2" fmla="val 338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5E5411-7E01-ACE2-79F9-6FF2A1369B25}"/>
              </a:ext>
            </a:extLst>
          </p:cNvPr>
          <p:cNvSpPr txBox="1"/>
          <p:nvPr/>
        </p:nvSpPr>
        <p:spPr>
          <a:xfrm>
            <a:off x="8671347" y="4806988"/>
            <a:ext cx="119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Routing kit</a:t>
            </a:r>
          </a:p>
        </p:txBody>
      </p:sp>
      <p:sp>
        <p:nvSpPr>
          <p:cNvPr id="4" name="Arrow: Down 16">
            <a:extLst>
              <a:ext uri="{FF2B5EF4-FFF2-40B4-BE49-F238E27FC236}">
                <a16:creationId xmlns:a16="http://schemas.microsoft.com/office/drawing/2014/main" id="{A61F9C45-7048-5CCE-D88C-17D8D466C0BF}"/>
              </a:ext>
            </a:extLst>
          </p:cNvPr>
          <p:cNvSpPr/>
          <p:nvPr/>
        </p:nvSpPr>
        <p:spPr>
          <a:xfrm rot="14790954">
            <a:off x="10091401" y="4571227"/>
            <a:ext cx="194921" cy="387930"/>
          </a:xfrm>
          <a:prstGeom prst="downArrow">
            <a:avLst>
              <a:gd name="adj1" fmla="val 24584"/>
              <a:gd name="adj2" fmla="val 338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977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2A9794-667B-75B9-7D9C-E0D2DE413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04" b="47736"/>
          <a:stretch/>
        </p:blipFill>
        <p:spPr>
          <a:xfrm>
            <a:off x="5506012" y="1834205"/>
            <a:ext cx="6391769" cy="3843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EEBEB7-C7C3-42A9-18AF-2D307A9B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Terrestrial connectivity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8A922-AC35-A1D6-F809-F1C090226C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8290" y="1663430"/>
            <a:ext cx="5340484" cy="47931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GÉANT router in Barcelona will be connected to a GÉANT ILA north of Barcelona (Bosc </a:t>
            </a:r>
            <a:r>
              <a:rPr lang="en-US" dirty="0" err="1"/>
              <a:t>Tancat</a:t>
            </a:r>
            <a:r>
              <a:rPr lang="en-US" dirty="0"/>
              <a:t> EXA node)</a:t>
            </a:r>
          </a:p>
          <a:p>
            <a:pPr>
              <a:lnSpc>
                <a:spcPct val="120000"/>
              </a:lnSpc>
            </a:pPr>
            <a:r>
              <a:rPr lang="en-US" b="1" dirty="0"/>
              <a:t>Barcelona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CLS will be connected to a GÉANT DWDM PoP in Barcelona via a Dark Fibre ring procured via AFR-IX/MEDUSA </a:t>
            </a:r>
          </a:p>
          <a:p>
            <a:pPr>
              <a:lnSpc>
                <a:spcPct val="120000"/>
              </a:lnSpc>
            </a:pPr>
            <a:r>
              <a:rPr lang="en-US" b="1" dirty="0"/>
              <a:t>Cyprus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GÉANT will establish PoP at </a:t>
            </a:r>
            <a:r>
              <a:rPr lang="en-US" b="1" dirty="0"/>
              <a:t>Yeroskipou</a:t>
            </a:r>
            <a:r>
              <a:rPr lang="en-US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D2473F-D0CE-0598-D744-2A3279C85E08}"/>
              </a:ext>
            </a:extLst>
          </p:cNvPr>
          <p:cNvSpPr/>
          <p:nvPr/>
        </p:nvSpPr>
        <p:spPr>
          <a:xfrm>
            <a:off x="7859949" y="3171218"/>
            <a:ext cx="1799617" cy="5447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6E5153-5E6E-822E-E24D-6371E3B0DF99}"/>
              </a:ext>
            </a:extLst>
          </p:cNvPr>
          <p:cNvSpPr/>
          <p:nvPr/>
        </p:nvSpPr>
        <p:spPr>
          <a:xfrm>
            <a:off x="10564237" y="4157273"/>
            <a:ext cx="1180289" cy="5606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720ACF-4999-3871-DCAA-7B52DF973642}"/>
              </a:ext>
            </a:extLst>
          </p:cNvPr>
          <p:cNvCxnSpPr/>
          <p:nvPr/>
        </p:nvCxnSpPr>
        <p:spPr>
          <a:xfrm flipH="1" flipV="1">
            <a:off x="8929991" y="3813243"/>
            <a:ext cx="116732" cy="22276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D29470C-4318-0B54-A41E-759AE377C411}"/>
              </a:ext>
            </a:extLst>
          </p:cNvPr>
          <p:cNvSpPr txBox="1"/>
          <p:nvPr/>
        </p:nvSpPr>
        <p:spPr>
          <a:xfrm>
            <a:off x="6376840" y="6049133"/>
            <a:ext cx="5223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Fully diverse fibre pairs between CLS and GÉANT DWDM PoP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AA464D-72D1-7203-F6E0-DCDF2E60C21B}"/>
              </a:ext>
            </a:extLst>
          </p:cNvPr>
          <p:cNvSpPr txBox="1"/>
          <p:nvPr/>
        </p:nvSpPr>
        <p:spPr>
          <a:xfrm>
            <a:off x="9821964" y="3171218"/>
            <a:ext cx="237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GÉANT </a:t>
            </a:r>
            <a:r>
              <a:rPr lang="en-GB" sz="1600" dirty="0" err="1"/>
              <a:t>PoP</a:t>
            </a:r>
            <a:r>
              <a:rPr lang="en-GB" sz="1600" dirty="0"/>
              <a:t> co-located with MEDUSA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EF879D-2E76-589C-0234-52611CF839B5}"/>
              </a:ext>
            </a:extLst>
          </p:cNvPr>
          <p:cNvCxnSpPr>
            <a:cxnSpLocks/>
          </p:cNvCxnSpPr>
          <p:nvPr/>
        </p:nvCxnSpPr>
        <p:spPr>
          <a:xfrm>
            <a:off x="11154381" y="3779983"/>
            <a:ext cx="90793" cy="2800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679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omputer&#10;&#10;Description automatically generated">
            <a:extLst>
              <a:ext uri="{FF2B5EF4-FFF2-40B4-BE49-F238E27FC236}">
                <a16:creationId xmlns:a16="http://schemas.microsoft.com/office/drawing/2014/main" id="{993D213C-AD42-CD2F-9476-C6A03D274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7" t="70638" r="22988"/>
          <a:stretch/>
        </p:blipFill>
        <p:spPr>
          <a:xfrm>
            <a:off x="8156955" y="1507051"/>
            <a:ext cx="2736663" cy="4949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EEBEB7-C7C3-42A9-18AF-2D307A9B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Terrestrial connectivity NRENs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8A922-AC35-A1D6-F809-F1C090226C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8289" y="1663430"/>
            <a:ext cx="6955277" cy="47931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2x 100Gbps diversely routed</a:t>
            </a:r>
            <a:r>
              <a:rPr lang="en-US" dirty="0"/>
              <a:t> leased capacity Ethernet links on 10 years IRUs will be established between the selected NREN site and the country MEDUSA CLS </a:t>
            </a:r>
          </a:p>
          <a:p>
            <a:pPr>
              <a:lnSpc>
                <a:spcPct val="120000"/>
              </a:lnSpc>
            </a:pPr>
            <a:r>
              <a:rPr lang="en-US" b="1" dirty="0"/>
              <a:t>Contracts will offer extension and upgrade options </a:t>
            </a:r>
            <a:r>
              <a:rPr lang="en-US" dirty="0"/>
              <a:t>with price ceiling agreed as part of the initial contract</a:t>
            </a:r>
          </a:p>
          <a:p>
            <a:pPr>
              <a:lnSpc>
                <a:spcPct val="120000"/>
              </a:lnSpc>
            </a:pPr>
            <a:r>
              <a:rPr lang="en-US" dirty="0"/>
              <a:t>Various mechanisms such as: price book, external manhole, price ceilings etc.. Used to limit risk of CLS “lock-in” or “golden cross connect”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9D87593-F1E3-DEC6-A4DC-56AF33E99353}"/>
              </a:ext>
            </a:extLst>
          </p:cNvPr>
          <p:cNvSpPr/>
          <p:nvPr/>
        </p:nvSpPr>
        <p:spPr>
          <a:xfrm>
            <a:off x="8942246" y="4357991"/>
            <a:ext cx="1021404" cy="428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4E9D7A0-8ECB-537E-4FC5-B4990113AFF8}"/>
              </a:ext>
            </a:extLst>
          </p:cNvPr>
          <p:cNvSpPr/>
          <p:nvPr/>
        </p:nvSpPr>
        <p:spPr>
          <a:xfrm>
            <a:off x="8044774" y="4385243"/>
            <a:ext cx="661481" cy="375220"/>
          </a:xfrm>
          <a:prstGeom prst="rightArrow">
            <a:avLst>
              <a:gd name="adj1" fmla="val 2722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779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BEB7-C7C3-42A9-18AF-2D307A9B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Timeline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8A922-AC35-A1D6-F809-F1C090226C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8289" y="1663430"/>
            <a:ext cx="11264630" cy="47931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Expected System </a:t>
            </a:r>
            <a:r>
              <a:rPr lang="en-US" b="1" dirty="0"/>
              <a:t>RFS is early 2026 for Phase 1 and late 2026 for Phase 2</a:t>
            </a:r>
            <a:r>
              <a:rPr lang="en-US" dirty="0"/>
              <a:t> (TBC)</a:t>
            </a:r>
          </a:p>
          <a:p>
            <a:pPr>
              <a:lnSpc>
                <a:spcPct val="120000"/>
              </a:lnSpc>
            </a:pPr>
            <a:r>
              <a:rPr lang="en-US" b="1" dirty="0"/>
              <a:t>Current plan representing a “reference build”</a:t>
            </a:r>
            <a:r>
              <a:rPr lang="en-US" dirty="0"/>
              <a:t> for budgeting and planning purposes – low level design and acquisition offers opportunities for further optimization</a:t>
            </a:r>
          </a:p>
          <a:p>
            <a:pPr>
              <a:lnSpc>
                <a:spcPct val="120000"/>
              </a:lnSpc>
            </a:pPr>
            <a:r>
              <a:rPr lang="en-US" b="1" dirty="0"/>
              <a:t>200Gbps end to end from NREN PoPs to GÉANT aggregation routers </a:t>
            </a:r>
            <a:r>
              <a:rPr lang="en-US" dirty="0"/>
              <a:t>with possibility to grow to terabits </a:t>
            </a:r>
          </a:p>
          <a:p>
            <a:pPr>
              <a:lnSpc>
                <a:spcPct val="120000"/>
              </a:lnSpc>
            </a:pPr>
            <a:r>
              <a:rPr lang="en-US" b="1" dirty="0"/>
              <a:t>Multiple high-capacity connections to GÉANT </a:t>
            </a:r>
            <a:r>
              <a:rPr lang="en-US" dirty="0"/>
              <a:t>to provide resiliency and optimize routing toward international destinations  </a:t>
            </a:r>
          </a:p>
          <a:p>
            <a:pPr>
              <a:lnSpc>
                <a:spcPct val="120000"/>
              </a:lnSpc>
            </a:pPr>
            <a:r>
              <a:rPr lang="en-US" b="1" dirty="0"/>
              <a:t>Hub in Cyprus offering a strategic aggregation point toward Eastern Mediterranean</a:t>
            </a:r>
          </a:p>
          <a:p>
            <a:pPr>
              <a:lnSpc>
                <a:spcPct val="120000"/>
              </a:lnSpc>
            </a:pPr>
            <a:r>
              <a:rPr lang="en-US" b="1" dirty="0"/>
              <a:t>Options for Expansion – Crete, Israel, Turkey, Lebanon being considered (DG NEAR)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15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5A1A63B-A7B3-C64F-84BA-269873DB019A}"/>
              </a:ext>
            </a:extLst>
          </p:cNvPr>
          <p:cNvSpPr/>
          <p:nvPr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446DAD9-03C7-D24A-ACAC-77B72C202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58197"/>
            <a:ext cx="11480801" cy="58252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9136ECF-B205-C846-B3D0-77CD6025EFD7}"/>
              </a:ext>
            </a:extLst>
          </p:cNvPr>
          <p:cNvSpPr/>
          <p:nvPr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1255494" y="1966743"/>
            <a:ext cx="6059706" cy="7374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bg1"/>
                </a:solidFill>
              </a:rPr>
              <a:t>Thank You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1291788" y="2599353"/>
            <a:ext cx="6753726" cy="7494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2400" dirty="0">
                <a:solidFill>
                  <a:schemeClr val="bg1"/>
                </a:solidFill>
                <a:latin typeface="+mn-lt"/>
              </a:rPr>
              <a:t>karel.vanklink@geant.org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1353030" y="682159"/>
            <a:ext cx="1432450" cy="689706"/>
          </a:xfrm>
          <a:prstGeom prst="rect">
            <a:avLst/>
          </a:prstGeom>
        </p:spPr>
      </p:pic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4D4F5F2-667F-9F48-BEA4-D811E44CE491}"/>
              </a:ext>
            </a:extLst>
          </p:cNvPr>
          <p:cNvSpPr txBox="1">
            <a:spLocks/>
          </p:cNvSpPr>
          <p:nvPr/>
        </p:nvSpPr>
        <p:spPr>
          <a:xfrm>
            <a:off x="1291787" y="5303545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www.geant.org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" name="Picture 2" descr="Text, logo&#10;&#10;Description automatically generated">
            <a:extLst>
              <a:ext uri="{FF2B5EF4-FFF2-40B4-BE49-F238E27FC236}">
                <a16:creationId xmlns:a16="http://schemas.microsoft.com/office/drawing/2014/main" id="{9EFF5A69-4AE8-6DB1-735B-F5E2690CD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984" y="5767004"/>
            <a:ext cx="2071734" cy="42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7F5B7-1CA9-3849-B8E4-79FD96C4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Medusa system </a:t>
            </a:r>
          </a:p>
        </p:txBody>
      </p:sp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9AB0B30A-BD7B-F6D3-9D91-70A7A355046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957" y="1811159"/>
            <a:ext cx="8786738" cy="4184894"/>
          </a:xfrm>
        </p:spPr>
      </p:pic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DDD576B-2C7B-9A4A-DB37-281DF2970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07" y="1811159"/>
            <a:ext cx="3557388" cy="94444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3D0318-F28A-FAF6-0883-1A25720A9DF7}"/>
              </a:ext>
            </a:extLst>
          </p:cNvPr>
          <p:cNvSpPr txBox="1">
            <a:spLocks/>
          </p:cNvSpPr>
          <p:nvPr/>
        </p:nvSpPr>
        <p:spPr>
          <a:xfrm>
            <a:off x="378135" y="1789235"/>
            <a:ext cx="2500796" cy="4387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South European countries: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Portugal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/>
              <a:t>Spain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France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Italy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Greece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/>
              <a:t>Cyprus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/>
              <a:t>North African countries: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/>
              <a:t>Morocco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/>
              <a:t>Algeria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/>
              <a:t>Tunisia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/>
              <a:t>Egypt</a:t>
            </a:r>
          </a:p>
          <a:p>
            <a:pPr marL="0" indent="0">
              <a:buNone/>
            </a:pPr>
            <a:r>
              <a:rPr lang="en-US" sz="1600" dirty="0"/>
              <a:t>MEDUSA is built by AFR-IX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5FB9EC-34CB-2327-44A7-30967874D0CE}"/>
              </a:ext>
            </a:extLst>
          </p:cNvPr>
          <p:cNvSpPr txBox="1"/>
          <p:nvPr/>
        </p:nvSpPr>
        <p:spPr>
          <a:xfrm>
            <a:off x="3078957" y="6031601"/>
            <a:ext cx="614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https://medusascs.com/</a:t>
            </a:r>
          </a:p>
        </p:txBody>
      </p:sp>
    </p:spTree>
    <p:extLst>
      <p:ext uri="{BB962C8B-B14F-4D97-AF65-F5344CB8AC3E}">
        <p14:creationId xmlns:p14="http://schemas.microsoft.com/office/powerpoint/2010/main" val="265963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7F5B7-1CA9-3849-B8E4-79FD96C4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Medusa system </a:t>
            </a:r>
          </a:p>
        </p:txBody>
      </p:sp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9AB0B30A-BD7B-F6D3-9D91-70A7A355046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27" y="2477954"/>
            <a:ext cx="6304838" cy="3002830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3D0318-F28A-FAF6-0883-1A25720A9DF7}"/>
              </a:ext>
            </a:extLst>
          </p:cNvPr>
          <p:cNvSpPr txBox="1">
            <a:spLocks/>
          </p:cNvSpPr>
          <p:nvPr/>
        </p:nvSpPr>
        <p:spPr>
          <a:xfrm>
            <a:off x="378134" y="1789235"/>
            <a:ext cx="4731337" cy="4387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GÉANT as final beneficiary</a:t>
            </a:r>
          </a:p>
          <a:p>
            <a:r>
              <a:rPr lang="en-GB" sz="1800" dirty="0"/>
              <a:t>First </a:t>
            </a:r>
            <a:r>
              <a:rPr lang="en-GB" sz="1800" b="1" dirty="0"/>
              <a:t>10y of OPEX funded </a:t>
            </a:r>
            <a:r>
              <a:rPr lang="en-GB" sz="1800" dirty="0"/>
              <a:t>by DG-NEAR</a:t>
            </a:r>
          </a:p>
          <a:p>
            <a:endParaRPr lang="en-GB" sz="1800" dirty="0"/>
          </a:p>
          <a:p>
            <a:r>
              <a:rPr lang="en-GB" sz="1800" dirty="0"/>
              <a:t>Access to 50% of a fibre pair for its entire lifetime (25+ years)</a:t>
            </a:r>
          </a:p>
          <a:p>
            <a:r>
              <a:rPr lang="en-GB" sz="1800" dirty="0"/>
              <a:t>10+ Terabit capacity</a:t>
            </a:r>
          </a:p>
        </p:txBody>
      </p:sp>
    </p:spTree>
    <p:extLst>
      <p:ext uri="{BB962C8B-B14F-4D97-AF65-F5344CB8AC3E}">
        <p14:creationId xmlns:p14="http://schemas.microsoft.com/office/powerpoint/2010/main" val="117474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7F5B7-1CA9-3849-B8E4-79FD96C4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Medusa system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3D0318-F28A-FAF6-0883-1A25720A9DF7}"/>
              </a:ext>
            </a:extLst>
          </p:cNvPr>
          <p:cNvSpPr txBox="1">
            <a:spLocks/>
          </p:cNvSpPr>
          <p:nvPr/>
        </p:nvSpPr>
        <p:spPr>
          <a:xfrm>
            <a:off x="460164" y="1812973"/>
            <a:ext cx="10433454" cy="190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Built in two Phases:</a:t>
            </a:r>
          </a:p>
          <a:p>
            <a:pPr>
              <a:buFontTx/>
              <a:buChar char="-"/>
            </a:pPr>
            <a:r>
              <a:rPr lang="en-US" dirty="0"/>
              <a:t>West Mediterranean – Portugal, </a:t>
            </a:r>
            <a:r>
              <a:rPr lang="en-US" b="1" dirty="0"/>
              <a:t>Spain</a:t>
            </a:r>
            <a:r>
              <a:rPr lang="en-US" dirty="0"/>
              <a:t>, France, </a:t>
            </a:r>
            <a:r>
              <a:rPr lang="en-US" b="1" dirty="0"/>
              <a:t>Morocco</a:t>
            </a:r>
            <a:r>
              <a:rPr lang="en-US" dirty="0"/>
              <a:t>,  </a:t>
            </a:r>
            <a:r>
              <a:rPr lang="en-US" b="1" dirty="0"/>
              <a:t>Algeria</a:t>
            </a:r>
            <a:r>
              <a:rPr lang="en-US" dirty="0"/>
              <a:t> and </a:t>
            </a:r>
            <a:r>
              <a:rPr lang="en-US" b="1" dirty="0"/>
              <a:t>Tunisia</a:t>
            </a:r>
          </a:p>
          <a:p>
            <a:pPr>
              <a:buFontTx/>
              <a:buChar char="-"/>
            </a:pPr>
            <a:r>
              <a:rPr lang="en-US" dirty="0"/>
              <a:t>East Mediterranean -  Italy, Greece, </a:t>
            </a:r>
            <a:r>
              <a:rPr lang="en-US" b="1" dirty="0"/>
              <a:t>Cyprus</a:t>
            </a:r>
            <a:r>
              <a:rPr lang="en-US" dirty="0"/>
              <a:t> and </a:t>
            </a:r>
            <a:r>
              <a:rPr lang="en-US" b="1" dirty="0"/>
              <a:t>Egypt</a:t>
            </a:r>
            <a:endParaRPr lang="en-US" dirty="0"/>
          </a:p>
        </p:txBody>
      </p:sp>
      <p:pic>
        <p:nvPicPr>
          <p:cNvPr id="5" name="Imatge 29">
            <a:extLst>
              <a:ext uri="{FF2B5EF4-FFF2-40B4-BE49-F238E27FC236}">
                <a16:creationId xmlns:a16="http://schemas.microsoft.com/office/drawing/2014/main" id="{1D67E81D-BBD3-094B-BE1D-AEDBF4454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92" y="3133581"/>
            <a:ext cx="11676415" cy="3075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3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BEB7-C7C3-42A9-18AF-2D307A9B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GÉANT build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B731D8-5616-E711-6918-4267CAFFA7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500" y="1647456"/>
            <a:ext cx="2336006" cy="444148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/>
              <a:t>The GÉANT build includes </a:t>
            </a:r>
            <a:r>
              <a:rPr lang="en-US" sz="1800" b="1" dirty="0"/>
              <a:t>6 countries </a:t>
            </a:r>
            <a:r>
              <a:rPr lang="en-US" sz="1800" dirty="0"/>
              <a:t>as: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b="1" dirty="0"/>
              <a:t>Spain</a:t>
            </a:r>
            <a:r>
              <a:rPr lang="en-US" sz="1800" dirty="0"/>
              <a:t>, </a:t>
            </a:r>
            <a:r>
              <a:rPr lang="en-US" sz="1800" b="1" dirty="0"/>
              <a:t>Cyprus</a:t>
            </a:r>
            <a:r>
              <a:rPr lang="en-US" sz="1800" dirty="0"/>
              <a:t>, </a:t>
            </a:r>
            <a:r>
              <a:rPr lang="en-US" sz="1800" b="1" dirty="0"/>
              <a:t>Morocco</a:t>
            </a:r>
            <a:r>
              <a:rPr lang="en-US" sz="1800" dirty="0"/>
              <a:t>, </a:t>
            </a:r>
            <a:r>
              <a:rPr lang="en-US" sz="1800" b="1" dirty="0"/>
              <a:t>Algeria</a:t>
            </a:r>
            <a:r>
              <a:rPr lang="en-US" sz="1800" dirty="0"/>
              <a:t>, </a:t>
            </a:r>
            <a:r>
              <a:rPr lang="en-US" sz="1800" b="1" dirty="0"/>
              <a:t>Tunisia</a:t>
            </a:r>
            <a:r>
              <a:rPr lang="en-US" sz="1800" dirty="0"/>
              <a:t> and </a:t>
            </a:r>
            <a:r>
              <a:rPr lang="en-US" sz="1800" b="1" dirty="0"/>
              <a:t>Egypt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/>
              <a:t>The system can also be upgraded to include Libya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pic>
        <p:nvPicPr>
          <p:cNvPr id="3" name="Imatge 31">
            <a:extLst>
              <a:ext uri="{FF2B5EF4-FFF2-40B4-BE49-F238E27FC236}">
                <a16:creationId xmlns:a16="http://schemas.microsoft.com/office/drawing/2014/main" id="{72F588CF-8A52-EA3A-FA47-4992F85D65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13732" r="3110" b="8922"/>
          <a:stretch/>
        </p:blipFill>
        <p:spPr bwMode="auto">
          <a:xfrm>
            <a:off x="2907506" y="3281451"/>
            <a:ext cx="8820151" cy="2807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327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BEB7-C7C3-42A9-18AF-2D307A9B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8A922-AC35-A1D6-F809-F1C090226C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7877" y="1676401"/>
            <a:ext cx="5638617" cy="478015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GB" b="1" dirty="0"/>
              <a:t>A full fibre is built based on GÉANT requirements/design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50% (as 2250GHz of Spectrum) for GÉANT – equating to &gt;10Tbps of capacity</a:t>
            </a:r>
          </a:p>
          <a:p>
            <a:pPr>
              <a:lnSpc>
                <a:spcPct val="120000"/>
              </a:lnSpc>
            </a:pPr>
            <a:r>
              <a:rPr lang="en-GB" b="1" dirty="0"/>
              <a:t>Two Southern European and four Northern African countries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Spain, Cyprus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Morocco, Algeria, Tunisia and Egypt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Option to add Libya</a:t>
            </a:r>
          </a:p>
          <a:p>
            <a:pPr>
              <a:lnSpc>
                <a:spcPct val="120000"/>
              </a:lnSpc>
            </a:pPr>
            <a:r>
              <a:rPr lang="en-GB" b="1" dirty="0"/>
              <a:t>Space and Power at Landing stations at all six locations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2 Racks at Barcelona and Cyprus CLS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1 Racks at Nador, Algiers, Bizerte and Port Said CLS</a:t>
            </a:r>
          </a:p>
          <a:p>
            <a:pPr>
              <a:lnSpc>
                <a:spcPct val="120000"/>
              </a:lnSpc>
            </a:pPr>
            <a:r>
              <a:rPr lang="en-GB" b="1" dirty="0"/>
              <a:t>Backhaul connectivity included to connect to GÉANT Fibre and four NRENs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2x 100Gbps CLS to NRENs designated site for Northern African countries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2x Dark Fibre from Barcelona CLS to GÉANT fibre PoP in Barcelona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Cyprus PoP will be co-located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All contracts are on 10 years IRU and include Extension and Upgrade options</a:t>
            </a:r>
          </a:p>
          <a:p>
            <a:pPr>
              <a:lnSpc>
                <a:spcPct val="120000"/>
              </a:lnSpc>
            </a:pPr>
            <a:r>
              <a:rPr lang="en-GB" b="1" dirty="0"/>
              <a:t>Routing kit at Barcelona and Cyprus CLSs </a:t>
            </a:r>
          </a:p>
          <a:p>
            <a:pPr>
              <a:lnSpc>
                <a:spcPct val="120000"/>
              </a:lnSpc>
            </a:pPr>
            <a:r>
              <a:rPr lang="en-GB" b="1" dirty="0"/>
              <a:t>DWDM kit will be managed by MEDUSA on GÉANT behalf</a:t>
            </a:r>
          </a:p>
        </p:txBody>
      </p:sp>
      <p:pic>
        <p:nvPicPr>
          <p:cNvPr id="6" name="Picture 5" descr="A diagram of a computer&#10;&#10;Description automatically generated">
            <a:extLst>
              <a:ext uri="{FF2B5EF4-FFF2-40B4-BE49-F238E27FC236}">
                <a16:creationId xmlns:a16="http://schemas.microsoft.com/office/drawing/2014/main" id="{DAF3D865-DAD4-67A5-11C6-A55A270DF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76" y="772080"/>
            <a:ext cx="5418124" cy="582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4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BEB7-C7C3-42A9-18AF-2D307A9B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Cable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8A922-AC35-A1D6-F809-F1C090226C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7876" y="1790703"/>
            <a:ext cx="10429739" cy="15045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4.5THz (4500GHz) of useable frequencies for DWDM signals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&gt;25-year lifetime 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Open Cables standard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G-OSNR measured, and all signals accepted</a:t>
            </a:r>
          </a:p>
        </p:txBody>
      </p:sp>
      <p:pic>
        <p:nvPicPr>
          <p:cNvPr id="4" name="Imatge 9">
            <a:extLst>
              <a:ext uri="{FF2B5EF4-FFF2-40B4-BE49-F238E27FC236}">
                <a16:creationId xmlns:a16="http://schemas.microsoft.com/office/drawing/2014/main" id="{726471AD-3EFF-F07A-1953-701BD4C60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835" y="3894472"/>
            <a:ext cx="7785820" cy="1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4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08DB89-66D1-E8A7-75D6-BBBCDF104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97" b="11902"/>
          <a:stretch/>
        </p:blipFill>
        <p:spPr>
          <a:xfrm>
            <a:off x="4129418" y="1266825"/>
            <a:ext cx="7384353" cy="5396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EEBEB7-C7C3-42A9-18AF-2D307A9B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Submarine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8A922-AC35-A1D6-F809-F1C090226C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7877" y="1790703"/>
            <a:ext cx="3402623" cy="466585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/>
              <a:t>Main elements:</a:t>
            </a:r>
          </a:p>
          <a:p>
            <a:pPr>
              <a:lnSpc>
                <a:spcPct val="120000"/>
              </a:lnSpc>
            </a:pPr>
            <a:r>
              <a:rPr lang="en-GB" b="1" dirty="0"/>
              <a:t>Cable system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4500GHz Spectrum – 2250GHz for GÉANT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BCN – PSD 3486Km OSNR 18.4dB</a:t>
            </a:r>
          </a:p>
          <a:p>
            <a:pPr>
              <a:lnSpc>
                <a:spcPct val="120000"/>
              </a:lnSpc>
            </a:pPr>
            <a:r>
              <a:rPr lang="en-GB" b="1" dirty="0"/>
              <a:t>WSS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Barcelona is bidirectional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The others are 3D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Full FlexGrid 12.5GHz tuneability</a:t>
            </a:r>
          </a:p>
          <a:p>
            <a:pPr>
              <a:lnSpc>
                <a:spcPct val="120000"/>
              </a:lnSpc>
            </a:pPr>
            <a:r>
              <a:rPr lang="en-GB" b="1" dirty="0"/>
              <a:t>SLTE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Nokia 1830 PSI SLTE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Full FlexGrid 12.5GHz tuneability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524472-80C2-96D8-9432-79BFCA65FCF6}"/>
              </a:ext>
            </a:extLst>
          </p:cNvPr>
          <p:cNvCxnSpPr>
            <a:cxnSpLocks/>
          </p:cNvCxnSpPr>
          <p:nvPr/>
        </p:nvCxnSpPr>
        <p:spPr>
          <a:xfrm>
            <a:off x="3798277" y="3190875"/>
            <a:ext cx="3356379" cy="9553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96AEB1-4E4D-BF77-6E53-2F74EB137DAE}"/>
              </a:ext>
            </a:extLst>
          </p:cNvPr>
          <p:cNvCxnSpPr>
            <a:cxnSpLocks/>
          </p:cNvCxnSpPr>
          <p:nvPr/>
        </p:nvCxnSpPr>
        <p:spPr>
          <a:xfrm>
            <a:off x="4069429" y="4410075"/>
            <a:ext cx="2233649" cy="4411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A162A9A3-40EE-E688-058E-335562FFD580}"/>
              </a:ext>
            </a:extLst>
          </p:cNvPr>
          <p:cNvSpPr/>
          <p:nvPr/>
        </p:nvSpPr>
        <p:spPr>
          <a:xfrm>
            <a:off x="6413814" y="4792965"/>
            <a:ext cx="521677" cy="4421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AE4C4E4-79D8-7F5B-8354-A4B8E29E192B}"/>
              </a:ext>
            </a:extLst>
          </p:cNvPr>
          <p:cNvSpPr/>
          <p:nvPr/>
        </p:nvSpPr>
        <p:spPr>
          <a:xfrm>
            <a:off x="5031748" y="5648897"/>
            <a:ext cx="781050" cy="495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327BA9-1A0C-3374-2499-72CA6602637C}"/>
              </a:ext>
            </a:extLst>
          </p:cNvPr>
          <p:cNvCxnSpPr>
            <a:cxnSpLocks/>
          </p:cNvCxnSpPr>
          <p:nvPr/>
        </p:nvCxnSpPr>
        <p:spPr>
          <a:xfrm>
            <a:off x="4069429" y="5629276"/>
            <a:ext cx="826421" cy="1619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50281BB-2192-BFB2-88AA-B04AB1F2C4B3}"/>
              </a:ext>
            </a:extLst>
          </p:cNvPr>
          <p:cNvSpPr/>
          <p:nvPr/>
        </p:nvSpPr>
        <p:spPr>
          <a:xfrm>
            <a:off x="7288809" y="4071177"/>
            <a:ext cx="690562" cy="3319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93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BEB7-C7C3-42A9-18AF-2D307A9B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WSS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8A922-AC35-A1D6-F809-F1C090226C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28950" y="2324102"/>
            <a:ext cx="3194885" cy="329290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000" dirty="0"/>
              <a:t>Used for Barcelona 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Requires 2 fibre pairs per branching unit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Each branch fibre is bound to East or West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More overall capacity available from CLS</a:t>
            </a:r>
          </a:p>
        </p:txBody>
      </p:sp>
      <p:pic>
        <p:nvPicPr>
          <p:cNvPr id="4" name="Imatge 5">
            <a:extLst>
              <a:ext uri="{FF2B5EF4-FFF2-40B4-BE49-F238E27FC236}">
                <a16:creationId xmlns:a16="http://schemas.microsoft.com/office/drawing/2014/main" id="{2E5416AC-828F-1FED-4812-8F52B18F8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83" y="2134349"/>
            <a:ext cx="3042740" cy="3672414"/>
          </a:xfrm>
          <a:prstGeom prst="rect">
            <a:avLst/>
          </a:prstGeom>
          <a:noFill/>
        </p:spPr>
      </p:pic>
      <p:pic>
        <p:nvPicPr>
          <p:cNvPr id="5" name="Imatge 10">
            <a:extLst>
              <a:ext uri="{FF2B5EF4-FFF2-40B4-BE49-F238E27FC236}">
                <a16:creationId xmlns:a16="http://schemas.microsoft.com/office/drawing/2014/main" id="{153B95B6-C233-A50A-6700-4AAF87372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7" y="2098243"/>
            <a:ext cx="2472055" cy="351876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55AA2B-2D46-98CA-E3B6-3FD4DD3D36AD}"/>
              </a:ext>
            </a:extLst>
          </p:cNvPr>
          <p:cNvSpPr txBox="1">
            <a:spLocks/>
          </p:cNvSpPr>
          <p:nvPr/>
        </p:nvSpPr>
        <p:spPr>
          <a:xfrm>
            <a:off x="8896350" y="2392148"/>
            <a:ext cx="3194885" cy="3405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dirty="0"/>
              <a:t>Used for all other WSS </a:t>
            </a:r>
          </a:p>
          <a:p>
            <a:pPr>
              <a:lnSpc>
                <a:spcPct val="120000"/>
              </a:lnSpc>
            </a:pPr>
            <a:r>
              <a:rPr lang="en-GB" dirty="0"/>
              <a:t>Requires single fibre pair per branching unit</a:t>
            </a:r>
          </a:p>
          <a:p>
            <a:pPr>
              <a:lnSpc>
                <a:spcPct val="120000"/>
              </a:lnSpc>
            </a:pPr>
            <a:r>
              <a:rPr lang="en-GB" dirty="0"/>
              <a:t>Any to Any signal routing</a:t>
            </a:r>
          </a:p>
          <a:p>
            <a:pPr>
              <a:lnSpc>
                <a:spcPct val="120000"/>
              </a:lnSpc>
            </a:pPr>
            <a:r>
              <a:rPr lang="en-GB" dirty="0"/>
              <a:t>Less overall cost due to single fibre at branching more flexibility, less capacity to CLS</a:t>
            </a:r>
          </a:p>
        </p:txBody>
      </p:sp>
    </p:spTree>
    <p:extLst>
      <p:ext uri="{BB962C8B-B14F-4D97-AF65-F5344CB8AC3E}">
        <p14:creationId xmlns:p14="http://schemas.microsoft.com/office/powerpoint/2010/main" val="3101491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ANT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C1556"/>
      </a:accent1>
      <a:accent2>
        <a:srgbClr val="003E5E"/>
      </a:accent2>
      <a:accent3>
        <a:srgbClr val="702077"/>
      </a:accent3>
      <a:accent4>
        <a:srgbClr val="E14200"/>
      </a:accent4>
      <a:accent5>
        <a:srgbClr val="CC007B"/>
      </a:accent5>
      <a:accent6>
        <a:srgbClr val="A7B2B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́ANT_Presentation_Template_2022" id="{4BE2BC52-70CB-804F-8000-929BD1B6A85B}" vid="{DC141317-625F-DC42-A6EE-F36CBAE4B3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1061</Words>
  <Application>Microsoft Macintosh PowerPoint</Application>
  <PresentationFormat>Widescreen</PresentationFormat>
  <Paragraphs>157</Paragraphs>
  <Slides>17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PowerPoint Presentation</vt:lpstr>
      <vt:lpstr>The Medusa system </vt:lpstr>
      <vt:lpstr>The Medusa system </vt:lpstr>
      <vt:lpstr>The Medusa system </vt:lpstr>
      <vt:lpstr>The GÉANT build</vt:lpstr>
      <vt:lpstr>Details</vt:lpstr>
      <vt:lpstr>Cable system</vt:lpstr>
      <vt:lpstr>Submarine system</vt:lpstr>
      <vt:lpstr>WSS types</vt:lpstr>
      <vt:lpstr>SLTE setup</vt:lpstr>
      <vt:lpstr>DWDM transponders</vt:lpstr>
      <vt:lpstr>IP layer</vt:lpstr>
      <vt:lpstr>Routing kit</vt:lpstr>
      <vt:lpstr>Terrestrial connectivity Europe</vt:lpstr>
      <vt:lpstr>Terrestrial connectivity NRENs</vt:lpstr>
      <vt:lpstr>Timeline and 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Hasleham</dc:creator>
  <cp:lastModifiedBy>Karel van Klink</cp:lastModifiedBy>
  <cp:revision>20</cp:revision>
  <dcterms:created xsi:type="dcterms:W3CDTF">2022-09-06T15:15:15Z</dcterms:created>
  <dcterms:modified xsi:type="dcterms:W3CDTF">2024-04-08T09:24:47Z</dcterms:modified>
</cp:coreProperties>
</file>