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Corbel"/>
      <p:regular r:id="rId31"/>
      <p:bold r:id="rId32"/>
      <p:italic r:id="rId33"/>
      <p:boldItalic r:id="rId34"/>
    </p:embeddedFont>
    <p:embeddedFont>
      <p:font typeface="Quicksand"/>
      <p:regular r:id="rId35"/>
      <p:bold r:id="rId36"/>
    </p:embeddedFont>
    <p:embeddedFont>
      <p:font typeface="Roboto Light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1" roundtripDataSignature="AMtx7mhsMCkP7sTruPJKaj/fzeRcuSc0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Light-boldItalic.fntdata"/><Relationship Id="rId20" Type="http://schemas.openxmlformats.org/officeDocument/2006/relationships/slide" Target="slides/slide16.xml"/><Relationship Id="rId41" Type="http://customschemas.google.com/relationships/presentationmetadata" Target="meta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orbel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33" Type="http://schemas.openxmlformats.org/officeDocument/2006/relationships/font" Target="fonts/Corbel-italic.fntdata"/><Relationship Id="rId10" Type="http://schemas.openxmlformats.org/officeDocument/2006/relationships/slide" Target="slides/slide6.xml"/><Relationship Id="rId32" Type="http://schemas.openxmlformats.org/officeDocument/2006/relationships/font" Target="fonts/Corbel-bold.fntdata"/><Relationship Id="rId13" Type="http://schemas.openxmlformats.org/officeDocument/2006/relationships/slide" Target="slides/slide9.xml"/><Relationship Id="rId35" Type="http://schemas.openxmlformats.org/officeDocument/2006/relationships/font" Target="fonts/Quicksand-regular.fntdata"/><Relationship Id="rId12" Type="http://schemas.openxmlformats.org/officeDocument/2006/relationships/slide" Target="slides/slide8.xml"/><Relationship Id="rId34" Type="http://schemas.openxmlformats.org/officeDocument/2006/relationships/font" Target="fonts/Corbel-boldItalic.fntdata"/><Relationship Id="rId15" Type="http://schemas.openxmlformats.org/officeDocument/2006/relationships/slide" Target="slides/slide11.xml"/><Relationship Id="rId37" Type="http://schemas.openxmlformats.org/officeDocument/2006/relationships/font" Target="fonts/RobotoLight-regular.fntdata"/><Relationship Id="rId14" Type="http://schemas.openxmlformats.org/officeDocument/2006/relationships/slide" Target="slides/slide10.xml"/><Relationship Id="rId36" Type="http://schemas.openxmlformats.org/officeDocument/2006/relationships/font" Target="fonts/Quicksand-bold.fntdata"/><Relationship Id="rId17" Type="http://schemas.openxmlformats.org/officeDocument/2006/relationships/slide" Target="slides/slide13.xml"/><Relationship Id="rId39" Type="http://schemas.openxmlformats.org/officeDocument/2006/relationships/font" Target="fonts/RobotoLight-italic.fntdata"/><Relationship Id="rId16" Type="http://schemas.openxmlformats.org/officeDocument/2006/relationships/slide" Target="slides/slide12.xml"/><Relationship Id="rId38" Type="http://schemas.openxmlformats.org/officeDocument/2006/relationships/font" Target="fonts/RobotoLight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nl-NL" sz="1200">
                <a:latin typeface="Roboto"/>
                <a:ea typeface="Roboto"/>
                <a:cs typeface="Roboto"/>
                <a:sym typeface="Roboto"/>
              </a:rPr>
              <a:t>Thanks to Bernd!! </a:t>
            </a:r>
            <a:endParaRPr/>
          </a:p>
          <a:p>
            <a:pPr indent="-1968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2857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nl-NL" sz="1200">
                <a:latin typeface="Roboto"/>
                <a:ea typeface="Roboto"/>
                <a:cs typeface="Roboto"/>
                <a:sym typeface="Roboto"/>
              </a:rPr>
              <a:t>Aligning and supporting existing EOSC initiatives on a national/domain basis</a:t>
            </a:r>
            <a:endParaRPr/>
          </a:p>
          <a:p>
            <a:pPr indent="-2857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nl-NL" sz="1200">
                <a:latin typeface="Roboto"/>
                <a:ea typeface="Roboto"/>
                <a:cs typeface="Roboto"/>
                <a:sym typeface="Roboto"/>
              </a:rPr>
              <a:t>Promoting the exchange of approaches across the member states and regions, organisations and groups</a:t>
            </a:r>
            <a:endParaRPr/>
          </a:p>
          <a:p>
            <a:pPr indent="-2857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nl-NL" sz="1200" u="none" strike="noStrike">
                <a:latin typeface="Roboto"/>
                <a:ea typeface="Roboto"/>
                <a:cs typeface="Roboto"/>
                <a:sym typeface="Roboto"/>
              </a:rPr>
              <a:t>Leveraging information from EOSC Task Forces, projects and initiatives to help nations to identify and implement paths to improvement or “upskilling”</a:t>
            </a:r>
            <a:endParaRPr/>
          </a:p>
          <a:p>
            <a:pPr indent="-2857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0" i="0" lang="nl-NL" sz="1200" u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25 members, representing 16 countries</a:t>
            </a:r>
            <a:endParaRPr b="0" i="0" sz="1200" u="none" strike="noStrike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nl-NL" sz="1200">
                <a:latin typeface="Roboto"/>
                <a:ea typeface="Roboto"/>
                <a:cs typeface="Roboto"/>
                <a:sym typeface="Roboto"/>
              </a:rPr>
              <a:t>Regular presentations about OS and EOSC in countries and/or domains</a:t>
            </a:r>
            <a:endParaRPr/>
          </a:p>
          <a:p>
            <a:pPr indent="-1968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200" u="none" strike="noStrike"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292" name="Google Shape;292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Skills4EOSC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nl-NL"/>
              <a:t>Competence centres – mapping data, AI and HPC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nl-NL"/>
              <a:t>Data stewardship curricula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nl-NL"/>
              <a:t>FAIR by design training methodologies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nl-NL"/>
              <a:t>Registry of data management training</a:t>
            </a:r>
            <a:endParaRPr/>
          </a:p>
          <a:p>
            <a:pPr indent="-139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nl-NL"/>
              <a:t>FAIR-IMPACT</a:t>
            </a:r>
            <a:endParaRPr/>
          </a:p>
          <a:p>
            <a:pPr indent="-171450" lvl="0" marL="400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0" i="0" lang="nl-NL">
                <a:solidFill>
                  <a:srgbClr val="0B0849"/>
                </a:solidFill>
                <a:latin typeface="Montserrat"/>
                <a:ea typeface="Montserrat"/>
                <a:cs typeface="Montserrat"/>
                <a:sym typeface="Montserrat"/>
              </a:rPr>
              <a:t>the FAIR-IMPACT project supports the implementation of FAIR-enabling practices, tools and services across scientific communities at a European, national and institutional level</a:t>
            </a:r>
            <a:endParaRPr/>
          </a:p>
          <a:p>
            <a:pPr indent="-171450" lvl="0" marL="400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0" i="0" lang="nl-NL">
                <a:solidFill>
                  <a:srgbClr val="0B0849"/>
                </a:solidFill>
                <a:latin typeface="Montserrat"/>
                <a:ea typeface="Montserrat"/>
                <a:cs typeface="Montserrat"/>
                <a:sym typeface="Montserrat"/>
              </a:rPr>
              <a:t>FAIR tools, impact stories, use cases, FAIR champions, training, community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nl-NL"/>
              <a:t>GraspOS</a:t>
            </a:r>
            <a:endParaRPr/>
          </a:p>
          <a:p>
            <a:pPr indent="-171450" lvl="0" marL="400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0" i="0" lang="nl-NL">
                <a:solidFill>
                  <a:srgbClr val="232731"/>
                </a:solidFill>
                <a:latin typeface="Montserrat"/>
                <a:ea typeface="Montserrat"/>
                <a:cs typeface="Montserrat"/>
                <a:sym typeface="Montserrat"/>
              </a:rPr>
              <a:t>OS-aware RRA approaches landscape report</a:t>
            </a:r>
            <a:endParaRPr b="0" i="0">
              <a:solidFill>
                <a:srgbClr val="2327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400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0" i="0" lang="nl-NL">
                <a:solidFill>
                  <a:srgbClr val="232731"/>
                </a:solidFill>
                <a:latin typeface="Montserrat"/>
                <a:ea typeface="Montserrat"/>
                <a:cs typeface="Montserrat"/>
                <a:sym typeface="Montserrat"/>
              </a:rPr>
              <a:t>Open Science Assessment Framework including Openness Profile templates and the Open Science Assessment Registry (OSAR)</a:t>
            </a:r>
            <a:endParaRPr b="0" i="0">
              <a:solidFill>
                <a:srgbClr val="2327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400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0" i="0" lang="nl-NL">
                <a:solidFill>
                  <a:srgbClr val="232731"/>
                </a:solidFill>
                <a:latin typeface="Montserrat"/>
                <a:ea typeface="Montserrat"/>
                <a:cs typeface="Montserrat"/>
                <a:sym typeface="Montserrat"/>
              </a:rPr>
              <a:t>Tools and services landscape report</a:t>
            </a:r>
            <a:endParaRPr b="0" i="0">
              <a:solidFill>
                <a:srgbClr val="2327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400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0" i="0" lang="nl-NL">
                <a:solidFill>
                  <a:srgbClr val="232731"/>
                </a:solidFill>
                <a:latin typeface="Montserrat"/>
                <a:ea typeface="Montserrat"/>
                <a:cs typeface="Montserrat"/>
                <a:sym typeface="Montserrat"/>
              </a:rPr>
              <a:t>Federated Open Metrics Infrastructure</a:t>
            </a:r>
            <a:endParaRPr/>
          </a:p>
          <a:p>
            <a:pPr indent="-171450" lvl="0" marL="400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0" i="0" lang="nl-NL">
                <a:solidFill>
                  <a:srgbClr val="232731"/>
                </a:solidFill>
                <a:latin typeface="Montserrat"/>
                <a:ea typeface="Montserrat"/>
                <a:cs typeface="Montserrat"/>
                <a:sym typeface="Montserrat"/>
              </a:rPr>
              <a:t>Pilots, community engagement</a:t>
            </a:r>
            <a:endParaRPr/>
          </a:p>
        </p:txBody>
      </p:sp>
      <p:sp>
        <p:nvSpPr>
          <p:cNvPr id="306" name="Google Shape;306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7a9f21411f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g17a9f21411f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g17a9f21411f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7a9f21411f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17a9f21411f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g17a9f21411f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2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Relationship Id="rId3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ctrTitle"/>
          </p:nvPr>
        </p:nvSpPr>
        <p:spPr>
          <a:xfrm>
            <a:off x="423013" y="1600200"/>
            <a:ext cx="91440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Roboto"/>
              <a:buNone/>
              <a:defRPr b="0" i="0" sz="6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423013" y="282575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i="0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423013" y="617378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400" y="133200"/>
            <a:ext cx="4728210" cy="778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F32"/>
              </a:buClr>
              <a:buSzPts val="2800"/>
              <a:buFont typeface="Corbel"/>
              <a:buNone/>
              <a:defRPr b="1">
                <a:solidFill>
                  <a:srgbClr val="BEBF3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F32"/>
              </a:buClr>
              <a:buSzPts val="2800"/>
              <a:buFont typeface="Corbel"/>
              <a:buNone/>
              <a:defRPr b="1">
                <a:solidFill>
                  <a:srgbClr val="BEBF3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F32"/>
              </a:buClr>
              <a:buSzPts val="2800"/>
              <a:buFont typeface="Corbel"/>
              <a:buNone/>
              <a:defRPr b="1">
                <a:solidFill>
                  <a:srgbClr val="BEBF3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F32"/>
              </a:buClr>
              <a:buSzPts val="2800"/>
              <a:buFont typeface="Corbel"/>
              <a:buNone/>
              <a:defRPr b="1">
                <a:solidFill>
                  <a:srgbClr val="BEBF3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F32"/>
              </a:buClr>
              <a:buSzPts val="2800"/>
              <a:buFont typeface="Corbel"/>
              <a:buNone/>
              <a:defRPr b="1">
                <a:solidFill>
                  <a:srgbClr val="BEBF3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F32"/>
              </a:buClr>
              <a:buSzPts val="2800"/>
              <a:buFont typeface="Corbel"/>
              <a:buNone/>
              <a:defRPr b="1">
                <a:solidFill>
                  <a:srgbClr val="BEBF3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F32"/>
              </a:buClr>
              <a:buSzPts val="2800"/>
              <a:buFont typeface="Corbel"/>
              <a:buNone/>
              <a:defRPr b="1">
                <a:solidFill>
                  <a:srgbClr val="BEBF3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F32"/>
              </a:buClr>
              <a:buSzPts val="2800"/>
              <a:buFont typeface="Corbel"/>
              <a:buNone/>
              <a:defRPr b="1">
                <a:solidFill>
                  <a:srgbClr val="BEBF3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F32"/>
              </a:buClr>
              <a:buSzPts val="2800"/>
              <a:buFont typeface="Corbel"/>
              <a:buNone/>
              <a:defRPr b="1">
                <a:solidFill>
                  <a:srgbClr val="BEBF3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8" name="Google Shape;88;p28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●"/>
              <a:defRPr>
                <a:latin typeface="Corbel"/>
                <a:ea typeface="Corbel"/>
                <a:cs typeface="Corbel"/>
                <a:sym typeface="Corbe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○"/>
              <a:defRPr>
                <a:latin typeface="Corbel"/>
                <a:ea typeface="Corbel"/>
                <a:cs typeface="Corbel"/>
                <a:sym typeface="Corbel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■"/>
              <a:defRPr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●"/>
              <a:defRPr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○"/>
              <a:defRPr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■"/>
              <a:defRPr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●"/>
              <a:defRPr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○"/>
              <a:defRPr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■"/>
              <a:defRPr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pic>
        <p:nvPicPr>
          <p:cNvPr id="89" name="Google Shape;8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24671" y="6046569"/>
            <a:ext cx="1013515" cy="7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834" y="6167819"/>
            <a:ext cx="1396333" cy="69016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8"/>
          <p:cNvSpPr txBox="1"/>
          <p:nvPr/>
        </p:nvSpPr>
        <p:spPr>
          <a:xfrm>
            <a:off x="0" y="6246100"/>
            <a:ext cx="1661600" cy="53350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867" u="none" cap="none" strike="noStrike">
                <a:solidFill>
                  <a:srgbClr val="BEBF32"/>
                </a:solidFill>
                <a:latin typeface="Corbel"/>
                <a:ea typeface="Corbel"/>
                <a:cs typeface="Corbel"/>
                <a:sym typeface="Corbel"/>
              </a:rPr>
              <a:t>#</a:t>
            </a:r>
            <a:r>
              <a:rPr b="0" i="0" lang="nl-NL" sz="1867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ELIXIR21</a:t>
            </a:r>
            <a:endParaRPr b="0" i="0" sz="1867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201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Page 2">
  <p:cSld name="Text + Image Page 2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721736" y="1570384"/>
            <a:ext cx="4658743" cy="4382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5"/>
          <p:cNvSpPr/>
          <p:nvPr>
            <p:ph idx="2" type="pic"/>
          </p:nvPr>
        </p:nvSpPr>
        <p:spPr>
          <a:xfrm>
            <a:off x="6624662" y="1570355"/>
            <a:ext cx="4927256" cy="438257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5"/>
          <p:cNvSpPr txBox="1"/>
          <p:nvPr>
            <p:ph idx="11" type="ftr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869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2788920" y="235633"/>
            <a:ext cx="8762997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  <a:defRPr b="0" i="0" sz="3500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3" type="body"/>
          </p:nvPr>
        </p:nvSpPr>
        <p:spPr>
          <a:xfrm>
            <a:off x="2788919" y="895137"/>
            <a:ext cx="8762998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900"/>
              <a:buNone/>
              <a:defRPr b="0" i="0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01" y="302400"/>
            <a:ext cx="2841429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 Page 3">
  <p:cSld name="1_Text Page 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6"/>
          <p:cNvSpPr txBox="1"/>
          <p:nvPr>
            <p:ph idx="1" type="body"/>
          </p:nvPr>
        </p:nvSpPr>
        <p:spPr>
          <a:xfrm>
            <a:off x="1721738" y="1570383"/>
            <a:ext cx="9830179" cy="4382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1500">
                <a:solidFill>
                  <a:srgbClr val="11151A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1500">
                <a:solidFill>
                  <a:srgbClr val="11151A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500">
                <a:solidFill>
                  <a:srgbClr val="11151A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500">
                <a:solidFill>
                  <a:srgbClr val="11151A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type="title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i="0" sz="3500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4" name="Google Shape;34;p26"/>
          <p:cNvSpPr txBox="1"/>
          <p:nvPr>
            <p:ph idx="2" type="body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1" type="ftr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869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 2">
  <p:cSld name="Divider Page 2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0" y="-1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/>
          <p:nvPr>
            <p:ph idx="2" type="pic"/>
          </p:nvPr>
        </p:nvSpPr>
        <p:spPr>
          <a:xfrm>
            <a:off x="0" y="1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6787052" y="940672"/>
            <a:ext cx="5082367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oboto"/>
              <a:buNone/>
              <a:defRPr b="0" i="0" sz="3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6787052" y="1650367"/>
            <a:ext cx="5082368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3" type="body"/>
          </p:nvPr>
        </p:nvSpPr>
        <p:spPr>
          <a:xfrm>
            <a:off x="6787052" y="2270760"/>
            <a:ext cx="5082367" cy="368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4" type="body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 Light"/>
              <a:buNone/>
              <a:defRPr sz="1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6225209" y="636321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age 2">
  <p:cSld name="Image Page 2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/>
          <p:nvPr>
            <p:ph idx="2" type="pic"/>
          </p:nvPr>
        </p:nvSpPr>
        <p:spPr>
          <a:xfrm>
            <a:off x="1721736" y="1570354"/>
            <a:ext cx="9830180" cy="438257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869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50" name="Google Shape;50;p6"/>
          <p:cNvSpPr txBox="1"/>
          <p:nvPr>
            <p:ph type="title"/>
          </p:nvPr>
        </p:nvSpPr>
        <p:spPr>
          <a:xfrm>
            <a:off x="2788920" y="235633"/>
            <a:ext cx="8762997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  <a:defRPr b="0" i="0" sz="3500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2788919" y="895137"/>
            <a:ext cx="8762998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900"/>
              <a:buNone/>
              <a:defRPr b="0" i="0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01" y="302400"/>
            <a:ext cx="2841429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 1">
  <p:cSld name="Divider Page 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/>
          <p:nvPr>
            <p:ph idx="2" type="pic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8"/>
          <p:cNvSpPr txBox="1"/>
          <p:nvPr>
            <p:ph type="title"/>
          </p:nvPr>
        </p:nvSpPr>
        <p:spPr>
          <a:xfrm>
            <a:off x="668192" y="940672"/>
            <a:ext cx="5082367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oboto"/>
              <a:buNone/>
              <a:defRPr b="0" i="0" sz="3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668192" y="1650367"/>
            <a:ext cx="5082368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3" type="body"/>
          </p:nvPr>
        </p:nvSpPr>
        <p:spPr>
          <a:xfrm>
            <a:off x="668192" y="2270760"/>
            <a:ext cx="5082367" cy="368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4737652" y="643947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00" y="302400"/>
            <a:ext cx="2849880" cy="469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age 3">
  <p:cSld name="Text Page 3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"/>
          <p:cNvSpPr txBox="1"/>
          <p:nvPr>
            <p:ph idx="1" type="body"/>
          </p:nvPr>
        </p:nvSpPr>
        <p:spPr>
          <a:xfrm>
            <a:off x="1721738" y="1570383"/>
            <a:ext cx="9830179" cy="4382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4"/>
          <p:cNvSpPr txBox="1"/>
          <p:nvPr>
            <p:ph type="title"/>
          </p:nvPr>
        </p:nvSpPr>
        <p:spPr>
          <a:xfrm>
            <a:off x="2788920" y="235633"/>
            <a:ext cx="8762997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  <a:defRPr b="0" i="0" sz="3500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67" name="Google Shape;67;p4"/>
          <p:cNvSpPr txBox="1"/>
          <p:nvPr>
            <p:ph idx="2" type="body"/>
          </p:nvPr>
        </p:nvSpPr>
        <p:spPr>
          <a:xfrm>
            <a:off x="2788919" y="895137"/>
            <a:ext cx="8762998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900"/>
              <a:buNone/>
              <a:defRPr b="0" i="0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4"/>
          <p:cNvSpPr txBox="1"/>
          <p:nvPr>
            <p:ph idx="11" type="ftr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869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9" name="Google Shape;6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01" y="302400"/>
            <a:ext cx="2841429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>
  <p:cSld name="Sectiekop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/>
          <p:nvPr/>
        </p:nvSpPr>
        <p:spPr>
          <a:xfrm>
            <a:off x="447261" y="1490389"/>
            <a:ext cx="215956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08691"/>
                </a:solidFill>
                <a:latin typeface="Quicksand"/>
                <a:ea typeface="Quicksand"/>
                <a:cs typeface="Quicksand"/>
                <a:sym typeface="Quicksand"/>
              </a:rPr>
              <a:t>EOSC Association AISBL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86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nl-NL" sz="1000" u="none" cap="none" strike="noStrike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rPr>
              <a:t>Rue du Luxembourg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nl-NL" sz="1000" u="none" cap="none" strike="noStrike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rPr>
              <a:t>BE-1000 Brussels, Belgium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nl-NL" sz="1000" u="none" cap="none" strike="noStrike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rPr>
              <a:t>+32 2 537 73 18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nl-NL" sz="1000" u="none" cap="none" strike="noStrike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rPr>
              <a:t>info@eosc.eu | www.eosc.eu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nl-NL" sz="1000" u="none" cap="none" strike="noStrike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rPr>
              <a:t>Reg. number: 0755 723 931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nl-NL" sz="1000" u="none" cap="none" strike="noStrike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rPr>
              <a:t>VAT number: BE0755 723 931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960" y="345145"/>
            <a:ext cx="4857750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>
            <p:ph idx="2" type="pic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sp>
      <p:pic>
        <p:nvPicPr>
          <p:cNvPr id="76" name="Google Shape;7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8140" y="360654"/>
            <a:ext cx="1196340" cy="34089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7"/>
          <p:cNvSpPr txBox="1"/>
          <p:nvPr>
            <p:ph idx="1" type="body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 Light"/>
              <a:buNone/>
              <a:defRPr sz="1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7"/>
          <p:cNvSpPr txBox="1"/>
          <p:nvPr>
            <p:ph idx="11" type="ftr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869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7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Light"/>
              <a:buNone/>
              <a:defRPr b="0" i="0" sz="4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1" type="ftr"/>
          </p:nvPr>
        </p:nvSpPr>
        <p:spPr>
          <a:xfrm>
            <a:off x="838200" y="636159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33.png"/><Relationship Id="rId5" Type="http://schemas.openxmlformats.org/officeDocument/2006/relationships/image" Target="../media/image4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helen.clare@jisc.ac.uk" TargetMode="External"/><Relationship Id="rId4" Type="http://schemas.openxmlformats.org/officeDocument/2006/relationships/hyperlink" Target="https://orcid.org/0000-0002-6656-3012" TargetMode="External"/><Relationship Id="rId5" Type="http://schemas.openxmlformats.org/officeDocument/2006/relationships/hyperlink" Target="http://www.linkedin.com/in/helenclare" TargetMode="External"/><Relationship Id="rId6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hyperlink" Target="https://ec.europa.eu/research/openscience/pdf/realising_the_european_open_science_cloud_2016.pdf" TargetMode="External"/><Relationship Id="rId5" Type="http://schemas.openxmlformats.org/officeDocument/2006/relationships/hyperlink" Target="https://ec.europa.eu/research/openscience/pdf/realising_the_european_open_science_cloud_2016.pdf" TargetMode="External"/><Relationship Id="rId6" Type="http://schemas.openxmlformats.org/officeDocument/2006/relationships/hyperlink" Target="https://ec.europa.eu/research/openscience/pdf/realising_the_european_open_science_cloud_2016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hyperlink" Target="https://www.cos.io/blog/strategy-for-culture-chang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hyperlink" Target="https://ec.europa.eu/research/openscience/index.cfm?pg=open-science-cloud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eosc.eu/sria-mar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eosc.eu/eosc-task-forces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5.jpg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image" Target="../media/image38.png"/><Relationship Id="rId11" Type="http://schemas.openxmlformats.org/officeDocument/2006/relationships/image" Target="../media/image32.png"/><Relationship Id="rId22" Type="http://schemas.openxmlformats.org/officeDocument/2006/relationships/image" Target="../media/image33.png"/><Relationship Id="rId10" Type="http://schemas.openxmlformats.org/officeDocument/2006/relationships/image" Target="../media/image42.png"/><Relationship Id="rId21" Type="http://schemas.openxmlformats.org/officeDocument/2006/relationships/image" Target="../media/image26.png"/><Relationship Id="rId13" Type="http://schemas.openxmlformats.org/officeDocument/2006/relationships/image" Target="../media/image40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15" Type="http://schemas.openxmlformats.org/officeDocument/2006/relationships/image" Target="../media/image36.png"/><Relationship Id="rId14" Type="http://schemas.openxmlformats.org/officeDocument/2006/relationships/image" Target="../media/image37.png"/><Relationship Id="rId17" Type="http://schemas.openxmlformats.org/officeDocument/2006/relationships/image" Target="../media/image29.png"/><Relationship Id="rId16" Type="http://schemas.openxmlformats.org/officeDocument/2006/relationships/image" Target="../media/image44.png"/><Relationship Id="rId5" Type="http://schemas.openxmlformats.org/officeDocument/2006/relationships/image" Target="../media/image10.png"/><Relationship Id="rId19" Type="http://schemas.openxmlformats.org/officeDocument/2006/relationships/image" Target="../media/image39.png"/><Relationship Id="rId6" Type="http://schemas.openxmlformats.org/officeDocument/2006/relationships/image" Target="../media/image13.png"/><Relationship Id="rId18" Type="http://schemas.openxmlformats.org/officeDocument/2006/relationships/image" Target="../media/image24.png"/><Relationship Id="rId7" Type="http://schemas.openxmlformats.org/officeDocument/2006/relationships/image" Target="../media/image27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>
            <p:ph type="ctrTitle"/>
          </p:nvPr>
        </p:nvSpPr>
        <p:spPr>
          <a:xfrm>
            <a:off x="560173" y="1600201"/>
            <a:ext cx="9144000" cy="103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</a:pPr>
            <a:r>
              <a:rPr lang="nl-NL"/>
              <a:t>Open science training and education in EOSC</a:t>
            </a:r>
            <a:endParaRPr/>
          </a:p>
        </p:txBody>
      </p:sp>
      <p:sp>
        <p:nvSpPr>
          <p:cNvPr id="97" name="Google Shape;97;p1"/>
          <p:cNvSpPr txBox="1"/>
          <p:nvPr>
            <p:ph idx="1" type="subTitle"/>
          </p:nvPr>
        </p:nvSpPr>
        <p:spPr>
          <a:xfrm>
            <a:off x="560173" y="2860431"/>
            <a:ext cx="91440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nl-NL"/>
              <a:t>The story so far</a:t>
            </a:r>
            <a:endParaRPr/>
          </a:p>
        </p:txBody>
      </p:sp>
      <p:sp>
        <p:nvSpPr>
          <p:cNvPr id="98" name="Google Shape;98;p1"/>
          <p:cNvSpPr txBox="1"/>
          <p:nvPr>
            <p:ph idx="11" type="ftr"/>
          </p:nvPr>
        </p:nvSpPr>
        <p:spPr>
          <a:xfrm>
            <a:off x="423013" y="617378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30 | 11 | 2023 by Helen Clare, Jisc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36" name="Google Shape;236;p18"/>
          <p:cNvSpPr txBox="1"/>
          <p:nvPr>
            <p:ph type="title"/>
          </p:nvPr>
        </p:nvSpPr>
        <p:spPr>
          <a:xfrm>
            <a:off x="2917874" y="235633"/>
            <a:ext cx="8762997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</a:pPr>
            <a:r>
              <a:rPr lang="nl-NL"/>
              <a:t>Areas of training activity in EOSC*</a:t>
            </a:r>
            <a:endParaRPr/>
          </a:p>
        </p:txBody>
      </p:sp>
      <p:grpSp>
        <p:nvGrpSpPr>
          <p:cNvPr id="237" name="Google Shape;237;p18"/>
          <p:cNvGrpSpPr/>
          <p:nvPr/>
        </p:nvGrpSpPr>
        <p:grpSpPr>
          <a:xfrm>
            <a:off x="3507684" y="1043192"/>
            <a:ext cx="5176630" cy="5176630"/>
            <a:chOff x="1148532" y="52822"/>
            <a:chExt cx="5176630" cy="5176630"/>
          </a:xfrm>
        </p:grpSpPr>
        <p:sp>
          <p:nvSpPr>
            <p:cNvPr id="238" name="Google Shape;238;p18"/>
            <p:cNvSpPr/>
            <p:nvPr/>
          </p:nvSpPr>
          <p:spPr>
            <a:xfrm>
              <a:off x="2363456" y="52822"/>
              <a:ext cx="2746783" cy="2746783"/>
            </a:xfrm>
            <a:prstGeom prst="ellipse">
              <a:avLst/>
            </a:prstGeom>
            <a:solidFill>
              <a:srgbClr val="FF3399">
                <a:alpha val="4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8"/>
            <p:cNvSpPr txBox="1"/>
            <p:nvPr/>
          </p:nvSpPr>
          <p:spPr>
            <a:xfrm>
              <a:off x="2680392" y="422582"/>
              <a:ext cx="2112910" cy="871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nl-NL" sz="17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Frameworks &amp; curricula</a:t>
              </a: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3578379" y="1267746"/>
              <a:ext cx="2746783" cy="2746783"/>
            </a:xfrm>
            <a:prstGeom prst="ellipse">
              <a:avLst/>
            </a:prstGeom>
            <a:solidFill>
              <a:srgbClr val="009999">
                <a:alpha val="4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8"/>
            <p:cNvSpPr txBox="1"/>
            <p:nvPr/>
          </p:nvSpPr>
          <p:spPr>
            <a:xfrm>
              <a:off x="5057416" y="1584682"/>
              <a:ext cx="1056455" cy="2112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nl-NL" sz="17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Resources &amp; Metadata</a:t>
              </a: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2363456" y="2482669"/>
              <a:ext cx="2746783" cy="2746783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8"/>
            <p:cNvSpPr txBox="1"/>
            <p:nvPr/>
          </p:nvSpPr>
          <p:spPr>
            <a:xfrm>
              <a:off x="2680392" y="3988118"/>
              <a:ext cx="2112910" cy="871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nl-NL" sz="17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Platform(s)</a:t>
              </a:r>
              <a:br>
                <a:rPr b="0" i="0" lang="nl-NL" sz="17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nl-NL" sz="17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&amp; tools</a:t>
              </a:r>
              <a:endParaRPr/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1148532" y="1267746"/>
              <a:ext cx="2746783" cy="2746783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8"/>
            <p:cNvSpPr txBox="1"/>
            <p:nvPr/>
          </p:nvSpPr>
          <p:spPr>
            <a:xfrm>
              <a:off x="1359823" y="1584682"/>
              <a:ext cx="1056455" cy="2112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nl-NL" sz="17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Upskilling &amp; sharing </a:t>
              </a:r>
              <a:endParaRPr/>
            </a:p>
          </p:txBody>
        </p:sp>
      </p:grpSp>
      <p:sp>
        <p:nvSpPr>
          <p:cNvPr id="246" name="Google Shape;246;p18"/>
          <p:cNvSpPr txBox="1"/>
          <p:nvPr/>
        </p:nvSpPr>
        <p:spPr>
          <a:xfrm>
            <a:off x="365760" y="6272646"/>
            <a:ext cx="35966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Not exhaustive!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 txBox="1"/>
          <p:nvPr>
            <p:ph type="title"/>
          </p:nvPr>
        </p:nvSpPr>
        <p:spPr>
          <a:xfrm>
            <a:off x="668192" y="940672"/>
            <a:ext cx="5082367" cy="10574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oboto"/>
              <a:buNone/>
            </a:pPr>
            <a:r>
              <a:rPr lang="nl-NL"/>
              <a:t>Upskilling Countries to Engage in EOSC</a:t>
            </a:r>
            <a:endParaRPr/>
          </a:p>
        </p:txBody>
      </p:sp>
      <p:sp>
        <p:nvSpPr>
          <p:cNvPr id="253" name="Google Shape;253;p19"/>
          <p:cNvSpPr txBox="1"/>
          <p:nvPr>
            <p:ph idx="3" type="body"/>
          </p:nvPr>
        </p:nvSpPr>
        <p:spPr>
          <a:xfrm>
            <a:off x="555303" y="2377723"/>
            <a:ext cx="5082367" cy="448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51435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b="1" lang="nl-NL" sz="2000">
                <a:latin typeface="Roboto"/>
                <a:ea typeface="Roboto"/>
                <a:cs typeface="Roboto"/>
                <a:sym typeface="Roboto"/>
              </a:rPr>
              <a:t>Aligning and supporting </a:t>
            </a:r>
            <a:r>
              <a:rPr lang="nl-NL" sz="2000">
                <a:latin typeface="Roboto"/>
                <a:ea typeface="Roboto"/>
                <a:cs typeface="Roboto"/>
                <a:sym typeface="Roboto"/>
              </a:rPr>
              <a:t>existing EOSC initiatives on a national/domain basis</a:t>
            </a:r>
            <a:endParaRPr/>
          </a:p>
          <a:p>
            <a:pPr indent="-285750" lvl="0" marL="51435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nl-NL" sz="2000">
                <a:latin typeface="Roboto"/>
                <a:ea typeface="Roboto"/>
                <a:cs typeface="Roboto"/>
                <a:sym typeface="Roboto"/>
              </a:rPr>
              <a:t>Promoting the </a:t>
            </a:r>
            <a:r>
              <a:rPr b="1" lang="nl-NL" sz="2000">
                <a:latin typeface="Roboto"/>
                <a:ea typeface="Roboto"/>
                <a:cs typeface="Roboto"/>
                <a:sym typeface="Roboto"/>
              </a:rPr>
              <a:t>exchange of approaches </a:t>
            </a:r>
            <a:r>
              <a:rPr lang="nl-NL" sz="2000">
                <a:latin typeface="Roboto"/>
                <a:ea typeface="Roboto"/>
                <a:cs typeface="Roboto"/>
                <a:sym typeface="Roboto"/>
              </a:rPr>
              <a:t>across the member states and regions, organisations and groups</a:t>
            </a:r>
            <a:endParaRPr/>
          </a:p>
          <a:p>
            <a:pPr indent="-285750" lvl="0" marL="51435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nl-NL" sz="2000" u="none" strike="noStrike">
                <a:latin typeface="Roboto"/>
                <a:ea typeface="Roboto"/>
                <a:cs typeface="Roboto"/>
                <a:sym typeface="Roboto"/>
              </a:rPr>
              <a:t>Leveraging information from EOSC Task Forces, projects and initiatives to help nations to identify and </a:t>
            </a:r>
            <a:r>
              <a:rPr b="1" lang="nl-NL" sz="2000" u="none" strike="noStrike">
                <a:latin typeface="Roboto"/>
                <a:ea typeface="Roboto"/>
                <a:cs typeface="Roboto"/>
                <a:sym typeface="Roboto"/>
              </a:rPr>
              <a:t>implement paths to improvement </a:t>
            </a:r>
            <a:r>
              <a:rPr lang="nl-NL" sz="2000" u="none" strike="noStrike">
                <a:latin typeface="Roboto"/>
                <a:ea typeface="Roboto"/>
                <a:cs typeface="Roboto"/>
                <a:sym typeface="Roboto"/>
              </a:rPr>
              <a:t>or “upskilling”</a:t>
            </a:r>
            <a:endParaRPr/>
          </a:p>
          <a:p>
            <a:pPr indent="-2286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254" name="Google Shape;254;p19"/>
          <p:cNvSpPr txBox="1"/>
          <p:nvPr>
            <p:ph idx="12" type="sldNum"/>
          </p:nvPr>
        </p:nvSpPr>
        <p:spPr>
          <a:xfrm>
            <a:off x="4737652" y="643947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55" name="Google Shape;255;p19"/>
          <p:cNvSpPr txBox="1"/>
          <p:nvPr/>
        </p:nvSpPr>
        <p:spPr>
          <a:xfrm>
            <a:off x="7132804" y="348861"/>
            <a:ext cx="463021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Activities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Regular monthly sharing presentations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Blog posts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Widening participation activities</a:t>
            </a:r>
            <a:endParaRPr/>
          </a:p>
        </p:txBody>
      </p:sp>
      <p:sp>
        <p:nvSpPr>
          <p:cNvPr id="256" name="Google Shape;256;p19"/>
          <p:cNvSpPr/>
          <p:nvPr/>
        </p:nvSpPr>
        <p:spPr>
          <a:xfrm>
            <a:off x="6441443" y="401289"/>
            <a:ext cx="422148" cy="64324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3399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9"/>
          <p:cNvSpPr/>
          <p:nvPr/>
        </p:nvSpPr>
        <p:spPr>
          <a:xfrm>
            <a:off x="6510019" y="2690336"/>
            <a:ext cx="422148" cy="73866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3399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9"/>
          <p:cNvSpPr/>
          <p:nvPr/>
        </p:nvSpPr>
        <p:spPr>
          <a:xfrm>
            <a:off x="6601977" y="5074805"/>
            <a:ext cx="422148" cy="73866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3399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9"/>
          <p:cNvSpPr txBox="1"/>
          <p:nvPr/>
        </p:nvSpPr>
        <p:spPr>
          <a:xfrm>
            <a:off x="7132803" y="2536448"/>
            <a:ext cx="5225451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findings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Context matters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Flexibility and adaptability are needed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Collaboration is key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Knowledge exchange accelerates progress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Recommendations for widening countries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9"/>
          <p:cNvSpPr txBox="1"/>
          <p:nvPr/>
        </p:nvSpPr>
        <p:spPr>
          <a:xfrm>
            <a:off x="7132804" y="4920917"/>
            <a:ext cx="4630218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Final report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Joint paper on engagement strategies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 Winter School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Continued activities under EOSC umbrella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/>
          <p:nvPr>
            <p:ph type="title"/>
          </p:nvPr>
        </p:nvSpPr>
        <p:spPr>
          <a:xfrm>
            <a:off x="6787051" y="754014"/>
            <a:ext cx="5082367" cy="1046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Roboto"/>
              <a:buNone/>
            </a:pPr>
            <a:r>
              <a:rPr lang="nl-NL"/>
              <a:t>Researcher Engagement and Adoption </a:t>
            </a:r>
            <a:endParaRPr/>
          </a:p>
        </p:txBody>
      </p:sp>
      <p:sp>
        <p:nvSpPr>
          <p:cNvPr id="267" name="Google Shape;267;p20"/>
          <p:cNvSpPr txBox="1"/>
          <p:nvPr>
            <p:ph idx="3" type="body"/>
          </p:nvPr>
        </p:nvSpPr>
        <p:spPr>
          <a:xfrm>
            <a:off x="6787050" y="2064257"/>
            <a:ext cx="5082367" cy="4039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85750" lvl="0" marL="51435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10000"/>
              <a:buFont typeface="Arial"/>
              <a:buChar char="•"/>
            </a:pPr>
            <a:r>
              <a:rPr lang="nl-NL" sz="2200"/>
              <a:t>To formulate and communicate a solid EOSC’s value proposition for EOSC.</a:t>
            </a:r>
            <a:endParaRPr/>
          </a:p>
          <a:p>
            <a:pPr indent="-285750" lvl="0" marL="51435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10000"/>
              <a:buFont typeface="Arial"/>
              <a:buChar char="•"/>
            </a:pPr>
            <a:r>
              <a:rPr lang="nl-NL" sz="2200"/>
              <a:t>To capture and understand the needs and expectations of researchers with respect to EOSC.</a:t>
            </a:r>
            <a:endParaRPr/>
          </a:p>
          <a:p>
            <a:pPr indent="-285750" lvl="0" marL="51435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10000"/>
              <a:buFont typeface="Arial"/>
              <a:buChar char="•"/>
            </a:pPr>
            <a:r>
              <a:rPr lang="nl-NL" sz="2200"/>
              <a:t>To create the conditions to enable them to increase their engagement of EOSC as users and service/data providers.</a:t>
            </a:r>
            <a:endParaRPr/>
          </a:p>
          <a:p>
            <a:pPr indent="-285750" lvl="0" marL="51435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10000"/>
              <a:buFont typeface="Arial"/>
              <a:buChar char="•"/>
            </a:pPr>
            <a:r>
              <a:rPr lang="nl-NL" sz="2200"/>
              <a:t>To involve them in a participative process to further improve EOSC services and value proposition, and act as champions for new communities.</a:t>
            </a:r>
            <a:endParaRPr/>
          </a:p>
          <a:p>
            <a:pPr indent="-285750" lvl="0" marL="51435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10000"/>
              <a:buFont typeface="Arial"/>
              <a:buChar char="•"/>
            </a:pPr>
            <a:r>
              <a:rPr lang="nl-NL" sz="2200"/>
              <a:t>To provide recommendations on how to speed up the EOSC engagement and adoption for national / EU / institutions</a:t>
            </a:r>
            <a:endParaRPr/>
          </a:p>
        </p:txBody>
      </p:sp>
      <p:sp>
        <p:nvSpPr>
          <p:cNvPr id="268" name="Google Shape;268;p20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69" name="Google Shape;269;p20"/>
          <p:cNvSpPr txBox="1"/>
          <p:nvPr/>
        </p:nvSpPr>
        <p:spPr>
          <a:xfrm>
            <a:off x="1013942" y="418955"/>
            <a:ext cx="4630218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subgroups: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Institutional Perspectives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Perspectives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Perspectives of Thematic Communities at the International/European level</a:t>
            </a:r>
            <a:endParaRPr/>
          </a:p>
        </p:txBody>
      </p:sp>
      <p:sp>
        <p:nvSpPr>
          <p:cNvPr id="270" name="Google Shape;270;p20"/>
          <p:cNvSpPr/>
          <p:nvPr/>
        </p:nvSpPr>
        <p:spPr>
          <a:xfrm>
            <a:off x="322581" y="471383"/>
            <a:ext cx="422148" cy="64324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3399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0"/>
          <p:cNvSpPr/>
          <p:nvPr/>
        </p:nvSpPr>
        <p:spPr>
          <a:xfrm>
            <a:off x="391157" y="2760430"/>
            <a:ext cx="422148" cy="73866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3399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0"/>
          <p:cNvSpPr/>
          <p:nvPr/>
        </p:nvSpPr>
        <p:spPr>
          <a:xfrm>
            <a:off x="483115" y="5144899"/>
            <a:ext cx="422148" cy="73866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3399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0"/>
          <p:cNvSpPr txBox="1"/>
          <p:nvPr/>
        </p:nvSpPr>
        <p:spPr>
          <a:xfrm>
            <a:off x="1013942" y="2606542"/>
            <a:ext cx="4630218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findings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Very broad area covered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While also crucial for future success of EOSC, there is a need to focus limited resources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 area: Research Performing Organisations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0"/>
          <p:cNvSpPr txBox="1"/>
          <p:nvPr/>
        </p:nvSpPr>
        <p:spPr>
          <a:xfrm>
            <a:off x="1124777" y="4991011"/>
            <a:ext cx="4791113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need to focus on engagement of RPOs has been noted by EOSC-A Board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Workshop planned for Spring 2024 to inform future engagement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"/>
          <p:cNvSpPr txBox="1"/>
          <p:nvPr>
            <p:ph type="title"/>
          </p:nvPr>
        </p:nvSpPr>
        <p:spPr>
          <a:xfrm>
            <a:off x="668192" y="940671"/>
            <a:ext cx="5082367" cy="978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Roboto"/>
              <a:buNone/>
            </a:pPr>
            <a:r>
              <a:rPr lang="nl-NL"/>
              <a:t>Research Careers, Recognition and Credit</a:t>
            </a:r>
            <a:endParaRPr/>
          </a:p>
        </p:txBody>
      </p:sp>
      <p:sp>
        <p:nvSpPr>
          <p:cNvPr id="281" name="Google Shape;281;p21"/>
          <p:cNvSpPr txBox="1"/>
          <p:nvPr>
            <p:ph idx="3" type="body"/>
          </p:nvPr>
        </p:nvSpPr>
        <p:spPr>
          <a:xfrm>
            <a:off x="668192" y="2270760"/>
            <a:ext cx="5082367" cy="4367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nl-NL" sz="1600"/>
              <a:t>To address incentives and rewards for researchers to manage and share their data, code and other research outputs, activities, and processes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nl-NL" sz="1600"/>
              <a:t>These incentives and rewards will be based on making criteria of Open Science and FAIR principles an integral part of academic career progression and grant assessment processes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nl-NL" sz="1600"/>
              <a:t>The Task Force will identify various research stakeholders groups and their specific roles and responsibilities in support of embedding incentives and rewards for researchers in assessment processes</a:t>
            </a:r>
            <a:endParaRPr/>
          </a:p>
          <a:p>
            <a:pPr indent="-2286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282" name="Google Shape;282;p21"/>
          <p:cNvSpPr txBox="1"/>
          <p:nvPr>
            <p:ph idx="12" type="sldNum"/>
          </p:nvPr>
        </p:nvSpPr>
        <p:spPr>
          <a:xfrm>
            <a:off x="4737652" y="643947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83" name="Google Shape;283;p21"/>
          <p:cNvSpPr txBox="1"/>
          <p:nvPr/>
        </p:nvSpPr>
        <p:spPr>
          <a:xfrm>
            <a:off x="7132804" y="348861"/>
            <a:ext cx="4630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Activities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of landscape and identifying gaps for TF to address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 of recommendations</a:t>
            </a:r>
            <a:endParaRPr/>
          </a:p>
        </p:txBody>
      </p:sp>
      <p:sp>
        <p:nvSpPr>
          <p:cNvPr id="284" name="Google Shape;284;p21"/>
          <p:cNvSpPr/>
          <p:nvPr/>
        </p:nvSpPr>
        <p:spPr>
          <a:xfrm>
            <a:off x="6441443" y="401289"/>
            <a:ext cx="422148" cy="64324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3399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1"/>
          <p:cNvSpPr txBox="1"/>
          <p:nvPr/>
        </p:nvSpPr>
        <p:spPr>
          <a:xfrm>
            <a:off x="7158899" y="2659559"/>
            <a:ext cx="4423007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findings</a:t>
            </a:r>
            <a:endParaRPr/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assessment a very active and fast-moving space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Recommendations to EOSC Board and to the EOSC Association via position paper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1"/>
          <p:cNvSpPr txBox="1"/>
          <p:nvPr/>
        </p:nvSpPr>
        <p:spPr>
          <a:xfrm>
            <a:off x="7255876" y="5074793"/>
            <a:ext cx="42291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Defining role for EOSC in supporting CoARA activities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Joint paper on engagement strategies</a:t>
            </a:r>
            <a:endParaRPr/>
          </a:p>
        </p:txBody>
      </p:sp>
      <p:sp>
        <p:nvSpPr>
          <p:cNvPr id="287" name="Google Shape;287;p21"/>
          <p:cNvSpPr/>
          <p:nvPr/>
        </p:nvSpPr>
        <p:spPr>
          <a:xfrm>
            <a:off x="6510019" y="2690336"/>
            <a:ext cx="422148" cy="73866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3399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1"/>
          <p:cNvSpPr/>
          <p:nvPr/>
        </p:nvSpPr>
        <p:spPr>
          <a:xfrm>
            <a:off x="6601977" y="5074805"/>
            <a:ext cx="422148" cy="73866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3399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"/>
          <p:cNvSpPr txBox="1"/>
          <p:nvPr>
            <p:ph type="title"/>
          </p:nvPr>
        </p:nvSpPr>
        <p:spPr>
          <a:xfrm>
            <a:off x="6787052" y="823713"/>
            <a:ext cx="5082367" cy="944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Roboto"/>
              <a:buNone/>
            </a:pPr>
            <a:r>
              <a:rPr lang="nl-NL"/>
              <a:t>Data Stewardship, curricula and career paths </a:t>
            </a:r>
            <a:endParaRPr/>
          </a:p>
        </p:txBody>
      </p:sp>
      <p:sp>
        <p:nvSpPr>
          <p:cNvPr id="295" name="Google Shape;295;p22"/>
          <p:cNvSpPr txBox="1"/>
          <p:nvPr>
            <p:ph idx="3" type="body"/>
          </p:nvPr>
        </p:nvSpPr>
        <p:spPr>
          <a:xfrm>
            <a:off x="6787052" y="2270760"/>
            <a:ext cx="5082367" cy="4351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nl-NL" sz="2000"/>
              <a:t>Focus on the Data Steward role and their core activities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0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nl-NL" sz="2000"/>
              <a:t>Work on  data stewardship job roles and curricula to ensure these are recognised and aligned across Europe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0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nl-NL" sz="2000"/>
              <a:t>Develop recommendations for potential career paths taking into account appropriate recognition and rewards for data management activities</a:t>
            </a:r>
            <a:endParaRPr/>
          </a:p>
        </p:txBody>
      </p:sp>
      <p:sp>
        <p:nvSpPr>
          <p:cNvPr id="296" name="Google Shape;296;p22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97" name="Google Shape;297;p22"/>
          <p:cNvSpPr/>
          <p:nvPr/>
        </p:nvSpPr>
        <p:spPr>
          <a:xfrm>
            <a:off x="322581" y="540743"/>
            <a:ext cx="422148" cy="64324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3399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2"/>
          <p:cNvSpPr txBox="1"/>
          <p:nvPr/>
        </p:nvSpPr>
        <p:spPr>
          <a:xfrm>
            <a:off x="1026784" y="2812265"/>
            <a:ext cx="48837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findings</a:t>
            </a:r>
            <a:endParaRPr/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Recommendations for Data Stewardship Skills, Training and Curricula with Implementation Examples from European Countries and Universities</a:t>
            </a:r>
            <a:endParaRPr/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Stewardship Career Paths: State-of-the-Art Report and Recommendations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2"/>
          <p:cNvSpPr/>
          <p:nvPr/>
        </p:nvSpPr>
        <p:spPr>
          <a:xfrm>
            <a:off x="391157" y="2829790"/>
            <a:ext cx="422148" cy="73866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3399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2"/>
          <p:cNvSpPr/>
          <p:nvPr/>
        </p:nvSpPr>
        <p:spPr>
          <a:xfrm>
            <a:off x="483115" y="5214259"/>
            <a:ext cx="422148" cy="73866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3399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2"/>
          <p:cNvSpPr txBox="1"/>
          <p:nvPr/>
        </p:nvSpPr>
        <p:spPr>
          <a:xfrm>
            <a:off x="1040037" y="482865"/>
            <a:ext cx="4630218" cy="2339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Activities </a:t>
            </a:r>
            <a:endParaRPr/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Actively engage with stakeholders and build on previous work: build, connect &amp; consolidate</a:t>
            </a:r>
            <a:endParaRPr/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Ensure a co-creation process between theoretical development and implementation examples </a:t>
            </a:r>
            <a:endParaRPr/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2"/>
          <p:cNvSpPr txBox="1"/>
          <p:nvPr/>
        </p:nvSpPr>
        <p:spPr>
          <a:xfrm>
            <a:off x="1148305" y="5214259"/>
            <a:ext cx="4883685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 </a:t>
            </a:r>
            <a:endParaRPr/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Working with RDA special interest group on Professionalising Data Stewardship</a:t>
            </a:r>
            <a:endParaRPr/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Skills4EOSC producing a curriculum for data stewards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"/>
          <p:cNvSpPr txBox="1"/>
          <p:nvPr>
            <p:ph type="title"/>
          </p:nvPr>
        </p:nvSpPr>
        <p:spPr>
          <a:xfrm>
            <a:off x="2788920" y="235633"/>
            <a:ext cx="8762997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</a:pPr>
            <a:r>
              <a:rPr lang="nl-NL"/>
              <a:t>EOSC projects</a:t>
            </a:r>
            <a:endParaRPr/>
          </a:p>
        </p:txBody>
      </p:sp>
      <p:sp>
        <p:nvSpPr>
          <p:cNvPr id="309" name="Google Shape;309;p23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310" name="Google Shape;3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3023" y="1570383"/>
            <a:ext cx="5139864" cy="607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&#10;&#10;Description automatically generated" id="311" name="Google Shape;3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8658" y="2332383"/>
            <a:ext cx="2402334" cy="1888121"/>
          </a:xfrm>
          <a:prstGeom prst="rect">
            <a:avLst/>
          </a:prstGeom>
          <a:noFill/>
          <a:ln>
            <a:noFill/>
          </a:ln>
        </p:spPr>
      </p:pic>
      <p:sp>
        <p:nvSpPr>
          <p:cNvPr descr="GraspOS" id="312" name="Google Shape;312;p2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spOS" id="313" name="Google Shape;31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8400" y="3602183"/>
            <a:ext cx="3976255" cy="883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"/>
          <p:cNvSpPr txBox="1"/>
          <p:nvPr>
            <p:ph idx="11" type="ftr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20 | 10 | 2023 by EOSC-A Board</a:t>
            </a:r>
            <a:endParaRPr/>
          </a:p>
        </p:txBody>
      </p:sp>
      <p:sp>
        <p:nvSpPr>
          <p:cNvPr id="319" name="Google Shape;319;p24"/>
          <p:cNvSpPr txBox="1"/>
          <p:nvPr>
            <p:ph type="title"/>
          </p:nvPr>
        </p:nvSpPr>
        <p:spPr>
          <a:xfrm>
            <a:off x="2788920" y="235633"/>
            <a:ext cx="8762997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</a:pPr>
            <a:r>
              <a:rPr lang="nl-NL"/>
              <a:t>EOSC Winter School , Jan 2024</a:t>
            </a:r>
            <a:endParaRPr/>
          </a:p>
        </p:txBody>
      </p:sp>
      <p:grpSp>
        <p:nvGrpSpPr>
          <p:cNvPr id="320" name="Google Shape;320;p24"/>
          <p:cNvGrpSpPr/>
          <p:nvPr/>
        </p:nvGrpSpPr>
        <p:grpSpPr>
          <a:xfrm>
            <a:off x="1095885" y="1209364"/>
            <a:ext cx="10321184" cy="4777141"/>
            <a:chOff x="1123594" y="1436914"/>
            <a:chExt cx="10321184" cy="4777141"/>
          </a:xfrm>
        </p:grpSpPr>
        <p:sp>
          <p:nvSpPr>
            <p:cNvPr id="321" name="Google Shape;321;p24"/>
            <p:cNvSpPr/>
            <p:nvPr/>
          </p:nvSpPr>
          <p:spPr>
            <a:xfrm>
              <a:off x="1123594" y="1436914"/>
              <a:ext cx="10321184" cy="4777141"/>
            </a:xfrm>
            <a:prstGeom prst="roundRect">
              <a:avLst>
                <a:gd fmla="val 4568" name="adj"/>
              </a:avLst>
            </a:prstGeom>
            <a:solidFill>
              <a:srgbClr val="008792">
                <a:alpha val="53725"/>
              </a:srgbClr>
            </a:solidFill>
            <a:ln cap="flat" cmpd="sng" w="25400">
              <a:solidFill>
                <a:srgbClr val="1C30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nl-NL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Team Building - One EOSC</a:t>
              </a:r>
              <a:endParaRPr b="0" i="0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28600" lvl="0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000"/>
                <a:buFont typeface="Arial"/>
                <a:buChar char="•"/>
              </a:pPr>
              <a:r>
                <a:rPr b="0" i="0" lang="nl-NL" sz="1000" u="none" cap="none" strike="noStrike">
                  <a:solidFill>
                    <a:srgbClr val="3A3838"/>
                  </a:solidFill>
                  <a:latin typeface="Roboto"/>
                  <a:ea typeface="Roboto"/>
                  <a:cs typeface="Roboto"/>
                  <a:sym typeface="Roboto"/>
                </a:rPr>
                <a:t>Speed-dating for Projects and TF</a:t>
              </a:r>
              <a:endParaRPr b="1" i="0" sz="1000" u="none" cap="none" strike="noStrike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28600" lvl="0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000"/>
                <a:buFont typeface="Arial"/>
                <a:buChar char="•"/>
              </a:pPr>
              <a:r>
                <a:rPr b="0" i="0" lang="nl-NL" sz="1000" u="none" cap="none" strike="noStrike">
                  <a:solidFill>
                    <a:srgbClr val="3A3838"/>
                  </a:solidFill>
                  <a:latin typeface="Roboto"/>
                  <a:ea typeface="Roboto"/>
                  <a:cs typeface="Roboto"/>
                  <a:sym typeface="Roboto"/>
                </a:rPr>
                <a:t>Building Unity and Alignment in EOSC</a:t>
              </a:r>
              <a:endParaRPr/>
            </a:p>
          </p:txBody>
        </p:sp>
        <p:sp>
          <p:nvSpPr>
            <p:cNvPr id="322" name="Google Shape;322;p24"/>
            <p:cNvSpPr/>
            <p:nvPr/>
          </p:nvSpPr>
          <p:spPr>
            <a:xfrm>
              <a:off x="1231831" y="2215943"/>
              <a:ext cx="9873571" cy="1411056"/>
            </a:xfrm>
            <a:prstGeom prst="roundRect">
              <a:avLst>
                <a:gd fmla="val 16667" name="adj"/>
              </a:avLst>
            </a:prstGeom>
            <a:solidFill>
              <a:srgbClr val="040205"/>
            </a:solidFill>
            <a:ln cap="flat" cmpd="sng" w="25400">
              <a:solidFill>
                <a:srgbClr val="1C30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1265553" y="4866357"/>
              <a:ext cx="10179225" cy="1226213"/>
            </a:xfrm>
            <a:prstGeom prst="roundRect">
              <a:avLst>
                <a:gd fmla="val 16667" name="adj"/>
              </a:avLst>
            </a:prstGeom>
            <a:solidFill>
              <a:srgbClr val="AEABAB"/>
            </a:solidFill>
            <a:ln cap="flat" cmpd="sng" w="25400">
              <a:solidFill>
                <a:srgbClr val="1C30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i="0" lang="nl-NL" sz="1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EOSC Impact and sustainability</a:t>
              </a:r>
              <a:endParaRPr b="0" i="0" sz="1000" u="none" cap="none" strike="noStrike">
                <a:solidFill>
                  <a:srgbClr val="D1D5D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28600" lvl="0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1D5DB"/>
                </a:buClr>
                <a:buSzPts val="1000"/>
                <a:buFont typeface="Arial"/>
                <a:buChar char="•"/>
              </a:pPr>
              <a:r>
                <a:rPr b="0" i="0" lang="nl-NL" sz="1000" u="none" cap="none" strike="noStrike">
                  <a:solidFill>
                    <a:srgbClr val="D1D5DB"/>
                  </a:solidFill>
                  <a:latin typeface="Roboto"/>
                  <a:ea typeface="Roboto"/>
                  <a:cs typeface="Roboto"/>
                  <a:sym typeface="Roboto"/>
                </a:rPr>
                <a:t>Overall Impact of EOSC</a:t>
              </a:r>
              <a:endParaRPr/>
            </a:p>
            <a:p>
              <a:pPr indent="-228600" lvl="0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1D5DB"/>
                </a:buClr>
                <a:buSzPts val="1000"/>
                <a:buFont typeface="Arial"/>
                <a:buChar char="•"/>
              </a:pPr>
              <a:r>
                <a:rPr b="0" i="0" lang="nl-NL" sz="1000" u="none" cap="none" strike="noStrike">
                  <a:solidFill>
                    <a:srgbClr val="D1D5DB"/>
                  </a:solidFill>
                  <a:latin typeface="Roboto"/>
                  <a:ea typeface="Roboto"/>
                  <a:cs typeface="Roboto"/>
                  <a:sym typeface="Roboto"/>
                </a:rPr>
                <a:t>SRIA 2.0</a:t>
              </a:r>
              <a:endParaRPr/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1231831" y="3640914"/>
              <a:ext cx="10152367" cy="1032350"/>
            </a:xfrm>
            <a:prstGeom prst="roundRect">
              <a:avLst>
                <a:gd fmla="val 16667" name="adj"/>
              </a:avLst>
            </a:prstGeom>
            <a:solidFill>
              <a:srgbClr val="EA5D80"/>
            </a:solidFill>
            <a:ln cap="flat" cmpd="sng" w="25400">
              <a:solidFill>
                <a:srgbClr val="1C30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Outreach and Communication</a:t>
              </a:r>
              <a:endParaRPr b="1" i="0" sz="800" u="none" cap="none" strike="noStrike">
                <a:solidFill>
                  <a:srgbClr val="D1D5D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28600" lvl="0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1D5DB"/>
                </a:buClr>
                <a:buSzPts val="800"/>
                <a:buFont typeface="Arial"/>
                <a:buChar char="•"/>
              </a:pPr>
              <a:r>
                <a:rPr b="0" i="0" lang="nl-NL" sz="800" u="none" cap="none" strike="noStrike">
                  <a:solidFill>
                    <a:srgbClr val="D1D5DB"/>
                  </a:solidFill>
                  <a:latin typeface="Roboto"/>
                  <a:ea typeface="Roboto"/>
                  <a:cs typeface="Roboto"/>
                  <a:sym typeface="Roboto"/>
                </a:rPr>
                <a:t>Engagement Strategies and Methods</a:t>
              </a:r>
              <a:endParaRPr/>
            </a:p>
            <a:p>
              <a:pPr indent="-228600" lvl="0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1D5DB"/>
                </a:buClr>
                <a:buSzPts val="800"/>
                <a:buFont typeface="Arial"/>
                <a:buChar char="•"/>
              </a:pPr>
              <a:r>
                <a:rPr b="0" i="0" lang="nl-NL" sz="800" u="none" cap="none" strike="noStrike">
                  <a:solidFill>
                    <a:srgbClr val="D1D5DB"/>
                  </a:solidFill>
                  <a:latin typeface="Roboto"/>
                  <a:ea typeface="Roboto"/>
                  <a:cs typeface="Roboto"/>
                  <a:sym typeface="Roboto"/>
                </a:rPr>
                <a:t>Impact and Importance of Effective Communication</a:t>
              </a:r>
              <a:endParaRPr/>
            </a:p>
            <a:p>
              <a:pPr indent="-228600" lvl="0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1D5DB"/>
                </a:buClr>
                <a:buSzPts val="800"/>
                <a:buFont typeface="Arial"/>
                <a:buChar char="•"/>
              </a:pPr>
              <a:r>
                <a:rPr b="0" i="0" lang="nl-NL" sz="800" u="none" cap="none" strike="noStrike">
                  <a:solidFill>
                    <a:srgbClr val="D1D5DB"/>
                  </a:solidFill>
                  <a:latin typeface="Roboto"/>
                  <a:ea typeface="Roboto"/>
                  <a:cs typeface="Roboto"/>
                  <a:sym typeface="Roboto"/>
                </a:rPr>
                <a:t>Role of EOSC-A in Facilitating Communication</a:t>
              </a:r>
              <a:endParaRPr/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1D5DB"/>
                </a:buClr>
                <a:buSzPts val="800"/>
                <a:buFont typeface="Arial"/>
                <a:buChar char="•"/>
              </a:pPr>
              <a:r>
                <a:rPr b="0" i="0" lang="nl-NL" sz="800" u="none" cap="none" strike="noStrike">
                  <a:solidFill>
                    <a:srgbClr val="D1D5DB"/>
                  </a:solidFill>
                  <a:latin typeface="Roboto"/>
                  <a:ea typeface="Roboto"/>
                  <a:cs typeface="Roboto"/>
                  <a:sym typeface="Roboto"/>
                </a:rPr>
                <a:t>Supporting and enabling a user-centric EOSC </a:t>
              </a:r>
              <a:endParaRPr/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1D5DB"/>
                </a:buClr>
                <a:buSzPts val="800"/>
                <a:buFont typeface="Arial"/>
                <a:buChar char="•"/>
              </a:pPr>
              <a:r>
                <a:rPr b="0" i="0" lang="nl-NL" sz="800" u="none" cap="none" strike="noStrike">
                  <a:solidFill>
                    <a:srgbClr val="D1D5DB"/>
                  </a:solidFill>
                  <a:latin typeface="Roboto"/>
                  <a:ea typeface="Roboto"/>
                  <a:cs typeface="Roboto"/>
                  <a:sym typeface="Roboto"/>
                </a:rPr>
                <a:t>OA support</a:t>
              </a:r>
              <a:endParaRPr/>
            </a:p>
            <a:p>
              <a:pPr indent="-165100" lvl="0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D1D5D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4853115" y="1577546"/>
              <a:ext cx="6518873" cy="2964624"/>
            </a:xfrm>
            <a:prstGeom prst="roundRect">
              <a:avLst>
                <a:gd fmla="val 10632" name="adj"/>
              </a:avLst>
            </a:prstGeom>
            <a:solidFill>
              <a:srgbClr val="ECECEC"/>
            </a:solidFill>
            <a:ln cap="flat" cmpd="sng" w="25400">
              <a:solidFill>
                <a:srgbClr val="1C30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nl-NL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6 Opportunity Areas (OA)</a:t>
              </a:r>
              <a:endParaRPr/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1320290" y="2345524"/>
              <a:ext cx="3424588" cy="975995"/>
            </a:xfrm>
            <a:prstGeom prst="roundRect">
              <a:avLst>
                <a:gd fmla="val 16667" name="adj"/>
              </a:avLst>
            </a:prstGeom>
            <a:solidFill>
              <a:srgbClr val="04020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i="0" lang="nl-NL" sz="1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Task Forces and Projects’ Results and mutual learning</a:t>
              </a:r>
              <a:endParaRPr/>
            </a:p>
            <a:p>
              <a:pPr indent="-228600" lvl="0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1D5DB"/>
                </a:buClr>
                <a:buSzPts val="1000"/>
                <a:buFont typeface="Arial"/>
                <a:buChar char="•"/>
              </a:pPr>
              <a:r>
                <a:rPr b="0" i="0" lang="nl-NL" sz="1000" u="none" cap="none" strike="noStrike">
                  <a:solidFill>
                    <a:srgbClr val="D1D5DB"/>
                  </a:solidFill>
                  <a:latin typeface="Roboto"/>
                  <a:ea typeface="Roboto"/>
                  <a:cs typeface="Roboto"/>
                  <a:sym typeface="Roboto"/>
                </a:rPr>
                <a:t>Discussing and Analyzing projects’ Reports and Results</a:t>
              </a:r>
              <a:endParaRPr/>
            </a:p>
            <a:p>
              <a:pPr indent="-228600" lvl="0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1D5DB"/>
                </a:buClr>
                <a:buSzPts val="1000"/>
                <a:buFont typeface="Arial"/>
                <a:buChar char="•"/>
              </a:pPr>
              <a:r>
                <a:rPr b="0" i="0" lang="nl-NL" sz="1000" u="none" cap="none" strike="noStrike">
                  <a:solidFill>
                    <a:srgbClr val="D1D5DB"/>
                  </a:solidFill>
                  <a:latin typeface="Roboto"/>
                  <a:ea typeface="Roboto"/>
                  <a:cs typeface="Roboto"/>
                  <a:sym typeface="Roboto"/>
                </a:rPr>
                <a:t>Discussing and Analyzing TF’ Reports and Results (Deliverables)</a:t>
              </a:r>
              <a:endParaRPr/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4987544" y="2229856"/>
              <a:ext cx="1001391" cy="2211153"/>
            </a:xfrm>
            <a:prstGeom prst="roundRect">
              <a:avLst>
                <a:gd fmla="val 16667" name="adj"/>
              </a:avLst>
            </a:prstGeom>
            <a:solidFill>
              <a:srgbClr val="ECECEC"/>
            </a:solidFill>
            <a:ln cap="flat" cmpd="sng" w="25400">
              <a:solidFill>
                <a:srgbClr val="1C30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4"/>
            <p:cNvSpPr txBox="1"/>
            <p:nvPr/>
          </p:nvSpPr>
          <p:spPr>
            <a:xfrm rot="-5400000">
              <a:off x="4431528" y="2883615"/>
              <a:ext cx="2113385" cy="903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nl-NL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1. PIDs</a:t>
              </a:r>
              <a:endParaRPr/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6065722" y="2229856"/>
              <a:ext cx="1001391" cy="2211153"/>
            </a:xfrm>
            <a:prstGeom prst="roundRect">
              <a:avLst>
                <a:gd fmla="val 16667" name="adj"/>
              </a:avLst>
            </a:prstGeom>
            <a:solidFill>
              <a:srgbClr val="ECECEC"/>
            </a:solidFill>
            <a:ln cap="flat" cmpd="sng" w="25400">
              <a:solidFill>
                <a:srgbClr val="1C30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4"/>
            <p:cNvSpPr txBox="1"/>
            <p:nvPr/>
          </p:nvSpPr>
          <p:spPr>
            <a:xfrm rot="-5400000">
              <a:off x="5509703" y="2883615"/>
              <a:ext cx="2113385" cy="903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nl-NL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2. Metadata, ontologies &amp; interoperability</a:t>
              </a:r>
              <a:endParaRPr/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7111160" y="2229856"/>
              <a:ext cx="1001391" cy="2211153"/>
            </a:xfrm>
            <a:prstGeom prst="roundRect">
              <a:avLst>
                <a:gd fmla="val 16667" name="adj"/>
              </a:avLst>
            </a:prstGeom>
            <a:solidFill>
              <a:srgbClr val="ECECEC"/>
            </a:solidFill>
            <a:ln cap="flat" cmpd="sng" w="25400">
              <a:solidFill>
                <a:srgbClr val="1C30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4"/>
            <p:cNvSpPr txBox="1"/>
            <p:nvPr/>
          </p:nvSpPr>
          <p:spPr>
            <a:xfrm rot="-5400000">
              <a:off x="6555153" y="2883615"/>
              <a:ext cx="2113385" cy="903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nl-NL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3. FAIR metrics &amp; certification</a:t>
              </a:r>
              <a:endParaRPr/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8156598" y="2229855"/>
              <a:ext cx="1001391" cy="2211153"/>
            </a:xfrm>
            <a:prstGeom prst="roundRect">
              <a:avLst>
                <a:gd fmla="val 16667" name="adj"/>
              </a:avLst>
            </a:prstGeom>
            <a:solidFill>
              <a:srgbClr val="ECECEC"/>
            </a:solidFill>
            <a:ln cap="flat" cmpd="sng" w="25400">
              <a:solidFill>
                <a:srgbClr val="1C30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4"/>
            <p:cNvSpPr txBox="1"/>
            <p:nvPr/>
          </p:nvSpPr>
          <p:spPr>
            <a:xfrm rot="-5400000">
              <a:off x="7600578" y="2883615"/>
              <a:ext cx="2113385" cy="903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nl-NL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4. User &amp; resource environments</a:t>
              </a:r>
              <a:endParaRPr/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9215134" y="2229855"/>
              <a:ext cx="1001391" cy="2211153"/>
            </a:xfrm>
            <a:prstGeom prst="roundRect">
              <a:avLst>
                <a:gd fmla="val 16667" name="adj"/>
              </a:avLst>
            </a:prstGeom>
            <a:solidFill>
              <a:srgbClr val="ECECEC"/>
            </a:solidFill>
            <a:ln cap="flat" cmpd="sng" w="25400">
              <a:solidFill>
                <a:srgbClr val="1C30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4"/>
            <p:cNvSpPr txBox="1"/>
            <p:nvPr/>
          </p:nvSpPr>
          <p:spPr>
            <a:xfrm rot="-5400000">
              <a:off x="8659128" y="2883615"/>
              <a:ext cx="2113385" cy="903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nl-NL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5. Skills, training, rewards, recognition and upscaling</a:t>
              </a:r>
              <a:endParaRPr/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10293561" y="2215943"/>
              <a:ext cx="1001391" cy="2211153"/>
            </a:xfrm>
            <a:prstGeom prst="roundRect">
              <a:avLst>
                <a:gd fmla="val 16667" name="adj"/>
              </a:avLst>
            </a:prstGeom>
            <a:solidFill>
              <a:srgbClr val="ECECEC"/>
            </a:solidFill>
            <a:ln cap="flat" cmpd="sng" w="25400">
              <a:solidFill>
                <a:srgbClr val="1C30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4"/>
            <p:cNvSpPr txBox="1"/>
            <p:nvPr/>
          </p:nvSpPr>
          <p:spPr>
            <a:xfrm rot="-5400000">
              <a:off x="9737553" y="2869690"/>
              <a:ext cx="2113385" cy="903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nl-NL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6. Scholarly</a:t>
              </a:r>
              <a:r>
                <a:rPr b="0" i="0" lang="nl-NL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nl-NL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5"/>
          <p:cNvSpPr txBox="1"/>
          <p:nvPr>
            <p:ph idx="1" type="body"/>
          </p:nvPr>
        </p:nvSpPr>
        <p:spPr>
          <a:xfrm>
            <a:off x="1721736" y="1570384"/>
            <a:ext cx="4658743" cy="4382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5715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nl-NL" sz="2000"/>
              <a:t>EOSC is supporting the development of skills, reward, recognition and upscaling</a:t>
            </a:r>
            <a:endParaRPr/>
          </a:p>
          <a:p>
            <a:pPr indent="-342900" lvl="0" marL="5715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nl-NL" sz="2000"/>
              <a:t>Guided by the SRIA and MAR </a:t>
            </a:r>
            <a:endParaRPr/>
          </a:p>
          <a:p>
            <a:pPr indent="-342900" lvl="0" marL="5715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nl-NL" sz="2000"/>
              <a:t>Aim to complement existing activities not duplicate</a:t>
            </a:r>
            <a:endParaRPr/>
          </a:p>
          <a:p>
            <a:pPr indent="-342900" lvl="0" marL="5715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nl-NL" sz="2000"/>
              <a:t>Many partners from e-infrastructures are involved and play an integral role</a:t>
            </a:r>
            <a:endParaRPr/>
          </a:p>
          <a:p>
            <a:pPr indent="-247650" lvl="0" marL="5715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t/>
            </a:r>
            <a:endParaRPr sz="2000"/>
          </a:p>
          <a:p>
            <a:pPr indent="-247650" lvl="0" marL="5715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t/>
            </a:r>
            <a:endParaRPr sz="2000"/>
          </a:p>
        </p:txBody>
      </p:sp>
      <p:sp>
        <p:nvSpPr>
          <p:cNvPr id="344" name="Google Shape;344;p25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45" name="Google Shape;345;p25"/>
          <p:cNvSpPr txBox="1"/>
          <p:nvPr>
            <p:ph type="title"/>
          </p:nvPr>
        </p:nvSpPr>
        <p:spPr>
          <a:xfrm>
            <a:off x="2788920" y="235633"/>
            <a:ext cx="8762997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</a:pPr>
            <a:r>
              <a:rPr lang="nl-NL"/>
              <a:t>Concluding remarks</a:t>
            </a:r>
            <a:endParaRPr/>
          </a:p>
        </p:txBody>
      </p:sp>
      <p:sp>
        <p:nvSpPr>
          <p:cNvPr id="346" name="Google Shape;346;p25"/>
          <p:cNvSpPr txBox="1"/>
          <p:nvPr>
            <p:ph idx="3" type="body"/>
          </p:nvPr>
        </p:nvSpPr>
        <p:spPr>
          <a:xfrm>
            <a:off x="2788919" y="895137"/>
            <a:ext cx="8762998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ct val="142857"/>
              <a:buNone/>
            </a:pPr>
            <a:r>
              <a:t/>
            </a:r>
            <a:endParaRPr/>
          </a:p>
        </p:txBody>
      </p:sp>
      <p:pic>
        <p:nvPicPr>
          <p:cNvPr id="347" name="Google Shape;34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6980" y="1570387"/>
            <a:ext cx="5066069" cy="2647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7a9f21411f_0_27"/>
          <p:cNvSpPr txBox="1"/>
          <p:nvPr/>
        </p:nvSpPr>
        <p:spPr>
          <a:xfrm>
            <a:off x="3956116" y="1451727"/>
            <a:ext cx="5486400" cy="3077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3600" u="none" cap="none" strike="noStrike">
                <a:solidFill>
                  <a:srgbClr val="FF3399"/>
                </a:solidFill>
                <a:latin typeface="Roboto"/>
                <a:ea typeface="Roboto"/>
                <a:cs typeface="Roboto"/>
                <a:sym typeface="Roboto"/>
              </a:rPr>
              <a:t>Thank you!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Helen Clare, Jisc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sng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helen.clare@jisc.ac.uk</a:t>
            </a:r>
            <a:r>
              <a:rPr b="0" i="0" lang="nl-NL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b="0" i="0" lang="nl-NL" sz="1800" u="sng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0000-0002-6656-3012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LinkedIn: </a:t>
            </a:r>
            <a:r>
              <a:rPr b="0" i="0" lang="nl-NL" sz="1800" u="sng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www.linkedin.com/in/helenclare</a:t>
            </a:r>
            <a:r>
              <a:rPr b="0" i="0" lang="nl-NL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g17a9f21411f_0_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91285" y="3657444"/>
            <a:ext cx="327935" cy="327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 txBox="1"/>
          <p:nvPr>
            <p:ph idx="1" type="body"/>
          </p:nvPr>
        </p:nvSpPr>
        <p:spPr>
          <a:xfrm>
            <a:off x="1721736" y="1570384"/>
            <a:ext cx="4658743" cy="4382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rPr lang="nl-NL"/>
              <a:t>In 2016 the report Realising the European Open Science Cloud identified 10 challenges and general observations, three of which highlighted a need for relevant skills:  </a:t>
            </a:r>
            <a:endParaRPr/>
          </a:p>
          <a:p>
            <a:pPr indent="-2286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rPr lang="nl-NL"/>
              <a:t>“There is an alarming shortage of data experts both globally and in the European Union. </a:t>
            </a:r>
            <a:endParaRPr/>
          </a:p>
          <a:p>
            <a:pPr indent="-2286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rPr lang="nl-NL"/>
              <a:t>This is partly based on an archaic reward and funding system for science and innovation, sustaining the article culture and preventing effective data publishing and re-use. </a:t>
            </a:r>
            <a:endParaRPr/>
          </a:p>
          <a:p>
            <a:pPr indent="-2286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rPr lang="nl-NL"/>
              <a:t>A lack of core intermediary expertise has created a chasm between e-infrastructure providers and scientific domain specialists.”</a:t>
            </a:r>
            <a:endParaRPr/>
          </a:p>
          <a:p>
            <a:pPr indent="-2286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04" name="Google Shape;104;p11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05" name="Google Shape;105;p11"/>
          <p:cNvSpPr txBox="1"/>
          <p:nvPr>
            <p:ph type="title"/>
          </p:nvPr>
        </p:nvSpPr>
        <p:spPr>
          <a:xfrm>
            <a:off x="2929597" y="301159"/>
            <a:ext cx="8762997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</a:pPr>
            <a:r>
              <a:rPr lang="nl-NL"/>
              <a:t>The skills gap</a:t>
            </a:r>
            <a:endParaRPr/>
          </a:p>
        </p:txBody>
      </p:sp>
      <p:pic>
        <p:nvPicPr>
          <p:cNvPr id="106" name="Google Shape;10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4662" y="2165842"/>
            <a:ext cx="4955841" cy="14917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1"/>
          <p:cNvSpPr txBox="1"/>
          <p:nvPr/>
        </p:nvSpPr>
        <p:spPr>
          <a:xfrm>
            <a:off x="6624662" y="3761669"/>
            <a:ext cx="3845602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-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Realising the European Open Science Cloud (2016) </a:t>
            </a:r>
            <a:r>
              <a:rPr b="0" i="0" lang="nl-NL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https://ec.europa.eu/research/openscience/pdf/realising_</a:t>
            </a:r>
            <a:br>
              <a:rPr b="0" i="0" lang="nl-NL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b="0" i="0" lang="nl-NL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the_european_open_science_cloud_2016.pdf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2219" y="880271"/>
            <a:ext cx="9621981" cy="502748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2"/>
          <p:cNvSpPr txBox="1"/>
          <p:nvPr>
            <p:ph type="title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9682"/>
              <a:buNone/>
            </a:pPr>
            <a:r>
              <a:rPr lang="nl-NL"/>
              <a:t>Centre for Open Science Model of Culture Change</a:t>
            </a:r>
            <a:endParaRPr/>
          </a:p>
        </p:txBody>
      </p:sp>
      <p:sp>
        <p:nvSpPr>
          <p:cNvPr id="114" name="Google Shape;114;p12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200"/>
              <a:buNone/>
            </a:pPr>
            <a:fld id="{00000000-1234-1234-1234-123412341234}" type="slidenum">
              <a:rPr lang="nl-NL" sz="200"/>
              <a:t>‹#›</a:t>
            </a:fld>
            <a:endParaRPr sz="200"/>
          </a:p>
        </p:txBody>
      </p:sp>
      <p:sp>
        <p:nvSpPr>
          <p:cNvPr id="115" name="Google Shape;115;p12"/>
          <p:cNvSpPr txBox="1"/>
          <p:nvPr>
            <p:ph idx="2" type="body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10526"/>
              <a:buNone/>
            </a:pPr>
            <a:r>
              <a:t/>
            </a:r>
            <a:endParaRPr/>
          </a:p>
        </p:txBody>
      </p:sp>
      <p:sp>
        <p:nvSpPr>
          <p:cNvPr id="116" name="Google Shape;116;p12"/>
          <p:cNvSpPr txBox="1"/>
          <p:nvPr/>
        </p:nvSpPr>
        <p:spPr>
          <a:xfrm>
            <a:off x="1995055" y="6192982"/>
            <a:ext cx="83681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Brian Nosek, </a:t>
            </a:r>
            <a:r>
              <a:rPr b="0" i="0" lang="nl-NL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https://www.cos.io/blog/strategy-for-culture-change</a:t>
            </a:r>
            <a:r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7a9f21411f_0_9"/>
          <p:cNvSpPr txBox="1"/>
          <p:nvPr>
            <p:ph type="title"/>
          </p:nvPr>
        </p:nvSpPr>
        <p:spPr>
          <a:xfrm>
            <a:off x="6787052" y="940672"/>
            <a:ext cx="5082367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Roboto"/>
              <a:buNone/>
            </a:pPr>
            <a:r>
              <a:rPr lang="nl-NL"/>
              <a:t>EOSC - The European Open Science Cloud</a:t>
            </a:r>
            <a:br>
              <a:rPr lang="nl-NL"/>
            </a:br>
            <a:endParaRPr/>
          </a:p>
        </p:txBody>
      </p:sp>
      <p:sp>
        <p:nvSpPr>
          <p:cNvPr id="123" name="Google Shape;123;g17a9f21411f_0_9"/>
          <p:cNvSpPr txBox="1"/>
          <p:nvPr>
            <p:ph idx="1" type="body"/>
          </p:nvPr>
        </p:nvSpPr>
        <p:spPr>
          <a:xfrm>
            <a:off x="6787052" y="1650367"/>
            <a:ext cx="5082368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60000"/>
              <a:buNone/>
            </a:pPr>
            <a:r>
              <a:t/>
            </a:r>
            <a:endParaRPr/>
          </a:p>
        </p:txBody>
      </p:sp>
      <p:sp>
        <p:nvSpPr>
          <p:cNvPr id="124" name="Google Shape;124;g17a9f21411f_0_9"/>
          <p:cNvSpPr txBox="1"/>
          <p:nvPr>
            <p:ph idx="3" type="body"/>
          </p:nvPr>
        </p:nvSpPr>
        <p:spPr>
          <a:xfrm>
            <a:off x="6787052" y="2270760"/>
            <a:ext cx="5082367" cy="368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rPr lang="nl-NL" sz="2400"/>
              <a:t>Enabling the digital transformation of research:  towards more of data-intensive, collaborative and cross-disciplinary science</a:t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rPr lang="nl-NL" sz="2400"/>
              <a:t>“A web of FAIR data and services”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rPr lang="nl-NL" sz="2400"/>
              <a:t>“A process not a project”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25" name="Google Shape;125;g17a9f21411f_0_9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descr="D:\rtd\the Big Web 2018 Lyon\EOSC.jpg" id="126" name="Google Shape;126;g17a9f21411f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481" y="1349368"/>
            <a:ext cx="5008592" cy="412811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17a9f21411f_0_9"/>
          <p:cNvSpPr txBox="1"/>
          <p:nvPr/>
        </p:nvSpPr>
        <p:spPr>
          <a:xfrm>
            <a:off x="190923" y="5477487"/>
            <a:ext cx="53711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ec.europa.eu/research/openscience/index.cfm?pg=open-science-cloud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"/>
          <p:cNvSpPr txBox="1"/>
          <p:nvPr>
            <p:ph idx="1" type="body"/>
          </p:nvPr>
        </p:nvSpPr>
        <p:spPr>
          <a:xfrm>
            <a:off x="1721738" y="1570383"/>
            <a:ext cx="9830179" cy="4382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b="1" lang="nl-NL" sz="2800"/>
              <a:t>Ensure that Open Science practices and skills are rewarded and taught, becoming the ‘new normal’</a:t>
            </a:r>
            <a:endParaRPr/>
          </a:p>
          <a:p>
            <a:pPr indent="-4572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nl-NL" sz="2800"/>
              <a:t>Enable the definition of standards, and the development of tools and services, to allow researchers to find, access, reuse and combine results</a:t>
            </a:r>
            <a:endParaRPr/>
          </a:p>
          <a:p>
            <a:pPr indent="-4572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nl-NL" sz="2800"/>
              <a:t>Establish a sustainable and federated infrastructure enabling open sharing of scientific results</a:t>
            </a:r>
            <a:endParaRPr/>
          </a:p>
        </p:txBody>
      </p:sp>
      <p:sp>
        <p:nvSpPr>
          <p:cNvPr id="133" name="Google Shape;133;p13"/>
          <p:cNvSpPr txBox="1"/>
          <p:nvPr>
            <p:ph type="title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nl-NL"/>
              <a:t>EOSC Strategic Research and Innovation Agenda</a:t>
            </a:r>
            <a:endParaRPr/>
          </a:p>
        </p:txBody>
      </p:sp>
      <p:sp>
        <p:nvSpPr>
          <p:cNvPr id="134" name="Google Shape;134;p13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35" name="Google Shape;135;p13"/>
          <p:cNvSpPr txBox="1"/>
          <p:nvPr>
            <p:ph idx="2" type="body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nl-NL" sz="2400"/>
              <a:t>Three overarching objectives: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idx="1" type="body"/>
          </p:nvPr>
        </p:nvSpPr>
        <p:spPr>
          <a:xfrm>
            <a:off x="1721738" y="1570383"/>
            <a:ext cx="9830179" cy="4382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nl-NL" sz="1800">
                <a:solidFill>
                  <a:srgbClr val="FF3399"/>
                </a:solidFill>
              </a:rPr>
              <a:t>Priority 1</a:t>
            </a:r>
            <a:r>
              <a:rPr lang="nl-NL" sz="1800"/>
              <a:t>: Developing the next generation of Open Science and data professionals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nl-NL" sz="1800">
                <a:solidFill>
                  <a:srgbClr val="FF3399"/>
                </a:solidFill>
              </a:rPr>
              <a:t>Priority 2:</a:t>
            </a:r>
            <a:r>
              <a:rPr lang="nl-NL" sz="1800"/>
              <a:t> Bridging the education gap: coordinating and aligning curricula for students and 	   researchers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nl-NL" sz="1800">
                <a:solidFill>
                  <a:srgbClr val="FF3399"/>
                </a:solidFill>
              </a:rPr>
              <a:t>Priority 3:</a:t>
            </a:r>
            <a:r>
              <a:rPr lang="nl-NL" sz="1800"/>
              <a:t> Building a trusted and long-lasting knowledge hub of learning materials and related 	   tools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nl-NL" sz="1800">
                <a:solidFill>
                  <a:srgbClr val="FF3399"/>
                </a:solidFill>
              </a:rPr>
              <a:t>Priority 4:</a:t>
            </a:r>
            <a:r>
              <a:rPr lang="nl-NL" sz="1800"/>
              <a:t> Influencing national Open Science policy for skills by supporting strategic leaders</a:t>
            </a:r>
            <a:endParaRPr sz="1800"/>
          </a:p>
        </p:txBody>
      </p:sp>
      <p:sp>
        <p:nvSpPr>
          <p:cNvPr id="141" name="Google Shape;141;p14"/>
          <p:cNvSpPr txBox="1"/>
          <p:nvPr>
            <p:ph type="title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nl-NL"/>
              <a:t>SRIA priorities  for skills and training</a:t>
            </a:r>
            <a:endParaRPr/>
          </a:p>
        </p:txBody>
      </p:sp>
      <p:sp>
        <p:nvSpPr>
          <p:cNvPr id="142" name="Google Shape;142;p14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43" name="Google Shape;143;p14"/>
          <p:cNvSpPr txBox="1"/>
          <p:nvPr>
            <p:ph idx="2" type="body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10526"/>
              <a:buNone/>
            </a:pPr>
            <a:r>
              <a:t/>
            </a:r>
            <a:endParaRPr/>
          </a:p>
        </p:txBody>
      </p:sp>
      <p:sp>
        <p:nvSpPr>
          <p:cNvPr id="144" name="Google Shape;144;p14"/>
          <p:cNvSpPr txBox="1"/>
          <p:nvPr/>
        </p:nvSpPr>
        <p:spPr>
          <a:xfrm>
            <a:off x="1555863" y="4978459"/>
            <a:ext cx="949729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Supported by detailed Multi-Annual Roadmap (MAR) </a:t>
            </a:r>
            <a:r>
              <a:rPr b="0" i="0" lang="nl-NL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https://eosc.eu/sria-mar/</a:t>
            </a:r>
            <a:r>
              <a:rPr b="0" i="0" lang="nl-N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/>
          <p:nvPr>
            <p:ph idx="1" type="body"/>
          </p:nvPr>
        </p:nvSpPr>
        <p:spPr>
          <a:xfrm>
            <a:off x="1721736" y="1570384"/>
            <a:ext cx="4658743" cy="494014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9285"/>
              <a:buNone/>
            </a:pPr>
            <a:r>
              <a:rPr b="1" lang="nl-NL" sz="2400">
                <a:solidFill>
                  <a:schemeClr val="lt1"/>
                </a:solidFill>
              </a:rPr>
              <a:t>AG Sustaining EOSC </a:t>
            </a:r>
            <a:endParaRPr/>
          </a:p>
          <a:p>
            <a:pPr indent="-285750" lvl="0" marL="28575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2400">
                <a:solidFill>
                  <a:schemeClr val="lt1"/>
                </a:solidFill>
              </a:rPr>
              <a:t>TF Financial Sustainability </a:t>
            </a:r>
            <a:endParaRPr/>
          </a:p>
          <a:p>
            <a:pPr indent="-285750" lvl="0" marL="28575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2400">
                <a:solidFill>
                  <a:schemeClr val="lt1"/>
                </a:solidFill>
              </a:rPr>
              <a:t>TF Rules of Participation Compliance Monitoring</a:t>
            </a:r>
            <a:endParaRPr/>
          </a:p>
          <a:p>
            <a:pPr indent="-2286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9285"/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  <a:p>
            <a:pPr indent="-2286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9285"/>
              <a:buNone/>
            </a:pPr>
            <a:r>
              <a:rPr b="1" lang="nl-NL" sz="2400">
                <a:solidFill>
                  <a:schemeClr val="lt1"/>
                </a:solidFill>
              </a:rPr>
              <a:t>AG Research Careers and Curricula </a:t>
            </a:r>
            <a:endParaRPr/>
          </a:p>
          <a:p>
            <a:pPr indent="-285750" lvl="0" marL="28575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2400">
                <a:solidFill>
                  <a:schemeClr val="lt1"/>
                </a:solidFill>
              </a:rPr>
              <a:t>TF Data Stewardship, curricula and career paths</a:t>
            </a:r>
            <a:endParaRPr/>
          </a:p>
          <a:p>
            <a:pPr indent="-285750" lvl="0" marL="28575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2400">
                <a:solidFill>
                  <a:schemeClr val="lt1"/>
                </a:solidFill>
              </a:rPr>
              <a:t>TF Research Careers, Recognition and Credit</a:t>
            </a:r>
            <a:endParaRPr/>
          </a:p>
          <a:p>
            <a:pPr indent="-285750" lvl="0" marL="28575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2400">
                <a:solidFill>
                  <a:schemeClr val="lt1"/>
                </a:solidFill>
              </a:rPr>
              <a:t>TF Upskilling countries to engage in EOSC</a:t>
            </a:r>
            <a:endParaRPr/>
          </a:p>
          <a:p>
            <a:pPr indent="-285750" lvl="0" marL="28575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2400">
                <a:solidFill>
                  <a:schemeClr val="lt1"/>
                </a:solidFill>
              </a:rPr>
              <a:t>TF Researcher Engagement &amp; Adoption </a:t>
            </a:r>
            <a:endParaRPr/>
          </a:p>
          <a:p>
            <a:pPr indent="-2286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42857"/>
              <a:buNone/>
            </a:pPr>
            <a:r>
              <a:t/>
            </a:r>
            <a:endParaRPr/>
          </a:p>
        </p:txBody>
      </p:sp>
      <p:sp>
        <p:nvSpPr>
          <p:cNvPr id="151" name="Google Shape;151;p15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52" name="Google Shape;152;p15"/>
          <p:cNvSpPr txBox="1"/>
          <p:nvPr>
            <p:ph type="title"/>
          </p:nvPr>
        </p:nvSpPr>
        <p:spPr>
          <a:xfrm>
            <a:off x="3011657" y="291250"/>
            <a:ext cx="8762997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</a:pPr>
            <a:r>
              <a:rPr lang="nl-NL"/>
              <a:t>EOSC Association Task Forces 2021-2023  </a:t>
            </a:r>
            <a:endParaRPr/>
          </a:p>
        </p:txBody>
      </p:sp>
      <p:sp>
        <p:nvSpPr>
          <p:cNvPr id="153" name="Google Shape;153;p15"/>
          <p:cNvSpPr txBox="1"/>
          <p:nvPr>
            <p:ph idx="3" type="body"/>
          </p:nvPr>
        </p:nvSpPr>
        <p:spPr>
          <a:xfrm>
            <a:off x="2788919" y="895137"/>
            <a:ext cx="8762998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ct val="142857"/>
              <a:buNone/>
            </a:pPr>
            <a:r>
              <a:rPr lang="nl-NL"/>
              <a:t>Addressing key areas of implementation  </a:t>
            </a:r>
            <a:r>
              <a:rPr lang="nl-NL" u="sng">
                <a:solidFill>
                  <a:schemeClr val="hlink"/>
                </a:solidFill>
                <a:hlinkClick r:id="rId3"/>
              </a:rPr>
              <a:t>https://eosc.eu/eosc-task-forces/</a:t>
            </a:r>
            <a:r>
              <a:rPr lang="nl-NL"/>
              <a:t> </a:t>
            </a:r>
            <a:endParaRPr/>
          </a:p>
        </p:txBody>
      </p:sp>
      <p:sp>
        <p:nvSpPr>
          <p:cNvPr id="154" name="Google Shape;154;p15"/>
          <p:cNvSpPr txBox="1"/>
          <p:nvPr/>
        </p:nvSpPr>
        <p:spPr>
          <a:xfrm>
            <a:off x="6493270" y="1566491"/>
            <a:ext cx="4658743" cy="4940143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4572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nl-NL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Technical Challenges </a:t>
            </a:r>
            <a:endParaRPr/>
          </a:p>
          <a:p>
            <a:pPr indent="-285750" lvl="0" marL="28575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nl-NL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TF AAI</a:t>
            </a:r>
            <a:endParaRPr/>
          </a:p>
          <a:p>
            <a:pPr indent="-285750" lvl="0" marL="28575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nl-NL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TF Infrastructures for quality research software</a:t>
            </a:r>
            <a:endParaRPr/>
          </a:p>
          <a:p>
            <a:pPr indent="-285750" lvl="0" marL="28575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nl-NL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TF Technical Interoperbility of Data and Services</a:t>
            </a:r>
            <a:endParaRPr/>
          </a:p>
          <a:p>
            <a:pPr indent="-285750" lvl="0" marL="28575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nl-NL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TF Long-term Data Preservation</a:t>
            </a:r>
            <a:endParaRPr/>
          </a:p>
          <a:p>
            <a:pPr indent="-190500" lvl="0" marL="28575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nl-NL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AG Metadata and data quality</a:t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nl-NL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TF FAIR metrics and data quality</a:t>
            </a:r>
            <a:endParaRPr/>
          </a:p>
          <a:p>
            <a:pPr indent="-285750" lvl="0" marL="28575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nl-NL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TF Semantic Interoperbility </a:t>
            </a:r>
            <a:endParaRPr/>
          </a:p>
          <a:p>
            <a:pPr indent="-285750" lvl="0" marL="28575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nl-NL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TF PIDs</a:t>
            </a:r>
            <a:endParaRPr/>
          </a:p>
          <a:p>
            <a:pPr indent="-228600" lvl="0" marL="4572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/>
          <p:nvPr>
            <p:ph idx="1" type="body"/>
          </p:nvPr>
        </p:nvSpPr>
        <p:spPr>
          <a:xfrm>
            <a:off x="1697183" y="1237715"/>
            <a:ext cx="4658743" cy="4382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rPr b="1" lang="nl-NL"/>
              <a:t>Upskilling chairs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Calibri"/>
              <a:buNone/>
            </a:pPr>
            <a:r>
              <a:rPr lang="nl-NL"/>
              <a:t>Jessica Lindvall (SE, NBIS/ELIXIR-SE)</a:t>
            </a:r>
            <a:br>
              <a:rPr lang="nl-NL"/>
            </a:br>
            <a:r>
              <a:rPr lang="nl-NL"/>
              <a:t>Sabina Anderberg (SE, Stockholm University)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Calibri"/>
              <a:buNone/>
            </a:pPr>
            <a:r>
              <a:rPr lang="nl-NL"/>
              <a:t>Helen Clare (UK, JISC)</a:t>
            </a:r>
            <a:br>
              <a:rPr lang="nl-NL"/>
            </a:br>
            <a:r>
              <a:rPr lang="nl-NL"/>
              <a:t>Zisis Kozlakidis (FR, BBMRI)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Calibri"/>
              <a:buNone/>
            </a:pPr>
            <a:r>
              <a:rPr b="1" lang="nl-NL"/>
              <a:t>Data stewardship chairs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Calibri"/>
              <a:buNone/>
            </a:pPr>
            <a:r>
              <a:rPr lang="nl-NL"/>
              <a:t>Ilire Hasani-Mavriqi (AT, TU GRAZ)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Calibri"/>
              <a:buNone/>
            </a:pPr>
            <a:r>
              <a:rPr lang="nl-NL"/>
              <a:t>Celia van Gelder (NL, DTL/ELIXIR-NL)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Calibri"/>
              <a:buNone/>
            </a:pPr>
            <a:r>
              <a:rPr lang="nl-NL"/>
              <a:t>(Vera Matser, UK, EMBL-EBI)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61" name="Google Shape;161;p16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62" name="Google Shape;162;p16"/>
          <p:cNvSpPr txBox="1"/>
          <p:nvPr>
            <p:ph type="title"/>
          </p:nvPr>
        </p:nvSpPr>
        <p:spPr>
          <a:xfrm>
            <a:off x="2788920" y="235633"/>
            <a:ext cx="8762997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</a:pPr>
            <a:r>
              <a:rPr lang="nl-NL"/>
              <a:t>Task Force Chairs </a:t>
            </a:r>
            <a:endParaRPr/>
          </a:p>
        </p:txBody>
      </p:sp>
      <p:pic>
        <p:nvPicPr>
          <p:cNvPr descr="TF co-chairs meeting" id="163" name="Google Shape;16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9855" y="4079201"/>
            <a:ext cx="7841673" cy="241682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 txBox="1"/>
          <p:nvPr/>
        </p:nvSpPr>
        <p:spPr>
          <a:xfrm>
            <a:off x="6893174" y="1237715"/>
            <a:ext cx="4658743" cy="4382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Calibri"/>
              <a:buNone/>
            </a:pPr>
            <a:r>
              <a:rPr b="1" i="0" lang="nl-NL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Research careers, credit &amp; recognition chairs</a:t>
            </a:r>
            <a:endParaRPr b="1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Calibri"/>
              <a:buNone/>
            </a:pPr>
            <a:r>
              <a:rPr b="0" i="0" lang="nl-NL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Francesca Di Donato (IT, CNR)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Calibri"/>
              <a:buNone/>
            </a:pPr>
            <a:r>
              <a:rPr b="0" i="0" lang="nl-NL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Gustav Nilsonne (SE, Karolinska Institutet)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Calibri"/>
              <a:buNone/>
            </a:pPr>
            <a:r>
              <a:rPr b="1" i="0" lang="nl-NL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Researcher engagement &amp; adoption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Calibri"/>
              <a:buNone/>
            </a:pPr>
            <a:r>
              <a:rPr b="0" i="0" lang="nl-NL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Sverker Holmgren (SE, Chalmers University)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Calibri"/>
              <a:buNone/>
            </a:pPr>
            <a:r>
              <a:rPr b="0" i="0" lang="nl-NL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Franciska de Jong (NL, CLARIN-ERIC)</a:t>
            </a:r>
            <a:endParaRPr/>
          </a:p>
          <a:p>
            <a:pPr indent="-228600" lvl="0" marL="4572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71" name="Google Shape;171;p17"/>
          <p:cNvSpPr txBox="1"/>
          <p:nvPr>
            <p:ph type="title"/>
          </p:nvPr>
        </p:nvSpPr>
        <p:spPr>
          <a:xfrm>
            <a:off x="2961437" y="236058"/>
            <a:ext cx="8762997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</a:pPr>
            <a:r>
              <a:rPr lang="nl-NL"/>
              <a:t>A timeline of training in EOSC </a:t>
            </a:r>
            <a:endParaRPr/>
          </a:p>
        </p:txBody>
      </p:sp>
      <p:pic>
        <p:nvPicPr>
          <p:cNvPr descr="EOSC-Life" id="172" name="Google Shape;17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70016" y="5420581"/>
            <a:ext cx="2148368" cy="122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7921" y="5456495"/>
            <a:ext cx="1595214" cy="1439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17"/>
          <p:cNvGrpSpPr/>
          <p:nvPr/>
        </p:nvGrpSpPr>
        <p:grpSpPr>
          <a:xfrm>
            <a:off x="168174" y="1323871"/>
            <a:ext cx="10840926" cy="3810252"/>
            <a:chOff x="0" y="0"/>
            <a:chExt cx="10840926" cy="3810252"/>
          </a:xfrm>
        </p:grpSpPr>
        <p:sp>
          <p:nvSpPr>
            <p:cNvPr id="175" name="Google Shape;175;p17"/>
            <p:cNvSpPr/>
            <p:nvPr/>
          </p:nvSpPr>
          <p:spPr>
            <a:xfrm>
              <a:off x="0" y="1810929"/>
              <a:ext cx="10840926" cy="188394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3" y="0"/>
              <a:ext cx="1336324" cy="1524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7"/>
            <p:cNvSpPr txBox="1"/>
            <p:nvPr/>
          </p:nvSpPr>
          <p:spPr>
            <a:xfrm>
              <a:off x="833" y="0"/>
              <a:ext cx="1336324" cy="1524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91150" lIns="391150" spcFirstLastPara="1" rIns="391150" wrap="square" tIns="391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b="0" i="0" lang="nl-NL" sz="5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478483" y="1714613"/>
              <a:ext cx="381025" cy="381025"/>
            </a:xfrm>
            <a:prstGeom prst="ellipse">
              <a:avLst/>
            </a:prstGeom>
            <a:solidFill>
              <a:srgbClr val="8296B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1403974" y="2286151"/>
              <a:ext cx="1336324" cy="1524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7"/>
            <p:cNvSpPr txBox="1"/>
            <p:nvPr/>
          </p:nvSpPr>
          <p:spPr>
            <a:xfrm>
              <a:off x="1403974" y="2286151"/>
              <a:ext cx="1336324" cy="1524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91150" lIns="391150" spcFirstLastPara="1" rIns="391150" wrap="square" tIns="391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b="0" i="0" lang="nl-NL" sz="5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1881623" y="1714613"/>
              <a:ext cx="381025" cy="381025"/>
            </a:xfrm>
            <a:prstGeom prst="ellipse">
              <a:avLst/>
            </a:prstGeom>
            <a:solidFill>
              <a:srgbClr val="8296B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2807114" y="0"/>
              <a:ext cx="1336324" cy="1524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7"/>
            <p:cNvSpPr txBox="1"/>
            <p:nvPr/>
          </p:nvSpPr>
          <p:spPr>
            <a:xfrm>
              <a:off x="2807114" y="0"/>
              <a:ext cx="1336324" cy="1524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91150" lIns="391150" spcFirstLastPara="1" rIns="391150" wrap="square" tIns="391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b="0" i="0" lang="nl-NL" sz="5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3284763" y="1714613"/>
              <a:ext cx="381025" cy="381025"/>
            </a:xfrm>
            <a:prstGeom prst="ellipse">
              <a:avLst/>
            </a:prstGeom>
            <a:solidFill>
              <a:srgbClr val="8296B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4210254" y="2286151"/>
              <a:ext cx="1336324" cy="1524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7"/>
            <p:cNvSpPr txBox="1"/>
            <p:nvPr/>
          </p:nvSpPr>
          <p:spPr>
            <a:xfrm>
              <a:off x="4210254" y="2286151"/>
              <a:ext cx="1336324" cy="1524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91150" lIns="391150" spcFirstLastPara="1" rIns="391150" wrap="square" tIns="391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b="0" i="0" lang="nl-NL" sz="5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4687904" y="1714613"/>
              <a:ext cx="381025" cy="381025"/>
            </a:xfrm>
            <a:prstGeom prst="ellipse">
              <a:avLst/>
            </a:prstGeom>
            <a:solidFill>
              <a:srgbClr val="8296B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5613394" y="0"/>
              <a:ext cx="1336324" cy="1524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7"/>
            <p:cNvSpPr txBox="1"/>
            <p:nvPr/>
          </p:nvSpPr>
          <p:spPr>
            <a:xfrm>
              <a:off x="5613394" y="0"/>
              <a:ext cx="1336324" cy="1524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91150" lIns="391150" spcFirstLastPara="1" rIns="391150" wrap="square" tIns="391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t/>
              </a:r>
              <a:endParaRPr b="0" i="0" sz="5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0" y="3429227"/>
              <a:ext cx="381025" cy="381025"/>
            </a:xfrm>
            <a:prstGeom prst="ellipse">
              <a:avLst/>
            </a:prstGeom>
            <a:solidFill>
              <a:srgbClr val="8296B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7016535" y="2286151"/>
              <a:ext cx="1336324" cy="1524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7"/>
            <p:cNvSpPr txBox="1"/>
            <p:nvPr/>
          </p:nvSpPr>
          <p:spPr>
            <a:xfrm>
              <a:off x="7016535" y="2286151"/>
              <a:ext cx="1336324" cy="1524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91150" lIns="391150" spcFirstLastPara="1" rIns="391150" wrap="square" tIns="391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t/>
              </a:r>
              <a:endParaRPr b="0" i="0" sz="5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7494184" y="1714613"/>
              <a:ext cx="381025" cy="381025"/>
            </a:xfrm>
            <a:prstGeom prst="ellipse">
              <a:avLst/>
            </a:prstGeom>
            <a:solidFill>
              <a:srgbClr val="8296B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8419675" y="0"/>
              <a:ext cx="1336324" cy="1524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7"/>
            <p:cNvSpPr txBox="1"/>
            <p:nvPr/>
          </p:nvSpPr>
          <p:spPr>
            <a:xfrm>
              <a:off x="8419675" y="0"/>
              <a:ext cx="1336324" cy="1524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91150" lIns="391150" spcFirstLastPara="1" rIns="391150" wrap="square" tIns="391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t/>
              </a:r>
              <a:endParaRPr b="0" i="0" sz="5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8897324" y="1714613"/>
              <a:ext cx="381025" cy="381025"/>
            </a:xfrm>
            <a:prstGeom prst="ellipse">
              <a:avLst/>
            </a:prstGeom>
            <a:solidFill>
              <a:srgbClr val="8296B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" name="Google Shape;197;p17"/>
          <p:cNvGrpSpPr/>
          <p:nvPr/>
        </p:nvGrpSpPr>
        <p:grpSpPr>
          <a:xfrm>
            <a:off x="248136" y="1060577"/>
            <a:ext cx="11127000" cy="5661435"/>
            <a:chOff x="248136" y="1060577"/>
            <a:chExt cx="11127000" cy="5661435"/>
          </a:xfrm>
        </p:grpSpPr>
        <p:pic>
          <p:nvPicPr>
            <p:cNvPr id="198" name="Google Shape;198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44992" y="1695400"/>
              <a:ext cx="2105858" cy="1207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" id="199" name="Google Shape;199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5025" y="1902285"/>
              <a:ext cx="1802648" cy="603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ome" id="200" name="Google Shape;200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292300" y="1959279"/>
              <a:ext cx="1664659" cy="46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053971" y="1113613"/>
              <a:ext cx="2698912" cy="4745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675282" y="2551154"/>
              <a:ext cx="2402334" cy="284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NVRI-FAIR" id="203" name="Google Shape;203;p1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719825" y="5551829"/>
              <a:ext cx="1575752" cy="971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SHOC" id="204" name="Google Shape;204;p1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688534" y="5628960"/>
              <a:ext cx="1799232" cy="10795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1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5487766" y="5514162"/>
              <a:ext cx="2002518" cy="1204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OSC-Nordic" id="206" name="Google Shape;206;p1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826734" y="4089701"/>
              <a:ext cx="922046" cy="478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OSC-Pillar" id="207" name="Google Shape;207;p1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976335" y="3672635"/>
              <a:ext cx="1619494" cy="719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1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7919848" y="3865213"/>
              <a:ext cx="1186818" cy="578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1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6716825" y="3800741"/>
              <a:ext cx="1051359" cy="7934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xPaNDS" id="210" name="Google Shape;210;p1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4944259" y="4477993"/>
              <a:ext cx="1194789" cy="837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AIRsFAIR Logos | FAIRsFAIR" id="211" name="Google Shape;211;p1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368510" y="4667925"/>
              <a:ext cx="2234153" cy="634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17"/>
            <p:cNvSpPr txBox="1"/>
            <p:nvPr/>
          </p:nvSpPr>
          <p:spPr>
            <a:xfrm>
              <a:off x="1931923" y="4348926"/>
              <a:ext cx="15680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nl-NL" sz="14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Regional projects</a:t>
              </a:r>
              <a:endParaRPr/>
            </a:p>
          </p:txBody>
        </p:sp>
        <p:sp>
          <p:nvSpPr>
            <p:cNvPr id="213" name="Google Shape;213;p17"/>
            <p:cNvSpPr txBox="1"/>
            <p:nvPr/>
          </p:nvSpPr>
          <p:spPr>
            <a:xfrm>
              <a:off x="2057673" y="5860953"/>
              <a:ext cx="144623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nl-NL" sz="14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Cluster projects</a:t>
              </a:r>
              <a:endParaRPr/>
            </a:p>
          </p:txBody>
        </p:sp>
        <p:grpSp>
          <p:nvGrpSpPr>
            <p:cNvPr id="214" name="Google Shape;214;p17"/>
            <p:cNvGrpSpPr/>
            <p:nvPr/>
          </p:nvGrpSpPr>
          <p:grpSpPr>
            <a:xfrm>
              <a:off x="898035" y="2871293"/>
              <a:ext cx="9050606" cy="337693"/>
              <a:chOff x="917085" y="2957419"/>
              <a:chExt cx="9050606" cy="337693"/>
            </a:xfrm>
          </p:grpSpPr>
          <p:sp>
            <p:nvSpPr>
              <p:cNvPr id="215" name="Google Shape;215;p17"/>
              <p:cNvSpPr txBox="1"/>
              <p:nvPr/>
            </p:nvSpPr>
            <p:spPr>
              <a:xfrm>
                <a:off x="917085" y="2987335"/>
                <a:ext cx="58862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nl-NL" sz="14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2017</a:t>
                </a:r>
                <a:endParaRPr/>
              </a:p>
            </p:txBody>
          </p:sp>
          <p:sp>
            <p:nvSpPr>
              <p:cNvPr id="216" name="Google Shape;216;p17"/>
              <p:cNvSpPr txBox="1"/>
              <p:nvPr/>
            </p:nvSpPr>
            <p:spPr>
              <a:xfrm>
                <a:off x="2398276" y="2987334"/>
                <a:ext cx="58862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nl-NL" sz="14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2018</a:t>
                </a:r>
                <a:endParaRPr/>
              </a:p>
            </p:txBody>
          </p:sp>
          <p:sp>
            <p:nvSpPr>
              <p:cNvPr id="217" name="Google Shape;217;p17"/>
              <p:cNvSpPr txBox="1"/>
              <p:nvPr/>
            </p:nvSpPr>
            <p:spPr>
              <a:xfrm>
                <a:off x="3794119" y="2979808"/>
                <a:ext cx="58862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nl-NL" sz="14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2019</a:t>
                </a:r>
                <a:endParaRPr/>
              </a:p>
            </p:txBody>
          </p:sp>
          <p:sp>
            <p:nvSpPr>
              <p:cNvPr id="218" name="Google Shape;218;p17"/>
              <p:cNvSpPr txBox="1"/>
              <p:nvPr/>
            </p:nvSpPr>
            <p:spPr>
              <a:xfrm>
                <a:off x="5189963" y="2970603"/>
                <a:ext cx="58862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nl-NL" sz="14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2020</a:t>
                </a:r>
                <a:endParaRPr/>
              </a:p>
            </p:txBody>
          </p:sp>
          <p:sp>
            <p:nvSpPr>
              <p:cNvPr id="219" name="Google Shape;219;p17"/>
              <p:cNvSpPr txBox="1"/>
              <p:nvPr/>
            </p:nvSpPr>
            <p:spPr>
              <a:xfrm>
                <a:off x="6548306" y="2957419"/>
                <a:ext cx="58862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nl-NL" sz="14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2021</a:t>
                </a:r>
                <a:endParaRPr/>
              </a:p>
            </p:txBody>
          </p:sp>
          <p:sp>
            <p:nvSpPr>
              <p:cNvPr id="220" name="Google Shape;220;p17"/>
              <p:cNvSpPr txBox="1"/>
              <p:nvPr/>
            </p:nvSpPr>
            <p:spPr>
              <a:xfrm>
                <a:off x="7983225" y="2984931"/>
                <a:ext cx="58862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nl-NL" sz="14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2022</a:t>
                </a:r>
                <a:endParaRPr/>
              </a:p>
            </p:txBody>
          </p:sp>
          <p:sp>
            <p:nvSpPr>
              <p:cNvPr id="221" name="Google Shape;221;p17"/>
              <p:cNvSpPr txBox="1"/>
              <p:nvPr/>
            </p:nvSpPr>
            <p:spPr>
              <a:xfrm>
                <a:off x="9379068" y="2986930"/>
                <a:ext cx="58862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nl-NL" sz="14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2023</a:t>
                </a:r>
                <a:endParaRPr/>
              </a:p>
            </p:txBody>
          </p:sp>
        </p:grpSp>
        <p:pic>
          <p:nvPicPr>
            <p:cNvPr id="222" name="Google Shape;222;p17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857030" y="1201762"/>
              <a:ext cx="1271919" cy="286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17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9109772" y="1201762"/>
              <a:ext cx="1939077" cy="282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17"/>
            <p:cNvSpPr/>
            <p:nvPr/>
          </p:nvSpPr>
          <p:spPr>
            <a:xfrm>
              <a:off x="3688534" y="3572256"/>
              <a:ext cx="5577386" cy="1848325"/>
            </a:xfrm>
            <a:prstGeom prst="roundRect">
              <a:avLst>
                <a:gd fmla="val 16667" name="adj"/>
              </a:avLst>
            </a:prstGeom>
            <a:solidFill>
              <a:srgbClr val="009999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3688534" y="5551829"/>
              <a:ext cx="7686602" cy="1152106"/>
            </a:xfrm>
            <a:prstGeom prst="roundRect">
              <a:avLst>
                <a:gd fmla="val 16667" name="adj"/>
              </a:avLst>
            </a:prstGeom>
            <a:solidFill>
              <a:srgbClr val="009999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7"/>
            <p:cNvSpPr txBox="1"/>
            <p:nvPr/>
          </p:nvSpPr>
          <p:spPr>
            <a:xfrm>
              <a:off x="907874" y="6468096"/>
              <a:ext cx="1832553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nl-NL" sz="105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Timeline CC-BY Helen Clare</a:t>
              </a:r>
              <a:endParaRPr/>
            </a:p>
          </p:txBody>
        </p:sp>
        <p:pic>
          <p:nvPicPr>
            <p:cNvPr id="227" name="Google Shape;227;p17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248136" y="6468096"/>
              <a:ext cx="688269" cy="2408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17"/>
            <p:cNvSpPr/>
            <p:nvPr/>
          </p:nvSpPr>
          <p:spPr>
            <a:xfrm>
              <a:off x="4886047" y="1060577"/>
              <a:ext cx="6431284" cy="626890"/>
            </a:xfrm>
            <a:prstGeom prst="roundRect">
              <a:avLst>
                <a:gd fmla="val 16667" name="adj"/>
              </a:avLst>
            </a:prstGeom>
            <a:solidFill>
              <a:srgbClr val="FF3399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Logo, icon&#10;&#10;Description automatically generated" id="229" name="Google Shape;229;p1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9245230" y="1694140"/>
            <a:ext cx="896778" cy="7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2022-10-03T08:01:44Z</dcterms:created>
  <dc:creator>Jessica Lindvall</dc:creator>
</cp:coreProperties>
</file>