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26185b86db9_1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26185b86db9_1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6185b86db9_1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6185b86db9_1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6185b86db9_1_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6185b86db9_1_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6185b86db9_1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26185b86db9_1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6185b86db9_1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6185b86db9_1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26185b86db9_1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26185b86db9_1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2a00d9a27cd_1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2a00d9a27cd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6185b86db9_1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6185b86db9_1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26185b86db9_1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26185b86db9_1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9a649a69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9a649a69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a0107c39c7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a0107c39c7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6185b86db9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6185b86db9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26185b86db9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26185b86db9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6185b86db9_1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6185b86db9_1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6185b86db9_1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6185b86db9_1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6185b86db9_1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6185b86db9_1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6185b86db9_1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6185b86db9_1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6185b86db9_1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6185b86db9_1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2" name="Google Shape;32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6" name="Google Shape;36;p8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94925" y="4933975"/>
            <a:ext cx="4971000" cy="21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">
              <a:solidFill>
                <a:schemeClr val="dk2"/>
              </a:solidFill>
            </a:endParaRPr>
          </a:p>
        </p:txBody>
      </p:sp>
      <p:sp>
        <p:nvSpPr>
          <p:cNvPr id="10" name="Google Shape;10;p1"/>
          <p:cNvSpPr txBox="1"/>
          <p:nvPr/>
        </p:nvSpPr>
        <p:spPr>
          <a:xfrm>
            <a:off x="18725" y="4797475"/>
            <a:ext cx="8813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GB" sz="1000">
                <a:solidFill>
                  <a:schemeClr val="dk2"/>
                </a:solidFill>
              </a:rPr>
              <a:t>Sustainability of e-infrastructures and challenges for the future</a:t>
            </a:r>
            <a:r>
              <a:rPr lang="en-GB" sz="1000">
                <a:solidFill>
                  <a:schemeClr val="dk2"/>
                </a:solidFill>
              </a:rPr>
              <a:t>				                                  e-IRG Workshop 29-30 Nov 2023</a:t>
            </a:r>
            <a:endParaRPr sz="1000">
              <a:solidFill>
                <a:schemeClr val="dk2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2150850"/>
            <a:ext cx="822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D85C6"/>
                </a:solidFill>
              </a:rPr>
              <a:t>Sustainability of e-infrastructures and challenges for the future</a:t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33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33"/>
              <a:t>C. Stover, J. v. Wezel, F. Berberich, N. Manola</a:t>
            </a:r>
            <a:endParaRPr sz="2933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33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33"/>
          </a:p>
        </p:txBody>
      </p:sp>
      <p:sp>
        <p:nvSpPr>
          <p:cNvPr id="57" name="Google Shape;57;p13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Transnational Access (TNA) - Booster for the Use of e-Infras</a:t>
            </a:r>
            <a:r>
              <a:rPr lang="en-GB"/>
              <a:t> </a:t>
            </a:r>
            <a:endParaRPr/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311700" y="1410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Huge investments (national and EU level) in a rich e-Infrastructure (e-Infra) landscape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Sometimes too focused on investment BUT use of e-Infra is most important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New e-Infras require specific expert skills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Users need more than access !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Support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Training </a:t>
            </a:r>
            <a:endParaRPr>
              <a:solidFill>
                <a:srgbClr val="0B5394"/>
              </a:solidFill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Transnational Access is the right tool</a:t>
            </a:r>
            <a:r>
              <a:rPr lang="en-GB"/>
              <a:t> 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2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Transnational Access (TNA) - Advantages </a:t>
            </a:r>
            <a:endParaRPr/>
          </a:p>
        </p:txBody>
      </p:sp>
      <p:sp>
        <p:nvSpPr>
          <p:cNvPr id="123" name="Google Shape;123;p23"/>
          <p:cNvSpPr txBox="1"/>
          <p:nvPr>
            <p:ph idx="1" type="body"/>
          </p:nvPr>
        </p:nvSpPr>
        <p:spPr>
          <a:xfrm>
            <a:off x="366125" y="12468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Cover part of operation cost - sustainability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Provide support and training 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New user communities - long tail domains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Industry, e.g. SMEs have not time nor funding to engage with top level RI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Enable 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Co-operations (</a:t>
            </a:r>
            <a:r>
              <a:rPr lang="en-GB">
                <a:solidFill>
                  <a:srgbClr val="0B5394"/>
                </a:solidFill>
              </a:rPr>
              <a:t>across</a:t>
            </a:r>
            <a:r>
              <a:rPr lang="en-GB">
                <a:solidFill>
                  <a:srgbClr val="0B5394"/>
                </a:solidFill>
              </a:rPr>
              <a:t> borders &amp; research fields) 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Cross </a:t>
            </a:r>
            <a:r>
              <a:rPr lang="en-GB">
                <a:solidFill>
                  <a:srgbClr val="0B5394"/>
                </a:solidFill>
              </a:rPr>
              <a:t>disciplinary</a:t>
            </a:r>
            <a:r>
              <a:rPr lang="en-GB">
                <a:solidFill>
                  <a:srgbClr val="0B5394"/>
                </a:solidFill>
              </a:rPr>
              <a:t> engagement (experts &amp; long tail domains)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Uptake of new requirements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Increase </a:t>
            </a:r>
            <a:r>
              <a:rPr lang="en-GB">
                <a:solidFill>
                  <a:srgbClr val="0B5394"/>
                </a:solidFill>
              </a:rPr>
              <a:t>visibility</a:t>
            </a:r>
            <a:r>
              <a:rPr lang="en-GB">
                <a:solidFill>
                  <a:srgbClr val="0B5394"/>
                </a:solidFill>
              </a:rPr>
              <a:t> of e-Infras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Promote and foster EU e-Infra landscape  </a:t>
            </a:r>
            <a:endParaRPr>
              <a:solidFill>
                <a:srgbClr val="0B5394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24" name="Google Shape;124;p23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Transnational Access (TNA) - Requirements</a:t>
            </a:r>
            <a:endParaRPr/>
          </a:p>
        </p:txBody>
      </p:sp>
      <p:sp>
        <p:nvSpPr>
          <p:cNvPr id="130" name="Google Shape;130;p24"/>
          <p:cNvSpPr txBox="1"/>
          <p:nvPr>
            <p:ph idx="1" type="body"/>
          </p:nvPr>
        </p:nvSpPr>
        <p:spPr>
          <a:xfrm>
            <a:off x="311700" y="1410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Suitable and sustainable EC funding 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Sufficient funding for </a:t>
            </a:r>
            <a:endParaRPr>
              <a:solidFill>
                <a:srgbClr val="0B5394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■"/>
            </a:pPr>
            <a:r>
              <a:rPr lang="en-GB">
                <a:solidFill>
                  <a:srgbClr val="0B5394"/>
                </a:solidFill>
              </a:rPr>
              <a:t>Operation</a:t>
            </a:r>
            <a:endParaRPr>
              <a:solidFill>
                <a:srgbClr val="0B5394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■"/>
            </a:pPr>
            <a:r>
              <a:rPr lang="en-GB">
                <a:solidFill>
                  <a:srgbClr val="0B5394"/>
                </a:solidFill>
              </a:rPr>
              <a:t>Training </a:t>
            </a:r>
            <a:endParaRPr>
              <a:solidFill>
                <a:srgbClr val="0B5394"/>
              </a:solidFill>
            </a:endParaRPr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■"/>
            </a:pPr>
            <a:r>
              <a:rPr lang="en-GB">
                <a:solidFill>
                  <a:srgbClr val="0B5394"/>
                </a:solidFill>
              </a:rPr>
              <a:t>Support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Not restricted e.g. ERIC but open to all e-Infra (including national)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On site visits but also remote access should be possible 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Access free of charge </a:t>
            </a:r>
            <a:endParaRPr>
              <a:solidFill>
                <a:srgbClr val="0B5394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31" name="Google Shape;131;p24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5"/>
          <p:cNvSpPr txBox="1"/>
          <p:nvPr>
            <p:ph type="title"/>
          </p:nvPr>
        </p:nvSpPr>
        <p:spPr>
          <a:xfrm>
            <a:off x="311700" y="2150850"/>
            <a:ext cx="822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D85C6"/>
                </a:solidFill>
              </a:rPr>
              <a:t>Topic 4. e-Infrastructure representation in decision making and setting of priorities</a:t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33"/>
              <a:t>N. Manola</a:t>
            </a:r>
            <a:endParaRPr sz="2933"/>
          </a:p>
        </p:txBody>
      </p:sp>
      <p:sp>
        <p:nvSpPr>
          <p:cNvPr id="137" name="Google Shape;137;p25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Setting priorities - the ideal scenario</a:t>
            </a:r>
            <a:endParaRPr/>
          </a:p>
        </p:txBody>
      </p:sp>
      <p:sp>
        <p:nvSpPr>
          <p:cNvPr id="143" name="Google Shape;143;p26"/>
          <p:cNvSpPr txBox="1"/>
          <p:nvPr>
            <p:ph idx="1" type="body"/>
          </p:nvPr>
        </p:nvSpPr>
        <p:spPr>
          <a:xfrm>
            <a:off x="311700" y="1097650"/>
            <a:ext cx="8520600" cy="37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P</a:t>
            </a:r>
            <a:r>
              <a:rPr lang="en-GB">
                <a:solidFill>
                  <a:srgbClr val="0B5394"/>
                </a:solidFill>
              </a:rPr>
              <a:t>repare </a:t>
            </a:r>
            <a:r>
              <a:rPr lang="en-GB" u="sng">
                <a:solidFill>
                  <a:srgbClr val="0B5394"/>
                </a:solidFill>
              </a:rPr>
              <a:t>long-term infrastructure plans</a:t>
            </a:r>
            <a:r>
              <a:rPr lang="en-GB">
                <a:solidFill>
                  <a:srgbClr val="0B5394"/>
                </a:solidFill>
              </a:rPr>
              <a:t> that translate a systematic baseline assessment into a </a:t>
            </a:r>
            <a:r>
              <a:rPr lang="en-GB" u="sng">
                <a:solidFill>
                  <a:srgbClr val="0B5394"/>
                </a:solidFill>
              </a:rPr>
              <a:t>committed articulation of priorities</a:t>
            </a:r>
            <a:r>
              <a:rPr lang="en-GB">
                <a:solidFill>
                  <a:srgbClr val="0B5394"/>
                </a:solidFill>
              </a:rPr>
              <a:t>, goals and pipeline of projects.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A </a:t>
            </a:r>
            <a:r>
              <a:rPr b="1" lang="en-GB">
                <a:solidFill>
                  <a:srgbClr val="0B5394"/>
                </a:solidFill>
              </a:rPr>
              <a:t>cycle</a:t>
            </a:r>
            <a:r>
              <a:rPr lang="en-GB">
                <a:solidFill>
                  <a:srgbClr val="0B5394"/>
                </a:solidFill>
              </a:rPr>
              <a:t> of setting agenda-implementation-evaluation-uptake-evolution </a:t>
            </a:r>
            <a:r>
              <a:rPr b="1" lang="en-GB">
                <a:solidFill>
                  <a:srgbClr val="0B5394"/>
                </a:solidFill>
              </a:rPr>
              <a:t>&gt; 3-4 years</a:t>
            </a:r>
            <a:endParaRPr b="1">
              <a:solidFill>
                <a:srgbClr val="0B5394"/>
              </a:solidFill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b="1" lang="en-GB">
                <a:solidFill>
                  <a:srgbClr val="0B5394"/>
                </a:solidFill>
              </a:rPr>
              <a:t>How: </a:t>
            </a:r>
            <a:r>
              <a:rPr lang="en-GB">
                <a:solidFill>
                  <a:srgbClr val="0B5394"/>
                </a:solidFill>
              </a:rPr>
              <a:t>Formulating, updating and reviewing plans done be </a:t>
            </a:r>
            <a:r>
              <a:rPr lang="en-GB" u="sng">
                <a:solidFill>
                  <a:srgbClr val="0B5394"/>
                </a:solidFill>
              </a:rPr>
              <a:t>independent think-tanks</a:t>
            </a:r>
            <a:r>
              <a:rPr lang="en-GB">
                <a:solidFill>
                  <a:srgbClr val="0B5394"/>
                </a:solidFill>
              </a:rPr>
              <a:t> able to foster </a:t>
            </a:r>
            <a:r>
              <a:rPr lang="en-GB" u="sng">
                <a:solidFill>
                  <a:srgbClr val="0B5394"/>
                </a:solidFill>
              </a:rPr>
              <a:t>political commitment</a:t>
            </a:r>
            <a:r>
              <a:rPr lang="en-GB">
                <a:solidFill>
                  <a:srgbClr val="0B5394"/>
                </a:solidFill>
              </a:rPr>
              <a:t> for the plans and the </a:t>
            </a:r>
            <a:r>
              <a:rPr lang="en-GB" u="sng">
                <a:solidFill>
                  <a:srgbClr val="0B5394"/>
                </a:solidFill>
              </a:rPr>
              <a:t>directional advice</a:t>
            </a:r>
            <a:r>
              <a:rPr lang="en-GB">
                <a:solidFill>
                  <a:srgbClr val="0B5394"/>
                </a:solidFill>
              </a:rPr>
              <a:t> coming from them.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44" name="Google Shape;144;p26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en-GB"/>
              <a:t>Setting priorities - The practice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●"/>
            </a:pPr>
            <a:r>
              <a:rPr lang="en-GB">
                <a:solidFill>
                  <a:srgbClr val="0B5394"/>
                </a:solidFill>
              </a:rPr>
              <a:t>EC 2-year work plan  (too short), which does not necessarily translate to actions in member states</a:t>
            </a:r>
            <a:endParaRPr>
              <a:solidFill>
                <a:srgbClr val="0B5394"/>
              </a:solidFill>
            </a:endParaRPr>
          </a:p>
          <a:p>
            <a:pPr indent="-304165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○"/>
            </a:pPr>
            <a:r>
              <a:rPr lang="en-GB" u="sng">
                <a:solidFill>
                  <a:srgbClr val="0B5394"/>
                </a:solidFill>
              </a:rPr>
              <a:t>A lag in priorities</a:t>
            </a:r>
            <a:r>
              <a:rPr lang="en-GB">
                <a:solidFill>
                  <a:srgbClr val="0B5394"/>
                </a:solidFill>
              </a:rPr>
              <a:t> among states and EU</a:t>
            </a:r>
            <a:endParaRPr>
              <a:solidFill>
                <a:srgbClr val="0B5394"/>
              </a:solidFill>
            </a:endParaRPr>
          </a:p>
          <a:p>
            <a:pPr indent="-304165" lvl="1" marL="914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○"/>
            </a:pPr>
            <a:r>
              <a:rPr lang="en-GB" sz="1400">
                <a:solidFill>
                  <a:srgbClr val="0B5394"/>
                </a:solidFill>
              </a:rPr>
              <a:t>Many infrastructure national members struggle to be in the cycle</a:t>
            </a:r>
            <a:endParaRPr sz="1400">
              <a:solidFill>
                <a:srgbClr val="0B5394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●"/>
            </a:pPr>
            <a:r>
              <a:rPr b="1" lang="en-GB">
                <a:solidFill>
                  <a:srgbClr val="0B5394"/>
                </a:solidFill>
              </a:rPr>
              <a:t>How:</a:t>
            </a:r>
            <a:r>
              <a:rPr lang="en-GB">
                <a:solidFill>
                  <a:srgbClr val="0B5394"/>
                </a:solidFill>
              </a:rPr>
              <a:t> A “collaborative” way to set priorities in “bottom-up”, </a:t>
            </a:r>
            <a:r>
              <a:rPr lang="en-GB" u="sng">
                <a:solidFill>
                  <a:srgbClr val="0B5394"/>
                </a:solidFill>
              </a:rPr>
              <a:t>with too limited research community involvement</a:t>
            </a:r>
            <a:r>
              <a:rPr lang="en-GB">
                <a:solidFill>
                  <a:srgbClr val="0B5394"/>
                </a:solidFill>
              </a:rPr>
              <a:t> </a:t>
            </a:r>
            <a:endParaRPr>
              <a:solidFill>
                <a:srgbClr val="0B5394"/>
              </a:solidFill>
            </a:endParaRPr>
          </a:p>
          <a:p>
            <a:pPr indent="-304165" lvl="1" marL="914400" rtl="0" algn="l">
              <a:spcBef>
                <a:spcPts val="100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○"/>
            </a:pPr>
            <a:r>
              <a:rPr lang="en-GB">
                <a:solidFill>
                  <a:srgbClr val="0B5394"/>
                </a:solidFill>
              </a:rPr>
              <a:t>Task forces, consultations, surveys, workshops, … </a:t>
            </a:r>
            <a:endParaRPr>
              <a:solidFill>
                <a:srgbClr val="0B539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○"/>
            </a:pPr>
            <a:r>
              <a:rPr b="1" lang="en-GB">
                <a:solidFill>
                  <a:srgbClr val="0B5394"/>
                </a:solidFill>
              </a:rPr>
              <a:t>Fatigue</a:t>
            </a:r>
            <a:r>
              <a:rPr lang="en-GB">
                <a:solidFill>
                  <a:srgbClr val="0B5394"/>
                </a:solidFill>
              </a:rPr>
              <a:t> due to the perception (?) that there is no act on the feedback</a:t>
            </a:r>
            <a:endParaRPr>
              <a:solidFill>
                <a:srgbClr val="0B5394"/>
              </a:solidFill>
            </a:endParaRPr>
          </a:p>
          <a:p>
            <a:pPr indent="-304165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ct val="100000"/>
              <a:buChar char="○"/>
            </a:pPr>
            <a:r>
              <a:rPr b="1" lang="en-GB">
                <a:solidFill>
                  <a:srgbClr val="0B5394"/>
                </a:solidFill>
              </a:rPr>
              <a:t>Top down vs. bottom up: </a:t>
            </a:r>
            <a:r>
              <a:rPr lang="en-GB">
                <a:solidFill>
                  <a:srgbClr val="0B5394"/>
                </a:solidFill>
              </a:rPr>
              <a:t>Key priorities are set in a </a:t>
            </a:r>
            <a:r>
              <a:rPr b="1" lang="en-GB">
                <a:solidFill>
                  <a:srgbClr val="0B5394"/>
                </a:solidFill>
              </a:rPr>
              <a:t>top down mode</a:t>
            </a:r>
            <a:r>
              <a:rPr lang="en-GB">
                <a:solidFill>
                  <a:srgbClr val="0B5394"/>
                </a:solidFill>
              </a:rPr>
              <a:t> (e.g. EOSC, EOSC Portal, EOSC Nodes) while services are mostly generated </a:t>
            </a:r>
            <a:r>
              <a:rPr lang="en-GB">
                <a:solidFill>
                  <a:srgbClr val="0B5394"/>
                </a:solidFill>
              </a:rPr>
              <a:t>in a bottom up fashion</a:t>
            </a:r>
            <a:r>
              <a:rPr lang="en-GB">
                <a:solidFill>
                  <a:srgbClr val="0B5394"/>
                </a:solidFill>
              </a:rPr>
              <a:t> (e.g., OpenAIRE Graph, eduroam, b2drop, EGI federated data processing and analytics solutions) </a:t>
            </a:r>
            <a:endParaRPr>
              <a:solidFill>
                <a:srgbClr val="0B5394"/>
              </a:solidFill>
            </a:endParaRPr>
          </a:p>
          <a:p>
            <a:pPr indent="-325755" lvl="0" marL="457200" rtl="0" algn="l">
              <a:spcBef>
                <a:spcPts val="1000"/>
              </a:spcBef>
              <a:spcAft>
                <a:spcPts val="1200"/>
              </a:spcAft>
              <a:buClr>
                <a:srgbClr val="0B5394"/>
              </a:buClr>
              <a:buSzPct val="100000"/>
              <a:buChar char="●"/>
            </a:pPr>
            <a:r>
              <a:rPr b="1" lang="en-GB">
                <a:solidFill>
                  <a:srgbClr val="0B5394"/>
                </a:solidFill>
              </a:rPr>
              <a:t>Fact:</a:t>
            </a:r>
            <a:r>
              <a:rPr lang="en-GB">
                <a:solidFill>
                  <a:srgbClr val="0B5394"/>
                </a:solidFill>
              </a:rPr>
              <a:t> e-Infrastructures have built </a:t>
            </a:r>
            <a:r>
              <a:rPr b="1" lang="en-GB">
                <a:solidFill>
                  <a:srgbClr val="0B5394"/>
                </a:solidFill>
              </a:rPr>
              <a:t>excellent and active European networks </a:t>
            </a:r>
            <a:r>
              <a:rPr lang="en-GB">
                <a:solidFill>
                  <a:srgbClr val="0B5394"/>
                </a:solidFill>
              </a:rPr>
              <a:t>which provide valuable information on opportunities, challenges, risks, paths for uptake. </a:t>
            </a:r>
            <a:r>
              <a:rPr lang="en-GB" u="sng">
                <a:solidFill>
                  <a:srgbClr val="0B5394"/>
                </a:solidFill>
              </a:rPr>
              <a:t>Close to researchers.</a:t>
            </a:r>
            <a:r>
              <a:rPr lang="en-GB">
                <a:solidFill>
                  <a:srgbClr val="0B5394"/>
                </a:solidFill>
              </a:rPr>
              <a:t> 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51" name="Google Shape;151;p27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Decision taking</a:t>
            </a:r>
            <a:endParaRPr/>
          </a:p>
        </p:txBody>
      </p:sp>
      <p:sp>
        <p:nvSpPr>
          <p:cNvPr id="157" name="Google Shape;157;p28"/>
          <p:cNvSpPr txBox="1"/>
          <p:nvPr>
            <p:ph idx="1" type="body"/>
          </p:nvPr>
        </p:nvSpPr>
        <p:spPr>
          <a:xfrm>
            <a:off x="311700" y="1124850"/>
            <a:ext cx="8520600" cy="370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Dilution: t</a:t>
            </a:r>
            <a:r>
              <a:rPr lang="en-GB">
                <a:solidFill>
                  <a:srgbClr val="0B5394"/>
                </a:solidFill>
              </a:rPr>
              <a:t>oo many bodies</a:t>
            </a:r>
            <a:r>
              <a:rPr lang="en-GB">
                <a:solidFill>
                  <a:srgbClr val="0B5394"/>
                </a:solidFill>
              </a:rPr>
              <a:t>,</a:t>
            </a:r>
            <a:r>
              <a:rPr lang="en-GB">
                <a:solidFill>
                  <a:srgbClr val="0B5394"/>
                </a:solidFill>
              </a:rPr>
              <a:t> too complex an environment</a:t>
            </a:r>
            <a:endParaRPr sz="1400"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 sz="1400">
                <a:solidFill>
                  <a:srgbClr val="0B5394"/>
                </a:solidFill>
              </a:rPr>
              <a:t>EOSC-A: GA too big to take informed decisions. Τask forces from volunteers, often with own agenda. </a:t>
            </a:r>
            <a:endParaRPr sz="1400"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 sz="1400">
                <a:solidFill>
                  <a:srgbClr val="0B5394"/>
                </a:solidFill>
              </a:rPr>
              <a:t>EOSC SB - More on the observing side</a:t>
            </a:r>
            <a:r>
              <a:rPr lang="en-GB">
                <a:solidFill>
                  <a:srgbClr val="0B5394"/>
                </a:solidFill>
              </a:rPr>
              <a:t> (?)</a:t>
            </a:r>
            <a:endParaRPr sz="1400"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e-IRG mostly on reflection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 sz="1400">
                <a:solidFill>
                  <a:srgbClr val="0B5394"/>
                </a:solidFill>
              </a:rPr>
              <a:t>ESFRI </a:t>
            </a:r>
            <a:r>
              <a:rPr lang="en-GB">
                <a:solidFill>
                  <a:srgbClr val="0B5394"/>
                </a:solidFill>
              </a:rPr>
              <a:t>- but DIGIT WG does not include e-Infrastructures</a:t>
            </a:r>
            <a:endParaRPr sz="1400"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EuroHPC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DG-R&amp;I, DG-CNECT: </a:t>
            </a:r>
            <a:r>
              <a:rPr lang="en-GB" sz="1400">
                <a:solidFill>
                  <a:srgbClr val="0B5394"/>
                </a:solidFill>
              </a:rPr>
              <a:t>Different set of priorities, </a:t>
            </a:r>
            <a:r>
              <a:rPr lang="en-GB">
                <a:solidFill>
                  <a:srgbClr val="0B5394"/>
                </a:solidFill>
              </a:rPr>
              <a:t>not common decision making</a:t>
            </a:r>
            <a:r>
              <a:rPr lang="en-GB" sz="1400">
                <a:solidFill>
                  <a:srgbClr val="0B5394"/>
                </a:solidFill>
              </a:rPr>
              <a:t> </a:t>
            </a:r>
            <a:endParaRPr sz="1400"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30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It is too often about politics and not about users’ needs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Plethora of white papers that do not showcase practical implications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lang="en-GB">
                <a:solidFill>
                  <a:srgbClr val="0B5394"/>
                </a:solidFill>
              </a:rPr>
              <a:t>e-Infrastructures are partially acknowledged, but their voices are not yet heard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Many fronts to tackle, </a:t>
            </a:r>
            <a:r>
              <a:rPr lang="en-GB" u="sng">
                <a:solidFill>
                  <a:srgbClr val="0B5394"/>
                </a:solidFill>
              </a:rPr>
              <a:t>skilled resources</a:t>
            </a:r>
            <a:r>
              <a:rPr lang="en-GB">
                <a:solidFill>
                  <a:srgbClr val="0B5394"/>
                </a:solidFill>
              </a:rPr>
              <a:t> needed (fragmentation, fatigue)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It takes </a:t>
            </a:r>
            <a:r>
              <a:rPr lang="en-GB" u="sng">
                <a:solidFill>
                  <a:srgbClr val="0B5394"/>
                </a:solidFill>
              </a:rPr>
              <a:t>two to tango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A </a:t>
            </a:r>
            <a:r>
              <a:rPr lang="en-GB" u="sng">
                <a:solidFill>
                  <a:srgbClr val="0B5394"/>
                </a:solidFill>
              </a:rPr>
              <a:t>single voice</a:t>
            </a:r>
            <a:r>
              <a:rPr lang="en-GB">
                <a:solidFill>
                  <a:srgbClr val="0B5394"/>
                </a:solidFill>
              </a:rPr>
              <a:t> transforms into a </a:t>
            </a:r>
            <a:r>
              <a:rPr lang="en-GB" u="sng">
                <a:solidFill>
                  <a:srgbClr val="0B5394"/>
                </a:solidFill>
              </a:rPr>
              <a:t>more powerful voice</a:t>
            </a:r>
            <a:endParaRPr u="sng">
              <a:solidFill>
                <a:srgbClr val="0B5394"/>
              </a:solidFill>
            </a:endParaRPr>
          </a:p>
        </p:txBody>
      </p:sp>
      <p:sp>
        <p:nvSpPr>
          <p:cNvPr id="158" name="Google Shape;158;p28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Lessons learnt &amp; way forward</a:t>
            </a:r>
            <a:endParaRPr/>
          </a:p>
        </p:txBody>
      </p:sp>
      <p:sp>
        <p:nvSpPr>
          <p:cNvPr id="164" name="Google Shape;164;p29"/>
          <p:cNvSpPr txBox="1"/>
          <p:nvPr>
            <p:ph idx="1" type="body"/>
          </p:nvPr>
        </p:nvSpPr>
        <p:spPr>
          <a:xfrm>
            <a:off x="311700" y="1174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b="1" lang="en-GB">
                <a:solidFill>
                  <a:srgbClr val="0B5394"/>
                </a:solidFill>
              </a:rPr>
              <a:t>Go back to the roots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S</a:t>
            </a:r>
            <a:r>
              <a:rPr lang="en-GB">
                <a:solidFill>
                  <a:srgbClr val="0B5394"/>
                </a:solidFill>
              </a:rPr>
              <a:t>pend concerted effort on our skills for active listening - proactively define priorities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Become the (joint) voice of our networks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b="1" lang="en-GB">
                <a:solidFill>
                  <a:srgbClr val="0B5394"/>
                </a:solidFill>
              </a:rPr>
              <a:t>Build trust </a:t>
            </a:r>
            <a:endParaRPr b="1"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Among us and beyond - continue dialogue towards the e-Infra Assembly and become a trusted dialogue participant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Provide viable and different options for services, </a:t>
            </a:r>
            <a:r>
              <a:rPr lang="en-GB" u="sng">
                <a:solidFill>
                  <a:srgbClr val="0B5394"/>
                </a:solidFill>
              </a:rPr>
              <a:t>agreed and tested by us </a:t>
            </a:r>
            <a:endParaRPr u="sng"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b="1" lang="en-GB">
                <a:solidFill>
                  <a:srgbClr val="0B5394"/>
                </a:solidFill>
              </a:rPr>
              <a:t>L</a:t>
            </a:r>
            <a:r>
              <a:rPr b="1" lang="en-GB">
                <a:solidFill>
                  <a:srgbClr val="0B5394"/>
                </a:solidFill>
              </a:rPr>
              <a:t>ead developments instead of following them</a:t>
            </a:r>
            <a:endParaRPr b="1"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Invest in (joint) development studies to scope potential responses</a:t>
            </a:r>
            <a:endParaRPr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Communicate, communicate,communicate!</a:t>
            </a:r>
            <a:endParaRPr>
              <a:solidFill>
                <a:srgbClr val="0B5394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800"/>
              <a:buChar char="●"/>
            </a:pPr>
            <a:r>
              <a:rPr b="1" lang="en-GB">
                <a:solidFill>
                  <a:srgbClr val="0B5394"/>
                </a:solidFill>
              </a:rPr>
              <a:t>Follow a practical approach</a:t>
            </a:r>
            <a:endParaRPr b="1">
              <a:solidFill>
                <a:srgbClr val="0B5394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rgbClr val="0B5394"/>
              </a:buClr>
              <a:buSzPts val="1400"/>
              <a:buChar char="○"/>
            </a:pPr>
            <a:r>
              <a:rPr lang="en-GB">
                <a:solidFill>
                  <a:srgbClr val="0B5394"/>
                </a:solidFill>
              </a:rPr>
              <a:t>Expedite the process: include high level executives in the dialogue (political commitment on our side)</a:t>
            </a:r>
            <a:endParaRPr>
              <a:solidFill>
                <a:srgbClr val="0B5394"/>
              </a:solidFill>
            </a:endParaRPr>
          </a:p>
        </p:txBody>
      </p:sp>
      <p:sp>
        <p:nvSpPr>
          <p:cNvPr id="165" name="Google Shape;165;p29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Discussion</a:t>
            </a:r>
            <a:endParaRPr/>
          </a:p>
        </p:txBody>
      </p:sp>
      <p:sp>
        <p:nvSpPr>
          <p:cNvPr id="171" name="Google Shape;171;p30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Outline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e-Infrastructure funding instruments and programmes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Funding consolidation of e-Infrastructure national nodes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Cross-border access and funding to operations, training and technical support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e-Infrastructure representation in decision making and setting of priorities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0B5394"/>
                </a:solidFill>
              </a:rPr>
              <a:t>Discussion</a:t>
            </a:r>
            <a:endParaRPr b="1">
              <a:solidFill>
                <a:srgbClr val="0B5394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-GB"/>
              <a:t> </a:t>
            </a:r>
            <a:endParaRPr/>
          </a:p>
        </p:txBody>
      </p:sp>
      <p:sp>
        <p:nvSpPr>
          <p:cNvPr id="64" name="Google Shape;64;p14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150850"/>
            <a:ext cx="822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D85C6"/>
                </a:solidFill>
              </a:rPr>
              <a:t>Topic 1. e-Infrastructure Funding Instruments and Programmes</a:t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33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33"/>
              <a:t>C. Stöver</a:t>
            </a:r>
            <a:endParaRPr sz="2933"/>
          </a:p>
        </p:txBody>
      </p:sp>
      <p:sp>
        <p:nvSpPr>
          <p:cNvPr id="70" name="Google Shape;70;p15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Fragmentation of Funding Opportunities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410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100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1F4E79"/>
                </a:solidFill>
              </a:rPr>
              <a:t>In addition to Horizon Europe, increasingly funding being distributed across CEF, DEP, NDICI, as a consequence of the Digital Decade</a:t>
            </a:r>
            <a:endParaRPr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1F4E79"/>
                </a:solidFill>
              </a:rPr>
              <a:t>Some requirements/calls are very similar, but in different calls</a:t>
            </a:r>
            <a:endParaRPr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1F4E79"/>
                </a:solidFill>
              </a:rPr>
              <a:t>Different funding: different rules and fragmentation of actions</a:t>
            </a:r>
            <a:endParaRPr>
              <a:solidFill>
                <a:srgbClr val="1F4E7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>
                <a:solidFill>
                  <a:srgbClr val="1F4E79"/>
                </a:solidFill>
              </a:rPr>
              <a:t>Connectivity: Horizon Europe but the EuroHPC Hyper-connectivity network is under CEF (in consequence this is now a procurement)</a:t>
            </a:r>
            <a:endParaRPr>
              <a:solidFill>
                <a:srgbClr val="1F4E7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>
                <a:solidFill>
                  <a:srgbClr val="1F4E79"/>
                </a:solidFill>
              </a:rPr>
              <a:t>EOSC: Horizon Europe</a:t>
            </a:r>
            <a:endParaRPr>
              <a:solidFill>
                <a:srgbClr val="1F4E7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>
                <a:solidFill>
                  <a:srgbClr val="1F4E79"/>
                </a:solidFill>
              </a:rPr>
              <a:t>Quantum: partly in CEF and across many elements in DEP</a:t>
            </a:r>
            <a:endParaRPr>
              <a:solidFill>
                <a:srgbClr val="1F4E7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>
                <a:solidFill>
                  <a:srgbClr val="1F4E79"/>
                </a:solidFill>
              </a:rPr>
              <a:t>International: NDICI, IPA3</a:t>
            </a:r>
            <a:endParaRPr>
              <a:solidFill>
                <a:srgbClr val="1F4E79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>
                <a:solidFill>
                  <a:srgbClr val="1F4E79"/>
                </a:solidFill>
              </a:rPr>
              <a:t>Data spaces, AAI and PID: DEP</a:t>
            </a:r>
            <a:endParaRPr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1F4E79"/>
                </a:solidFill>
              </a:rPr>
              <a:t>e</a:t>
            </a:r>
            <a:r>
              <a:rPr lang="en-GB">
                <a:solidFill>
                  <a:srgbClr val="1F4E79"/>
                </a:solidFill>
              </a:rPr>
              <a:t>-</a:t>
            </a:r>
            <a:r>
              <a:rPr lang="en-GB">
                <a:solidFill>
                  <a:srgbClr val="1F4E79"/>
                </a:solidFill>
              </a:rPr>
              <a:t>infrastructure</a:t>
            </a:r>
            <a:r>
              <a:rPr lang="en-GB">
                <a:solidFill>
                  <a:srgbClr val="1F4E79"/>
                </a:solidFill>
              </a:rPr>
              <a:t> reach across Europe can extend beyond EU 27</a:t>
            </a:r>
            <a:endParaRPr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>
                <a:solidFill>
                  <a:srgbClr val="1F4E79"/>
                </a:solidFill>
              </a:rPr>
              <a:t>Not all our partners are associated to new instruments like DEP and CEF</a:t>
            </a:r>
            <a:endParaRPr>
              <a:solidFill>
                <a:srgbClr val="1F4E79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Fragmentation of Funding Opportunities (cont)</a:t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410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spcBef>
                <a:spcPts val="1000"/>
              </a:spcBef>
              <a:spcAft>
                <a:spcPts val="0"/>
              </a:spcAft>
              <a:buSzPct val="112500"/>
              <a:buChar char="●"/>
            </a:pPr>
            <a:r>
              <a:rPr lang="en-GB" sz="1600">
                <a:solidFill>
                  <a:srgbClr val="1F4E79"/>
                </a:solidFill>
              </a:rPr>
              <a:t>We see a shift towards indirect management</a:t>
            </a:r>
            <a:endParaRPr sz="1600">
              <a:solidFill>
                <a:srgbClr val="1F4E79"/>
              </a:solidFill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87500"/>
              <a:buChar char="○"/>
            </a:pPr>
            <a:r>
              <a:rPr lang="en-GB" sz="1600">
                <a:solidFill>
                  <a:srgbClr val="1F4E79"/>
                </a:solidFill>
              </a:rPr>
              <a:t>Yet some of our members and other parties find they </a:t>
            </a:r>
            <a:r>
              <a:rPr lang="en-GB" sz="1600">
                <a:solidFill>
                  <a:srgbClr val="1F4E79"/>
                </a:solidFill>
              </a:rPr>
              <a:t>cannot participate</a:t>
            </a:r>
            <a:r>
              <a:rPr lang="en-GB" sz="1600">
                <a:solidFill>
                  <a:srgbClr val="1F4E79"/>
                </a:solidFill>
              </a:rPr>
              <a:t> in procurement activities</a:t>
            </a:r>
            <a:endParaRPr sz="1600">
              <a:solidFill>
                <a:srgbClr val="1F4E79"/>
              </a:solidFill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87500"/>
              <a:buChar char="○"/>
            </a:pPr>
            <a:r>
              <a:rPr lang="en-GB" sz="1600">
                <a:solidFill>
                  <a:srgbClr val="1F4E79"/>
                </a:solidFill>
              </a:rPr>
              <a:t>Not for profit/state funded entities not designed to take financial risks in service delivery</a:t>
            </a:r>
            <a:endParaRPr sz="1600">
              <a:solidFill>
                <a:srgbClr val="1F4E79"/>
              </a:solidFill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87500"/>
              <a:buChar char="○"/>
            </a:pPr>
            <a:r>
              <a:rPr lang="en-GB" sz="1600">
                <a:solidFill>
                  <a:srgbClr val="1F4E79"/>
                </a:solidFill>
              </a:rPr>
              <a:t>Break even/Cost based model so no profit= no margin for unexpected costs</a:t>
            </a:r>
            <a:endParaRPr sz="1600">
              <a:solidFill>
                <a:srgbClr val="1F4E79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12500"/>
              <a:buChar char="●"/>
            </a:pPr>
            <a:r>
              <a:rPr lang="en-GB" sz="1600">
                <a:solidFill>
                  <a:srgbClr val="1F4E79"/>
                </a:solidFill>
              </a:rPr>
              <a:t>The NIS2 directive will be transposed in slightly different way into national law across EU MSs</a:t>
            </a:r>
            <a:endParaRPr sz="1600">
              <a:solidFill>
                <a:srgbClr val="1F4E79"/>
              </a:solidFill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87500"/>
              <a:buChar char="○"/>
            </a:pPr>
            <a:r>
              <a:rPr lang="en-GB" sz="1600">
                <a:solidFill>
                  <a:srgbClr val="1F4E79"/>
                </a:solidFill>
              </a:rPr>
              <a:t>This will impact service delivery</a:t>
            </a:r>
            <a:endParaRPr sz="1600">
              <a:solidFill>
                <a:srgbClr val="1F4E79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12500"/>
              <a:buChar char="●"/>
            </a:pPr>
            <a:r>
              <a:rPr lang="en-GB" sz="1600">
                <a:solidFill>
                  <a:srgbClr val="1F4E79"/>
                </a:solidFill>
              </a:rPr>
              <a:t>Sanctions and espionage/IP protection, critical infrastructures are changing the landscape</a:t>
            </a:r>
            <a:endParaRPr sz="1600">
              <a:solidFill>
                <a:srgbClr val="1F4E79"/>
              </a:solidFill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87500"/>
              <a:buChar char="○"/>
            </a:pPr>
            <a:r>
              <a:rPr lang="en-GB" sz="1600">
                <a:solidFill>
                  <a:srgbClr val="1F4E79"/>
                </a:solidFill>
              </a:rPr>
              <a:t>more stringent requirements for participation (exclusion of third country entities, security clauses)</a:t>
            </a:r>
            <a:endParaRPr sz="1600">
              <a:solidFill>
                <a:srgbClr val="1F4E79"/>
              </a:solidFill>
            </a:endParaRPr>
          </a:p>
          <a:p>
            <a:pPr indent="-334327" lvl="0" marL="457200" rtl="0" algn="l">
              <a:spcBef>
                <a:spcPts val="0"/>
              </a:spcBef>
              <a:spcAft>
                <a:spcPts val="0"/>
              </a:spcAft>
              <a:buSzPct val="112500"/>
              <a:buChar char="●"/>
            </a:pPr>
            <a:r>
              <a:rPr lang="en-GB" sz="1600">
                <a:solidFill>
                  <a:srgbClr val="1F4E79"/>
                </a:solidFill>
              </a:rPr>
              <a:t>Cross border transactions and VAT</a:t>
            </a:r>
            <a:endParaRPr sz="1600">
              <a:solidFill>
                <a:srgbClr val="1F4E79"/>
              </a:solidFill>
            </a:endParaRPr>
          </a:p>
          <a:p>
            <a:pPr indent="-310832" lvl="1" marL="914400" rtl="0" algn="l">
              <a:spcBef>
                <a:spcPts val="0"/>
              </a:spcBef>
              <a:spcAft>
                <a:spcPts val="0"/>
              </a:spcAft>
              <a:buSzPct val="87500"/>
              <a:buChar char="○"/>
            </a:pPr>
            <a:r>
              <a:rPr lang="en-GB" sz="1600">
                <a:solidFill>
                  <a:srgbClr val="1F4E79"/>
                </a:solidFill>
              </a:rPr>
              <a:t>More (not less) VAT complexity proving a real barrier to pan European service delivery where equipment and services are concerned</a:t>
            </a:r>
            <a:endParaRPr sz="1600">
              <a:solidFill>
                <a:srgbClr val="1F4E79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2150850"/>
            <a:ext cx="822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D85C6"/>
                </a:solidFill>
              </a:rPr>
              <a:t>Topic 2. Funding consolidation of e-Infrastructure national nodes</a:t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33"/>
              <a:t>J. v. Wezel</a:t>
            </a:r>
            <a:endParaRPr sz="2933"/>
          </a:p>
        </p:txBody>
      </p:sp>
      <p:sp>
        <p:nvSpPr>
          <p:cNvPr id="90" name="Google Shape;90;p18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Value delivery</a:t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4107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600">
                <a:solidFill>
                  <a:srgbClr val="1F4E79"/>
                </a:solidFill>
              </a:rPr>
              <a:t>Free and roaming data / compute services (use anywhere anytime)</a:t>
            </a:r>
            <a:endParaRPr sz="1600"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600">
                <a:solidFill>
                  <a:srgbClr val="1F4E79"/>
                </a:solidFill>
              </a:rPr>
              <a:t>Enabling unhindered collaborations (beyond single sign on)</a:t>
            </a:r>
            <a:endParaRPr sz="1600"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600">
                <a:solidFill>
                  <a:srgbClr val="1F4E79"/>
                </a:solidFill>
              </a:rPr>
              <a:t>With researchers, jointly building services and running operations</a:t>
            </a:r>
            <a:endParaRPr sz="1600">
              <a:solidFill>
                <a:srgbClr val="1F4E79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sz="1600">
                <a:solidFill>
                  <a:srgbClr val="1F4E79"/>
                </a:solidFill>
              </a:rPr>
              <a:t>Develop European/International/cross border partnerships </a:t>
            </a:r>
            <a:endParaRPr sz="1600">
              <a:solidFill>
                <a:srgbClr val="1F4E79"/>
              </a:solidFill>
            </a:endParaRPr>
          </a:p>
        </p:txBody>
      </p:sp>
      <p:sp>
        <p:nvSpPr>
          <p:cNvPr id="97" name="Google Shape;97;p19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Costs recovery</a:t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57050" y="10932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400">
                <a:solidFill>
                  <a:srgbClr val="1F4E79"/>
                </a:solidFill>
              </a:rPr>
              <a:t>National versus International funding</a:t>
            </a:r>
            <a:endParaRPr sz="1400"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different ruleset for each funding instrument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local/national investments/operations cannot be used for cross-border services. 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disparity in expected use between local and EC funding which results in a loose-loose situation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in-kind funding is not sustainable which impacts foremost long term commitment of members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further development of services through (competitive) calls/proposals is unplannable (lottery)</a:t>
            </a:r>
            <a:endParaRPr>
              <a:solidFill>
                <a:srgbClr val="1F4E79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400">
                <a:solidFill>
                  <a:srgbClr val="1F4E79"/>
                </a:solidFill>
              </a:rPr>
              <a:t>Costs models and locality of eInfra members differ. Resulting in</a:t>
            </a:r>
            <a:endParaRPr sz="1400"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different costs for similar services</a:t>
            </a:r>
            <a:endParaRPr>
              <a:solidFill>
                <a:srgbClr val="1F4E79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GB" sz="1400">
                <a:solidFill>
                  <a:srgbClr val="1F4E79"/>
                </a:solidFill>
              </a:rPr>
              <a:t>Membership model of eInfras </a:t>
            </a:r>
            <a:endParaRPr sz="1400"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requires balanced input/output with third party funding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members expect return of their engagement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are more expert at local level funding which foregoes cross border use of funds</a:t>
            </a:r>
            <a:endParaRPr>
              <a:solidFill>
                <a:srgbClr val="1F4E79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-GB">
                <a:solidFill>
                  <a:srgbClr val="1F4E79"/>
                </a:solidFill>
              </a:rPr>
              <a:t>Activities on funding of eInfra is syphoned of the creative process</a:t>
            </a:r>
            <a:endParaRPr>
              <a:solidFill>
                <a:srgbClr val="1F4E79"/>
              </a:solidFill>
            </a:endParaRPr>
          </a:p>
        </p:txBody>
      </p:sp>
      <p:sp>
        <p:nvSpPr>
          <p:cNvPr id="104" name="Google Shape;104;p20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2150850"/>
            <a:ext cx="8223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3D85C6"/>
                </a:solidFill>
              </a:rPr>
              <a:t>Topic 3. Cross-border access and funding to operations, training and technical support</a:t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D85C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933"/>
              <a:t>F. Berberich</a:t>
            </a:r>
            <a:endParaRPr sz="2933"/>
          </a:p>
        </p:txBody>
      </p:sp>
      <p:sp>
        <p:nvSpPr>
          <p:cNvPr id="110" name="Google Shape;110;p21"/>
          <p:cNvSpPr txBox="1"/>
          <p:nvPr>
            <p:ph idx="12" type="sldNum"/>
          </p:nvPr>
        </p:nvSpPr>
        <p:spPr>
          <a:xfrm>
            <a:off x="8481083" y="47853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