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6858000" cx="12192000"/>
  <p:notesSz cx="6858000" cy="9144000"/>
  <p:embeddedFontLst>
    <p:embeddedFont>
      <p:font typeface="Montserrat"/>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i1lQIW2XygjL9YG4/IT1cAe1m3v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italic.fntdata"/><Relationship Id="rId30" Type="http://schemas.openxmlformats.org/officeDocument/2006/relationships/font" Target="fonts/Montserrat-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Montserrat-bold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s-E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6" name="Google Shape;3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9" name="Shape 329"/>
        <p:cNvGrpSpPr/>
        <p:nvPr/>
      </p:nvGrpSpPr>
      <p:grpSpPr>
        <a:xfrm>
          <a:off x="0" y="0"/>
          <a:ext cx="0" cy="0"/>
          <a:chOff x="0" y="0"/>
          <a:chExt cx="0" cy="0"/>
        </a:xfrm>
      </p:grpSpPr>
      <p:sp>
        <p:nvSpPr>
          <p:cNvPr id="330" name="Google Shape;33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1" name="Google Shape;33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1" name="Google Shape;34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2" name="Google Shape;342;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0" name="Google Shape;35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1" name="Google Shape;35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7" name="Shape 397"/>
        <p:cNvGrpSpPr/>
        <p:nvPr/>
      </p:nvGrpSpPr>
      <p:grpSpPr>
        <a:xfrm>
          <a:off x="0" y="0"/>
          <a:ext cx="0" cy="0"/>
          <a:chOff x="0" y="0"/>
          <a:chExt cx="0" cy="0"/>
        </a:xfrm>
      </p:grpSpPr>
      <p:sp>
        <p:nvSpPr>
          <p:cNvPr id="398" name="Google Shape;39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9" name="Google Shape;39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1" name="Google Shape;411;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2" name="Google Shape;43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7" name="Shape 437"/>
        <p:cNvGrpSpPr/>
        <p:nvPr/>
      </p:nvGrpSpPr>
      <p:grpSpPr>
        <a:xfrm>
          <a:off x="0" y="0"/>
          <a:ext cx="0" cy="0"/>
          <a:chOff x="0" y="0"/>
          <a:chExt cx="0" cy="0"/>
        </a:xfrm>
      </p:grpSpPr>
      <p:sp>
        <p:nvSpPr>
          <p:cNvPr id="438" name="Google Shape;43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9" name="Google Shape;439;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3" name="Google Shape;14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 name="Google Shape;28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6" name="Google Shape;29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5.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7.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3.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3.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13" name="Shape 13"/>
        <p:cNvGrpSpPr/>
        <p:nvPr/>
      </p:nvGrpSpPr>
      <p:grpSpPr>
        <a:xfrm>
          <a:off x="0" y="0"/>
          <a:ext cx="0" cy="0"/>
          <a:chOff x="0" y="0"/>
          <a:chExt cx="0" cy="0"/>
        </a:xfrm>
      </p:grpSpPr>
      <p:sp>
        <p:nvSpPr>
          <p:cNvPr id="14" name="Google Shape;14;p25"/>
          <p:cNvSpPr txBox="1"/>
          <p:nvPr>
            <p:ph type="ctrTitle"/>
          </p:nvPr>
        </p:nvSpPr>
        <p:spPr>
          <a:xfrm>
            <a:off x="1524000" y="1122362"/>
            <a:ext cx="9144000" cy="30559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 name="Google Shape;15;p25"/>
          <p:cNvSpPr txBox="1"/>
          <p:nvPr>
            <p:ph idx="1" type="subTitle"/>
          </p:nvPr>
        </p:nvSpPr>
        <p:spPr>
          <a:xfrm>
            <a:off x="1524000" y="4178300"/>
            <a:ext cx="9144000" cy="1079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Graphical user interface, text&#10;&#10;Description automatically generated" id="16" name="Google Shape;16;p25"/>
          <p:cNvPicPr preferRelativeResize="0"/>
          <p:nvPr/>
        </p:nvPicPr>
        <p:blipFill rotWithShape="1">
          <a:blip r:embed="rId3">
            <a:alphaModFix/>
          </a:blip>
          <a:srcRect b="0" l="0" r="0" t="0"/>
          <a:stretch/>
        </p:blipFill>
        <p:spPr>
          <a:xfrm>
            <a:off x="381000" y="5926664"/>
            <a:ext cx="2929021" cy="612248"/>
          </a:xfrm>
          <a:prstGeom prst="rect">
            <a:avLst/>
          </a:prstGeom>
          <a:noFill/>
          <a:ln>
            <a:noFill/>
          </a:ln>
        </p:spPr>
      </p:pic>
      <p:pic>
        <p:nvPicPr>
          <p:cNvPr descr="Imagen que contiene firmar, plato, dibujo, señal&#10;&#10;Descripción generada automáticamente" id="17" name="Google Shape;17;p25"/>
          <p:cNvPicPr preferRelativeResize="0"/>
          <p:nvPr/>
        </p:nvPicPr>
        <p:blipFill rotWithShape="1">
          <a:blip r:embed="rId4">
            <a:alphaModFix/>
          </a:blip>
          <a:srcRect b="0" l="0" r="0" t="0"/>
          <a:stretch/>
        </p:blipFill>
        <p:spPr>
          <a:xfrm>
            <a:off x="8633637" y="5677929"/>
            <a:ext cx="3279700" cy="951175"/>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2" name="Shape 72"/>
        <p:cNvGrpSpPr/>
        <p:nvPr/>
      </p:nvGrpSpPr>
      <p:grpSpPr>
        <a:xfrm>
          <a:off x="0" y="0"/>
          <a:ext cx="0" cy="0"/>
          <a:chOff x="0" y="0"/>
          <a:chExt cx="0" cy="0"/>
        </a:xfrm>
      </p:grpSpPr>
      <p:sp>
        <p:nvSpPr>
          <p:cNvPr id="73" name="Google Shape;73;p35"/>
          <p:cNvSpPr txBox="1"/>
          <p:nvPr>
            <p:ph type="ctrTitle"/>
          </p:nvPr>
        </p:nvSpPr>
        <p:spPr>
          <a:xfrm>
            <a:off x="1524000" y="1122362"/>
            <a:ext cx="9144000" cy="30559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Arial"/>
              <a:buNone/>
              <a:defRPr b="1"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5"/>
          <p:cNvSpPr txBox="1"/>
          <p:nvPr>
            <p:ph idx="1" type="subTitle"/>
          </p:nvPr>
        </p:nvSpPr>
        <p:spPr>
          <a:xfrm>
            <a:off x="1524000" y="4178300"/>
            <a:ext cx="9144000" cy="1079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Graphical user interface, text&#10;&#10;Description automatically generated" id="75" name="Google Shape;75;p35"/>
          <p:cNvPicPr preferRelativeResize="0"/>
          <p:nvPr/>
        </p:nvPicPr>
        <p:blipFill rotWithShape="1">
          <a:blip r:embed="rId3">
            <a:alphaModFix/>
          </a:blip>
          <a:srcRect b="0" l="0" r="0" t="0"/>
          <a:stretch/>
        </p:blipFill>
        <p:spPr>
          <a:xfrm>
            <a:off x="381000" y="5926664"/>
            <a:ext cx="2929021" cy="612248"/>
          </a:xfrm>
          <a:prstGeom prst="rect">
            <a:avLst/>
          </a:prstGeom>
          <a:noFill/>
          <a:ln>
            <a:noFill/>
          </a:ln>
        </p:spPr>
      </p:pic>
      <p:pic>
        <p:nvPicPr>
          <p:cNvPr descr="Imagen que contiene firmar, plato, dibujo, señal&#10;&#10;Descripción generada automáticamente" id="76" name="Google Shape;76;p35"/>
          <p:cNvPicPr preferRelativeResize="0"/>
          <p:nvPr/>
        </p:nvPicPr>
        <p:blipFill rotWithShape="1">
          <a:blip r:embed="rId4">
            <a:alphaModFix/>
          </a:blip>
          <a:srcRect b="0" l="0" r="0" t="0"/>
          <a:stretch/>
        </p:blipFill>
        <p:spPr>
          <a:xfrm>
            <a:off x="8986128" y="5926664"/>
            <a:ext cx="2738039" cy="79408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77" name="Shape 77"/>
        <p:cNvGrpSpPr/>
        <p:nvPr/>
      </p:nvGrpSpPr>
      <p:grpSpPr>
        <a:xfrm>
          <a:off x="0" y="0"/>
          <a:ext cx="0" cy="0"/>
          <a:chOff x="0" y="0"/>
          <a:chExt cx="0" cy="0"/>
        </a:xfrm>
      </p:grpSpPr>
      <p:sp>
        <p:nvSpPr>
          <p:cNvPr id="78" name="Google Shape;78;p36"/>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9" name="Google Shape;79;p36"/>
          <p:cNvSpPr txBox="1"/>
          <p:nvPr>
            <p:ph idx="1" type="body"/>
          </p:nvPr>
        </p:nvSpPr>
        <p:spPr>
          <a:xfrm>
            <a:off x="516000" y="1597795"/>
            <a:ext cx="11160000" cy="44661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36"/>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81" name="Google Shape;81;p36"/>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82" name="Google Shape;82;p36"/>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3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1"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5" name="Google Shape;85;p3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B8DA0"/>
              </a:buClr>
              <a:buSzPts val="2400"/>
              <a:buNone/>
              <a:defRPr sz="2400">
                <a:solidFill>
                  <a:srgbClr val="8B8DA0"/>
                </a:solidFill>
              </a:defRPr>
            </a:lvl1pPr>
            <a:lvl2pPr indent="-228600" lvl="1" marL="914400" algn="l">
              <a:lnSpc>
                <a:spcPct val="90000"/>
              </a:lnSpc>
              <a:spcBef>
                <a:spcPts val="500"/>
              </a:spcBef>
              <a:spcAft>
                <a:spcPts val="0"/>
              </a:spcAft>
              <a:buClr>
                <a:srgbClr val="8B8DA0"/>
              </a:buClr>
              <a:buSzPts val="2000"/>
              <a:buNone/>
              <a:defRPr sz="2000">
                <a:solidFill>
                  <a:srgbClr val="8B8DA0"/>
                </a:solidFill>
              </a:defRPr>
            </a:lvl2pPr>
            <a:lvl3pPr indent="-228600" lvl="2" marL="1371600" algn="l">
              <a:lnSpc>
                <a:spcPct val="90000"/>
              </a:lnSpc>
              <a:spcBef>
                <a:spcPts val="500"/>
              </a:spcBef>
              <a:spcAft>
                <a:spcPts val="0"/>
              </a:spcAft>
              <a:buClr>
                <a:srgbClr val="8B8DA0"/>
              </a:buClr>
              <a:buSzPts val="1800"/>
              <a:buNone/>
              <a:defRPr sz="1800">
                <a:solidFill>
                  <a:srgbClr val="8B8DA0"/>
                </a:solidFill>
              </a:defRPr>
            </a:lvl3pPr>
            <a:lvl4pPr indent="-228600" lvl="3" marL="1828800" algn="l">
              <a:lnSpc>
                <a:spcPct val="90000"/>
              </a:lnSpc>
              <a:spcBef>
                <a:spcPts val="500"/>
              </a:spcBef>
              <a:spcAft>
                <a:spcPts val="0"/>
              </a:spcAft>
              <a:buClr>
                <a:srgbClr val="8B8DA0"/>
              </a:buClr>
              <a:buSzPts val="1600"/>
              <a:buNone/>
              <a:defRPr sz="1600">
                <a:solidFill>
                  <a:srgbClr val="8B8DA0"/>
                </a:solidFill>
              </a:defRPr>
            </a:lvl4pPr>
            <a:lvl5pPr indent="-228600" lvl="4" marL="2286000" algn="l">
              <a:lnSpc>
                <a:spcPct val="90000"/>
              </a:lnSpc>
              <a:spcBef>
                <a:spcPts val="500"/>
              </a:spcBef>
              <a:spcAft>
                <a:spcPts val="0"/>
              </a:spcAft>
              <a:buClr>
                <a:srgbClr val="8B8DA0"/>
              </a:buClr>
              <a:buSzPts val="1600"/>
              <a:buNone/>
              <a:defRPr sz="1600">
                <a:solidFill>
                  <a:srgbClr val="8B8DA0"/>
                </a:solidFill>
              </a:defRPr>
            </a:lvl5pPr>
            <a:lvl6pPr indent="-228600" lvl="5" marL="2743200" algn="l">
              <a:lnSpc>
                <a:spcPct val="90000"/>
              </a:lnSpc>
              <a:spcBef>
                <a:spcPts val="500"/>
              </a:spcBef>
              <a:spcAft>
                <a:spcPts val="0"/>
              </a:spcAft>
              <a:buClr>
                <a:srgbClr val="8B8DA0"/>
              </a:buClr>
              <a:buSzPts val="1600"/>
              <a:buNone/>
              <a:defRPr sz="1600">
                <a:solidFill>
                  <a:srgbClr val="8B8DA0"/>
                </a:solidFill>
              </a:defRPr>
            </a:lvl6pPr>
            <a:lvl7pPr indent="-228600" lvl="6" marL="3200400" algn="l">
              <a:lnSpc>
                <a:spcPct val="90000"/>
              </a:lnSpc>
              <a:spcBef>
                <a:spcPts val="500"/>
              </a:spcBef>
              <a:spcAft>
                <a:spcPts val="0"/>
              </a:spcAft>
              <a:buClr>
                <a:srgbClr val="8B8DA0"/>
              </a:buClr>
              <a:buSzPts val="1600"/>
              <a:buNone/>
              <a:defRPr sz="1600">
                <a:solidFill>
                  <a:srgbClr val="8B8DA0"/>
                </a:solidFill>
              </a:defRPr>
            </a:lvl7pPr>
            <a:lvl8pPr indent="-228600" lvl="7" marL="3657600" algn="l">
              <a:lnSpc>
                <a:spcPct val="90000"/>
              </a:lnSpc>
              <a:spcBef>
                <a:spcPts val="500"/>
              </a:spcBef>
              <a:spcAft>
                <a:spcPts val="0"/>
              </a:spcAft>
              <a:buClr>
                <a:srgbClr val="8B8DA0"/>
              </a:buClr>
              <a:buSzPts val="1600"/>
              <a:buNone/>
              <a:defRPr sz="1600">
                <a:solidFill>
                  <a:srgbClr val="8B8DA0"/>
                </a:solidFill>
              </a:defRPr>
            </a:lvl8pPr>
            <a:lvl9pPr indent="-228600" lvl="8" marL="4114800" algn="l">
              <a:lnSpc>
                <a:spcPct val="90000"/>
              </a:lnSpc>
              <a:spcBef>
                <a:spcPts val="500"/>
              </a:spcBef>
              <a:spcAft>
                <a:spcPts val="0"/>
              </a:spcAft>
              <a:buClr>
                <a:srgbClr val="8B8DA0"/>
              </a:buClr>
              <a:buSzPts val="1600"/>
              <a:buNone/>
              <a:defRPr sz="1600">
                <a:solidFill>
                  <a:srgbClr val="8B8DA0"/>
                </a:solidFill>
              </a:defRPr>
            </a:lvl9pPr>
          </a:lstStyle>
          <a:p/>
        </p:txBody>
      </p:sp>
      <p:sp>
        <p:nvSpPr>
          <p:cNvPr id="86" name="Google Shape;8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87" name="Google Shape;87;p37"/>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88" name="Google Shape;88;p37"/>
          <p:cNvPicPr preferRelativeResize="0"/>
          <p:nvPr/>
        </p:nvPicPr>
        <p:blipFill rotWithShape="1">
          <a:blip r:embed="rId4">
            <a:alphaModFix/>
          </a:blip>
          <a:srcRect b="0" l="0" r="0" t="0"/>
          <a:stretch/>
        </p:blipFill>
        <p:spPr>
          <a:xfrm>
            <a:off x="8696304" y="255180"/>
            <a:ext cx="3336208" cy="96756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89" name="Shape 89"/>
        <p:cNvGrpSpPr/>
        <p:nvPr/>
      </p:nvGrpSpPr>
      <p:grpSpPr>
        <a:xfrm>
          <a:off x="0" y="0"/>
          <a:ext cx="0" cy="0"/>
          <a:chOff x="0" y="0"/>
          <a:chExt cx="0" cy="0"/>
        </a:xfrm>
      </p:grpSpPr>
      <p:sp>
        <p:nvSpPr>
          <p:cNvPr id="90" name="Google Shape;90;p38"/>
          <p:cNvSpPr txBox="1"/>
          <p:nvPr>
            <p:ph type="title"/>
          </p:nvPr>
        </p:nvSpPr>
        <p:spPr>
          <a:xfrm>
            <a:off x="516000" y="1"/>
            <a:ext cx="8416800" cy="13186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38"/>
          <p:cNvSpPr txBox="1"/>
          <p:nvPr>
            <p:ph idx="1" type="body"/>
          </p:nvPr>
        </p:nvSpPr>
        <p:spPr>
          <a:xfrm>
            <a:off x="592200" y="1661836"/>
            <a:ext cx="550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38"/>
          <p:cNvSpPr txBox="1"/>
          <p:nvPr>
            <p:ph idx="2" type="body"/>
          </p:nvPr>
        </p:nvSpPr>
        <p:spPr>
          <a:xfrm>
            <a:off x="6172200" y="1661836"/>
            <a:ext cx="550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38"/>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94" name="Google Shape;94;p38"/>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95" name="Google Shape;95;p38"/>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96" name="Shape 96"/>
        <p:cNvGrpSpPr/>
        <p:nvPr/>
      </p:nvGrpSpPr>
      <p:grpSpPr>
        <a:xfrm>
          <a:off x="0" y="0"/>
          <a:ext cx="0" cy="0"/>
          <a:chOff x="0" y="0"/>
          <a:chExt cx="0" cy="0"/>
        </a:xfrm>
      </p:grpSpPr>
      <p:sp>
        <p:nvSpPr>
          <p:cNvPr id="97" name="Google Shape;97;p39"/>
          <p:cNvSpPr txBox="1"/>
          <p:nvPr>
            <p:ph type="title"/>
          </p:nvPr>
        </p:nvSpPr>
        <p:spPr>
          <a:xfrm>
            <a:off x="516000" y="5555"/>
            <a:ext cx="8416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8" name="Google Shape;98;p39"/>
          <p:cNvSpPr txBox="1"/>
          <p:nvPr>
            <p:ph idx="1" type="body"/>
          </p:nvPr>
        </p:nvSpPr>
        <p:spPr>
          <a:xfrm>
            <a:off x="592200" y="1681163"/>
            <a:ext cx="5503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9" name="Google Shape;99;p39"/>
          <p:cNvSpPr txBox="1"/>
          <p:nvPr>
            <p:ph idx="2" type="body"/>
          </p:nvPr>
        </p:nvSpPr>
        <p:spPr>
          <a:xfrm>
            <a:off x="592200" y="2505075"/>
            <a:ext cx="550380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0" name="Google Shape;100;p39"/>
          <p:cNvSpPr txBox="1"/>
          <p:nvPr>
            <p:ph idx="3" type="body"/>
          </p:nvPr>
        </p:nvSpPr>
        <p:spPr>
          <a:xfrm>
            <a:off x="6172200" y="1681163"/>
            <a:ext cx="5503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1" name="Google Shape;101;p39"/>
          <p:cNvSpPr txBox="1"/>
          <p:nvPr>
            <p:ph idx="4" type="body"/>
          </p:nvPr>
        </p:nvSpPr>
        <p:spPr>
          <a:xfrm>
            <a:off x="6172200" y="2505075"/>
            <a:ext cx="550380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2" name="Google Shape;102;p39"/>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103" name="Google Shape;103;p39"/>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104" name="Google Shape;104;p39"/>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105" name="Shape 105"/>
        <p:cNvGrpSpPr/>
        <p:nvPr/>
      </p:nvGrpSpPr>
      <p:grpSpPr>
        <a:xfrm>
          <a:off x="0" y="0"/>
          <a:ext cx="0" cy="0"/>
          <a:chOff x="0" y="0"/>
          <a:chExt cx="0" cy="0"/>
        </a:xfrm>
      </p:grpSpPr>
      <p:sp>
        <p:nvSpPr>
          <p:cNvPr id="106" name="Google Shape;106;p40"/>
          <p:cNvSpPr txBox="1"/>
          <p:nvPr>
            <p:ph type="title"/>
          </p:nvPr>
        </p:nvSpPr>
        <p:spPr>
          <a:xfrm>
            <a:off x="516000" y="0"/>
            <a:ext cx="8416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7" name="Google Shape;107;p40"/>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108" name="Google Shape;108;p40"/>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109" name="Google Shape;109;p40"/>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110" name="Shape 110"/>
        <p:cNvGrpSpPr/>
        <p:nvPr/>
      </p:nvGrpSpPr>
      <p:grpSpPr>
        <a:xfrm>
          <a:off x="0" y="0"/>
          <a:ext cx="0" cy="0"/>
          <a:chOff x="0" y="0"/>
          <a:chExt cx="0" cy="0"/>
        </a:xfrm>
      </p:grpSpPr>
      <p:pic>
        <p:nvPicPr>
          <p:cNvPr descr="Graphical user interface, text&#10;&#10;Description automatically generated" id="111" name="Google Shape;111;p41"/>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112" name="Google Shape;112;p41"/>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113" name="Shape 113"/>
        <p:cNvGrpSpPr/>
        <p:nvPr/>
      </p:nvGrpSpPr>
      <p:grpSpPr>
        <a:xfrm>
          <a:off x="0" y="0"/>
          <a:ext cx="0" cy="0"/>
          <a:chOff x="0" y="0"/>
          <a:chExt cx="0" cy="0"/>
        </a:xfrm>
      </p:grpSpPr>
      <p:sp>
        <p:nvSpPr>
          <p:cNvPr id="114" name="Google Shape;114;p42"/>
          <p:cNvSpPr txBox="1"/>
          <p:nvPr>
            <p:ph type="title"/>
          </p:nvPr>
        </p:nvSpPr>
        <p:spPr>
          <a:xfrm>
            <a:off x="839788" y="1676400"/>
            <a:ext cx="3932237" cy="1701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42"/>
          <p:cNvSpPr txBox="1"/>
          <p:nvPr>
            <p:ph idx="1" type="body"/>
          </p:nvPr>
        </p:nvSpPr>
        <p:spPr>
          <a:xfrm>
            <a:off x="5183188" y="1676400"/>
            <a:ext cx="6172200" cy="44259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16" name="Google Shape;116;p42"/>
          <p:cNvSpPr txBox="1"/>
          <p:nvPr>
            <p:ph idx="2" type="body"/>
          </p:nvPr>
        </p:nvSpPr>
        <p:spPr>
          <a:xfrm>
            <a:off x="839788" y="3378200"/>
            <a:ext cx="3932237" cy="28336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17" name="Google Shape;117;p42"/>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118" name="Google Shape;118;p42"/>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119" name="Google Shape;119;p42"/>
          <p:cNvPicPr preferRelativeResize="0"/>
          <p:nvPr/>
        </p:nvPicPr>
        <p:blipFill rotWithShape="1">
          <a:blip r:embed="rId4">
            <a:alphaModFix/>
          </a:blip>
          <a:srcRect b="0" l="0" r="0" t="0"/>
          <a:stretch/>
        </p:blipFill>
        <p:spPr>
          <a:xfrm>
            <a:off x="8549658" y="255181"/>
            <a:ext cx="3482853" cy="101009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120" name="Shape 120"/>
        <p:cNvGrpSpPr/>
        <p:nvPr/>
      </p:nvGrpSpPr>
      <p:grpSpPr>
        <a:xfrm>
          <a:off x="0" y="0"/>
          <a:ext cx="0" cy="0"/>
          <a:chOff x="0" y="0"/>
          <a:chExt cx="0" cy="0"/>
        </a:xfrm>
      </p:grpSpPr>
      <p:sp>
        <p:nvSpPr>
          <p:cNvPr id="121" name="Google Shape;121;p43"/>
          <p:cNvSpPr txBox="1"/>
          <p:nvPr>
            <p:ph type="title"/>
          </p:nvPr>
        </p:nvSpPr>
        <p:spPr>
          <a:xfrm>
            <a:off x="839788" y="1638299"/>
            <a:ext cx="3932237" cy="23621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43"/>
          <p:cNvSpPr/>
          <p:nvPr>
            <p:ph idx="2" type="pic"/>
          </p:nvPr>
        </p:nvSpPr>
        <p:spPr>
          <a:xfrm>
            <a:off x="5183188" y="1638300"/>
            <a:ext cx="6492812" cy="4394200"/>
          </a:xfrm>
          <a:prstGeom prst="rect">
            <a:avLst/>
          </a:prstGeom>
          <a:noFill/>
          <a:ln>
            <a:noFill/>
          </a:ln>
        </p:spPr>
      </p:sp>
      <p:sp>
        <p:nvSpPr>
          <p:cNvPr id="123" name="Google Shape;123;p43"/>
          <p:cNvSpPr txBox="1"/>
          <p:nvPr>
            <p:ph idx="1" type="body"/>
          </p:nvPr>
        </p:nvSpPr>
        <p:spPr>
          <a:xfrm>
            <a:off x="839788" y="4000499"/>
            <a:ext cx="3932237" cy="19443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24" name="Google Shape;124;p43"/>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125" name="Google Shape;125;p43"/>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126" name="Google Shape;126;p43"/>
          <p:cNvPicPr preferRelativeResize="0"/>
          <p:nvPr/>
        </p:nvPicPr>
        <p:blipFill rotWithShape="1">
          <a:blip r:embed="rId4">
            <a:alphaModFix/>
          </a:blip>
          <a:srcRect b="0" l="0" r="0" t="0"/>
          <a:stretch/>
        </p:blipFill>
        <p:spPr>
          <a:xfrm>
            <a:off x="8369466" y="143318"/>
            <a:ext cx="3652414" cy="105926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bg>
      <p:bgPr>
        <a:blipFill>
          <a:blip r:embed="rId2">
            <a:alphaModFix/>
          </a:blip>
          <a:stretch>
            <a:fillRect/>
          </a:stretch>
        </a:blipFill>
      </p:bgPr>
    </p:bg>
    <p:spTree>
      <p:nvGrpSpPr>
        <p:cNvPr id="18" name="Shape 18"/>
        <p:cNvGrpSpPr/>
        <p:nvPr/>
      </p:nvGrpSpPr>
      <p:grpSpPr>
        <a:xfrm>
          <a:off x="0" y="0"/>
          <a:ext cx="0" cy="0"/>
          <a:chOff x="0" y="0"/>
          <a:chExt cx="0" cy="0"/>
        </a:xfrm>
      </p:grpSpPr>
      <p:sp>
        <p:nvSpPr>
          <p:cNvPr id="19" name="Google Shape;19;p26"/>
          <p:cNvSpPr txBox="1"/>
          <p:nvPr>
            <p:ph type="title"/>
          </p:nvPr>
        </p:nvSpPr>
        <p:spPr>
          <a:xfrm>
            <a:off x="839788" y="1676400"/>
            <a:ext cx="3932237" cy="17018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6"/>
          <p:cNvSpPr txBox="1"/>
          <p:nvPr>
            <p:ph idx="1" type="body"/>
          </p:nvPr>
        </p:nvSpPr>
        <p:spPr>
          <a:xfrm>
            <a:off x="5183188" y="1676400"/>
            <a:ext cx="6172200" cy="442595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1" name="Google Shape;21;p26"/>
          <p:cNvSpPr txBox="1"/>
          <p:nvPr>
            <p:ph idx="2" type="body"/>
          </p:nvPr>
        </p:nvSpPr>
        <p:spPr>
          <a:xfrm>
            <a:off x="839788" y="3378200"/>
            <a:ext cx="3932237" cy="28336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2" name="Google Shape;22;p26"/>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23" name="Google Shape;23;p26"/>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24" name="Google Shape;24;p26"/>
          <p:cNvPicPr preferRelativeResize="0"/>
          <p:nvPr/>
        </p:nvPicPr>
        <p:blipFill rotWithShape="1">
          <a:blip r:embed="rId4">
            <a:alphaModFix/>
          </a:blip>
          <a:srcRect b="0" l="0" r="0" t="0"/>
          <a:stretch/>
        </p:blipFill>
        <p:spPr>
          <a:xfrm>
            <a:off x="8696304" y="255181"/>
            <a:ext cx="3336207" cy="96756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27"/>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7"/>
          <p:cNvSpPr txBox="1"/>
          <p:nvPr>
            <p:ph idx="1" type="body"/>
          </p:nvPr>
        </p:nvSpPr>
        <p:spPr>
          <a:xfrm>
            <a:off x="516000" y="1597795"/>
            <a:ext cx="11160000" cy="44661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27"/>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29" name="Google Shape;29;p27"/>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30" name="Google Shape;30;p27"/>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blipFill>
          <a:blip r:embed="rId2">
            <a:alphaModFix/>
          </a:blip>
          <a:stretch>
            <a:fillRect/>
          </a:stretch>
        </a:blipFill>
      </p:bgPr>
    </p:bg>
    <p:spTree>
      <p:nvGrpSpPr>
        <p:cNvPr id="31" name="Shape 31"/>
        <p:cNvGrpSpPr/>
        <p:nvPr/>
      </p:nvGrpSpPr>
      <p:grpSpPr>
        <a:xfrm>
          <a:off x="0" y="0"/>
          <a:ext cx="0" cy="0"/>
          <a:chOff x="0" y="0"/>
          <a:chExt cx="0" cy="0"/>
        </a:xfrm>
      </p:grpSpPr>
      <p:sp>
        <p:nvSpPr>
          <p:cNvPr id="32" name="Google Shape;32;p28"/>
          <p:cNvSpPr txBox="1"/>
          <p:nvPr>
            <p:ph type="title"/>
          </p:nvPr>
        </p:nvSpPr>
        <p:spPr>
          <a:xfrm>
            <a:off x="839788" y="1638299"/>
            <a:ext cx="3932237" cy="2362199"/>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p:nvPr>
            <p:ph idx="2" type="pic"/>
          </p:nvPr>
        </p:nvSpPr>
        <p:spPr>
          <a:xfrm>
            <a:off x="5183188" y="1638300"/>
            <a:ext cx="6492812" cy="4394200"/>
          </a:xfrm>
          <a:prstGeom prst="rect">
            <a:avLst/>
          </a:prstGeom>
          <a:noFill/>
          <a:ln>
            <a:noFill/>
          </a:ln>
        </p:spPr>
      </p:sp>
      <p:sp>
        <p:nvSpPr>
          <p:cNvPr id="34" name="Google Shape;34;p28"/>
          <p:cNvSpPr txBox="1"/>
          <p:nvPr>
            <p:ph idx="1" type="body"/>
          </p:nvPr>
        </p:nvSpPr>
        <p:spPr>
          <a:xfrm>
            <a:off x="839788" y="4000499"/>
            <a:ext cx="3932237" cy="19443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5" name="Google Shape;35;p28"/>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36" name="Google Shape;36;p28"/>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37" name="Google Shape;37;p28"/>
          <p:cNvPicPr preferRelativeResize="0"/>
          <p:nvPr/>
        </p:nvPicPr>
        <p:blipFill rotWithShape="1">
          <a:blip r:embed="rId4">
            <a:alphaModFix/>
          </a:blip>
          <a:srcRect b="0" l="0" r="0" t="0"/>
          <a:stretch/>
        </p:blipFill>
        <p:spPr>
          <a:xfrm>
            <a:off x="8916272" y="255181"/>
            <a:ext cx="3116239" cy="90376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38" name="Shape 38"/>
        <p:cNvGrpSpPr/>
        <p:nvPr/>
      </p:nvGrpSpPr>
      <p:grpSpPr>
        <a:xfrm>
          <a:off x="0" y="0"/>
          <a:ext cx="0" cy="0"/>
          <a:chOff x="0" y="0"/>
          <a:chExt cx="0" cy="0"/>
        </a:xfrm>
      </p:grpSpPr>
      <p:sp>
        <p:nvSpPr>
          <p:cNvPr id="39" name="Google Shape;39;p2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b="1"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B8DA0"/>
              </a:buClr>
              <a:buSzPts val="2400"/>
              <a:buNone/>
              <a:defRPr sz="2400">
                <a:solidFill>
                  <a:srgbClr val="8B8DA0"/>
                </a:solidFill>
              </a:defRPr>
            </a:lvl1pPr>
            <a:lvl2pPr indent="-228600" lvl="1" marL="914400" algn="l">
              <a:lnSpc>
                <a:spcPct val="90000"/>
              </a:lnSpc>
              <a:spcBef>
                <a:spcPts val="500"/>
              </a:spcBef>
              <a:spcAft>
                <a:spcPts val="0"/>
              </a:spcAft>
              <a:buClr>
                <a:srgbClr val="8B8DA0"/>
              </a:buClr>
              <a:buSzPts val="2000"/>
              <a:buNone/>
              <a:defRPr sz="2000">
                <a:solidFill>
                  <a:srgbClr val="8B8DA0"/>
                </a:solidFill>
              </a:defRPr>
            </a:lvl2pPr>
            <a:lvl3pPr indent="-228600" lvl="2" marL="1371600" algn="l">
              <a:lnSpc>
                <a:spcPct val="90000"/>
              </a:lnSpc>
              <a:spcBef>
                <a:spcPts val="500"/>
              </a:spcBef>
              <a:spcAft>
                <a:spcPts val="0"/>
              </a:spcAft>
              <a:buClr>
                <a:srgbClr val="8B8DA0"/>
              </a:buClr>
              <a:buSzPts val="1800"/>
              <a:buNone/>
              <a:defRPr sz="1800">
                <a:solidFill>
                  <a:srgbClr val="8B8DA0"/>
                </a:solidFill>
              </a:defRPr>
            </a:lvl3pPr>
            <a:lvl4pPr indent="-228600" lvl="3" marL="1828800" algn="l">
              <a:lnSpc>
                <a:spcPct val="90000"/>
              </a:lnSpc>
              <a:spcBef>
                <a:spcPts val="500"/>
              </a:spcBef>
              <a:spcAft>
                <a:spcPts val="0"/>
              </a:spcAft>
              <a:buClr>
                <a:srgbClr val="8B8DA0"/>
              </a:buClr>
              <a:buSzPts val="1600"/>
              <a:buNone/>
              <a:defRPr sz="1600">
                <a:solidFill>
                  <a:srgbClr val="8B8DA0"/>
                </a:solidFill>
              </a:defRPr>
            </a:lvl4pPr>
            <a:lvl5pPr indent="-228600" lvl="4" marL="2286000" algn="l">
              <a:lnSpc>
                <a:spcPct val="90000"/>
              </a:lnSpc>
              <a:spcBef>
                <a:spcPts val="500"/>
              </a:spcBef>
              <a:spcAft>
                <a:spcPts val="0"/>
              </a:spcAft>
              <a:buClr>
                <a:srgbClr val="8B8DA0"/>
              </a:buClr>
              <a:buSzPts val="1600"/>
              <a:buNone/>
              <a:defRPr sz="1600">
                <a:solidFill>
                  <a:srgbClr val="8B8DA0"/>
                </a:solidFill>
              </a:defRPr>
            </a:lvl5pPr>
            <a:lvl6pPr indent="-228600" lvl="5" marL="2743200" algn="l">
              <a:lnSpc>
                <a:spcPct val="90000"/>
              </a:lnSpc>
              <a:spcBef>
                <a:spcPts val="500"/>
              </a:spcBef>
              <a:spcAft>
                <a:spcPts val="0"/>
              </a:spcAft>
              <a:buClr>
                <a:srgbClr val="8B8DA0"/>
              </a:buClr>
              <a:buSzPts val="1600"/>
              <a:buNone/>
              <a:defRPr sz="1600">
                <a:solidFill>
                  <a:srgbClr val="8B8DA0"/>
                </a:solidFill>
              </a:defRPr>
            </a:lvl6pPr>
            <a:lvl7pPr indent="-228600" lvl="6" marL="3200400" algn="l">
              <a:lnSpc>
                <a:spcPct val="90000"/>
              </a:lnSpc>
              <a:spcBef>
                <a:spcPts val="500"/>
              </a:spcBef>
              <a:spcAft>
                <a:spcPts val="0"/>
              </a:spcAft>
              <a:buClr>
                <a:srgbClr val="8B8DA0"/>
              </a:buClr>
              <a:buSzPts val="1600"/>
              <a:buNone/>
              <a:defRPr sz="1600">
                <a:solidFill>
                  <a:srgbClr val="8B8DA0"/>
                </a:solidFill>
              </a:defRPr>
            </a:lvl7pPr>
            <a:lvl8pPr indent="-228600" lvl="7" marL="3657600" algn="l">
              <a:lnSpc>
                <a:spcPct val="90000"/>
              </a:lnSpc>
              <a:spcBef>
                <a:spcPts val="500"/>
              </a:spcBef>
              <a:spcAft>
                <a:spcPts val="0"/>
              </a:spcAft>
              <a:buClr>
                <a:srgbClr val="8B8DA0"/>
              </a:buClr>
              <a:buSzPts val="1600"/>
              <a:buNone/>
              <a:defRPr sz="1600">
                <a:solidFill>
                  <a:srgbClr val="8B8DA0"/>
                </a:solidFill>
              </a:defRPr>
            </a:lvl8pPr>
            <a:lvl9pPr indent="-228600" lvl="8" marL="4114800" algn="l">
              <a:lnSpc>
                <a:spcPct val="90000"/>
              </a:lnSpc>
              <a:spcBef>
                <a:spcPts val="500"/>
              </a:spcBef>
              <a:spcAft>
                <a:spcPts val="0"/>
              </a:spcAft>
              <a:buClr>
                <a:srgbClr val="8B8DA0"/>
              </a:buClr>
              <a:buSzPts val="1600"/>
              <a:buNone/>
              <a:defRPr sz="1600">
                <a:solidFill>
                  <a:srgbClr val="8B8DA0"/>
                </a:solidFill>
              </a:defRPr>
            </a:lvl9pPr>
          </a:lstStyle>
          <a:p/>
        </p:txBody>
      </p:sp>
      <p:sp>
        <p:nvSpPr>
          <p:cNvPr id="41" name="Google Shape;41;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42" name="Google Shape;42;p29"/>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43" name="Google Shape;43;p29"/>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30"/>
          <p:cNvSpPr txBox="1"/>
          <p:nvPr>
            <p:ph type="title"/>
          </p:nvPr>
        </p:nvSpPr>
        <p:spPr>
          <a:xfrm>
            <a:off x="516000" y="1"/>
            <a:ext cx="8416800" cy="131866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0"/>
          <p:cNvSpPr txBox="1"/>
          <p:nvPr>
            <p:ph idx="1" type="body"/>
          </p:nvPr>
        </p:nvSpPr>
        <p:spPr>
          <a:xfrm>
            <a:off x="592200" y="1661836"/>
            <a:ext cx="550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2" type="body"/>
          </p:nvPr>
        </p:nvSpPr>
        <p:spPr>
          <a:xfrm>
            <a:off x="6172200" y="1661836"/>
            <a:ext cx="55038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49" name="Google Shape;49;p30"/>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50" name="Google Shape;50;p30"/>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blipFill>
          <a:blip r:embed="rId2">
            <a:alphaModFix/>
          </a:blip>
          <a:stretch>
            <a:fillRect/>
          </a:stretch>
        </a:blipFill>
      </p:bgPr>
    </p:bg>
    <p:spTree>
      <p:nvGrpSpPr>
        <p:cNvPr id="51" name="Shape 51"/>
        <p:cNvGrpSpPr/>
        <p:nvPr/>
      </p:nvGrpSpPr>
      <p:grpSpPr>
        <a:xfrm>
          <a:off x="0" y="0"/>
          <a:ext cx="0" cy="0"/>
          <a:chOff x="0" y="0"/>
          <a:chExt cx="0" cy="0"/>
        </a:xfrm>
      </p:grpSpPr>
      <p:sp>
        <p:nvSpPr>
          <p:cNvPr id="52" name="Google Shape;52;p31"/>
          <p:cNvSpPr txBox="1"/>
          <p:nvPr>
            <p:ph type="title"/>
          </p:nvPr>
        </p:nvSpPr>
        <p:spPr>
          <a:xfrm>
            <a:off x="516000" y="5555"/>
            <a:ext cx="8416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1"/>
          <p:cNvSpPr txBox="1"/>
          <p:nvPr>
            <p:ph idx="1" type="body"/>
          </p:nvPr>
        </p:nvSpPr>
        <p:spPr>
          <a:xfrm>
            <a:off x="592200" y="1681163"/>
            <a:ext cx="5503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31"/>
          <p:cNvSpPr txBox="1"/>
          <p:nvPr>
            <p:ph idx="2" type="body"/>
          </p:nvPr>
        </p:nvSpPr>
        <p:spPr>
          <a:xfrm>
            <a:off x="592200" y="2505075"/>
            <a:ext cx="550380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31"/>
          <p:cNvSpPr txBox="1"/>
          <p:nvPr>
            <p:ph idx="3" type="body"/>
          </p:nvPr>
        </p:nvSpPr>
        <p:spPr>
          <a:xfrm>
            <a:off x="6172200" y="1681163"/>
            <a:ext cx="550380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31"/>
          <p:cNvSpPr txBox="1"/>
          <p:nvPr>
            <p:ph idx="4" type="body"/>
          </p:nvPr>
        </p:nvSpPr>
        <p:spPr>
          <a:xfrm>
            <a:off x="6172200" y="2505075"/>
            <a:ext cx="550380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31"/>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58" name="Google Shape;58;p31"/>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59" name="Google Shape;59;p31"/>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blipFill>
          <a:blip r:embed="rId2">
            <a:alphaModFix/>
          </a:blip>
          <a:stretch>
            <a:fillRect/>
          </a:stretch>
        </a:blipFill>
      </p:bgPr>
    </p:bg>
    <p:spTree>
      <p:nvGrpSpPr>
        <p:cNvPr id="60" name="Shape 60"/>
        <p:cNvGrpSpPr/>
        <p:nvPr/>
      </p:nvGrpSpPr>
      <p:grpSpPr>
        <a:xfrm>
          <a:off x="0" y="0"/>
          <a:ext cx="0" cy="0"/>
          <a:chOff x="0" y="0"/>
          <a:chExt cx="0" cy="0"/>
        </a:xfrm>
      </p:grpSpPr>
      <p:sp>
        <p:nvSpPr>
          <p:cNvPr id="61" name="Google Shape;61;p32"/>
          <p:cNvSpPr txBox="1"/>
          <p:nvPr>
            <p:ph type="title"/>
          </p:nvPr>
        </p:nvSpPr>
        <p:spPr>
          <a:xfrm>
            <a:off x="516000" y="0"/>
            <a:ext cx="84168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2"/>
          <p:cNvSpPr txBox="1"/>
          <p:nvPr>
            <p:ph idx="12" type="sldNum"/>
          </p:nvPr>
        </p:nvSpPr>
        <p:spPr>
          <a:xfrm>
            <a:off x="89328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s-ES"/>
              <a:t>‹#›</a:t>
            </a:fld>
            <a:endParaRPr/>
          </a:p>
        </p:txBody>
      </p:sp>
      <p:pic>
        <p:nvPicPr>
          <p:cNvPr descr="Graphical user interface, text&#10;&#10;Description automatically generated" id="63" name="Google Shape;63;p32"/>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64" name="Google Shape;64;p32"/>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blipFill>
          <a:blip r:embed="rId2">
            <a:alphaModFix/>
          </a:blip>
          <a:stretch>
            <a:fillRect/>
          </a:stretch>
        </a:blipFill>
      </p:bgPr>
    </p:bg>
    <p:spTree>
      <p:nvGrpSpPr>
        <p:cNvPr id="65" name="Shape 65"/>
        <p:cNvGrpSpPr/>
        <p:nvPr/>
      </p:nvGrpSpPr>
      <p:grpSpPr>
        <a:xfrm>
          <a:off x="0" y="0"/>
          <a:ext cx="0" cy="0"/>
          <a:chOff x="0" y="0"/>
          <a:chExt cx="0" cy="0"/>
        </a:xfrm>
      </p:grpSpPr>
      <p:pic>
        <p:nvPicPr>
          <p:cNvPr descr="Graphical user interface, text&#10;&#10;Description automatically generated" id="66" name="Google Shape;66;p33"/>
          <p:cNvPicPr preferRelativeResize="0"/>
          <p:nvPr/>
        </p:nvPicPr>
        <p:blipFill rotWithShape="1">
          <a:blip r:embed="rId3">
            <a:alphaModFix/>
          </a:blip>
          <a:srcRect b="0" l="0" r="0" t="0"/>
          <a:stretch/>
        </p:blipFill>
        <p:spPr>
          <a:xfrm>
            <a:off x="164432" y="6196443"/>
            <a:ext cx="2511777" cy="525032"/>
          </a:xfrm>
          <a:prstGeom prst="rect">
            <a:avLst/>
          </a:prstGeom>
          <a:noFill/>
          <a:ln>
            <a:noFill/>
          </a:ln>
        </p:spPr>
      </p:pic>
      <p:pic>
        <p:nvPicPr>
          <p:cNvPr descr="Imagen que contiene firmar, plato, dibujo, señal&#10;&#10;Descripción generada automáticamente" id="67" name="Google Shape;67;p33"/>
          <p:cNvPicPr preferRelativeResize="0"/>
          <p:nvPr/>
        </p:nvPicPr>
        <p:blipFill rotWithShape="1">
          <a:blip r:embed="rId4">
            <a:alphaModFix/>
          </a:blip>
          <a:srcRect b="0" l="0" r="0" t="0"/>
          <a:stretch/>
        </p:blipFill>
        <p:spPr>
          <a:xfrm>
            <a:off x="9294472" y="255181"/>
            <a:ext cx="2738039" cy="79408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10" Type="http://schemas.openxmlformats.org/officeDocument/2006/relationships/theme" Target="../theme/theme1.xml"/><Relationship Id="rId9" Type="http://schemas.openxmlformats.org/officeDocument/2006/relationships/slideLayout" Target="../slideLayouts/slideLayout18.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B8DA0"/>
                </a:solidFill>
                <a:latin typeface="Arial"/>
                <a:ea typeface="Arial"/>
                <a:cs typeface="Arial"/>
                <a:sym typeface="Arial"/>
              </a:defRPr>
            </a:lvl1pPr>
            <a:lvl2pPr indent="0" lvl="1" marL="0" marR="0" rtl="0" algn="r">
              <a:spcBef>
                <a:spcPts val="0"/>
              </a:spcBef>
              <a:buNone/>
              <a:defRPr b="0" i="0" sz="1200" u="none" cap="none" strike="noStrike">
                <a:solidFill>
                  <a:srgbClr val="8B8DA0"/>
                </a:solidFill>
                <a:latin typeface="Arial"/>
                <a:ea typeface="Arial"/>
                <a:cs typeface="Arial"/>
                <a:sym typeface="Arial"/>
              </a:defRPr>
            </a:lvl2pPr>
            <a:lvl3pPr indent="0" lvl="2" marL="0" marR="0" rtl="0" algn="r">
              <a:spcBef>
                <a:spcPts val="0"/>
              </a:spcBef>
              <a:buNone/>
              <a:defRPr b="0" i="0" sz="1200" u="none" cap="none" strike="noStrike">
                <a:solidFill>
                  <a:srgbClr val="8B8DA0"/>
                </a:solidFill>
                <a:latin typeface="Arial"/>
                <a:ea typeface="Arial"/>
                <a:cs typeface="Arial"/>
                <a:sym typeface="Arial"/>
              </a:defRPr>
            </a:lvl3pPr>
            <a:lvl4pPr indent="0" lvl="3" marL="0" marR="0" rtl="0" algn="r">
              <a:spcBef>
                <a:spcPts val="0"/>
              </a:spcBef>
              <a:buNone/>
              <a:defRPr b="0" i="0" sz="1200" u="none" cap="none" strike="noStrike">
                <a:solidFill>
                  <a:srgbClr val="8B8DA0"/>
                </a:solidFill>
                <a:latin typeface="Arial"/>
                <a:ea typeface="Arial"/>
                <a:cs typeface="Arial"/>
                <a:sym typeface="Arial"/>
              </a:defRPr>
            </a:lvl4pPr>
            <a:lvl5pPr indent="0" lvl="4" marL="0" marR="0" rtl="0" algn="r">
              <a:spcBef>
                <a:spcPts val="0"/>
              </a:spcBef>
              <a:buNone/>
              <a:defRPr b="0" i="0" sz="1200" u="none" cap="none" strike="noStrike">
                <a:solidFill>
                  <a:srgbClr val="8B8DA0"/>
                </a:solidFill>
                <a:latin typeface="Arial"/>
                <a:ea typeface="Arial"/>
                <a:cs typeface="Arial"/>
                <a:sym typeface="Arial"/>
              </a:defRPr>
            </a:lvl5pPr>
            <a:lvl6pPr indent="0" lvl="5" marL="0" marR="0" rtl="0" algn="r">
              <a:spcBef>
                <a:spcPts val="0"/>
              </a:spcBef>
              <a:buNone/>
              <a:defRPr b="0" i="0" sz="1200" u="none" cap="none" strike="noStrike">
                <a:solidFill>
                  <a:srgbClr val="8B8DA0"/>
                </a:solidFill>
                <a:latin typeface="Arial"/>
                <a:ea typeface="Arial"/>
                <a:cs typeface="Arial"/>
                <a:sym typeface="Arial"/>
              </a:defRPr>
            </a:lvl6pPr>
            <a:lvl7pPr indent="0" lvl="6" marL="0" marR="0" rtl="0" algn="r">
              <a:spcBef>
                <a:spcPts val="0"/>
              </a:spcBef>
              <a:buNone/>
              <a:defRPr b="0" i="0" sz="1200" u="none" cap="none" strike="noStrike">
                <a:solidFill>
                  <a:srgbClr val="8B8DA0"/>
                </a:solidFill>
                <a:latin typeface="Arial"/>
                <a:ea typeface="Arial"/>
                <a:cs typeface="Arial"/>
                <a:sym typeface="Arial"/>
              </a:defRPr>
            </a:lvl7pPr>
            <a:lvl8pPr indent="0" lvl="7" marL="0" marR="0" rtl="0" algn="r">
              <a:spcBef>
                <a:spcPts val="0"/>
              </a:spcBef>
              <a:buNone/>
              <a:defRPr b="0" i="0" sz="1200" u="none" cap="none" strike="noStrike">
                <a:solidFill>
                  <a:srgbClr val="8B8DA0"/>
                </a:solidFill>
                <a:latin typeface="Arial"/>
                <a:ea typeface="Arial"/>
                <a:cs typeface="Arial"/>
                <a:sym typeface="Arial"/>
              </a:defRPr>
            </a:lvl8pPr>
            <a:lvl9pPr indent="0" lvl="8" marL="0" marR="0" rtl="0" algn="r">
              <a:spcBef>
                <a:spcPts val="0"/>
              </a:spcBef>
              <a:buNone/>
              <a:defRPr b="0" i="0" sz="1200" u="none" cap="none" strike="noStrike">
                <a:solidFill>
                  <a:srgbClr val="8B8DA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8" name="Shape 68"/>
        <p:cNvGrpSpPr/>
        <p:nvPr/>
      </p:nvGrpSpPr>
      <p:grpSpPr>
        <a:xfrm>
          <a:off x="0" y="0"/>
          <a:ext cx="0" cy="0"/>
          <a:chOff x="0" y="0"/>
          <a:chExt cx="0" cy="0"/>
        </a:xfrm>
      </p:grpSpPr>
      <p:sp>
        <p:nvSpPr>
          <p:cNvPr id="69" name="Google Shape;69;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Google Shape;70;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1" name="Google Shape;7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B8DA0"/>
                </a:solidFill>
                <a:latin typeface="Arial"/>
                <a:ea typeface="Arial"/>
                <a:cs typeface="Arial"/>
                <a:sym typeface="Arial"/>
              </a:defRPr>
            </a:lvl1pPr>
            <a:lvl2pPr indent="0" lvl="1" marL="0" marR="0" rtl="0" algn="r">
              <a:spcBef>
                <a:spcPts val="0"/>
              </a:spcBef>
              <a:buNone/>
              <a:defRPr sz="1200">
                <a:solidFill>
                  <a:srgbClr val="8B8DA0"/>
                </a:solidFill>
                <a:latin typeface="Arial"/>
                <a:ea typeface="Arial"/>
                <a:cs typeface="Arial"/>
                <a:sym typeface="Arial"/>
              </a:defRPr>
            </a:lvl2pPr>
            <a:lvl3pPr indent="0" lvl="2" marL="0" marR="0" rtl="0" algn="r">
              <a:spcBef>
                <a:spcPts val="0"/>
              </a:spcBef>
              <a:buNone/>
              <a:defRPr sz="1200">
                <a:solidFill>
                  <a:srgbClr val="8B8DA0"/>
                </a:solidFill>
                <a:latin typeface="Arial"/>
                <a:ea typeface="Arial"/>
                <a:cs typeface="Arial"/>
                <a:sym typeface="Arial"/>
              </a:defRPr>
            </a:lvl3pPr>
            <a:lvl4pPr indent="0" lvl="3" marL="0" marR="0" rtl="0" algn="r">
              <a:spcBef>
                <a:spcPts val="0"/>
              </a:spcBef>
              <a:buNone/>
              <a:defRPr sz="1200">
                <a:solidFill>
                  <a:srgbClr val="8B8DA0"/>
                </a:solidFill>
                <a:latin typeface="Arial"/>
                <a:ea typeface="Arial"/>
                <a:cs typeface="Arial"/>
                <a:sym typeface="Arial"/>
              </a:defRPr>
            </a:lvl4pPr>
            <a:lvl5pPr indent="0" lvl="4" marL="0" marR="0" rtl="0" algn="r">
              <a:spcBef>
                <a:spcPts val="0"/>
              </a:spcBef>
              <a:buNone/>
              <a:defRPr sz="1200">
                <a:solidFill>
                  <a:srgbClr val="8B8DA0"/>
                </a:solidFill>
                <a:latin typeface="Arial"/>
                <a:ea typeface="Arial"/>
                <a:cs typeface="Arial"/>
                <a:sym typeface="Arial"/>
              </a:defRPr>
            </a:lvl5pPr>
            <a:lvl6pPr indent="0" lvl="5" marL="0" marR="0" rtl="0" algn="r">
              <a:spcBef>
                <a:spcPts val="0"/>
              </a:spcBef>
              <a:buNone/>
              <a:defRPr sz="1200">
                <a:solidFill>
                  <a:srgbClr val="8B8DA0"/>
                </a:solidFill>
                <a:latin typeface="Arial"/>
                <a:ea typeface="Arial"/>
                <a:cs typeface="Arial"/>
                <a:sym typeface="Arial"/>
              </a:defRPr>
            </a:lvl6pPr>
            <a:lvl7pPr indent="0" lvl="6" marL="0" marR="0" rtl="0" algn="r">
              <a:spcBef>
                <a:spcPts val="0"/>
              </a:spcBef>
              <a:buNone/>
              <a:defRPr sz="1200">
                <a:solidFill>
                  <a:srgbClr val="8B8DA0"/>
                </a:solidFill>
                <a:latin typeface="Arial"/>
                <a:ea typeface="Arial"/>
                <a:cs typeface="Arial"/>
                <a:sym typeface="Arial"/>
              </a:defRPr>
            </a:lvl7pPr>
            <a:lvl8pPr indent="0" lvl="7" marL="0" marR="0" rtl="0" algn="r">
              <a:spcBef>
                <a:spcPts val="0"/>
              </a:spcBef>
              <a:buNone/>
              <a:defRPr sz="1200">
                <a:solidFill>
                  <a:srgbClr val="8B8DA0"/>
                </a:solidFill>
                <a:latin typeface="Arial"/>
                <a:ea typeface="Arial"/>
                <a:cs typeface="Arial"/>
                <a:sym typeface="Arial"/>
              </a:defRPr>
            </a:lvl8pPr>
            <a:lvl9pPr indent="0" lvl="8" marL="0" marR="0" rtl="0" algn="r">
              <a:spcBef>
                <a:spcPts val="0"/>
              </a:spcBef>
              <a:buNone/>
              <a:defRPr sz="1200">
                <a:solidFill>
                  <a:srgbClr val="8B8DA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5.png"/><Relationship Id="rId4" Type="http://schemas.openxmlformats.org/officeDocument/2006/relationships/image" Target="../media/image41.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mailto:m.aznar@matica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1" Type="http://schemas.openxmlformats.org/officeDocument/2006/relationships/image" Target="../media/image19.png"/><Relationship Id="rId10" Type="http://schemas.openxmlformats.org/officeDocument/2006/relationships/image" Target="../media/image22.png"/><Relationship Id="rId13" Type="http://schemas.openxmlformats.org/officeDocument/2006/relationships/image" Target="../media/image17.png"/><Relationship Id="rId12" Type="http://schemas.openxmlformats.org/officeDocument/2006/relationships/image" Target="../media/image16.jpg"/><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46.png"/><Relationship Id="rId9" Type="http://schemas.openxmlformats.org/officeDocument/2006/relationships/image" Target="../media/image21.jpg"/><Relationship Id="rId14" Type="http://schemas.openxmlformats.org/officeDocument/2006/relationships/image" Target="../media/image24.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12.png"/><Relationship Id="rId8"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
          <p:cNvSpPr txBox="1"/>
          <p:nvPr>
            <p:ph type="ctrTitle"/>
          </p:nvPr>
        </p:nvSpPr>
        <p:spPr>
          <a:xfrm>
            <a:off x="1051560" y="1122362"/>
            <a:ext cx="10104120" cy="30559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Arial"/>
              <a:buNone/>
            </a:pPr>
            <a:r>
              <a:rPr lang="es-ES"/>
              <a:t>EUROPEAN CANCER IMAGING INITIATIVE</a:t>
            </a:r>
            <a:br>
              <a:rPr lang="es-ES"/>
            </a:br>
            <a:r>
              <a:rPr b="0" lang="es-ES" sz="3800"/>
              <a:t>in the context of the EDIC application</a:t>
            </a:r>
            <a:endParaRPr b="0" sz="3800"/>
          </a:p>
        </p:txBody>
      </p:sp>
      <p:sp>
        <p:nvSpPr>
          <p:cNvPr id="132" name="Google Shape;132;p1"/>
          <p:cNvSpPr txBox="1"/>
          <p:nvPr>
            <p:ph idx="1" type="subTitle"/>
          </p:nvPr>
        </p:nvSpPr>
        <p:spPr>
          <a:xfrm>
            <a:off x="1524000" y="4525772"/>
            <a:ext cx="9144000" cy="1079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rPr lang="es-ES"/>
              <a:t>Presenter: Mario Aznar</a:t>
            </a:r>
            <a:endParaRPr/>
          </a:p>
          <a:p>
            <a:pPr indent="0" lvl="0" marL="0" rtl="0" algn="ctr">
              <a:lnSpc>
                <a:spcPct val="90000"/>
              </a:lnSpc>
              <a:spcBef>
                <a:spcPts val="1000"/>
              </a:spcBef>
              <a:spcAft>
                <a:spcPts val="0"/>
              </a:spcAft>
              <a:buClr>
                <a:schemeClr val="dk1"/>
              </a:buClr>
              <a:buSzPts val="1500"/>
              <a:buNone/>
            </a:pPr>
            <a:r>
              <a:rPr lang="es-ES" sz="1500"/>
              <a:t>EUCAIM’s Sustainability / EDIC Application coordinator</a:t>
            </a:r>
            <a:endParaRPr sz="1500"/>
          </a:p>
          <a:p>
            <a:pPr indent="0" lvl="0" marL="0" rtl="0" algn="ctr">
              <a:lnSpc>
                <a:spcPct val="90000"/>
              </a:lnSpc>
              <a:spcBef>
                <a:spcPts val="1000"/>
              </a:spcBef>
              <a:spcAft>
                <a:spcPts val="0"/>
              </a:spcAft>
              <a:buClr>
                <a:schemeClr val="dk1"/>
              </a:buClr>
              <a:buSzPts val="24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10"/>
          <p:cNvSpPr txBox="1"/>
          <p:nvPr>
            <p:ph type="title"/>
          </p:nvPr>
        </p:nvSpPr>
        <p:spPr>
          <a:xfrm>
            <a:off x="516000" y="1"/>
            <a:ext cx="8847456" cy="13282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s-ES" sz="4400"/>
              <a:t>SUSTAINABILITY OF OPERATIONS</a:t>
            </a:r>
            <a:br>
              <a:rPr lang="es-ES" sz="4400"/>
            </a:br>
            <a:r>
              <a:rPr lang="es-ES" sz="3100"/>
              <a:t>Operational Model</a:t>
            </a:r>
            <a:endParaRPr sz="3100"/>
          </a:p>
        </p:txBody>
      </p:sp>
      <p:sp>
        <p:nvSpPr>
          <p:cNvPr id="311" name="Google Shape;311;p10"/>
          <p:cNvSpPr txBox="1"/>
          <p:nvPr/>
        </p:nvSpPr>
        <p:spPr>
          <a:xfrm>
            <a:off x="1430400" y="1508928"/>
            <a:ext cx="10092847" cy="1077178"/>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3200"/>
              <a:buFont typeface="Arial"/>
              <a:buNone/>
            </a:pPr>
            <a:r>
              <a:rPr b="1" i="0" lang="es-ES" sz="3200" u="none" cap="none" strike="noStrike">
                <a:solidFill>
                  <a:srgbClr val="26336B"/>
                </a:solidFill>
                <a:latin typeface="Arial"/>
                <a:ea typeface="Arial"/>
                <a:cs typeface="Arial"/>
                <a:sym typeface="Arial"/>
              </a:rPr>
              <a:t>Cost structure and definition of operating procedures</a:t>
            </a:r>
            <a:endParaRPr b="0" i="0" sz="1400" u="none" cap="none" strike="noStrike">
              <a:solidFill>
                <a:srgbClr val="000000"/>
              </a:solidFill>
              <a:latin typeface="Arial"/>
              <a:ea typeface="Arial"/>
              <a:cs typeface="Arial"/>
              <a:sym typeface="Arial"/>
            </a:endParaRPr>
          </a:p>
        </p:txBody>
      </p:sp>
      <p:pic>
        <p:nvPicPr>
          <p:cNvPr descr="Engranajes contorno" id="312" name="Google Shape;312;p10"/>
          <p:cNvPicPr preferRelativeResize="0"/>
          <p:nvPr/>
        </p:nvPicPr>
        <p:blipFill rotWithShape="1">
          <a:blip r:embed="rId3">
            <a:alphaModFix/>
          </a:blip>
          <a:srcRect b="0" l="0" r="0" t="0"/>
          <a:stretch/>
        </p:blipFill>
        <p:spPr>
          <a:xfrm>
            <a:off x="516000" y="1508928"/>
            <a:ext cx="914400" cy="914400"/>
          </a:xfrm>
          <a:prstGeom prst="rect">
            <a:avLst/>
          </a:prstGeom>
          <a:noFill/>
          <a:ln>
            <a:noFill/>
          </a:ln>
        </p:spPr>
      </p:pic>
      <p:sp>
        <p:nvSpPr>
          <p:cNvPr id="313" name="Google Shape;313;p10"/>
          <p:cNvSpPr txBox="1"/>
          <p:nvPr/>
        </p:nvSpPr>
        <p:spPr>
          <a:xfrm>
            <a:off x="1296996" y="2702254"/>
            <a:ext cx="10300570" cy="3477835"/>
          </a:xfrm>
          <a:prstGeom prst="rect">
            <a:avLst/>
          </a:prstGeom>
          <a:noFill/>
          <a:ln>
            <a:noFill/>
          </a:ln>
        </p:spPr>
        <p:txBody>
          <a:bodyPr anchorCtr="0" anchor="t" bIns="45700" lIns="91425" spcFirstLastPara="1" rIns="91425" wrap="square" tIns="45700">
            <a:spAutoFit/>
          </a:bodyPr>
          <a:lstStyle/>
          <a:p>
            <a:pPr indent="-285750" lvl="0" marL="400050" marR="0" rtl="0" algn="l">
              <a:lnSpc>
                <a:spcPct val="100000"/>
              </a:lnSpc>
              <a:spcBef>
                <a:spcPts val="0"/>
              </a:spcBef>
              <a:spcAft>
                <a:spcPts val="0"/>
              </a:spcAft>
              <a:buClr>
                <a:srgbClr val="26336B"/>
              </a:buClr>
              <a:buSzPts val="1800"/>
              <a:buFont typeface="Courier New"/>
              <a:buChar char="o"/>
            </a:pPr>
            <a:r>
              <a:rPr lang="es-ES" sz="2200">
                <a:solidFill>
                  <a:srgbClr val="26336B"/>
                </a:solidFill>
                <a:latin typeface="Arial"/>
                <a:ea typeface="Arial"/>
                <a:cs typeface="Arial"/>
                <a:sym typeface="Arial"/>
              </a:rPr>
              <a:t>Cost and management of </a:t>
            </a:r>
            <a:r>
              <a:rPr b="1" lang="es-ES" sz="2200">
                <a:solidFill>
                  <a:srgbClr val="26336B"/>
                </a:solidFill>
                <a:latin typeface="Arial"/>
                <a:ea typeface="Arial"/>
                <a:cs typeface="Arial"/>
                <a:sym typeface="Arial"/>
              </a:rPr>
              <a:t>HR</a:t>
            </a:r>
            <a:r>
              <a:rPr lang="es-ES" sz="2200">
                <a:solidFill>
                  <a:srgbClr val="26336B"/>
                </a:solidFill>
                <a:latin typeface="Arial"/>
                <a:ea typeface="Arial"/>
                <a:cs typeface="Arial"/>
                <a:sym typeface="Arial"/>
              </a:rPr>
              <a:t> (Secretary General, administrative staff, technical staff...)</a:t>
            </a:r>
            <a:endParaRPr/>
          </a:p>
          <a:p>
            <a:pPr indent="-285750" lvl="0" marL="400050" marR="0" rtl="0" algn="l">
              <a:lnSpc>
                <a:spcPct val="100000"/>
              </a:lnSpc>
              <a:spcBef>
                <a:spcPts val="0"/>
              </a:spcBef>
              <a:spcAft>
                <a:spcPts val="0"/>
              </a:spcAft>
              <a:buClr>
                <a:srgbClr val="26336B"/>
              </a:buClr>
              <a:buSzPts val="1800"/>
              <a:buFont typeface="Courier New"/>
              <a:buChar char="o"/>
            </a:pPr>
            <a:r>
              <a:rPr lang="es-ES" sz="2200">
                <a:solidFill>
                  <a:srgbClr val="26336B"/>
                </a:solidFill>
                <a:latin typeface="Arial"/>
                <a:ea typeface="Arial"/>
                <a:cs typeface="Arial"/>
                <a:sym typeface="Arial"/>
              </a:rPr>
              <a:t>Cost and management of </a:t>
            </a:r>
            <a:r>
              <a:rPr b="1" lang="es-ES" sz="2200">
                <a:solidFill>
                  <a:srgbClr val="26336B"/>
                </a:solidFill>
                <a:latin typeface="Arial"/>
                <a:ea typeface="Arial"/>
                <a:cs typeface="Arial"/>
                <a:sym typeface="Arial"/>
              </a:rPr>
              <a:t>operating, maintaining and updating</a:t>
            </a:r>
            <a:r>
              <a:rPr lang="es-ES" sz="2200">
                <a:solidFill>
                  <a:srgbClr val="26336B"/>
                </a:solidFill>
                <a:latin typeface="Arial"/>
                <a:ea typeface="Arial"/>
                <a:cs typeface="Arial"/>
                <a:sym typeface="Arial"/>
              </a:rPr>
              <a:t> </a:t>
            </a:r>
            <a:r>
              <a:rPr b="1" lang="es-ES" sz="2200">
                <a:solidFill>
                  <a:srgbClr val="26336B"/>
                </a:solidFill>
                <a:latin typeface="Arial"/>
                <a:ea typeface="Arial"/>
                <a:cs typeface="Arial"/>
                <a:sym typeface="Arial"/>
              </a:rPr>
              <a:t>infrastructure</a:t>
            </a:r>
            <a:r>
              <a:rPr lang="es-ES" sz="2200">
                <a:solidFill>
                  <a:srgbClr val="26336B"/>
                </a:solidFill>
                <a:latin typeface="Arial"/>
                <a:ea typeface="Arial"/>
                <a:cs typeface="Arial"/>
                <a:sym typeface="Arial"/>
              </a:rPr>
              <a:t> (cloud storage, processing power, equipment, etc).</a:t>
            </a:r>
            <a:endParaRPr/>
          </a:p>
          <a:p>
            <a:pPr indent="-285750" lvl="0" marL="400050" marR="0" rtl="0" algn="l">
              <a:lnSpc>
                <a:spcPct val="100000"/>
              </a:lnSpc>
              <a:spcBef>
                <a:spcPts val="0"/>
              </a:spcBef>
              <a:spcAft>
                <a:spcPts val="0"/>
              </a:spcAft>
              <a:buClr>
                <a:srgbClr val="26336B"/>
              </a:buClr>
              <a:buSzPts val="1800"/>
              <a:buFont typeface="Courier New"/>
              <a:buChar char="o"/>
            </a:pPr>
            <a:r>
              <a:rPr lang="es-ES" sz="2200">
                <a:solidFill>
                  <a:srgbClr val="26336B"/>
                </a:solidFill>
                <a:latin typeface="Arial"/>
                <a:ea typeface="Arial"/>
                <a:cs typeface="Arial"/>
                <a:sym typeface="Arial"/>
              </a:rPr>
              <a:t>Cost and management of </a:t>
            </a:r>
            <a:r>
              <a:rPr b="1" lang="es-ES" sz="2200">
                <a:solidFill>
                  <a:srgbClr val="26336B"/>
                </a:solidFill>
                <a:latin typeface="Arial"/>
                <a:ea typeface="Arial"/>
                <a:cs typeface="Arial"/>
                <a:sym typeface="Arial"/>
              </a:rPr>
              <a:t>operating, training, and upgrading technical teams </a:t>
            </a:r>
            <a:r>
              <a:rPr lang="es-ES" sz="2200">
                <a:solidFill>
                  <a:srgbClr val="26336B"/>
                </a:solidFill>
                <a:latin typeface="Arial"/>
                <a:ea typeface="Arial"/>
                <a:cs typeface="Arial"/>
                <a:sym typeface="Arial"/>
              </a:rPr>
              <a:t>(Project management, federation and node management, relationship with hospitals, helpdesk, etc...)</a:t>
            </a:r>
            <a:endParaRPr/>
          </a:p>
          <a:p>
            <a:pPr indent="-285750" lvl="0" marL="400050" marR="0" rtl="0" algn="l">
              <a:lnSpc>
                <a:spcPct val="100000"/>
              </a:lnSpc>
              <a:spcBef>
                <a:spcPts val="0"/>
              </a:spcBef>
              <a:spcAft>
                <a:spcPts val="0"/>
              </a:spcAft>
              <a:buClr>
                <a:srgbClr val="26336B"/>
              </a:buClr>
              <a:buSzPts val="1800"/>
              <a:buFont typeface="Courier New"/>
              <a:buChar char="o"/>
            </a:pPr>
            <a:r>
              <a:rPr lang="es-ES" sz="2200">
                <a:solidFill>
                  <a:srgbClr val="26336B"/>
                </a:solidFill>
                <a:latin typeface="Arial"/>
                <a:ea typeface="Arial"/>
                <a:cs typeface="Arial"/>
                <a:sym typeface="Arial"/>
              </a:rPr>
              <a:t>Cost and management of </a:t>
            </a:r>
            <a:r>
              <a:rPr b="1" lang="es-ES" sz="2200">
                <a:solidFill>
                  <a:srgbClr val="26336B"/>
                </a:solidFill>
                <a:latin typeface="Arial"/>
                <a:ea typeface="Arial"/>
                <a:cs typeface="Arial"/>
                <a:sym typeface="Arial"/>
              </a:rPr>
              <a:t>related activities </a:t>
            </a:r>
            <a:r>
              <a:rPr lang="es-ES" sz="2200">
                <a:solidFill>
                  <a:srgbClr val="26336B"/>
                </a:solidFill>
                <a:latin typeface="Arial"/>
                <a:ea typeface="Arial"/>
                <a:cs typeface="Arial"/>
                <a:sym typeface="Arial"/>
              </a:rPr>
              <a:t>(travel, dissemination, legal services, participation in forums, organization of events, etc.).</a:t>
            </a:r>
            <a:endParaRPr/>
          </a:p>
          <a:p>
            <a:pPr indent="-285750" lvl="0" marL="400050" marR="0" rtl="0" algn="l">
              <a:lnSpc>
                <a:spcPct val="100000"/>
              </a:lnSpc>
              <a:spcBef>
                <a:spcPts val="0"/>
              </a:spcBef>
              <a:spcAft>
                <a:spcPts val="0"/>
              </a:spcAft>
              <a:buClr>
                <a:srgbClr val="26336B"/>
              </a:buClr>
              <a:buSzPts val="1800"/>
              <a:buFont typeface="Courier New"/>
              <a:buChar char="o"/>
            </a:pPr>
            <a:r>
              <a:rPr b="1" lang="es-ES" sz="2200">
                <a:solidFill>
                  <a:srgbClr val="26336B"/>
                </a:solidFill>
                <a:latin typeface="Arial"/>
                <a:ea typeface="Arial"/>
                <a:cs typeface="Arial"/>
                <a:sym typeface="Arial"/>
              </a:rPr>
              <a:t>Others</a:t>
            </a:r>
            <a:r>
              <a:rPr lang="es-ES" sz="2200">
                <a:solidFill>
                  <a:srgbClr val="26336B"/>
                </a:solidFill>
                <a:latin typeface="Arial"/>
                <a:ea typeface="Arial"/>
                <a:cs typeface="Arial"/>
                <a:sym typeface="Arial"/>
              </a:rPr>
              <a:t>...</a:t>
            </a:r>
            <a:endParaRPr sz="2200">
              <a:solidFill>
                <a:srgbClr val="26336B"/>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EUCAIM – The future</a:t>
            </a:r>
            <a:endParaRPr/>
          </a:p>
        </p:txBody>
      </p:sp>
      <p:sp>
        <p:nvSpPr>
          <p:cNvPr id="320" name="Google Shape;320;p11"/>
          <p:cNvSpPr txBox="1"/>
          <p:nvPr/>
        </p:nvSpPr>
        <p:spPr>
          <a:xfrm>
            <a:off x="1050108" y="2866846"/>
            <a:ext cx="10300570" cy="1938952"/>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None/>
            </a:pPr>
            <a:r>
              <a:rPr lang="es-ES" sz="4000">
                <a:solidFill>
                  <a:srgbClr val="26336B"/>
                </a:solidFill>
                <a:latin typeface="Arial"/>
                <a:ea typeface="Arial"/>
                <a:cs typeface="Arial"/>
                <a:sym typeface="Arial"/>
              </a:rPr>
              <a:t>How could we maintain and improve EUCAIM’s infrastructure and services in the future? </a:t>
            </a:r>
            <a:endParaRPr sz="4000">
              <a:solidFill>
                <a:srgbClr val="26336B"/>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2"/>
          <p:cNvSpPr txBox="1"/>
          <p:nvPr>
            <p:ph type="title"/>
          </p:nvPr>
        </p:nvSpPr>
        <p:spPr>
          <a:xfrm>
            <a:off x="839788" y="2358325"/>
            <a:ext cx="5096063" cy="1701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s-ES"/>
              <a:t>European Cancer Imaging Initiative</a:t>
            </a:r>
            <a:br>
              <a:rPr lang="es-ES"/>
            </a:br>
            <a:br>
              <a:rPr lang="es-ES"/>
            </a:br>
            <a:r>
              <a:rPr b="0" lang="es-ES" sz="1400"/>
              <a:t>Presentation for MS</a:t>
            </a:r>
            <a:br>
              <a:rPr lang="es-ES"/>
            </a:br>
            <a:endParaRPr/>
          </a:p>
        </p:txBody>
      </p:sp>
      <p:sp>
        <p:nvSpPr>
          <p:cNvPr id="327" name="Google Shape;327;p12"/>
          <p:cNvSpPr/>
          <p:nvPr/>
        </p:nvSpPr>
        <p:spPr>
          <a:xfrm>
            <a:off x="6447281" y="1341120"/>
            <a:ext cx="2758712" cy="551688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a:ea typeface="Arial"/>
                <a:cs typeface="Arial"/>
                <a:sym typeface="Arial"/>
              </a:rPr>
              <a:t>THE CANCER IMAGING INITIATIVE</a:t>
            </a:r>
            <a:endParaRPr sz="1800">
              <a:solidFill>
                <a:schemeClr val="lt1"/>
              </a:solidFill>
              <a:latin typeface="Arial"/>
              <a:ea typeface="Arial"/>
              <a:cs typeface="Arial"/>
              <a:sym typeface="Arial"/>
            </a:endParaRPr>
          </a:p>
        </p:txBody>
      </p:sp>
      <p:sp>
        <p:nvSpPr>
          <p:cNvPr id="328" name="Google Shape;328;p12"/>
          <p:cNvSpPr/>
          <p:nvPr/>
        </p:nvSpPr>
        <p:spPr>
          <a:xfrm>
            <a:off x="9205993" y="1341120"/>
            <a:ext cx="2986007" cy="5516880"/>
          </a:xfrm>
          <a:prstGeom prst="rect">
            <a:avLst/>
          </a:prstGeom>
          <a:solidFill>
            <a:srgbClr val="26336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800">
                <a:solidFill>
                  <a:schemeClr val="lt1"/>
                </a:solidFill>
                <a:latin typeface="Arial"/>
                <a:ea typeface="Arial"/>
                <a:cs typeface="Arial"/>
                <a:sym typeface="Arial"/>
              </a:rPr>
              <a:t>THE EDIC </a:t>
            </a:r>
            <a:endParaRPr/>
          </a:p>
          <a:p>
            <a:pPr indent="0" lvl="0" marL="0" marR="0" rtl="0" algn="ctr">
              <a:spcBef>
                <a:spcPts val="0"/>
              </a:spcBef>
              <a:spcAft>
                <a:spcPts val="0"/>
              </a:spcAft>
              <a:buNone/>
            </a:pPr>
            <a:r>
              <a:rPr b="1" lang="es-ES" sz="1800">
                <a:solidFill>
                  <a:schemeClr val="lt1"/>
                </a:solidFill>
                <a:latin typeface="Arial"/>
                <a:ea typeface="Arial"/>
                <a:cs typeface="Arial"/>
                <a:sym typeface="Arial"/>
              </a:rPr>
              <a:t>APPLICATION</a:t>
            </a:r>
            <a:endParaRPr b="1" sz="1800">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3"/>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s-ES" sz="3000"/>
              <a:t>The Project: overview</a:t>
            </a:r>
            <a:endParaRPr sz="3000"/>
          </a:p>
        </p:txBody>
      </p:sp>
      <p:sp>
        <p:nvSpPr>
          <p:cNvPr id="335" name="Google Shape;335;p13"/>
          <p:cNvSpPr txBox="1"/>
          <p:nvPr>
            <p:ph idx="1" type="body"/>
          </p:nvPr>
        </p:nvSpPr>
        <p:spPr>
          <a:xfrm>
            <a:off x="613972" y="2435995"/>
            <a:ext cx="8076781" cy="2963320"/>
          </a:xfrm>
          <a:prstGeom prst="rect">
            <a:avLst/>
          </a:prstGeom>
          <a:noFill/>
          <a:ln>
            <a:noFill/>
          </a:ln>
        </p:spPr>
        <p:txBody>
          <a:bodyPr anchorCtr="0" anchor="t" bIns="45700" lIns="91425" spcFirstLastPara="1" rIns="91425" wrap="square" tIns="45700">
            <a:noAutofit/>
          </a:bodyPr>
          <a:lstStyle/>
          <a:p>
            <a:pPr indent="-228600" lvl="1" marL="685800" rtl="0" algn="l">
              <a:lnSpc>
                <a:spcPct val="100000"/>
              </a:lnSpc>
              <a:spcBef>
                <a:spcPts val="0"/>
              </a:spcBef>
              <a:spcAft>
                <a:spcPts val="0"/>
              </a:spcAft>
              <a:buClr>
                <a:schemeClr val="dk1"/>
              </a:buClr>
              <a:buSzPts val="2000"/>
              <a:buChar char="•"/>
            </a:pPr>
            <a:r>
              <a:rPr lang="es-ES" sz="2000"/>
              <a:t>Coordinated by EIBIR</a:t>
            </a:r>
            <a:endParaRPr/>
          </a:p>
          <a:p>
            <a:pPr indent="-228600" lvl="1" marL="685800" rtl="0" algn="l">
              <a:lnSpc>
                <a:spcPct val="100000"/>
              </a:lnSpc>
              <a:spcBef>
                <a:spcPts val="2300"/>
              </a:spcBef>
              <a:spcAft>
                <a:spcPts val="0"/>
              </a:spcAft>
              <a:buClr>
                <a:schemeClr val="dk1"/>
              </a:buClr>
              <a:buSzPts val="2000"/>
              <a:buChar char="•"/>
            </a:pPr>
            <a:r>
              <a:rPr lang="es-ES" sz="2000"/>
              <a:t>Scientific Director Luis Martí-Bonmatí (HULAFE, Valencia/ES)</a:t>
            </a:r>
            <a:endParaRPr/>
          </a:p>
          <a:p>
            <a:pPr indent="-228600" lvl="1" marL="685800" rtl="0" algn="l">
              <a:lnSpc>
                <a:spcPct val="100000"/>
              </a:lnSpc>
              <a:spcBef>
                <a:spcPts val="2300"/>
              </a:spcBef>
              <a:spcAft>
                <a:spcPts val="0"/>
              </a:spcAft>
              <a:buClr>
                <a:schemeClr val="dk1"/>
              </a:buClr>
              <a:buSzPts val="2000"/>
              <a:buChar char="•"/>
            </a:pPr>
            <a:r>
              <a:rPr lang="es-ES" sz="2000"/>
              <a:t>Consortium: 76 partners from 14 countries</a:t>
            </a:r>
            <a:endParaRPr/>
          </a:p>
          <a:p>
            <a:pPr indent="-228600" lvl="1" marL="685800" rtl="0" algn="l">
              <a:lnSpc>
                <a:spcPct val="100000"/>
              </a:lnSpc>
              <a:spcBef>
                <a:spcPts val="2300"/>
              </a:spcBef>
              <a:spcAft>
                <a:spcPts val="0"/>
              </a:spcAft>
              <a:buClr>
                <a:schemeClr val="dk1"/>
              </a:buClr>
              <a:buSzPts val="2000"/>
              <a:buChar char="•"/>
            </a:pPr>
            <a:r>
              <a:rPr lang="es-ES" sz="2000"/>
              <a:t>Runtime: January 2023 - December 2026</a:t>
            </a:r>
            <a:endParaRPr/>
          </a:p>
          <a:p>
            <a:pPr indent="-228600" lvl="1" marL="685800" rtl="0" algn="l">
              <a:lnSpc>
                <a:spcPct val="100000"/>
              </a:lnSpc>
              <a:spcBef>
                <a:spcPts val="2300"/>
              </a:spcBef>
              <a:spcAft>
                <a:spcPts val="0"/>
              </a:spcAft>
              <a:buClr>
                <a:schemeClr val="dk1"/>
              </a:buClr>
              <a:buSzPts val="2000"/>
              <a:buChar char="•"/>
            </a:pPr>
            <a:r>
              <a:rPr lang="es-ES" sz="2000"/>
              <a:t>Investment: €35.5 million total (50% EU Grant)</a:t>
            </a:r>
            <a:endParaRPr sz="2000"/>
          </a:p>
        </p:txBody>
      </p:sp>
      <p:pic>
        <p:nvPicPr>
          <p:cNvPr id="336" name="Google Shape;336;p13"/>
          <p:cNvPicPr preferRelativeResize="0"/>
          <p:nvPr/>
        </p:nvPicPr>
        <p:blipFill rotWithShape="1">
          <a:blip r:embed="rId3">
            <a:alphaModFix/>
          </a:blip>
          <a:srcRect b="0" l="0" r="0" t="0"/>
          <a:stretch/>
        </p:blipFill>
        <p:spPr>
          <a:xfrm>
            <a:off x="8690753" y="2435995"/>
            <a:ext cx="3394192" cy="2877954"/>
          </a:xfrm>
          <a:prstGeom prst="rect">
            <a:avLst/>
          </a:prstGeom>
          <a:noFill/>
          <a:ln>
            <a:noFill/>
          </a:ln>
        </p:spPr>
      </p:pic>
      <p:sp>
        <p:nvSpPr>
          <p:cNvPr id="337" name="Google Shape;337;p13"/>
          <p:cNvSpPr txBox="1"/>
          <p:nvPr/>
        </p:nvSpPr>
        <p:spPr>
          <a:xfrm>
            <a:off x="613972" y="5539996"/>
            <a:ext cx="11153484" cy="63400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lang="es-ES" sz="2400">
                <a:solidFill>
                  <a:schemeClr val="dk1"/>
                </a:solidFill>
                <a:latin typeface="Arial"/>
                <a:ea typeface="Arial"/>
                <a:cs typeface="Arial"/>
                <a:sym typeface="Arial"/>
              </a:rPr>
              <a:t>Flagship activity of the </a:t>
            </a:r>
            <a:r>
              <a:rPr b="1" lang="es-ES" sz="2400">
                <a:solidFill>
                  <a:schemeClr val="dk1"/>
                </a:solidFill>
                <a:latin typeface="Arial"/>
                <a:ea typeface="Arial"/>
                <a:cs typeface="Arial"/>
                <a:sym typeface="Arial"/>
              </a:rPr>
              <a:t>European Cancer Imaging Initiative</a:t>
            </a:r>
            <a:endParaRPr b="1" sz="2400">
              <a:solidFill>
                <a:schemeClr val="dk1"/>
              </a:solidFill>
              <a:latin typeface="Arial"/>
              <a:ea typeface="Arial"/>
              <a:cs typeface="Arial"/>
              <a:sym typeface="Arial"/>
            </a:endParaRPr>
          </a:p>
        </p:txBody>
      </p:sp>
      <p:sp>
        <p:nvSpPr>
          <p:cNvPr id="338" name="Google Shape;338;p13"/>
          <p:cNvSpPr txBox="1"/>
          <p:nvPr/>
        </p:nvSpPr>
        <p:spPr>
          <a:xfrm>
            <a:off x="516000" y="1697883"/>
            <a:ext cx="11714831" cy="52492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lang="es-ES" sz="2400">
                <a:solidFill>
                  <a:schemeClr val="dk1"/>
                </a:solidFill>
                <a:latin typeface="Arial"/>
                <a:ea typeface="Arial"/>
                <a:cs typeface="Arial"/>
                <a:sym typeface="Arial"/>
              </a:rPr>
              <a:t>Research infrastructure developed by the EU-funded </a:t>
            </a:r>
            <a:r>
              <a:rPr b="1" lang="es-ES" sz="2400">
                <a:solidFill>
                  <a:schemeClr val="accent5"/>
                </a:solidFill>
                <a:latin typeface="Arial"/>
                <a:ea typeface="Arial"/>
                <a:cs typeface="Arial"/>
                <a:sym typeface="Arial"/>
              </a:rPr>
              <a:t>EUCAIM project</a:t>
            </a:r>
            <a:endParaRPr b="1" sz="2400">
              <a:solidFill>
                <a:schemeClr val="accent5"/>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14"/>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s-ES" sz="3000"/>
              <a:t>The Project: main challenges</a:t>
            </a:r>
            <a:endParaRPr sz="3000"/>
          </a:p>
        </p:txBody>
      </p:sp>
      <p:sp>
        <p:nvSpPr>
          <p:cNvPr id="345" name="Google Shape;345;p14"/>
          <p:cNvSpPr txBox="1"/>
          <p:nvPr>
            <p:ph idx="1" type="body"/>
          </p:nvPr>
        </p:nvSpPr>
        <p:spPr>
          <a:xfrm>
            <a:off x="433269" y="1469778"/>
            <a:ext cx="8416800" cy="5022462"/>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accent5"/>
              </a:buClr>
              <a:buSzPct val="100000"/>
              <a:buNone/>
            </a:pPr>
            <a:r>
              <a:rPr b="1" lang="es-ES">
                <a:solidFill>
                  <a:schemeClr val="accent5"/>
                </a:solidFill>
              </a:rPr>
              <a:t>Infrastructure challenges</a:t>
            </a:r>
            <a:endParaRPr/>
          </a:p>
          <a:p>
            <a:pPr indent="-228600" lvl="0" marL="228600" rtl="0" algn="l">
              <a:lnSpc>
                <a:spcPct val="90000"/>
              </a:lnSpc>
              <a:spcBef>
                <a:spcPts val="1000"/>
              </a:spcBef>
              <a:spcAft>
                <a:spcPts val="0"/>
              </a:spcAft>
              <a:buClr>
                <a:schemeClr val="dk1"/>
              </a:buClr>
              <a:buSzPct val="100000"/>
              <a:buChar char="•"/>
            </a:pPr>
            <a:r>
              <a:rPr lang="es-ES"/>
              <a:t>Overall architecture (completed)</a:t>
            </a:r>
            <a:endParaRPr/>
          </a:p>
          <a:p>
            <a:pPr indent="-228600" lvl="0" marL="228600" rtl="0" algn="l">
              <a:lnSpc>
                <a:spcPct val="90000"/>
              </a:lnSpc>
              <a:spcBef>
                <a:spcPts val="1000"/>
              </a:spcBef>
              <a:spcAft>
                <a:spcPts val="0"/>
              </a:spcAft>
              <a:buClr>
                <a:schemeClr val="dk1"/>
              </a:buClr>
              <a:buSzPct val="100000"/>
              <a:buChar char="•"/>
            </a:pPr>
            <a:r>
              <a:rPr lang="es-ES"/>
              <a:t>Connecting different components</a:t>
            </a:r>
            <a:endParaRPr/>
          </a:p>
          <a:p>
            <a:pPr indent="0" lvl="0" marL="0" rtl="0" algn="l">
              <a:lnSpc>
                <a:spcPct val="90000"/>
              </a:lnSpc>
              <a:spcBef>
                <a:spcPts val="1000"/>
              </a:spcBef>
              <a:spcAft>
                <a:spcPts val="0"/>
              </a:spcAft>
              <a:buClr>
                <a:schemeClr val="dk1"/>
              </a:buClr>
              <a:buSzPct val="100000"/>
              <a:buNone/>
            </a:pPr>
            <a:r>
              <a:t/>
            </a:r>
            <a:endParaRPr b="1" sz="600"/>
          </a:p>
          <a:p>
            <a:pPr indent="0" lvl="0" marL="0" rtl="0" algn="l">
              <a:lnSpc>
                <a:spcPct val="90000"/>
              </a:lnSpc>
              <a:spcBef>
                <a:spcPts val="1000"/>
              </a:spcBef>
              <a:spcAft>
                <a:spcPts val="0"/>
              </a:spcAft>
              <a:buClr>
                <a:schemeClr val="accent5"/>
              </a:buClr>
              <a:buSzPct val="100000"/>
              <a:buNone/>
            </a:pPr>
            <a:r>
              <a:rPr b="1" lang="es-ES">
                <a:solidFill>
                  <a:schemeClr val="accent5"/>
                </a:solidFill>
              </a:rPr>
              <a:t>Data-related challenges</a:t>
            </a:r>
            <a:endParaRPr/>
          </a:p>
          <a:p>
            <a:pPr indent="-228600" lvl="0" marL="228600" rtl="0" algn="l">
              <a:lnSpc>
                <a:spcPct val="90000"/>
              </a:lnSpc>
              <a:spcBef>
                <a:spcPts val="1000"/>
              </a:spcBef>
              <a:spcAft>
                <a:spcPts val="0"/>
              </a:spcAft>
              <a:buClr>
                <a:schemeClr val="dk1"/>
              </a:buClr>
              <a:buSzPct val="100000"/>
              <a:buChar char="•"/>
            </a:pPr>
            <a:r>
              <a:rPr lang="es-ES"/>
              <a:t>Finding and connecting data (repositories, warehouses)</a:t>
            </a:r>
            <a:endParaRPr/>
          </a:p>
          <a:p>
            <a:pPr indent="-228600" lvl="0" marL="228600" rtl="0" algn="l">
              <a:lnSpc>
                <a:spcPct val="90000"/>
              </a:lnSpc>
              <a:spcBef>
                <a:spcPts val="1000"/>
              </a:spcBef>
              <a:spcAft>
                <a:spcPts val="0"/>
              </a:spcAft>
              <a:buClr>
                <a:schemeClr val="dk1"/>
              </a:buClr>
              <a:buSzPct val="100000"/>
              <a:buChar char="•"/>
            </a:pPr>
            <a:r>
              <a:rPr lang="es-ES"/>
              <a:t>Making data interoperable</a:t>
            </a:r>
            <a:endParaRPr/>
          </a:p>
          <a:p>
            <a:pPr indent="-207645" lvl="0" marL="228600" rtl="0" algn="l">
              <a:lnSpc>
                <a:spcPct val="90000"/>
              </a:lnSpc>
              <a:spcBef>
                <a:spcPts val="1000"/>
              </a:spcBef>
              <a:spcAft>
                <a:spcPts val="0"/>
              </a:spcAft>
              <a:buClr>
                <a:schemeClr val="dk1"/>
              </a:buClr>
              <a:buSzPct val="100000"/>
              <a:buNone/>
            </a:pPr>
            <a:r>
              <a:t/>
            </a:r>
            <a:endParaRPr sz="600"/>
          </a:p>
          <a:p>
            <a:pPr indent="0" lvl="0" marL="0" rtl="0" algn="l">
              <a:lnSpc>
                <a:spcPct val="90000"/>
              </a:lnSpc>
              <a:spcBef>
                <a:spcPts val="1000"/>
              </a:spcBef>
              <a:spcAft>
                <a:spcPts val="0"/>
              </a:spcAft>
              <a:buClr>
                <a:schemeClr val="accent5"/>
              </a:buClr>
              <a:buSzPct val="100000"/>
              <a:buNone/>
            </a:pPr>
            <a:r>
              <a:rPr b="1" lang="es-ES">
                <a:solidFill>
                  <a:schemeClr val="accent5"/>
                </a:solidFill>
              </a:rPr>
              <a:t>Sustainability challenges</a:t>
            </a:r>
            <a:endParaRPr/>
          </a:p>
          <a:p>
            <a:pPr indent="-228600" lvl="0" marL="228600" rtl="0" algn="l">
              <a:lnSpc>
                <a:spcPct val="90000"/>
              </a:lnSpc>
              <a:spcBef>
                <a:spcPts val="1000"/>
              </a:spcBef>
              <a:spcAft>
                <a:spcPts val="0"/>
              </a:spcAft>
              <a:buClr>
                <a:schemeClr val="dk1"/>
              </a:buClr>
              <a:buSzPct val="100000"/>
              <a:buChar char="•"/>
            </a:pPr>
            <a:r>
              <a:rPr b="1" lang="es-ES"/>
              <a:t>Business model definition </a:t>
            </a:r>
            <a:r>
              <a:rPr lang="es-ES"/>
              <a:t>(Financial, Operational and </a:t>
            </a:r>
            <a:r>
              <a:rPr lang="es-ES" u="sng"/>
              <a:t>Legal</a:t>
            </a:r>
            <a:r>
              <a:rPr lang="es-ES"/>
              <a:t> pillars)</a:t>
            </a:r>
            <a:endParaRPr/>
          </a:p>
          <a:p>
            <a:pPr indent="-228600" lvl="0" marL="228600" rtl="0" algn="l">
              <a:lnSpc>
                <a:spcPct val="90000"/>
              </a:lnSpc>
              <a:spcBef>
                <a:spcPts val="1000"/>
              </a:spcBef>
              <a:spcAft>
                <a:spcPts val="0"/>
              </a:spcAft>
              <a:buClr>
                <a:schemeClr val="dk1"/>
              </a:buClr>
              <a:buSzPct val="100000"/>
              <a:buChar char="•"/>
            </a:pPr>
            <a:r>
              <a:rPr lang="es-ES"/>
              <a:t>Gathering interest and </a:t>
            </a:r>
            <a:r>
              <a:rPr b="1" lang="es-ES"/>
              <a:t>support from EUCAIM’s stakeholders</a:t>
            </a:r>
            <a:r>
              <a:rPr lang="es-ES"/>
              <a:t> (MS, industry, academy) and society in general.</a:t>
            </a:r>
            <a:endParaRPr/>
          </a:p>
          <a:p>
            <a:pPr indent="-211137" lvl="0" marL="228600" rtl="0" algn="l">
              <a:lnSpc>
                <a:spcPct val="90000"/>
              </a:lnSpc>
              <a:spcBef>
                <a:spcPts val="1000"/>
              </a:spcBef>
              <a:spcAft>
                <a:spcPts val="0"/>
              </a:spcAft>
              <a:buClr>
                <a:schemeClr val="dk1"/>
              </a:buClr>
              <a:buSzPct val="100000"/>
              <a:buNone/>
            </a:pPr>
            <a:r>
              <a:t/>
            </a:r>
            <a:endParaRPr sz="500"/>
          </a:p>
          <a:p>
            <a:pPr indent="0" lvl="0" marL="0" rtl="0" algn="l">
              <a:lnSpc>
                <a:spcPct val="90000"/>
              </a:lnSpc>
              <a:spcBef>
                <a:spcPts val="1000"/>
              </a:spcBef>
              <a:spcAft>
                <a:spcPts val="0"/>
              </a:spcAft>
              <a:buClr>
                <a:srgbClr val="349BA2"/>
              </a:buClr>
              <a:buSzPct val="100000"/>
              <a:buNone/>
            </a:pPr>
            <a:r>
              <a:rPr b="1" lang="es-ES">
                <a:solidFill>
                  <a:srgbClr val="349BA2"/>
                </a:solidFill>
              </a:rPr>
              <a:t>How are we addressing them</a:t>
            </a:r>
            <a:endParaRPr/>
          </a:p>
          <a:p>
            <a:pPr indent="-228600" lvl="0" marL="228600" rtl="0" algn="l">
              <a:lnSpc>
                <a:spcPct val="90000"/>
              </a:lnSpc>
              <a:spcBef>
                <a:spcPts val="1000"/>
              </a:spcBef>
              <a:spcAft>
                <a:spcPts val="0"/>
              </a:spcAft>
              <a:buClr>
                <a:schemeClr val="dk1"/>
              </a:buClr>
              <a:buSzPct val="100000"/>
              <a:buChar char="•"/>
            </a:pPr>
            <a:r>
              <a:rPr lang="es-ES"/>
              <a:t>Regular internal meetings</a:t>
            </a:r>
            <a:endParaRPr/>
          </a:p>
          <a:p>
            <a:pPr indent="-228600" lvl="0" marL="228600" rtl="0" algn="l">
              <a:lnSpc>
                <a:spcPct val="90000"/>
              </a:lnSpc>
              <a:spcBef>
                <a:spcPts val="1000"/>
              </a:spcBef>
              <a:spcAft>
                <a:spcPts val="0"/>
              </a:spcAft>
              <a:buClr>
                <a:schemeClr val="dk1"/>
              </a:buClr>
              <a:buSzPct val="100000"/>
              <a:buChar char="•"/>
            </a:pPr>
            <a:r>
              <a:rPr lang="es-ES"/>
              <a:t>Developing guidelines and requirement documents</a:t>
            </a:r>
            <a:endParaRPr/>
          </a:p>
          <a:p>
            <a:pPr indent="-228600" lvl="0" marL="228600" rtl="0" algn="l">
              <a:lnSpc>
                <a:spcPct val="90000"/>
              </a:lnSpc>
              <a:spcBef>
                <a:spcPts val="1000"/>
              </a:spcBef>
              <a:spcAft>
                <a:spcPts val="0"/>
              </a:spcAft>
              <a:buClr>
                <a:schemeClr val="dk1"/>
              </a:buClr>
              <a:buSzPct val="100000"/>
              <a:buChar char="•"/>
            </a:pPr>
            <a:r>
              <a:rPr lang="es-ES"/>
              <a:t>Developing a common data model and hyperontology</a:t>
            </a:r>
            <a:endParaRPr/>
          </a:p>
          <a:p>
            <a:pPr indent="-228600" lvl="0" marL="228600" rtl="0" algn="l">
              <a:lnSpc>
                <a:spcPct val="90000"/>
              </a:lnSpc>
              <a:spcBef>
                <a:spcPts val="1000"/>
              </a:spcBef>
              <a:spcAft>
                <a:spcPts val="0"/>
              </a:spcAft>
              <a:buClr>
                <a:schemeClr val="dk1"/>
              </a:buClr>
              <a:buSzPct val="100000"/>
              <a:buChar char="•"/>
            </a:pPr>
            <a:r>
              <a:rPr b="1" lang="es-ES" sz="2700"/>
              <a:t>Project Coordination (WP1) + Sustainability Unit (WP8) working together in Sust. planning + EDIC application. </a:t>
            </a:r>
            <a:r>
              <a:rPr lang="es-ES" sz="2400"/>
              <a:t>Intensive Desktop + Networking + Customized communication actions.</a:t>
            </a:r>
            <a:endParaRPr/>
          </a:p>
        </p:txBody>
      </p:sp>
      <p:pic>
        <p:nvPicPr>
          <p:cNvPr descr="Icono&#10;&#10;Descripción generada automáticamente con confianza media" id="346" name="Google Shape;346;p14"/>
          <p:cNvPicPr preferRelativeResize="0"/>
          <p:nvPr/>
        </p:nvPicPr>
        <p:blipFill rotWithShape="1">
          <a:blip r:embed="rId3">
            <a:alphaModFix/>
          </a:blip>
          <a:srcRect b="0" l="0" r="0" t="0"/>
          <a:stretch/>
        </p:blipFill>
        <p:spPr>
          <a:xfrm>
            <a:off x="8690753" y="2435995"/>
            <a:ext cx="3394192" cy="2877954"/>
          </a:xfrm>
          <a:prstGeom prst="rect">
            <a:avLst/>
          </a:prstGeom>
          <a:noFill/>
          <a:ln>
            <a:noFill/>
          </a:ln>
        </p:spPr>
      </p:pic>
      <p:sp>
        <p:nvSpPr>
          <p:cNvPr id="347" name="Google Shape;347;p14"/>
          <p:cNvSpPr/>
          <p:nvPr/>
        </p:nvSpPr>
        <p:spPr>
          <a:xfrm>
            <a:off x="246888" y="3429000"/>
            <a:ext cx="8443865" cy="1097280"/>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5"/>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General Roadmap</a:t>
            </a:r>
            <a:endParaRPr/>
          </a:p>
        </p:txBody>
      </p:sp>
      <p:grpSp>
        <p:nvGrpSpPr>
          <p:cNvPr id="354" name="Google Shape;354;p15"/>
          <p:cNvGrpSpPr/>
          <p:nvPr/>
        </p:nvGrpSpPr>
        <p:grpSpPr>
          <a:xfrm>
            <a:off x="1335024" y="1740279"/>
            <a:ext cx="10553263" cy="4486341"/>
            <a:chOff x="0" y="560792"/>
            <a:chExt cx="10553263" cy="4486341"/>
          </a:xfrm>
        </p:grpSpPr>
        <p:sp>
          <p:nvSpPr>
            <p:cNvPr id="355" name="Google Shape;355;p15"/>
            <p:cNvSpPr/>
            <p:nvPr/>
          </p:nvSpPr>
          <p:spPr>
            <a:xfrm>
              <a:off x="0" y="2627751"/>
              <a:ext cx="9468431" cy="352424"/>
            </a:xfrm>
            <a:prstGeom prst="homePlate">
              <a:avLst>
                <a:gd fmla="val 50000" name="adj"/>
              </a:avLst>
            </a:prstGeom>
            <a:gradFill>
              <a:gsLst>
                <a:gs pos="0">
                  <a:srgbClr val="ED8A8C">
                    <a:alpha val="0"/>
                  </a:srgbClr>
                </a:gs>
                <a:gs pos="7000">
                  <a:srgbClr val="ED8A8C">
                    <a:alpha val="49411"/>
                  </a:srgbClr>
                </a:gs>
                <a:gs pos="100000">
                  <a:srgbClr val="EB7B7D">
                    <a:alpha val="74509"/>
                  </a:srgbClr>
                </a:gs>
              </a:gsLst>
              <a:lin ang="0" scaled="0"/>
            </a:gra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6" name="Google Shape;356;p15"/>
            <p:cNvSpPr/>
            <p:nvPr/>
          </p:nvSpPr>
          <p:spPr>
            <a:xfrm rot="8100000">
              <a:off x="87974" y="646203"/>
              <a:ext cx="412401" cy="412401"/>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7" name="Google Shape;357;p15"/>
            <p:cNvSpPr/>
            <p:nvPr/>
          </p:nvSpPr>
          <p:spPr>
            <a:xfrm>
              <a:off x="133788" y="692018"/>
              <a:ext cx="320773" cy="320773"/>
            </a:xfrm>
            <a:prstGeom prst="donut">
              <a:avLst>
                <a:gd fmla="val 25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8" name="Google Shape;358;p15"/>
            <p:cNvSpPr/>
            <p:nvPr/>
          </p:nvSpPr>
          <p:spPr>
            <a:xfrm>
              <a:off x="585787" y="1144016"/>
              <a:ext cx="2933615" cy="165994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59" name="Google Shape;359;p15"/>
            <p:cNvSpPr txBox="1"/>
            <p:nvPr/>
          </p:nvSpPr>
          <p:spPr>
            <a:xfrm>
              <a:off x="585787" y="1144016"/>
              <a:ext cx="2933615" cy="1659946"/>
            </a:xfrm>
            <a:prstGeom prst="rect">
              <a:avLst/>
            </a:prstGeom>
            <a:noFill/>
            <a:ln>
              <a:noFill/>
            </a:ln>
          </p:spPr>
          <p:txBody>
            <a:bodyPr anchorCtr="0" anchor="t" bIns="142875" lIns="0" spcFirstLastPara="1" rIns="95250" wrap="square" tIns="95250">
              <a:noAutofit/>
            </a:bodyPr>
            <a:lstStyle/>
            <a:p>
              <a:pPr indent="0" lvl="0" marL="0" marR="0" rtl="0" algn="l">
                <a:lnSpc>
                  <a:spcPct val="90000"/>
                </a:lnSpc>
                <a:spcBef>
                  <a:spcPts val="0"/>
                </a:spcBef>
                <a:spcAft>
                  <a:spcPts val="0"/>
                </a:spcAft>
                <a:buClr>
                  <a:schemeClr val="dk1"/>
                </a:buClr>
                <a:buSzPts val="1500"/>
                <a:buFont typeface="Arial"/>
                <a:buNone/>
              </a:pPr>
              <a:r>
                <a:rPr b="1" i="0" lang="es-ES" sz="1500" u="none" cap="none" strike="noStrike">
                  <a:solidFill>
                    <a:schemeClr val="dk1"/>
                  </a:solidFill>
                  <a:latin typeface="Arial"/>
                  <a:ea typeface="Arial"/>
                  <a:cs typeface="Arial"/>
                  <a:sym typeface="Arial"/>
                </a:rPr>
                <a:t>Design completed</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Requirements analysis</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Design</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Collaboration mechanisms</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Early release of the data federation framework</a:t>
              </a:r>
              <a:endParaRPr b="0" i="0" sz="1200" u="none" cap="none" strike="noStrike">
                <a:solidFill>
                  <a:schemeClr val="dk1"/>
                </a:solidFill>
                <a:latin typeface="Arial"/>
                <a:ea typeface="Arial"/>
                <a:cs typeface="Arial"/>
                <a:sym typeface="Arial"/>
              </a:endParaRPr>
            </a:p>
          </p:txBody>
        </p:sp>
        <p:sp>
          <p:nvSpPr>
            <p:cNvPr id="360" name="Google Shape;360;p15"/>
            <p:cNvSpPr/>
            <p:nvPr/>
          </p:nvSpPr>
          <p:spPr>
            <a:xfrm>
              <a:off x="585787" y="560792"/>
              <a:ext cx="2933615" cy="58322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1" name="Google Shape;361;p15"/>
            <p:cNvSpPr txBox="1"/>
            <p:nvPr/>
          </p:nvSpPr>
          <p:spPr>
            <a:xfrm>
              <a:off x="585787" y="560792"/>
              <a:ext cx="2933615" cy="583224"/>
            </a:xfrm>
            <a:prstGeom prst="rect">
              <a:avLst/>
            </a:prstGeom>
            <a:noFill/>
            <a:ln>
              <a:noFill/>
            </a:ln>
          </p:spPr>
          <p:txBody>
            <a:bodyPr anchorCtr="0" anchor="ctr" bIns="0" lIns="0" spcFirstLastPara="1" rIns="127000" wrap="square" tIns="0">
              <a:noAutofit/>
            </a:bodyPr>
            <a:lstStyle/>
            <a:p>
              <a:pPr indent="0" lvl="0" marL="0" marR="0" rtl="0" algn="l">
                <a:lnSpc>
                  <a:spcPct val="90000"/>
                </a:lnSpc>
                <a:spcBef>
                  <a:spcPts val="0"/>
                </a:spcBef>
                <a:spcAft>
                  <a:spcPts val="0"/>
                </a:spcAft>
                <a:buClr>
                  <a:schemeClr val="accent3"/>
                </a:buClr>
                <a:buSzPts val="2000"/>
                <a:buFont typeface="Arial"/>
                <a:buNone/>
              </a:pPr>
              <a:r>
                <a:rPr b="1" i="0" lang="es-ES" sz="2000" u="none" cap="none" strike="noStrike">
                  <a:solidFill>
                    <a:schemeClr val="accent3"/>
                  </a:solidFill>
                  <a:latin typeface="Arial"/>
                  <a:ea typeface="Arial"/>
                  <a:cs typeface="Arial"/>
                  <a:sym typeface="Arial"/>
                </a:rPr>
                <a:t>2023</a:t>
              </a:r>
              <a:endParaRPr b="1" i="0" sz="2000" u="none" cap="none" strike="noStrike">
                <a:solidFill>
                  <a:schemeClr val="accent3"/>
                </a:solidFill>
                <a:latin typeface="Arial"/>
                <a:ea typeface="Arial"/>
                <a:cs typeface="Arial"/>
                <a:sym typeface="Arial"/>
              </a:endParaRPr>
            </a:p>
          </p:txBody>
        </p:sp>
        <p:cxnSp>
          <p:nvCxnSpPr>
            <p:cNvPr id="362" name="Google Shape;362;p15"/>
            <p:cNvCxnSpPr/>
            <p:nvPr/>
          </p:nvCxnSpPr>
          <p:spPr>
            <a:xfrm>
              <a:off x="294175" y="1144016"/>
              <a:ext cx="0" cy="1659946"/>
            </a:xfrm>
            <a:prstGeom prst="straightConnector1">
              <a:avLst/>
            </a:prstGeom>
            <a:noFill/>
            <a:ln cap="rnd" cmpd="sng" w="25400">
              <a:solidFill>
                <a:schemeClr val="accent3"/>
              </a:solidFill>
              <a:prstDash val="dot"/>
              <a:miter lim="800000"/>
              <a:headEnd len="sm" w="sm" type="none"/>
              <a:tailEnd len="sm" w="sm" type="none"/>
            </a:ln>
          </p:spPr>
        </p:cxnSp>
        <p:sp>
          <p:nvSpPr>
            <p:cNvPr id="363" name="Google Shape;363;p15"/>
            <p:cNvSpPr/>
            <p:nvPr/>
          </p:nvSpPr>
          <p:spPr>
            <a:xfrm>
              <a:off x="240244" y="2751472"/>
              <a:ext cx="104980" cy="1049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4" name="Google Shape;364;p15"/>
            <p:cNvSpPr/>
            <p:nvPr/>
          </p:nvSpPr>
          <p:spPr>
            <a:xfrm rot="-2700000">
              <a:off x="1846439" y="4549320"/>
              <a:ext cx="412401" cy="412401"/>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5" name="Google Shape;365;p15"/>
            <p:cNvSpPr/>
            <p:nvPr/>
          </p:nvSpPr>
          <p:spPr>
            <a:xfrm>
              <a:off x="1892253" y="4595134"/>
              <a:ext cx="320773" cy="320773"/>
            </a:xfrm>
            <a:prstGeom prst="donut">
              <a:avLst>
                <a:gd fmla="val 25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6" name="Google Shape;366;p15"/>
            <p:cNvSpPr/>
            <p:nvPr/>
          </p:nvSpPr>
          <p:spPr>
            <a:xfrm>
              <a:off x="2344252" y="2803963"/>
              <a:ext cx="2933615" cy="165994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7" name="Google Shape;367;p15"/>
            <p:cNvSpPr txBox="1"/>
            <p:nvPr/>
          </p:nvSpPr>
          <p:spPr>
            <a:xfrm>
              <a:off x="2344252" y="2803963"/>
              <a:ext cx="2933615" cy="1659946"/>
            </a:xfrm>
            <a:prstGeom prst="rect">
              <a:avLst/>
            </a:prstGeom>
            <a:noFill/>
            <a:ln>
              <a:noFill/>
            </a:ln>
          </p:spPr>
          <p:txBody>
            <a:bodyPr anchorCtr="0" anchor="b" bIns="95250" lIns="0" spcFirstLastPara="1" rIns="0" wrap="square" tIns="142875">
              <a:noAutofit/>
            </a:bodyPr>
            <a:lstStyle/>
            <a:p>
              <a:pPr indent="0" lvl="0" marL="0" marR="0" rtl="0" algn="l">
                <a:lnSpc>
                  <a:spcPct val="90000"/>
                </a:lnSpc>
                <a:spcBef>
                  <a:spcPts val="0"/>
                </a:spcBef>
                <a:spcAft>
                  <a:spcPts val="0"/>
                </a:spcAft>
                <a:buClr>
                  <a:schemeClr val="dk1"/>
                </a:buClr>
                <a:buSzPts val="1500"/>
                <a:buFont typeface="Arial"/>
                <a:buNone/>
              </a:pPr>
              <a:r>
                <a:rPr b="1" i="0" lang="es-ES" sz="1500" u="none" cap="none" strike="noStrike">
                  <a:solidFill>
                    <a:schemeClr val="dk1"/>
                  </a:solidFill>
                  <a:latin typeface="Arial"/>
                  <a:ea typeface="Arial"/>
                  <a:cs typeface="Arial"/>
                  <a:sym typeface="Arial"/>
                </a:rPr>
                <a:t>First version of platform</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Platform validated and populated for external production</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Data providers connected</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Prototype for federated learning</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Benchmarking platform</a:t>
              </a:r>
              <a:endParaRPr b="0" i="0" sz="1200" u="none" cap="none" strike="noStrike">
                <a:solidFill>
                  <a:schemeClr val="dk1"/>
                </a:solidFill>
                <a:latin typeface="Arial"/>
                <a:ea typeface="Arial"/>
                <a:cs typeface="Arial"/>
                <a:sym typeface="Arial"/>
              </a:endParaRPr>
            </a:p>
          </p:txBody>
        </p:sp>
        <p:sp>
          <p:nvSpPr>
            <p:cNvPr id="368" name="Google Shape;368;p15"/>
            <p:cNvSpPr/>
            <p:nvPr/>
          </p:nvSpPr>
          <p:spPr>
            <a:xfrm>
              <a:off x="2344252" y="4463909"/>
              <a:ext cx="2933615" cy="58322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69" name="Google Shape;369;p15"/>
            <p:cNvSpPr txBox="1"/>
            <p:nvPr/>
          </p:nvSpPr>
          <p:spPr>
            <a:xfrm>
              <a:off x="2344252" y="4463909"/>
              <a:ext cx="2933615" cy="583224"/>
            </a:xfrm>
            <a:prstGeom prst="rect">
              <a:avLst/>
            </a:prstGeom>
            <a:noFill/>
            <a:ln>
              <a:noFill/>
            </a:ln>
          </p:spPr>
          <p:txBody>
            <a:bodyPr anchorCtr="0" anchor="ctr" bIns="0" lIns="0" spcFirstLastPara="1" rIns="127000" wrap="square" tIns="0">
              <a:noAutofit/>
            </a:bodyPr>
            <a:lstStyle/>
            <a:p>
              <a:pPr indent="0" lvl="0" marL="0" marR="0" rtl="0" algn="l">
                <a:lnSpc>
                  <a:spcPct val="90000"/>
                </a:lnSpc>
                <a:spcBef>
                  <a:spcPts val="0"/>
                </a:spcBef>
                <a:spcAft>
                  <a:spcPts val="0"/>
                </a:spcAft>
                <a:buClr>
                  <a:schemeClr val="accent3"/>
                </a:buClr>
                <a:buSzPts val="2000"/>
                <a:buFont typeface="Arial"/>
                <a:buNone/>
              </a:pPr>
              <a:r>
                <a:rPr b="1" i="0" lang="es-ES" sz="2000" u="none" cap="none" strike="noStrike">
                  <a:solidFill>
                    <a:schemeClr val="accent3"/>
                  </a:solidFill>
                  <a:latin typeface="Arial"/>
                  <a:ea typeface="Arial"/>
                  <a:cs typeface="Arial"/>
                  <a:sym typeface="Arial"/>
                </a:rPr>
                <a:t>2024</a:t>
              </a:r>
              <a:endParaRPr b="1" i="0" sz="2000" u="none" cap="none" strike="noStrike">
                <a:solidFill>
                  <a:schemeClr val="accent3"/>
                </a:solidFill>
                <a:latin typeface="Arial"/>
                <a:ea typeface="Arial"/>
                <a:cs typeface="Arial"/>
                <a:sym typeface="Arial"/>
              </a:endParaRPr>
            </a:p>
          </p:txBody>
        </p:sp>
        <p:cxnSp>
          <p:nvCxnSpPr>
            <p:cNvPr id="370" name="Google Shape;370;p15"/>
            <p:cNvCxnSpPr/>
            <p:nvPr/>
          </p:nvCxnSpPr>
          <p:spPr>
            <a:xfrm>
              <a:off x="2052640" y="2803963"/>
              <a:ext cx="0" cy="1659946"/>
            </a:xfrm>
            <a:prstGeom prst="straightConnector1">
              <a:avLst/>
            </a:prstGeom>
            <a:noFill/>
            <a:ln cap="rnd" cmpd="sng" w="25400">
              <a:solidFill>
                <a:schemeClr val="accent3"/>
              </a:solidFill>
              <a:prstDash val="dot"/>
              <a:miter lim="800000"/>
              <a:headEnd len="sm" w="sm" type="none"/>
              <a:tailEnd len="sm" w="sm" type="none"/>
            </a:ln>
          </p:spPr>
        </p:cxnSp>
        <p:sp>
          <p:nvSpPr>
            <p:cNvPr id="371" name="Google Shape;371;p15"/>
            <p:cNvSpPr/>
            <p:nvPr/>
          </p:nvSpPr>
          <p:spPr>
            <a:xfrm>
              <a:off x="1998709" y="2751472"/>
              <a:ext cx="104980" cy="1049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2" name="Google Shape;372;p15"/>
            <p:cNvSpPr/>
            <p:nvPr/>
          </p:nvSpPr>
          <p:spPr>
            <a:xfrm rot="8100000">
              <a:off x="3604904" y="646203"/>
              <a:ext cx="412401" cy="412401"/>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3" name="Google Shape;373;p15"/>
            <p:cNvSpPr/>
            <p:nvPr/>
          </p:nvSpPr>
          <p:spPr>
            <a:xfrm>
              <a:off x="3650719" y="692018"/>
              <a:ext cx="320773" cy="320773"/>
            </a:xfrm>
            <a:prstGeom prst="donut">
              <a:avLst>
                <a:gd fmla="val 25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4" name="Google Shape;374;p15"/>
            <p:cNvSpPr/>
            <p:nvPr/>
          </p:nvSpPr>
          <p:spPr>
            <a:xfrm>
              <a:off x="4102717" y="1144016"/>
              <a:ext cx="2933615" cy="165994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5" name="Google Shape;375;p15"/>
            <p:cNvSpPr txBox="1"/>
            <p:nvPr/>
          </p:nvSpPr>
          <p:spPr>
            <a:xfrm>
              <a:off x="4102717" y="1144016"/>
              <a:ext cx="2933615" cy="1659946"/>
            </a:xfrm>
            <a:prstGeom prst="rect">
              <a:avLst/>
            </a:prstGeom>
            <a:noFill/>
            <a:ln>
              <a:noFill/>
            </a:ln>
          </p:spPr>
          <p:txBody>
            <a:bodyPr anchorCtr="0" anchor="t" bIns="142875" lIns="0" spcFirstLastPara="1" rIns="95250" wrap="square" tIns="95250">
              <a:noAutofit/>
            </a:bodyPr>
            <a:lstStyle/>
            <a:p>
              <a:pPr indent="0" lvl="0" marL="0" marR="0" rtl="0" algn="l">
                <a:lnSpc>
                  <a:spcPct val="90000"/>
                </a:lnSpc>
                <a:spcBef>
                  <a:spcPts val="0"/>
                </a:spcBef>
                <a:spcAft>
                  <a:spcPts val="0"/>
                </a:spcAft>
                <a:buClr>
                  <a:schemeClr val="dk1"/>
                </a:buClr>
                <a:buSzPts val="1500"/>
                <a:buFont typeface="Arial"/>
                <a:buNone/>
              </a:pPr>
              <a:r>
                <a:rPr b="1" i="0" lang="es-ES" sz="1500" u="none" cap="none" strike="noStrike">
                  <a:solidFill>
                    <a:schemeClr val="dk1"/>
                  </a:solidFill>
                  <a:latin typeface="Arial"/>
                  <a:ea typeface="Arial"/>
                  <a:cs typeface="Arial"/>
                  <a:sym typeface="Arial"/>
                </a:rPr>
                <a:t>Final release of platform</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Federated learning</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Final version of tools and services</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Federation of new cancer images databases through open calls</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Implementation of clinical use cases</a:t>
              </a:r>
              <a:endParaRPr b="0" i="0" sz="1200" u="none" cap="none" strike="noStrike">
                <a:solidFill>
                  <a:schemeClr val="dk1"/>
                </a:solidFill>
                <a:latin typeface="Arial"/>
                <a:ea typeface="Arial"/>
                <a:cs typeface="Arial"/>
                <a:sym typeface="Arial"/>
              </a:endParaRPr>
            </a:p>
          </p:txBody>
        </p:sp>
        <p:sp>
          <p:nvSpPr>
            <p:cNvPr id="376" name="Google Shape;376;p15"/>
            <p:cNvSpPr/>
            <p:nvPr/>
          </p:nvSpPr>
          <p:spPr>
            <a:xfrm>
              <a:off x="4102717" y="560792"/>
              <a:ext cx="2933615" cy="58322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77" name="Google Shape;377;p15"/>
            <p:cNvSpPr txBox="1"/>
            <p:nvPr/>
          </p:nvSpPr>
          <p:spPr>
            <a:xfrm>
              <a:off x="4102717" y="560792"/>
              <a:ext cx="2933615" cy="583224"/>
            </a:xfrm>
            <a:prstGeom prst="rect">
              <a:avLst/>
            </a:prstGeom>
            <a:noFill/>
            <a:ln>
              <a:noFill/>
            </a:ln>
          </p:spPr>
          <p:txBody>
            <a:bodyPr anchorCtr="0" anchor="ctr" bIns="0" lIns="0" spcFirstLastPara="1" rIns="127000" wrap="square" tIns="0">
              <a:noAutofit/>
            </a:bodyPr>
            <a:lstStyle/>
            <a:p>
              <a:pPr indent="0" lvl="0" marL="0" marR="0" rtl="0" algn="l">
                <a:lnSpc>
                  <a:spcPct val="90000"/>
                </a:lnSpc>
                <a:spcBef>
                  <a:spcPts val="0"/>
                </a:spcBef>
                <a:spcAft>
                  <a:spcPts val="0"/>
                </a:spcAft>
                <a:buClr>
                  <a:schemeClr val="accent3"/>
                </a:buClr>
                <a:buSzPts val="2000"/>
                <a:buFont typeface="Arial"/>
                <a:buNone/>
              </a:pPr>
              <a:r>
                <a:rPr b="1" i="0" lang="es-ES" sz="2000" u="none" cap="none" strike="noStrike">
                  <a:solidFill>
                    <a:schemeClr val="accent3"/>
                  </a:solidFill>
                  <a:latin typeface="Arial"/>
                  <a:ea typeface="Arial"/>
                  <a:cs typeface="Arial"/>
                  <a:sym typeface="Arial"/>
                </a:rPr>
                <a:t>2025</a:t>
              </a:r>
              <a:endParaRPr b="1" i="0" sz="2000" u="none" cap="none" strike="noStrike">
                <a:solidFill>
                  <a:schemeClr val="accent3"/>
                </a:solidFill>
                <a:latin typeface="Arial"/>
                <a:ea typeface="Arial"/>
                <a:cs typeface="Arial"/>
                <a:sym typeface="Arial"/>
              </a:endParaRPr>
            </a:p>
          </p:txBody>
        </p:sp>
        <p:cxnSp>
          <p:nvCxnSpPr>
            <p:cNvPr id="378" name="Google Shape;378;p15"/>
            <p:cNvCxnSpPr/>
            <p:nvPr/>
          </p:nvCxnSpPr>
          <p:spPr>
            <a:xfrm>
              <a:off x="3811105" y="1144016"/>
              <a:ext cx="0" cy="1659946"/>
            </a:xfrm>
            <a:prstGeom prst="straightConnector1">
              <a:avLst/>
            </a:prstGeom>
            <a:noFill/>
            <a:ln cap="rnd" cmpd="sng" w="25400">
              <a:solidFill>
                <a:schemeClr val="accent3"/>
              </a:solidFill>
              <a:prstDash val="dot"/>
              <a:round/>
              <a:headEnd len="sm" w="sm" type="none"/>
              <a:tailEnd len="sm" w="sm" type="none"/>
            </a:ln>
          </p:spPr>
        </p:cxnSp>
        <p:sp>
          <p:nvSpPr>
            <p:cNvPr id="379" name="Google Shape;379;p15"/>
            <p:cNvSpPr/>
            <p:nvPr/>
          </p:nvSpPr>
          <p:spPr>
            <a:xfrm>
              <a:off x="3757175" y="2751472"/>
              <a:ext cx="104980" cy="1049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0" name="Google Shape;380;p15"/>
            <p:cNvSpPr/>
            <p:nvPr/>
          </p:nvSpPr>
          <p:spPr>
            <a:xfrm rot="-2700000">
              <a:off x="5363370" y="4549320"/>
              <a:ext cx="412401" cy="412401"/>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1" name="Google Shape;381;p15"/>
            <p:cNvSpPr/>
            <p:nvPr/>
          </p:nvSpPr>
          <p:spPr>
            <a:xfrm>
              <a:off x="5409184" y="4595134"/>
              <a:ext cx="320773" cy="320773"/>
            </a:xfrm>
            <a:prstGeom prst="donut">
              <a:avLst>
                <a:gd fmla="val 25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2" name="Google Shape;382;p15"/>
            <p:cNvSpPr/>
            <p:nvPr/>
          </p:nvSpPr>
          <p:spPr>
            <a:xfrm>
              <a:off x="5861183" y="2803963"/>
              <a:ext cx="2933615" cy="165994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3" name="Google Shape;383;p15"/>
            <p:cNvSpPr txBox="1"/>
            <p:nvPr/>
          </p:nvSpPr>
          <p:spPr>
            <a:xfrm>
              <a:off x="5861183" y="2803963"/>
              <a:ext cx="2933615" cy="1659946"/>
            </a:xfrm>
            <a:prstGeom prst="rect">
              <a:avLst/>
            </a:prstGeom>
            <a:noFill/>
            <a:ln>
              <a:noFill/>
            </a:ln>
          </p:spPr>
          <p:txBody>
            <a:bodyPr anchorCtr="0" anchor="b" bIns="95250" lIns="0" spcFirstLastPara="1" rIns="0" wrap="square" tIns="142875">
              <a:noAutofit/>
            </a:bodyPr>
            <a:lstStyle/>
            <a:p>
              <a:pPr indent="0" lvl="0" marL="0" marR="0" rtl="0" algn="l">
                <a:lnSpc>
                  <a:spcPct val="90000"/>
                </a:lnSpc>
                <a:spcBef>
                  <a:spcPts val="0"/>
                </a:spcBef>
                <a:spcAft>
                  <a:spcPts val="0"/>
                </a:spcAft>
                <a:buClr>
                  <a:schemeClr val="dk1"/>
                </a:buClr>
                <a:buSzPts val="1500"/>
                <a:buFont typeface="Arial"/>
                <a:buNone/>
              </a:pPr>
              <a:r>
                <a:rPr b="1" i="0" lang="es-ES" sz="1500" u="none" cap="none" strike="noStrike">
                  <a:solidFill>
                    <a:schemeClr val="dk1"/>
                  </a:solidFill>
                  <a:latin typeface="Arial"/>
                  <a:ea typeface="Arial"/>
                  <a:cs typeface="Arial"/>
                  <a:sym typeface="Arial"/>
                </a:rPr>
                <a:t>Full operation of federated repository</a:t>
              </a:r>
              <a:endParaRPr b="1" i="0" sz="1500" u="none" cap="none" strike="noStrike">
                <a:solidFill>
                  <a:schemeClr val="dk1"/>
                </a:solidFill>
                <a:latin typeface="Arial"/>
                <a:ea typeface="Arial"/>
                <a:cs typeface="Arial"/>
                <a:sym typeface="Arial"/>
              </a:endParaRPr>
            </a:p>
            <a:p>
              <a:pPr indent="-114300" lvl="1" marL="114300" marR="0" rtl="0" algn="l">
                <a:lnSpc>
                  <a:spcPct val="90000"/>
                </a:lnSpc>
                <a:spcBef>
                  <a:spcPts val="525"/>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Integration with other data infrastructures</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Piloting of the business model</a:t>
              </a:r>
              <a:endParaRPr b="0" i="0" sz="1200" u="none" cap="none" strike="noStrike">
                <a:solidFill>
                  <a:schemeClr val="dk1"/>
                </a:solidFill>
                <a:latin typeface="Arial"/>
                <a:ea typeface="Arial"/>
                <a:cs typeface="Arial"/>
                <a:sym typeface="Arial"/>
              </a:endParaRPr>
            </a:p>
            <a:p>
              <a:pPr indent="-114300" lvl="1" marL="114300" marR="0" rtl="0" algn="l">
                <a:lnSpc>
                  <a:spcPct val="90000"/>
                </a:lnSpc>
                <a:spcBef>
                  <a:spcPts val="180"/>
                </a:spcBef>
                <a:spcAft>
                  <a:spcPts val="0"/>
                </a:spcAft>
                <a:buClr>
                  <a:schemeClr val="dk1"/>
                </a:buClr>
                <a:buSzPts val="1200"/>
                <a:buFont typeface="Arial"/>
                <a:buChar char="•"/>
              </a:pPr>
              <a:r>
                <a:rPr b="0" i="0" lang="es-ES" sz="1200" u="none" cap="none" strike="noStrike">
                  <a:solidFill>
                    <a:schemeClr val="dk1"/>
                  </a:solidFill>
                  <a:latin typeface="Arial"/>
                  <a:ea typeface="Arial"/>
                  <a:cs typeface="Arial"/>
                  <a:sym typeface="Arial"/>
                </a:rPr>
                <a:t>Legal and operation model finalised</a:t>
              </a:r>
              <a:endParaRPr b="0" i="0" sz="1200" u="none" cap="none" strike="noStrike">
                <a:solidFill>
                  <a:schemeClr val="dk1"/>
                </a:solidFill>
                <a:latin typeface="Arial"/>
                <a:ea typeface="Arial"/>
                <a:cs typeface="Arial"/>
                <a:sym typeface="Arial"/>
              </a:endParaRPr>
            </a:p>
          </p:txBody>
        </p:sp>
        <p:sp>
          <p:nvSpPr>
            <p:cNvPr id="384" name="Google Shape;384;p15"/>
            <p:cNvSpPr/>
            <p:nvPr/>
          </p:nvSpPr>
          <p:spPr>
            <a:xfrm>
              <a:off x="5861183" y="4463909"/>
              <a:ext cx="2933615" cy="58322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5" name="Google Shape;385;p15"/>
            <p:cNvSpPr txBox="1"/>
            <p:nvPr/>
          </p:nvSpPr>
          <p:spPr>
            <a:xfrm>
              <a:off x="5861183" y="4463909"/>
              <a:ext cx="2933615" cy="583224"/>
            </a:xfrm>
            <a:prstGeom prst="rect">
              <a:avLst/>
            </a:prstGeom>
            <a:noFill/>
            <a:ln>
              <a:noFill/>
            </a:ln>
          </p:spPr>
          <p:txBody>
            <a:bodyPr anchorCtr="0" anchor="ctr" bIns="0" lIns="0" spcFirstLastPara="1" rIns="127000" wrap="square" tIns="0">
              <a:noAutofit/>
            </a:bodyPr>
            <a:lstStyle/>
            <a:p>
              <a:pPr indent="0" lvl="0" marL="0" marR="0" rtl="0" algn="l">
                <a:lnSpc>
                  <a:spcPct val="90000"/>
                </a:lnSpc>
                <a:spcBef>
                  <a:spcPts val="0"/>
                </a:spcBef>
                <a:spcAft>
                  <a:spcPts val="0"/>
                </a:spcAft>
                <a:buClr>
                  <a:schemeClr val="accent3"/>
                </a:buClr>
                <a:buSzPts val="2000"/>
                <a:buFont typeface="Arial"/>
                <a:buNone/>
              </a:pPr>
              <a:r>
                <a:rPr b="1" i="0" lang="es-ES" sz="2000" u="none" cap="none" strike="noStrike">
                  <a:solidFill>
                    <a:schemeClr val="accent3"/>
                  </a:solidFill>
                  <a:latin typeface="Arial"/>
                  <a:ea typeface="Arial"/>
                  <a:cs typeface="Arial"/>
                  <a:sym typeface="Arial"/>
                </a:rPr>
                <a:t>2026</a:t>
              </a:r>
              <a:endParaRPr b="1" i="0" sz="2000" u="none" cap="none" strike="noStrike">
                <a:solidFill>
                  <a:schemeClr val="accent3"/>
                </a:solidFill>
                <a:latin typeface="Arial"/>
                <a:ea typeface="Arial"/>
                <a:cs typeface="Arial"/>
                <a:sym typeface="Arial"/>
              </a:endParaRPr>
            </a:p>
          </p:txBody>
        </p:sp>
        <p:cxnSp>
          <p:nvCxnSpPr>
            <p:cNvPr id="386" name="Google Shape;386;p15"/>
            <p:cNvCxnSpPr/>
            <p:nvPr/>
          </p:nvCxnSpPr>
          <p:spPr>
            <a:xfrm>
              <a:off x="5569570" y="2803963"/>
              <a:ext cx="0" cy="1659946"/>
            </a:xfrm>
            <a:prstGeom prst="straightConnector1">
              <a:avLst/>
            </a:prstGeom>
            <a:noFill/>
            <a:ln cap="flat" cmpd="sng" w="25400">
              <a:solidFill>
                <a:schemeClr val="accent3"/>
              </a:solidFill>
              <a:prstDash val="dot"/>
              <a:miter lim="800000"/>
              <a:headEnd len="sm" w="sm" type="none"/>
              <a:tailEnd len="sm" w="sm" type="none"/>
            </a:ln>
          </p:spPr>
        </p:cxnSp>
        <p:sp>
          <p:nvSpPr>
            <p:cNvPr id="387" name="Google Shape;387;p15"/>
            <p:cNvSpPr/>
            <p:nvPr/>
          </p:nvSpPr>
          <p:spPr>
            <a:xfrm>
              <a:off x="5515640" y="2751472"/>
              <a:ext cx="104980" cy="1049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8" name="Google Shape;388;p15"/>
            <p:cNvSpPr/>
            <p:nvPr/>
          </p:nvSpPr>
          <p:spPr>
            <a:xfrm rot="8100000">
              <a:off x="7121835" y="646203"/>
              <a:ext cx="412401" cy="412401"/>
            </a:xfrm>
            <a:prstGeom prst="teardrop">
              <a:avLst>
                <a:gd fmla="val 100000" name="adj"/>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89" name="Google Shape;389;p15"/>
            <p:cNvSpPr/>
            <p:nvPr/>
          </p:nvSpPr>
          <p:spPr>
            <a:xfrm>
              <a:off x="7167649" y="692018"/>
              <a:ext cx="320773" cy="320773"/>
            </a:xfrm>
            <a:prstGeom prst="donut">
              <a:avLst>
                <a:gd fmla="val 25000" name="adj"/>
              </a:avLst>
            </a:prstGeom>
            <a:solidFill>
              <a:schemeClr val="lt1"/>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0" name="Google Shape;390;p15"/>
            <p:cNvSpPr/>
            <p:nvPr/>
          </p:nvSpPr>
          <p:spPr>
            <a:xfrm>
              <a:off x="7619648" y="1144016"/>
              <a:ext cx="2933615" cy="1659946"/>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1" name="Google Shape;391;p15"/>
            <p:cNvSpPr txBox="1"/>
            <p:nvPr/>
          </p:nvSpPr>
          <p:spPr>
            <a:xfrm>
              <a:off x="7619648" y="1144016"/>
              <a:ext cx="2933615" cy="1659946"/>
            </a:xfrm>
            <a:prstGeom prst="rect">
              <a:avLst/>
            </a:prstGeom>
            <a:noFill/>
            <a:ln>
              <a:noFill/>
            </a:ln>
          </p:spPr>
          <p:txBody>
            <a:bodyPr anchorCtr="0" anchor="t" bIns="142875" lIns="0" spcFirstLastPara="1" rIns="95250" wrap="square" tIns="95250">
              <a:noAutofit/>
            </a:bodyPr>
            <a:lstStyle/>
            <a:p>
              <a:pPr indent="0" lvl="0" marL="0" marR="0" rtl="0" algn="l">
                <a:lnSpc>
                  <a:spcPct val="90000"/>
                </a:lnSpc>
                <a:spcBef>
                  <a:spcPts val="0"/>
                </a:spcBef>
                <a:spcAft>
                  <a:spcPts val="0"/>
                </a:spcAft>
                <a:buClr>
                  <a:schemeClr val="dk1"/>
                </a:buClr>
                <a:buSzPts val="1500"/>
                <a:buFont typeface="Arial"/>
                <a:buNone/>
              </a:pPr>
              <a:r>
                <a:rPr b="1" i="0" lang="es-ES" sz="1500" u="none" cap="none" strike="noStrike">
                  <a:solidFill>
                    <a:schemeClr val="dk1"/>
                  </a:solidFill>
                  <a:latin typeface="Arial"/>
                  <a:ea typeface="Arial"/>
                  <a:cs typeface="Arial"/>
                  <a:sym typeface="Arial"/>
                </a:rPr>
                <a:t>Expansion</a:t>
              </a:r>
              <a:endParaRPr b="1" i="0" sz="1500" u="none" cap="none" strike="noStrike">
                <a:solidFill>
                  <a:schemeClr val="dk1"/>
                </a:solidFill>
                <a:latin typeface="Arial"/>
                <a:ea typeface="Arial"/>
                <a:cs typeface="Arial"/>
                <a:sym typeface="Arial"/>
              </a:endParaRPr>
            </a:p>
          </p:txBody>
        </p:sp>
        <p:sp>
          <p:nvSpPr>
            <p:cNvPr id="392" name="Google Shape;392;p15"/>
            <p:cNvSpPr/>
            <p:nvPr/>
          </p:nvSpPr>
          <p:spPr>
            <a:xfrm>
              <a:off x="7619648" y="560792"/>
              <a:ext cx="2933615" cy="583224"/>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393" name="Google Shape;393;p15"/>
            <p:cNvSpPr txBox="1"/>
            <p:nvPr/>
          </p:nvSpPr>
          <p:spPr>
            <a:xfrm>
              <a:off x="7619648" y="560792"/>
              <a:ext cx="2933615" cy="583224"/>
            </a:xfrm>
            <a:prstGeom prst="rect">
              <a:avLst/>
            </a:prstGeom>
            <a:noFill/>
            <a:ln>
              <a:noFill/>
            </a:ln>
          </p:spPr>
          <p:txBody>
            <a:bodyPr anchorCtr="0" anchor="ctr" bIns="0" lIns="0" spcFirstLastPara="1" rIns="127000" wrap="square" tIns="0">
              <a:noAutofit/>
            </a:bodyPr>
            <a:lstStyle/>
            <a:p>
              <a:pPr indent="0" lvl="0" marL="0" marR="0" rtl="0" algn="l">
                <a:lnSpc>
                  <a:spcPct val="90000"/>
                </a:lnSpc>
                <a:spcBef>
                  <a:spcPts val="0"/>
                </a:spcBef>
                <a:spcAft>
                  <a:spcPts val="0"/>
                </a:spcAft>
                <a:buClr>
                  <a:schemeClr val="accent3"/>
                </a:buClr>
                <a:buSzPts val="2000"/>
                <a:buFont typeface="Arial"/>
                <a:buNone/>
              </a:pPr>
              <a:r>
                <a:rPr b="1" i="0" lang="es-ES" sz="2000" u="none" cap="none" strike="noStrike">
                  <a:solidFill>
                    <a:schemeClr val="accent3"/>
                  </a:solidFill>
                  <a:latin typeface="Arial"/>
                  <a:ea typeface="Arial"/>
                  <a:cs typeface="Arial"/>
                  <a:sym typeface="Arial"/>
                </a:rPr>
                <a:t>2027</a:t>
              </a:r>
              <a:endParaRPr b="1" i="0" sz="2000" u="none" cap="none" strike="noStrike">
                <a:solidFill>
                  <a:schemeClr val="accent3"/>
                </a:solidFill>
                <a:latin typeface="Arial"/>
                <a:ea typeface="Arial"/>
                <a:cs typeface="Arial"/>
                <a:sym typeface="Arial"/>
              </a:endParaRPr>
            </a:p>
          </p:txBody>
        </p:sp>
        <p:cxnSp>
          <p:nvCxnSpPr>
            <p:cNvPr id="394" name="Google Shape;394;p15"/>
            <p:cNvCxnSpPr/>
            <p:nvPr/>
          </p:nvCxnSpPr>
          <p:spPr>
            <a:xfrm>
              <a:off x="7328036" y="1144016"/>
              <a:ext cx="0" cy="1659946"/>
            </a:xfrm>
            <a:prstGeom prst="straightConnector1">
              <a:avLst/>
            </a:prstGeom>
            <a:noFill/>
            <a:ln cap="rnd" cmpd="sng" w="25400">
              <a:solidFill>
                <a:schemeClr val="accent3"/>
              </a:solidFill>
              <a:prstDash val="dot"/>
              <a:miter lim="800000"/>
              <a:headEnd len="sm" w="sm" type="none"/>
              <a:tailEnd len="sm" w="sm" type="none"/>
            </a:ln>
          </p:spPr>
        </p:cxnSp>
        <p:sp>
          <p:nvSpPr>
            <p:cNvPr id="395" name="Google Shape;395;p15"/>
            <p:cNvSpPr/>
            <p:nvPr/>
          </p:nvSpPr>
          <p:spPr>
            <a:xfrm>
              <a:off x="7274105" y="2751472"/>
              <a:ext cx="104980" cy="10498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grpSp>
      <p:sp>
        <p:nvSpPr>
          <p:cNvPr id="396" name="Google Shape;396;p15"/>
          <p:cNvSpPr/>
          <p:nvPr/>
        </p:nvSpPr>
        <p:spPr>
          <a:xfrm>
            <a:off x="7054154" y="5157216"/>
            <a:ext cx="2933613" cy="219456"/>
          </a:xfrm>
          <a:prstGeom prst="rect">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16"/>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European Digital Infrastructure Consortia - EDIC</a:t>
            </a:r>
            <a:endParaRPr/>
          </a:p>
        </p:txBody>
      </p:sp>
      <p:pic>
        <p:nvPicPr>
          <p:cNvPr id="403" name="Google Shape;403;p16"/>
          <p:cNvPicPr preferRelativeResize="0"/>
          <p:nvPr/>
        </p:nvPicPr>
        <p:blipFill rotWithShape="1">
          <a:blip r:embed="rId3">
            <a:alphaModFix/>
          </a:blip>
          <a:srcRect b="0" l="0" r="0" t="0"/>
          <a:stretch/>
        </p:blipFill>
        <p:spPr>
          <a:xfrm>
            <a:off x="2422742" y="1454160"/>
            <a:ext cx="7772400" cy="1354716"/>
          </a:xfrm>
          <a:prstGeom prst="rect">
            <a:avLst/>
          </a:prstGeom>
          <a:noFill/>
          <a:ln>
            <a:noFill/>
          </a:ln>
          <a:effectLst>
            <a:outerShdw blurRad="292100" rotWithShape="0" algn="tl" dir="2700000" dist="139700">
              <a:srgbClr val="333333">
                <a:alpha val="63921"/>
              </a:srgbClr>
            </a:outerShdw>
          </a:effectLst>
        </p:spPr>
      </p:pic>
      <p:pic>
        <p:nvPicPr>
          <p:cNvPr descr="Cigüeña y bebé con relleno sólido" id="404" name="Google Shape;404;p16"/>
          <p:cNvPicPr preferRelativeResize="0"/>
          <p:nvPr/>
        </p:nvPicPr>
        <p:blipFill rotWithShape="1">
          <a:blip r:embed="rId4">
            <a:alphaModFix/>
          </a:blip>
          <a:srcRect b="0" l="0" r="0" t="0"/>
          <a:stretch/>
        </p:blipFill>
        <p:spPr>
          <a:xfrm rot="1854766">
            <a:off x="1835787" y="2183251"/>
            <a:ext cx="1219200" cy="1219200"/>
          </a:xfrm>
          <a:prstGeom prst="rect">
            <a:avLst/>
          </a:prstGeom>
          <a:noFill/>
          <a:ln>
            <a:noFill/>
          </a:ln>
        </p:spPr>
      </p:pic>
      <p:pic>
        <p:nvPicPr>
          <p:cNvPr descr="2030 digital decade. Policy programme : a path to the digital decade | CDE  Almería - Centro de Documentación Europea - Universidad de Almería" id="405" name="Google Shape;405;p16"/>
          <p:cNvPicPr preferRelativeResize="0"/>
          <p:nvPr/>
        </p:nvPicPr>
        <p:blipFill rotWithShape="1">
          <a:blip r:embed="rId5">
            <a:alphaModFix/>
          </a:blip>
          <a:srcRect b="0" l="0" r="0" t="0"/>
          <a:stretch/>
        </p:blipFill>
        <p:spPr>
          <a:xfrm>
            <a:off x="769331" y="1253456"/>
            <a:ext cx="1422725" cy="2031120"/>
          </a:xfrm>
          <a:prstGeom prst="rect">
            <a:avLst/>
          </a:prstGeom>
          <a:noFill/>
          <a:ln>
            <a:noFill/>
          </a:ln>
        </p:spPr>
      </p:pic>
      <p:sp>
        <p:nvSpPr>
          <p:cNvPr id="406" name="Google Shape;406;p16"/>
          <p:cNvSpPr/>
          <p:nvPr/>
        </p:nvSpPr>
        <p:spPr>
          <a:xfrm>
            <a:off x="4354011" y="2952687"/>
            <a:ext cx="7076137" cy="3164649"/>
          </a:xfrm>
          <a:prstGeom prst="rect">
            <a:avLst/>
          </a:prstGeom>
          <a:noFill/>
          <a:ln cap="flat" cmpd="sng" w="25400">
            <a:solidFill>
              <a:srgbClr val="5FBCC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p16"/>
          <p:cNvSpPr/>
          <p:nvPr/>
        </p:nvSpPr>
        <p:spPr>
          <a:xfrm>
            <a:off x="681305" y="2963347"/>
            <a:ext cx="4043095" cy="1639409"/>
          </a:xfrm>
          <a:prstGeom prst="ellipse">
            <a:avLst/>
          </a:prstGeom>
          <a:solidFill>
            <a:schemeClr val="lt1"/>
          </a:solidFill>
          <a:ln cap="flat" cmpd="sng" w="25400">
            <a:solidFill>
              <a:srgbClr val="5FBCC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25336B"/>
                </a:solidFill>
                <a:latin typeface="Arial"/>
                <a:ea typeface="Arial"/>
                <a:cs typeface="Arial"/>
                <a:sym typeface="Arial"/>
              </a:rPr>
              <a:t>EDIC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25336B"/>
                </a:solidFill>
                <a:latin typeface="Arial"/>
                <a:ea typeface="Arial"/>
                <a:cs typeface="Arial"/>
                <a:sym typeface="Arial"/>
              </a:rPr>
              <a:t>(European Digital Infrastructure Consortium) </a:t>
            </a:r>
            <a:endParaRPr b="0" i="0" sz="1800" u="none" cap="none" strike="noStrike">
              <a:solidFill>
                <a:srgbClr val="25336B"/>
              </a:solidFill>
              <a:latin typeface="Arial"/>
              <a:ea typeface="Arial"/>
              <a:cs typeface="Arial"/>
              <a:sym typeface="Arial"/>
            </a:endParaRPr>
          </a:p>
        </p:txBody>
      </p:sp>
      <p:sp>
        <p:nvSpPr>
          <p:cNvPr id="408" name="Google Shape;408;p16"/>
          <p:cNvSpPr txBox="1"/>
          <p:nvPr/>
        </p:nvSpPr>
        <p:spPr>
          <a:xfrm>
            <a:off x="4448047" y="3124082"/>
            <a:ext cx="6812794" cy="258528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600"/>
              <a:buFont typeface="Arial"/>
              <a:buChar char="•"/>
            </a:pPr>
            <a:r>
              <a:rPr b="0" i="0" lang="es-ES" sz="1600" u="none" cap="none" strike="noStrike">
                <a:solidFill>
                  <a:srgbClr val="25336B"/>
                </a:solidFill>
                <a:latin typeface="Arial"/>
                <a:ea typeface="Arial"/>
                <a:cs typeface="Arial"/>
                <a:sym typeface="Arial"/>
              </a:rPr>
              <a:t>The achievement of </a:t>
            </a:r>
            <a:r>
              <a:rPr b="0" i="0" lang="es-ES" sz="1600" u="sng" cap="none" strike="noStrike">
                <a:solidFill>
                  <a:srgbClr val="25336B"/>
                </a:solidFill>
                <a:latin typeface="Arial"/>
                <a:ea typeface="Arial"/>
                <a:cs typeface="Arial"/>
                <a:sym typeface="Arial"/>
              </a:rPr>
              <a:t>European digital objectives </a:t>
            </a:r>
            <a:r>
              <a:rPr b="0" i="0" lang="es-ES" sz="1600" u="none" cap="none" strike="noStrike">
                <a:solidFill>
                  <a:srgbClr val="25336B"/>
                </a:solidFill>
                <a:latin typeface="Arial"/>
                <a:ea typeface="Arial"/>
                <a:cs typeface="Arial"/>
                <a:sym typeface="Arial"/>
              </a:rPr>
              <a:t>will be facilitated through </a:t>
            </a:r>
            <a:r>
              <a:rPr b="1" i="0" lang="es-ES" sz="1600" u="none" cap="none" strike="noStrike">
                <a:solidFill>
                  <a:srgbClr val="25336B"/>
                </a:solidFill>
                <a:latin typeface="Arial"/>
                <a:ea typeface="Arial"/>
                <a:cs typeface="Arial"/>
                <a:sym typeface="Arial"/>
              </a:rPr>
              <a:t>large-scale multi-country projects </a:t>
            </a:r>
            <a:r>
              <a:rPr b="0" i="0" lang="es-ES" sz="1600" u="none" cap="none" strike="noStrike">
                <a:solidFill>
                  <a:srgbClr val="25336B"/>
                </a:solidFill>
                <a:latin typeface="Arial"/>
                <a:ea typeface="Arial"/>
                <a:cs typeface="Arial"/>
                <a:sym typeface="Arial"/>
              </a:rPr>
              <a:t>(MCPs) by pooling EU, national and private funds and resources.</a:t>
            </a:r>
            <a:endParaRPr/>
          </a:p>
          <a:p>
            <a:pPr indent="-184150" lvl="0" marL="285750" marR="0" rtl="0" algn="l">
              <a:spcBef>
                <a:spcPts val="0"/>
              </a:spcBef>
              <a:spcAft>
                <a:spcPts val="0"/>
              </a:spcAft>
              <a:buClr>
                <a:srgbClr val="000000"/>
              </a:buClr>
              <a:buSzPts val="1600"/>
              <a:buFont typeface="Arial"/>
              <a:buNone/>
            </a:pPr>
            <a:r>
              <a:t/>
            </a:r>
            <a:endParaRPr b="0" i="0" sz="600" u="none" cap="none" strike="noStrike">
              <a:solidFill>
                <a:srgbClr val="25336B"/>
              </a:solidFill>
              <a:latin typeface="Arial"/>
              <a:ea typeface="Arial"/>
              <a:cs typeface="Arial"/>
              <a:sym typeface="Arial"/>
            </a:endParaRPr>
          </a:p>
          <a:p>
            <a:pPr indent="-285750" lvl="0" marL="285750" marR="0" rtl="0" algn="l">
              <a:spcBef>
                <a:spcPts val="0"/>
              </a:spcBef>
              <a:spcAft>
                <a:spcPts val="0"/>
              </a:spcAft>
              <a:buClr>
                <a:srgbClr val="000000"/>
              </a:buClr>
              <a:buSzPts val="1600"/>
              <a:buFont typeface="Arial"/>
              <a:buChar char="•"/>
            </a:pPr>
            <a:r>
              <a:rPr b="0" i="0" lang="es-ES" sz="1600" u="none" cap="none" strike="noStrike">
                <a:solidFill>
                  <a:srgbClr val="25336B"/>
                </a:solidFill>
                <a:latin typeface="Arial"/>
                <a:ea typeface="Arial"/>
                <a:cs typeface="Arial"/>
                <a:sym typeface="Arial"/>
              </a:rPr>
              <a:t>These multi-country projects will have to be selected and implemented in a </a:t>
            </a:r>
            <a:r>
              <a:rPr b="1" i="0" lang="es-ES" sz="1600" u="none" cap="none" strike="noStrike">
                <a:solidFill>
                  <a:srgbClr val="25336B"/>
                </a:solidFill>
                <a:latin typeface="Arial"/>
                <a:ea typeface="Arial"/>
                <a:cs typeface="Arial"/>
                <a:sym typeface="Arial"/>
              </a:rPr>
              <a:t>coordinated</a:t>
            </a:r>
            <a:r>
              <a:rPr b="0" i="0" lang="es-ES" sz="1600" u="none" cap="none" strike="noStrike">
                <a:solidFill>
                  <a:srgbClr val="25336B"/>
                </a:solidFill>
                <a:latin typeface="Arial"/>
                <a:ea typeface="Arial"/>
                <a:cs typeface="Arial"/>
                <a:sym typeface="Arial"/>
              </a:rPr>
              <a:t> manner (Commission and Member States).</a:t>
            </a:r>
            <a:endParaRPr/>
          </a:p>
          <a:p>
            <a:pPr indent="-184150" lvl="0" marL="285750" marR="0" rtl="0" algn="l">
              <a:spcBef>
                <a:spcPts val="0"/>
              </a:spcBef>
              <a:spcAft>
                <a:spcPts val="0"/>
              </a:spcAft>
              <a:buClr>
                <a:srgbClr val="000000"/>
              </a:buClr>
              <a:buSzPts val="1600"/>
              <a:buFont typeface="Arial"/>
              <a:buNone/>
            </a:pPr>
            <a:r>
              <a:t/>
            </a:r>
            <a:endParaRPr b="0" i="0" sz="600" u="none" cap="none" strike="noStrike">
              <a:solidFill>
                <a:srgbClr val="25336B"/>
              </a:solidFill>
              <a:latin typeface="Arial"/>
              <a:ea typeface="Arial"/>
              <a:cs typeface="Arial"/>
              <a:sym typeface="Arial"/>
            </a:endParaRPr>
          </a:p>
          <a:p>
            <a:pPr indent="-285750" lvl="0" marL="285750" marR="0" rtl="0" algn="l">
              <a:spcBef>
                <a:spcPts val="0"/>
              </a:spcBef>
              <a:spcAft>
                <a:spcPts val="0"/>
              </a:spcAft>
              <a:buClr>
                <a:srgbClr val="000000"/>
              </a:buClr>
              <a:buSzPts val="1600"/>
              <a:buFont typeface="Arial"/>
              <a:buChar char="•"/>
            </a:pPr>
            <a:r>
              <a:rPr b="1" i="0" lang="es-ES" sz="1600" u="none" cap="none" strike="noStrike">
                <a:solidFill>
                  <a:srgbClr val="25336B"/>
                </a:solidFill>
                <a:latin typeface="Arial"/>
                <a:ea typeface="Arial"/>
                <a:cs typeface="Arial"/>
                <a:sym typeface="Arial"/>
              </a:rPr>
              <a:t>‘Common European data infrastructures and services</a:t>
            </a:r>
            <a:r>
              <a:rPr b="0" i="0" lang="es-ES" sz="1600" u="none" cap="none" strike="noStrike">
                <a:solidFill>
                  <a:srgbClr val="25336B"/>
                </a:solidFill>
                <a:latin typeface="Arial"/>
                <a:ea typeface="Arial"/>
                <a:cs typeface="Arial"/>
                <a:sym typeface="Arial"/>
              </a:rPr>
              <a:t>' are included in the list of eligible areas of activity.</a:t>
            </a:r>
            <a:endParaRPr/>
          </a:p>
          <a:p>
            <a:pPr indent="-184150" lvl="0" marL="285750" marR="0" rtl="0" algn="l">
              <a:spcBef>
                <a:spcPts val="0"/>
              </a:spcBef>
              <a:spcAft>
                <a:spcPts val="0"/>
              </a:spcAft>
              <a:buClr>
                <a:srgbClr val="000000"/>
              </a:buClr>
              <a:buSzPts val="1600"/>
              <a:buFont typeface="Arial"/>
              <a:buNone/>
            </a:pPr>
            <a:r>
              <a:t/>
            </a:r>
            <a:endParaRPr b="0" i="0" sz="600" u="none" cap="none" strike="noStrike">
              <a:solidFill>
                <a:srgbClr val="25336B"/>
              </a:solidFill>
              <a:latin typeface="Arial"/>
              <a:ea typeface="Arial"/>
              <a:cs typeface="Arial"/>
              <a:sym typeface="Arial"/>
            </a:endParaRPr>
          </a:p>
          <a:p>
            <a:pPr indent="-285750" lvl="0" marL="285750" marR="0" rtl="0" algn="l">
              <a:spcBef>
                <a:spcPts val="0"/>
              </a:spcBef>
              <a:spcAft>
                <a:spcPts val="0"/>
              </a:spcAft>
              <a:buClr>
                <a:srgbClr val="000000"/>
              </a:buClr>
              <a:buSzPts val="1600"/>
              <a:buFont typeface="Arial"/>
              <a:buChar char="•"/>
            </a:pPr>
            <a:r>
              <a:rPr b="0" i="0" lang="es-ES" sz="1600" u="none" cap="none" strike="noStrike">
                <a:solidFill>
                  <a:srgbClr val="25336B"/>
                </a:solidFill>
                <a:latin typeface="Arial"/>
                <a:ea typeface="Arial"/>
                <a:cs typeface="Arial"/>
                <a:sym typeface="Arial"/>
              </a:rPr>
              <a:t>The </a:t>
            </a:r>
            <a:r>
              <a:rPr b="1" i="0" lang="es-ES" sz="1600" u="none" cap="none" strike="noStrike">
                <a:solidFill>
                  <a:srgbClr val="25336B"/>
                </a:solidFill>
                <a:latin typeface="Arial"/>
                <a:ea typeface="Arial"/>
                <a:cs typeface="Arial"/>
                <a:sym typeface="Arial"/>
              </a:rPr>
              <a:t>EDICs are meant to be a mechanism for implementing these multinational projects</a:t>
            </a:r>
            <a:r>
              <a:rPr b="0" i="0" lang="es-ES" sz="1600" u="none" cap="none" strike="noStrike">
                <a:solidFill>
                  <a:srgbClr val="25336B"/>
                </a:solidFill>
                <a:latin typeface="Arial"/>
                <a:ea typeface="Arial"/>
                <a:cs typeface="Arial"/>
                <a:sym typeface="Arial"/>
              </a:rPr>
              <a:t>. European digital objectives will be achieved</a:t>
            </a:r>
            <a:endParaRPr b="0" i="0" sz="1600" u="none" cap="none" strike="noStrike">
              <a:solidFill>
                <a:srgbClr val="25336B"/>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sp>
        <p:nvSpPr>
          <p:cNvPr id="414" name="Google Shape;414;p17"/>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EDIC</a:t>
            </a:r>
            <a:br>
              <a:rPr lang="es-ES"/>
            </a:br>
            <a:r>
              <a:rPr lang="es-ES" sz="3000"/>
              <a:t>Application progress</a:t>
            </a:r>
            <a:endParaRPr sz="3000"/>
          </a:p>
        </p:txBody>
      </p:sp>
      <p:sp>
        <p:nvSpPr>
          <p:cNvPr id="415" name="Google Shape;415;p17"/>
          <p:cNvSpPr/>
          <p:nvPr/>
        </p:nvSpPr>
        <p:spPr>
          <a:xfrm>
            <a:off x="2528977" y="1604512"/>
            <a:ext cx="7134045" cy="1199072"/>
          </a:xfrm>
          <a:prstGeom prst="rect">
            <a:avLst/>
          </a:prstGeom>
          <a:solidFill>
            <a:srgbClr val="002060"/>
          </a:solidFill>
          <a:ln cap="flat" cmpd="sng" w="9525">
            <a:solidFill>
              <a:srgbClr val="F9C182"/>
            </a:solidFill>
            <a:prstDash val="solid"/>
            <a:round/>
            <a:headEnd len="sm" w="sm" type="none"/>
            <a:tailEnd len="sm" w="sm" type="none"/>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chemeClr val="lt1"/>
                </a:solidFill>
                <a:latin typeface="Arial"/>
                <a:ea typeface="Arial"/>
                <a:cs typeface="Arial"/>
                <a:sym typeface="Arial"/>
              </a:rPr>
              <a:t>Digital Decade Board (DDB)</a:t>
            </a:r>
            <a:endParaRPr b="0" i="0" sz="1400" u="none" cap="none" strike="noStrike">
              <a:solidFill>
                <a:srgbClr val="000000"/>
              </a:solidFill>
              <a:latin typeface="Arial"/>
              <a:ea typeface="Arial"/>
              <a:cs typeface="Arial"/>
              <a:sym typeface="Arial"/>
            </a:endParaRPr>
          </a:p>
        </p:txBody>
      </p:sp>
      <p:sp>
        <p:nvSpPr>
          <p:cNvPr id="416" name="Google Shape;416;p17"/>
          <p:cNvSpPr/>
          <p:nvPr/>
        </p:nvSpPr>
        <p:spPr>
          <a:xfrm>
            <a:off x="6528777" y="3568459"/>
            <a:ext cx="2028646" cy="1199072"/>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F2F2F2"/>
                </a:solidFill>
                <a:latin typeface="Arial"/>
                <a:ea typeface="Arial"/>
                <a:cs typeface="Arial"/>
                <a:sym typeface="Arial"/>
              </a:rPr>
              <a:t>WG EDIC to be 2</a:t>
            </a:r>
            <a:endParaRPr b="0" i="0" sz="1400" u="none" cap="none" strike="noStrike">
              <a:solidFill>
                <a:srgbClr val="000000"/>
              </a:solidFill>
              <a:latin typeface="Arial"/>
              <a:ea typeface="Arial"/>
              <a:cs typeface="Arial"/>
              <a:sym typeface="Arial"/>
            </a:endParaRPr>
          </a:p>
        </p:txBody>
      </p:sp>
      <p:sp>
        <p:nvSpPr>
          <p:cNvPr id="417" name="Google Shape;417;p17"/>
          <p:cNvSpPr/>
          <p:nvPr/>
        </p:nvSpPr>
        <p:spPr>
          <a:xfrm>
            <a:off x="901460" y="3568459"/>
            <a:ext cx="2028646" cy="1199072"/>
          </a:xfrm>
          <a:prstGeom prst="rect">
            <a:avLst/>
          </a:prstGeom>
          <a:solidFill>
            <a:srgbClr val="349BA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es-ES" sz="1400" u="none" cap="none" strike="noStrike">
                <a:solidFill>
                  <a:srgbClr val="F2F2F2"/>
                </a:solidFill>
                <a:latin typeface="Arial"/>
                <a:ea typeface="Arial"/>
                <a:cs typeface="Arial"/>
                <a:sym typeface="Arial"/>
              </a:rPr>
              <a:t>WG EUCAIM </a:t>
            </a:r>
            <a:r>
              <a:rPr b="1" lang="es-ES" sz="1400">
                <a:solidFill>
                  <a:srgbClr val="F2F2F2"/>
                </a:solidFill>
                <a:latin typeface="Arial"/>
                <a:ea typeface="Arial"/>
                <a:cs typeface="Arial"/>
                <a:sym typeface="Arial"/>
              </a:rPr>
              <a:t>EDIC</a:t>
            </a:r>
            <a:endParaRPr b="0" i="0" sz="1400" u="none" cap="none" strike="noStrike">
              <a:solidFill>
                <a:srgbClr val="000000"/>
              </a:solidFill>
              <a:latin typeface="Arial"/>
              <a:ea typeface="Arial"/>
              <a:cs typeface="Arial"/>
              <a:sym typeface="Arial"/>
            </a:endParaRPr>
          </a:p>
        </p:txBody>
      </p:sp>
      <p:sp>
        <p:nvSpPr>
          <p:cNvPr id="418" name="Google Shape;418;p17"/>
          <p:cNvSpPr/>
          <p:nvPr/>
        </p:nvSpPr>
        <p:spPr>
          <a:xfrm>
            <a:off x="4297391" y="5413074"/>
            <a:ext cx="3597216" cy="859710"/>
          </a:xfrm>
          <a:prstGeom prst="rect">
            <a:avLst/>
          </a:prstGeom>
          <a:solidFill>
            <a:srgbClr val="0070C0"/>
          </a:solidFill>
          <a:ln>
            <a:noFill/>
          </a:ln>
          <a:effectLst>
            <a:outerShdw blurRad="40000" rotWithShape="0" dir="5400000" dist="23000">
              <a:srgbClr val="000000">
                <a:alpha val="3411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chemeClr val="lt1"/>
                </a:solidFill>
                <a:latin typeface="Arial"/>
                <a:ea typeface="Arial"/>
                <a:cs typeface="Arial"/>
                <a:sym typeface="Arial"/>
              </a:rPr>
              <a:t>MCP Accelerator</a:t>
            </a:r>
            <a:endParaRPr b="0" i="0" sz="1400" u="none" cap="none" strike="noStrike">
              <a:solidFill>
                <a:srgbClr val="000000"/>
              </a:solidFill>
              <a:latin typeface="Arial"/>
              <a:ea typeface="Arial"/>
              <a:cs typeface="Arial"/>
              <a:sym typeface="Arial"/>
            </a:endParaRPr>
          </a:p>
        </p:txBody>
      </p:sp>
      <p:sp>
        <p:nvSpPr>
          <p:cNvPr id="419" name="Google Shape;419;p17"/>
          <p:cNvSpPr/>
          <p:nvPr/>
        </p:nvSpPr>
        <p:spPr>
          <a:xfrm>
            <a:off x="3615905" y="3568459"/>
            <a:ext cx="2028646" cy="1199072"/>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F2F2F2"/>
                </a:solidFill>
                <a:latin typeface="Arial"/>
                <a:ea typeface="Arial"/>
                <a:cs typeface="Arial"/>
                <a:sym typeface="Arial"/>
              </a:rPr>
              <a:t>WG EDIC to be 1</a:t>
            </a:r>
            <a:endParaRPr b="0" i="0" sz="1400" u="none" cap="none" strike="noStrike">
              <a:solidFill>
                <a:srgbClr val="000000"/>
              </a:solidFill>
              <a:latin typeface="Arial"/>
              <a:ea typeface="Arial"/>
              <a:cs typeface="Arial"/>
              <a:sym typeface="Arial"/>
            </a:endParaRPr>
          </a:p>
        </p:txBody>
      </p:sp>
      <p:sp>
        <p:nvSpPr>
          <p:cNvPr id="420" name="Google Shape;420;p17"/>
          <p:cNvSpPr/>
          <p:nvPr/>
        </p:nvSpPr>
        <p:spPr>
          <a:xfrm>
            <a:off x="9172774" y="3568459"/>
            <a:ext cx="2028646" cy="1199072"/>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s-ES" sz="1400" u="none" cap="none" strike="noStrike">
                <a:solidFill>
                  <a:srgbClr val="F2F2F2"/>
                </a:solidFill>
                <a:latin typeface="Arial"/>
                <a:ea typeface="Arial"/>
                <a:cs typeface="Arial"/>
                <a:sym typeface="Arial"/>
              </a:rPr>
              <a:t>WG EDIC to be N….</a:t>
            </a:r>
            <a:endParaRPr b="0" i="0" sz="1400" u="none" cap="none" strike="noStrike">
              <a:solidFill>
                <a:srgbClr val="000000"/>
              </a:solidFill>
              <a:latin typeface="Arial"/>
              <a:ea typeface="Arial"/>
              <a:cs typeface="Arial"/>
              <a:sym typeface="Arial"/>
            </a:endParaRPr>
          </a:p>
        </p:txBody>
      </p:sp>
      <p:cxnSp>
        <p:nvCxnSpPr>
          <p:cNvPr id="421" name="Google Shape;421;p17"/>
          <p:cNvCxnSpPr>
            <a:stCxn id="415" idx="2"/>
            <a:endCxn id="418" idx="0"/>
          </p:cNvCxnSpPr>
          <p:nvPr/>
        </p:nvCxnSpPr>
        <p:spPr>
          <a:xfrm>
            <a:off x="6096000" y="2803584"/>
            <a:ext cx="0" cy="2609400"/>
          </a:xfrm>
          <a:prstGeom prst="straightConnector1">
            <a:avLst/>
          </a:prstGeom>
          <a:noFill/>
          <a:ln cap="flat" cmpd="sng" w="9525">
            <a:solidFill>
              <a:schemeClr val="accent2"/>
            </a:solidFill>
            <a:prstDash val="dash"/>
            <a:round/>
            <a:headEnd len="med" w="med" type="triangle"/>
            <a:tailEnd len="med" w="med" type="triangle"/>
          </a:ln>
        </p:spPr>
      </p:cxnSp>
      <p:cxnSp>
        <p:nvCxnSpPr>
          <p:cNvPr id="422" name="Google Shape;422;p17"/>
          <p:cNvCxnSpPr>
            <a:stCxn id="415" idx="2"/>
            <a:endCxn id="417" idx="0"/>
          </p:cNvCxnSpPr>
          <p:nvPr/>
        </p:nvCxnSpPr>
        <p:spPr>
          <a:xfrm flipH="1">
            <a:off x="1915800" y="2803584"/>
            <a:ext cx="4180200" cy="765000"/>
          </a:xfrm>
          <a:prstGeom prst="straightConnector1">
            <a:avLst/>
          </a:prstGeom>
          <a:noFill/>
          <a:ln cap="flat" cmpd="sng" w="9525">
            <a:solidFill>
              <a:srgbClr val="F9C182"/>
            </a:solidFill>
            <a:prstDash val="dash"/>
            <a:round/>
            <a:headEnd len="med" w="med" type="triangle"/>
            <a:tailEnd len="med" w="med" type="triangle"/>
          </a:ln>
        </p:spPr>
      </p:cxnSp>
      <p:cxnSp>
        <p:nvCxnSpPr>
          <p:cNvPr id="423" name="Google Shape;423;p17"/>
          <p:cNvCxnSpPr>
            <a:stCxn id="415" idx="2"/>
            <a:endCxn id="419" idx="0"/>
          </p:cNvCxnSpPr>
          <p:nvPr/>
        </p:nvCxnSpPr>
        <p:spPr>
          <a:xfrm flipH="1">
            <a:off x="4630200" y="2803584"/>
            <a:ext cx="1465800" cy="765000"/>
          </a:xfrm>
          <a:prstGeom prst="straightConnector1">
            <a:avLst/>
          </a:prstGeom>
          <a:noFill/>
          <a:ln cap="flat" cmpd="sng" w="9525">
            <a:solidFill>
              <a:srgbClr val="F9C182"/>
            </a:solidFill>
            <a:prstDash val="dash"/>
            <a:round/>
            <a:headEnd len="med" w="med" type="triangle"/>
            <a:tailEnd len="med" w="med" type="triangle"/>
          </a:ln>
        </p:spPr>
      </p:cxnSp>
      <p:cxnSp>
        <p:nvCxnSpPr>
          <p:cNvPr id="424" name="Google Shape;424;p17"/>
          <p:cNvCxnSpPr>
            <a:stCxn id="415" idx="2"/>
            <a:endCxn id="416" idx="0"/>
          </p:cNvCxnSpPr>
          <p:nvPr/>
        </p:nvCxnSpPr>
        <p:spPr>
          <a:xfrm>
            <a:off x="6095999" y="2803584"/>
            <a:ext cx="1447200" cy="765000"/>
          </a:xfrm>
          <a:prstGeom prst="straightConnector1">
            <a:avLst/>
          </a:prstGeom>
          <a:noFill/>
          <a:ln cap="flat" cmpd="sng" w="9525">
            <a:solidFill>
              <a:srgbClr val="F9C182"/>
            </a:solidFill>
            <a:prstDash val="dash"/>
            <a:round/>
            <a:headEnd len="med" w="med" type="triangle"/>
            <a:tailEnd len="med" w="med" type="triangle"/>
          </a:ln>
        </p:spPr>
      </p:cxnSp>
      <p:cxnSp>
        <p:nvCxnSpPr>
          <p:cNvPr id="425" name="Google Shape;425;p17"/>
          <p:cNvCxnSpPr>
            <a:stCxn id="415" idx="2"/>
            <a:endCxn id="420" idx="0"/>
          </p:cNvCxnSpPr>
          <p:nvPr/>
        </p:nvCxnSpPr>
        <p:spPr>
          <a:xfrm>
            <a:off x="6095999" y="2803584"/>
            <a:ext cx="4091100" cy="765000"/>
          </a:xfrm>
          <a:prstGeom prst="straightConnector1">
            <a:avLst/>
          </a:prstGeom>
          <a:noFill/>
          <a:ln cap="flat" cmpd="sng" w="9525">
            <a:solidFill>
              <a:srgbClr val="F9C182"/>
            </a:solidFill>
            <a:prstDash val="dash"/>
            <a:round/>
            <a:headEnd len="med" w="med" type="triangle"/>
            <a:tailEnd len="med" w="med" type="triangle"/>
          </a:ln>
        </p:spPr>
      </p:cxnSp>
      <p:cxnSp>
        <p:nvCxnSpPr>
          <p:cNvPr id="426" name="Google Shape;426;p17"/>
          <p:cNvCxnSpPr>
            <a:stCxn id="417" idx="2"/>
            <a:endCxn id="418" idx="0"/>
          </p:cNvCxnSpPr>
          <p:nvPr/>
        </p:nvCxnSpPr>
        <p:spPr>
          <a:xfrm>
            <a:off x="1915783" y="4767531"/>
            <a:ext cx="4180200" cy="645600"/>
          </a:xfrm>
          <a:prstGeom prst="straightConnector1">
            <a:avLst/>
          </a:prstGeom>
          <a:noFill/>
          <a:ln cap="flat" cmpd="sng" w="9525">
            <a:solidFill>
              <a:srgbClr val="F9C182"/>
            </a:solidFill>
            <a:prstDash val="dash"/>
            <a:round/>
            <a:headEnd len="med" w="med" type="triangle"/>
            <a:tailEnd len="med" w="med" type="triangle"/>
          </a:ln>
        </p:spPr>
      </p:cxnSp>
      <p:cxnSp>
        <p:nvCxnSpPr>
          <p:cNvPr id="427" name="Google Shape;427;p17"/>
          <p:cNvCxnSpPr>
            <a:endCxn id="418" idx="0"/>
          </p:cNvCxnSpPr>
          <p:nvPr/>
        </p:nvCxnSpPr>
        <p:spPr>
          <a:xfrm>
            <a:off x="4630199" y="4774074"/>
            <a:ext cx="1465800" cy="639000"/>
          </a:xfrm>
          <a:prstGeom prst="straightConnector1">
            <a:avLst/>
          </a:prstGeom>
          <a:noFill/>
          <a:ln cap="flat" cmpd="sng" w="9525">
            <a:solidFill>
              <a:srgbClr val="F9C182"/>
            </a:solidFill>
            <a:prstDash val="dash"/>
            <a:round/>
            <a:headEnd len="med" w="med" type="triangle"/>
            <a:tailEnd len="med" w="med" type="triangle"/>
          </a:ln>
        </p:spPr>
      </p:cxnSp>
      <p:cxnSp>
        <p:nvCxnSpPr>
          <p:cNvPr id="428" name="Google Shape;428;p17"/>
          <p:cNvCxnSpPr>
            <a:stCxn id="416" idx="2"/>
            <a:endCxn id="418" idx="0"/>
          </p:cNvCxnSpPr>
          <p:nvPr/>
        </p:nvCxnSpPr>
        <p:spPr>
          <a:xfrm flipH="1">
            <a:off x="6095900" y="4767531"/>
            <a:ext cx="1447200" cy="645600"/>
          </a:xfrm>
          <a:prstGeom prst="straightConnector1">
            <a:avLst/>
          </a:prstGeom>
          <a:noFill/>
          <a:ln cap="flat" cmpd="sng" w="9525">
            <a:solidFill>
              <a:srgbClr val="F9C182"/>
            </a:solidFill>
            <a:prstDash val="dash"/>
            <a:round/>
            <a:headEnd len="med" w="med" type="triangle"/>
            <a:tailEnd len="med" w="med" type="triangle"/>
          </a:ln>
        </p:spPr>
      </p:cxnSp>
      <p:cxnSp>
        <p:nvCxnSpPr>
          <p:cNvPr id="429" name="Google Shape;429;p17"/>
          <p:cNvCxnSpPr>
            <a:stCxn id="420" idx="2"/>
            <a:endCxn id="418" idx="0"/>
          </p:cNvCxnSpPr>
          <p:nvPr/>
        </p:nvCxnSpPr>
        <p:spPr>
          <a:xfrm flipH="1">
            <a:off x="6095997" y="4767531"/>
            <a:ext cx="4091100" cy="645600"/>
          </a:xfrm>
          <a:prstGeom prst="straightConnector1">
            <a:avLst/>
          </a:prstGeom>
          <a:noFill/>
          <a:ln cap="flat" cmpd="sng" w="9525">
            <a:solidFill>
              <a:srgbClr val="F9C182"/>
            </a:solidFill>
            <a:prstDash val="dash"/>
            <a:round/>
            <a:headEnd len="med" w="med" type="triangl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8"/>
          <p:cNvSpPr txBox="1"/>
          <p:nvPr/>
        </p:nvSpPr>
        <p:spPr>
          <a:xfrm>
            <a:off x="940676" y="1419841"/>
            <a:ext cx="10620600" cy="5034671"/>
          </a:xfrm>
          <a:prstGeom prst="rect">
            <a:avLst/>
          </a:prstGeom>
          <a:noFill/>
          <a:ln>
            <a:noFill/>
          </a:ln>
        </p:spPr>
        <p:txBody>
          <a:bodyPr anchorCtr="0" anchor="t" bIns="45700" lIns="91425" spcFirstLastPara="1" rIns="91425" wrap="square" tIns="45700">
            <a:spAutoFit/>
          </a:bodyPr>
          <a:lstStyle/>
          <a:p>
            <a:pPr indent="-215900" lvl="0" marL="342900" marR="0" rtl="0" algn="l">
              <a:lnSpc>
                <a:spcPct val="100000"/>
              </a:lnSpc>
              <a:spcBef>
                <a:spcPts val="0"/>
              </a:spcBef>
              <a:spcAft>
                <a:spcPts val="0"/>
              </a:spcAft>
              <a:buClr>
                <a:srgbClr val="000000"/>
              </a:buClr>
              <a:buSzPts val="2000"/>
              <a:buFont typeface="Noto Sans Symbols"/>
              <a:buNone/>
            </a:pPr>
            <a:r>
              <a:t/>
            </a:r>
            <a:endParaRPr b="0" i="0" sz="3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b="1" i="0" lang="es-ES" sz="1800" u="none" cap="none" strike="noStrike">
                <a:solidFill>
                  <a:schemeClr val="dk1"/>
                </a:solidFill>
                <a:latin typeface="Arial"/>
                <a:ea typeface="Arial"/>
                <a:cs typeface="Arial"/>
                <a:sym typeface="Arial"/>
              </a:rPr>
              <a:t>Actions accomplished during 2023</a:t>
            </a:r>
            <a:endParaRPr/>
          </a:p>
          <a:p>
            <a:pPr indent="-342900" lvl="0" marL="342900" marR="0" rtl="0" algn="just">
              <a:spcBef>
                <a:spcPts val="600"/>
              </a:spcBef>
              <a:spcAft>
                <a:spcPts val="0"/>
              </a:spcAft>
              <a:buClr>
                <a:srgbClr val="26336B"/>
              </a:buClr>
              <a:buSzPts val="1550"/>
              <a:buFont typeface="Arial"/>
              <a:buChar char="•"/>
            </a:pPr>
            <a:r>
              <a:rPr i="1" lang="es-ES" sz="1550" u="sng" strike="noStrike">
                <a:solidFill>
                  <a:srgbClr val="26336B"/>
                </a:solidFill>
                <a:latin typeface="Arial"/>
                <a:ea typeface="Arial"/>
                <a:cs typeface="Arial"/>
                <a:sym typeface="Arial"/>
              </a:rPr>
              <a:t>Letter of Interest (LOI) from 3 MS</a:t>
            </a:r>
            <a:r>
              <a:rPr lang="es-ES" sz="1550" u="none" strike="noStrike">
                <a:solidFill>
                  <a:srgbClr val="26336B"/>
                </a:solidFill>
                <a:latin typeface="Arial"/>
                <a:ea typeface="Arial"/>
                <a:cs typeface="Arial"/>
                <a:sym typeface="Arial"/>
              </a:rPr>
              <a:t>: During the first quarter of 2023, we managed to gather the support of 3 MS: Spain, Sweden and Italy. </a:t>
            </a:r>
            <a:endParaRPr sz="1550" u="none" strike="noStrike">
              <a:solidFill>
                <a:srgbClr val="26336B"/>
              </a:solidFill>
              <a:latin typeface="Arial"/>
              <a:ea typeface="Arial"/>
              <a:cs typeface="Arial"/>
              <a:sym typeface="Arial"/>
            </a:endParaRPr>
          </a:p>
          <a:p>
            <a:pPr indent="-342900" lvl="0" marL="342900" marR="0" rtl="0" algn="just">
              <a:spcBef>
                <a:spcPts val="1000"/>
              </a:spcBef>
              <a:spcAft>
                <a:spcPts val="0"/>
              </a:spcAft>
              <a:buClr>
                <a:srgbClr val="26336B"/>
              </a:buClr>
              <a:buSzPts val="1550"/>
              <a:buFont typeface="Arial"/>
              <a:buChar char="•"/>
            </a:pPr>
            <a:r>
              <a:rPr i="1" lang="es-ES" sz="1550" u="sng" strike="noStrike">
                <a:solidFill>
                  <a:srgbClr val="26336B"/>
                </a:solidFill>
                <a:latin typeface="Arial"/>
                <a:ea typeface="Arial"/>
                <a:cs typeface="Arial"/>
                <a:sym typeface="Arial"/>
              </a:rPr>
              <a:t>Additional Support from other MS (updated November ‘23)</a:t>
            </a:r>
            <a:r>
              <a:rPr lang="es-ES" sz="1550" u="none" strike="noStrike">
                <a:solidFill>
                  <a:srgbClr val="26336B"/>
                </a:solidFill>
                <a:latin typeface="Arial"/>
                <a:ea typeface="Arial"/>
                <a:cs typeface="Arial"/>
                <a:sym typeface="Arial"/>
              </a:rPr>
              <a:t>: In addition, the interest of MS in supporting the EUCAIM EDIC application increased in the following months, adding to the list France, Belgium, Greece and Latvia.</a:t>
            </a:r>
            <a:endParaRPr sz="1550" u="none" strike="noStrike">
              <a:solidFill>
                <a:srgbClr val="26336B"/>
              </a:solidFill>
              <a:latin typeface="Arial"/>
              <a:ea typeface="Arial"/>
              <a:cs typeface="Arial"/>
              <a:sym typeface="Arial"/>
            </a:endParaRPr>
          </a:p>
          <a:p>
            <a:pPr indent="-342900" lvl="0" marL="342900" marR="0" rtl="0" algn="just">
              <a:spcBef>
                <a:spcPts val="1000"/>
              </a:spcBef>
              <a:spcAft>
                <a:spcPts val="0"/>
              </a:spcAft>
              <a:buClr>
                <a:srgbClr val="26336B"/>
              </a:buClr>
              <a:buSzPts val="1550"/>
              <a:buFont typeface="Arial"/>
              <a:buChar char="•"/>
            </a:pPr>
            <a:r>
              <a:rPr i="1" lang="es-ES" sz="1550" u="sng" strike="noStrike">
                <a:solidFill>
                  <a:srgbClr val="26336B"/>
                </a:solidFill>
                <a:latin typeface="Arial"/>
                <a:ea typeface="Arial"/>
                <a:cs typeface="Arial"/>
                <a:sym typeface="Arial"/>
              </a:rPr>
              <a:t>EUCAIM EDIC Working Group (WG):</a:t>
            </a:r>
            <a:r>
              <a:rPr i="1" lang="es-ES" sz="1550" u="none" strike="noStrike">
                <a:solidFill>
                  <a:srgbClr val="26336B"/>
                </a:solidFill>
                <a:latin typeface="Arial"/>
                <a:ea typeface="Arial"/>
                <a:cs typeface="Arial"/>
                <a:sym typeface="Arial"/>
              </a:rPr>
              <a:t> </a:t>
            </a:r>
            <a:r>
              <a:rPr lang="es-ES" sz="1550" u="none" strike="noStrike">
                <a:solidFill>
                  <a:srgbClr val="26336B"/>
                </a:solidFill>
                <a:latin typeface="Arial"/>
                <a:ea typeface="Arial"/>
                <a:cs typeface="Arial"/>
                <a:sym typeface="Arial"/>
              </a:rPr>
              <a:t>The EC has given its approval to the constitution of the official working group for the EUCAIM EDIC application.</a:t>
            </a:r>
            <a:endParaRPr sz="1550" u="none" strike="noStrike">
              <a:solidFill>
                <a:srgbClr val="26336B"/>
              </a:solidFill>
              <a:latin typeface="Arial"/>
              <a:ea typeface="Arial"/>
              <a:cs typeface="Arial"/>
              <a:sym typeface="Arial"/>
            </a:endParaRPr>
          </a:p>
          <a:p>
            <a:pPr indent="-342900" lvl="0" marL="342900" marR="0" rtl="0" algn="just">
              <a:spcBef>
                <a:spcPts val="1000"/>
              </a:spcBef>
              <a:spcAft>
                <a:spcPts val="0"/>
              </a:spcAft>
              <a:buClr>
                <a:srgbClr val="26336B"/>
              </a:buClr>
              <a:buSzPts val="1550"/>
              <a:buFont typeface="Arial"/>
              <a:buChar char="•"/>
            </a:pPr>
            <a:r>
              <a:rPr i="1" lang="es-ES" sz="1550" u="sng" strike="noStrike">
                <a:solidFill>
                  <a:srgbClr val="26336B"/>
                </a:solidFill>
                <a:latin typeface="Arial"/>
                <a:ea typeface="Arial"/>
                <a:cs typeface="Arial"/>
                <a:sym typeface="Arial"/>
              </a:rPr>
              <a:t>Coordinating Country:</a:t>
            </a:r>
            <a:r>
              <a:rPr lang="es-ES" sz="1550" u="none" strike="noStrike">
                <a:solidFill>
                  <a:srgbClr val="26336B"/>
                </a:solidFill>
                <a:latin typeface="Arial"/>
                <a:ea typeface="Arial"/>
                <a:cs typeface="Arial"/>
                <a:sym typeface="Arial"/>
              </a:rPr>
              <a:t> Spain has confirmed its commitment to act as Coordinating/Host Country for the future EDIC and for acting as Coordinator in the WG.</a:t>
            </a:r>
            <a:endParaRPr sz="1550" u="none" strike="noStrike">
              <a:solidFill>
                <a:srgbClr val="26336B"/>
              </a:solidFill>
              <a:latin typeface="Arial"/>
              <a:ea typeface="Arial"/>
              <a:cs typeface="Arial"/>
              <a:sym typeface="Arial"/>
            </a:endParaRPr>
          </a:p>
          <a:p>
            <a:pPr indent="-342900" lvl="0" marL="342900" marR="0" rtl="0" algn="just">
              <a:spcBef>
                <a:spcPts val="1000"/>
              </a:spcBef>
              <a:spcAft>
                <a:spcPts val="0"/>
              </a:spcAft>
              <a:buClr>
                <a:srgbClr val="26336B"/>
              </a:buClr>
              <a:buSzPts val="1550"/>
              <a:buFont typeface="Arial"/>
              <a:buChar char="•"/>
            </a:pPr>
            <a:r>
              <a:rPr lang="es-ES" sz="1550" u="sng" strike="noStrike">
                <a:solidFill>
                  <a:srgbClr val="26336B"/>
                </a:solidFill>
                <a:latin typeface="Arial"/>
                <a:ea typeface="Arial"/>
                <a:cs typeface="Arial"/>
                <a:sym typeface="Arial"/>
              </a:rPr>
              <a:t>Biweekly meetings with the Coordinating Country representative</a:t>
            </a:r>
            <a:r>
              <a:rPr lang="es-ES" sz="1550" u="none" strike="noStrike">
                <a:solidFill>
                  <a:srgbClr val="26336B"/>
                </a:solidFill>
                <a:latin typeface="Arial"/>
                <a:ea typeface="Arial"/>
                <a:cs typeface="Arial"/>
                <a:sym typeface="Arial"/>
              </a:rPr>
              <a:t>: every two weeks, a meeting with the representatives of the Spanish Ministry of Economy in support of the EUCAIM EDIC Application is held, providing updated information and sharing documentation for planning upcoming activities.</a:t>
            </a:r>
            <a:endParaRPr sz="1550" u="none" strike="noStrike">
              <a:solidFill>
                <a:srgbClr val="26336B"/>
              </a:solidFill>
              <a:latin typeface="Arial"/>
              <a:ea typeface="Arial"/>
              <a:cs typeface="Arial"/>
              <a:sym typeface="Arial"/>
            </a:endParaRPr>
          </a:p>
          <a:p>
            <a:pPr indent="-342900" lvl="0" marL="342900" marR="0" rtl="0" algn="just">
              <a:spcBef>
                <a:spcPts val="1000"/>
              </a:spcBef>
              <a:spcAft>
                <a:spcPts val="0"/>
              </a:spcAft>
              <a:buClr>
                <a:srgbClr val="26336B"/>
              </a:buClr>
              <a:buSzPts val="1550"/>
              <a:buFont typeface="Arial"/>
              <a:buChar char="•"/>
            </a:pPr>
            <a:r>
              <a:rPr i="1" lang="es-ES" sz="1550" u="sng" strike="noStrike">
                <a:solidFill>
                  <a:srgbClr val="26336B"/>
                </a:solidFill>
                <a:latin typeface="Arial"/>
                <a:ea typeface="Arial"/>
                <a:cs typeface="Arial"/>
                <a:sym typeface="Arial"/>
              </a:rPr>
              <a:t>Individual interviews: </a:t>
            </a:r>
            <a:r>
              <a:rPr lang="es-ES" sz="1550" u="none" strike="noStrike">
                <a:solidFill>
                  <a:srgbClr val="26336B"/>
                </a:solidFill>
                <a:latin typeface="Arial"/>
                <a:ea typeface="Arial"/>
                <a:cs typeface="Arial"/>
                <a:sym typeface="Arial"/>
              </a:rPr>
              <a:t>individual interviews with each of the MS already interested in EUCAIM have been programmed for the last quarter of 2023. These interviews are intended to share information with each MS representative on EUCAIM’s goals and, at the same time, understand the main expectations and interests of the MS. </a:t>
            </a:r>
            <a:endParaRPr sz="1550" u="none" strike="noStrike">
              <a:solidFill>
                <a:srgbClr val="26336B"/>
              </a:solidFill>
              <a:latin typeface="Arial"/>
              <a:ea typeface="Arial"/>
              <a:cs typeface="Arial"/>
              <a:sym typeface="Arial"/>
            </a:endParaRPr>
          </a:p>
          <a:p>
            <a:pPr indent="-215900" lvl="0" marL="342900" marR="0" rtl="0" algn="l">
              <a:lnSpc>
                <a:spcPct val="100000"/>
              </a:lnSpc>
              <a:spcBef>
                <a:spcPts val="600"/>
              </a:spcBef>
              <a:spcAft>
                <a:spcPts val="0"/>
              </a:spcAft>
              <a:buClr>
                <a:srgbClr val="000000"/>
              </a:buClr>
              <a:buSzPts val="2000"/>
              <a:buFont typeface="Noto Sans Symbols"/>
              <a:buNone/>
            </a:pPr>
            <a:r>
              <a:t/>
            </a:r>
            <a:endParaRPr sz="1600">
              <a:solidFill>
                <a:schemeClr val="dk1"/>
              </a:solidFill>
              <a:latin typeface="Arial"/>
              <a:ea typeface="Arial"/>
              <a:cs typeface="Arial"/>
              <a:sym typeface="Arial"/>
            </a:endParaRPr>
          </a:p>
        </p:txBody>
      </p:sp>
      <p:sp>
        <p:nvSpPr>
          <p:cNvPr id="436" name="Google Shape;436;p18"/>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EDIC</a:t>
            </a:r>
            <a:br>
              <a:rPr lang="es-ES"/>
            </a:br>
            <a:r>
              <a:rPr lang="es-ES" sz="3000"/>
              <a:t>Application progress</a:t>
            </a:r>
            <a:endParaRPr sz="30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19"/>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EDIC</a:t>
            </a:r>
            <a:br>
              <a:rPr lang="es-ES"/>
            </a:br>
            <a:r>
              <a:rPr lang="es-ES" sz="3000"/>
              <a:t>Application progress</a:t>
            </a:r>
            <a:endParaRPr sz="3000"/>
          </a:p>
        </p:txBody>
      </p:sp>
      <p:sp>
        <p:nvSpPr>
          <p:cNvPr id="443" name="Google Shape;443;p19"/>
          <p:cNvSpPr txBox="1"/>
          <p:nvPr/>
        </p:nvSpPr>
        <p:spPr>
          <a:xfrm>
            <a:off x="2676344" y="5643338"/>
            <a:ext cx="7833600" cy="621000"/>
          </a:xfrm>
          <a:prstGeom prst="rect">
            <a:avLst/>
          </a:prstGeom>
          <a:noFill/>
          <a:ln>
            <a:noFill/>
          </a:ln>
        </p:spPr>
        <p:txBody>
          <a:bodyPr anchorCtr="0" anchor="t" bIns="45700" lIns="91425" spcFirstLastPara="1" rIns="91425" wrap="square" tIns="45700">
            <a:normAutofit fontScale="40000" lnSpcReduction="20000"/>
          </a:bodyPr>
          <a:lstStyle/>
          <a:p>
            <a:pPr indent="0" lvl="0" marL="114300" marR="0" rtl="0" algn="ctr">
              <a:lnSpc>
                <a:spcPct val="90000"/>
              </a:lnSpc>
              <a:spcBef>
                <a:spcPts val="1000"/>
              </a:spcBef>
              <a:spcAft>
                <a:spcPts val="0"/>
              </a:spcAft>
              <a:buClr>
                <a:schemeClr val="dk1"/>
              </a:buClr>
              <a:buSzPct val="128571"/>
              <a:buFont typeface="Arial"/>
              <a:buNone/>
            </a:pPr>
            <a:r>
              <a:t/>
            </a:r>
            <a:endParaRPr b="0" i="0" sz="1400" u="none" cap="none" strike="noStrike">
              <a:solidFill>
                <a:srgbClr val="000000"/>
              </a:solidFill>
              <a:latin typeface="Arial"/>
              <a:ea typeface="Arial"/>
              <a:cs typeface="Arial"/>
              <a:sym typeface="Arial"/>
            </a:endParaRPr>
          </a:p>
          <a:p>
            <a:pPr indent="0" lvl="0" marL="114300" marR="0" rtl="0" algn="ctr">
              <a:lnSpc>
                <a:spcPct val="90000"/>
              </a:lnSpc>
              <a:spcBef>
                <a:spcPts val="1000"/>
              </a:spcBef>
              <a:spcAft>
                <a:spcPts val="0"/>
              </a:spcAft>
              <a:buClr>
                <a:schemeClr val="dk1"/>
              </a:buClr>
              <a:buSzPct val="64285"/>
              <a:buFont typeface="Arial"/>
              <a:buNone/>
            </a:pPr>
            <a:r>
              <a:rPr b="0" i="0" lang="es-ES" sz="2800" u="none" cap="none" strike="noStrike">
                <a:solidFill>
                  <a:schemeClr val="dk1"/>
                </a:solidFill>
                <a:latin typeface="Arial"/>
                <a:ea typeface="Arial"/>
                <a:cs typeface="Arial"/>
                <a:sym typeface="Arial"/>
              </a:rPr>
              <a:t>…Short-term goal: 10+ MS Q4’23 / Q1’24 (talks with Portugal, Estonia, Lithuana, C. Rep, Finland, Norway</a:t>
            </a:r>
            <a:r>
              <a:rPr lang="es-ES" sz="2800">
                <a:solidFill>
                  <a:schemeClr val="dk1"/>
                </a:solidFill>
                <a:latin typeface="Arial"/>
                <a:ea typeface="Arial"/>
                <a:cs typeface="Arial"/>
                <a:sym typeface="Arial"/>
              </a:rPr>
              <a:t> in progress)</a:t>
            </a:r>
            <a:endParaRPr b="0" i="0" sz="1400" u="none" cap="none" strike="noStrike">
              <a:solidFill>
                <a:srgbClr val="000000"/>
              </a:solidFill>
              <a:latin typeface="Arial"/>
              <a:ea typeface="Arial"/>
              <a:cs typeface="Arial"/>
              <a:sym typeface="Arial"/>
            </a:endParaRPr>
          </a:p>
        </p:txBody>
      </p:sp>
      <p:sp>
        <p:nvSpPr>
          <p:cNvPr id="444" name="Google Shape;444;p19"/>
          <p:cNvSpPr txBox="1"/>
          <p:nvPr/>
        </p:nvSpPr>
        <p:spPr>
          <a:xfrm>
            <a:off x="516000" y="1568427"/>
            <a:ext cx="10391149" cy="1064087"/>
          </a:xfrm>
          <a:prstGeom prst="rect">
            <a:avLst/>
          </a:prstGeom>
          <a:noFill/>
          <a:ln>
            <a:noFill/>
          </a:ln>
        </p:spPr>
        <p:txBody>
          <a:bodyPr anchorCtr="0" anchor="t" bIns="45700" lIns="91425" spcFirstLastPara="1" rIns="91425" wrap="square" tIns="45700">
            <a:normAutofit/>
          </a:bodyPr>
          <a:lstStyle/>
          <a:p>
            <a:pPr indent="0" lvl="0" marL="114300" marR="0" rtl="0" algn="just">
              <a:lnSpc>
                <a:spcPct val="90000"/>
              </a:lnSpc>
              <a:spcBef>
                <a:spcPts val="1000"/>
              </a:spcBef>
              <a:spcAft>
                <a:spcPts val="0"/>
              </a:spcAft>
              <a:buClr>
                <a:schemeClr val="dk1"/>
              </a:buClr>
              <a:buSzPts val="2118"/>
              <a:buFont typeface="Arial"/>
              <a:buNone/>
            </a:pPr>
            <a:r>
              <a:rPr lang="es-ES" sz="3200">
                <a:solidFill>
                  <a:schemeClr val="dk1"/>
                </a:solidFill>
                <a:latin typeface="Arial"/>
                <a:ea typeface="Arial"/>
                <a:cs typeface="Arial"/>
                <a:sym typeface="Arial"/>
              </a:rPr>
              <a:t>Countries supporting the initiative:</a:t>
            </a:r>
            <a:endParaRPr i="0" sz="3200" u="none" cap="none" strike="noStrike">
              <a:solidFill>
                <a:schemeClr val="dk1"/>
              </a:solidFill>
              <a:latin typeface="Arial"/>
              <a:ea typeface="Arial"/>
              <a:cs typeface="Arial"/>
              <a:sym typeface="Arial"/>
            </a:endParaRPr>
          </a:p>
          <a:p>
            <a:pPr indent="0" lvl="0" marL="114300" marR="0" rtl="0" algn="just">
              <a:lnSpc>
                <a:spcPct val="90000"/>
              </a:lnSpc>
              <a:spcBef>
                <a:spcPts val="1000"/>
              </a:spcBef>
              <a:spcAft>
                <a:spcPts val="0"/>
              </a:spcAft>
              <a:buClr>
                <a:schemeClr val="dk1"/>
              </a:buClr>
              <a:buSzPts val="1324"/>
              <a:buFont typeface="Arial"/>
              <a:buNone/>
            </a:pPr>
            <a:r>
              <a:rPr i="1" lang="es-ES" sz="2000">
                <a:solidFill>
                  <a:schemeClr val="dk1"/>
                </a:solidFill>
                <a:latin typeface="Arial"/>
                <a:ea typeface="Arial"/>
                <a:cs typeface="Arial"/>
                <a:sym typeface="Arial"/>
              </a:rPr>
              <a:t>(Updated Nov’23. Note the project started just 01/01/2023)</a:t>
            </a:r>
            <a:endParaRPr i="1" sz="2000" u="none" cap="none" strike="noStrike">
              <a:solidFill>
                <a:srgbClr val="000000"/>
              </a:solidFill>
              <a:latin typeface="Arial"/>
              <a:ea typeface="Arial"/>
              <a:cs typeface="Arial"/>
              <a:sym typeface="Arial"/>
            </a:endParaRPr>
          </a:p>
          <a:p>
            <a:pPr indent="0" lvl="0" marL="114300" marR="0" rtl="0" algn="just">
              <a:lnSpc>
                <a:spcPct val="90000"/>
              </a:lnSpc>
              <a:spcBef>
                <a:spcPts val="1000"/>
              </a:spcBef>
              <a:spcAft>
                <a:spcPts val="0"/>
              </a:spcAft>
              <a:buClr>
                <a:schemeClr val="dk1"/>
              </a:buClr>
              <a:buSzPts val="1235"/>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9"/>
          <p:cNvSpPr/>
          <p:nvPr/>
        </p:nvSpPr>
        <p:spPr>
          <a:xfrm>
            <a:off x="1880322" y="2788550"/>
            <a:ext cx="8431500" cy="2244600"/>
          </a:xfrm>
          <a:prstGeom prst="rect">
            <a:avLst/>
          </a:prstGeom>
          <a:solidFill>
            <a:srgbClr val="349BA2"/>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6" name="Google Shape;446;p19"/>
          <p:cNvSpPr txBox="1"/>
          <p:nvPr/>
        </p:nvSpPr>
        <p:spPr>
          <a:xfrm>
            <a:off x="2171750" y="2933667"/>
            <a:ext cx="3253358" cy="1815900"/>
          </a:xfrm>
          <a:prstGeom prst="rect">
            <a:avLst/>
          </a:prstGeom>
          <a:noFill/>
          <a:ln>
            <a:noFill/>
          </a:ln>
        </p:spPr>
        <p:txBody>
          <a:bodyPr anchorCtr="0" anchor="t" bIns="45700" lIns="91425" spcFirstLastPara="1" rIns="91425" wrap="square" tIns="45700">
            <a:noAutofit/>
          </a:bodyPr>
          <a:lstStyle/>
          <a:p>
            <a:pPr indent="-342900" lvl="0" marL="457200" marR="0" rtl="0" algn="just">
              <a:lnSpc>
                <a:spcPct val="90000"/>
              </a:lnSpc>
              <a:spcBef>
                <a:spcPts val="1000"/>
              </a:spcBef>
              <a:spcAft>
                <a:spcPts val="0"/>
              </a:spcAft>
              <a:buClr>
                <a:schemeClr val="lt1"/>
              </a:buClr>
              <a:buSzPts val="1800"/>
              <a:buFont typeface="Noto Sans Symbols"/>
              <a:buChar char="▪"/>
            </a:pPr>
            <a:r>
              <a:rPr lang="es-ES" sz="2400">
                <a:solidFill>
                  <a:schemeClr val="lt1"/>
                </a:solidFill>
                <a:latin typeface="Arial"/>
                <a:ea typeface="Arial"/>
                <a:cs typeface="Arial"/>
                <a:sym typeface="Arial"/>
              </a:rPr>
              <a:t>Spain</a:t>
            </a:r>
            <a:endParaRPr sz="2400">
              <a:solidFill>
                <a:schemeClr val="lt1"/>
              </a:solidFill>
              <a:latin typeface="Arial"/>
              <a:ea typeface="Arial"/>
              <a:cs typeface="Arial"/>
              <a:sym typeface="Arial"/>
            </a:endParaRPr>
          </a:p>
          <a:p>
            <a:pPr indent="-342900" lvl="0" marL="457200" marR="0" rtl="0" algn="just">
              <a:lnSpc>
                <a:spcPct val="90000"/>
              </a:lnSpc>
              <a:spcBef>
                <a:spcPts val="1000"/>
              </a:spcBef>
              <a:spcAft>
                <a:spcPts val="0"/>
              </a:spcAft>
              <a:buClr>
                <a:schemeClr val="lt1"/>
              </a:buClr>
              <a:buSzPts val="1800"/>
              <a:buFont typeface="Noto Sans Symbols"/>
              <a:buChar char="▪"/>
            </a:pPr>
            <a:r>
              <a:rPr lang="es-ES" sz="2400">
                <a:solidFill>
                  <a:schemeClr val="lt1"/>
                </a:solidFill>
                <a:latin typeface="Arial"/>
                <a:ea typeface="Arial"/>
                <a:cs typeface="Arial"/>
                <a:sym typeface="Arial"/>
              </a:rPr>
              <a:t>Sweden</a:t>
            </a:r>
            <a:endParaRPr sz="2400">
              <a:solidFill>
                <a:schemeClr val="lt1"/>
              </a:solidFill>
              <a:latin typeface="Arial"/>
              <a:ea typeface="Arial"/>
              <a:cs typeface="Arial"/>
              <a:sym typeface="Arial"/>
            </a:endParaRPr>
          </a:p>
          <a:p>
            <a:pPr indent="-342900" lvl="0" marL="457200" marR="0" rtl="0" algn="just">
              <a:lnSpc>
                <a:spcPct val="90000"/>
              </a:lnSpc>
              <a:spcBef>
                <a:spcPts val="1000"/>
              </a:spcBef>
              <a:spcAft>
                <a:spcPts val="0"/>
              </a:spcAft>
              <a:buClr>
                <a:schemeClr val="lt1"/>
              </a:buClr>
              <a:buSzPts val="1800"/>
              <a:buFont typeface="Noto Sans Symbols"/>
              <a:buChar char="▪"/>
            </a:pPr>
            <a:r>
              <a:rPr lang="es-ES" sz="2400">
                <a:solidFill>
                  <a:schemeClr val="lt1"/>
                </a:solidFill>
                <a:latin typeface="Arial"/>
                <a:ea typeface="Arial"/>
                <a:cs typeface="Arial"/>
                <a:sym typeface="Arial"/>
              </a:rPr>
              <a:t>Italy</a:t>
            </a:r>
            <a:endParaRPr sz="2400">
              <a:solidFill>
                <a:schemeClr val="lt1"/>
              </a:solidFill>
              <a:latin typeface="Arial"/>
              <a:ea typeface="Arial"/>
              <a:cs typeface="Arial"/>
              <a:sym typeface="Arial"/>
            </a:endParaRPr>
          </a:p>
          <a:p>
            <a:pPr indent="-342900" lvl="0" marL="457200" marR="0" rtl="0" algn="just">
              <a:lnSpc>
                <a:spcPct val="90000"/>
              </a:lnSpc>
              <a:spcBef>
                <a:spcPts val="1000"/>
              </a:spcBef>
              <a:spcAft>
                <a:spcPts val="0"/>
              </a:spcAft>
              <a:buClr>
                <a:schemeClr val="lt1"/>
              </a:buClr>
              <a:buSzPts val="1800"/>
              <a:buFont typeface="Noto Sans Symbols"/>
              <a:buChar char="▪"/>
            </a:pPr>
            <a:r>
              <a:rPr lang="es-ES" sz="2400">
                <a:solidFill>
                  <a:schemeClr val="lt1"/>
                </a:solidFill>
                <a:latin typeface="Arial"/>
                <a:ea typeface="Arial"/>
                <a:cs typeface="Arial"/>
                <a:sym typeface="Arial"/>
              </a:rPr>
              <a:t>Greece</a:t>
            </a:r>
            <a:endParaRPr sz="2400">
              <a:solidFill>
                <a:schemeClr val="lt1"/>
              </a:solidFill>
              <a:latin typeface="Arial"/>
              <a:ea typeface="Arial"/>
              <a:cs typeface="Arial"/>
              <a:sym typeface="Arial"/>
            </a:endParaRPr>
          </a:p>
        </p:txBody>
      </p:sp>
      <p:pic>
        <p:nvPicPr>
          <p:cNvPr id="447" name="Google Shape;447;p19"/>
          <p:cNvPicPr preferRelativeResize="0"/>
          <p:nvPr/>
        </p:nvPicPr>
        <p:blipFill rotWithShape="1">
          <a:blip r:embed="rId3">
            <a:alphaModFix/>
          </a:blip>
          <a:srcRect b="0" l="0" r="0" t="0"/>
          <a:stretch/>
        </p:blipFill>
        <p:spPr>
          <a:xfrm>
            <a:off x="1943149" y="5175405"/>
            <a:ext cx="1054801" cy="624123"/>
          </a:xfrm>
          <a:prstGeom prst="rect">
            <a:avLst/>
          </a:prstGeom>
          <a:noFill/>
          <a:ln>
            <a:noFill/>
          </a:ln>
        </p:spPr>
      </p:pic>
      <p:pic>
        <p:nvPicPr>
          <p:cNvPr id="448" name="Google Shape;448;p19"/>
          <p:cNvPicPr preferRelativeResize="0"/>
          <p:nvPr/>
        </p:nvPicPr>
        <p:blipFill rotWithShape="1">
          <a:blip r:embed="rId4">
            <a:alphaModFix/>
          </a:blip>
          <a:srcRect b="0" l="0" r="0" t="0"/>
          <a:stretch/>
        </p:blipFill>
        <p:spPr>
          <a:xfrm>
            <a:off x="3215375" y="5175455"/>
            <a:ext cx="1002095" cy="621000"/>
          </a:xfrm>
          <a:prstGeom prst="rect">
            <a:avLst/>
          </a:prstGeom>
          <a:noFill/>
          <a:ln>
            <a:noFill/>
          </a:ln>
        </p:spPr>
      </p:pic>
      <p:pic>
        <p:nvPicPr>
          <p:cNvPr id="449" name="Google Shape;449;p19"/>
          <p:cNvPicPr preferRelativeResize="0"/>
          <p:nvPr/>
        </p:nvPicPr>
        <p:blipFill rotWithShape="1">
          <a:blip r:embed="rId5">
            <a:alphaModFix/>
          </a:blip>
          <a:srcRect b="0" l="0" r="0" t="0"/>
          <a:stretch/>
        </p:blipFill>
        <p:spPr>
          <a:xfrm>
            <a:off x="5683312" y="5172755"/>
            <a:ext cx="946408" cy="626400"/>
          </a:xfrm>
          <a:prstGeom prst="rect">
            <a:avLst/>
          </a:prstGeom>
          <a:noFill/>
          <a:ln>
            <a:noFill/>
          </a:ln>
        </p:spPr>
      </p:pic>
      <p:pic>
        <p:nvPicPr>
          <p:cNvPr descr="Flag of Latvia - Wikipedia" id="450" name="Google Shape;450;p19"/>
          <p:cNvPicPr preferRelativeResize="0"/>
          <p:nvPr/>
        </p:nvPicPr>
        <p:blipFill rotWithShape="1">
          <a:blip r:embed="rId6">
            <a:alphaModFix/>
          </a:blip>
          <a:srcRect b="0" l="0" r="25000" t="0"/>
          <a:stretch/>
        </p:blipFill>
        <p:spPr>
          <a:xfrm>
            <a:off x="9317351" y="5168935"/>
            <a:ext cx="931500" cy="621000"/>
          </a:xfrm>
          <a:prstGeom prst="rect">
            <a:avLst/>
          </a:prstGeom>
          <a:noFill/>
          <a:ln>
            <a:noFill/>
          </a:ln>
        </p:spPr>
      </p:pic>
      <p:pic>
        <p:nvPicPr>
          <p:cNvPr descr="Flag of France - Wikipedia" id="451" name="Google Shape;451;p19"/>
          <p:cNvPicPr preferRelativeResize="0"/>
          <p:nvPr/>
        </p:nvPicPr>
        <p:blipFill rotWithShape="1">
          <a:blip r:embed="rId7">
            <a:alphaModFix/>
          </a:blip>
          <a:srcRect b="0" l="0" r="0" t="0"/>
          <a:stretch/>
        </p:blipFill>
        <p:spPr>
          <a:xfrm>
            <a:off x="6902832" y="5168935"/>
            <a:ext cx="931500" cy="621000"/>
          </a:xfrm>
          <a:prstGeom prst="rect">
            <a:avLst/>
          </a:prstGeom>
          <a:noFill/>
          <a:ln>
            <a:noFill/>
          </a:ln>
        </p:spPr>
      </p:pic>
      <p:sp>
        <p:nvSpPr>
          <p:cNvPr id="452" name="Google Shape;452;p19"/>
          <p:cNvSpPr txBox="1"/>
          <p:nvPr/>
        </p:nvSpPr>
        <p:spPr>
          <a:xfrm>
            <a:off x="6095999" y="2888386"/>
            <a:ext cx="3253358" cy="1815900"/>
          </a:xfrm>
          <a:prstGeom prst="rect">
            <a:avLst/>
          </a:prstGeom>
          <a:noFill/>
          <a:ln>
            <a:noFill/>
          </a:ln>
        </p:spPr>
        <p:txBody>
          <a:bodyPr anchorCtr="0" anchor="t" bIns="45700" lIns="91425" spcFirstLastPara="1" rIns="91425" wrap="square" tIns="45700">
            <a:noAutofit/>
          </a:bodyPr>
          <a:lstStyle/>
          <a:p>
            <a:pPr indent="-342900" lvl="0" marL="457200" marR="0" rtl="0" algn="just">
              <a:lnSpc>
                <a:spcPct val="90000"/>
              </a:lnSpc>
              <a:spcBef>
                <a:spcPts val="1000"/>
              </a:spcBef>
              <a:spcAft>
                <a:spcPts val="0"/>
              </a:spcAft>
              <a:buClr>
                <a:schemeClr val="lt1"/>
              </a:buClr>
              <a:buSzPts val="1800"/>
              <a:buFont typeface="Noto Sans Symbols"/>
              <a:buChar char="▪"/>
            </a:pPr>
            <a:r>
              <a:rPr i="0" lang="es-ES" sz="2400" u="none" cap="none" strike="noStrike">
                <a:solidFill>
                  <a:schemeClr val="lt1"/>
                </a:solidFill>
                <a:latin typeface="Arial"/>
                <a:ea typeface="Arial"/>
                <a:cs typeface="Arial"/>
                <a:sym typeface="Arial"/>
              </a:rPr>
              <a:t>France</a:t>
            </a:r>
            <a:endParaRPr i="0" sz="1400" u="none" cap="none" strike="noStrike">
              <a:solidFill>
                <a:schemeClr val="lt1"/>
              </a:solidFill>
              <a:latin typeface="Arial"/>
              <a:ea typeface="Arial"/>
              <a:cs typeface="Arial"/>
              <a:sym typeface="Arial"/>
            </a:endParaRPr>
          </a:p>
          <a:p>
            <a:pPr indent="-342900" lvl="0" marL="457200" marR="0" rtl="0" algn="just">
              <a:lnSpc>
                <a:spcPct val="90000"/>
              </a:lnSpc>
              <a:spcBef>
                <a:spcPts val="1000"/>
              </a:spcBef>
              <a:spcAft>
                <a:spcPts val="0"/>
              </a:spcAft>
              <a:buClr>
                <a:schemeClr val="lt1"/>
              </a:buClr>
              <a:buSzPts val="1800"/>
              <a:buFont typeface="Noto Sans Symbols"/>
              <a:buChar char="▪"/>
            </a:pPr>
            <a:r>
              <a:rPr b="0" i="0" lang="es-ES" sz="2400" u="none" cap="none" strike="noStrike">
                <a:solidFill>
                  <a:schemeClr val="lt1"/>
                </a:solidFill>
                <a:latin typeface="Arial"/>
                <a:ea typeface="Arial"/>
                <a:cs typeface="Arial"/>
                <a:sym typeface="Arial"/>
              </a:rPr>
              <a:t>Belgium</a:t>
            </a:r>
            <a:endParaRPr b="0" i="0" sz="2400" u="none" cap="none" strike="noStrike">
              <a:solidFill>
                <a:schemeClr val="lt1"/>
              </a:solidFill>
              <a:latin typeface="Arial"/>
              <a:ea typeface="Arial"/>
              <a:cs typeface="Arial"/>
              <a:sym typeface="Arial"/>
            </a:endParaRPr>
          </a:p>
          <a:p>
            <a:pPr indent="-342900" lvl="0" marL="457200" marR="0" rtl="0" algn="just">
              <a:lnSpc>
                <a:spcPct val="90000"/>
              </a:lnSpc>
              <a:spcBef>
                <a:spcPts val="1000"/>
              </a:spcBef>
              <a:spcAft>
                <a:spcPts val="0"/>
              </a:spcAft>
              <a:buClr>
                <a:schemeClr val="lt1"/>
              </a:buClr>
              <a:buSzPts val="1800"/>
              <a:buFont typeface="Noto Sans Symbols"/>
              <a:buChar char="▪"/>
            </a:pPr>
            <a:r>
              <a:rPr i="0" lang="es-ES" sz="2400" u="none" cap="none" strike="noStrike">
                <a:solidFill>
                  <a:schemeClr val="lt1"/>
                </a:solidFill>
                <a:latin typeface="Arial"/>
                <a:ea typeface="Arial"/>
                <a:cs typeface="Arial"/>
                <a:sym typeface="Arial"/>
              </a:rPr>
              <a:t>Latvia</a:t>
            </a:r>
            <a:endParaRPr i="0" sz="2400" u="none" cap="none" strike="noStrike">
              <a:solidFill>
                <a:schemeClr val="lt1"/>
              </a:solidFill>
              <a:latin typeface="Arial"/>
              <a:ea typeface="Arial"/>
              <a:cs typeface="Arial"/>
              <a:sym typeface="Arial"/>
            </a:endParaRPr>
          </a:p>
          <a:p>
            <a:pPr indent="-228600" lvl="0" marL="457200" marR="0" rtl="0" algn="just">
              <a:lnSpc>
                <a:spcPct val="90000"/>
              </a:lnSpc>
              <a:spcBef>
                <a:spcPts val="1000"/>
              </a:spcBef>
              <a:spcAft>
                <a:spcPts val="0"/>
              </a:spcAft>
              <a:buClr>
                <a:schemeClr val="dk1"/>
              </a:buClr>
              <a:buSzPts val="1800"/>
              <a:buFont typeface="Noto Sans Symbols"/>
              <a:buNone/>
            </a:pPr>
            <a:r>
              <a:t/>
            </a:r>
            <a:endParaRPr b="0" i="0" sz="2400" u="none" cap="none" strike="noStrike">
              <a:solidFill>
                <a:schemeClr val="lt1"/>
              </a:solidFill>
              <a:latin typeface="Arial"/>
              <a:ea typeface="Arial"/>
              <a:cs typeface="Arial"/>
              <a:sym typeface="Arial"/>
            </a:endParaRPr>
          </a:p>
        </p:txBody>
      </p:sp>
      <p:pic>
        <p:nvPicPr>
          <p:cNvPr id="453" name="Google Shape;453;p19"/>
          <p:cNvPicPr preferRelativeResize="0"/>
          <p:nvPr/>
        </p:nvPicPr>
        <p:blipFill rotWithShape="1">
          <a:blip r:embed="rId8">
            <a:alphaModFix/>
          </a:blip>
          <a:srcRect b="0" l="0" r="0" t="0"/>
          <a:stretch/>
        </p:blipFill>
        <p:spPr>
          <a:xfrm>
            <a:off x="4467233" y="5190533"/>
            <a:ext cx="923474" cy="614530"/>
          </a:xfrm>
          <a:prstGeom prst="rect">
            <a:avLst/>
          </a:prstGeom>
          <a:noFill/>
          <a:ln>
            <a:noFill/>
          </a:ln>
        </p:spPr>
      </p:pic>
      <p:pic>
        <p:nvPicPr>
          <p:cNvPr id="454" name="Google Shape;454;p19"/>
          <p:cNvPicPr preferRelativeResize="0"/>
          <p:nvPr/>
        </p:nvPicPr>
        <p:blipFill rotWithShape="1">
          <a:blip r:embed="rId9">
            <a:alphaModFix/>
          </a:blip>
          <a:srcRect b="0" l="0" r="0" t="0"/>
          <a:stretch/>
        </p:blipFill>
        <p:spPr>
          <a:xfrm>
            <a:off x="8107444" y="5177658"/>
            <a:ext cx="923474" cy="61879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
          <p:cNvSpPr txBox="1"/>
          <p:nvPr>
            <p:ph type="title"/>
          </p:nvPr>
        </p:nvSpPr>
        <p:spPr>
          <a:xfrm>
            <a:off x="839788" y="2358325"/>
            <a:ext cx="5096063" cy="17018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Arial"/>
              <a:buNone/>
            </a:pPr>
            <a:r>
              <a:rPr lang="es-ES"/>
              <a:t>European Cancer Imaging Initiative</a:t>
            </a:r>
            <a:br>
              <a:rPr lang="es-ES"/>
            </a:br>
            <a:br>
              <a:rPr lang="es-ES"/>
            </a:br>
            <a:r>
              <a:rPr b="0" lang="es-ES" sz="1600"/>
              <a:t>Presentation for MS</a:t>
            </a:r>
            <a:br>
              <a:rPr lang="es-ES"/>
            </a:br>
            <a:endParaRPr/>
          </a:p>
        </p:txBody>
      </p:sp>
      <p:sp>
        <p:nvSpPr>
          <p:cNvPr id="139" name="Google Shape;139;p2"/>
          <p:cNvSpPr/>
          <p:nvPr/>
        </p:nvSpPr>
        <p:spPr>
          <a:xfrm>
            <a:off x="6447281" y="1341120"/>
            <a:ext cx="2758712" cy="5516880"/>
          </a:xfrm>
          <a:prstGeom prst="rect">
            <a:avLst/>
          </a:prstGeom>
          <a:solidFill>
            <a:srgbClr val="E684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s-ES" sz="1800" u="none" cap="none" strike="noStrike">
                <a:solidFill>
                  <a:schemeClr val="lt1"/>
                </a:solidFill>
                <a:latin typeface="Arial"/>
                <a:ea typeface="Arial"/>
                <a:cs typeface="Arial"/>
                <a:sym typeface="Arial"/>
              </a:rPr>
              <a:t>THE CANCER IMAGING INITIATIVE</a:t>
            </a:r>
            <a:endParaRPr b="1" i="0" sz="1800" u="none" cap="none" strike="noStrike">
              <a:solidFill>
                <a:schemeClr val="lt1"/>
              </a:solidFill>
              <a:latin typeface="Arial"/>
              <a:ea typeface="Arial"/>
              <a:cs typeface="Arial"/>
              <a:sym typeface="Arial"/>
            </a:endParaRPr>
          </a:p>
        </p:txBody>
      </p:sp>
      <p:sp>
        <p:nvSpPr>
          <p:cNvPr id="140" name="Google Shape;140;p2"/>
          <p:cNvSpPr/>
          <p:nvPr/>
        </p:nvSpPr>
        <p:spPr>
          <a:xfrm>
            <a:off x="9205993" y="1341120"/>
            <a:ext cx="2986007" cy="5516880"/>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s-ES" sz="1800" u="none" cap="none" strike="noStrike">
                <a:solidFill>
                  <a:schemeClr val="lt1"/>
                </a:solidFill>
                <a:latin typeface="Arial"/>
                <a:ea typeface="Arial"/>
                <a:cs typeface="Arial"/>
                <a:sym typeface="Arial"/>
              </a:rPr>
              <a:t>THE EDIC </a:t>
            </a:r>
            <a:endParaRPr/>
          </a:p>
          <a:p>
            <a:pPr indent="0" lvl="0" marL="0" marR="0" rtl="0" algn="ctr">
              <a:spcBef>
                <a:spcPts val="0"/>
              </a:spcBef>
              <a:spcAft>
                <a:spcPts val="0"/>
              </a:spcAft>
              <a:buNone/>
            </a:pPr>
            <a:r>
              <a:rPr b="0" i="0" lang="es-ES" sz="1800" u="none" cap="none" strike="noStrike">
                <a:solidFill>
                  <a:schemeClr val="lt1"/>
                </a:solidFill>
                <a:latin typeface="Arial"/>
                <a:ea typeface="Arial"/>
                <a:cs typeface="Arial"/>
                <a:sym typeface="Arial"/>
              </a:rPr>
              <a:t>APPLICATION</a:t>
            </a:r>
            <a:endParaRPr b="0" i="0" sz="1800" u="none" cap="none" strike="noStrike">
              <a:solidFill>
                <a:schemeClr val="lt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0"/>
          <p:cNvSpPr txBox="1"/>
          <p:nvPr/>
        </p:nvSpPr>
        <p:spPr>
          <a:xfrm>
            <a:off x="940676" y="1328401"/>
            <a:ext cx="10620600" cy="5339883"/>
          </a:xfrm>
          <a:prstGeom prst="rect">
            <a:avLst/>
          </a:prstGeom>
          <a:noFill/>
          <a:ln>
            <a:noFill/>
          </a:ln>
        </p:spPr>
        <p:txBody>
          <a:bodyPr anchorCtr="0" anchor="t" bIns="45700" lIns="91425" spcFirstLastPara="1" rIns="91425" wrap="square" tIns="45700">
            <a:spAutoFit/>
          </a:bodyPr>
          <a:lstStyle/>
          <a:p>
            <a:pPr indent="-215900" lvl="0" marL="342900" marR="0" rtl="0" algn="l">
              <a:lnSpc>
                <a:spcPct val="100000"/>
              </a:lnSpc>
              <a:spcBef>
                <a:spcPts val="0"/>
              </a:spcBef>
              <a:spcAft>
                <a:spcPts val="0"/>
              </a:spcAft>
              <a:buClr>
                <a:srgbClr val="000000"/>
              </a:buClr>
              <a:buSzPts val="2000"/>
              <a:buFont typeface="Noto Sans Symbols"/>
              <a:buNone/>
            </a:pPr>
            <a:r>
              <a:t/>
            </a:r>
            <a:endParaRPr b="0" i="0" sz="300" u="none" cap="none" strike="noStrike">
              <a:solidFill>
                <a:schemeClr val="dk1"/>
              </a:solidFill>
              <a:latin typeface="Arial"/>
              <a:ea typeface="Arial"/>
              <a:cs typeface="Arial"/>
              <a:sym typeface="Arial"/>
            </a:endParaRPr>
          </a:p>
          <a:p>
            <a:pPr indent="-342900" lvl="0" marL="342900" marR="0" rtl="0" algn="l">
              <a:lnSpc>
                <a:spcPct val="100000"/>
              </a:lnSpc>
              <a:spcBef>
                <a:spcPts val="0"/>
              </a:spcBef>
              <a:spcAft>
                <a:spcPts val="0"/>
              </a:spcAft>
              <a:buClr>
                <a:srgbClr val="000000"/>
              </a:buClr>
              <a:buSzPts val="2000"/>
              <a:buFont typeface="Noto Sans Symbols"/>
              <a:buChar char="▪"/>
            </a:pPr>
            <a:r>
              <a:rPr b="1" i="0" lang="es-ES" sz="1800" u="none" cap="none" strike="noStrike">
                <a:solidFill>
                  <a:schemeClr val="dk1"/>
                </a:solidFill>
                <a:latin typeface="Arial"/>
                <a:ea typeface="Arial"/>
                <a:cs typeface="Arial"/>
                <a:sym typeface="Arial"/>
              </a:rPr>
              <a:t>EDIC application:</a:t>
            </a:r>
            <a:endParaRPr sz="1800">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0" lvl="1" marL="55880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228600" lvl="1" marL="914400" marR="0" rtl="0" algn="l">
              <a:lnSpc>
                <a:spcPct val="100000"/>
              </a:lnSpc>
              <a:spcBef>
                <a:spcPts val="0"/>
              </a:spcBef>
              <a:spcAft>
                <a:spcPts val="0"/>
              </a:spcAft>
              <a:buClr>
                <a:srgbClr val="000000"/>
              </a:buClr>
              <a:buSzPts val="2000"/>
              <a:buFont typeface="Noto Sans Symbols"/>
              <a:buNone/>
            </a:pPr>
            <a:r>
              <a:t/>
            </a:r>
            <a:endParaRPr b="0" i="0" sz="1600" u="none" cap="none" strike="noStrike">
              <a:solidFill>
                <a:schemeClr val="dk1"/>
              </a:solidFill>
              <a:latin typeface="Arial"/>
              <a:ea typeface="Arial"/>
              <a:cs typeface="Arial"/>
              <a:sym typeface="Arial"/>
            </a:endParaRPr>
          </a:p>
          <a:p>
            <a:pPr indent="-355600" lvl="1" marL="914400" marR="0" rtl="0" algn="l">
              <a:lnSpc>
                <a:spcPct val="100000"/>
              </a:lnSpc>
              <a:spcBef>
                <a:spcPts val="0"/>
              </a:spcBef>
              <a:spcAft>
                <a:spcPts val="0"/>
              </a:spcAft>
              <a:buClr>
                <a:srgbClr val="000000"/>
              </a:buClr>
              <a:buSzPts val="2000"/>
              <a:buFont typeface="Noto Sans Symbols"/>
              <a:buChar char="○"/>
            </a:pPr>
            <a:r>
              <a:rPr b="0" i="0" lang="es-ES" sz="1600" u="none" cap="none" strike="noStrike">
                <a:solidFill>
                  <a:schemeClr val="dk1"/>
                </a:solidFill>
                <a:latin typeface="Arial"/>
                <a:ea typeface="Arial"/>
                <a:cs typeface="Arial"/>
                <a:sym typeface="Arial"/>
              </a:rPr>
              <a:t>Current actions:</a:t>
            </a:r>
            <a:endParaRPr/>
          </a:p>
          <a:p>
            <a:pPr indent="0" lvl="1" marL="558800" marR="0" rtl="0" algn="l">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		a) Individual interviews with each Member State</a:t>
            </a:r>
            <a:endParaRPr/>
          </a:p>
          <a:p>
            <a:pPr indent="0" lvl="1" marL="558800" marR="0" rtl="0" algn="l">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		b) Communication actions to invite more Member States to the EUCAIM EDIC Working Group</a:t>
            </a:r>
            <a:endParaRPr/>
          </a:p>
          <a:p>
            <a:pPr indent="0" lvl="1" marL="558800" marR="0" rtl="0" algn="l">
              <a:lnSpc>
                <a:spcPct val="100000"/>
              </a:lnSpc>
              <a:spcBef>
                <a:spcPts val="0"/>
              </a:spcBef>
              <a:spcAft>
                <a:spcPts val="0"/>
              </a:spcAft>
              <a:buNone/>
            </a:pPr>
            <a:r>
              <a:rPr b="0" i="0" lang="es-ES" sz="1600" u="none" cap="none" strike="noStrike">
                <a:solidFill>
                  <a:schemeClr val="dk1"/>
                </a:solidFill>
                <a:latin typeface="Arial"/>
                <a:ea typeface="Arial"/>
                <a:cs typeface="Arial"/>
                <a:sym typeface="Arial"/>
              </a:rPr>
              <a:t>		c) Organization of the WG Kick-off meeting (foreseen by Q1’24. After ind. Interviews)</a:t>
            </a:r>
            <a:endParaRPr/>
          </a:p>
          <a:p>
            <a:pPr indent="0" lvl="1" marL="558800" marR="0" rtl="0" algn="l">
              <a:lnSpc>
                <a:spcPct val="100000"/>
              </a:lnSpc>
              <a:spcBef>
                <a:spcPts val="0"/>
              </a:spcBef>
              <a:spcAft>
                <a:spcPts val="0"/>
              </a:spcAft>
              <a:buNone/>
            </a:pPr>
            <a:r>
              <a:t/>
            </a:r>
            <a:endParaRPr b="0" i="0" sz="1600" u="none" cap="none" strike="noStrike">
              <a:solidFill>
                <a:schemeClr val="dk1"/>
              </a:solidFill>
              <a:latin typeface="Arial"/>
              <a:ea typeface="Arial"/>
              <a:cs typeface="Arial"/>
              <a:sym typeface="Arial"/>
            </a:endParaRPr>
          </a:p>
        </p:txBody>
      </p:sp>
      <p:sp>
        <p:nvSpPr>
          <p:cNvPr id="461" name="Google Shape;461;p20"/>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Arial"/>
              <a:buNone/>
            </a:pPr>
            <a:r>
              <a:rPr lang="es-ES"/>
              <a:t>EDIC</a:t>
            </a:r>
            <a:br>
              <a:rPr lang="es-ES"/>
            </a:br>
            <a:r>
              <a:rPr lang="es-ES" sz="3000"/>
              <a:t>Application progress</a:t>
            </a:r>
            <a:endParaRPr sz="3000"/>
          </a:p>
        </p:txBody>
      </p:sp>
      <p:grpSp>
        <p:nvGrpSpPr>
          <p:cNvPr id="462" name="Google Shape;462;p20"/>
          <p:cNvGrpSpPr/>
          <p:nvPr/>
        </p:nvGrpSpPr>
        <p:grpSpPr>
          <a:xfrm>
            <a:off x="1380744" y="1919901"/>
            <a:ext cx="9105238" cy="3347043"/>
            <a:chOff x="1615440" y="1267742"/>
            <a:chExt cx="9064062" cy="3331907"/>
          </a:xfrm>
        </p:grpSpPr>
        <p:pic>
          <p:nvPicPr>
            <p:cNvPr id="463" name="Google Shape;463;p20"/>
            <p:cNvPicPr preferRelativeResize="0"/>
            <p:nvPr/>
          </p:nvPicPr>
          <p:blipFill rotWithShape="1">
            <a:blip r:embed="rId3">
              <a:alphaModFix/>
            </a:blip>
            <a:srcRect b="0" l="0" r="0" t="0"/>
            <a:stretch/>
          </p:blipFill>
          <p:spPr>
            <a:xfrm>
              <a:off x="1615440" y="1655931"/>
              <a:ext cx="8793172" cy="2943718"/>
            </a:xfrm>
            <a:prstGeom prst="rect">
              <a:avLst/>
            </a:prstGeom>
            <a:noFill/>
            <a:ln>
              <a:noFill/>
            </a:ln>
          </p:spPr>
        </p:pic>
        <p:sp>
          <p:nvSpPr>
            <p:cNvPr id="464" name="Google Shape;464;p20"/>
            <p:cNvSpPr/>
            <p:nvPr/>
          </p:nvSpPr>
          <p:spPr>
            <a:xfrm>
              <a:off x="1615440" y="1267742"/>
              <a:ext cx="8658620" cy="43098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65" name="Google Shape;465;p20"/>
            <p:cNvSpPr/>
            <p:nvPr/>
          </p:nvSpPr>
          <p:spPr>
            <a:xfrm>
              <a:off x="1615440" y="1267742"/>
              <a:ext cx="2326832" cy="430980"/>
            </a:xfrm>
            <a:prstGeom prst="rect">
              <a:avLst/>
            </a:prstGeom>
            <a:solidFill>
              <a:srgbClr val="FFB75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a:ea typeface="Arial"/>
                  <a:cs typeface="Arial"/>
                  <a:sym typeface="Arial"/>
                </a:rPr>
                <a:t>2023</a:t>
              </a:r>
              <a:endParaRPr/>
            </a:p>
          </p:txBody>
        </p:sp>
        <p:sp>
          <p:nvSpPr>
            <p:cNvPr id="466" name="Google Shape;466;p20"/>
            <p:cNvSpPr/>
            <p:nvPr/>
          </p:nvSpPr>
          <p:spPr>
            <a:xfrm>
              <a:off x="3942272" y="1267742"/>
              <a:ext cx="2326832" cy="430980"/>
            </a:xfrm>
            <a:prstGeom prst="rect">
              <a:avLst/>
            </a:prstGeom>
            <a:solidFill>
              <a:srgbClr val="AC63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a:ea typeface="Arial"/>
                  <a:cs typeface="Arial"/>
                  <a:sym typeface="Arial"/>
                </a:rPr>
                <a:t>2024-2025</a:t>
              </a:r>
              <a:endParaRPr/>
            </a:p>
          </p:txBody>
        </p:sp>
        <p:sp>
          <p:nvSpPr>
            <p:cNvPr id="467" name="Google Shape;467;p20"/>
            <p:cNvSpPr/>
            <p:nvPr/>
          </p:nvSpPr>
          <p:spPr>
            <a:xfrm>
              <a:off x="6269104" y="1267742"/>
              <a:ext cx="2326832" cy="430980"/>
            </a:xfrm>
            <a:prstGeom prst="rect">
              <a:avLst/>
            </a:prstGeom>
            <a:solidFill>
              <a:srgbClr val="7342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a:ea typeface="Arial"/>
                  <a:cs typeface="Arial"/>
                  <a:sym typeface="Arial"/>
                </a:rPr>
                <a:t>2025-2026</a:t>
              </a:r>
              <a:endParaRPr/>
            </a:p>
          </p:txBody>
        </p:sp>
        <p:sp>
          <p:nvSpPr>
            <p:cNvPr id="468" name="Google Shape;468;p20"/>
            <p:cNvSpPr/>
            <p:nvPr/>
          </p:nvSpPr>
          <p:spPr>
            <a:xfrm>
              <a:off x="8595936" y="1267742"/>
              <a:ext cx="2083566" cy="430980"/>
            </a:xfrm>
            <a:prstGeom prst="rect">
              <a:avLst/>
            </a:prstGeom>
            <a:solidFill>
              <a:srgbClr val="00206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lang="es-ES" sz="1800">
                  <a:solidFill>
                    <a:schemeClr val="lt1"/>
                  </a:solidFill>
                  <a:latin typeface="Arial"/>
                  <a:ea typeface="Arial"/>
                  <a:cs typeface="Arial"/>
                  <a:sym typeface="Arial"/>
                </a:rPr>
                <a:t>2027</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21"/>
          <p:cNvSpPr txBox="1"/>
          <p:nvPr/>
        </p:nvSpPr>
        <p:spPr>
          <a:xfrm>
            <a:off x="4241660" y="1318926"/>
            <a:ext cx="6932400" cy="5556600"/>
          </a:xfrm>
          <a:prstGeom prst="rect">
            <a:avLst/>
          </a:prstGeom>
          <a:noFill/>
          <a:ln>
            <a:noFill/>
          </a:ln>
        </p:spPr>
        <p:txBody>
          <a:bodyPr anchorCtr="0" anchor="t" bIns="45700" lIns="91425" spcFirstLastPara="1" rIns="91425" wrap="square" tIns="45700">
            <a:spAutoFit/>
          </a:bodyPr>
          <a:lstStyle/>
          <a:p>
            <a:pPr indent="-215900" lvl="0" marL="342900" marR="0" rtl="0" algn="l">
              <a:lnSpc>
                <a:spcPct val="100000"/>
              </a:lnSpc>
              <a:spcBef>
                <a:spcPts val="0"/>
              </a:spcBef>
              <a:spcAft>
                <a:spcPts val="0"/>
              </a:spcAft>
              <a:buClr>
                <a:srgbClr val="000000"/>
              </a:buClr>
              <a:buSzPts val="2000"/>
              <a:buFont typeface="Noto Sans Symbols"/>
              <a:buNone/>
            </a:pPr>
            <a:r>
              <a:t/>
            </a:r>
            <a:endParaRPr b="0" i="0" sz="17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i="0" lang="es-ES" sz="1700" u="none" cap="none" strike="noStrike">
                <a:solidFill>
                  <a:schemeClr val="dk1"/>
                </a:solidFill>
                <a:latin typeface="Arial"/>
                <a:ea typeface="Arial"/>
                <a:cs typeface="Arial"/>
                <a:sym typeface="Arial"/>
              </a:rPr>
              <a:t>The main challenge faced by the EUCAIM’s EDIC application has been (and still is) the </a:t>
            </a:r>
            <a:r>
              <a:rPr b="1" i="0" lang="es-ES" sz="1700" u="none" cap="none" strike="noStrike">
                <a:solidFill>
                  <a:schemeClr val="dk1"/>
                </a:solidFill>
                <a:latin typeface="Arial"/>
                <a:ea typeface="Arial"/>
                <a:cs typeface="Arial"/>
                <a:sym typeface="Arial"/>
              </a:rPr>
              <a:t>identification of the proper contacts in each MS</a:t>
            </a:r>
            <a:r>
              <a:rPr i="0" lang="es-ES" sz="1700" u="none" cap="none" strike="noStrike">
                <a:solidFill>
                  <a:schemeClr val="dk1"/>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sz="17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i="0" lang="es-ES" sz="1700" u="none" cap="none" strike="noStrike">
                <a:solidFill>
                  <a:schemeClr val="dk1"/>
                </a:solidFill>
                <a:latin typeface="Arial"/>
                <a:ea typeface="Arial"/>
                <a:cs typeface="Arial"/>
                <a:sym typeface="Arial"/>
              </a:rPr>
              <a:t>There is no process established to identify the MS representatives able to support the EDIC application under the Digital Europe programme.</a:t>
            </a:r>
            <a:endParaRPr/>
          </a:p>
          <a:p>
            <a:pPr indent="0" lvl="0" marL="0" marR="0" rtl="0" algn="l">
              <a:lnSpc>
                <a:spcPct val="100000"/>
              </a:lnSpc>
              <a:spcBef>
                <a:spcPts val="0"/>
              </a:spcBef>
              <a:spcAft>
                <a:spcPts val="0"/>
              </a:spcAft>
              <a:buNone/>
            </a:pPr>
            <a:r>
              <a:t/>
            </a:r>
            <a:endParaRPr sz="1700">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rPr lang="es-ES" sz="1700">
                <a:solidFill>
                  <a:schemeClr val="dk1"/>
                </a:solidFill>
                <a:latin typeface="Arial"/>
                <a:ea typeface="Arial"/>
                <a:cs typeface="Arial"/>
                <a:sym typeface="Arial"/>
              </a:rPr>
              <a:t>Mitigation measures: </a:t>
            </a:r>
            <a:endParaRPr/>
          </a:p>
          <a:p>
            <a:pPr indent="-342900" lvl="0" marL="342900" marR="0" rtl="0" algn="l">
              <a:spcBef>
                <a:spcPts val="0"/>
              </a:spcBef>
              <a:spcAft>
                <a:spcPts val="0"/>
              </a:spcAft>
              <a:buClr>
                <a:srgbClr val="000000"/>
              </a:buClr>
              <a:buSzPts val="2000"/>
              <a:buFont typeface="Noto Sans Symbols"/>
              <a:buChar char="▪"/>
            </a:pPr>
            <a:r>
              <a:rPr lang="es-ES" sz="1700">
                <a:solidFill>
                  <a:srgbClr val="26336B"/>
                </a:solidFill>
                <a:latin typeface="Arial"/>
                <a:ea typeface="Arial"/>
                <a:cs typeface="Arial"/>
                <a:sym typeface="Arial"/>
              </a:rPr>
              <a:t>asking support from the EC MCP Accelerator team to identify Digital Europe Board members; </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s-ES" sz="1700">
                <a:solidFill>
                  <a:srgbClr val="26336B"/>
                </a:solidFill>
                <a:latin typeface="Arial"/>
                <a:ea typeface="Arial"/>
                <a:cs typeface="Arial"/>
                <a:sym typeface="Arial"/>
              </a:rPr>
              <a:t>mobilising all the consortium members to ask within their governments and ministries </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s-ES" sz="1700">
                <a:solidFill>
                  <a:srgbClr val="26336B"/>
                </a:solidFill>
                <a:latin typeface="Arial"/>
                <a:ea typeface="Arial"/>
                <a:cs typeface="Arial"/>
                <a:sym typeface="Arial"/>
              </a:rPr>
              <a:t>contacting out of the blue potential MS representatives </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s-ES" sz="1700">
                <a:solidFill>
                  <a:srgbClr val="26336B"/>
                </a:solidFill>
                <a:latin typeface="Arial"/>
                <a:ea typeface="Arial"/>
                <a:cs typeface="Arial"/>
                <a:sym typeface="Arial"/>
              </a:rPr>
              <a:t>sharing documentation and presentations on EUCAIM to scientific leaders within our consortium and beyond to engage with potential MS representatives in events and congresses. </a:t>
            </a:r>
            <a:endParaRPr/>
          </a:p>
          <a:p>
            <a:pPr indent="-342900" lvl="0" marL="342900" marR="0" rtl="0" algn="l">
              <a:lnSpc>
                <a:spcPct val="100000"/>
              </a:lnSpc>
              <a:spcBef>
                <a:spcPts val="0"/>
              </a:spcBef>
              <a:spcAft>
                <a:spcPts val="0"/>
              </a:spcAft>
              <a:buClr>
                <a:srgbClr val="000000"/>
              </a:buClr>
              <a:buSzPts val="2000"/>
              <a:buFont typeface="Noto Sans Symbols"/>
              <a:buChar char="▪"/>
            </a:pPr>
            <a:r>
              <a:rPr lang="es-ES" sz="1700">
                <a:solidFill>
                  <a:srgbClr val="26336B"/>
                </a:solidFill>
                <a:latin typeface="Arial"/>
                <a:ea typeface="Arial"/>
                <a:cs typeface="Arial"/>
                <a:sym typeface="Arial"/>
              </a:rPr>
              <a:t>digging on the Internet to find names of potential representatives in national administrations.</a:t>
            </a:r>
            <a:endParaRPr sz="1700">
              <a:solidFill>
                <a:srgbClr val="26336B"/>
              </a:solidFill>
              <a:latin typeface="Arial"/>
              <a:ea typeface="Arial"/>
              <a:cs typeface="Arial"/>
              <a:sym typeface="Arial"/>
            </a:endParaRPr>
          </a:p>
        </p:txBody>
      </p:sp>
      <p:sp>
        <p:nvSpPr>
          <p:cNvPr id="475" name="Google Shape;475;p21"/>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41935"/>
              <a:buFont typeface="Arial"/>
              <a:buNone/>
            </a:pPr>
            <a:r>
              <a:rPr lang="es-ES"/>
              <a:t>EDIC</a:t>
            </a:r>
            <a:br>
              <a:rPr lang="es-ES"/>
            </a:br>
            <a:r>
              <a:rPr lang="es-ES" sz="3100"/>
              <a:t>Main challenge so far: MS Rep. identification</a:t>
            </a:r>
            <a:endParaRPr sz="3100"/>
          </a:p>
        </p:txBody>
      </p:sp>
      <p:pic>
        <p:nvPicPr>
          <p:cNvPr descr="Identity: Who do YOU Identify As? - Realty Leadership" id="476" name="Google Shape;476;p21"/>
          <p:cNvPicPr preferRelativeResize="0"/>
          <p:nvPr/>
        </p:nvPicPr>
        <p:blipFill rotWithShape="1">
          <a:blip r:embed="rId3">
            <a:alphaModFix/>
          </a:blip>
          <a:srcRect b="0" l="0" r="0" t="0"/>
          <a:stretch/>
        </p:blipFill>
        <p:spPr>
          <a:xfrm>
            <a:off x="826896" y="1812702"/>
            <a:ext cx="2958720" cy="29587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22"/>
          <p:cNvSpPr txBox="1"/>
          <p:nvPr/>
        </p:nvSpPr>
        <p:spPr>
          <a:xfrm>
            <a:off x="2222534" y="885664"/>
            <a:ext cx="7342004" cy="3004458"/>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3200"/>
              <a:buFont typeface="Arial"/>
              <a:buNone/>
            </a:pPr>
            <a:r>
              <a:rPr b="0" lang="es-ES" sz="3200">
                <a:solidFill>
                  <a:schemeClr val="dk1"/>
                </a:solidFill>
                <a:latin typeface="Arial"/>
                <a:ea typeface="Arial"/>
                <a:cs typeface="Arial"/>
                <a:sym typeface="Arial"/>
              </a:rPr>
              <a:t>visit </a:t>
            </a:r>
            <a:r>
              <a:rPr b="1" lang="es-ES" sz="3200">
                <a:solidFill>
                  <a:schemeClr val="accent4"/>
                </a:solidFill>
                <a:latin typeface="Arial"/>
                <a:ea typeface="Arial"/>
                <a:cs typeface="Arial"/>
                <a:sym typeface="Arial"/>
              </a:rPr>
              <a:t>cancerimage.eu</a:t>
            </a:r>
            <a:br>
              <a:rPr b="0" lang="es-ES" sz="3200">
                <a:solidFill>
                  <a:schemeClr val="dk1"/>
                </a:solidFill>
                <a:latin typeface="Arial"/>
                <a:ea typeface="Arial"/>
                <a:cs typeface="Arial"/>
                <a:sym typeface="Arial"/>
              </a:rPr>
            </a:br>
            <a:r>
              <a:rPr b="0" lang="es-ES" sz="3200">
                <a:solidFill>
                  <a:schemeClr val="dk1"/>
                </a:solidFill>
                <a:latin typeface="Arial"/>
                <a:ea typeface="Arial"/>
                <a:cs typeface="Arial"/>
                <a:sym typeface="Arial"/>
              </a:rPr>
              <a:t>for a first preview of the platform</a:t>
            </a:r>
            <a:endParaRPr/>
          </a:p>
        </p:txBody>
      </p:sp>
      <p:pic>
        <p:nvPicPr>
          <p:cNvPr id="482" name="Google Shape;482;p22"/>
          <p:cNvPicPr preferRelativeResize="0"/>
          <p:nvPr/>
        </p:nvPicPr>
        <p:blipFill rotWithShape="1">
          <a:blip r:embed="rId3">
            <a:alphaModFix/>
          </a:blip>
          <a:srcRect b="0" l="0" r="0" t="0"/>
          <a:stretch/>
        </p:blipFill>
        <p:spPr>
          <a:xfrm>
            <a:off x="4255654" y="3091716"/>
            <a:ext cx="3275764" cy="327576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23"/>
          <p:cNvSpPr txBox="1"/>
          <p:nvPr>
            <p:ph type="title"/>
          </p:nvPr>
        </p:nvSpPr>
        <p:spPr>
          <a:xfrm>
            <a:off x="839788" y="1638299"/>
            <a:ext cx="3932237" cy="2362199"/>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800"/>
              <a:buFont typeface="Arial"/>
              <a:buNone/>
            </a:pPr>
            <a:r>
              <a:rPr lang="es-ES" sz="3800"/>
              <a:t>Thank you</a:t>
            </a:r>
            <a:endParaRPr sz="3800"/>
          </a:p>
        </p:txBody>
      </p:sp>
      <p:sp>
        <p:nvSpPr>
          <p:cNvPr id="488" name="Google Shape;488;p23"/>
          <p:cNvSpPr txBox="1"/>
          <p:nvPr>
            <p:ph idx="1" type="body"/>
          </p:nvPr>
        </p:nvSpPr>
        <p:spPr>
          <a:xfrm>
            <a:off x="912940" y="4000499"/>
            <a:ext cx="4829492" cy="1944351"/>
          </a:xfrm>
          <a:prstGeom prst="rect">
            <a:avLst/>
          </a:prstGeom>
          <a:noFill/>
          <a:ln>
            <a:noFill/>
          </a:ln>
        </p:spPr>
        <p:txBody>
          <a:bodyPr anchorCtr="0" anchor="t" bIns="45700" lIns="91425" spcFirstLastPara="1" rIns="91425" wrap="square" tIns="45700">
            <a:normAutofit fontScale="47500" lnSpcReduction="20000"/>
          </a:bodyPr>
          <a:lstStyle/>
          <a:p>
            <a:pPr indent="0" lvl="0" marL="0" rtl="0" algn="l">
              <a:lnSpc>
                <a:spcPct val="90000"/>
              </a:lnSpc>
              <a:spcBef>
                <a:spcPts val="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100000"/>
              </a:lnSpc>
              <a:spcBef>
                <a:spcPts val="1000"/>
              </a:spcBef>
              <a:spcAft>
                <a:spcPts val="0"/>
              </a:spcAft>
              <a:buClr>
                <a:schemeClr val="dk1"/>
              </a:buClr>
              <a:buSzPct val="100000"/>
              <a:buNone/>
            </a:pPr>
            <a:r>
              <a:t/>
            </a:r>
            <a:endParaRPr/>
          </a:p>
          <a:p>
            <a:pPr indent="0" lvl="0" marL="0" rtl="0" algn="l">
              <a:lnSpc>
                <a:spcPct val="100000"/>
              </a:lnSpc>
              <a:spcBef>
                <a:spcPts val="1000"/>
              </a:spcBef>
              <a:spcAft>
                <a:spcPts val="0"/>
              </a:spcAft>
              <a:buClr>
                <a:schemeClr val="dk1"/>
              </a:buClr>
              <a:buSzPct val="100000"/>
              <a:buNone/>
            </a:pPr>
            <a:r>
              <a:t/>
            </a:r>
            <a:endParaRPr/>
          </a:p>
          <a:p>
            <a:pPr indent="0" lvl="0" marL="0" rtl="0" algn="l">
              <a:lnSpc>
                <a:spcPct val="120000"/>
              </a:lnSpc>
              <a:spcBef>
                <a:spcPts val="1000"/>
              </a:spcBef>
              <a:spcAft>
                <a:spcPts val="0"/>
              </a:spcAft>
              <a:buClr>
                <a:schemeClr val="dk1"/>
              </a:buClr>
              <a:buSzPct val="100000"/>
              <a:buNone/>
            </a:pPr>
            <a:r>
              <a:rPr lang="es-ES" sz="2900"/>
              <a:t>Mario Aznar </a:t>
            </a:r>
            <a:endParaRPr/>
          </a:p>
          <a:p>
            <a:pPr indent="0" lvl="0" marL="0" rtl="0" algn="l">
              <a:lnSpc>
                <a:spcPct val="120000"/>
              </a:lnSpc>
              <a:spcBef>
                <a:spcPts val="1000"/>
              </a:spcBef>
              <a:spcAft>
                <a:spcPts val="0"/>
              </a:spcAft>
              <a:buClr>
                <a:schemeClr val="dk1"/>
              </a:buClr>
              <a:buSzPct val="100000"/>
              <a:buNone/>
            </a:pPr>
            <a:r>
              <a:rPr i="1" lang="es-ES" sz="2900"/>
              <a:t>EUCAIM’s Sustainability Coordinator </a:t>
            </a:r>
            <a:endParaRPr/>
          </a:p>
          <a:p>
            <a:pPr indent="0" lvl="0" marL="0" rtl="0" algn="l">
              <a:lnSpc>
                <a:spcPct val="120000"/>
              </a:lnSpc>
              <a:spcBef>
                <a:spcPts val="1000"/>
              </a:spcBef>
              <a:spcAft>
                <a:spcPts val="0"/>
              </a:spcAft>
              <a:buClr>
                <a:schemeClr val="dk1"/>
              </a:buClr>
              <a:buSzPct val="100000"/>
              <a:buNone/>
            </a:pPr>
            <a:r>
              <a:rPr lang="es-ES" sz="2900" u="sng">
                <a:solidFill>
                  <a:schemeClr val="hlink"/>
                </a:solidFill>
                <a:hlinkClick r:id="rId3"/>
              </a:rPr>
              <a:t>m.aznar@matical.com</a:t>
            </a:r>
            <a:endParaRPr sz="29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3"/>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s-ES" sz="3000"/>
              <a:t>Problem / Opportunity</a:t>
            </a:r>
            <a:endParaRPr sz="3000"/>
          </a:p>
        </p:txBody>
      </p:sp>
      <p:grpSp>
        <p:nvGrpSpPr>
          <p:cNvPr id="147" name="Google Shape;147;p3"/>
          <p:cNvGrpSpPr/>
          <p:nvPr/>
        </p:nvGrpSpPr>
        <p:grpSpPr>
          <a:xfrm>
            <a:off x="250743" y="1918248"/>
            <a:ext cx="5244692" cy="2846632"/>
            <a:chOff x="1347168" y="3335885"/>
            <a:chExt cx="6707703" cy="27056066"/>
          </a:xfrm>
        </p:grpSpPr>
        <p:sp>
          <p:nvSpPr>
            <p:cNvPr id="148" name="Google Shape;148;p3"/>
            <p:cNvSpPr/>
            <p:nvPr/>
          </p:nvSpPr>
          <p:spPr>
            <a:xfrm>
              <a:off x="1442604" y="3335885"/>
              <a:ext cx="6516832" cy="27056066"/>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149" name="Google Shape;149;p3"/>
            <p:cNvSpPr/>
            <p:nvPr/>
          </p:nvSpPr>
          <p:spPr>
            <a:xfrm>
              <a:off x="1347168" y="3335892"/>
              <a:ext cx="95436" cy="4486691"/>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150" name="Google Shape;150;p3"/>
            <p:cNvSpPr txBox="1"/>
            <p:nvPr/>
          </p:nvSpPr>
          <p:spPr>
            <a:xfrm>
              <a:off x="1715038" y="3363695"/>
              <a:ext cx="6339833" cy="228168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Montserrat"/>
                <a:buNone/>
              </a:pPr>
              <a:r>
                <a:rPr b="1" i="0" lang="es-ES" sz="3000" u="none" cap="none" strike="noStrike">
                  <a:solidFill>
                    <a:schemeClr val="lt1"/>
                  </a:solidFill>
                  <a:latin typeface="Montserrat"/>
                  <a:ea typeface="Montserrat"/>
                  <a:cs typeface="Montserrat"/>
                  <a:sym typeface="Montserrat"/>
                </a:rPr>
                <a:t>100 million medical images are populated in the EU every year...</a:t>
              </a:r>
              <a:endParaRPr/>
            </a:p>
            <a:p>
              <a:pPr indent="0" lvl="0" marL="0" marR="0" rtl="0" algn="l">
                <a:lnSpc>
                  <a:spcPct val="100000"/>
                </a:lnSpc>
                <a:spcBef>
                  <a:spcPts val="0"/>
                </a:spcBef>
                <a:spcAft>
                  <a:spcPts val="0"/>
                </a:spcAft>
                <a:buClr>
                  <a:schemeClr val="lt1"/>
                </a:buClr>
                <a:buSzPts val="4000"/>
                <a:buFont typeface="Montserrat"/>
                <a:buNone/>
              </a:pPr>
              <a:r>
                <a:rPr b="0" i="1" lang="es-ES" sz="2000" u="none" cap="none" strike="noStrike">
                  <a:solidFill>
                    <a:schemeClr val="lt1"/>
                  </a:solidFill>
                  <a:latin typeface="Montserrat"/>
                  <a:ea typeface="Montserrat"/>
                  <a:cs typeface="Montserrat"/>
                  <a:sym typeface="Montserrat"/>
                </a:rPr>
                <a:t>(i.e. from clinical practise, studies and research projects, cancer screening programmes…)</a:t>
              </a:r>
              <a:endParaRPr b="0" i="1" sz="2000" u="none" cap="none" strike="noStrike">
                <a:solidFill>
                  <a:schemeClr val="lt1"/>
                </a:solidFill>
                <a:latin typeface="Montserrat"/>
                <a:ea typeface="Montserrat"/>
                <a:cs typeface="Montserrat"/>
                <a:sym typeface="Montserrat"/>
              </a:endParaRPr>
            </a:p>
          </p:txBody>
        </p:sp>
      </p:grpSp>
      <p:sp>
        <p:nvSpPr>
          <p:cNvPr id="151" name="Google Shape;151;p3"/>
          <p:cNvSpPr txBox="1"/>
          <p:nvPr/>
        </p:nvSpPr>
        <p:spPr>
          <a:xfrm>
            <a:off x="5232666" y="4131810"/>
            <a:ext cx="1501215" cy="707846"/>
          </a:xfrm>
          <a:prstGeom prst="rect">
            <a:avLst/>
          </a:prstGeom>
          <a:noFill/>
          <a:ln>
            <a:noFill/>
          </a:ln>
        </p:spPr>
        <p:txBody>
          <a:bodyPr anchorCtr="0" anchor="t" bIns="45700" lIns="91425" spcFirstLastPara="1" rIns="91425" wrap="square" tIns="45700">
            <a:spAutoFit/>
          </a:bodyPr>
          <a:lstStyle/>
          <a:p>
            <a:pPr indent="0" lvl="0" marL="114300" marR="0" rtl="0" algn="ctr">
              <a:lnSpc>
                <a:spcPct val="100000"/>
              </a:lnSpc>
              <a:spcBef>
                <a:spcPts val="0"/>
              </a:spcBef>
              <a:spcAft>
                <a:spcPts val="0"/>
              </a:spcAft>
              <a:buNone/>
            </a:pPr>
            <a:r>
              <a:rPr b="0" i="0" lang="es-ES" sz="2000" u="none" cap="none" strike="noStrike">
                <a:solidFill>
                  <a:srgbClr val="26336B"/>
                </a:solidFill>
                <a:latin typeface="Arial"/>
                <a:ea typeface="Arial"/>
                <a:cs typeface="Arial"/>
                <a:sym typeface="Arial"/>
              </a:rPr>
              <a:t>But they are…</a:t>
            </a:r>
            <a:endParaRPr/>
          </a:p>
        </p:txBody>
      </p:sp>
      <p:grpSp>
        <p:nvGrpSpPr>
          <p:cNvPr id="152" name="Google Shape;152;p3"/>
          <p:cNvGrpSpPr/>
          <p:nvPr/>
        </p:nvGrpSpPr>
        <p:grpSpPr>
          <a:xfrm>
            <a:off x="6513449" y="1918247"/>
            <a:ext cx="5353188" cy="2865689"/>
            <a:chOff x="1347168" y="3335892"/>
            <a:chExt cx="6707703" cy="23392136"/>
          </a:xfrm>
        </p:grpSpPr>
        <p:sp>
          <p:nvSpPr>
            <p:cNvPr id="153" name="Google Shape;153;p3"/>
            <p:cNvSpPr/>
            <p:nvPr/>
          </p:nvSpPr>
          <p:spPr>
            <a:xfrm>
              <a:off x="1442604" y="3335892"/>
              <a:ext cx="6516832" cy="23236585"/>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154" name="Google Shape;154;p3"/>
            <p:cNvSpPr/>
            <p:nvPr/>
          </p:nvSpPr>
          <p:spPr>
            <a:xfrm>
              <a:off x="1347168" y="3335892"/>
              <a:ext cx="95436" cy="4486691"/>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4000" u="none" cap="none" strike="noStrike">
                <a:solidFill>
                  <a:schemeClr val="lt1"/>
                </a:solidFill>
                <a:latin typeface="Calibri"/>
                <a:ea typeface="Calibri"/>
                <a:cs typeface="Calibri"/>
                <a:sym typeface="Calibri"/>
              </a:endParaRPr>
            </a:p>
          </p:txBody>
        </p:sp>
        <p:sp>
          <p:nvSpPr>
            <p:cNvPr id="155" name="Google Shape;155;p3"/>
            <p:cNvSpPr txBox="1"/>
            <p:nvPr/>
          </p:nvSpPr>
          <p:spPr>
            <a:xfrm>
              <a:off x="1715037" y="3363703"/>
              <a:ext cx="6339834" cy="23364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Montserrat"/>
                <a:buNone/>
              </a:pPr>
              <a:r>
                <a:rPr b="0" i="0" lang="es-ES" sz="3000" u="none" cap="none" strike="noStrike">
                  <a:solidFill>
                    <a:schemeClr val="lt1"/>
                  </a:solidFill>
                  <a:latin typeface="Montserrat"/>
                  <a:ea typeface="Montserrat"/>
                  <a:cs typeface="Montserrat"/>
                  <a:sym typeface="Montserrat"/>
                </a:rPr>
                <a:t>Distributed into thousands of Hospitals and repositories, resulting in </a:t>
              </a:r>
              <a:r>
                <a:rPr b="1" i="0" lang="es-ES" sz="3000" u="none" cap="none" strike="noStrike">
                  <a:solidFill>
                    <a:schemeClr val="lt1"/>
                  </a:solidFill>
                  <a:latin typeface="Montserrat"/>
                  <a:ea typeface="Montserrat"/>
                  <a:cs typeface="Montserrat"/>
                  <a:sym typeface="Montserrat"/>
                </a:rPr>
                <a:t>scattered</a:t>
              </a:r>
              <a:r>
                <a:rPr b="0" i="0" lang="es-ES" sz="3000" u="none" cap="none" strike="noStrike">
                  <a:solidFill>
                    <a:schemeClr val="lt1"/>
                  </a:solidFill>
                  <a:latin typeface="Montserrat"/>
                  <a:ea typeface="Montserrat"/>
                  <a:cs typeface="Montserrat"/>
                  <a:sym typeface="Montserrat"/>
                </a:rPr>
                <a:t>, </a:t>
              </a:r>
              <a:r>
                <a:rPr b="1" i="0" lang="es-ES" sz="3000" u="none" cap="none" strike="noStrike">
                  <a:solidFill>
                    <a:schemeClr val="lt1"/>
                  </a:solidFill>
                  <a:latin typeface="Montserrat"/>
                  <a:ea typeface="Montserrat"/>
                  <a:cs typeface="Montserrat"/>
                  <a:sym typeface="Montserrat"/>
                </a:rPr>
                <a:t>heterogenous</a:t>
              </a:r>
              <a:r>
                <a:rPr b="0" i="0" lang="es-ES" sz="3000" u="none" cap="none" strike="noStrike">
                  <a:solidFill>
                    <a:schemeClr val="lt1"/>
                  </a:solidFill>
                  <a:latin typeface="Montserrat"/>
                  <a:ea typeface="Montserrat"/>
                  <a:cs typeface="Montserrat"/>
                  <a:sym typeface="Montserrat"/>
                </a:rPr>
                <a:t> and </a:t>
              </a:r>
              <a:r>
                <a:rPr b="1" i="0" lang="es-ES" sz="3000" u="none" cap="none" strike="noStrike">
                  <a:solidFill>
                    <a:schemeClr val="lt1"/>
                  </a:solidFill>
                  <a:latin typeface="Montserrat"/>
                  <a:ea typeface="Montserrat"/>
                  <a:cs typeface="Montserrat"/>
                  <a:sym typeface="Montserrat"/>
                </a:rPr>
                <a:t>non-standardized</a:t>
              </a:r>
              <a:r>
                <a:rPr b="0" i="0" lang="es-ES" sz="3000" u="none" cap="none" strike="noStrike">
                  <a:solidFill>
                    <a:schemeClr val="lt1"/>
                  </a:solidFill>
                  <a:latin typeface="Montserrat"/>
                  <a:ea typeface="Montserrat"/>
                  <a:cs typeface="Montserrat"/>
                  <a:sym typeface="Montserrat"/>
                </a:rPr>
                <a:t> data</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4"/>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s-ES" sz="3000"/>
              <a:t>Problem / Opportunity</a:t>
            </a:r>
            <a:endParaRPr sz="3000"/>
          </a:p>
        </p:txBody>
      </p:sp>
      <p:grpSp>
        <p:nvGrpSpPr>
          <p:cNvPr id="162" name="Google Shape;162;p4"/>
          <p:cNvGrpSpPr/>
          <p:nvPr/>
        </p:nvGrpSpPr>
        <p:grpSpPr>
          <a:xfrm>
            <a:off x="206033" y="1797591"/>
            <a:ext cx="10921749" cy="972571"/>
            <a:chOff x="1356673" y="3335892"/>
            <a:chExt cx="6698198" cy="23236585"/>
          </a:xfrm>
        </p:grpSpPr>
        <p:sp>
          <p:nvSpPr>
            <p:cNvPr id="163" name="Google Shape;163;p4"/>
            <p:cNvSpPr/>
            <p:nvPr/>
          </p:nvSpPr>
          <p:spPr>
            <a:xfrm>
              <a:off x="1442604" y="3335892"/>
              <a:ext cx="6516832" cy="23236585"/>
            </a:xfrm>
            <a:prstGeom prst="rect">
              <a:avLst/>
            </a:prstGeom>
            <a:solidFill>
              <a:srgbClr val="7030A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64" name="Google Shape;164;p4"/>
            <p:cNvSpPr/>
            <p:nvPr/>
          </p:nvSpPr>
          <p:spPr>
            <a:xfrm>
              <a:off x="1356673" y="3335892"/>
              <a:ext cx="95436" cy="4486696"/>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65" name="Google Shape;165;p4"/>
            <p:cNvSpPr txBox="1"/>
            <p:nvPr/>
          </p:nvSpPr>
          <p:spPr>
            <a:xfrm>
              <a:off x="1715038" y="3363702"/>
              <a:ext cx="6339833" cy="1911780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300" u="none" cap="none" strike="noStrike">
                  <a:solidFill>
                    <a:schemeClr val="lt1"/>
                  </a:solidFill>
                  <a:latin typeface="Arial"/>
                  <a:ea typeface="Arial"/>
                  <a:cs typeface="Arial"/>
                  <a:sym typeface="Arial"/>
                </a:rPr>
                <a:t>AI can revolutionise cancer diagnosis and treatment as long as </a:t>
              </a:r>
              <a:r>
                <a:rPr b="1" i="0" lang="es-ES" sz="2300" u="none" cap="none" strike="noStrike">
                  <a:solidFill>
                    <a:schemeClr val="lt1"/>
                  </a:solidFill>
                  <a:latin typeface="Arial"/>
                  <a:ea typeface="Arial"/>
                  <a:cs typeface="Arial"/>
                  <a:sym typeface="Arial"/>
                </a:rPr>
                <a:t>quality datasets</a:t>
              </a:r>
              <a:r>
                <a:rPr b="0" i="0" lang="es-ES" sz="2300" u="none" cap="none" strike="noStrike">
                  <a:solidFill>
                    <a:schemeClr val="lt1"/>
                  </a:solidFill>
                  <a:latin typeface="Arial"/>
                  <a:ea typeface="Arial"/>
                  <a:cs typeface="Arial"/>
                  <a:sym typeface="Arial"/>
                </a:rPr>
                <a:t> are available for training</a:t>
              </a:r>
              <a:endParaRPr b="0" i="0" sz="2300" u="none" cap="none" strike="noStrike">
                <a:solidFill>
                  <a:schemeClr val="lt1"/>
                </a:solidFill>
                <a:latin typeface="Montserrat"/>
                <a:ea typeface="Montserrat"/>
                <a:cs typeface="Montserrat"/>
                <a:sym typeface="Montserrat"/>
              </a:endParaRPr>
            </a:p>
          </p:txBody>
        </p:sp>
      </p:grpSp>
      <p:grpSp>
        <p:nvGrpSpPr>
          <p:cNvPr id="166" name="Google Shape;166;p4"/>
          <p:cNvGrpSpPr/>
          <p:nvPr/>
        </p:nvGrpSpPr>
        <p:grpSpPr>
          <a:xfrm>
            <a:off x="687110" y="3033976"/>
            <a:ext cx="10921749" cy="1175224"/>
            <a:chOff x="1356673" y="3335873"/>
            <a:chExt cx="6698198" cy="30920424"/>
          </a:xfrm>
        </p:grpSpPr>
        <p:sp>
          <p:nvSpPr>
            <p:cNvPr id="167" name="Google Shape;167;p4"/>
            <p:cNvSpPr/>
            <p:nvPr/>
          </p:nvSpPr>
          <p:spPr>
            <a:xfrm>
              <a:off x="1442604" y="3335873"/>
              <a:ext cx="6516832" cy="30920424"/>
            </a:xfrm>
            <a:prstGeom prst="rect">
              <a:avLst/>
            </a:prstGeom>
            <a:solidFill>
              <a:srgbClr val="F289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68" name="Google Shape;168;p4"/>
            <p:cNvSpPr/>
            <p:nvPr/>
          </p:nvSpPr>
          <p:spPr>
            <a:xfrm>
              <a:off x="1356673" y="3335892"/>
              <a:ext cx="95436" cy="4486696"/>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69" name="Google Shape;169;p4"/>
            <p:cNvSpPr txBox="1"/>
            <p:nvPr/>
          </p:nvSpPr>
          <p:spPr>
            <a:xfrm>
              <a:off x="1715038" y="3363709"/>
              <a:ext cx="6339833" cy="303652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300" u="none" cap="none" strike="noStrike">
                  <a:solidFill>
                    <a:schemeClr val="lt1"/>
                  </a:solidFill>
                  <a:latin typeface="Arial"/>
                  <a:ea typeface="Arial"/>
                  <a:cs typeface="Arial"/>
                  <a:sym typeface="Arial"/>
                </a:rPr>
                <a:t>Running </a:t>
              </a:r>
              <a:r>
                <a:rPr b="1" i="0" lang="es-ES" sz="2300" u="none" cap="none" strike="noStrike">
                  <a:solidFill>
                    <a:schemeClr val="lt1"/>
                  </a:solidFill>
                  <a:latin typeface="Arial"/>
                  <a:ea typeface="Arial"/>
                  <a:cs typeface="Arial"/>
                  <a:sym typeface="Arial"/>
                </a:rPr>
                <a:t>Cancer Screening</a:t>
              </a:r>
              <a:r>
                <a:rPr b="0" i="0" lang="es-ES" sz="2300" u="none" cap="none" strike="noStrike">
                  <a:solidFill>
                    <a:schemeClr val="lt1"/>
                  </a:solidFill>
                  <a:latin typeface="Arial"/>
                  <a:ea typeface="Arial"/>
                  <a:cs typeface="Arial"/>
                  <a:sym typeface="Arial"/>
                </a:rPr>
                <a:t> programmes or </a:t>
              </a:r>
              <a:r>
                <a:rPr b="1" i="0" lang="es-ES" sz="2300" u="none" cap="none" strike="noStrike">
                  <a:solidFill>
                    <a:schemeClr val="lt1"/>
                  </a:solidFill>
                  <a:latin typeface="Arial"/>
                  <a:ea typeface="Arial"/>
                  <a:cs typeface="Arial"/>
                  <a:sym typeface="Arial"/>
                </a:rPr>
                <a:t>Observational studies</a:t>
              </a:r>
              <a:r>
                <a:rPr b="0" i="0" lang="es-ES" sz="2300" u="none" cap="none" strike="noStrike">
                  <a:solidFill>
                    <a:schemeClr val="lt1"/>
                  </a:solidFill>
                  <a:latin typeface="Arial"/>
                  <a:ea typeface="Arial"/>
                  <a:cs typeface="Arial"/>
                  <a:sym typeface="Arial"/>
                </a:rPr>
                <a:t> implies intense resources in terms of time, effort and coordination between the different clinical centers involved in the studies.</a:t>
              </a:r>
              <a:endParaRPr b="0" i="0" sz="2300" u="none" cap="none" strike="noStrike">
                <a:solidFill>
                  <a:schemeClr val="lt1"/>
                </a:solidFill>
                <a:latin typeface="Montserrat"/>
                <a:ea typeface="Montserrat"/>
                <a:cs typeface="Montserrat"/>
                <a:sym typeface="Montserrat"/>
              </a:endParaRPr>
            </a:p>
          </p:txBody>
        </p:sp>
      </p:grpSp>
      <p:grpSp>
        <p:nvGrpSpPr>
          <p:cNvPr id="170" name="Google Shape;170;p4"/>
          <p:cNvGrpSpPr/>
          <p:nvPr/>
        </p:nvGrpSpPr>
        <p:grpSpPr>
          <a:xfrm>
            <a:off x="1270251" y="4457395"/>
            <a:ext cx="10766137" cy="1509533"/>
            <a:chOff x="1356673" y="3335873"/>
            <a:chExt cx="6602763" cy="30920424"/>
          </a:xfrm>
        </p:grpSpPr>
        <p:sp>
          <p:nvSpPr>
            <p:cNvPr id="171" name="Google Shape;171;p4"/>
            <p:cNvSpPr/>
            <p:nvPr/>
          </p:nvSpPr>
          <p:spPr>
            <a:xfrm>
              <a:off x="1442604" y="3335873"/>
              <a:ext cx="6516832" cy="30920424"/>
            </a:xfrm>
            <a:prstGeom prst="rect">
              <a:avLst/>
            </a:prstGeom>
            <a:solidFill>
              <a:srgbClr val="26336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72" name="Google Shape;172;p4"/>
            <p:cNvSpPr/>
            <p:nvPr/>
          </p:nvSpPr>
          <p:spPr>
            <a:xfrm>
              <a:off x="1356673" y="3335892"/>
              <a:ext cx="95436" cy="4486696"/>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i="0" sz="2300" u="none" cap="none" strike="noStrike">
                <a:solidFill>
                  <a:schemeClr val="lt1"/>
                </a:solidFill>
                <a:latin typeface="Calibri"/>
                <a:ea typeface="Calibri"/>
                <a:cs typeface="Calibri"/>
                <a:sym typeface="Calibri"/>
              </a:endParaRPr>
            </a:p>
          </p:txBody>
        </p:sp>
        <p:sp>
          <p:nvSpPr>
            <p:cNvPr id="173" name="Google Shape;173;p4"/>
            <p:cNvSpPr txBox="1"/>
            <p:nvPr/>
          </p:nvSpPr>
          <p:spPr>
            <a:xfrm>
              <a:off x="1715038" y="3363710"/>
              <a:ext cx="6192158" cy="308903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s-ES" sz="2300" u="none" cap="none" strike="noStrike">
                  <a:solidFill>
                    <a:schemeClr val="lt1"/>
                  </a:solidFill>
                  <a:latin typeface="Arial"/>
                  <a:ea typeface="Arial"/>
                  <a:cs typeface="Arial"/>
                  <a:sym typeface="Arial"/>
                </a:rPr>
                <a:t>National/EU </a:t>
              </a:r>
              <a:r>
                <a:rPr b="1" i="0" lang="es-ES" sz="2300" u="none" cap="none" strike="noStrike">
                  <a:solidFill>
                    <a:schemeClr val="lt1"/>
                  </a:solidFill>
                  <a:latin typeface="Arial"/>
                  <a:ea typeface="Arial"/>
                  <a:cs typeface="Arial"/>
                  <a:sym typeface="Arial"/>
                </a:rPr>
                <a:t>R&amp;D funded projects </a:t>
              </a:r>
              <a:r>
                <a:rPr b="0" i="0" lang="es-ES" sz="2300" u="none" cap="none" strike="noStrike">
                  <a:solidFill>
                    <a:schemeClr val="lt1"/>
                  </a:solidFill>
                  <a:latin typeface="Arial"/>
                  <a:ea typeface="Arial"/>
                  <a:cs typeface="Arial"/>
                  <a:sym typeface="Arial"/>
                </a:rPr>
                <a:t>could have a greater and lasting impact  if, once finished, their </a:t>
              </a:r>
              <a:r>
                <a:rPr b="1" i="0" lang="es-ES" sz="2300" u="none" cap="none" strike="noStrike">
                  <a:solidFill>
                    <a:schemeClr val="lt1"/>
                  </a:solidFill>
                  <a:latin typeface="Arial"/>
                  <a:ea typeface="Arial"/>
                  <a:cs typeface="Arial"/>
                  <a:sym typeface="Arial"/>
                </a:rPr>
                <a:t>scientific community </a:t>
              </a:r>
              <a:r>
                <a:rPr b="0" i="0" lang="es-ES" sz="2300" u="none" cap="none" strike="noStrike">
                  <a:solidFill>
                    <a:schemeClr val="lt1"/>
                  </a:solidFill>
                  <a:latin typeface="Arial"/>
                  <a:ea typeface="Arial"/>
                  <a:cs typeface="Arial"/>
                  <a:sym typeface="Arial"/>
                </a:rPr>
                <a:t>and </a:t>
              </a:r>
              <a:r>
                <a:rPr b="1" i="0" lang="es-ES" sz="2300" u="none" cap="none" strike="noStrike">
                  <a:solidFill>
                    <a:schemeClr val="lt1"/>
                  </a:solidFill>
                  <a:latin typeface="Arial"/>
                  <a:ea typeface="Arial"/>
                  <a:cs typeface="Arial"/>
                  <a:sym typeface="Arial"/>
                </a:rPr>
                <a:t>results</a:t>
              </a:r>
              <a:r>
                <a:rPr b="0" i="0" lang="es-ES" sz="2300" u="none" cap="none" strike="noStrike">
                  <a:solidFill>
                    <a:schemeClr val="lt1"/>
                  </a:solidFill>
                  <a:latin typeface="Arial"/>
                  <a:ea typeface="Arial"/>
                  <a:cs typeface="Arial"/>
                  <a:sym typeface="Arial"/>
                </a:rPr>
                <a:t> (tools and high-quality Research data for secondary use) obtained remain operative and accesible for further research.</a:t>
              </a:r>
              <a:endParaRPr sz="2300">
                <a:solidFill>
                  <a:schemeClr val="lt1"/>
                </a:solidFill>
                <a:latin typeface="Arial"/>
                <a:ea typeface="Arial"/>
                <a:cs typeface="Arial"/>
                <a:sym typeface="Arial"/>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000"/>
              <a:buFont typeface="Arial"/>
              <a:buNone/>
            </a:pPr>
            <a:r>
              <a:rPr lang="es-ES" sz="3000"/>
              <a:t>Value Proposition</a:t>
            </a:r>
            <a:endParaRPr sz="3000"/>
          </a:p>
        </p:txBody>
      </p:sp>
      <p:pic>
        <p:nvPicPr>
          <p:cNvPr id="180" name="Google Shape;180;p5"/>
          <p:cNvPicPr preferRelativeResize="0"/>
          <p:nvPr/>
        </p:nvPicPr>
        <p:blipFill rotWithShape="1">
          <a:blip r:embed="rId3">
            <a:alphaModFix/>
          </a:blip>
          <a:srcRect b="0" l="0" r="0" t="0"/>
          <a:stretch/>
        </p:blipFill>
        <p:spPr>
          <a:xfrm>
            <a:off x="4512521" y="1607495"/>
            <a:ext cx="3166958" cy="950088"/>
          </a:xfrm>
          <a:prstGeom prst="rect">
            <a:avLst/>
          </a:prstGeom>
          <a:noFill/>
          <a:ln>
            <a:noFill/>
          </a:ln>
        </p:spPr>
      </p:pic>
      <p:grpSp>
        <p:nvGrpSpPr>
          <p:cNvPr id="181" name="Google Shape;181;p5"/>
          <p:cNvGrpSpPr/>
          <p:nvPr/>
        </p:nvGrpSpPr>
        <p:grpSpPr>
          <a:xfrm>
            <a:off x="673379" y="4428899"/>
            <a:ext cx="10845242" cy="1187193"/>
            <a:chOff x="1347168" y="3335892"/>
            <a:chExt cx="6612268" cy="19102461"/>
          </a:xfrm>
        </p:grpSpPr>
        <p:sp>
          <p:nvSpPr>
            <p:cNvPr id="182" name="Google Shape;182;p5"/>
            <p:cNvSpPr/>
            <p:nvPr/>
          </p:nvSpPr>
          <p:spPr>
            <a:xfrm>
              <a:off x="1442604" y="3335893"/>
              <a:ext cx="6516832" cy="19102460"/>
            </a:xfrm>
            <a:prstGeom prst="rect">
              <a:avLst/>
            </a:prstGeom>
            <a:solidFill>
              <a:srgbClr val="0087B1">
                <a:alpha val="69803"/>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Calibri"/>
                <a:buNone/>
              </a:pPr>
              <a:r>
                <a:t/>
              </a:r>
              <a:endParaRPr b="0" i="0" sz="3000" u="none" cap="none" strike="noStrike">
                <a:solidFill>
                  <a:schemeClr val="lt1"/>
                </a:solidFill>
                <a:latin typeface="Arial"/>
                <a:ea typeface="Arial"/>
                <a:cs typeface="Arial"/>
                <a:sym typeface="Arial"/>
              </a:endParaRPr>
            </a:p>
          </p:txBody>
        </p:sp>
        <p:sp>
          <p:nvSpPr>
            <p:cNvPr id="183" name="Google Shape;183;p5"/>
            <p:cNvSpPr/>
            <p:nvPr/>
          </p:nvSpPr>
          <p:spPr>
            <a:xfrm>
              <a:off x="1347168" y="3335892"/>
              <a:ext cx="95436" cy="4486691"/>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Calibri"/>
                <a:buNone/>
              </a:pPr>
              <a:r>
                <a:t/>
              </a:r>
              <a:endParaRPr b="0" i="0" sz="3000" u="none" cap="none" strike="noStrike">
                <a:solidFill>
                  <a:schemeClr val="lt1"/>
                </a:solidFill>
                <a:latin typeface="Arial"/>
                <a:ea typeface="Arial"/>
                <a:cs typeface="Arial"/>
                <a:sym typeface="Arial"/>
              </a:endParaRPr>
            </a:p>
          </p:txBody>
        </p:sp>
        <p:sp>
          <p:nvSpPr>
            <p:cNvPr id="184" name="Google Shape;184;p5"/>
            <p:cNvSpPr txBox="1"/>
            <p:nvPr/>
          </p:nvSpPr>
          <p:spPr>
            <a:xfrm>
              <a:off x="1867231" y="5579222"/>
              <a:ext cx="6033373" cy="128752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700"/>
                <a:buFont typeface="Montserrat"/>
                <a:buNone/>
              </a:pPr>
              <a:r>
                <a:rPr i="0" lang="es-ES" sz="2300" u="none" cap="none" strike="noStrike">
                  <a:solidFill>
                    <a:schemeClr val="lt1"/>
                  </a:solidFill>
                  <a:latin typeface="Arial"/>
                  <a:ea typeface="Arial"/>
                  <a:cs typeface="Arial"/>
                  <a:sym typeface="Arial"/>
                </a:rPr>
                <a:t>An </a:t>
              </a:r>
              <a:r>
                <a:rPr b="1" i="0" lang="es-ES" sz="2300" u="none" cap="none" strike="noStrike">
                  <a:solidFill>
                    <a:schemeClr val="lt1"/>
                  </a:solidFill>
                  <a:latin typeface="Arial"/>
                  <a:ea typeface="Arial"/>
                  <a:cs typeface="Arial"/>
                  <a:sym typeface="Arial"/>
                </a:rPr>
                <a:t>accelerator</a:t>
              </a:r>
              <a:r>
                <a:rPr i="0" lang="es-ES" sz="2300" u="none" cap="none" strike="noStrike">
                  <a:solidFill>
                    <a:schemeClr val="lt1"/>
                  </a:solidFill>
                  <a:latin typeface="Arial"/>
                  <a:ea typeface="Arial"/>
                  <a:cs typeface="Arial"/>
                  <a:sym typeface="Arial"/>
                </a:rPr>
                <a:t> for medical research and industry to better understand, diagnose and fight cancer.</a:t>
              </a:r>
              <a:endParaRPr/>
            </a:p>
          </p:txBody>
        </p:sp>
      </p:grpSp>
      <p:grpSp>
        <p:nvGrpSpPr>
          <p:cNvPr id="185" name="Google Shape;185;p5"/>
          <p:cNvGrpSpPr/>
          <p:nvPr/>
        </p:nvGrpSpPr>
        <p:grpSpPr>
          <a:xfrm>
            <a:off x="635236" y="2761065"/>
            <a:ext cx="10845242" cy="1464352"/>
            <a:chOff x="1347168" y="3335892"/>
            <a:chExt cx="6612268" cy="19102461"/>
          </a:xfrm>
        </p:grpSpPr>
        <p:sp>
          <p:nvSpPr>
            <p:cNvPr id="186" name="Google Shape;186;p5"/>
            <p:cNvSpPr/>
            <p:nvPr/>
          </p:nvSpPr>
          <p:spPr>
            <a:xfrm>
              <a:off x="1442604" y="3335893"/>
              <a:ext cx="6516832" cy="19102460"/>
            </a:xfrm>
            <a:prstGeom prst="rect">
              <a:avLst/>
            </a:prstGeom>
            <a:solidFill>
              <a:srgbClr val="D7ECF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Calibri"/>
                <a:buNone/>
              </a:pPr>
              <a:r>
                <a:t/>
              </a:r>
              <a:endParaRPr b="0" i="0" sz="3000" u="none" cap="none" strike="noStrike">
                <a:solidFill>
                  <a:schemeClr val="lt1"/>
                </a:solidFill>
                <a:latin typeface="Arial"/>
                <a:ea typeface="Arial"/>
                <a:cs typeface="Arial"/>
                <a:sym typeface="Arial"/>
              </a:endParaRPr>
            </a:p>
          </p:txBody>
        </p:sp>
        <p:sp>
          <p:nvSpPr>
            <p:cNvPr id="187" name="Google Shape;187;p5"/>
            <p:cNvSpPr/>
            <p:nvPr/>
          </p:nvSpPr>
          <p:spPr>
            <a:xfrm>
              <a:off x="1347168" y="3335892"/>
              <a:ext cx="95436" cy="4486691"/>
            </a:xfrm>
            <a:prstGeom prst="rect">
              <a:avLst/>
            </a:prstGeom>
            <a:solidFill>
              <a:srgbClr val="5FBCC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3000"/>
                <a:buFont typeface="Calibri"/>
                <a:buNone/>
              </a:pPr>
              <a:r>
                <a:t/>
              </a:r>
              <a:endParaRPr b="0" i="0" sz="3000" u="none" cap="none" strike="noStrike">
                <a:solidFill>
                  <a:schemeClr val="lt1"/>
                </a:solidFill>
                <a:latin typeface="Arial"/>
                <a:ea typeface="Arial"/>
                <a:cs typeface="Arial"/>
                <a:sym typeface="Arial"/>
              </a:endParaRPr>
            </a:p>
          </p:txBody>
        </p:sp>
        <p:sp>
          <p:nvSpPr>
            <p:cNvPr id="188" name="Google Shape;188;p5"/>
            <p:cNvSpPr txBox="1"/>
            <p:nvPr/>
          </p:nvSpPr>
          <p:spPr>
            <a:xfrm>
              <a:off x="1867231" y="5041225"/>
              <a:ext cx="6033373" cy="144532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2200">
                  <a:solidFill>
                    <a:schemeClr val="dk1"/>
                  </a:solidFill>
                  <a:latin typeface="Arial"/>
                  <a:ea typeface="Arial"/>
                  <a:cs typeface="Arial"/>
                  <a:sym typeface="Arial"/>
                </a:rPr>
                <a:t>A pan-European federated infrastructure, linking and making research cancer imaging data from EU-level and national hospital networks and research repositories </a:t>
              </a:r>
              <a:r>
                <a:rPr b="1" lang="es-ES" sz="2200">
                  <a:solidFill>
                    <a:schemeClr val="dk1"/>
                  </a:solidFill>
                  <a:latin typeface="Arial"/>
                  <a:ea typeface="Arial"/>
                  <a:cs typeface="Arial"/>
                  <a:sym typeface="Arial"/>
                </a:rPr>
                <a:t>accesible</a:t>
              </a:r>
              <a:r>
                <a:rPr lang="es-ES" sz="2200">
                  <a:solidFill>
                    <a:schemeClr val="dk1"/>
                  </a:solidFill>
                  <a:latin typeface="Arial"/>
                  <a:ea typeface="Arial"/>
                  <a:cs typeface="Arial"/>
                  <a:sym typeface="Arial"/>
                </a:rPr>
                <a:t>, </a:t>
              </a:r>
              <a:r>
                <a:rPr b="1" lang="es-ES" sz="2200">
                  <a:solidFill>
                    <a:schemeClr val="dk1"/>
                  </a:solidFill>
                  <a:latin typeface="Arial"/>
                  <a:ea typeface="Arial"/>
                  <a:cs typeface="Arial"/>
                  <a:sym typeface="Arial"/>
                </a:rPr>
                <a:t>ready</a:t>
              </a:r>
              <a:r>
                <a:rPr lang="es-ES" sz="2200">
                  <a:solidFill>
                    <a:schemeClr val="dk1"/>
                  </a:solidFill>
                  <a:latin typeface="Arial"/>
                  <a:ea typeface="Arial"/>
                  <a:cs typeface="Arial"/>
                  <a:sym typeface="Arial"/>
                </a:rPr>
                <a:t> &amp; </a:t>
              </a:r>
              <a:r>
                <a:rPr b="1" lang="es-ES" sz="2200">
                  <a:solidFill>
                    <a:schemeClr val="dk1"/>
                  </a:solidFill>
                  <a:latin typeface="Arial"/>
                  <a:ea typeface="Arial"/>
                  <a:cs typeface="Arial"/>
                  <a:sym typeface="Arial"/>
                </a:rPr>
                <a:t>usable</a:t>
              </a:r>
              <a:r>
                <a:rPr lang="es-ES" sz="2200">
                  <a:solidFill>
                    <a:schemeClr val="dk1"/>
                  </a:solidFill>
                  <a:latin typeface="Arial"/>
                  <a:ea typeface="Arial"/>
                  <a:cs typeface="Arial"/>
                  <a:sym typeface="Arial"/>
                </a:rPr>
                <a:t> .</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6"/>
          <p:cNvSpPr/>
          <p:nvPr/>
        </p:nvSpPr>
        <p:spPr>
          <a:xfrm>
            <a:off x="6178296" y="1508091"/>
            <a:ext cx="5212880" cy="4303785"/>
          </a:xfrm>
          <a:prstGeom prst="rect">
            <a:avLst/>
          </a:prstGeom>
          <a:solidFill>
            <a:srgbClr val="F28915">
              <a:alpha val="1568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sz="2300" u="none" cap="none" strike="noStrike">
              <a:solidFill>
                <a:schemeClr val="lt1"/>
              </a:solidFill>
              <a:latin typeface="Calibri"/>
              <a:ea typeface="Calibri"/>
              <a:cs typeface="Calibri"/>
              <a:sym typeface="Calibri"/>
            </a:endParaRPr>
          </a:p>
        </p:txBody>
      </p:sp>
      <p:sp>
        <p:nvSpPr>
          <p:cNvPr id="195" name="Google Shape;195;p6"/>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300"/>
              <a:buFont typeface="Arial"/>
              <a:buNone/>
            </a:pPr>
            <a:r>
              <a:rPr lang="es-ES" sz="3300"/>
              <a:t>Target Groups</a:t>
            </a:r>
            <a:endParaRPr sz="3300"/>
          </a:p>
        </p:txBody>
      </p:sp>
      <p:pic>
        <p:nvPicPr>
          <p:cNvPr descr="Data Provider Icons - Free SVG &amp; PNG Data Provider Images - Noun Project" id="196" name="Google Shape;196;p6"/>
          <p:cNvPicPr preferRelativeResize="0"/>
          <p:nvPr/>
        </p:nvPicPr>
        <p:blipFill rotWithShape="1">
          <a:blip r:embed="rId3">
            <a:alphaModFix/>
          </a:blip>
          <a:srcRect b="0" l="0" r="0" t="0"/>
          <a:stretch/>
        </p:blipFill>
        <p:spPr>
          <a:xfrm>
            <a:off x="2760749" y="2554393"/>
            <a:ext cx="1751327" cy="1751327"/>
          </a:xfrm>
          <a:prstGeom prst="rect">
            <a:avLst/>
          </a:prstGeom>
          <a:noFill/>
          <a:ln>
            <a:noFill/>
          </a:ln>
        </p:spPr>
      </p:pic>
      <p:sp>
        <p:nvSpPr>
          <p:cNvPr id="197" name="Google Shape;197;p6"/>
          <p:cNvSpPr txBox="1"/>
          <p:nvPr/>
        </p:nvSpPr>
        <p:spPr>
          <a:xfrm>
            <a:off x="2102509" y="1527412"/>
            <a:ext cx="3406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chemeClr val="dk1"/>
                </a:solidFill>
                <a:latin typeface="Arial"/>
                <a:ea typeface="Arial"/>
                <a:cs typeface="Arial"/>
                <a:sym typeface="Arial"/>
              </a:rPr>
              <a:t>DATA HOLDERS</a:t>
            </a:r>
            <a:endParaRPr b="1"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chemeClr val="dk1"/>
                </a:solidFill>
                <a:latin typeface="Arial"/>
                <a:ea typeface="Arial"/>
                <a:cs typeface="Arial"/>
                <a:sym typeface="Arial"/>
              </a:rPr>
              <a:t> </a:t>
            </a:r>
            <a:endParaRPr b="0" i="0" sz="2800" u="none" cap="none" strike="noStrike">
              <a:solidFill>
                <a:schemeClr val="dk1"/>
              </a:solidFill>
              <a:latin typeface="Arial"/>
              <a:ea typeface="Arial"/>
              <a:cs typeface="Arial"/>
              <a:sym typeface="Arial"/>
            </a:endParaRPr>
          </a:p>
        </p:txBody>
      </p:sp>
      <p:sp>
        <p:nvSpPr>
          <p:cNvPr id="198" name="Google Shape;198;p6"/>
          <p:cNvSpPr txBox="1"/>
          <p:nvPr/>
        </p:nvSpPr>
        <p:spPr>
          <a:xfrm>
            <a:off x="7585674" y="1523271"/>
            <a:ext cx="3406800" cy="95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1" i="0" lang="es-ES" sz="2800" u="none" cap="none" strike="noStrike">
                <a:solidFill>
                  <a:srgbClr val="AC6300"/>
                </a:solidFill>
                <a:latin typeface="Arial"/>
                <a:ea typeface="Arial"/>
                <a:cs typeface="Arial"/>
                <a:sym typeface="Arial"/>
              </a:rPr>
              <a:t>DATA USERS</a:t>
            </a:r>
            <a:endParaRPr b="1" i="0" sz="1400" u="none" cap="none" strike="noStrike">
              <a:solidFill>
                <a:srgbClr val="AC63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s-ES" sz="2800" u="none" cap="none" strike="noStrike">
                <a:solidFill>
                  <a:srgbClr val="AC6300"/>
                </a:solidFill>
                <a:latin typeface="Arial"/>
                <a:ea typeface="Arial"/>
                <a:cs typeface="Arial"/>
                <a:sym typeface="Arial"/>
              </a:rPr>
              <a:t> </a:t>
            </a:r>
            <a:endParaRPr b="0" i="0" sz="2800" u="none" cap="none" strike="noStrike">
              <a:solidFill>
                <a:srgbClr val="AC6300"/>
              </a:solidFill>
              <a:latin typeface="Arial"/>
              <a:ea typeface="Arial"/>
              <a:cs typeface="Arial"/>
              <a:sym typeface="Arial"/>
            </a:endParaRPr>
          </a:p>
        </p:txBody>
      </p:sp>
      <p:sp>
        <p:nvSpPr>
          <p:cNvPr id="199" name="Google Shape;199;p6"/>
          <p:cNvSpPr/>
          <p:nvPr/>
        </p:nvSpPr>
        <p:spPr>
          <a:xfrm>
            <a:off x="854689" y="1508091"/>
            <a:ext cx="5212880" cy="4303785"/>
          </a:xfrm>
          <a:prstGeom prst="rect">
            <a:avLst/>
          </a:prstGeom>
          <a:solidFill>
            <a:srgbClr val="131935">
              <a:alpha val="15686"/>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4000"/>
              <a:buFont typeface="Calibri"/>
              <a:buNone/>
            </a:pPr>
            <a:r>
              <a:t/>
            </a:r>
            <a:endParaRPr b="0" sz="2300" u="none" cap="none" strike="noStrike">
              <a:solidFill>
                <a:schemeClr val="lt1"/>
              </a:solidFill>
              <a:latin typeface="Calibri"/>
              <a:ea typeface="Calibri"/>
              <a:cs typeface="Calibri"/>
              <a:sym typeface="Calibri"/>
            </a:endParaRPr>
          </a:p>
        </p:txBody>
      </p:sp>
      <p:sp>
        <p:nvSpPr>
          <p:cNvPr id="200" name="Google Shape;200;p6"/>
          <p:cNvSpPr txBox="1"/>
          <p:nvPr/>
        </p:nvSpPr>
        <p:spPr>
          <a:xfrm>
            <a:off x="837491" y="1985240"/>
            <a:ext cx="521288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lang="es-ES" sz="1600">
                <a:solidFill>
                  <a:schemeClr val="dk1"/>
                </a:solidFill>
                <a:latin typeface="Arial"/>
                <a:ea typeface="Arial"/>
                <a:cs typeface="Arial"/>
                <a:sym typeface="Arial"/>
              </a:rPr>
              <a:t>They provide access to the cancer imaging and related data to be shared through EUCAIM</a:t>
            </a:r>
            <a:endParaRPr/>
          </a:p>
        </p:txBody>
      </p:sp>
      <p:sp>
        <p:nvSpPr>
          <p:cNvPr id="201" name="Google Shape;201;p6"/>
          <p:cNvSpPr txBox="1"/>
          <p:nvPr/>
        </p:nvSpPr>
        <p:spPr>
          <a:xfrm>
            <a:off x="6382553" y="2000421"/>
            <a:ext cx="4849148"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0" i="0" lang="es-ES" sz="1600" u="none" cap="none" strike="noStrike">
                <a:solidFill>
                  <a:srgbClr val="AC6300"/>
                </a:solidFill>
                <a:latin typeface="Arial"/>
                <a:ea typeface="Arial"/>
                <a:cs typeface="Arial"/>
                <a:sym typeface="Arial"/>
              </a:rPr>
              <a:t>They use the EUCAIM infrastructure to easy or enrich their achievement of research results</a:t>
            </a:r>
            <a:endParaRPr/>
          </a:p>
        </p:txBody>
      </p:sp>
      <p:sp>
        <p:nvSpPr>
          <p:cNvPr id="202" name="Google Shape;202;p6"/>
          <p:cNvSpPr txBox="1"/>
          <p:nvPr/>
        </p:nvSpPr>
        <p:spPr>
          <a:xfrm>
            <a:off x="1126235" y="4092630"/>
            <a:ext cx="5456364" cy="132339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lang="es-ES" sz="1600">
                <a:solidFill>
                  <a:schemeClr val="dk1"/>
                </a:solidFill>
                <a:latin typeface="Arial"/>
                <a:ea typeface="Arial"/>
                <a:cs typeface="Arial"/>
                <a:sym typeface="Arial"/>
              </a:rPr>
              <a:t>Clinical sites</a:t>
            </a:r>
            <a:endParaRPr/>
          </a:p>
          <a:p>
            <a:pPr indent="-285750" lvl="0" marL="285750" marR="0" rtl="0" algn="l">
              <a:lnSpc>
                <a:spcPct val="100000"/>
              </a:lnSpc>
              <a:spcBef>
                <a:spcPts val="0"/>
              </a:spcBef>
              <a:spcAft>
                <a:spcPts val="0"/>
              </a:spcAft>
              <a:buClr>
                <a:srgbClr val="000000"/>
              </a:buClr>
              <a:buSzPts val="1600"/>
              <a:buFont typeface="Arial"/>
              <a:buChar char="•"/>
            </a:pPr>
            <a:r>
              <a:rPr lang="es-ES" sz="1600">
                <a:solidFill>
                  <a:schemeClr val="dk1"/>
                </a:solidFill>
                <a:latin typeface="Arial"/>
                <a:ea typeface="Arial"/>
                <a:cs typeface="Arial"/>
                <a:sym typeface="Arial"/>
              </a:rPr>
              <a:t>Existing cancer image repositories</a:t>
            </a:r>
            <a:endParaRPr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lang="es-ES" sz="1600">
                <a:solidFill>
                  <a:schemeClr val="dk1"/>
                </a:solidFill>
                <a:latin typeface="Arial"/>
                <a:ea typeface="Arial"/>
                <a:cs typeface="Arial"/>
                <a:sym typeface="Arial"/>
              </a:rPr>
              <a:t>Research infrastructures</a:t>
            </a:r>
            <a:endParaRPr sz="1600">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600"/>
              <a:buFont typeface="Arial"/>
              <a:buChar char="•"/>
            </a:pPr>
            <a:r>
              <a:rPr lang="es-ES" sz="1600">
                <a:solidFill>
                  <a:schemeClr val="dk1"/>
                </a:solidFill>
                <a:latin typeface="Arial"/>
                <a:ea typeface="Arial"/>
                <a:cs typeface="Arial"/>
                <a:sym typeface="Arial"/>
              </a:rPr>
              <a:t>Cancer screening programmes </a:t>
            </a:r>
            <a:endParaRPr/>
          </a:p>
          <a:p>
            <a:pPr indent="-285750" lvl="0" marL="285750" marR="0" rtl="0" algn="l">
              <a:lnSpc>
                <a:spcPct val="100000"/>
              </a:lnSpc>
              <a:spcBef>
                <a:spcPts val="0"/>
              </a:spcBef>
              <a:spcAft>
                <a:spcPts val="0"/>
              </a:spcAft>
              <a:buClr>
                <a:srgbClr val="000000"/>
              </a:buClr>
              <a:buSzPts val="1600"/>
              <a:buFont typeface="Arial"/>
              <a:buChar char="•"/>
            </a:pPr>
            <a:r>
              <a:rPr lang="es-ES" sz="1600">
                <a:solidFill>
                  <a:schemeClr val="dk1"/>
                </a:solidFill>
                <a:latin typeface="Arial"/>
                <a:ea typeface="Arial"/>
                <a:cs typeface="Arial"/>
                <a:sym typeface="Arial"/>
              </a:rPr>
              <a:t>Others (e.g. data altruism organisations, etc.)</a:t>
            </a:r>
            <a:endParaRPr/>
          </a:p>
        </p:txBody>
      </p:sp>
      <p:sp>
        <p:nvSpPr>
          <p:cNvPr id="203" name="Google Shape;203;p6"/>
          <p:cNvSpPr txBox="1"/>
          <p:nvPr/>
        </p:nvSpPr>
        <p:spPr>
          <a:xfrm>
            <a:off x="6513397" y="4228065"/>
            <a:ext cx="5082036" cy="1077178"/>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600"/>
              <a:buFont typeface="Arial"/>
              <a:buChar char="•"/>
            </a:pPr>
            <a:r>
              <a:rPr b="0" i="0" lang="es-ES" sz="1600" u="none" cap="none" strike="noStrike">
                <a:solidFill>
                  <a:srgbClr val="AC6300"/>
                </a:solidFill>
                <a:latin typeface="Arial"/>
                <a:ea typeface="Arial"/>
                <a:cs typeface="Arial"/>
                <a:sym typeface="Arial"/>
              </a:rPr>
              <a:t>Researchers &amp; innovators in data science &amp; AI</a:t>
            </a:r>
            <a:endParaRPr/>
          </a:p>
          <a:p>
            <a:pPr indent="-285750" lvl="0" marL="285750" marR="0" rtl="0" algn="l">
              <a:lnSpc>
                <a:spcPct val="100000"/>
              </a:lnSpc>
              <a:spcBef>
                <a:spcPts val="0"/>
              </a:spcBef>
              <a:spcAft>
                <a:spcPts val="0"/>
              </a:spcAft>
              <a:buClr>
                <a:srgbClr val="000000"/>
              </a:buClr>
              <a:buSzPts val="1600"/>
              <a:buFont typeface="Arial"/>
              <a:buChar char="•"/>
            </a:pPr>
            <a:r>
              <a:rPr b="0" i="0" lang="es-ES" sz="1600" u="none" cap="none" strike="noStrike">
                <a:solidFill>
                  <a:srgbClr val="AC6300"/>
                </a:solidFill>
                <a:latin typeface="Arial"/>
                <a:ea typeface="Arial"/>
                <a:cs typeface="Arial"/>
                <a:sym typeface="Arial"/>
              </a:rPr>
              <a:t>Researchers &amp; innovators in new therapies</a:t>
            </a:r>
            <a:endParaRPr/>
          </a:p>
          <a:p>
            <a:pPr indent="-285750" lvl="0" marL="285750" marR="0" rtl="0" algn="l">
              <a:lnSpc>
                <a:spcPct val="100000"/>
              </a:lnSpc>
              <a:spcBef>
                <a:spcPts val="0"/>
              </a:spcBef>
              <a:spcAft>
                <a:spcPts val="0"/>
              </a:spcAft>
              <a:buClr>
                <a:srgbClr val="000000"/>
              </a:buClr>
              <a:buSzPts val="1600"/>
              <a:buFont typeface="Arial"/>
              <a:buChar char="•"/>
            </a:pPr>
            <a:r>
              <a:rPr b="0" i="0" lang="es-ES" sz="1600" u="none" cap="none" strike="noStrike">
                <a:solidFill>
                  <a:srgbClr val="AC6300"/>
                </a:solidFill>
                <a:latin typeface="Arial"/>
                <a:ea typeface="Arial"/>
                <a:cs typeface="Arial"/>
                <a:sym typeface="Arial"/>
              </a:rPr>
              <a:t>Medicines regulatory agencies</a:t>
            </a:r>
            <a:endParaRPr/>
          </a:p>
          <a:p>
            <a:pPr indent="-285750" lvl="0" marL="285750" marR="0" rtl="0" algn="l">
              <a:lnSpc>
                <a:spcPct val="100000"/>
              </a:lnSpc>
              <a:spcBef>
                <a:spcPts val="0"/>
              </a:spcBef>
              <a:spcAft>
                <a:spcPts val="0"/>
              </a:spcAft>
              <a:buClr>
                <a:srgbClr val="000000"/>
              </a:buClr>
              <a:buSzPts val="1600"/>
              <a:buFont typeface="Arial"/>
              <a:buChar char="•"/>
            </a:pPr>
            <a:r>
              <a:rPr b="0" i="0" lang="es-ES" sz="1600" u="none" cap="none" strike="noStrike">
                <a:solidFill>
                  <a:srgbClr val="AC6300"/>
                </a:solidFill>
                <a:latin typeface="Arial"/>
                <a:ea typeface="Arial"/>
                <a:cs typeface="Arial"/>
                <a:sym typeface="Arial"/>
              </a:rPr>
              <a:t>Others (e.g. policymakers, etc.)</a:t>
            </a:r>
            <a:endParaRPr/>
          </a:p>
        </p:txBody>
      </p:sp>
      <p:pic>
        <p:nvPicPr>
          <p:cNvPr descr="Big data Icons &amp; Symbols" id="204" name="Google Shape;204;p6"/>
          <p:cNvPicPr preferRelativeResize="0"/>
          <p:nvPr/>
        </p:nvPicPr>
        <p:blipFill rotWithShape="1">
          <a:blip r:embed="rId4">
            <a:alphaModFix/>
          </a:blip>
          <a:srcRect b="0" l="0" r="0" t="0"/>
          <a:stretch/>
        </p:blipFill>
        <p:spPr>
          <a:xfrm>
            <a:off x="8146108" y="2780158"/>
            <a:ext cx="1277257" cy="12772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7"/>
          <p:cNvSpPr txBox="1"/>
          <p:nvPr>
            <p:ph type="title"/>
          </p:nvPr>
        </p:nvSpPr>
        <p:spPr>
          <a:xfrm>
            <a:off x="516000" y="1"/>
            <a:ext cx="8597036"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lang="es-ES" sz="3100"/>
              <a:t>Value Proposition</a:t>
            </a:r>
            <a:br>
              <a:rPr lang="es-ES" sz="3100"/>
            </a:br>
            <a:r>
              <a:rPr lang="es-ES" sz="2200"/>
              <a:t>Federated Infrastructure with a</a:t>
            </a:r>
            <a:br>
              <a:rPr lang="es-ES" sz="2200"/>
            </a:br>
            <a:r>
              <a:rPr lang="es-ES" sz="2200"/>
              <a:t>Central Node Atlas of Cancer Images</a:t>
            </a:r>
            <a:endParaRPr sz="2200"/>
          </a:p>
        </p:txBody>
      </p:sp>
      <p:cxnSp>
        <p:nvCxnSpPr>
          <p:cNvPr id="211" name="Google Shape;211;p7"/>
          <p:cNvCxnSpPr>
            <a:endCxn id="212" idx="2"/>
          </p:cNvCxnSpPr>
          <p:nvPr/>
        </p:nvCxnSpPr>
        <p:spPr>
          <a:xfrm>
            <a:off x="2676023" y="2920639"/>
            <a:ext cx="2348400" cy="1032900"/>
          </a:xfrm>
          <a:prstGeom prst="straightConnector1">
            <a:avLst/>
          </a:prstGeom>
          <a:noFill/>
          <a:ln cap="flat" cmpd="sng" w="28575">
            <a:solidFill>
              <a:srgbClr val="DF2226"/>
            </a:solidFill>
            <a:prstDash val="solid"/>
            <a:miter lim="800000"/>
            <a:headEnd len="sm" w="sm" type="none"/>
            <a:tailEnd len="sm" w="sm" type="none"/>
          </a:ln>
        </p:spPr>
      </p:cxnSp>
      <p:sp>
        <p:nvSpPr>
          <p:cNvPr id="213" name="Google Shape;213;p7"/>
          <p:cNvSpPr txBox="1"/>
          <p:nvPr/>
        </p:nvSpPr>
        <p:spPr>
          <a:xfrm>
            <a:off x="0" y="1339816"/>
            <a:ext cx="6324911" cy="5518184"/>
          </a:xfrm>
          <a:prstGeom prst="rect">
            <a:avLst/>
          </a:prstGeom>
          <a:solidFill>
            <a:srgbClr val="A3DFE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800">
                <a:solidFill>
                  <a:srgbClr val="1C2650"/>
                </a:solidFill>
                <a:latin typeface="Calibri"/>
                <a:ea typeface="Calibri"/>
                <a:cs typeface="Calibri"/>
                <a:sym typeface="Calibri"/>
              </a:rPr>
              <a:t>Observational RWD Studies</a:t>
            </a:r>
            <a:endParaRPr/>
          </a:p>
          <a:p>
            <a:pPr indent="0" lvl="0" marL="0" marR="0" rtl="0" algn="l">
              <a:spcBef>
                <a:spcPts val="0"/>
              </a:spcBef>
              <a:spcAft>
                <a:spcPts val="0"/>
              </a:spcAft>
              <a:buNone/>
            </a:pPr>
            <a:r>
              <a:rPr b="0" lang="es-ES" sz="1800">
                <a:solidFill>
                  <a:srgbClr val="1C2650"/>
                </a:solidFill>
                <a:latin typeface="Calibri"/>
                <a:ea typeface="Calibri"/>
                <a:cs typeface="Calibri"/>
                <a:sym typeface="Calibri"/>
              </a:rPr>
              <a:t>(new data)</a:t>
            </a:r>
            <a:endParaRPr/>
          </a:p>
        </p:txBody>
      </p:sp>
      <p:sp>
        <p:nvSpPr>
          <p:cNvPr id="214" name="Google Shape;214;p7"/>
          <p:cNvSpPr txBox="1"/>
          <p:nvPr/>
        </p:nvSpPr>
        <p:spPr>
          <a:xfrm>
            <a:off x="6324912" y="1340896"/>
            <a:ext cx="5875997" cy="5517104"/>
          </a:xfrm>
          <a:prstGeom prst="rect">
            <a:avLst/>
          </a:prstGeom>
          <a:solidFill>
            <a:srgbClr val="C7CFE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s-ES" sz="2800">
                <a:solidFill>
                  <a:srgbClr val="1C2650"/>
                </a:solidFill>
                <a:latin typeface="Calibri"/>
                <a:ea typeface="Calibri"/>
                <a:cs typeface="Calibri"/>
                <a:sym typeface="Calibri"/>
              </a:rPr>
              <a:t>Experimental AI Image Optimization</a:t>
            </a:r>
            <a:endParaRPr/>
          </a:p>
          <a:p>
            <a:pPr indent="0" lvl="0" marL="0" marR="0" rtl="0" algn="l">
              <a:spcBef>
                <a:spcPts val="0"/>
              </a:spcBef>
              <a:spcAft>
                <a:spcPts val="0"/>
              </a:spcAft>
              <a:buNone/>
            </a:pPr>
            <a:r>
              <a:rPr lang="es-ES" sz="1800">
                <a:solidFill>
                  <a:srgbClr val="1C2650"/>
                </a:solidFill>
                <a:latin typeface="Calibri"/>
                <a:ea typeface="Calibri"/>
                <a:cs typeface="Calibri"/>
                <a:sym typeface="Calibri"/>
              </a:rPr>
              <a:t>(existing data)</a:t>
            </a:r>
            <a:endParaRPr/>
          </a:p>
        </p:txBody>
      </p:sp>
      <p:pic>
        <p:nvPicPr>
          <p:cNvPr id="215" name="Google Shape;215;p7"/>
          <p:cNvPicPr preferRelativeResize="0"/>
          <p:nvPr/>
        </p:nvPicPr>
        <p:blipFill rotWithShape="1">
          <a:blip r:embed="rId3">
            <a:alphaModFix/>
          </a:blip>
          <a:srcRect b="0" l="0" r="0" t="0"/>
          <a:stretch/>
        </p:blipFill>
        <p:spPr>
          <a:xfrm>
            <a:off x="5789742" y="5154598"/>
            <a:ext cx="1037119" cy="687774"/>
          </a:xfrm>
          <a:prstGeom prst="rect">
            <a:avLst/>
          </a:prstGeom>
          <a:noFill/>
          <a:ln>
            <a:noFill/>
          </a:ln>
        </p:spPr>
      </p:pic>
      <p:pic>
        <p:nvPicPr>
          <p:cNvPr id="216" name="Google Shape;216;p7"/>
          <p:cNvPicPr preferRelativeResize="0"/>
          <p:nvPr/>
        </p:nvPicPr>
        <p:blipFill rotWithShape="1">
          <a:blip r:embed="rId4">
            <a:alphaModFix/>
          </a:blip>
          <a:srcRect b="0" l="0" r="0" t="0"/>
          <a:stretch/>
        </p:blipFill>
        <p:spPr>
          <a:xfrm>
            <a:off x="9893300" y="6096434"/>
            <a:ext cx="2261768" cy="905014"/>
          </a:xfrm>
          <a:prstGeom prst="rect">
            <a:avLst/>
          </a:prstGeom>
          <a:noFill/>
          <a:ln>
            <a:noFill/>
          </a:ln>
        </p:spPr>
      </p:pic>
      <p:pic>
        <p:nvPicPr>
          <p:cNvPr id="217" name="Google Shape;217;p7"/>
          <p:cNvPicPr preferRelativeResize="0"/>
          <p:nvPr/>
        </p:nvPicPr>
        <p:blipFill rotWithShape="1">
          <a:blip r:embed="rId4">
            <a:alphaModFix/>
          </a:blip>
          <a:srcRect b="0" l="0" r="0" t="0"/>
          <a:stretch/>
        </p:blipFill>
        <p:spPr>
          <a:xfrm>
            <a:off x="9893300" y="6096434"/>
            <a:ext cx="2261768" cy="905014"/>
          </a:xfrm>
          <a:prstGeom prst="rect">
            <a:avLst/>
          </a:prstGeom>
          <a:noFill/>
          <a:ln>
            <a:noFill/>
          </a:ln>
        </p:spPr>
      </p:pic>
      <p:cxnSp>
        <p:nvCxnSpPr>
          <p:cNvPr id="218" name="Google Shape;218;p7"/>
          <p:cNvCxnSpPr>
            <a:stCxn id="219" idx="2"/>
            <a:endCxn id="212" idx="2"/>
          </p:cNvCxnSpPr>
          <p:nvPr/>
        </p:nvCxnSpPr>
        <p:spPr>
          <a:xfrm>
            <a:off x="3722650" y="2819966"/>
            <a:ext cx="1301700" cy="1133700"/>
          </a:xfrm>
          <a:prstGeom prst="straightConnector1">
            <a:avLst/>
          </a:prstGeom>
          <a:noFill/>
          <a:ln cap="flat" cmpd="sng" w="28575">
            <a:solidFill>
              <a:srgbClr val="DF2226"/>
            </a:solidFill>
            <a:prstDash val="solid"/>
            <a:miter lim="800000"/>
            <a:headEnd len="sm" w="sm" type="none"/>
            <a:tailEnd len="sm" w="sm" type="none"/>
          </a:ln>
        </p:spPr>
      </p:cxnSp>
      <p:cxnSp>
        <p:nvCxnSpPr>
          <p:cNvPr id="220" name="Google Shape;220;p7"/>
          <p:cNvCxnSpPr>
            <a:stCxn id="221" idx="3"/>
            <a:endCxn id="212" idx="2"/>
          </p:cNvCxnSpPr>
          <p:nvPr/>
        </p:nvCxnSpPr>
        <p:spPr>
          <a:xfrm>
            <a:off x="2072407" y="3567582"/>
            <a:ext cx="2952000" cy="386100"/>
          </a:xfrm>
          <a:prstGeom prst="straightConnector1">
            <a:avLst/>
          </a:prstGeom>
          <a:noFill/>
          <a:ln cap="flat" cmpd="sng" w="28575">
            <a:solidFill>
              <a:srgbClr val="DF2226"/>
            </a:solidFill>
            <a:prstDash val="solid"/>
            <a:miter lim="800000"/>
            <a:headEnd len="sm" w="sm" type="none"/>
            <a:tailEnd len="sm" w="sm" type="none"/>
          </a:ln>
        </p:spPr>
      </p:cxnSp>
      <p:cxnSp>
        <p:nvCxnSpPr>
          <p:cNvPr id="222" name="Google Shape;222;p7"/>
          <p:cNvCxnSpPr>
            <a:stCxn id="223" idx="0"/>
            <a:endCxn id="212" idx="2"/>
          </p:cNvCxnSpPr>
          <p:nvPr/>
        </p:nvCxnSpPr>
        <p:spPr>
          <a:xfrm flipH="1" rot="10800000">
            <a:off x="3095992" y="3953662"/>
            <a:ext cx="1928400" cy="1233300"/>
          </a:xfrm>
          <a:prstGeom prst="straightConnector1">
            <a:avLst/>
          </a:prstGeom>
          <a:noFill/>
          <a:ln cap="flat" cmpd="sng" w="28575">
            <a:solidFill>
              <a:srgbClr val="DF2226"/>
            </a:solidFill>
            <a:prstDash val="solid"/>
            <a:miter lim="800000"/>
            <a:headEnd len="sm" w="sm" type="none"/>
            <a:tailEnd len="sm" w="sm" type="none"/>
          </a:ln>
        </p:spPr>
      </p:cxnSp>
      <p:grpSp>
        <p:nvGrpSpPr>
          <p:cNvPr id="224" name="Google Shape;224;p7"/>
          <p:cNvGrpSpPr/>
          <p:nvPr/>
        </p:nvGrpSpPr>
        <p:grpSpPr>
          <a:xfrm>
            <a:off x="3434066" y="1926902"/>
            <a:ext cx="577169" cy="893064"/>
            <a:chOff x="4262517" y="1556062"/>
            <a:chExt cx="577169" cy="893064"/>
          </a:xfrm>
        </p:grpSpPr>
        <p:grpSp>
          <p:nvGrpSpPr>
            <p:cNvPr id="225" name="Google Shape;225;p7"/>
            <p:cNvGrpSpPr/>
            <p:nvPr/>
          </p:nvGrpSpPr>
          <p:grpSpPr>
            <a:xfrm>
              <a:off x="4268150" y="1556062"/>
              <a:ext cx="565906" cy="590760"/>
              <a:chOff x="934949" y="679486"/>
              <a:chExt cx="801384" cy="827256"/>
            </a:xfrm>
          </p:grpSpPr>
          <p:pic>
            <p:nvPicPr>
              <p:cNvPr id="226" name="Google Shape;226;p7"/>
              <p:cNvPicPr preferRelativeResize="0"/>
              <p:nvPr/>
            </p:nvPicPr>
            <p:blipFill rotWithShape="1">
              <a:blip r:embed="rId5">
                <a:alphaModFix/>
              </a:blip>
              <a:srcRect b="0" l="0" r="0" t="0"/>
              <a:stretch/>
            </p:blipFill>
            <p:spPr>
              <a:xfrm>
                <a:off x="934949" y="679486"/>
                <a:ext cx="801384" cy="684062"/>
              </a:xfrm>
              <a:prstGeom prst="rect">
                <a:avLst/>
              </a:prstGeom>
              <a:noFill/>
              <a:ln>
                <a:noFill/>
              </a:ln>
            </p:spPr>
          </p:pic>
          <p:sp>
            <p:nvSpPr>
              <p:cNvPr id="227" name="Google Shape;227;p7"/>
              <p:cNvSpPr/>
              <p:nvPr/>
            </p:nvSpPr>
            <p:spPr>
              <a:xfrm>
                <a:off x="973772" y="1337594"/>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descr="Interfaz de usuario gráfica&#10;&#10;Descripción generada automáticamente" id="219" name="Google Shape;219;p7"/>
            <p:cNvPicPr preferRelativeResize="0"/>
            <p:nvPr/>
          </p:nvPicPr>
          <p:blipFill rotWithShape="1">
            <a:blip r:embed="rId6">
              <a:alphaModFix/>
            </a:blip>
            <a:srcRect b="0" l="0" r="0" t="0"/>
            <a:stretch/>
          </p:blipFill>
          <p:spPr>
            <a:xfrm>
              <a:off x="4262517" y="2124148"/>
              <a:ext cx="577169" cy="324978"/>
            </a:xfrm>
            <a:prstGeom prst="rect">
              <a:avLst/>
            </a:prstGeom>
            <a:noFill/>
            <a:ln>
              <a:noFill/>
            </a:ln>
          </p:spPr>
        </p:pic>
      </p:grpSp>
      <p:cxnSp>
        <p:nvCxnSpPr>
          <p:cNvPr id="228" name="Google Shape;228;p7"/>
          <p:cNvCxnSpPr>
            <a:stCxn id="229" idx="2"/>
            <a:endCxn id="230" idx="4"/>
          </p:cNvCxnSpPr>
          <p:nvPr/>
        </p:nvCxnSpPr>
        <p:spPr>
          <a:xfrm flipH="1">
            <a:off x="7544769" y="2783837"/>
            <a:ext cx="956100" cy="1163700"/>
          </a:xfrm>
          <a:prstGeom prst="straightConnector1">
            <a:avLst/>
          </a:prstGeom>
          <a:noFill/>
          <a:ln cap="flat" cmpd="sng" w="28575">
            <a:solidFill>
              <a:srgbClr val="78CED3"/>
            </a:solidFill>
            <a:prstDash val="solid"/>
            <a:miter lim="800000"/>
            <a:headEnd len="sm" w="sm" type="none"/>
            <a:tailEnd len="sm" w="sm" type="none"/>
          </a:ln>
        </p:spPr>
      </p:cxnSp>
      <p:cxnSp>
        <p:nvCxnSpPr>
          <p:cNvPr id="231" name="Google Shape;231;p7"/>
          <p:cNvCxnSpPr>
            <a:stCxn id="232" idx="1"/>
            <a:endCxn id="230" idx="4"/>
          </p:cNvCxnSpPr>
          <p:nvPr/>
        </p:nvCxnSpPr>
        <p:spPr>
          <a:xfrm flipH="1">
            <a:off x="7544991" y="3326108"/>
            <a:ext cx="2538900" cy="621600"/>
          </a:xfrm>
          <a:prstGeom prst="straightConnector1">
            <a:avLst/>
          </a:prstGeom>
          <a:noFill/>
          <a:ln cap="flat" cmpd="sng" w="28575">
            <a:solidFill>
              <a:srgbClr val="78CED3"/>
            </a:solidFill>
            <a:prstDash val="solid"/>
            <a:miter lim="800000"/>
            <a:headEnd len="sm" w="sm" type="none"/>
            <a:tailEnd len="sm" w="sm" type="none"/>
          </a:ln>
        </p:spPr>
      </p:cxnSp>
      <p:cxnSp>
        <p:nvCxnSpPr>
          <p:cNvPr id="233" name="Google Shape;233;p7"/>
          <p:cNvCxnSpPr>
            <a:stCxn id="234" idx="1"/>
            <a:endCxn id="230" idx="4"/>
          </p:cNvCxnSpPr>
          <p:nvPr/>
        </p:nvCxnSpPr>
        <p:spPr>
          <a:xfrm rot="10800000">
            <a:off x="7544964" y="3947471"/>
            <a:ext cx="2529600" cy="340800"/>
          </a:xfrm>
          <a:prstGeom prst="straightConnector1">
            <a:avLst/>
          </a:prstGeom>
          <a:noFill/>
          <a:ln cap="flat" cmpd="sng" w="28575">
            <a:solidFill>
              <a:srgbClr val="78CED3"/>
            </a:solidFill>
            <a:prstDash val="solid"/>
            <a:miter lim="800000"/>
            <a:headEnd len="sm" w="sm" type="none"/>
            <a:tailEnd len="sm" w="sm" type="none"/>
          </a:ln>
        </p:spPr>
      </p:cxnSp>
      <p:cxnSp>
        <p:nvCxnSpPr>
          <p:cNvPr id="235" name="Google Shape;235;p7"/>
          <p:cNvCxnSpPr>
            <a:stCxn id="236" idx="1"/>
            <a:endCxn id="230" idx="4"/>
          </p:cNvCxnSpPr>
          <p:nvPr/>
        </p:nvCxnSpPr>
        <p:spPr>
          <a:xfrm rot="10800000">
            <a:off x="7544964" y="3947551"/>
            <a:ext cx="2947500" cy="1358100"/>
          </a:xfrm>
          <a:prstGeom prst="straightConnector1">
            <a:avLst/>
          </a:prstGeom>
          <a:noFill/>
          <a:ln cap="flat" cmpd="sng" w="28575">
            <a:solidFill>
              <a:srgbClr val="78CED3"/>
            </a:solidFill>
            <a:prstDash val="solid"/>
            <a:miter lim="800000"/>
            <a:headEnd len="sm" w="sm" type="none"/>
            <a:tailEnd len="sm" w="sm" type="none"/>
          </a:ln>
        </p:spPr>
      </p:cxnSp>
      <p:cxnSp>
        <p:nvCxnSpPr>
          <p:cNvPr id="237" name="Google Shape;237;p7"/>
          <p:cNvCxnSpPr>
            <a:stCxn id="238" idx="1"/>
            <a:endCxn id="230" idx="4"/>
          </p:cNvCxnSpPr>
          <p:nvPr/>
        </p:nvCxnSpPr>
        <p:spPr>
          <a:xfrm rot="10800000">
            <a:off x="7544979" y="3947597"/>
            <a:ext cx="993900" cy="1714500"/>
          </a:xfrm>
          <a:prstGeom prst="straightConnector1">
            <a:avLst/>
          </a:prstGeom>
          <a:noFill/>
          <a:ln cap="flat" cmpd="sng" w="28575">
            <a:solidFill>
              <a:srgbClr val="78CED3"/>
            </a:solidFill>
            <a:prstDash val="solid"/>
            <a:miter lim="800000"/>
            <a:headEnd len="sm" w="sm" type="none"/>
            <a:tailEnd len="sm" w="sm" type="none"/>
          </a:ln>
        </p:spPr>
      </p:cxnSp>
      <p:pic>
        <p:nvPicPr>
          <p:cNvPr id="223" name="Google Shape;223;p7"/>
          <p:cNvPicPr preferRelativeResize="0"/>
          <p:nvPr/>
        </p:nvPicPr>
        <p:blipFill rotWithShape="1">
          <a:blip r:embed="rId7">
            <a:alphaModFix/>
          </a:blip>
          <a:srcRect b="0" l="0" r="0" t="0"/>
          <a:stretch/>
        </p:blipFill>
        <p:spPr>
          <a:xfrm>
            <a:off x="2777043" y="5186962"/>
            <a:ext cx="637898" cy="789080"/>
          </a:xfrm>
          <a:prstGeom prst="rect">
            <a:avLst/>
          </a:prstGeom>
          <a:noFill/>
          <a:ln>
            <a:noFill/>
          </a:ln>
        </p:spPr>
      </p:pic>
      <p:sp>
        <p:nvSpPr>
          <p:cNvPr id="239" name="Google Shape;239;p7"/>
          <p:cNvSpPr txBox="1"/>
          <p:nvPr/>
        </p:nvSpPr>
        <p:spPr>
          <a:xfrm>
            <a:off x="2506346" y="6020780"/>
            <a:ext cx="1179293" cy="29062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200">
                <a:solidFill>
                  <a:schemeClr val="dk1"/>
                </a:solidFill>
                <a:latin typeface="Calibri"/>
                <a:ea typeface="Calibri"/>
                <a:cs typeface="Calibri"/>
                <a:sym typeface="Calibri"/>
              </a:rPr>
              <a:t>Data Altruism</a:t>
            </a:r>
            <a:endParaRPr/>
          </a:p>
        </p:txBody>
      </p:sp>
      <p:pic>
        <p:nvPicPr>
          <p:cNvPr descr="Is Education Key to Accelerating Clinical Trial Participation?" id="236" name="Google Shape;236;p7"/>
          <p:cNvPicPr preferRelativeResize="0"/>
          <p:nvPr/>
        </p:nvPicPr>
        <p:blipFill rotWithShape="1">
          <a:blip r:embed="rId8">
            <a:alphaModFix/>
          </a:blip>
          <a:srcRect b="0" l="0" r="0" t="0"/>
          <a:stretch/>
        </p:blipFill>
        <p:spPr>
          <a:xfrm>
            <a:off x="10492464" y="4928027"/>
            <a:ext cx="1405108" cy="755247"/>
          </a:xfrm>
          <a:prstGeom prst="rect">
            <a:avLst/>
          </a:prstGeom>
          <a:noFill/>
          <a:ln>
            <a:noFill/>
          </a:ln>
        </p:spPr>
      </p:pic>
      <p:pic>
        <p:nvPicPr>
          <p:cNvPr id="240" name="Google Shape;240;p7"/>
          <p:cNvPicPr preferRelativeResize="0"/>
          <p:nvPr/>
        </p:nvPicPr>
        <p:blipFill rotWithShape="1">
          <a:blip r:embed="rId9">
            <a:alphaModFix/>
          </a:blip>
          <a:srcRect b="0" l="0" r="0" t="0"/>
          <a:stretch/>
        </p:blipFill>
        <p:spPr>
          <a:xfrm>
            <a:off x="1184822" y="4159745"/>
            <a:ext cx="674769" cy="959387"/>
          </a:xfrm>
          <a:prstGeom prst="rect">
            <a:avLst/>
          </a:prstGeom>
          <a:noFill/>
          <a:ln>
            <a:noFill/>
          </a:ln>
        </p:spPr>
      </p:pic>
      <p:sp>
        <p:nvSpPr>
          <p:cNvPr id="241" name="Google Shape;241;p7"/>
          <p:cNvSpPr txBox="1"/>
          <p:nvPr/>
        </p:nvSpPr>
        <p:spPr>
          <a:xfrm>
            <a:off x="758422" y="5152978"/>
            <a:ext cx="152756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200" u="none" cap="none" strike="noStrike">
                <a:solidFill>
                  <a:schemeClr val="dk1"/>
                </a:solidFill>
                <a:latin typeface="Calibri"/>
                <a:ea typeface="Calibri"/>
                <a:cs typeface="Calibri"/>
                <a:sym typeface="Calibri"/>
              </a:rPr>
              <a:t>Cancer Screening Programs and Grants</a:t>
            </a:r>
            <a:endParaRPr/>
          </a:p>
        </p:txBody>
      </p:sp>
      <p:cxnSp>
        <p:nvCxnSpPr>
          <p:cNvPr id="242" name="Google Shape;242;p7"/>
          <p:cNvCxnSpPr>
            <a:stCxn id="240" idx="3"/>
            <a:endCxn id="212" idx="2"/>
          </p:cNvCxnSpPr>
          <p:nvPr/>
        </p:nvCxnSpPr>
        <p:spPr>
          <a:xfrm flipH="1" rot="10800000">
            <a:off x="1859591" y="3953639"/>
            <a:ext cx="3164700" cy="685800"/>
          </a:xfrm>
          <a:prstGeom prst="straightConnector1">
            <a:avLst/>
          </a:prstGeom>
          <a:noFill/>
          <a:ln cap="flat" cmpd="sng" w="28575">
            <a:solidFill>
              <a:srgbClr val="DF2226"/>
            </a:solidFill>
            <a:prstDash val="solid"/>
            <a:miter lim="800000"/>
            <a:headEnd len="sm" w="sm" type="none"/>
            <a:tailEnd len="sm" w="sm" type="none"/>
          </a:ln>
        </p:spPr>
      </p:cxnSp>
      <p:pic>
        <p:nvPicPr>
          <p:cNvPr id="232" name="Google Shape;232;p7"/>
          <p:cNvPicPr preferRelativeResize="0"/>
          <p:nvPr/>
        </p:nvPicPr>
        <p:blipFill rotWithShape="1">
          <a:blip r:embed="rId10">
            <a:alphaModFix/>
          </a:blip>
          <a:srcRect b="0" l="0" r="0" t="0"/>
          <a:stretch/>
        </p:blipFill>
        <p:spPr>
          <a:xfrm>
            <a:off x="10083891" y="3020108"/>
            <a:ext cx="1933142" cy="612000"/>
          </a:xfrm>
          <a:prstGeom prst="rect">
            <a:avLst/>
          </a:prstGeom>
          <a:noFill/>
          <a:ln>
            <a:noFill/>
          </a:ln>
        </p:spPr>
      </p:pic>
      <p:pic>
        <p:nvPicPr>
          <p:cNvPr id="234" name="Google Shape;234;p7"/>
          <p:cNvPicPr preferRelativeResize="0"/>
          <p:nvPr/>
        </p:nvPicPr>
        <p:blipFill rotWithShape="1">
          <a:blip r:embed="rId11">
            <a:alphaModFix/>
          </a:blip>
          <a:srcRect b="0" l="0" r="0" t="0"/>
          <a:stretch/>
        </p:blipFill>
        <p:spPr>
          <a:xfrm>
            <a:off x="10074564" y="4000271"/>
            <a:ext cx="1785678" cy="576000"/>
          </a:xfrm>
          <a:prstGeom prst="rect">
            <a:avLst/>
          </a:prstGeom>
          <a:noFill/>
          <a:ln>
            <a:noFill/>
          </a:ln>
        </p:spPr>
      </p:pic>
      <p:grpSp>
        <p:nvGrpSpPr>
          <p:cNvPr id="243" name="Google Shape;243;p7"/>
          <p:cNvGrpSpPr/>
          <p:nvPr/>
        </p:nvGrpSpPr>
        <p:grpSpPr>
          <a:xfrm>
            <a:off x="8538879" y="5342355"/>
            <a:ext cx="1708629" cy="648664"/>
            <a:chOff x="8455152" y="5492903"/>
            <a:chExt cx="1708629" cy="648664"/>
          </a:xfrm>
        </p:grpSpPr>
        <p:sp>
          <p:nvSpPr>
            <p:cNvPr id="244" name="Google Shape;244;p7"/>
            <p:cNvSpPr txBox="1"/>
            <p:nvPr/>
          </p:nvSpPr>
          <p:spPr>
            <a:xfrm>
              <a:off x="9029309" y="5772235"/>
              <a:ext cx="1134472" cy="36933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s-ES" sz="1800">
                  <a:solidFill>
                    <a:schemeClr val="dk1"/>
                  </a:solidFill>
                  <a:latin typeface="Arial"/>
                  <a:ea typeface="Arial"/>
                  <a:cs typeface="Arial"/>
                  <a:sym typeface="Arial"/>
                </a:rPr>
                <a:t>Biobanks</a:t>
              </a:r>
              <a:endParaRPr/>
            </a:p>
          </p:txBody>
        </p:sp>
        <p:pic>
          <p:nvPicPr>
            <p:cNvPr descr="Repository Icon #351894 - Free Icons Library" id="238" name="Google Shape;238;p7"/>
            <p:cNvPicPr preferRelativeResize="0"/>
            <p:nvPr/>
          </p:nvPicPr>
          <p:blipFill rotWithShape="1">
            <a:blip r:embed="rId12">
              <a:alphaModFix/>
            </a:blip>
            <a:srcRect b="0" l="0" r="0" t="0"/>
            <a:stretch/>
          </p:blipFill>
          <p:spPr>
            <a:xfrm>
              <a:off x="8455152" y="5492903"/>
              <a:ext cx="632356" cy="639483"/>
            </a:xfrm>
            <a:prstGeom prst="rect">
              <a:avLst/>
            </a:prstGeom>
            <a:noFill/>
            <a:ln>
              <a:noFill/>
            </a:ln>
          </p:spPr>
        </p:pic>
      </p:grpSp>
      <p:sp>
        <p:nvSpPr>
          <p:cNvPr id="245" name="Google Shape;245;p7"/>
          <p:cNvSpPr txBox="1"/>
          <p:nvPr/>
        </p:nvSpPr>
        <p:spPr>
          <a:xfrm>
            <a:off x="4011653" y="5890380"/>
            <a:ext cx="4998178" cy="46166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400">
                <a:solidFill>
                  <a:srgbClr val="27336B"/>
                </a:solidFill>
                <a:latin typeface="Arial"/>
                <a:ea typeface="Arial"/>
                <a:cs typeface="Arial"/>
                <a:sym typeface="Arial"/>
              </a:rPr>
              <a:t> Integrated / Standardized</a:t>
            </a:r>
            <a:endParaRPr b="1" sz="2400">
              <a:solidFill>
                <a:srgbClr val="27336B"/>
              </a:solidFill>
              <a:latin typeface="Arial"/>
              <a:ea typeface="Arial"/>
              <a:cs typeface="Arial"/>
              <a:sym typeface="Arial"/>
            </a:endParaRPr>
          </a:p>
        </p:txBody>
      </p:sp>
      <p:pic>
        <p:nvPicPr>
          <p:cNvPr id="246" name="Google Shape;246;p7"/>
          <p:cNvPicPr preferRelativeResize="0"/>
          <p:nvPr/>
        </p:nvPicPr>
        <p:blipFill rotWithShape="1">
          <a:blip r:embed="rId13">
            <a:alphaModFix/>
          </a:blip>
          <a:srcRect b="0" l="0" r="0" t="0"/>
          <a:stretch/>
        </p:blipFill>
        <p:spPr>
          <a:xfrm>
            <a:off x="10074564" y="2014476"/>
            <a:ext cx="1827590" cy="654194"/>
          </a:xfrm>
          <a:prstGeom prst="rect">
            <a:avLst/>
          </a:prstGeom>
          <a:noFill/>
          <a:ln>
            <a:noFill/>
          </a:ln>
        </p:spPr>
      </p:pic>
      <p:cxnSp>
        <p:nvCxnSpPr>
          <p:cNvPr id="247" name="Google Shape;247;p7"/>
          <p:cNvCxnSpPr>
            <a:stCxn id="246" idx="1"/>
          </p:cNvCxnSpPr>
          <p:nvPr/>
        </p:nvCxnSpPr>
        <p:spPr>
          <a:xfrm flipH="1">
            <a:off x="7604364" y="2341573"/>
            <a:ext cx="2470200" cy="1637100"/>
          </a:xfrm>
          <a:prstGeom prst="straightConnector1">
            <a:avLst/>
          </a:prstGeom>
          <a:noFill/>
          <a:ln cap="flat" cmpd="sng" w="28575">
            <a:solidFill>
              <a:srgbClr val="78CED3"/>
            </a:solidFill>
            <a:prstDash val="solid"/>
            <a:miter lim="800000"/>
            <a:headEnd len="sm" w="sm" type="none"/>
            <a:tailEnd len="sm" w="sm" type="none"/>
          </a:ln>
        </p:spPr>
      </p:cxnSp>
      <p:pic>
        <p:nvPicPr>
          <p:cNvPr descr="Imagen que contiene Texto&#10;&#10;Descripción generada automáticamente" id="229" name="Google Shape;229;p7"/>
          <p:cNvPicPr preferRelativeResize="0"/>
          <p:nvPr/>
        </p:nvPicPr>
        <p:blipFill rotWithShape="1">
          <a:blip r:embed="rId14">
            <a:alphaModFix/>
          </a:blip>
          <a:srcRect b="0" l="0" r="0" t="0"/>
          <a:stretch/>
        </p:blipFill>
        <p:spPr>
          <a:xfrm>
            <a:off x="7587074" y="2163555"/>
            <a:ext cx="1827590" cy="620282"/>
          </a:xfrm>
          <a:prstGeom prst="rect">
            <a:avLst/>
          </a:prstGeom>
          <a:solidFill>
            <a:schemeClr val="lt1"/>
          </a:solidFill>
          <a:ln>
            <a:noFill/>
          </a:ln>
        </p:spPr>
      </p:pic>
      <p:sp>
        <p:nvSpPr>
          <p:cNvPr id="248" name="Google Shape;248;p7"/>
          <p:cNvSpPr/>
          <p:nvPr/>
        </p:nvSpPr>
        <p:spPr>
          <a:xfrm>
            <a:off x="4859298" y="2672188"/>
            <a:ext cx="2865739" cy="2553023"/>
          </a:xfrm>
          <a:prstGeom prst="ellipse">
            <a:avLst/>
          </a:prstGeom>
          <a:solidFill>
            <a:srgbClr val="FAE0E0"/>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s-ES" sz="1400">
                <a:solidFill>
                  <a:srgbClr val="002060"/>
                </a:solidFill>
                <a:latin typeface="Arial"/>
                <a:ea typeface="Arial"/>
                <a:cs typeface="Arial"/>
                <a:sym typeface="Arial"/>
              </a:rPr>
              <a:t>Central HUB Platform</a:t>
            </a:r>
            <a:endParaRPr/>
          </a:p>
          <a:p>
            <a:pPr indent="0" lvl="0" marL="0" marR="0" rtl="0" algn="ctr">
              <a:spcBef>
                <a:spcPts val="0"/>
              </a:spcBef>
              <a:spcAft>
                <a:spcPts val="0"/>
              </a:spcAft>
              <a:buNone/>
            </a:pPr>
            <a:r>
              <a:t/>
            </a:r>
            <a:endParaRPr b="1" sz="2400">
              <a:solidFill>
                <a:srgbClr val="002060"/>
              </a:solidFill>
              <a:latin typeface="Arial"/>
              <a:ea typeface="Arial"/>
              <a:cs typeface="Arial"/>
              <a:sym typeface="Arial"/>
            </a:endParaRPr>
          </a:p>
        </p:txBody>
      </p:sp>
      <p:sp>
        <p:nvSpPr>
          <p:cNvPr id="230" name="Google Shape;230;p7"/>
          <p:cNvSpPr/>
          <p:nvPr/>
        </p:nvSpPr>
        <p:spPr>
          <a:xfrm>
            <a:off x="6425917" y="3473893"/>
            <a:ext cx="1118957" cy="947380"/>
          </a:xfrm>
          <a:prstGeom prst="can">
            <a:avLst>
              <a:gd fmla="val 25000" name="adj"/>
            </a:avLst>
          </a:prstGeom>
          <a:solidFill>
            <a:srgbClr val="C7CFE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s-ES" sz="1200" u="none" cap="none" strike="noStrike">
                <a:solidFill>
                  <a:schemeClr val="dk1"/>
                </a:solidFill>
                <a:latin typeface="Calibri"/>
                <a:ea typeface="Calibri"/>
                <a:cs typeface="Calibri"/>
                <a:sym typeface="Calibri"/>
              </a:rPr>
              <a:t>Central Storage</a:t>
            </a:r>
            <a:endParaRPr/>
          </a:p>
          <a:p>
            <a:pPr indent="0" lvl="0" marL="0" marR="0" rtl="0" algn="ctr">
              <a:lnSpc>
                <a:spcPct val="100000"/>
              </a:lnSpc>
              <a:spcBef>
                <a:spcPts val="0"/>
              </a:spcBef>
              <a:spcAft>
                <a:spcPts val="0"/>
              </a:spcAft>
              <a:buClr>
                <a:srgbClr val="000000"/>
              </a:buClr>
              <a:buSzPts val="1800"/>
              <a:buFont typeface="Arial"/>
              <a:buNone/>
            </a:pPr>
            <a:r>
              <a:rPr b="1" lang="es-ES" sz="1100">
                <a:solidFill>
                  <a:schemeClr val="dk1"/>
                </a:solidFill>
                <a:latin typeface="Calibri"/>
                <a:ea typeface="Calibri"/>
                <a:cs typeface="Calibri"/>
                <a:sym typeface="Calibri"/>
              </a:rPr>
              <a:t>Anonymized</a:t>
            </a:r>
            <a:endParaRPr b="1" i="0" sz="1100" u="none" cap="none" strike="noStrike">
              <a:solidFill>
                <a:schemeClr val="dk1"/>
              </a:solidFill>
              <a:latin typeface="Calibri"/>
              <a:ea typeface="Calibri"/>
              <a:cs typeface="Calibri"/>
              <a:sym typeface="Calibri"/>
            </a:endParaRPr>
          </a:p>
        </p:txBody>
      </p:sp>
      <p:sp>
        <p:nvSpPr>
          <p:cNvPr id="249" name="Google Shape;249;p7"/>
          <p:cNvSpPr txBox="1"/>
          <p:nvPr/>
        </p:nvSpPr>
        <p:spPr>
          <a:xfrm>
            <a:off x="5032715" y="4427229"/>
            <a:ext cx="2518906" cy="6781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1800">
                <a:solidFill>
                  <a:srgbClr val="FB9729"/>
                </a:solidFill>
                <a:latin typeface="Calibri"/>
                <a:ea typeface="Calibri"/>
                <a:cs typeface="Calibri"/>
                <a:sym typeface="Calibri"/>
              </a:rPr>
              <a:t>Governance </a:t>
            </a:r>
            <a:endParaRPr/>
          </a:p>
          <a:p>
            <a:pPr indent="0" lvl="0" marL="0" marR="0" rtl="0" algn="ctr">
              <a:spcBef>
                <a:spcPts val="0"/>
              </a:spcBef>
              <a:spcAft>
                <a:spcPts val="0"/>
              </a:spcAft>
              <a:buNone/>
            </a:pPr>
            <a:r>
              <a:rPr b="1" lang="es-ES" sz="1800">
                <a:solidFill>
                  <a:srgbClr val="FB9729"/>
                </a:solidFill>
                <a:latin typeface="Calibri"/>
                <a:ea typeface="Calibri"/>
                <a:cs typeface="Calibri"/>
                <a:sym typeface="Calibri"/>
              </a:rPr>
              <a:t>&amp; Access</a:t>
            </a:r>
            <a:endParaRPr/>
          </a:p>
        </p:txBody>
      </p:sp>
      <p:sp>
        <p:nvSpPr>
          <p:cNvPr id="212" name="Google Shape;212;p7"/>
          <p:cNvSpPr/>
          <p:nvPr/>
        </p:nvSpPr>
        <p:spPr>
          <a:xfrm>
            <a:off x="5024423" y="3479849"/>
            <a:ext cx="1121402" cy="947380"/>
          </a:xfrm>
          <a:prstGeom prst="can">
            <a:avLst>
              <a:gd fmla="val 25000" name="adj"/>
            </a:avLst>
          </a:prstGeom>
          <a:solidFill>
            <a:srgbClr val="D1EFF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s-ES" sz="1200">
                <a:solidFill>
                  <a:schemeClr val="dk1"/>
                </a:solidFill>
                <a:latin typeface="Calibri"/>
                <a:ea typeface="Calibri"/>
                <a:cs typeface="Calibri"/>
                <a:sym typeface="Calibri"/>
              </a:rPr>
              <a:t>Observational RWD Studies</a:t>
            </a:r>
            <a:endParaRPr/>
          </a:p>
        </p:txBody>
      </p:sp>
      <p:cxnSp>
        <p:nvCxnSpPr>
          <p:cNvPr id="250" name="Google Shape;250;p7"/>
          <p:cNvCxnSpPr/>
          <p:nvPr/>
        </p:nvCxnSpPr>
        <p:spPr>
          <a:xfrm flipH="1" rot="10800000">
            <a:off x="6145826" y="3947583"/>
            <a:ext cx="280092" cy="5956"/>
          </a:xfrm>
          <a:prstGeom prst="straightConnector1">
            <a:avLst/>
          </a:prstGeom>
          <a:noFill/>
          <a:ln cap="flat" cmpd="sng" w="63500">
            <a:solidFill>
              <a:schemeClr val="accent1"/>
            </a:solidFill>
            <a:prstDash val="solid"/>
            <a:miter lim="800000"/>
            <a:headEnd len="sm" w="sm" type="none"/>
            <a:tailEnd len="med" w="med" type="triangle"/>
          </a:ln>
        </p:spPr>
      </p:cxnSp>
      <p:sp>
        <p:nvSpPr>
          <p:cNvPr id="251" name="Google Shape;251;p7"/>
          <p:cNvSpPr txBox="1"/>
          <p:nvPr/>
        </p:nvSpPr>
        <p:spPr>
          <a:xfrm>
            <a:off x="5152914" y="2159988"/>
            <a:ext cx="2268372"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s-ES" sz="2000">
                <a:solidFill>
                  <a:schemeClr val="dk1"/>
                </a:solidFill>
                <a:latin typeface="Arial"/>
                <a:ea typeface="Arial"/>
                <a:cs typeface="Arial"/>
                <a:sym typeface="Arial"/>
              </a:rPr>
              <a:t>Open Challenge</a:t>
            </a:r>
            <a:endParaRPr/>
          </a:p>
        </p:txBody>
      </p:sp>
      <p:grpSp>
        <p:nvGrpSpPr>
          <p:cNvPr id="252" name="Google Shape;252;p7"/>
          <p:cNvGrpSpPr/>
          <p:nvPr/>
        </p:nvGrpSpPr>
        <p:grpSpPr>
          <a:xfrm>
            <a:off x="2698568" y="1913598"/>
            <a:ext cx="577169" cy="893064"/>
            <a:chOff x="4262517" y="1556062"/>
            <a:chExt cx="577169" cy="893064"/>
          </a:xfrm>
        </p:grpSpPr>
        <p:grpSp>
          <p:nvGrpSpPr>
            <p:cNvPr id="253" name="Google Shape;253;p7"/>
            <p:cNvGrpSpPr/>
            <p:nvPr/>
          </p:nvGrpSpPr>
          <p:grpSpPr>
            <a:xfrm>
              <a:off x="4268150" y="1556062"/>
              <a:ext cx="565906" cy="590760"/>
              <a:chOff x="934949" y="679486"/>
              <a:chExt cx="801384" cy="827256"/>
            </a:xfrm>
          </p:grpSpPr>
          <p:pic>
            <p:nvPicPr>
              <p:cNvPr id="254" name="Google Shape;254;p7"/>
              <p:cNvPicPr preferRelativeResize="0"/>
              <p:nvPr/>
            </p:nvPicPr>
            <p:blipFill rotWithShape="1">
              <a:blip r:embed="rId5">
                <a:alphaModFix/>
              </a:blip>
              <a:srcRect b="0" l="0" r="0" t="0"/>
              <a:stretch/>
            </p:blipFill>
            <p:spPr>
              <a:xfrm>
                <a:off x="934949" y="679486"/>
                <a:ext cx="801384" cy="684062"/>
              </a:xfrm>
              <a:prstGeom prst="rect">
                <a:avLst/>
              </a:prstGeom>
              <a:noFill/>
              <a:ln>
                <a:noFill/>
              </a:ln>
            </p:spPr>
          </p:pic>
          <p:sp>
            <p:nvSpPr>
              <p:cNvPr id="255" name="Google Shape;255;p7"/>
              <p:cNvSpPr/>
              <p:nvPr/>
            </p:nvSpPr>
            <p:spPr>
              <a:xfrm>
                <a:off x="973772" y="1337594"/>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descr="Interfaz de usuario gráfica&#10;&#10;Descripción generada automáticamente" id="256" name="Google Shape;256;p7"/>
            <p:cNvPicPr preferRelativeResize="0"/>
            <p:nvPr/>
          </p:nvPicPr>
          <p:blipFill rotWithShape="1">
            <a:blip r:embed="rId6">
              <a:alphaModFix/>
            </a:blip>
            <a:srcRect b="0" l="0" r="0" t="0"/>
            <a:stretch/>
          </p:blipFill>
          <p:spPr>
            <a:xfrm>
              <a:off x="4262517" y="2124148"/>
              <a:ext cx="577169" cy="324978"/>
            </a:xfrm>
            <a:prstGeom prst="rect">
              <a:avLst/>
            </a:prstGeom>
            <a:noFill/>
            <a:ln>
              <a:noFill/>
            </a:ln>
          </p:spPr>
        </p:pic>
      </p:grpSp>
      <p:grpSp>
        <p:nvGrpSpPr>
          <p:cNvPr id="257" name="Google Shape;257;p7"/>
          <p:cNvGrpSpPr/>
          <p:nvPr/>
        </p:nvGrpSpPr>
        <p:grpSpPr>
          <a:xfrm>
            <a:off x="2206028" y="2040515"/>
            <a:ext cx="577169" cy="893064"/>
            <a:chOff x="4262517" y="1556062"/>
            <a:chExt cx="577169" cy="893064"/>
          </a:xfrm>
        </p:grpSpPr>
        <p:grpSp>
          <p:nvGrpSpPr>
            <p:cNvPr id="258" name="Google Shape;258;p7"/>
            <p:cNvGrpSpPr/>
            <p:nvPr/>
          </p:nvGrpSpPr>
          <p:grpSpPr>
            <a:xfrm>
              <a:off x="4268150" y="1556062"/>
              <a:ext cx="565906" cy="590760"/>
              <a:chOff x="934949" y="679486"/>
              <a:chExt cx="801384" cy="827256"/>
            </a:xfrm>
          </p:grpSpPr>
          <p:pic>
            <p:nvPicPr>
              <p:cNvPr id="259" name="Google Shape;259;p7"/>
              <p:cNvPicPr preferRelativeResize="0"/>
              <p:nvPr/>
            </p:nvPicPr>
            <p:blipFill rotWithShape="1">
              <a:blip r:embed="rId5">
                <a:alphaModFix/>
              </a:blip>
              <a:srcRect b="0" l="0" r="0" t="0"/>
              <a:stretch/>
            </p:blipFill>
            <p:spPr>
              <a:xfrm>
                <a:off x="934949" y="679486"/>
                <a:ext cx="801384" cy="684062"/>
              </a:xfrm>
              <a:prstGeom prst="rect">
                <a:avLst/>
              </a:prstGeom>
              <a:noFill/>
              <a:ln>
                <a:noFill/>
              </a:ln>
            </p:spPr>
          </p:pic>
          <p:sp>
            <p:nvSpPr>
              <p:cNvPr id="260" name="Google Shape;260;p7"/>
              <p:cNvSpPr/>
              <p:nvPr/>
            </p:nvSpPr>
            <p:spPr>
              <a:xfrm>
                <a:off x="973772" y="1337594"/>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descr="Interfaz de usuario gráfica&#10;&#10;Descripción generada automáticamente" id="261" name="Google Shape;261;p7"/>
            <p:cNvPicPr preferRelativeResize="0"/>
            <p:nvPr/>
          </p:nvPicPr>
          <p:blipFill rotWithShape="1">
            <a:blip r:embed="rId6">
              <a:alphaModFix/>
            </a:blip>
            <a:srcRect b="0" l="0" r="0" t="0"/>
            <a:stretch/>
          </p:blipFill>
          <p:spPr>
            <a:xfrm>
              <a:off x="4262517" y="2124148"/>
              <a:ext cx="577169" cy="324978"/>
            </a:xfrm>
            <a:prstGeom prst="rect">
              <a:avLst/>
            </a:prstGeom>
            <a:noFill/>
            <a:ln>
              <a:noFill/>
            </a:ln>
          </p:spPr>
        </p:pic>
      </p:grpSp>
      <p:grpSp>
        <p:nvGrpSpPr>
          <p:cNvPr id="262" name="Google Shape;262;p7"/>
          <p:cNvGrpSpPr/>
          <p:nvPr/>
        </p:nvGrpSpPr>
        <p:grpSpPr>
          <a:xfrm>
            <a:off x="917533" y="2213497"/>
            <a:ext cx="1583616" cy="1561470"/>
            <a:chOff x="1532447" y="2001461"/>
            <a:chExt cx="1583616" cy="1561470"/>
          </a:xfrm>
        </p:grpSpPr>
        <p:grpSp>
          <p:nvGrpSpPr>
            <p:cNvPr id="263" name="Google Shape;263;p7"/>
            <p:cNvGrpSpPr/>
            <p:nvPr/>
          </p:nvGrpSpPr>
          <p:grpSpPr>
            <a:xfrm>
              <a:off x="2550157" y="2510069"/>
              <a:ext cx="565906" cy="605260"/>
              <a:chOff x="2510515" y="2550416"/>
              <a:chExt cx="565906" cy="605260"/>
            </a:xfrm>
          </p:grpSpPr>
          <p:pic>
            <p:nvPicPr>
              <p:cNvPr id="264" name="Google Shape;264;p7"/>
              <p:cNvPicPr preferRelativeResize="0"/>
              <p:nvPr/>
            </p:nvPicPr>
            <p:blipFill rotWithShape="1">
              <a:blip r:embed="rId5">
                <a:alphaModFix/>
              </a:blip>
              <a:srcRect b="0" l="0" r="0" t="0"/>
              <a:stretch/>
            </p:blipFill>
            <p:spPr>
              <a:xfrm>
                <a:off x="2510515" y="2550416"/>
                <a:ext cx="565906" cy="488502"/>
              </a:xfrm>
              <a:prstGeom prst="rect">
                <a:avLst/>
              </a:prstGeom>
              <a:noFill/>
              <a:ln>
                <a:noFill/>
              </a:ln>
            </p:spPr>
          </p:pic>
          <p:sp>
            <p:nvSpPr>
              <p:cNvPr id="265" name="Google Shape;265;p7"/>
              <p:cNvSpPr/>
              <p:nvPr/>
            </p:nvSpPr>
            <p:spPr>
              <a:xfrm>
                <a:off x="2537930" y="3034884"/>
                <a:ext cx="511075" cy="120792"/>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66" name="Google Shape;266;p7"/>
            <p:cNvGrpSpPr/>
            <p:nvPr/>
          </p:nvGrpSpPr>
          <p:grpSpPr>
            <a:xfrm>
              <a:off x="2062671" y="2510068"/>
              <a:ext cx="565907" cy="605261"/>
              <a:chOff x="1947047" y="-15254"/>
              <a:chExt cx="801385" cy="847562"/>
            </a:xfrm>
          </p:grpSpPr>
          <p:pic>
            <p:nvPicPr>
              <p:cNvPr id="267" name="Google Shape;267;p7"/>
              <p:cNvPicPr preferRelativeResize="0"/>
              <p:nvPr/>
            </p:nvPicPr>
            <p:blipFill rotWithShape="1">
              <a:blip r:embed="rId5">
                <a:alphaModFix/>
              </a:blip>
              <a:srcRect b="0" l="0" r="0" t="0"/>
              <a:stretch/>
            </p:blipFill>
            <p:spPr>
              <a:xfrm>
                <a:off x="1947047" y="-15254"/>
                <a:ext cx="801385" cy="684060"/>
              </a:xfrm>
              <a:prstGeom prst="rect">
                <a:avLst/>
              </a:prstGeom>
              <a:noFill/>
              <a:ln>
                <a:noFill/>
              </a:ln>
            </p:spPr>
          </p:pic>
          <p:sp>
            <p:nvSpPr>
              <p:cNvPr id="268" name="Google Shape;268;p7"/>
              <p:cNvSpPr/>
              <p:nvPr/>
            </p:nvSpPr>
            <p:spPr>
              <a:xfrm>
                <a:off x="1985872" y="663160"/>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69" name="Google Shape;269;p7"/>
            <p:cNvGrpSpPr/>
            <p:nvPr/>
          </p:nvGrpSpPr>
          <p:grpSpPr>
            <a:xfrm>
              <a:off x="1532447" y="2518462"/>
              <a:ext cx="565906" cy="605260"/>
              <a:chOff x="1584697" y="284242"/>
              <a:chExt cx="801384" cy="847561"/>
            </a:xfrm>
          </p:grpSpPr>
          <p:pic>
            <p:nvPicPr>
              <p:cNvPr id="270" name="Google Shape;270;p7"/>
              <p:cNvPicPr preferRelativeResize="0"/>
              <p:nvPr/>
            </p:nvPicPr>
            <p:blipFill rotWithShape="1">
              <a:blip r:embed="rId5">
                <a:alphaModFix/>
              </a:blip>
              <a:srcRect b="0" l="0" r="0" t="0"/>
              <a:stretch/>
            </p:blipFill>
            <p:spPr>
              <a:xfrm>
                <a:off x="1584697" y="284242"/>
                <a:ext cx="801384" cy="684062"/>
              </a:xfrm>
              <a:prstGeom prst="rect">
                <a:avLst/>
              </a:prstGeom>
              <a:noFill/>
              <a:ln>
                <a:noFill/>
              </a:ln>
            </p:spPr>
          </p:pic>
          <p:sp>
            <p:nvSpPr>
              <p:cNvPr id="271" name="Google Shape;271;p7"/>
              <p:cNvSpPr/>
              <p:nvPr/>
            </p:nvSpPr>
            <p:spPr>
              <a:xfrm>
                <a:off x="1623519" y="962655"/>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nvGrpSpPr>
            <p:cNvPr id="272" name="Google Shape;272;p7"/>
            <p:cNvGrpSpPr/>
            <p:nvPr/>
          </p:nvGrpSpPr>
          <p:grpSpPr>
            <a:xfrm>
              <a:off x="1732847" y="2001461"/>
              <a:ext cx="565906" cy="605261"/>
              <a:chOff x="1547732" y="15207"/>
              <a:chExt cx="801384" cy="847562"/>
            </a:xfrm>
          </p:grpSpPr>
          <p:pic>
            <p:nvPicPr>
              <p:cNvPr id="273" name="Google Shape;273;p7"/>
              <p:cNvPicPr preferRelativeResize="0"/>
              <p:nvPr/>
            </p:nvPicPr>
            <p:blipFill rotWithShape="1">
              <a:blip r:embed="rId5">
                <a:alphaModFix/>
              </a:blip>
              <a:srcRect b="0" l="0" r="0" t="0"/>
              <a:stretch/>
            </p:blipFill>
            <p:spPr>
              <a:xfrm>
                <a:off x="1547732" y="15207"/>
                <a:ext cx="801384" cy="684061"/>
              </a:xfrm>
              <a:prstGeom prst="rect">
                <a:avLst/>
              </a:prstGeom>
              <a:noFill/>
              <a:ln>
                <a:noFill/>
              </a:ln>
            </p:spPr>
          </p:pic>
          <p:sp>
            <p:nvSpPr>
              <p:cNvPr id="274" name="Google Shape;274;p7"/>
              <p:cNvSpPr/>
              <p:nvPr/>
            </p:nvSpPr>
            <p:spPr>
              <a:xfrm>
                <a:off x="1586555" y="693621"/>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pic>
          <p:nvPicPr>
            <p:cNvPr descr="Interfaz de usuario gráfica&#10;&#10;Descripción generada automáticamente" id="221" name="Google Shape;221;p7"/>
            <p:cNvPicPr preferRelativeResize="0"/>
            <p:nvPr/>
          </p:nvPicPr>
          <p:blipFill rotWithShape="1">
            <a:blip r:embed="rId6">
              <a:alphaModFix/>
            </a:blip>
            <a:srcRect b="0" l="0" r="0" t="0"/>
            <a:stretch/>
          </p:blipFill>
          <p:spPr>
            <a:xfrm>
              <a:off x="1950681" y="3148162"/>
              <a:ext cx="736640" cy="414769"/>
            </a:xfrm>
            <a:prstGeom prst="rect">
              <a:avLst/>
            </a:prstGeom>
            <a:noFill/>
            <a:ln>
              <a:noFill/>
            </a:ln>
          </p:spPr>
        </p:pic>
        <p:grpSp>
          <p:nvGrpSpPr>
            <p:cNvPr id="275" name="Google Shape;275;p7"/>
            <p:cNvGrpSpPr/>
            <p:nvPr/>
          </p:nvGrpSpPr>
          <p:grpSpPr>
            <a:xfrm>
              <a:off x="2359573" y="2001461"/>
              <a:ext cx="565906" cy="605261"/>
              <a:chOff x="1547732" y="15207"/>
              <a:chExt cx="801384" cy="847562"/>
            </a:xfrm>
          </p:grpSpPr>
          <p:pic>
            <p:nvPicPr>
              <p:cNvPr id="276" name="Google Shape;276;p7"/>
              <p:cNvPicPr preferRelativeResize="0"/>
              <p:nvPr/>
            </p:nvPicPr>
            <p:blipFill rotWithShape="1">
              <a:blip r:embed="rId5">
                <a:alphaModFix/>
              </a:blip>
              <a:srcRect b="0" l="0" r="0" t="0"/>
              <a:stretch/>
            </p:blipFill>
            <p:spPr>
              <a:xfrm>
                <a:off x="1547732" y="15207"/>
                <a:ext cx="801384" cy="684061"/>
              </a:xfrm>
              <a:prstGeom prst="rect">
                <a:avLst/>
              </a:prstGeom>
              <a:noFill/>
              <a:ln>
                <a:noFill/>
              </a:ln>
            </p:spPr>
          </p:pic>
          <p:sp>
            <p:nvSpPr>
              <p:cNvPr id="277" name="Google Shape;277;p7"/>
              <p:cNvSpPr/>
              <p:nvPr/>
            </p:nvSpPr>
            <p:spPr>
              <a:xfrm>
                <a:off x="1586555" y="693621"/>
                <a:ext cx="723738" cy="169148"/>
              </a:xfrm>
              <a:prstGeom prst="rect">
                <a:avLst/>
              </a:prstGeom>
              <a:solidFill>
                <a:schemeClr val="accent1"/>
              </a:solidFill>
              <a:ln cap="flat" cmpd="sng" w="12700">
                <a:solidFill>
                  <a:srgbClr val="B8906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grpSp>
      </p:grpSp>
      <p:sp>
        <p:nvSpPr>
          <p:cNvPr id="278" name="Google Shape;278;p7"/>
          <p:cNvSpPr txBox="1"/>
          <p:nvPr/>
        </p:nvSpPr>
        <p:spPr>
          <a:xfrm>
            <a:off x="2505023" y="2985107"/>
            <a:ext cx="152756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s-ES" sz="1200" u="none" cap="none" strike="noStrike">
                <a:solidFill>
                  <a:schemeClr val="dk1"/>
                </a:solidFill>
                <a:latin typeface="Calibri"/>
                <a:ea typeface="Calibri"/>
                <a:cs typeface="Calibri"/>
                <a:sym typeface="Calibri"/>
              </a:rPr>
              <a:t>Data Warehouses</a:t>
            </a:r>
            <a:endParaRPr/>
          </a:p>
        </p:txBody>
      </p:sp>
      <p:sp>
        <p:nvSpPr>
          <p:cNvPr id="279" name="Google Shape;279;p7"/>
          <p:cNvSpPr txBox="1"/>
          <p:nvPr/>
        </p:nvSpPr>
        <p:spPr>
          <a:xfrm>
            <a:off x="3814170" y="6291688"/>
            <a:ext cx="4998178" cy="61555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es-ES" sz="1700">
                <a:solidFill>
                  <a:srgbClr val="27336B"/>
                </a:solidFill>
                <a:latin typeface="Arial"/>
                <a:ea typeface="Arial"/>
                <a:cs typeface="Arial"/>
                <a:sym typeface="Arial"/>
              </a:rPr>
              <a:t>Accessible High-Quality Data </a:t>
            </a:r>
            <a:endParaRPr/>
          </a:p>
          <a:p>
            <a:pPr indent="0" lvl="0" marL="0" marR="0" rtl="0" algn="ctr">
              <a:spcBef>
                <a:spcPts val="0"/>
              </a:spcBef>
              <a:spcAft>
                <a:spcPts val="0"/>
              </a:spcAft>
              <a:buNone/>
            </a:pPr>
            <a:r>
              <a:rPr i="1" lang="es-ES" sz="1700">
                <a:solidFill>
                  <a:srgbClr val="27336B"/>
                </a:solidFill>
                <a:latin typeface="Arial"/>
                <a:ea typeface="Arial"/>
                <a:cs typeface="Arial"/>
                <a:sym typeface="Arial"/>
              </a:rPr>
              <a:t>into a Secure Processing Environment</a:t>
            </a:r>
            <a:endParaRPr i="1" sz="1700">
              <a:solidFill>
                <a:srgbClr val="27336B"/>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8"/>
          <p:cNvSpPr/>
          <p:nvPr/>
        </p:nvSpPr>
        <p:spPr>
          <a:xfrm>
            <a:off x="351416" y="2173017"/>
            <a:ext cx="5756776" cy="3721500"/>
          </a:xfrm>
          <a:prstGeom prst="rect">
            <a:avLst/>
          </a:prstGeom>
          <a:solidFill>
            <a:srgbClr val="B7E1E6"/>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6" name="Google Shape;286;p8"/>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100"/>
              <a:buFont typeface="Arial"/>
              <a:buNone/>
            </a:pPr>
            <a:r>
              <a:rPr lang="es-ES" sz="3100"/>
              <a:t>Value Proposition</a:t>
            </a:r>
            <a:endParaRPr sz="3100"/>
          </a:p>
        </p:txBody>
      </p:sp>
      <p:sp>
        <p:nvSpPr>
          <p:cNvPr id="287" name="Google Shape;287;p8"/>
          <p:cNvSpPr txBox="1"/>
          <p:nvPr/>
        </p:nvSpPr>
        <p:spPr>
          <a:xfrm>
            <a:off x="2744592" y="1453451"/>
            <a:ext cx="6573000" cy="52318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800"/>
              <a:buFont typeface="Arial"/>
              <a:buNone/>
            </a:pPr>
            <a:r>
              <a:rPr b="0" i="0" lang="es-ES" sz="2800" u="none" cap="none" strike="noStrike">
                <a:solidFill>
                  <a:srgbClr val="26336B"/>
                </a:solidFill>
                <a:latin typeface="Arial"/>
                <a:ea typeface="Arial"/>
                <a:cs typeface="Arial"/>
                <a:sym typeface="Arial"/>
              </a:rPr>
              <a:t>Two main </a:t>
            </a:r>
            <a:r>
              <a:rPr i="0" lang="es-ES" sz="2800" u="none" cap="none" strike="noStrike">
                <a:solidFill>
                  <a:srgbClr val="26336B"/>
                </a:solidFill>
                <a:latin typeface="Arial"/>
                <a:ea typeface="Arial"/>
                <a:cs typeface="Arial"/>
                <a:sym typeface="Arial"/>
              </a:rPr>
              <a:t>Value Axis</a:t>
            </a:r>
            <a:r>
              <a:rPr lang="es-ES" sz="2800">
                <a:solidFill>
                  <a:srgbClr val="26336B"/>
                </a:solidFill>
                <a:latin typeface="Arial"/>
                <a:ea typeface="Arial"/>
                <a:cs typeface="Arial"/>
                <a:sym typeface="Arial"/>
              </a:rPr>
              <a:t>:</a:t>
            </a:r>
            <a:endParaRPr b="0" i="0" sz="2800" u="none" cap="none" strike="noStrike">
              <a:solidFill>
                <a:srgbClr val="26336B"/>
              </a:solidFill>
              <a:latin typeface="Arial"/>
              <a:ea typeface="Arial"/>
              <a:cs typeface="Arial"/>
              <a:sym typeface="Arial"/>
            </a:endParaRPr>
          </a:p>
        </p:txBody>
      </p:sp>
      <p:sp>
        <p:nvSpPr>
          <p:cNvPr id="288" name="Google Shape;288;p8"/>
          <p:cNvSpPr txBox="1"/>
          <p:nvPr/>
        </p:nvSpPr>
        <p:spPr>
          <a:xfrm>
            <a:off x="351408" y="2173021"/>
            <a:ext cx="5953500"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600" u="none" cap="none" strike="noStrike">
                <a:solidFill>
                  <a:srgbClr val="26336B"/>
                </a:solidFill>
                <a:latin typeface="Arial"/>
                <a:ea typeface="Arial"/>
                <a:cs typeface="Arial"/>
                <a:sym typeface="Arial"/>
              </a:rPr>
              <a:t>1. </a:t>
            </a:r>
            <a:r>
              <a:rPr b="0" i="0" lang="es-ES" sz="2600" u="none" cap="none" strike="noStrike">
                <a:solidFill>
                  <a:srgbClr val="7030A0"/>
                </a:solidFill>
                <a:latin typeface="Arial"/>
                <a:ea typeface="Arial"/>
                <a:cs typeface="Arial"/>
                <a:sym typeface="Arial"/>
              </a:rPr>
              <a:t>Accessible </a:t>
            </a:r>
            <a:r>
              <a:rPr b="1" lang="es-ES" sz="2600">
                <a:solidFill>
                  <a:srgbClr val="7030A0"/>
                </a:solidFill>
                <a:latin typeface="Arial"/>
                <a:ea typeface="Arial"/>
                <a:cs typeface="Arial"/>
                <a:sym typeface="Arial"/>
              </a:rPr>
              <a:t>Q</a:t>
            </a:r>
            <a:r>
              <a:rPr b="1" i="0" lang="es-ES" sz="2600" u="none" cap="none" strike="noStrike">
                <a:solidFill>
                  <a:srgbClr val="7030A0"/>
                </a:solidFill>
                <a:latin typeface="Arial"/>
                <a:ea typeface="Arial"/>
                <a:cs typeface="Arial"/>
                <a:sym typeface="Arial"/>
              </a:rPr>
              <a:t>uality Data</a:t>
            </a:r>
            <a:endParaRPr b="1" i="0" sz="2600" u="none" cap="none" strike="noStrike">
              <a:solidFill>
                <a:srgbClr val="7030A0"/>
              </a:solidFill>
              <a:latin typeface="Arial"/>
              <a:ea typeface="Arial"/>
              <a:cs typeface="Arial"/>
              <a:sym typeface="Arial"/>
            </a:endParaRPr>
          </a:p>
        </p:txBody>
      </p:sp>
      <p:sp>
        <p:nvSpPr>
          <p:cNvPr id="289" name="Google Shape;289;p8"/>
          <p:cNvSpPr txBox="1"/>
          <p:nvPr/>
        </p:nvSpPr>
        <p:spPr>
          <a:xfrm>
            <a:off x="428515" y="2701791"/>
            <a:ext cx="5602577" cy="272891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000"/>
              <a:buFont typeface="Arial"/>
              <a:buNone/>
            </a:pPr>
            <a:r>
              <a:rPr b="1" i="0" lang="es-ES" sz="1800" u="none" cap="none" strike="noStrike">
                <a:solidFill>
                  <a:srgbClr val="26336B"/>
                </a:solidFill>
                <a:latin typeface="Arial"/>
                <a:ea typeface="Arial"/>
                <a:cs typeface="Arial"/>
                <a:sym typeface="Arial"/>
              </a:rPr>
              <a:t>EUCAIM </a:t>
            </a:r>
            <a:r>
              <a:rPr b="1" i="0" lang="es-ES" sz="1800" u="sng" cap="none" strike="noStrike">
                <a:solidFill>
                  <a:srgbClr val="26336B"/>
                </a:solidFill>
                <a:latin typeface="Arial"/>
                <a:ea typeface="Arial"/>
                <a:cs typeface="Arial"/>
                <a:sym typeface="Arial"/>
              </a:rPr>
              <a:t>Atlas</a:t>
            </a:r>
            <a:r>
              <a:rPr b="1" i="0" lang="es-ES" sz="1800" u="none" cap="none" strike="noStrike">
                <a:solidFill>
                  <a:srgbClr val="26336B"/>
                </a:solidFill>
                <a:latin typeface="Arial"/>
                <a:ea typeface="Arial"/>
                <a:cs typeface="Arial"/>
                <a:sym typeface="Arial"/>
              </a:rPr>
              <a:t> of Cancer Images</a:t>
            </a:r>
            <a:endParaRPr b="0" i="0" sz="1800" u="none" cap="none" strike="noStrike">
              <a:solidFill>
                <a:srgbClr val="26336B"/>
              </a:solidFill>
              <a:latin typeface="Arial"/>
              <a:ea typeface="Arial"/>
              <a:cs typeface="Arial"/>
              <a:sym typeface="Arial"/>
            </a:endParaRPr>
          </a:p>
          <a:p>
            <a:pPr indent="-285750" lvl="0" marL="285750" marR="0" rtl="0" algn="just">
              <a:spcBef>
                <a:spcPts val="1000"/>
              </a:spcBef>
              <a:spcAft>
                <a:spcPts val="0"/>
              </a:spcAft>
              <a:buClr>
                <a:srgbClr val="000000"/>
              </a:buClr>
              <a:buSzPts val="1400"/>
              <a:buFont typeface="Noto Sans Symbols"/>
              <a:buChar char="▪"/>
            </a:pPr>
            <a:r>
              <a:rPr lang="es-ES" sz="1400">
                <a:solidFill>
                  <a:srgbClr val="26336B"/>
                </a:solidFill>
                <a:latin typeface="Arial"/>
                <a:ea typeface="Arial"/>
                <a:cs typeface="Arial"/>
                <a:sym typeface="Arial"/>
              </a:rPr>
              <a:t>Provides data users with existing collections of cancer medical images </a:t>
            </a:r>
            <a:endParaRPr/>
          </a:p>
          <a:p>
            <a:pPr indent="-285750" lvl="0" marL="285750" marR="0" rtl="0" algn="just">
              <a:lnSpc>
                <a:spcPct val="100000"/>
              </a:lnSpc>
              <a:spcBef>
                <a:spcPts val="1000"/>
              </a:spcBef>
              <a:spcAft>
                <a:spcPts val="0"/>
              </a:spcAft>
              <a:buClr>
                <a:srgbClr val="000000"/>
              </a:buClr>
              <a:buSzPts val="1400"/>
              <a:buFont typeface="Noto Sans Symbols"/>
              <a:buChar char="▪"/>
            </a:pPr>
            <a:r>
              <a:rPr lang="es-ES" sz="1400">
                <a:solidFill>
                  <a:srgbClr val="26336B"/>
                </a:solidFill>
                <a:latin typeface="Arial"/>
                <a:ea typeface="Arial"/>
                <a:cs typeface="Arial"/>
                <a:sym typeface="Arial"/>
              </a:rPr>
              <a:t>Meets data holders needs / interest to make their </a:t>
            </a:r>
            <a:r>
              <a:rPr b="1" lang="es-ES" sz="1400">
                <a:solidFill>
                  <a:srgbClr val="26336B"/>
                </a:solidFill>
                <a:latin typeface="Arial"/>
                <a:ea typeface="Arial"/>
                <a:cs typeface="Arial"/>
                <a:sym typeface="Arial"/>
              </a:rPr>
              <a:t>existing</a:t>
            </a:r>
            <a:r>
              <a:rPr lang="es-ES" sz="1400">
                <a:solidFill>
                  <a:srgbClr val="26336B"/>
                </a:solidFill>
                <a:latin typeface="Arial"/>
                <a:ea typeface="Arial"/>
                <a:cs typeface="Arial"/>
                <a:sym typeface="Arial"/>
              </a:rPr>
              <a:t> collections accessible for secondary use. </a:t>
            </a:r>
            <a:endParaRPr sz="300">
              <a:solidFill>
                <a:srgbClr val="26336B"/>
              </a:solidFill>
              <a:latin typeface="Arial"/>
              <a:ea typeface="Arial"/>
              <a:cs typeface="Arial"/>
              <a:sym typeface="Arial"/>
            </a:endParaRPr>
          </a:p>
          <a:p>
            <a:pPr indent="0" lvl="0" marL="0" marR="0" rtl="0" algn="just">
              <a:lnSpc>
                <a:spcPct val="100000"/>
              </a:lnSpc>
              <a:spcBef>
                <a:spcPts val="1000"/>
              </a:spcBef>
              <a:spcAft>
                <a:spcPts val="0"/>
              </a:spcAft>
              <a:buNone/>
            </a:pPr>
            <a:r>
              <a:rPr b="1" i="0" lang="es-ES" sz="1800" u="none" cap="none" strike="noStrike">
                <a:solidFill>
                  <a:srgbClr val="26336B"/>
                </a:solidFill>
                <a:latin typeface="Arial"/>
                <a:ea typeface="Arial"/>
                <a:cs typeface="Arial"/>
                <a:sym typeface="Arial"/>
              </a:rPr>
              <a:t>EUCAIM </a:t>
            </a:r>
            <a:r>
              <a:rPr b="1" i="0" lang="es-ES" sz="1800" u="sng" cap="none" strike="noStrike">
                <a:solidFill>
                  <a:srgbClr val="26336B"/>
                </a:solidFill>
                <a:latin typeface="Arial"/>
                <a:ea typeface="Arial"/>
                <a:cs typeface="Arial"/>
                <a:sym typeface="Arial"/>
              </a:rPr>
              <a:t>Observational Studies</a:t>
            </a:r>
            <a:r>
              <a:rPr b="1" lang="es-ES" sz="1800" u="sng">
                <a:solidFill>
                  <a:srgbClr val="26336B"/>
                </a:solidFill>
                <a:latin typeface="Arial"/>
                <a:ea typeface="Arial"/>
                <a:cs typeface="Arial"/>
                <a:sym typeface="Arial"/>
              </a:rPr>
              <a:t> </a:t>
            </a:r>
            <a:r>
              <a:rPr b="1" lang="es-ES" sz="1800">
                <a:solidFill>
                  <a:srgbClr val="26336B"/>
                </a:solidFill>
                <a:latin typeface="Arial"/>
                <a:ea typeface="Arial"/>
                <a:cs typeface="Arial"/>
                <a:sym typeface="Arial"/>
              </a:rPr>
              <a:t>+ </a:t>
            </a:r>
            <a:r>
              <a:rPr b="1" lang="es-ES" sz="1800" u="sng">
                <a:solidFill>
                  <a:srgbClr val="26336B"/>
                </a:solidFill>
                <a:latin typeface="Arial"/>
                <a:ea typeface="Arial"/>
                <a:cs typeface="Arial"/>
                <a:sym typeface="Arial"/>
              </a:rPr>
              <a:t>Screening</a:t>
            </a:r>
            <a:r>
              <a:rPr b="1" lang="es-ES" sz="1800">
                <a:solidFill>
                  <a:srgbClr val="26336B"/>
                </a:solidFill>
                <a:latin typeface="Arial"/>
                <a:ea typeface="Arial"/>
                <a:cs typeface="Arial"/>
                <a:sym typeface="Arial"/>
              </a:rPr>
              <a:t>: </a:t>
            </a:r>
            <a:r>
              <a:rPr b="1" lang="es-ES" sz="1400">
                <a:solidFill>
                  <a:srgbClr val="26336B"/>
                </a:solidFill>
                <a:latin typeface="Arial"/>
                <a:ea typeface="Arial"/>
                <a:cs typeface="Arial"/>
                <a:sym typeface="Arial"/>
              </a:rPr>
              <a:t>New</a:t>
            </a:r>
            <a:r>
              <a:rPr lang="es-ES" sz="1400">
                <a:solidFill>
                  <a:srgbClr val="26336B"/>
                </a:solidFill>
                <a:latin typeface="Arial"/>
                <a:ea typeface="Arial"/>
                <a:cs typeface="Arial"/>
                <a:sym typeface="Arial"/>
              </a:rPr>
              <a:t> multicentric data collections in response to specific research purposes. </a:t>
            </a:r>
            <a:endParaRPr/>
          </a:p>
          <a:p>
            <a:pPr indent="0" lvl="0" marL="0" marR="0" rtl="0" algn="just">
              <a:lnSpc>
                <a:spcPct val="100000"/>
              </a:lnSpc>
              <a:spcBef>
                <a:spcPts val="1000"/>
              </a:spcBef>
              <a:spcAft>
                <a:spcPts val="0"/>
              </a:spcAft>
              <a:buNone/>
            </a:pPr>
            <a:r>
              <a:t/>
            </a:r>
            <a:endParaRPr b="0" i="0" sz="1800" u="none" cap="none" strike="noStrike">
              <a:solidFill>
                <a:srgbClr val="26336B"/>
              </a:solidFill>
              <a:latin typeface="Arial"/>
              <a:ea typeface="Arial"/>
              <a:cs typeface="Arial"/>
              <a:sym typeface="Arial"/>
            </a:endParaRPr>
          </a:p>
        </p:txBody>
      </p:sp>
      <p:sp>
        <p:nvSpPr>
          <p:cNvPr id="290" name="Google Shape;290;p8"/>
          <p:cNvSpPr/>
          <p:nvPr/>
        </p:nvSpPr>
        <p:spPr>
          <a:xfrm>
            <a:off x="6130514" y="2184288"/>
            <a:ext cx="5829837" cy="3721500"/>
          </a:xfrm>
          <a:prstGeom prst="rect">
            <a:avLst/>
          </a:prstGeom>
          <a:solidFill>
            <a:srgbClr val="D7ECF1"/>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1" name="Google Shape;291;p8"/>
          <p:cNvSpPr txBox="1"/>
          <p:nvPr/>
        </p:nvSpPr>
        <p:spPr>
          <a:xfrm>
            <a:off x="6216338" y="2190358"/>
            <a:ext cx="5812388" cy="49240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s-ES" sz="2600" u="none" cap="none" strike="noStrike">
                <a:solidFill>
                  <a:srgbClr val="26336B"/>
                </a:solidFill>
                <a:latin typeface="Arial"/>
                <a:ea typeface="Arial"/>
                <a:cs typeface="Arial"/>
                <a:sym typeface="Arial"/>
              </a:rPr>
              <a:t>2. </a:t>
            </a:r>
            <a:r>
              <a:rPr b="1" i="0" lang="es-ES" sz="2600" u="none" cap="none" strike="noStrike">
                <a:solidFill>
                  <a:srgbClr val="7030A0"/>
                </a:solidFill>
                <a:latin typeface="Arial"/>
                <a:ea typeface="Arial"/>
                <a:cs typeface="Arial"/>
                <a:sym typeface="Arial"/>
              </a:rPr>
              <a:t>Secure Processing Environment</a:t>
            </a:r>
            <a:endParaRPr b="1" i="0" sz="2600" u="none" cap="none" strike="noStrike">
              <a:solidFill>
                <a:srgbClr val="7030A0"/>
              </a:solidFill>
              <a:latin typeface="Arial"/>
              <a:ea typeface="Arial"/>
              <a:cs typeface="Arial"/>
              <a:sym typeface="Arial"/>
            </a:endParaRPr>
          </a:p>
        </p:txBody>
      </p:sp>
      <p:sp>
        <p:nvSpPr>
          <p:cNvPr id="292" name="Google Shape;292;p8"/>
          <p:cNvSpPr txBox="1"/>
          <p:nvPr/>
        </p:nvSpPr>
        <p:spPr>
          <a:xfrm>
            <a:off x="6304908" y="2716702"/>
            <a:ext cx="5257800" cy="3098244"/>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2800"/>
              <a:buFont typeface="Arial"/>
              <a:buNone/>
            </a:pPr>
            <a:r>
              <a:rPr b="0" i="0" lang="es-ES" sz="1800" u="sng" cap="none" strike="noStrike">
                <a:solidFill>
                  <a:schemeClr val="dk1"/>
                </a:solidFill>
                <a:latin typeface="Arial"/>
                <a:ea typeface="Arial"/>
                <a:cs typeface="Arial"/>
                <a:sym typeface="Arial"/>
              </a:rPr>
              <a:t>For </a:t>
            </a:r>
            <a:r>
              <a:rPr i="0" lang="es-ES" sz="1800" u="sng" cap="none" strike="noStrike">
                <a:solidFill>
                  <a:schemeClr val="dk1"/>
                </a:solidFill>
                <a:latin typeface="Arial"/>
                <a:ea typeface="Arial"/>
                <a:cs typeface="Arial"/>
                <a:sym typeface="Arial"/>
              </a:rPr>
              <a:t>Data Holders</a:t>
            </a:r>
            <a:endParaRPr i="0" sz="1800" u="none" cap="none" strike="noStrike">
              <a:solidFill>
                <a:srgbClr val="000000"/>
              </a:solidFill>
              <a:latin typeface="Arial"/>
              <a:ea typeface="Arial"/>
              <a:cs typeface="Arial"/>
              <a:sym typeface="Arial"/>
            </a:endParaRPr>
          </a:p>
          <a:p>
            <a:pPr indent="-285750" lvl="0" marL="285750" marR="0" rtl="0" algn="just">
              <a:lnSpc>
                <a:spcPct val="100000"/>
              </a:lnSpc>
              <a:spcBef>
                <a:spcPts val="1000"/>
              </a:spcBef>
              <a:spcAft>
                <a:spcPts val="0"/>
              </a:spcAft>
              <a:buClr>
                <a:srgbClr val="000000"/>
              </a:buClr>
              <a:buSzPts val="1400"/>
              <a:buFont typeface="Noto Sans Symbols"/>
              <a:buChar char="▪"/>
            </a:pPr>
            <a:r>
              <a:rPr b="1" i="0" lang="es-ES" sz="1400" u="none" cap="none" strike="noStrike">
                <a:solidFill>
                  <a:srgbClr val="26336B"/>
                </a:solidFill>
                <a:latin typeface="Arial"/>
                <a:ea typeface="Arial"/>
                <a:cs typeface="Arial"/>
                <a:sym typeface="Arial"/>
              </a:rPr>
              <a:t>Maximises guarantees of safety and compliance with technical, ethical and legal requirements</a:t>
            </a:r>
            <a:r>
              <a:rPr lang="es-ES" sz="1400">
                <a:solidFill>
                  <a:srgbClr val="26336B"/>
                </a:solidFill>
                <a:latin typeface="Arial"/>
                <a:ea typeface="Arial"/>
                <a:cs typeface="Arial"/>
                <a:sym typeface="Arial"/>
              </a:rPr>
              <a:t>, thanks to the EUCAIM technology, governance and sharing models (the "</a:t>
            </a:r>
            <a:r>
              <a:rPr i="1" lang="es-ES" sz="1400">
                <a:solidFill>
                  <a:srgbClr val="26336B"/>
                </a:solidFill>
                <a:latin typeface="Arial"/>
                <a:ea typeface="Arial"/>
                <a:cs typeface="Arial"/>
                <a:sym typeface="Arial"/>
              </a:rPr>
              <a:t>EUCAIM Standard</a:t>
            </a:r>
            <a:r>
              <a:rPr lang="es-ES" sz="1400">
                <a:solidFill>
                  <a:srgbClr val="26336B"/>
                </a:solidFill>
                <a:latin typeface="Arial"/>
                <a:ea typeface="Arial"/>
                <a:cs typeface="Arial"/>
                <a:sym typeface="Arial"/>
              </a:rPr>
              <a:t>").</a:t>
            </a:r>
            <a:endParaRPr/>
          </a:p>
          <a:p>
            <a:pPr indent="-285750" lvl="0" marL="285750" marR="0" rtl="0" algn="just">
              <a:lnSpc>
                <a:spcPct val="100000"/>
              </a:lnSpc>
              <a:spcBef>
                <a:spcPts val="1000"/>
              </a:spcBef>
              <a:spcAft>
                <a:spcPts val="0"/>
              </a:spcAft>
              <a:buClr>
                <a:srgbClr val="000000"/>
              </a:buClr>
              <a:buSzPts val="1400"/>
              <a:buFont typeface="Noto Sans Symbols"/>
              <a:buChar char="▪"/>
            </a:pPr>
            <a:r>
              <a:rPr b="1" i="0" lang="es-ES" sz="1400" u="none" cap="none" strike="noStrike">
                <a:solidFill>
                  <a:srgbClr val="26336B"/>
                </a:solidFill>
                <a:latin typeface="Arial"/>
                <a:ea typeface="Arial"/>
                <a:cs typeface="Arial"/>
                <a:sym typeface="Arial"/>
              </a:rPr>
              <a:t>Minimise the effort, time and cost related to the preparation of datasets </a:t>
            </a:r>
            <a:r>
              <a:rPr i="0" lang="es-ES" sz="1400" u="none" cap="none" strike="noStrike">
                <a:solidFill>
                  <a:srgbClr val="26336B"/>
                </a:solidFill>
                <a:latin typeface="Arial"/>
                <a:ea typeface="Arial"/>
                <a:cs typeface="Arial"/>
                <a:sym typeface="Arial"/>
              </a:rPr>
              <a:t>thanks to tools and services provided by EUCAIM.</a:t>
            </a:r>
            <a:endParaRPr/>
          </a:p>
          <a:p>
            <a:pPr indent="0" lvl="0" marL="0" marR="0" rtl="0" algn="just">
              <a:lnSpc>
                <a:spcPct val="100000"/>
              </a:lnSpc>
              <a:spcBef>
                <a:spcPts val="1000"/>
              </a:spcBef>
              <a:spcAft>
                <a:spcPts val="0"/>
              </a:spcAft>
              <a:buNone/>
            </a:pPr>
            <a:r>
              <a:rPr b="0" i="0" lang="es-ES" sz="1800" u="sng" cap="none" strike="noStrike">
                <a:solidFill>
                  <a:srgbClr val="26336B"/>
                </a:solidFill>
                <a:latin typeface="Arial"/>
                <a:ea typeface="Arial"/>
                <a:cs typeface="Arial"/>
                <a:sym typeface="Arial"/>
              </a:rPr>
              <a:t>For </a:t>
            </a:r>
            <a:r>
              <a:rPr i="0" lang="es-ES" sz="1800" u="sng" cap="none" strike="noStrike">
                <a:solidFill>
                  <a:srgbClr val="26336B"/>
                </a:solidFill>
                <a:latin typeface="Arial"/>
                <a:ea typeface="Arial"/>
                <a:cs typeface="Arial"/>
                <a:sym typeface="Arial"/>
              </a:rPr>
              <a:t>Data Users</a:t>
            </a:r>
            <a:endParaRPr i="0" sz="1800" u="sng" cap="none" strike="noStrike">
              <a:solidFill>
                <a:srgbClr val="26336B"/>
              </a:solidFill>
              <a:latin typeface="Arial"/>
              <a:ea typeface="Arial"/>
              <a:cs typeface="Arial"/>
              <a:sym typeface="Arial"/>
            </a:endParaRPr>
          </a:p>
          <a:p>
            <a:pPr indent="-285750" lvl="0" marL="285750" marR="0" rtl="0" algn="just">
              <a:lnSpc>
                <a:spcPct val="100000"/>
              </a:lnSpc>
              <a:spcBef>
                <a:spcPts val="1000"/>
              </a:spcBef>
              <a:spcAft>
                <a:spcPts val="0"/>
              </a:spcAft>
              <a:buClr>
                <a:srgbClr val="000000"/>
              </a:buClr>
              <a:buSzPts val="1400"/>
              <a:buFont typeface="Arial"/>
              <a:buChar char="•"/>
            </a:pPr>
            <a:r>
              <a:rPr b="1" i="0" lang="es-ES" sz="1400" u="none" cap="none" strike="noStrike">
                <a:solidFill>
                  <a:srgbClr val="26336B"/>
                </a:solidFill>
                <a:latin typeface="Arial"/>
                <a:ea typeface="Arial"/>
                <a:cs typeface="Arial"/>
                <a:sym typeface="Arial"/>
              </a:rPr>
              <a:t>Maximises the usefulness of the data </a:t>
            </a:r>
            <a:r>
              <a:rPr i="0" lang="es-ES" sz="1400" u="none" cap="none" strike="noStrike">
                <a:solidFill>
                  <a:srgbClr val="26336B"/>
                </a:solidFill>
                <a:latin typeface="Arial"/>
                <a:ea typeface="Arial"/>
                <a:cs typeface="Arial"/>
                <a:sym typeface="Arial"/>
              </a:rPr>
              <a:t>for specific research purposes.</a:t>
            </a:r>
            <a:endParaRPr i="0" sz="1100" u="none" cap="none" strike="noStrike">
              <a:solidFill>
                <a:srgbClr val="26336B"/>
              </a:solidFill>
              <a:latin typeface="Arial"/>
              <a:ea typeface="Arial"/>
              <a:cs typeface="Arial"/>
              <a:sym typeface="Arial"/>
            </a:endParaRPr>
          </a:p>
        </p:txBody>
      </p:sp>
      <p:sp>
        <p:nvSpPr>
          <p:cNvPr id="293" name="Google Shape;293;p8"/>
          <p:cNvSpPr txBox="1"/>
          <p:nvPr/>
        </p:nvSpPr>
        <p:spPr>
          <a:xfrm>
            <a:off x="397910" y="5058618"/>
            <a:ext cx="5602577" cy="800219"/>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s-ES" sz="1800" u="none" cap="none" strike="noStrike">
                <a:solidFill>
                  <a:srgbClr val="26336B"/>
                </a:solidFill>
                <a:latin typeface="Arial"/>
                <a:ea typeface="Arial"/>
                <a:cs typeface="Arial"/>
                <a:sym typeface="Arial"/>
              </a:rPr>
              <a:t>EUCAIM </a:t>
            </a:r>
            <a:r>
              <a:rPr b="1" i="0" lang="es-ES" sz="1800" u="sng" cap="none" strike="noStrike">
                <a:solidFill>
                  <a:srgbClr val="26336B"/>
                </a:solidFill>
                <a:latin typeface="Arial"/>
                <a:ea typeface="Arial"/>
                <a:cs typeface="Arial"/>
                <a:sym typeface="Arial"/>
              </a:rPr>
              <a:t>Services:</a:t>
            </a:r>
            <a:r>
              <a:rPr i="0" lang="es-ES" sz="1800" cap="none" strike="noStrike">
                <a:solidFill>
                  <a:srgbClr val="26336B"/>
                </a:solidFill>
                <a:latin typeface="Arial"/>
                <a:ea typeface="Arial"/>
                <a:cs typeface="Arial"/>
                <a:sym typeface="Arial"/>
              </a:rPr>
              <a:t> </a:t>
            </a:r>
            <a:r>
              <a:rPr i="0" lang="es-ES" sz="1400" cap="none" strike="noStrike">
                <a:solidFill>
                  <a:srgbClr val="26336B"/>
                </a:solidFill>
                <a:latin typeface="Arial"/>
                <a:ea typeface="Arial"/>
                <a:cs typeface="Arial"/>
                <a:sym typeface="Arial"/>
              </a:rPr>
              <a:t>data-based/intelligence services</a:t>
            </a:r>
            <a:r>
              <a:rPr b="1" i="0" lang="es-ES" sz="1400" cap="none" strike="noStrike">
                <a:solidFill>
                  <a:srgbClr val="26336B"/>
                </a:solidFill>
                <a:latin typeface="Arial"/>
                <a:ea typeface="Arial"/>
                <a:cs typeface="Arial"/>
                <a:sym typeface="Arial"/>
              </a:rPr>
              <a:t> </a:t>
            </a:r>
            <a:r>
              <a:rPr i="0" lang="es-ES" sz="1400" cap="none" strike="noStrike">
                <a:solidFill>
                  <a:srgbClr val="26336B"/>
                </a:solidFill>
                <a:latin typeface="Arial"/>
                <a:ea typeface="Arial"/>
                <a:cs typeface="Arial"/>
                <a:sym typeface="Arial"/>
              </a:rPr>
              <a:t>(i.e.: validator of medical devices and AI algorithms, statistics, regulatory agencies partner</a:t>
            </a:r>
            <a:endParaRPr sz="1400">
              <a:solidFill>
                <a:srgbClr val="26336B"/>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9"/>
          <p:cNvSpPr txBox="1"/>
          <p:nvPr/>
        </p:nvSpPr>
        <p:spPr>
          <a:xfrm>
            <a:off x="5477257" y="4042868"/>
            <a:ext cx="6019342" cy="1989000"/>
          </a:xfrm>
          <a:prstGeom prst="rect">
            <a:avLst/>
          </a:prstGeom>
          <a:solidFill>
            <a:srgbClr val="D1EAEF"/>
          </a:solidFill>
          <a:ln>
            <a:noFill/>
          </a:ln>
        </p:spPr>
        <p:txBody>
          <a:bodyPr anchorCtr="0" anchor="ctr" bIns="162000" lIns="126000" spcFirstLastPara="1" rIns="126000" wrap="square" tIns="162000">
            <a:noAutofit/>
          </a:bodyPr>
          <a:lstStyle/>
          <a:p>
            <a:pPr indent="0" lvl="0" marL="72000" marR="72000" rtl="0" algn="l">
              <a:lnSpc>
                <a:spcPct val="90000"/>
              </a:lnSpc>
              <a:spcBef>
                <a:spcPts val="1000"/>
              </a:spcBef>
              <a:spcAft>
                <a:spcPts val="0"/>
              </a:spcAft>
              <a:buClr>
                <a:srgbClr val="000000"/>
              </a:buClr>
              <a:buSzPts val="2871"/>
              <a:buFont typeface="Arial"/>
              <a:buNone/>
            </a:pPr>
            <a:r>
              <a:t/>
            </a:r>
            <a:endParaRPr b="0" i="1" sz="900" u="none" cap="none" strike="noStrike">
              <a:solidFill>
                <a:srgbClr val="000000"/>
              </a:solidFill>
              <a:latin typeface="Arial"/>
              <a:ea typeface="Arial"/>
              <a:cs typeface="Arial"/>
              <a:sym typeface="Arial"/>
            </a:endParaRPr>
          </a:p>
        </p:txBody>
      </p:sp>
      <p:sp>
        <p:nvSpPr>
          <p:cNvPr id="300" name="Google Shape;300;p9"/>
          <p:cNvSpPr txBox="1"/>
          <p:nvPr>
            <p:ph type="title"/>
          </p:nvPr>
        </p:nvSpPr>
        <p:spPr>
          <a:xfrm>
            <a:off x="516000" y="1"/>
            <a:ext cx="8416800" cy="13282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500"/>
              <a:buFont typeface="Arial"/>
              <a:buNone/>
            </a:pPr>
            <a:r>
              <a:rPr lang="es-ES" sz="3500"/>
              <a:t>SUSTAINABILITY OF OPERATIONS</a:t>
            </a:r>
            <a:br>
              <a:rPr lang="es-ES" sz="3500"/>
            </a:br>
            <a:r>
              <a:rPr lang="es-ES" sz="2800"/>
              <a:t>Operational Model</a:t>
            </a:r>
            <a:endParaRPr sz="2800"/>
          </a:p>
        </p:txBody>
      </p:sp>
      <p:sp>
        <p:nvSpPr>
          <p:cNvPr id="301" name="Google Shape;301;p9"/>
          <p:cNvSpPr txBox="1"/>
          <p:nvPr/>
        </p:nvSpPr>
        <p:spPr>
          <a:xfrm>
            <a:off x="3243650" y="1700428"/>
            <a:ext cx="8294400" cy="1989000"/>
          </a:xfrm>
          <a:prstGeom prst="rect">
            <a:avLst/>
          </a:prstGeom>
          <a:solidFill>
            <a:srgbClr val="D1EAEF"/>
          </a:solidFill>
          <a:ln>
            <a:noFill/>
          </a:ln>
        </p:spPr>
        <p:txBody>
          <a:bodyPr anchorCtr="0" anchor="ctr" bIns="162000" lIns="126000" spcFirstLastPara="1" rIns="126000" wrap="square" tIns="162000">
            <a:noAutofit/>
          </a:bodyPr>
          <a:lstStyle/>
          <a:p>
            <a:pPr indent="0" lvl="0" marL="72000" marR="72000" rtl="0" algn="l">
              <a:lnSpc>
                <a:spcPct val="90000"/>
              </a:lnSpc>
              <a:spcBef>
                <a:spcPts val="1000"/>
              </a:spcBef>
              <a:spcAft>
                <a:spcPts val="0"/>
              </a:spcAft>
              <a:buClr>
                <a:srgbClr val="000000"/>
              </a:buClr>
              <a:buSzPts val="2871"/>
              <a:buFont typeface="Arial"/>
              <a:buNone/>
            </a:pPr>
            <a:r>
              <a:rPr b="0" i="1" lang="es-ES" sz="2871" u="none" cap="none" strike="noStrike">
                <a:solidFill>
                  <a:schemeClr val="dk1"/>
                </a:solidFill>
                <a:latin typeface="Arial"/>
                <a:ea typeface="Arial"/>
                <a:cs typeface="Arial"/>
                <a:sym typeface="Arial"/>
              </a:rPr>
              <a:t>Maintain the operation of the Central Hub beyond the project’s end in full compliance with legal and ethical requirements.</a:t>
            </a:r>
            <a:endParaRPr b="0" i="1" sz="900" u="none" cap="none" strike="noStrike">
              <a:solidFill>
                <a:srgbClr val="000000"/>
              </a:solidFill>
              <a:latin typeface="Arial"/>
              <a:ea typeface="Arial"/>
              <a:cs typeface="Arial"/>
              <a:sym typeface="Arial"/>
            </a:endParaRPr>
          </a:p>
        </p:txBody>
      </p:sp>
      <p:pic>
        <p:nvPicPr>
          <p:cNvPr id="302" name="Google Shape;302;p9"/>
          <p:cNvPicPr preferRelativeResize="0"/>
          <p:nvPr/>
        </p:nvPicPr>
        <p:blipFill rotWithShape="1">
          <a:blip r:embed="rId3">
            <a:alphaModFix/>
          </a:blip>
          <a:srcRect b="20505" l="0" r="66819" t="28620"/>
          <a:stretch/>
        </p:blipFill>
        <p:spPr>
          <a:xfrm>
            <a:off x="695400" y="1700327"/>
            <a:ext cx="2286376" cy="1989100"/>
          </a:xfrm>
          <a:prstGeom prst="rect">
            <a:avLst/>
          </a:prstGeom>
          <a:noFill/>
          <a:ln cap="flat" cmpd="sng" w="9525">
            <a:solidFill>
              <a:schemeClr val="accent4"/>
            </a:solidFill>
            <a:prstDash val="solid"/>
            <a:round/>
            <a:headEnd len="sm" w="sm" type="none"/>
            <a:tailEnd len="sm" w="sm" type="none"/>
          </a:ln>
        </p:spPr>
      </p:pic>
      <p:sp>
        <p:nvSpPr>
          <p:cNvPr id="303" name="Google Shape;303;p9"/>
          <p:cNvSpPr txBox="1"/>
          <p:nvPr/>
        </p:nvSpPr>
        <p:spPr>
          <a:xfrm>
            <a:off x="695401" y="4046097"/>
            <a:ext cx="12007140" cy="584735"/>
          </a:xfrm>
          <a:prstGeom prst="rect">
            <a:avLst/>
          </a:prstGeom>
          <a:noFill/>
          <a:ln>
            <a:noFill/>
          </a:ln>
        </p:spPr>
        <p:txBody>
          <a:bodyPr anchorCtr="0" anchor="t" bIns="45700" lIns="91425" spcFirstLastPara="1" rIns="91425" wrap="square" tIns="45700">
            <a:spAutoFit/>
          </a:bodyPr>
          <a:lstStyle/>
          <a:p>
            <a:pPr indent="0" lvl="0" marL="114300" marR="0" rtl="0" algn="l">
              <a:lnSpc>
                <a:spcPct val="100000"/>
              </a:lnSpc>
              <a:spcBef>
                <a:spcPts val="0"/>
              </a:spcBef>
              <a:spcAft>
                <a:spcPts val="0"/>
              </a:spcAft>
              <a:buClr>
                <a:srgbClr val="000000"/>
              </a:buClr>
              <a:buSzPts val="3200"/>
              <a:buFont typeface="Arial"/>
              <a:buNone/>
            </a:pPr>
            <a:r>
              <a:rPr b="1" i="0" lang="es-ES" sz="3200" u="none" cap="none" strike="noStrike">
                <a:solidFill>
                  <a:srgbClr val="26336B"/>
                </a:solidFill>
                <a:latin typeface="Arial"/>
                <a:ea typeface="Arial"/>
                <a:cs typeface="Arial"/>
                <a:sym typeface="Arial"/>
              </a:rPr>
              <a:t>EUCAIM: Hub Central + Federated Network of Data H.</a:t>
            </a:r>
            <a:endParaRPr b="0" i="0" sz="1400" u="none" cap="none" strike="noStrike">
              <a:solidFill>
                <a:srgbClr val="000000"/>
              </a:solidFill>
              <a:latin typeface="Arial"/>
              <a:ea typeface="Arial"/>
              <a:cs typeface="Arial"/>
              <a:sym typeface="Arial"/>
            </a:endParaRPr>
          </a:p>
        </p:txBody>
      </p:sp>
      <p:sp>
        <p:nvSpPr>
          <p:cNvPr id="304" name="Google Shape;304;p9"/>
          <p:cNvSpPr txBox="1"/>
          <p:nvPr/>
        </p:nvSpPr>
        <p:spPr>
          <a:xfrm>
            <a:off x="5477258" y="4662232"/>
            <a:ext cx="6019342" cy="1477287"/>
          </a:xfrm>
          <a:prstGeom prst="rect">
            <a:avLst/>
          </a:prstGeom>
          <a:noFill/>
          <a:ln>
            <a:noFill/>
          </a:ln>
        </p:spPr>
        <p:txBody>
          <a:bodyPr anchorCtr="0" anchor="t" bIns="45700" lIns="91425" spcFirstLastPara="1" rIns="91425" wrap="square" tIns="45700">
            <a:spAutoFit/>
          </a:bodyPr>
          <a:lstStyle/>
          <a:p>
            <a:pPr indent="-285750" lvl="0" marL="400050" marR="0" rtl="0" algn="l">
              <a:lnSpc>
                <a:spcPct val="100000"/>
              </a:lnSpc>
              <a:spcBef>
                <a:spcPts val="0"/>
              </a:spcBef>
              <a:spcAft>
                <a:spcPts val="0"/>
              </a:spcAft>
              <a:buClr>
                <a:srgbClr val="000000"/>
              </a:buClr>
              <a:buSzPts val="1800"/>
              <a:buFont typeface="Arial"/>
              <a:buChar char="•"/>
            </a:pPr>
            <a:r>
              <a:rPr b="1" lang="es-ES" sz="1800">
                <a:solidFill>
                  <a:srgbClr val="26336B"/>
                </a:solidFill>
                <a:latin typeface="Arial"/>
                <a:ea typeface="Arial"/>
                <a:cs typeface="Arial"/>
                <a:sym typeface="Arial"/>
              </a:rPr>
              <a:t>Member States</a:t>
            </a:r>
            <a:endParaRPr b="1" sz="1800">
              <a:solidFill>
                <a:srgbClr val="26336B"/>
              </a:solidFill>
              <a:latin typeface="Arial"/>
              <a:ea typeface="Arial"/>
              <a:cs typeface="Arial"/>
              <a:sym typeface="Arial"/>
            </a:endParaRPr>
          </a:p>
          <a:p>
            <a:pPr indent="-285750" lvl="1" marL="857250" marR="0" rtl="0" algn="l">
              <a:spcBef>
                <a:spcPts val="0"/>
              </a:spcBef>
              <a:spcAft>
                <a:spcPts val="0"/>
              </a:spcAft>
              <a:buClr>
                <a:srgbClr val="000000"/>
              </a:buClr>
              <a:buSzPts val="1800"/>
              <a:buFont typeface="Courier New"/>
              <a:buChar char="o"/>
            </a:pPr>
            <a:r>
              <a:rPr b="0" i="0" lang="es-ES" sz="1800" u="none" cap="none" strike="noStrike">
                <a:solidFill>
                  <a:srgbClr val="26336B"/>
                </a:solidFill>
                <a:latin typeface="Arial"/>
                <a:ea typeface="Arial"/>
                <a:cs typeface="Arial"/>
                <a:sym typeface="Arial"/>
              </a:rPr>
              <a:t>          Central national node(s)</a:t>
            </a:r>
            <a:endParaRPr/>
          </a:p>
          <a:p>
            <a:pPr indent="-285750" lvl="1" marL="857250" marR="0" rtl="0" algn="l">
              <a:spcBef>
                <a:spcPts val="0"/>
              </a:spcBef>
              <a:spcAft>
                <a:spcPts val="0"/>
              </a:spcAft>
              <a:buClr>
                <a:srgbClr val="000000"/>
              </a:buClr>
              <a:buSzPts val="1800"/>
              <a:buFont typeface="Courier New"/>
              <a:buChar char="o"/>
            </a:pPr>
            <a:r>
              <a:rPr b="0" i="0" lang="es-ES" sz="1800" u="none" cap="none" strike="noStrike">
                <a:solidFill>
                  <a:srgbClr val="26336B"/>
                </a:solidFill>
                <a:latin typeface="Arial"/>
                <a:ea typeface="Arial"/>
                <a:cs typeface="Arial"/>
                <a:sym typeface="Arial"/>
              </a:rPr>
              <a:t>          National nodes with federated structure</a:t>
            </a:r>
            <a:endParaRPr b="0" i="0" sz="1800" u="none" cap="none" strike="noStrike">
              <a:solidFill>
                <a:srgbClr val="26336B"/>
              </a:solidFill>
              <a:latin typeface="Arial"/>
              <a:ea typeface="Arial"/>
              <a:cs typeface="Arial"/>
              <a:sym typeface="Arial"/>
            </a:endParaRPr>
          </a:p>
          <a:p>
            <a:pPr indent="-285750" lvl="0" marL="400050" marR="0" rtl="0" algn="l">
              <a:lnSpc>
                <a:spcPct val="100000"/>
              </a:lnSpc>
              <a:spcBef>
                <a:spcPts val="0"/>
              </a:spcBef>
              <a:spcAft>
                <a:spcPts val="0"/>
              </a:spcAft>
              <a:buClr>
                <a:srgbClr val="000000"/>
              </a:buClr>
              <a:buSzPts val="1800"/>
              <a:buFont typeface="Arial"/>
              <a:buChar char="•"/>
            </a:pPr>
            <a:r>
              <a:rPr lang="es-ES" sz="1800">
                <a:solidFill>
                  <a:srgbClr val="26336B"/>
                </a:solidFill>
                <a:latin typeface="Arial"/>
                <a:ea typeface="Arial"/>
                <a:cs typeface="Arial"/>
                <a:sym typeface="Arial"/>
              </a:rPr>
              <a:t>Other structure (i.e </a:t>
            </a:r>
            <a:r>
              <a:rPr b="1" lang="es-ES" sz="1800">
                <a:solidFill>
                  <a:srgbClr val="26336B"/>
                </a:solidFill>
                <a:latin typeface="Arial"/>
                <a:ea typeface="Arial"/>
                <a:cs typeface="Arial"/>
                <a:sym typeface="Arial"/>
              </a:rPr>
              <a:t>AI4HI</a:t>
            </a:r>
            <a:r>
              <a:rPr lang="es-ES" sz="1800">
                <a:solidFill>
                  <a:srgbClr val="26336B"/>
                </a:solidFill>
                <a:latin typeface="Arial"/>
                <a:ea typeface="Arial"/>
                <a:cs typeface="Arial"/>
                <a:sym typeface="Arial"/>
              </a:rPr>
              <a:t> projects)</a:t>
            </a:r>
            <a:endParaRPr b="0" i="0" sz="1800" u="none" cap="none" strike="noStrike">
              <a:solidFill>
                <a:srgbClr val="26336B"/>
              </a:solidFill>
              <a:latin typeface="Arial"/>
              <a:ea typeface="Arial"/>
              <a:cs typeface="Arial"/>
              <a:sym typeface="Arial"/>
            </a:endParaRPr>
          </a:p>
          <a:p>
            <a:pPr indent="0" lvl="0" marL="114300" marR="0" rtl="0" algn="l">
              <a:lnSpc>
                <a:spcPct val="100000"/>
              </a:lnSpc>
              <a:spcBef>
                <a:spcPts val="0"/>
              </a:spcBef>
              <a:spcAft>
                <a:spcPts val="0"/>
              </a:spcAft>
              <a:buClr>
                <a:srgbClr val="000000"/>
              </a:buClr>
              <a:buSzPts val="3200"/>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EUCAIM">
      <a:dk1>
        <a:srgbClr val="26336B"/>
      </a:dk1>
      <a:lt1>
        <a:srgbClr val="FFFFFF"/>
      </a:lt1>
      <a:dk2>
        <a:srgbClr val="44546A"/>
      </a:dk2>
      <a:lt2>
        <a:srgbClr val="E7E6E6"/>
      </a:lt2>
      <a:accent1>
        <a:srgbClr val="FDC689"/>
      </a:accent1>
      <a:accent2>
        <a:srgbClr val="75C8CE"/>
      </a:accent2>
      <a:accent3>
        <a:srgbClr val="EA6D70"/>
      </a:accent3>
      <a:accent4>
        <a:srgbClr val="26336B"/>
      </a:accent4>
      <a:accent5>
        <a:srgbClr val="E68400"/>
      </a:accent5>
      <a:accent6>
        <a:srgbClr val="349BA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EUCAIM">
      <a:dk1>
        <a:srgbClr val="26336B"/>
      </a:dk1>
      <a:lt1>
        <a:srgbClr val="FFFFFF"/>
      </a:lt1>
      <a:dk2>
        <a:srgbClr val="44546A"/>
      </a:dk2>
      <a:lt2>
        <a:srgbClr val="E7E6E6"/>
      </a:lt2>
      <a:accent1>
        <a:srgbClr val="FDC689"/>
      </a:accent1>
      <a:accent2>
        <a:srgbClr val="75C8CE"/>
      </a:accent2>
      <a:accent3>
        <a:srgbClr val="EA6D70"/>
      </a:accent3>
      <a:accent4>
        <a:srgbClr val="26336B"/>
      </a:accent4>
      <a:accent5>
        <a:srgbClr val="E68400"/>
      </a:accent5>
      <a:accent6>
        <a:srgbClr val="349BA2"/>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2023-10-03T11:41:37Z</dcterms:created>
  <dc:creator>Mario Aznar</dc:creator>
</cp:coreProperties>
</file>