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6" r:id="rId4"/>
  </p:sldMasterIdLst>
  <p:notesMasterIdLst>
    <p:notesMasterId r:id="rId11"/>
  </p:notesMasterIdLst>
  <p:sldIdLst>
    <p:sldId id="2145708450" r:id="rId5"/>
    <p:sldId id="2145708455" r:id="rId6"/>
    <p:sldId id="2145708453" r:id="rId7"/>
    <p:sldId id="2145708456" r:id="rId8"/>
    <p:sldId id="2145708454" r:id="rId9"/>
    <p:sldId id="2145708451" r:id="rId10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1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1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1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1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1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1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1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1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1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9733131A-4F0D-4041-87F2-3612C00757A0}">
          <p14:sldIdLst>
            <p14:sldId id="2145708450"/>
            <p14:sldId id="2145708455"/>
            <p14:sldId id="2145708453"/>
            <p14:sldId id="2145708456"/>
            <p14:sldId id="2145708454"/>
            <p14:sldId id="2145708451"/>
          </p14:sldIdLst>
        </p14:section>
      </p14:sectionLst>
    </p:ext>
    <p:ext uri="{EFAFB233-063F-42B5-8137-9DF3F51BA10A}">
      <p15:sldGuideLst xmlns:p15="http://schemas.microsoft.com/office/powerpoint/2012/main"/>
    </p:ext>
    <p:ext uri="http://customooxmlschemas.google.com/">
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r:id="rId127" roundtripDataSignature="AMtx7mhw5WwqEmGvcwRL8k9TyaD6HMKZN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EZ Cristina (CNECT)" initials="MC(" lastIdx="5" clrIdx="0">
    <p:extLst>
      <p:ext uri="{19B8F6BF-5375-455C-9EA6-DF929625EA0E}">
        <p15:presenceInfo xmlns:p15="http://schemas.microsoft.com/office/powerpoint/2012/main" userId="S-1-5-21-1606980848-2025429265-839522115-8099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2DA5"/>
    <a:srgbClr val="000094"/>
    <a:srgbClr val="EAEAEA"/>
    <a:srgbClr val="1F497D"/>
    <a:srgbClr val="46DAFF"/>
    <a:srgbClr val="B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94660"/>
  </p:normalViewPr>
  <p:slideViewPr>
    <p:cSldViewPr snapToGrid="0">
      <p:cViewPr varScale="1">
        <p:scale>
          <a:sx n="34" d="100"/>
          <a:sy n="34" d="100"/>
        </p:scale>
        <p:origin x="11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33" Type="http://schemas.microsoft.com/office/2016/11/relationships/changesInfo" Target="changesInfos/changesInfo1.xml"/><Relationship Id="rId7" Type="http://schemas.openxmlformats.org/officeDocument/2006/relationships/slide" Target="slides/slide3.xml"/><Relationship Id="rId129" Type="http://schemas.openxmlformats.org/officeDocument/2006/relationships/presProps" Target="presProps.xml"/><Relationship Id="rId2" Type="http://schemas.openxmlformats.org/officeDocument/2006/relationships/customXml" Target="../customXml/item2.xml"/><Relationship Id="rId13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128" Type="http://schemas.openxmlformats.org/officeDocument/2006/relationships/commentAuthors" Target="commentAuthors.xml"/><Relationship Id="rId131" Type="http://schemas.openxmlformats.org/officeDocument/2006/relationships/theme" Target="theme/theme1.xml"/><Relationship Id="rId5" Type="http://schemas.openxmlformats.org/officeDocument/2006/relationships/slide" Target="slides/slide1.xml"/><Relationship Id="rId127" Type="http://customschemas.google.com/relationships/presentationmetadata" Target="metadata"/><Relationship Id="rId10" Type="http://schemas.openxmlformats.org/officeDocument/2006/relationships/slide" Target="slides/slide6.xml"/><Relationship Id="rId13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ébastien PICARDAT" userId="b1ff0cb4-c1ed-40f5-8b59-33da07025040" providerId="ADAL" clId="{736C3911-3A73-4AE1-9ED3-B233A0E7E6AE}"/>
    <pc:docChg chg="custSel modMainMaster">
      <pc:chgData name="Sébastien PICARDAT" userId="b1ff0cb4-c1ed-40f5-8b59-33da07025040" providerId="ADAL" clId="{736C3911-3A73-4AE1-9ED3-B233A0E7E6AE}" dt="2023-11-27T18:00:28.901" v="0" actId="478"/>
      <pc:docMkLst>
        <pc:docMk/>
      </pc:docMkLst>
      <pc:sldMasterChg chg="modSldLayout">
        <pc:chgData name="Sébastien PICARDAT" userId="b1ff0cb4-c1ed-40f5-8b59-33da07025040" providerId="ADAL" clId="{736C3911-3A73-4AE1-9ED3-B233A0E7E6AE}" dt="2023-11-27T18:00:28.901" v="0" actId="478"/>
        <pc:sldMasterMkLst>
          <pc:docMk/>
          <pc:sldMasterMk cId="2293119969" sldId="2147483666"/>
        </pc:sldMasterMkLst>
        <pc:sldLayoutChg chg="delSp mod">
          <pc:chgData name="Sébastien PICARDAT" userId="b1ff0cb4-c1ed-40f5-8b59-33da07025040" providerId="ADAL" clId="{736C3911-3A73-4AE1-9ED3-B233A0E7E6AE}" dt="2023-11-27T18:00:28.901" v="0" actId="478"/>
          <pc:sldLayoutMkLst>
            <pc:docMk/>
            <pc:sldMasterMk cId="2293119969" sldId="2147483666"/>
            <pc:sldLayoutMk cId="4116872277" sldId="2147483673"/>
          </pc:sldLayoutMkLst>
          <pc:picChg chg="del">
            <ac:chgData name="Sébastien PICARDAT" userId="b1ff0cb4-c1ed-40f5-8b59-33da07025040" providerId="ADAL" clId="{736C3911-3A73-4AE1-9ED3-B233A0E7E6AE}" dt="2023-11-27T18:00:28.901" v="0" actId="478"/>
            <ac:picMkLst>
              <pc:docMk/>
              <pc:sldMasterMk cId="2293119969" sldId="2147483666"/>
              <pc:sldLayoutMk cId="4116872277" sldId="2147483673"/>
              <ac:picMk id="8" creationId="{41092445-41F2-46BF-BE49-6895916C6EE2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Google Shape;6;n"/>
          <p:cNvSpPr txBox="1">
            <a:spLocks noGrp="1"/>
          </p:cNvSpPr>
          <p:nvPr>
            <p:ph type="dt" idx="10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1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1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1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1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1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1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1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1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1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F1BD19-FD37-492B-AF0B-A8676E2C3775}" type="slidenum">
              <a:rPr kumimoji="0" lang="en-BE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BE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6377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F1BD19-FD37-492B-AF0B-A8676E2C3775}" type="slidenum">
              <a:rPr kumimoji="0" lang="en-BE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BE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31670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F1BD19-FD37-492B-AF0B-A8676E2C3775}" type="slidenum">
              <a:rPr kumimoji="0" lang="en-BE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BE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643389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F1BD19-FD37-492B-AF0B-A8676E2C3775}" type="slidenum">
              <a:rPr kumimoji="0" lang="en-BE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BE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77730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F1BD19-FD37-492B-AF0B-A8676E2C3775}" type="slidenum">
              <a:rPr kumimoji="0" lang="en-BE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BE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366222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F1BD19-FD37-492B-AF0B-A8676E2C3775}" type="slidenum">
              <a:rPr kumimoji="0" lang="en-BE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BE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94144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63059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"/>
            <a:ext cx="18288000" cy="1894523"/>
          </a:xfrm>
          <a:custGeom>
            <a:avLst/>
            <a:gdLst/>
            <a:ahLst/>
            <a:cxnLst/>
            <a:rect l="l" t="t" r="r" b="b"/>
            <a:pathLst>
              <a:path w="12192000" h="1263015">
                <a:moveTo>
                  <a:pt x="12192000" y="0"/>
                </a:moveTo>
                <a:lnTo>
                  <a:pt x="0" y="0"/>
                </a:lnTo>
                <a:lnTo>
                  <a:pt x="0" y="1262743"/>
                </a:lnTo>
                <a:lnTo>
                  <a:pt x="12192000" y="1262743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94"/>
          </a:solidFill>
        </p:spPr>
        <p:txBody>
          <a:bodyPr wrap="square" lIns="0" tIns="0" rIns="0" bIns="0" rtlCol="0"/>
          <a:lstStyle/>
          <a:p>
            <a:endParaRPr sz="3150"/>
          </a:p>
        </p:txBody>
      </p:sp>
      <p:sp>
        <p:nvSpPr>
          <p:cNvPr id="17" name="bg object 17"/>
          <p:cNvSpPr/>
          <p:nvPr/>
        </p:nvSpPr>
        <p:spPr>
          <a:xfrm>
            <a:off x="0" y="1"/>
            <a:ext cx="18288000" cy="1894523"/>
          </a:xfrm>
          <a:custGeom>
            <a:avLst/>
            <a:gdLst/>
            <a:ahLst/>
            <a:cxnLst/>
            <a:rect l="l" t="t" r="r" b="b"/>
            <a:pathLst>
              <a:path w="12192000" h="1263015">
                <a:moveTo>
                  <a:pt x="0" y="0"/>
                </a:moveTo>
                <a:lnTo>
                  <a:pt x="12192000" y="0"/>
                </a:lnTo>
                <a:lnTo>
                  <a:pt x="12192000" y="1262743"/>
                </a:lnTo>
                <a:lnTo>
                  <a:pt x="0" y="1262743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6B"/>
            </a:solidFill>
          </a:ln>
        </p:spPr>
        <p:txBody>
          <a:bodyPr wrap="square" lIns="0" tIns="0" rIns="0" bIns="0" rtlCol="0"/>
          <a:lstStyle/>
          <a:p>
            <a:endParaRPr sz="315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7887" y="128017"/>
            <a:ext cx="16018854" cy="669414"/>
          </a:xfrm>
        </p:spPr>
        <p:txBody>
          <a:bodyPr lIns="0" tIns="0" rIns="0" bIns="0"/>
          <a:lstStyle>
            <a:lvl1pPr>
              <a:defRPr sz="4350" b="0" i="0">
                <a:solidFill>
                  <a:srgbClr val="00009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8851" y="3766566"/>
            <a:ext cx="17221200" cy="415498"/>
          </a:xfrm>
        </p:spPr>
        <p:txBody>
          <a:bodyPr lIns="0" tIns="0" rIns="0" bIns="0"/>
          <a:lstStyle>
            <a:lvl1pPr>
              <a:defRPr sz="2700" b="0" i="0">
                <a:solidFill>
                  <a:srgbClr val="2A2A2A"/>
                </a:solidFill>
                <a:latin typeface="Titillium Web"/>
                <a:cs typeface="Titillium Web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28951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"/>
            <a:ext cx="18288000" cy="1894523"/>
          </a:xfrm>
          <a:custGeom>
            <a:avLst/>
            <a:gdLst/>
            <a:ahLst/>
            <a:cxnLst/>
            <a:rect l="l" t="t" r="r" b="b"/>
            <a:pathLst>
              <a:path w="12192000" h="1263015">
                <a:moveTo>
                  <a:pt x="12192000" y="0"/>
                </a:moveTo>
                <a:lnTo>
                  <a:pt x="0" y="0"/>
                </a:lnTo>
                <a:lnTo>
                  <a:pt x="0" y="1262743"/>
                </a:lnTo>
                <a:lnTo>
                  <a:pt x="12192000" y="1262743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94"/>
          </a:solidFill>
        </p:spPr>
        <p:txBody>
          <a:bodyPr wrap="square" lIns="0" tIns="0" rIns="0" bIns="0" rtlCol="0"/>
          <a:lstStyle/>
          <a:p>
            <a:endParaRPr sz="3150"/>
          </a:p>
        </p:txBody>
      </p:sp>
      <p:sp>
        <p:nvSpPr>
          <p:cNvPr id="17" name="bg object 17"/>
          <p:cNvSpPr/>
          <p:nvPr/>
        </p:nvSpPr>
        <p:spPr>
          <a:xfrm>
            <a:off x="0" y="1"/>
            <a:ext cx="18288000" cy="1894523"/>
          </a:xfrm>
          <a:custGeom>
            <a:avLst/>
            <a:gdLst/>
            <a:ahLst/>
            <a:cxnLst/>
            <a:rect l="l" t="t" r="r" b="b"/>
            <a:pathLst>
              <a:path w="12192000" h="1263015">
                <a:moveTo>
                  <a:pt x="0" y="0"/>
                </a:moveTo>
                <a:lnTo>
                  <a:pt x="12192000" y="0"/>
                </a:lnTo>
                <a:lnTo>
                  <a:pt x="12192000" y="1262743"/>
                </a:lnTo>
                <a:lnTo>
                  <a:pt x="0" y="1262743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6B"/>
            </a:solidFill>
          </a:ln>
        </p:spPr>
        <p:txBody>
          <a:bodyPr wrap="square" lIns="0" tIns="0" rIns="0" bIns="0" rtlCol="0"/>
          <a:lstStyle/>
          <a:p>
            <a:endParaRPr sz="3150"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177271"/>
            <a:ext cx="18288000" cy="109727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886433" y="228601"/>
            <a:ext cx="2596895" cy="144932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7887" y="128017"/>
            <a:ext cx="16018854" cy="669414"/>
          </a:xfrm>
        </p:spPr>
        <p:txBody>
          <a:bodyPr lIns="0" tIns="0" rIns="0" bIns="0"/>
          <a:lstStyle>
            <a:lvl1pPr>
              <a:defRPr sz="4350" b="0" i="0">
                <a:solidFill>
                  <a:srgbClr val="00009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6135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2856546"/>
          </a:xfrm>
          <a:custGeom>
            <a:avLst/>
            <a:gdLst/>
            <a:ahLst/>
            <a:cxnLst/>
            <a:rect l="l" t="t" r="r" b="b"/>
            <a:pathLst>
              <a:path w="12192000" h="1904364">
                <a:moveTo>
                  <a:pt x="0" y="1903956"/>
                </a:moveTo>
                <a:lnTo>
                  <a:pt x="12192000" y="1903956"/>
                </a:lnTo>
                <a:lnTo>
                  <a:pt x="12192000" y="0"/>
                </a:lnTo>
                <a:lnTo>
                  <a:pt x="0" y="0"/>
                </a:lnTo>
                <a:lnTo>
                  <a:pt x="0" y="1903956"/>
                </a:lnTo>
                <a:close/>
              </a:path>
            </a:pathLst>
          </a:custGeom>
          <a:solidFill>
            <a:srgbClr val="000094"/>
          </a:solidFill>
        </p:spPr>
        <p:txBody>
          <a:bodyPr wrap="square" lIns="0" tIns="0" rIns="0" bIns="0" rtlCol="0"/>
          <a:lstStyle/>
          <a:p>
            <a:endParaRPr sz="3150"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6B"/>
            </a:solidFill>
          </a:ln>
        </p:spPr>
        <p:txBody>
          <a:bodyPr wrap="square" lIns="0" tIns="0" rIns="0" bIns="0" rtlCol="0"/>
          <a:lstStyle/>
          <a:p>
            <a:endParaRPr sz="3150"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855935"/>
            <a:ext cx="18288000" cy="7431065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93992" y="6615683"/>
            <a:ext cx="11489436" cy="3671316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886433" y="676657"/>
            <a:ext cx="2596895" cy="144932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7887" y="128017"/>
            <a:ext cx="16018854" cy="669414"/>
          </a:xfrm>
        </p:spPr>
        <p:txBody>
          <a:bodyPr lIns="0" tIns="0" rIns="0" bIns="0"/>
          <a:lstStyle>
            <a:lvl1pPr>
              <a:defRPr sz="4350" b="0" i="0">
                <a:solidFill>
                  <a:srgbClr val="00009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9493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2856546"/>
          </a:xfrm>
          <a:custGeom>
            <a:avLst/>
            <a:gdLst/>
            <a:ahLst/>
            <a:cxnLst/>
            <a:rect l="l" t="t" r="r" b="b"/>
            <a:pathLst>
              <a:path w="12192000" h="1904364">
                <a:moveTo>
                  <a:pt x="0" y="1903956"/>
                </a:moveTo>
                <a:lnTo>
                  <a:pt x="12192000" y="1903956"/>
                </a:lnTo>
                <a:lnTo>
                  <a:pt x="12192000" y="0"/>
                </a:lnTo>
                <a:lnTo>
                  <a:pt x="0" y="0"/>
                </a:lnTo>
                <a:lnTo>
                  <a:pt x="0" y="1903956"/>
                </a:lnTo>
                <a:close/>
              </a:path>
            </a:pathLst>
          </a:custGeom>
          <a:solidFill>
            <a:srgbClr val="000094"/>
          </a:solidFill>
        </p:spPr>
        <p:txBody>
          <a:bodyPr wrap="square" lIns="0" tIns="0" rIns="0" bIns="0" rtlCol="0"/>
          <a:lstStyle/>
          <a:p>
            <a:endParaRPr sz="3150"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6B"/>
            </a:solidFill>
          </a:ln>
        </p:spPr>
        <p:txBody>
          <a:bodyPr wrap="square" lIns="0" tIns="0" rIns="0" bIns="0" rtlCol="0"/>
          <a:lstStyle/>
          <a:p>
            <a:endParaRPr sz="3150"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855935"/>
            <a:ext cx="18288000" cy="7431065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93992" y="6615683"/>
            <a:ext cx="11489436" cy="3671316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886433" y="676657"/>
            <a:ext cx="2596895" cy="1449323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1546104" y="7424574"/>
            <a:ext cx="270510" cy="0"/>
          </a:xfrm>
          <a:custGeom>
            <a:avLst/>
            <a:gdLst/>
            <a:ahLst/>
            <a:cxnLst/>
            <a:rect l="l" t="t" r="r" b="b"/>
            <a:pathLst>
              <a:path w="180340">
                <a:moveTo>
                  <a:pt x="0" y="0"/>
                </a:moveTo>
                <a:lnTo>
                  <a:pt x="180000" y="1"/>
                </a:lnTo>
              </a:path>
            </a:pathLst>
          </a:custGeom>
          <a:ln w="57150">
            <a:solidFill>
              <a:srgbClr val="46DAFF"/>
            </a:solidFill>
          </a:ln>
        </p:spPr>
        <p:txBody>
          <a:bodyPr wrap="square" lIns="0" tIns="0" rIns="0" bIns="0" rtlCol="0"/>
          <a:lstStyle/>
          <a:p>
            <a:endParaRPr sz="3150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76298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03EB85B-3EA8-4814-B5ED-06F4F7B8D42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73908" y="2408756"/>
            <a:ext cx="12593750" cy="3262432"/>
          </a:xfrm>
          <a:prstGeom prst="rect">
            <a:avLst/>
          </a:prstGeom>
        </p:spPr>
        <p:txBody>
          <a:bodyPr lIns="0" tIns="0"/>
          <a:lstStyle>
            <a:lvl1pPr marL="486000" indent="-486000">
              <a:lnSpc>
                <a:spcPct val="100000"/>
              </a:lnSpc>
              <a:spcBef>
                <a:spcPts val="1200"/>
              </a:spcBef>
              <a:buFontTx/>
              <a:buBlip>
                <a:blip r:embed="rId2"/>
              </a:buBlip>
              <a:defRPr sz="2700">
                <a:solidFill>
                  <a:schemeClr val="accent6">
                    <a:lumMod val="50000"/>
                  </a:schemeClr>
                </a:solidFill>
              </a:defRPr>
            </a:lvl1pPr>
            <a:lvl2pPr marL="916782" indent="-485775">
              <a:lnSpc>
                <a:spcPct val="100000"/>
              </a:lnSpc>
              <a:spcBef>
                <a:spcPts val="1200"/>
              </a:spcBef>
              <a:buFontTx/>
              <a:buBlip>
                <a:blip r:embed="rId3"/>
              </a:buBlip>
              <a:defRPr sz="2700">
                <a:solidFill>
                  <a:schemeClr val="accent6">
                    <a:lumMod val="50000"/>
                  </a:schemeClr>
                </a:solidFill>
              </a:defRPr>
            </a:lvl2pPr>
            <a:lvl3pPr marL="1295400" indent="-431007">
              <a:lnSpc>
                <a:spcPct val="100000"/>
              </a:lnSpc>
              <a:spcBef>
                <a:spcPts val="1200"/>
              </a:spcBef>
              <a:buFontTx/>
              <a:buBlip>
                <a:blip r:embed="rId4"/>
              </a:buBlip>
              <a:defRPr sz="2700">
                <a:solidFill>
                  <a:schemeClr val="accent6">
                    <a:lumMod val="50000"/>
                  </a:schemeClr>
                </a:solidFill>
              </a:defRPr>
            </a:lvl3pPr>
            <a:lvl4pPr marL="1674000" indent="-432000">
              <a:lnSpc>
                <a:spcPct val="100000"/>
              </a:lnSpc>
              <a:spcBef>
                <a:spcPts val="1200"/>
              </a:spcBef>
              <a:buFontTx/>
              <a:buBlip>
                <a:blip r:embed="rId5"/>
              </a:buBlip>
              <a:defRPr sz="2700">
                <a:solidFill>
                  <a:schemeClr val="accent6">
                    <a:lumMod val="50000"/>
                  </a:schemeClr>
                </a:solidFill>
              </a:defRPr>
            </a:lvl4pPr>
            <a:lvl5pPr marL="2052000" marR="0" indent="-432000" algn="l" defTabSz="13716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Blip>
                <a:blip r:embed="rId5"/>
              </a:buBlip>
              <a:tabLst/>
              <a:defRPr sz="2700">
                <a:solidFill>
                  <a:schemeClr val="accent6">
                    <a:lumMod val="50000"/>
                  </a:schemeClr>
                </a:solidFill>
              </a:defRPr>
            </a:lvl5pPr>
            <a:lvl6pPr marL="3771900" indent="-342900">
              <a:buNone/>
              <a:defRPr/>
            </a:lvl6pPr>
          </a:lstStyle>
          <a:p>
            <a:pPr lvl="0"/>
            <a:r>
              <a:rPr lang="de-DE"/>
              <a:t>This is a bullet point</a:t>
            </a:r>
          </a:p>
          <a:p>
            <a:pPr lvl="1"/>
            <a:r>
              <a:rPr lang="de-DE"/>
              <a:t>This is a bullet point level 2</a:t>
            </a:r>
          </a:p>
          <a:p>
            <a:pPr lvl="2"/>
            <a:r>
              <a:rPr lang="de-DE"/>
              <a:t>This is a bullet point level 3</a:t>
            </a:r>
          </a:p>
          <a:p>
            <a:pPr lvl="3"/>
            <a:r>
              <a:rPr lang="de-DE"/>
              <a:t>Level 4</a:t>
            </a:r>
          </a:p>
          <a:p>
            <a:pPr lvl="4"/>
            <a:r>
              <a:rPr lang="de-DE"/>
              <a:t>Level 5</a:t>
            </a:r>
          </a:p>
          <a:p>
            <a:pPr lvl="4"/>
            <a:endParaRPr lang="de-DE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3A814B79-7DD9-4587-A8FC-4C56C805E7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3908" y="680777"/>
            <a:ext cx="10312733" cy="669414"/>
          </a:xfrm>
          <a:prstGeom prst="rect">
            <a:avLst/>
          </a:prstGeom>
        </p:spPr>
        <p:txBody>
          <a:bodyPr lIns="0" tIns="0" rIns="0"/>
          <a:lstStyle>
            <a:lvl1pPr>
              <a:defRPr sz="4350" b="0">
                <a:solidFill>
                  <a:schemeClr val="tx2"/>
                </a:solidFill>
              </a:defRPr>
            </a:lvl1pPr>
          </a:lstStyle>
          <a:p>
            <a:r>
              <a:rPr lang="de-DE"/>
              <a:t>This is a headline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394AF2E-07B2-4DEB-AD41-6C3F4EDBC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F46B9-A9EA-46E8-9387-E7BC4E11D982}" type="datetime4">
              <a:rPr lang="en-GB" smtClean="0"/>
              <a:t>27 November 2023</a:t>
            </a:fld>
            <a:endParaRPr lang="de-DE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0789A6C1-9C26-480A-86F2-4CA28FAB5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err="1"/>
              <a:t>Presentation</a:t>
            </a:r>
            <a:r>
              <a:rPr lang="de-DE"/>
              <a:t> title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689500E-9FB2-4CE0-B162-6944DD36D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35E09-D06A-4765-B4D1-A70A5B2E5B6E}" type="slidenum">
              <a:rPr lang="de-DE" smtClean="0"/>
              <a:pPr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687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9527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914220" y="410400"/>
            <a:ext cx="16458660" cy="1717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2700" b="0" strike="noStrike" spc="-2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914220" y="2406780"/>
            <a:ext cx="16458660" cy="596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00" b="0" strike="noStrike" spc="-2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DD32800B-CB8B-41D1-BCBE-9F509ECD9CCD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4696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F2C451A3-A16D-467D-B2F5-682E43A1EDDF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5190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chemeClr val="accent1">
                <a:lumMod val="5000"/>
                <a:lumOff val="95000"/>
              </a:schemeClr>
            </a:gs>
            <a:gs pos="62000">
              <a:schemeClr val="bg1">
                <a:lumMod val="93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7887" y="128017"/>
            <a:ext cx="16018854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0" i="0">
                <a:solidFill>
                  <a:srgbClr val="00009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8851" y="3766566"/>
            <a:ext cx="172212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2A2A2A"/>
                </a:solidFill>
                <a:latin typeface="Titillium Web"/>
                <a:cs typeface="Titillium Web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323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323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0" y="9566910"/>
            <a:ext cx="4206240" cy="323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3119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3" r:id="rId6"/>
    <p:sldLayoutId id="2147483674" r:id="rId7"/>
    <p:sldLayoutId id="2147483675" r:id="rId8"/>
    <p:sldLayoutId id="2147483676" r:id="rId9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685800">
        <a:defRPr>
          <a:latin typeface="+mn-lt"/>
          <a:ea typeface="+mn-ea"/>
          <a:cs typeface="+mn-cs"/>
        </a:defRPr>
      </a:lvl2pPr>
      <a:lvl3pPr marL="1371600">
        <a:defRPr>
          <a:latin typeface="+mn-lt"/>
          <a:ea typeface="+mn-ea"/>
          <a:cs typeface="+mn-cs"/>
        </a:defRPr>
      </a:lvl3pPr>
      <a:lvl4pPr marL="2057400">
        <a:defRPr>
          <a:latin typeface="+mn-lt"/>
          <a:ea typeface="+mn-ea"/>
          <a:cs typeface="+mn-cs"/>
        </a:defRPr>
      </a:lvl4pPr>
      <a:lvl5pPr marL="2743200">
        <a:defRPr>
          <a:latin typeface="+mn-lt"/>
          <a:ea typeface="+mn-ea"/>
          <a:cs typeface="+mn-cs"/>
        </a:defRPr>
      </a:lvl5pPr>
      <a:lvl6pPr marL="3429000">
        <a:defRPr>
          <a:latin typeface="+mn-lt"/>
          <a:ea typeface="+mn-ea"/>
          <a:cs typeface="+mn-cs"/>
        </a:defRPr>
      </a:lvl6pPr>
      <a:lvl7pPr marL="4114800">
        <a:defRPr>
          <a:latin typeface="+mn-lt"/>
          <a:ea typeface="+mn-ea"/>
          <a:cs typeface="+mn-cs"/>
        </a:defRPr>
      </a:lvl7pPr>
      <a:lvl8pPr marL="4800600">
        <a:defRPr>
          <a:latin typeface="+mn-lt"/>
          <a:ea typeface="+mn-ea"/>
          <a:cs typeface="+mn-cs"/>
        </a:defRPr>
      </a:lvl8pPr>
      <a:lvl9pPr marL="54864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685800">
        <a:defRPr>
          <a:latin typeface="+mn-lt"/>
          <a:ea typeface="+mn-ea"/>
          <a:cs typeface="+mn-cs"/>
        </a:defRPr>
      </a:lvl2pPr>
      <a:lvl3pPr marL="1371600">
        <a:defRPr>
          <a:latin typeface="+mn-lt"/>
          <a:ea typeface="+mn-ea"/>
          <a:cs typeface="+mn-cs"/>
        </a:defRPr>
      </a:lvl3pPr>
      <a:lvl4pPr marL="2057400">
        <a:defRPr>
          <a:latin typeface="+mn-lt"/>
          <a:ea typeface="+mn-ea"/>
          <a:cs typeface="+mn-cs"/>
        </a:defRPr>
      </a:lvl4pPr>
      <a:lvl5pPr marL="2743200">
        <a:defRPr>
          <a:latin typeface="+mn-lt"/>
          <a:ea typeface="+mn-ea"/>
          <a:cs typeface="+mn-cs"/>
        </a:defRPr>
      </a:lvl5pPr>
      <a:lvl6pPr marL="3429000">
        <a:defRPr>
          <a:latin typeface="+mn-lt"/>
          <a:ea typeface="+mn-ea"/>
          <a:cs typeface="+mn-cs"/>
        </a:defRPr>
      </a:lvl6pPr>
      <a:lvl7pPr marL="4114800">
        <a:defRPr>
          <a:latin typeface="+mn-lt"/>
          <a:ea typeface="+mn-ea"/>
          <a:cs typeface="+mn-cs"/>
        </a:defRPr>
      </a:lvl7pPr>
      <a:lvl8pPr marL="4800600">
        <a:defRPr>
          <a:latin typeface="+mn-lt"/>
          <a:ea typeface="+mn-ea"/>
          <a:cs typeface="+mn-cs"/>
        </a:defRPr>
      </a:lvl8pPr>
      <a:lvl9pPr marL="54864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31.png"/><Relationship Id="rId5" Type="http://schemas.openxmlformats.org/officeDocument/2006/relationships/image" Target="../media/image26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5.png"/><Relationship Id="rId9" Type="http://schemas.microsoft.com/office/2007/relationships/hdphoto" Target="../media/hdphoto1.wdp"/><Relationship Id="rId14" Type="http://schemas.openxmlformats.org/officeDocument/2006/relationships/image" Target="../media/image3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sebastien.picardat@agdatahub.e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yellow and green light on a black background&#10;&#10;Description automatically generated">
            <a:extLst>
              <a:ext uri="{FF2B5EF4-FFF2-40B4-BE49-F238E27FC236}">
                <a16:creationId xmlns:a16="http://schemas.microsoft.com/office/drawing/2014/main" id="{7EE649E2-1DF0-12D2-4795-B87E62077D6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-2879680" y="-1750326"/>
            <a:ext cx="21167679" cy="1203732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C1FE4F5-B5CA-9FC1-381C-C221C33BD091}"/>
              </a:ext>
            </a:extLst>
          </p:cNvPr>
          <p:cNvSpPr/>
          <p:nvPr/>
        </p:nvSpPr>
        <p:spPr>
          <a:xfrm>
            <a:off x="571500" y="2782847"/>
            <a:ext cx="8801100" cy="3771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buClrTx/>
              <a:defRPr/>
            </a:pPr>
            <a:endParaRPr lang="en-BE" sz="2700">
              <a:solidFill>
                <a:srgbClr val="46DAFF"/>
              </a:solidFill>
              <a:latin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887E33-D478-8591-74D6-E963508C52A5}"/>
              </a:ext>
            </a:extLst>
          </p:cNvPr>
          <p:cNvSpPr txBox="1">
            <a:spLocks/>
          </p:cNvSpPr>
          <p:nvPr/>
        </p:nvSpPr>
        <p:spPr>
          <a:xfrm>
            <a:off x="2810343" y="704532"/>
            <a:ext cx="11591457" cy="112426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2900" b="0" i="0">
                <a:solidFill>
                  <a:schemeClr val="tx2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ctr" defTabSz="1371600">
              <a:buClrTx/>
              <a:defRPr/>
            </a:pPr>
            <a:endParaRPr lang="en-GB" sz="5400" b="1" dirty="0">
              <a:solidFill>
                <a:srgbClr val="1F497D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A23FD41-0BF3-1C9C-3BA0-5B5FA6EF7442}"/>
              </a:ext>
            </a:extLst>
          </p:cNvPr>
          <p:cNvSpPr txBox="1">
            <a:spLocks/>
          </p:cNvSpPr>
          <p:nvPr/>
        </p:nvSpPr>
        <p:spPr>
          <a:xfrm>
            <a:off x="905535" y="731370"/>
            <a:ext cx="14199401" cy="2526180"/>
          </a:xfrm>
          <a:prstGeom prst="rect">
            <a:avLst/>
          </a:prstGeom>
        </p:spPr>
        <p:txBody>
          <a:bodyPr wrap="square" lIns="0" tIns="0" rIns="0" bIns="0">
            <a:normAutofit fontScale="92500"/>
          </a:bodyPr>
          <a:lstStyle>
            <a:lvl1pPr>
              <a:defRPr sz="4350" b="0" i="0">
                <a:solidFill>
                  <a:schemeClr val="tx2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sz="6600" dirty="0">
                <a:solidFill>
                  <a:srgbClr val="000094"/>
                </a:solidFill>
              </a:rPr>
              <a:t>Towards the Common European agriculture data space through EDIC mechanism ?</a:t>
            </a:r>
            <a:endParaRPr lang="en-GB" sz="6600" dirty="0">
              <a:solidFill>
                <a:srgbClr val="000094"/>
              </a:solidFill>
            </a:endParaRPr>
          </a:p>
          <a:p>
            <a:pPr>
              <a:buClrTx/>
              <a:buFontTx/>
            </a:pPr>
            <a:endParaRPr lang="en-US" sz="6600" dirty="0">
              <a:solidFill>
                <a:srgbClr val="2D2DA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6B1AE91F-9595-A8D9-1243-26486D2CC9CA}"/>
              </a:ext>
            </a:extLst>
          </p:cNvPr>
          <p:cNvSpPr txBox="1">
            <a:spLocks/>
          </p:cNvSpPr>
          <p:nvPr/>
        </p:nvSpPr>
        <p:spPr>
          <a:xfrm>
            <a:off x="905536" y="6186543"/>
            <a:ext cx="15643191" cy="1143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 u="none" strike="noStrike" cap="none">
                <a:solidFill>
                  <a:schemeClr val="bg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z="4800" dirty="0">
                <a:solidFill>
                  <a:srgbClr val="2D2DA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Sébastien Picardat</a:t>
            </a:r>
            <a:endParaRPr lang="en-BE" sz="4800" dirty="0">
              <a:solidFill>
                <a:srgbClr val="2D2DA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551AAC6-9B4D-DA52-B2B6-AFCE04518E92}"/>
              </a:ext>
            </a:extLst>
          </p:cNvPr>
          <p:cNvSpPr txBox="1">
            <a:spLocks/>
          </p:cNvSpPr>
          <p:nvPr/>
        </p:nvSpPr>
        <p:spPr>
          <a:xfrm>
            <a:off x="905535" y="7342815"/>
            <a:ext cx="15643191" cy="165925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486000" indent="-486000">
              <a:lnSpc>
                <a:spcPct val="100000"/>
              </a:lnSpc>
              <a:spcBef>
                <a:spcPts val="1200"/>
              </a:spcBef>
              <a:buFontTx/>
              <a:buBlip>
                <a:blip r:embed="rId4"/>
              </a:buBlip>
              <a:defRPr sz="2700" b="0" i="0">
                <a:solidFill>
                  <a:schemeClr val="accent6">
                    <a:lumMod val="50000"/>
                  </a:schemeClr>
                </a:solidFill>
                <a:latin typeface="Titillium Web"/>
                <a:ea typeface="+mn-ea"/>
                <a:cs typeface="Titillium Web"/>
              </a:defRPr>
            </a:lvl1pPr>
            <a:lvl2pPr marL="916782" indent="-485775">
              <a:lnSpc>
                <a:spcPct val="100000"/>
              </a:lnSpc>
              <a:spcBef>
                <a:spcPts val="1200"/>
              </a:spcBef>
              <a:buFontTx/>
              <a:buBlip>
                <a:blip r:embed="rId5"/>
              </a:buBlip>
              <a:defRPr sz="27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95400" indent="-431007">
              <a:lnSpc>
                <a:spcPct val="100000"/>
              </a:lnSpc>
              <a:spcBef>
                <a:spcPts val="1200"/>
              </a:spcBef>
              <a:buFontTx/>
              <a:buBlip>
                <a:blip r:embed="rId6"/>
              </a:buBlip>
              <a:defRPr sz="27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74000" indent="-432000">
              <a:lnSpc>
                <a:spcPct val="100000"/>
              </a:lnSpc>
              <a:spcBef>
                <a:spcPts val="1200"/>
              </a:spcBef>
              <a:buFontTx/>
              <a:buBlip>
                <a:blip r:embed="rId7"/>
              </a:buBlip>
              <a:defRPr sz="27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2000" marR="0" indent="-432000" algn="l" defTabSz="13716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Blip>
                <a:blip r:embed="rId7"/>
              </a:buBlip>
              <a:tabLst/>
              <a:defRPr sz="27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771900" indent="-342900">
              <a:buNone/>
              <a:defRPr>
                <a:latin typeface="+mn-lt"/>
                <a:ea typeface="+mn-ea"/>
                <a:cs typeface="+mn-cs"/>
              </a:defRPr>
            </a:lvl6pPr>
            <a:lvl7pPr marL="4114800">
              <a:defRPr>
                <a:latin typeface="+mn-lt"/>
                <a:ea typeface="+mn-ea"/>
                <a:cs typeface="+mn-cs"/>
              </a:defRPr>
            </a:lvl7pPr>
            <a:lvl8pPr marL="4800600">
              <a:defRPr>
                <a:latin typeface="+mn-lt"/>
                <a:ea typeface="+mn-ea"/>
                <a:cs typeface="+mn-cs"/>
              </a:defRPr>
            </a:lvl8pPr>
            <a:lvl9pPr marL="5486400">
              <a:defRPr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fr-FR" sz="4800" dirty="0">
                <a:solidFill>
                  <a:srgbClr val="2D2DA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CEO</a:t>
            </a:r>
            <a:endParaRPr lang="en-BE" sz="4800" dirty="0">
              <a:solidFill>
                <a:srgbClr val="2D2DA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ClrTx/>
              <a:buNone/>
            </a:pPr>
            <a:r>
              <a:rPr lang="fr-FR" sz="4800" dirty="0">
                <a:solidFill>
                  <a:srgbClr val="2D2DA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Agdatahub</a:t>
            </a:r>
            <a:endParaRPr lang="en-BE" sz="4800" dirty="0">
              <a:solidFill>
                <a:srgbClr val="2D2DA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3274A91-33D2-78D2-D4F8-BA8E5EC65B53}"/>
              </a:ext>
            </a:extLst>
          </p:cNvPr>
          <p:cNvSpPr/>
          <p:nvPr/>
        </p:nvSpPr>
        <p:spPr>
          <a:xfrm flipV="1">
            <a:off x="905536" y="7139141"/>
            <a:ext cx="338543" cy="85663"/>
          </a:xfrm>
          <a:prstGeom prst="roundRect">
            <a:avLst/>
          </a:prstGeom>
          <a:solidFill>
            <a:srgbClr val="46DAFF"/>
          </a:solidFill>
          <a:ln>
            <a:solidFill>
              <a:srgbClr val="46DAFF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AEF7C1AD-04C5-9915-7A42-75D7CB536031}"/>
              </a:ext>
            </a:extLst>
          </p:cNvPr>
          <p:cNvSpPr/>
          <p:nvPr/>
        </p:nvSpPr>
        <p:spPr>
          <a:xfrm>
            <a:off x="0" y="9672124"/>
            <a:ext cx="21779345" cy="499010"/>
          </a:xfrm>
          <a:custGeom>
            <a:avLst/>
            <a:gdLst>
              <a:gd name="connsiteX0" fmla="*/ 0 w 7052153"/>
              <a:gd name="connsiteY0" fmla="*/ 0 h 491390"/>
              <a:gd name="connsiteX1" fmla="*/ 7052153 w 7052153"/>
              <a:gd name="connsiteY1" fmla="*/ 0 h 491390"/>
              <a:gd name="connsiteX2" fmla="*/ 7052153 w 7052153"/>
              <a:gd name="connsiteY2" fmla="*/ 491390 h 491390"/>
              <a:gd name="connsiteX3" fmla="*/ 0 w 7052153"/>
              <a:gd name="connsiteY3" fmla="*/ 491390 h 491390"/>
              <a:gd name="connsiteX4" fmla="*/ 0 w 7052153"/>
              <a:gd name="connsiteY4" fmla="*/ 0 h 491390"/>
              <a:gd name="connsiteX0" fmla="*/ 0 w 8538053"/>
              <a:gd name="connsiteY0" fmla="*/ 7620 h 499010"/>
              <a:gd name="connsiteX1" fmla="*/ 8538053 w 8538053"/>
              <a:gd name="connsiteY1" fmla="*/ 0 h 499010"/>
              <a:gd name="connsiteX2" fmla="*/ 7052153 w 8538053"/>
              <a:gd name="connsiteY2" fmla="*/ 499010 h 499010"/>
              <a:gd name="connsiteX3" fmla="*/ 0 w 8538053"/>
              <a:gd name="connsiteY3" fmla="*/ 499010 h 499010"/>
              <a:gd name="connsiteX4" fmla="*/ 0 w 8538053"/>
              <a:gd name="connsiteY4" fmla="*/ 7620 h 499010"/>
              <a:gd name="connsiteX0" fmla="*/ 0 w 8538053"/>
              <a:gd name="connsiteY0" fmla="*/ 7620 h 499010"/>
              <a:gd name="connsiteX1" fmla="*/ 8538053 w 8538053"/>
              <a:gd name="connsiteY1" fmla="*/ 0 h 499010"/>
              <a:gd name="connsiteX2" fmla="*/ 7052153 w 8538053"/>
              <a:gd name="connsiteY2" fmla="*/ 499010 h 499010"/>
              <a:gd name="connsiteX3" fmla="*/ 0 w 8538053"/>
              <a:gd name="connsiteY3" fmla="*/ 499010 h 499010"/>
              <a:gd name="connsiteX4" fmla="*/ 0 w 8538053"/>
              <a:gd name="connsiteY4" fmla="*/ 7620 h 499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38053" h="499010">
                <a:moveTo>
                  <a:pt x="0" y="7620"/>
                </a:moveTo>
                <a:lnTo>
                  <a:pt x="8538053" y="0"/>
                </a:lnTo>
                <a:lnTo>
                  <a:pt x="7052153" y="499010"/>
                </a:lnTo>
                <a:lnTo>
                  <a:pt x="0" y="499010"/>
                </a:lnTo>
                <a:lnTo>
                  <a:pt x="0" y="7620"/>
                </a:lnTo>
                <a:close/>
              </a:path>
            </a:pathLst>
          </a:custGeom>
          <a:gradFill flip="none" rotWithShape="1">
            <a:gsLst>
              <a:gs pos="100000">
                <a:schemeClr val="accent2">
                  <a:alpha val="0"/>
                  <a:lumMod val="0"/>
                  <a:lumOff val="100000"/>
                </a:schemeClr>
              </a:gs>
              <a:gs pos="36000">
                <a:srgbClr val="B900FF"/>
              </a:gs>
              <a:gs pos="0">
                <a:srgbClr val="B900FF"/>
              </a:gs>
              <a:gs pos="76000">
                <a:srgbClr val="D565FF">
                  <a:alpha val="0"/>
                </a:srgbClr>
              </a:gs>
              <a:gs pos="100000">
                <a:srgbClr val="B900F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BE" sz="4000" dirty="0"/>
              <a:t>        #</a:t>
            </a:r>
            <a:r>
              <a:rPr lang="fr-FR" sz="4000" dirty="0"/>
              <a:t>Agdatahub #AgriDataSpace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96543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C1FE4F5-B5CA-9FC1-381C-C221C33BD091}"/>
              </a:ext>
            </a:extLst>
          </p:cNvPr>
          <p:cNvSpPr/>
          <p:nvPr/>
        </p:nvSpPr>
        <p:spPr>
          <a:xfrm>
            <a:off x="571500" y="2782847"/>
            <a:ext cx="8801100" cy="3771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buClrTx/>
              <a:defRPr/>
            </a:pPr>
            <a:endParaRPr lang="en-BE" sz="2700">
              <a:solidFill>
                <a:srgbClr val="46DAFF"/>
              </a:solidFill>
              <a:latin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887E33-D478-8591-74D6-E963508C52A5}"/>
              </a:ext>
            </a:extLst>
          </p:cNvPr>
          <p:cNvSpPr txBox="1">
            <a:spLocks/>
          </p:cNvSpPr>
          <p:nvPr/>
        </p:nvSpPr>
        <p:spPr>
          <a:xfrm>
            <a:off x="2810343" y="704532"/>
            <a:ext cx="11591457" cy="112426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2900" b="0" i="0">
                <a:solidFill>
                  <a:schemeClr val="tx2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ctr" defTabSz="1371600">
              <a:buClrTx/>
              <a:defRPr/>
            </a:pPr>
            <a:endParaRPr lang="en-GB" sz="5400" b="1" dirty="0">
              <a:solidFill>
                <a:srgbClr val="1F497D"/>
              </a:solidFill>
            </a:endParaRPr>
          </a:p>
        </p:txBody>
      </p:sp>
      <p:sp>
        <p:nvSpPr>
          <p:cNvPr id="3" name="Text Placeholder 60">
            <a:extLst>
              <a:ext uri="{FF2B5EF4-FFF2-40B4-BE49-F238E27FC236}">
                <a16:creationId xmlns:a16="http://schemas.microsoft.com/office/drawing/2014/main" id="{D297276D-72C3-0021-4F8C-74F2BAB947DE}"/>
              </a:ext>
            </a:extLst>
          </p:cNvPr>
          <p:cNvSpPr txBox="1">
            <a:spLocks/>
          </p:cNvSpPr>
          <p:nvPr/>
        </p:nvSpPr>
        <p:spPr>
          <a:xfrm>
            <a:off x="1190872" y="704532"/>
            <a:ext cx="14566107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00" b="0" i="0" u="none" strike="noStrike" cap="none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z="4200" dirty="0">
                <a:solidFill>
                  <a:srgbClr val="000094"/>
                </a:solidFill>
              </a:rPr>
              <a:t>10 EU millions </a:t>
            </a:r>
            <a:r>
              <a:rPr lang="fr-FR" sz="4200" dirty="0" err="1">
                <a:solidFill>
                  <a:srgbClr val="000094"/>
                </a:solidFill>
              </a:rPr>
              <a:t>farms</a:t>
            </a:r>
            <a:r>
              <a:rPr lang="fr-FR" sz="4200" dirty="0">
                <a:solidFill>
                  <a:srgbClr val="000094"/>
                </a:solidFill>
              </a:rPr>
              <a:t> to </a:t>
            </a:r>
            <a:r>
              <a:rPr lang="fr-FR" sz="4200" dirty="0" err="1">
                <a:solidFill>
                  <a:srgbClr val="000094"/>
                </a:solidFill>
              </a:rPr>
              <a:t>interconnect</a:t>
            </a:r>
            <a:r>
              <a:rPr lang="fr-FR" sz="4200" dirty="0">
                <a:solidFill>
                  <a:srgbClr val="000094"/>
                </a:solidFill>
              </a:rPr>
              <a:t> </a:t>
            </a:r>
            <a:r>
              <a:rPr lang="fr-FR" sz="4200" dirty="0" err="1">
                <a:solidFill>
                  <a:srgbClr val="000094"/>
                </a:solidFill>
              </a:rPr>
              <a:t>with</a:t>
            </a:r>
            <a:r>
              <a:rPr lang="fr-FR" sz="4200" dirty="0">
                <a:solidFill>
                  <a:srgbClr val="000094"/>
                </a:solidFill>
              </a:rPr>
              <a:t> 500 000 </a:t>
            </a:r>
            <a:r>
              <a:rPr lang="fr-FR" sz="4200" dirty="0" err="1">
                <a:solidFill>
                  <a:srgbClr val="000094"/>
                </a:solidFill>
              </a:rPr>
              <a:t>partners</a:t>
            </a:r>
            <a:endParaRPr lang="en-GB" sz="4200" dirty="0">
              <a:solidFill>
                <a:srgbClr val="000094"/>
              </a:solidFill>
            </a:endParaRP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A23A29AA-41B0-C92E-49FF-43FDD97491F9}"/>
              </a:ext>
            </a:extLst>
          </p:cNvPr>
          <p:cNvSpPr/>
          <p:nvPr/>
        </p:nvSpPr>
        <p:spPr>
          <a:xfrm>
            <a:off x="0" y="9672124"/>
            <a:ext cx="14401800" cy="499010"/>
          </a:xfrm>
          <a:custGeom>
            <a:avLst/>
            <a:gdLst>
              <a:gd name="connsiteX0" fmla="*/ 0 w 7052153"/>
              <a:gd name="connsiteY0" fmla="*/ 0 h 491390"/>
              <a:gd name="connsiteX1" fmla="*/ 7052153 w 7052153"/>
              <a:gd name="connsiteY1" fmla="*/ 0 h 491390"/>
              <a:gd name="connsiteX2" fmla="*/ 7052153 w 7052153"/>
              <a:gd name="connsiteY2" fmla="*/ 491390 h 491390"/>
              <a:gd name="connsiteX3" fmla="*/ 0 w 7052153"/>
              <a:gd name="connsiteY3" fmla="*/ 491390 h 491390"/>
              <a:gd name="connsiteX4" fmla="*/ 0 w 7052153"/>
              <a:gd name="connsiteY4" fmla="*/ 0 h 491390"/>
              <a:gd name="connsiteX0" fmla="*/ 0 w 8538053"/>
              <a:gd name="connsiteY0" fmla="*/ 7620 h 499010"/>
              <a:gd name="connsiteX1" fmla="*/ 8538053 w 8538053"/>
              <a:gd name="connsiteY1" fmla="*/ 0 h 499010"/>
              <a:gd name="connsiteX2" fmla="*/ 7052153 w 8538053"/>
              <a:gd name="connsiteY2" fmla="*/ 499010 h 499010"/>
              <a:gd name="connsiteX3" fmla="*/ 0 w 8538053"/>
              <a:gd name="connsiteY3" fmla="*/ 499010 h 499010"/>
              <a:gd name="connsiteX4" fmla="*/ 0 w 8538053"/>
              <a:gd name="connsiteY4" fmla="*/ 7620 h 499010"/>
              <a:gd name="connsiteX0" fmla="*/ 0 w 8538053"/>
              <a:gd name="connsiteY0" fmla="*/ 7620 h 499010"/>
              <a:gd name="connsiteX1" fmla="*/ 8538053 w 8538053"/>
              <a:gd name="connsiteY1" fmla="*/ 0 h 499010"/>
              <a:gd name="connsiteX2" fmla="*/ 7052153 w 8538053"/>
              <a:gd name="connsiteY2" fmla="*/ 499010 h 499010"/>
              <a:gd name="connsiteX3" fmla="*/ 0 w 8538053"/>
              <a:gd name="connsiteY3" fmla="*/ 499010 h 499010"/>
              <a:gd name="connsiteX4" fmla="*/ 0 w 8538053"/>
              <a:gd name="connsiteY4" fmla="*/ 7620 h 499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38053" h="499010">
                <a:moveTo>
                  <a:pt x="0" y="7620"/>
                </a:moveTo>
                <a:lnTo>
                  <a:pt x="8538053" y="0"/>
                </a:lnTo>
                <a:lnTo>
                  <a:pt x="7052153" y="499010"/>
                </a:lnTo>
                <a:lnTo>
                  <a:pt x="0" y="499010"/>
                </a:lnTo>
                <a:lnTo>
                  <a:pt x="0" y="7620"/>
                </a:lnTo>
                <a:close/>
              </a:path>
            </a:pathLst>
          </a:custGeom>
          <a:gradFill flip="none" rotWithShape="1">
            <a:gsLst>
              <a:gs pos="100000">
                <a:schemeClr val="accent2">
                  <a:alpha val="0"/>
                  <a:lumMod val="0"/>
                  <a:lumOff val="100000"/>
                </a:schemeClr>
              </a:gs>
              <a:gs pos="36000">
                <a:srgbClr val="B900FF"/>
              </a:gs>
              <a:gs pos="0">
                <a:srgbClr val="B900FF"/>
              </a:gs>
              <a:gs pos="76000">
                <a:srgbClr val="D565FF">
                  <a:alpha val="0"/>
                </a:srgbClr>
              </a:gs>
              <a:gs pos="100000">
                <a:srgbClr val="B900F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BE" sz="4000" dirty="0"/>
              <a:t>        #</a:t>
            </a:r>
            <a:r>
              <a:rPr lang="fr-FR" sz="4000" dirty="0"/>
              <a:t>Agdatahub #AgriDataSpace</a:t>
            </a:r>
            <a:endParaRPr lang="en-GB" sz="40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AA40D07-9788-4F1B-ACE0-151131F917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979" y="5819362"/>
            <a:ext cx="1355835" cy="818491"/>
          </a:xfrm>
          <a:prstGeom prst="rect">
            <a:avLst/>
          </a:prstGeom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id="{4E0C04F5-6ECE-052A-CEF9-9BA326D7FE10}"/>
              </a:ext>
            </a:extLst>
          </p:cNvPr>
          <p:cNvGrpSpPr/>
          <p:nvPr/>
        </p:nvGrpSpPr>
        <p:grpSpPr>
          <a:xfrm>
            <a:off x="5933953" y="2899099"/>
            <a:ext cx="10556329" cy="5896142"/>
            <a:chOff x="4170079" y="1682054"/>
            <a:chExt cx="7483440" cy="3514374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EFC7F7CF-97AC-71CB-107F-32D2FBE497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14997" y="2985772"/>
              <a:ext cx="2710960" cy="1139919"/>
            </a:xfrm>
            <a:prstGeom prst="rect">
              <a:avLst/>
            </a:prstGeom>
          </p:spPr>
        </p:pic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DE780320-9E50-8AF7-A9C5-17EF6EFF6501}"/>
                </a:ext>
              </a:extLst>
            </p:cNvPr>
            <p:cNvSpPr/>
            <p:nvPr/>
          </p:nvSpPr>
          <p:spPr>
            <a:xfrm>
              <a:off x="7023665" y="1682054"/>
              <a:ext cx="1912108" cy="735876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>
                  <a:latin typeface="Arial" panose="020B0604020202020204" pitchFamily="34" charset="0"/>
                  <a:cs typeface="Arial" panose="020B0604020202020204" pitchFamily="34" charset="0"/>
                </a:rPr>
                <a:t>Coop / </a:t>
              </a:r>
              <a:r>
                <a:rPr lang="fr-FR" sz="2000" err="1">
                  <a:latin typeface="Arial" panose="020B0604020202020204" pitchFamily="34" charset="0"/>
                  <a:cs typeface="Arial" panose="020B0604020202020204" pitchFamily="34" charset="0"/>
                </a:rPr>
                <a:t>private</a:t>
              </a:r>
              <a:r>
                <a:rPr lang="fr-FR" sz="200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2000" err="1">
                  <a:latin typeface="Arial" panose="020B0604020202020204" pitchFamily="34" charset="0"/>
                  <a:cs typeface="Arial" panose="020B0604020202020204" pitchFamily="34" charset="0"/>
                </a:rPr>
                <a:t>companies</a:t>
              </a:r>
              <a:endParaRPr lang="fr-FR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D32F5C4E-F242-B0FB-9E02-C78C02CD472E}"/>
                </a:ext>
              </a:extLst>
            </p:cNvPr>
            <p:cNvSpPr/>
            <p:nvPr/>
          </p:nvSpPr>
          <p:spPr>
            <a:xfrm>
              <a:off x="9698743" y="2523182"/>
              <a:ext cx="1838958" cy="735876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err="1">
                  <a:latin typeface="Arial" panose="020B0604020202020204" pitchFamily="34" charset="0"/>
                  <a:cs typeface="Arial" panose="020B0604020202020204" pitchFamily="34" charset="0"/>
                </a:rPr>
                <a:t>Wholesale</a:t>
              </a:r>
              <a:endParaRPr lang="fr-FR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3D722932-430E-5B25-4967-86673B1B248B}"/>
                </a:ext>
              </a:extLst>
            </p:cNvPr>
            <p:cNvSpPr/>
            <p:nvPr/>
          </p:nvSpPr>
          <p:spPr>
            <a:xfrm>
              <a:off x="8503922" y="1873022"/>
              <a:ext cx="1838958" cy="91933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>
                  <a:latin typeface="Arial" panose="020B0604020202020204" pitchFamily="34" charset="0"/>
                  <a:cs typeface="Arial" panose="020B0604020202020204" pitchFamily="34" charset="0"/>
                </a:rPr>
                <a:t>Food </a:t>
              </a:r>
              <a:r>
                <a:rPr lang="fr-FR" sz="2000" err="1">
                  <a:latin typeface="Arial" panose="020B0604020202020204" pitchFamily="34" charset="0"/>
                  <a:cs typeface="Arial" panose="020B0604020202020204" pitchFamily="34" charset="0"/>
                </a:rPr>
                <a:t>industry</a:t>
              </a:r>
              <a:endParaRPr lang="fr-FR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859E84D5-3CCA-0E10-1C1E-B03ADE7E00E3}"/>
                </a:ext>
              </a:extLst>
            </p:cNvPr>
            <p:cNvSpPr/>
            <p:nvPr/>
          </p:nvSpPr>
          <p:spPr>
            <a:xfrm>
              <a:off x="9884729" y="3135568"/>
              <a:ext cx="1676400" cy="735876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>
                  <a:latin typeface="Arial" panose="020B0604020202020204" pitchFamily="34" charset="0"/>
                  <a:cs typeface="Arial" panose="020B0604020202020204" pitchFamily="34" charset="0"/>
                </a:rPr>
                <a:t>GMS / </a:t>
              </a:r>
              <a:r>
                <a:rPr lang="fr-FR" sz="2000" err="1">
                  <a:latin typeface="Arial" panose="020B0604020202020204" pitchFamily="34" charset="0"/>
                  <a:cs typeface="Arial" panose="020B0604020202020204" pitchFamily="34" charset="0"/>
                </a:rPr>
                <a:t>Retailers</a:t>
              </a:r>
              <a:endParaRPr lang="fr-FR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DBF9E233-19BE-6EBA-D1F2-E6DD7400B3AE}"/>
                </a:ext>
              </a:extLst>
            </p:cNvPr>
            <p:cNvSpPr/>
            <p:nvPr/>
          </p:nvSpPr>
          <p:spPr>
            <a:xfrm>
              <a:off x="9796814" y="3856217"/>
              <a:ext cx="1856705" cy="735876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>
                  <a:latin typeface="Arial" panose="020B0604020202020204" pitchFamily="34" charset="0"/>
                  <a:cs typeface="Arial" panose="020B0604020202020204" pitchFamily="34" charset="0"/>
                </a:rPr>
                <a:t>Bank / </a:t>
              </a:r>
              <a:r>
                <a:rPr lang="fr-FR" sz="2000" err="1">
                  <a:latin typeface="Arial" panose="020B0604020202020204" pitchFamily="34" charset="0"/>
                  <a:cs typeface="Arial" panose="020B0604020202020204" pitchFamily="34" charset="0"/>
                </a:rPr>
                <a:t>insurance</a:t>
              </a:r>
              <a:endParaRPr lang="fr-FR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32CA476E-ADC5-1B10-AB89-E0C5A6DD9DC7}"/>
                </a:ext>
              </a:extLst>
            </p:cNvPr>
            <p:cNvSpPr/>
            <p:nvPr/>
          </p:nvSpPr>
          <p:spPr>
            <a:xfrm>
              <a:off x="8855315" y="4421881"/>
              <a:ext cx="1676400" cy="735876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>
                  <a:latin typeface="Arial" panose="020B0604020202020204" pitchFamily="34" charset="0"/>
                  <a:cs typeface="Arial" panose="020B0604020202020204" pitchFamily="34" charset="0"/>
                </a:rPr>
                <a:t>Start-up / IOT</a:t>
              </a:r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6617455A-5E9A-5DD6-4EAD-47D3AAD43ED5}"/>
                </a:ext>
              </a:extLst>
            </p:cNvPr>
            <p:cNvSpPr/>
            <p:nvPr/>
          </p:nvSpPr>
          <p:spPr>
            <a:xfrm>
              <a:off x="5380852" y="1911598"/>
              <a:ext cx="1912110" cy="735876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>
                  <a:latin typeface="Arial" panose="020B0604020202020204" pitchFamily="34" charset="0"/>
                  <a:cs typeface="Arial" panose="020B0604020202020204" pitchFamily="34" charset="0"/>
                </a:rPr>
                <a:t>Agro supplier</a:t>
              </a:r>
            </a:p>
          </p:txBody>
        </p:sp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1225DE8D-ACB0-FD5D-9581-BE12D342333F}"/>
                </a:ext>
              </a:extLst>
            </p:cNvPr>
            <p:cNvSpPr/>
            <p:nvPr/>
          </p:nvSpPr>
          <p:spPr>
            <a:xfrm>
              <a:off x="4170079" y="3224184"/>
              <a:ext cx="2098040" cy="735876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err="1">
                  <a:latin typeface="Arial" panose="020B0604020202020204" pitchFamily="34" charset="0"/>
                  <a:cs typeface="Arial" panose="020B0604020202020204" pitchFamily="34" charset="0"/>
                </a:rPr>
                <a:t>Chamber</a:t>
              </a:r>
              <a:r>
                <a:rPr lang="fr-FR" sz="2000">
                  <a:latin typeface="Arial" panose="020B0604020202020204" pitchFamily="34" charset="0"/>
                  <a:cs typeface="Arial" panose="020B0604020202020204" pitchFamily="34" charset="0"/>
                </a:rPr>
                <a:t> of agriculture</a:t>
              </a:r>
            </a:p>
          </p:txBody>
        </p:sp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8298E15D-3C24-65EC-759E-A22A7AA0D563}"/>
                </a:ext>
              </a:extLst>
            </p:cNvPr>
            <p:cNvSpPr/>
            <p:nvPr/>
          </p:nvSpPr>
          <p:spPr>
            <a:xfrm>
              <a:off x="4489990" y="2530003"/>
              <a:ext cx="2212736" cy="735876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>
                  <a:latin typeface="Arial" panose="020B0604020202020204" pitchFamily="34" charset="0"/>
                  <a:cs typeface="Arial" panose="020B0604020202020204" pitchFamily="34" charset="0"/>
                </a:rPr>
                <a:t>Agricultural </a:t>
              </a:r>
              <a:r>
                <a:rPr lang="fr-FR" sz="2000" err="1">
                  <a:latin typeface="Arial" panose="020B0604020202020204" pitchFamily="34" charset="0"/>
                  <a:cs typeface="Arial" panose="020B0604020202020204" pitchFamily="34" charset="0"/>
                </a:rPr>
                <a:t>machinery</a:t>
              </a:r>
              <a:endParaRPr lang="fr-FR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534BA0ED-0DCB-A0AB-C7AE-C53CC60CE460}"/>
                </a:ext>
              </a:extLst>
            </p:cNvPr>
            <p:cNvSpPr/>
            <p:nvPr/>
          </p:nvSpPr>
          <p:spPr>
            <a:xfrm>
              <a:off x="4366371" y="3966187"/>
              <a:ext cx="2098040" cy="735876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err="1">
                  <a:latin typeface="Arial" panose="020B0604020202020204" pitchFamily="34" charset="0"/>
                  <a:cs typeface="Arial" panose="020B0604020202020204" pitchFamily="34" charset="0"/>
                </a:rPr>
                <a:t>Research</a:t>
              </a:r>
              <a:r>
                <a:rPr lang="fr-FR" sz="2000">
                  <a:latin typeface="Arial" panose="020B0604020202020204" pitchFamily="34" charset="0"/>
                  <a:cs typeface="Arial" panose="020B0604020202020204" pitchFamily="34" charset="0"/>
                </a:rPr>
                <a:t> and </a:t>
              </a:r>
              <a:r>
                <a:rPr lang="fr-FR" sz="2000" err="1">
                  <a:latin typeface="Arial" panose="020B0604020202020204" pitchFamily="34" charset="0"/>
                  <a:cs typeface="Arial" panose="020B0604020202020204" pitchFamily="34" charset="0"/>
                </a:rPr>
                <a:t>technical</a:t>
              </a:r>
              <a:r>
                <a:rPr lang="fr-FR" sz="2000">
                  <a:latin typeface="Arial" panose="020B0604020202020204" pitchFamily="34" charset="0"/>
                  <a:cs typeface="Arial" panose="020B0604020202020204" pitchFamily="34" charset="0"/>
                </a:rPr>
                <a:t> institutes</a:t>
              </a:r>
            </a:p>
          </p:txBody>
        </p:sp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372499B2-8DAB-BE03-09CF-35F1DBCD6CE5}"/>
                </a:ext>
              </a:extLst>
            </p:cNvPr>
            <p:cNvSpPr/>
            <p:nvPr/>
          </p:nvSpPr>
          <p:spPr>
            <a:xfrm>
              <a:off x="5876657" y="4380722"/>
              <a:ext cx="2098040" cy="73587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State / Community</a:t>
              </a:r>
            </a:p>
          </p:txBody>
        </p:sp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D4D2A79F-BFCA-E384-8AAC-219BAEBF2F7A}"/>
                </a:ext>
              </a:extLst>
            </p:cNvPr>
            <p:cNvSpPr/>
            <p:nvPr/>
          </p:nvSpPr>
          <p:spPr>
            <a:xfrm>
              <a:off x="7605181" y="4460552"/>
              <a:ext cx="1330593" cy="73587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Social </a:t>
              </a:r>
              <a:r>
                <a:rPr lang="fr-FR" sz="20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security</a:t>
              </a:r>
              <a:endPara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" name="ZoneTexte 36">
            <a:extLst>
              <a:ext uri="{FF2B5EF4-FFF2-40B4-BE49-F238E27FC236}">
                <a16:creationId xmlns:a16="http://schemas.microsoft.com/office/drawing/2014/main" id="{7445CB28-B7D1-D953-70E7-0D7B8AA147C7}"/>
              </a:ext>
            </a:extLst>
          </p:cNvPr>
          <p:cNvSpPr txBox="1"/>
          <p:nvPr/>
        </p:nvSpPr>
        <p:spPr>
          <a:xfrm>
            <a:off x="651258" y="2481171"/>
            <a:ext cx="462620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Data maturity of this sector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very large amount of heterogeneous, competing,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non-interconnected and sometimes inaccessible data, scattered among the partners of the farms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CA601A6D-0086-4421-5B56-F6F1D18AE93F}"/>
              </a:ext>
            </a:extLst>
          </p:cNvPr>
          <p:cNvSpPr txBox="1"/>
          <p:nvPr/>
        </p:nvSpPr>
        <p:spPr>
          <a:xfrm>
            <a:off x="571500" y="6776586"/>
            <a:ext cx="462620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Commun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Agricutural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Policy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 Provide food to EU consumers and third countries in quantity and quality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 Minimize the impacts of agricultural practices</a:t>
            </a:r>
          </a:p>
        </p:txBody>
      </p:sp>
    </p:spTree>
    <p:extLst>
      <p:ext uri="{BB962C8B-B14F-4D97-AF65-F5344CB8AC3E}">
        <p14:creationId xmlns:p14="http://schemas.microsoft.com/office/powerpoint/2010/main" val="134399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C1FE4F5-B5CA-9FC1-381C-C221C33BD091}"/>
              </a:ext>
            </a:extLst>
          </p:cNvPr>
          <p:cNvSpPr/>
          <p:nvPr/>
        </p:nvSpPr>
        <p:spPr>
          <a:xfrm>
            <a:off x="571500" y="2782847"/>
            <a:ext cx="8801100" cy="3771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buClrTx/>
              <a:defRPr/>
            </a:pPr>
            <a:endParaRPr lang="en-BE" sz="2700">
              <a:solidFill>
                <a:srgbClr val="46DAFF"/>
              </a:solidFill>
              <a:latin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887E33-D478-8591-74D6-E963508C52A5}"/>
              </a:ext>
            </a:extLst>
          </p:cNvPr>
          <p:cNvSpPr txBox="1">
            <a:spLocks/>
          </p:cNvSpPr>
          <p:nvPr/>
        </p:nvSpPr>
        <p:spPr>
          <a:xfrm>
            <a:off x="2810343" y="704532"/>
            <a:ext cx="11591457" cy="112426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2900" b="0" i="0">
                <a:solidFill>
                  <a:schemeClr val="tx2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ctr" defTabSz="1371600">
              <a:buClrTx/>
              <a:defRPr/>
            </a:pPr>
            <a:endParaRPr lang="en-GB" sz="5400" b="1" dirty="0">
              <a:solidFill>
                <a:srgbClr val="1F497D"/>
              </a:solidFill>
            </a:endParaRPr>
          </a:p>
        </p:txBody>
      </p:sp>
      <p:sp>
        <p:nvSpPr>
          <p:cNvPr id="3" name="Text Placeholder 60">
            <a:extLst>
              <a:ext uri="{FF2B5EF4-FFF2-40B4-BE49-F238E27FC236}">
                <a16:creationId xmlns:a16="http://schemas.microsoft.com/office/drawing/2014/main" id="{D297276D-72C3-0021-4F8C-74F2BAB947DE}"/>
              </a:ext>
            </a:extLst>
          </p:cNvPr>
          <p:cNvSpPr txBox="1">
            <a:spLocks/>
          </p:cNvSpPr>
          <p:nvPr/>
        </p:nvSpPr>
        <p:spPr>
          <a:xfrm>
            <a:off x="1190872" y="704532"/>
            <a:ext cx="14566107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00" b="0" i="0" u="none" strike="noStrike" cap="none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z="4200" dirty="0">
                <a:solidFill>
                  <a:srgbClr val="000094"/>
                </a:solidFill>
              </a:rPr>
              <a:t>Agdatahub’ </a:t>
            </a:r>
            <a:r>
              <a:rPr lang="fr-FR" sz="4200" dirty="0" err="1">
                <a:solidFill>
                  <a:srgbClr val="000094"/>
                </a:solidFill>
              </a:rPr>
              <a:t>technological</a:t>
            </a:r>
            <a:r>
              <a:rPr lang="fr-FR" sz="4200" dirty="0">
                <a:solidFill>
                  <a:srgbClr val="000094"/>
                </a:solidFill>
              </a:rPr>
              <a:t> modules are </a:t>
            </a:r>
            <a:r>
              <a:rPr lang="fr-FR" sz="4200" dirty="0" err="1">
                <a:solidFill>
                  <a:srgbClr val="000094"/>
                </a:solidFill>
              </a:rPr>
              <a:t>Gaia-X</a:t>
            </a:r>
            <a:r>
              <a:rPr lang="fr-FR" sz="4200" dirty="0">
                <a:solidFill>
                  <a:srgbClr val="000094"/>
                </a:solidFill>
              </a:rPr>
              <a:t> compliant</a:t>
            </a:r>
            <a:endParaRPr lang="en-GB" sz="4200" dirty="0">
              <a:solidFill>
                <a:srgbClr val="000094"/>
              </a:solidFill>
            </a:endParaRP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A23A29AA-41B0-C92E-49FF-43FDD97491F9}"/>
              </a:ext>
            </a:extLst>
          </p:cNvPr>
          <p:cNvSpPr/>
          <p:nvPr/>
        </p:nvSpPr>
        <p:spPr>
          <a:xfrm>
            <a:off x="0" y="9672124"/>
            <a:ext cx="14401800" cy="499010"/>
          </a:xfrm>
          <a:custGeom>
            <a:avLst/>
            <a:gdLst>
              <a:gd name="connsiteX0" fmla="*/ 0 w 7052153"/>
              <a:gd name="connsiteY0" fmla="*/ 0 h 491390"/>
              <a:gd name="connsiteX1" fmla="*/ 7052153 w 7052153"/>
              <a:gd name="connsiteY1" fmla="*/ 0 h 491390"/>
              <a:gd name="connsiteX2" fmla="*/ 7052153 w 7052153"/>
              <a:gd name="connsiteY2" fmla="*/ 491390 h 491390"/>
              <a:gd name="connsiteX3" fmla="*/ 0 w 7052153"/>
              <a:gd name="connsiteY3" fmla="*/ 491390 h 491390"/>
              <a:gd name="connsiteX4" fmla="*/ 0 w 7052153"/>
              <a:gd name="connsiteY4" fmla="*/ 0 h 491390"/>
              <a:gd name="connsiteX0" fmla="*/ 0 w 8538053"/>
              <a:gd name="connsiteY0" fmla="*/ 7620 h 499010"/>
              <a:gd name="connsiteX1" fmla="*/ 8538053 w 8538053"/>
              <a:gd name="connsiteY1" fmla="*/ 0 h 499010"/>
              <a:gd name="connsiteX2" fmla="*/ 7052153 w 8538053"/>
              <a:gd name="connsiteY2" fmla="*/ 499010 h 499010"/>
              <a:gd name="connsiteX3" fmla="*/ 0 w 8538053"/>
              <a:gd name="connsiteY3" fmla="*/ 499010 h 499010"/>
              <a:gd name="connsiteX4" fmla="*/ 0 w 8538053"/>
              <a:gd name="connsiteY4" fmla="*/ 7620 h 499010"/>
              <a:gd name="connsiteX0" fmla="*/ 0 w 8538053"/>
              <a:gd name="connsiteY0" fmla="*/ 7620 h 499010"/>
              <a:gd name="connsiteX1" fmla="*/ 8538053 w 8538053"/>
              <a:gd name="connsiteY1" fmla="*/ 0 h 499010"/>
              <a:gd name="connsiteX2" fmla="*/ 7052153 w 8538053"/>
              <a:gd name="connsiteY2" fmla="*/ 499010 h 499010"/>
              <a:gd name="connsiteX3" fmla="*/ 0 w 8538053"/>
              <a:gd name="connsiteY3" fmla="*/ 499010 h 499010"/>
              <a:gd name="connsiteX4" fmla="*/ 0 w 8538053"/>
              <a:gd name="connsiteY4" fmla="*/ 7620 h 499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38053" h="499010">
                <a:moveTo>
                  <a:pt x="0" y="7620"/>
                </a:moveTo>
                <a:lnTo>
                  <a:pt x="8538053" y="0"/>
                </a:lnTo>
                <a:lnTo>
                  <a:pt x="7052153" y="499010"/>
                </a:lnTo>
                <a:lnTo>
                  <a:pt x="0" y="499010"/>
                </a:lnTo>
                <a:lnTo>
                  <a:pt x="0" y="7620"/>
                </a:lnTo>
                <a:close/>
              </a:path>
            </a:pathLst>
          </a:custGeom>
          <a:gradFill flip="none" rotWithShape="1">
            <a:gsLst>
              <a:gs pos="100000">
                <a:schemeClr val="accent2">
                  <a:alpha val="0"/>
                  <a:lumMod val="0"/>
                  <a:lumOff val="100000"/>
                </a:schemeClr>
              </a:gs>
              <a:gs pos="36000">
                <a:srgbClr val="B900FF"/>
              </a:gs>
              <a:gs pos="0">
                <a:srgbClr val="B900FF"/>
              </a:gs>
              <a:gs pos="76000">
                <a:srgbClr val="D565FF">
                  <a:alpha val="0"/>
                </a:srgbClr>
              </a:gs>
              <a:gs pos="100000">
                <a:srgbClr val="B900F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BE" sz="4000" dirty="0"/>
              <a:t>         #</a:t>
            </a:r>
            <a:r>
              <a:rPr lang="fr-FR" sz="4000" dirty="0"/>
              <a:t>Agdatahub #AgriDataSpace</a:t>
            </a:r>
            <a:endParaRPr lang="en-GB" sz="4000" dirty="0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50962D86-8F05-04E6-925D-46C9EA4D672B}"/>
              </a:ext>
            </a:extLst>
          </p:cNvPr>
          <p:cNvSpPr/>
          <p:nvPr/>
        </p:nvSpPr>
        <p:spPr>
          <a:xfrm>
            <a:off x="5134160" y="2945284"/>
            <a:ext cx="7810131" cy="1021511"/>
          </a:xfrm>
          <a:prstGeom prst="round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72000" rIns="0" bIns="72000" numCol="1" rtlCol="0" anchor="ctr" anchorCtr="0" compatLnSpc="1">
            <a:prstTxWarp prst="textNoShape">
              <a:avLst/>
            </a:prstTxWarp>
          </a:bodyPr>
          <a:lstStyle/>
          <a:p>
            <a:pPr algn="ctr" defTabSz="914378"/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Candidate to </a:t>
            </a:r>
            <a:r>
              <a:rPr lang="fr-F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 an EU-</a:t>
            </a:r>
            <a:r>
              <a:rPr lang="fr-F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recognized</a:t>
            </a: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fr-F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intermediation</a:t>
            </a: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 services provider</a:t>
            </a:r>
          </a:p>
        </p:txBody>
      </p:sp>
      <p:sp>
        <p:nvSpPr>
          <p:cNvPr id="7" name="Triangle isocèle 6">
            <a:extLst>
              <a:ext uri="{FF2B5EF4-FFF2-40B4-BE49-F238E27FC236}">
                <a16:creationId xmlns:a16="http://schemas.microsoft.com/office/drawing/2014/main" id="{8392901C-9B6B-0460-EE78-796F293A130C}"/>
              </a:ext>
            </a:extLst>
          </p:cNvPr>
          <p:cNvSpPr/>
          <p:nvPr/>
        </p:nvSpPr>
        <p:spPr bwMode="gray">
          <a:xfrm>
            <a:off x="914401" y="3927600"/>
            <a:ext cx="16249650" cy="819453"/>
          </a:xfrm>
          <a:prstGeom prst="triangle">
            <a:avLst>
              <a:gd name="adj" fmla="val 49952"/>
            </a:avLst>
          </a:prstGeom>
          <a:solidFill>
            <a:schemeClr val="tx2">
              <a:lumMod val="60000"/>
              <a:lumOff val="40000"/>
              <a:alpha val="29000"/>
            </a:schemeClr>
          </a:solidFill>
          <a:ln w="762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9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risine Office"/>
              <a:ea typeface="+mn-ea"/>
              <a:cs typeface="+mn-cs"/>
            </a:endParaRP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08C20AB0-E365-E474-DBDE-46478DCC6E73}"/>
              </a:ext>
            </a:extLst>
          </p:cNvPr>
          <p:cNvGrpSpPr/>
          <p:nvPr/>
        </p:nvGrpSpPr>
        <p:grpSpPr>
          <a:xfrm>
            <a:off x="1166374" y="4905293"/>
            <a:ext cx="2807421" cy="2889836"/>
            <a:chOff x="200931" y="2454709"/>
            <a:chExt cx="1686378" cy="2889836"/>
          </a:xfrm>
        </p:grpSpPr>
        <p:sp>
          <p:nvSpPr>
            <p:cNvPr id="9" name="Rectangle : coins arrondis 8">
              <a:extLst>
                <a:ext uri="{FF2B5EF4-FFF2-40B4-BE49-F238E27FC236}">
                  <a16:creationId xmlns:a16="http://schemas.microsoft.com/office/drawing/2014/main" id="{A06F38DF-13E0-A8C4-AEA1-FD6099776497}"/>
                </a:ext>
              </a:extLst>
            </p:cNvPr>
            <p:cNvSpPr/>
            <p:nvPr/>
          </p:nvSpPr>
          <p:spPr>
            <a:xfrm>
              <a:off x="287247" y="2454709"/>
              <a:ext cx="1513748" cy="446548"/>
            </a:xfrm>
            <a:prstGeom prst="roundRect">
              <a:avLst/>
            </a:prstGeom>
            <a:solidFill>
              <a:schemeClr val="tx2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72000" rIns="0" bIns="72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78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>
                  <a:srgbClr val="1F497D">
                    <a:lumMod val="75000"/>
                  </a:srgbClr>
                </a:buClr>
                <a:buSzTx/>
                <a:buFontTx/>
                <a:buNone/>
                <a:tabLst/>
                <a:defRPr/>
              </a:pPr>
              <a:r>
                <a:rPr kumimoji="0" lang="fr-FR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SOVEREIGN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5E1967CD-379F-F40F-3E23-BB66490C9BFA}"/>
                </a:ext>
              </a:extLst>
            </p:cNvPr>
            <p:cNvSpPr txBox="1"/>
            <p:nvPr/>
          </p:nvSpPr>
          <p:spPr>
            <a:xfrm>
              <a:off x="200931" y="3097776"/>
              <a:ext cx="1686378" cy="22467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4378">
                <a:spcBef>
                  <a:spcPts val="100"/>
                </a:spcBef>
                <a:buClr>
                  <a:srgbClr val="1F497D">
                    <a:lumMod val="75000"/>
                  </a:srgbClr>
                </a:buClr>
              </a:pPr>
              <a:r>
                <a:rPr lang="fr-FR" sz="2000" b="1" i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French </a:t>
              </a:r>
              <a:r>
                <a:rPr lang="fr-FR" sz="2000" i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solution guaranteeing </a:t>
              </a:r>
              <a:r>
                <a:rPr lang="fr-FR" sz="2000" b="1" i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data security and confidentiality</a:t>
              </a:r>
              <a:r>
                <a:rPr lang="fr-FR" sz="2000" i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subject to </a:t>
              </a:r>
              <a:r>
                <a:rPr lang="fr-FR" sz="2000" b="1" i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European and national regulations</a:t>
              </a:r>
            </a:p>
          </p:txBody>
        </p: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EDBBC638-7244-C6E7-7EFC-A4197959975C}"/>
              </a:ext>
            </a:extLst>
          </p:cNvPr>
          <p:cNvGrpSpPr/>
          <p:nvPr/>
        </p:nvGrpSpPr>
        <p:grpSpPr>
          <a:xfrm>
            <a:off x="4380600" y="4943269"/>
            <a:ext cx="2850833" cy="3183990"/>
            <a:chOff x="2015958" y="2455819"/>
            <a:chExt cx="1686378" cy="3183990"/>
          </a:xfrm>
        </p:grpSpPr>
        <p:sp>
          <p:nvSpPr>
            <p:cNvPr id="12" name="Rectangle : coins arrondis 11">
              <a:extLst>
                <a:ext uri="{FF2B5EF4-FFF2-40B4-BE49-F238E27FC236}">
                  <a16:creationId xmlns:a16="http://schemas.microsoft.com/office/drawing/2014/main" id="{1157E29C-03ED-3A07-138C-8C52CAF85D11}"/>
                </a:ext>
              </a:extLst>
            </p:cNvPr>
            <p:cNvSpPr/>
            <p:nvPr/>
          </p:nvSpPr>
          <p:spPr>
            <a:xfrm>
              <a:off x="2087028" y="2455819"/>
              <a:ext cx="1513748" cy="446548"/>
            </a:xfrm>
            <a:prstGeom prst="roundRect">
              <a:avLst/>
            </a:prstGeom>
            <a:solidFill>
              <a:schemeClr val="tx2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72000" rIns="0" bIns="72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78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>
                  <a:srgbClr val="1F497D">
                    <a:lumMod val="75000"/>
                  </a:srgbClr>
                </a:buClr>
                <a:buSzTx/>
                <a:buFontTx/>
                <a:buNone/>
                <a:tabLst/>
                <a:defRPr/>
              </a:pPr>
              <a:r>
                <a:rPr kumimoji="0" lang="fr-FR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NEUTRAL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26EEB5C7-8C7C-745B-15FF-FDE527BDB05D}"/>
                </a:ext>
              </a:extLst>
            </p:cNvPr>
            <p:cNvSpPr txBox="1"/>
            <p:nvPr/>
          </p:nvSpPr>
          <p:spPr>
            <a:xfrm>
              <a:off x="2015958" y="3085264"/>
              <a:ext cx="1686378" cy="25545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4378">
                <a:spcBef>
                  <a:spcPts val="100"/>
                </a:spcBef>
                <a:buClr>
                  <a:srgbClr val="1F497D">
                    <a:lumMod val="75000"/>
                  </a:srgbClr>
                </a:buClr>
              </a:pPr>
              <a:r>
                <a:rPr lang="fr-FR" sz="2000" i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Supported by </a:t>
              </a:r>
              <a:r>
                <a:rPr lang="fr-FR" sz="2000" b="1" i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some thirty </a:t>
              </a:r>
              <a:r>
                <a:rPr lang="fr-FR" sz="2000" i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representative </a:t>
              </a:r>
              <a:r>
                <a:rPr lang="fr-FR" sz="2000" b="1" i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agricultural players</a:t>
              </a:r>
              <a:r>
                <a:rPr lang="fr-FR" sz="2000" i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Agdatahub is </a:t>
              </a:r>
              <a:r>
                <a:rPr lang="fr-FR" sz="2000" b="1" i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not </a:t>
              </a:r>
              <a:r>
                <a:rPr lang="fr-FR" sz="2000" i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directly </a:t>
              </a:r>
              <a:r>
                <a:rPr lang="fr-FR" sz="2000" b="1" i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involved in </a:t>
              </a:r>
              <a:r>
                <a:rPr lang="fr-FR" sz="2000" i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data processing, and </a:t>
              </a:r>
              <a:r>
                <a:rPr lang="fr-FR" sz="2000" i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will</a:t>
              </a:r>
              <a:r>
                <a:rPr lang="fr-FR" sz="2000" i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2000" i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operate</a:t>
              </a:r>
              <a:r>
                <a:rPr lang="fr-FR" sz="2000" i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under the regulation of ARCEP.</a:t>
              </a: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4A193C52-D553-CF61-9B64-5EC71113FF3F}"/>
              </a:ext>
            </a:extLst>
          </p:cNvPr>
          <p:cNvGrpSpPr/>
          <p:nvPr/>
        </p:nvGrpSpPr>
        <p:grpSpPr>
          <a:xfrm>
            <a:off x="7450642" y="4961279"/>
            <a:ext cx="2657322" cy="3170703"/>
            <a:chOff x="3733600" y="2452137"/>
            <a:chExt cx="1686378" cy="3170703"/>
          </a:xfrm>
        </p:grpSpPr>
        <p:sp>
          <p:nvSpPr>
            <p:cNvPr id="15" name="Rectangle : coins arrondis 14">
              <a:extLst>
                <a:ext uri="{FF2B5EF4-FFF2-40B4-BE49-F238E27FC236}">
                  <a16:creationId xmlns:a16="http://schemas.microsoft.com/office/drawing/2014/main" id="{BFEC7607-3706-A44B-7CD8-FFBD9E82D0F0}"/>
                </a:ext>
              </a:extLst>
            </p:cNvPr>
            <p:cNvSpPr/>
            <p:nvPr/>
          </p:nvSpPr>
          <p:spPr>
            <a:xfrm>
              <a:off x="3819915" y="2452137"/>
              <a:ext cx="1513748" cy="446548"/>
            </a:xfrm>
            <a:prstGeom prst="roundRect">
              <a:avLst/>
            </a:prstGeom>
            <a:solidFill>
              <a:schemeClr val="tx2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72000" rIns="0" bIns="72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78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>
                  <a:srgbClr val="1F497D">
                    <a:lumMod val="75000"/>
                  </a:srgbClr>
                </a:buClr>
                <a:buSzTx/>
                <a:buFontTx/>
                <a:buNone/>
                <a:tabLst/>
                <a:defRPr/>
              </a:pPr>
              <a:r>
                <a:rPr lang="fr-FR" sz="2400" b="1" kern="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COMPLIANT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D3E16F27-C21F-1CB1-E18B-7A3E21976C68}"/>
                </a:ext>
              </a:extLst>
            </p:cNvPr>
            <p:cNvSpPr txBox="1"/>
            <p:nvPr/>
          </p:nvSpPr>
          <p:spPr>
            <a:xfrm>
              <a:off x="3733600" y="3068295"/>
              <a:ext cx="1686378" cy="25545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4378">
                <a:spcBef>
                  <a:spcPts val="100"/>
                </a:spcBef>
                <a:buClr>
                  <a:srgbClr val="1F497D">
                    <a:lumMod val="75000"/>
                  </a:srgbClr>
                </a:buClr>
              </a:pPr>
              <a:r>
                <a:rPr lang="fr-FR" sz="2000" i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Technological platform in </a:t>
              </a:r>
              <a:r>
                <a:rPr lang="fr-FR" sz="2000" b="1" i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line with the rules of the single data market </a:t>
              </a:r>
              <a:r>
                <a:rPr lang="fr-FR" sz="2000" i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defined by the </a:t>
              </a:r>
              <a:r>
                <a:rPr lang="fr-FR" sz="2000" b="1" i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new European </a:t>
              </a:r>
              <a:r>
                <a:rPr lang="fr-FR" sz="2000" b="1" i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regulations</a:t>
              </a:r>
              <a:r>
                <a:rPr lang="fr-FR" sz="2000" b="1" i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br>
                <a:rPr lang="fr-FR" sz="2000" b="1" i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r-FR" sz="2000" i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(DGA, DA)</a:t>
              </a:r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C7276D84-4A05-77C3-3BF3-57CB1567BDC4}"/>
              </a:ext>
            </a:extLst>
          </p:cNvPr>
          <p:cNvGrpSpPr/>
          <p:nvPr/>
        </p:nvGrpSpPr>
        <p:grpSpPr>
          <a:xfrm>
            <a:off x="10252386" y="4905293"/>
            <a:ext cx="3318710" cy="2364530"/>
            <a:chOff x="5693992" y="2460632"/>
            <a:chExt cx="1686378" cy="2364530"/>
          </a:xfrm>
        </p:grpSpPr>
        <p:sp>
          <p:nvSpPr>
            <p:cNvPr id="18" name="Rectangle : coins arrondis 17">
              <a:extLst>
                <a:ext uri="{FF2B5EF4-FFF2-40B4-BE49-F238E27FC236}">
                  <a16:creationId xmlns:a16="http://schemas.microsoft.com/office/drawing/2014/main" id="{335EDAC8-E41D-DC2B-2876-D49A9D0CAE6E}"/>
                </a:ext>
              </a:extLst>
            </p:cNvPr>
            <p:cNvSpPr/>
            <p:nvPr/>
          </p:nvSpPr>
          <p:spPr>
            <a:xfrm>
              <a:off x="5780307" y="2460632"/>
              <a:ext cx="1513748" cy="446548"/>
            </a:xfrm>
            <a:prstGeom prst="roundRect">
              <a:avLst/>
            </a:prstGeom>
            <a:solidFill>
              <a:schemeClr val="tx2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72000" rIns="0" bIns="72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78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>
                  <a:srgbClr val="1F497D">
                    <a:lumMod val="75000"/>
                  </a:srgbClr>
                </a:buClr>
                <a:buSzTx/>
                <a:buFontTx/>
                <a:buNone/>
                <a:tabLst/>
                <a:defRPr/>
              </a:pPr>
              <a:r>
                <a:rPr lang="fr-FR" sz="2400" b="1" kern="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RECOGNIZED</a:t>
              </a:r>
              <a:endPara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8F8B2DCE-60C8-3469-FFB0-3F35DE0431E5}"/>
                </a:ext>
              </a:extLst>
            </p:cNvPr>
            <p:cNvSpPr txBox="1"/>
            <p:nvPr/>
          </p:nvSpPr>
          <p:spPr>
            <a:xfrm>
              <a:off x="5693992" y="3193946"/>
              <a:ext cx="1686378" cy="16312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4378">
                <a:spcBef>
                  <a:spcPts val="100"/>
                </a:spcBef>
                <a:buClr>
                  <a:srgbClr val="1F497D">
                    <a:lumMod val="75000"/>
                  </a:srgbClr>
                </a:buClr>
              </a:pPr>
              <a:r>
                <a:rPr lang="fr-FR" sz="2000" i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Agdatahub </a:t>
              </a:r>
              <a:r>
                <a:rPr lang="fr-FR" sz="2000" i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is</a:t>
              </a:r>
              <a:r>
                <a:rPr lang="fr-FR" sz="2000" i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the </a:t>
              </a:r>
              <a:r>
                <a:rPr lang="fr-FR" sz="2000" i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coordinator</a:t>
              </a:r>
              <a:r>
                <a:rPr lang="fr-FR" sz="2000" i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of the </a:t>
              </a:r>
              <a:r>
                <a:rPr lang="fr-FR" sz="2000" b="1" i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AgriDataSpace</a:t>
              </a:r>
              <a:r>
                <a:rPr lang="fr-FR" sz="2000" b="1" i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Consortium</a:t>
              </a:r>
              <a:r>
                <a:rPr lang="fr-FR" sz="2000" i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and a </a:t>
              </a:r>
              <a:r>
                <a:rPr lang="fr-FR" sz="2000" b="1" i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Gaia-X</a:t>
              </a:r>
              <a:r>
                <a:rPr lang="fr-FR" sz="2000" b="1" i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2000" i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day</a:t>
              </a:r>
              <a:r>
                <a:rPr lang="fr-FR" sz="2000" i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-One </a:t>
              </a:r>
              <a:r>
                <a:rPr lang="fr-FR" sz="2000" i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member</a:t>
              </a:r>
              <a:endParaRPr lang="fr-FR" sz="2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1F5AD7F8-3B57-1019-13E4-3BFA5D870239}"/>
              </a:ext>
            </a:extLst>
          </p:cNvPr>
          <p:cNvGrpSpPr/>
          <p:nvPr/>
        </p:nvGrpSpPr>
        <p:grpSpPr>
          <a:xfrm>
            <a:off x="13805511" y="4916125"/>
            <a:ext cx="2960368" cy="2793176"/>
            <a:chOff x="7281147" y="2452137"/>
            <a:chExt cx="1686378" cy="2793176"/>
          </a:xfrm>
        </p:grpSpPr>
        <p:sp>
          <p:nvSpPr>
            <p:cNvPr id="21" name="Rectangle : coins arrondis 20">
              <a:extLst>
                <a:ext uri="{FF2B5EF4-FFF2-40B4-BE49-F238E27FC236}">
                  <a16:creationId xmlns:a16="http://schemas.microsoft.com/office/drawing/2014/main" id="{88C88F1C-949C-33D5-0C00-D18ADF22C4AB}"/>
                </a:ext>
              </a:extLst>
            </p:cNvPr>
            <p:cNvSpPr/>
            <p:nvPr/>
          </p:nvSpPr>
          <p:spPr>
            <a:xfrm>
              <a:off x="7357063" y="2452137"/>
              <a:ext cx="1513748" cy="446548"/>
            </a:xfrm>
            <a:prstGeom prst="roundRect">
              <a:avLst/>
            </a:prstGeom>
            <a:solidFill>
              <a:schemeClr val="tx2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72000" rIns="0" bIns="72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78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>
                  <a:srgbClr val="1F497D">
                    <a:lumMod val="75000"/>
                  </a:srgbClr>
                </a:buClr>
                <a:buSzTx/>
                <a:buFontTx/>
                <a:buNone/>
                <a:tabLst/>
                <a:defRPr/>
              </a:pPr>
              <a:r>
                <a:rPr lang="fr-FR" sz="2400" b="1" kern="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ADAPTED</a:t>
              </a:r>
              <a:endPara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FFD1FF7B-7E69-A905-CB2C-B2204BEB86EE}"/>
                </a:ext>
              </a:extLst>
            </p:cNvPr>
            <p:cNvSpPr txBox="1"/>
            <p:nvPr/>
          </p:nvSpPr>
          <p:spPr>
            <a:xfrm>
              <a:off x="7281147" y="3231941"/>
              <a:ext cx="1686378" cy="20133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4378">
                <a:spcBef>
                  <a:spcPts val="100"/>
                </a:spcBef>
                <a:buClr>
                  <a:srgbClr val="1F497D">
                    <a:lumMod val="75000"/>
                  </a:srgbClr>
                </a:buClr>
              </a:pPr>
              <a:r>
                <a:rPr lang="fr-FR" sz="2000" i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Solution based on proven partner technologies, </a:t>
              </a:r>
              <a:r>
                <a:rPr lang="fr-FR" sz="2000" b="1" i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adapted for agricultural and agri-food markets</a:t>
              </a:r>
              <a:r>
                <a:rPr lang="fr-FR" sz="2000" i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</a:p>
            <a:p>
              <a:pPr algn="ctr" defTabSz="914378">
                <a:spcBef>
                  <a:spcPts val="100"/>
                </a:spcBef>
                <a:buClr>
                  <a:srgbClr val="1F497D">
                    <a:lumMod val="75000"/>
                  </a:srgbClr>
                </a:buClr>
              </a:pPr>
              <a:endParaRPr lang="fr-FR" sz="24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4" name="Image 23">
            <a:extLst>
              <a:ext uri="{FF2B5EF4-FFF2-40B4-BE49-F238E27FC236}">
                <a16:creationId xmlns:a16="http://schemas.microsoft.com/office/drawing/2014/main" id="{05B2765D-B588-7601-2ED5-CB5FCB862C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235" t="71344" r="35093" b="3927"/>
          <a:stretch/>
        </p:blipFill>
        <p:spPr>
          <a:xfrm>
            <a:off x="14744694" y="7492704"/>
            <a:ext cx="1428756" cy="654089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E3544AE0-EA6C-97C7-1A8A-0BDF0A3E39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237" b="71344"/>
          <a:stretch/>
        </p:blipFill>
        <p:spPr>
          <a:xfrm>
            <a:off x="14948993" y="9113431"/>
            <a:ext cx="1224457" cy="688610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363569F5-623F-D91F-EAA8-0036E7E070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57666" y="8306378"/>
            <a:ext cx="1487742" cy="865319"/>
          </a:xfrm>
          <a:prstGeom prst="rect">
            <a:avLst/>
          </a:prstGeom>
        </p:spPr>
      </p:pic>
      <p:pic>
        <p:nvPicPr>
          <p:cNvPr id="28" name="Picture 4" descr="AgriDataSpace">
            <a:extLst>
              <a:ext uri="{FF2B5EF4-FFF2-40B4-BE49-F238E27FC236}">
                <a16:creationId xmlns:a16="http://schemas.microsoft.com/office/drawing/2014/main" id="{84513A30-FB0B-DB57-5290-E84529B1B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7147" y="7429806"/>
            <a:ext cx="2108780" cy="65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Arcep - Les réseaux comme bien commun | Arcep">
            <a:extLst>
              <a:ext uri="{FF2B5EF4-FFF2-40B4-BE49-F238E27FC236}">
                <a16:creationId xmlns:a16="http://schemas.microsoft.com/office/drawing/2014/main" id="{3C5B939D-B3FE-5DF7-B81F-CF79AAF2C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637" y="8446159"/>
            <a:ext cx="2009436" cy="71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id="{63841D53-F343-9838-E765-093AF093A3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12" b="19960"/>
          <a:stretch/>
        </p:blipFill>
        <p:spPr bwMode="auto">
          <a:xfrm>
            <a:off x="8043902" y="8228302"/>
            <a:ext cx="1470800" cy="877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Sticker Triskel 4">
            <a:extLst>
              <a:ext uri="{FF2B5EF4-FFF2-40B4-BE49-F238E27FC236}">
                <a16:creationId xmlns:a16="http://schemas.microsoft.com/office/drawing/2014/main" id="{3D04B4D6-8CD7-620D-0E88-930EDF5AA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532" y="8413619"/>
            <a:ext cx="1005603" cy="60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Plan France 2030 : PIA, Organisation, Etapes et Engagement">
            <a:extLst>
              <a:ext uri="{FF2B5EF4-FFF2-40B4-BE49-F238E27FC236}">
                <a16:creationId xmlns:a16="http://schemas.microsoft.com/office/drawing/2014/main" id="{D79EA2D1-9EB2-E8B1-4B81-B5D388D65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502" y="8253828"/>
            <a:ext cx="869423" cy="85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AGdatahub - La Ferme Digitale">
            <a:extLst>
              <a:ext uri="{FF2B5EF4-FFF2-40B4-BE49-F238E27FC236}">
                <a16:creationId xmlns:a16="http://schemas.microsoft.com/office/drawing/2014/main" id="{45C0758E-BEEC-27F7-0C4C-E941011750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74" b="20975"/>
          <a:stretch/>
        </p:blipFill>
        <p:spPr bwMode="auto">
          <a:xfrm>
            <a:off x="6841434" y="1757707"/>
            <a:ext cx="3989859" cy="1213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Solutions Cloud Orange Business pour Entreprises">
            <a:extLst>
              <a:ext uri="{FF2B5EF4-FFF2-40B4-BE49-F238E27FC236}">
                <a16:creationId xmlns:a16="http://schemas.microsoft.com/office/drawing/2014/main" id="{C762139E-9190-81C4-E3A6-0E3084D39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4111" y="8188845"/>
            <a:ext cx="2477284" cy="85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85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C1FE4F5-B5CA-9FC1-381C-C221C33BD091}"/>
              </a:ext>
            </a:extLst>
          </p:cNvPr>
          <p:cNvSpPr/>
          <p:nvPr/>
        </p:nvSpPr>
        <p:spPr>
          <a:xfrm>
            <a:off x="571500" y="2782847"/>
            <a:ext cx="8801100" cy="3771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buClrTx/>
              <a:defRPr/>
            </a:pPr>
            <a:endParaRPr lang="en-BE" sz="2700">
              <a:solidFill>
                <a:srgbClr val="46DAFF"/>
              </a:solidFill>
              <a:latin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887E33-D478-8591-74D6-E963508C52A5}"/>
              </a:ext>
            </a:extLst>
          </p:cNvPr>
          <p:cNvSpPr txBox="1">
            <a:spLocks/>
          </p:cNvSpPr>
          <p:nvPr/>
        </p:nvSpPr>
        <p:spPr>
          <a:xfrm>
            <a:off x="2810343" y="704532"/>
            <a:ext cx="11591457" cy="112426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2900" b="0" i="0">
                <a:solidFill>
                  <a:schemeClr val="tx2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ctr" defTabSz="1371600">
              <a:buClrTx/>
              <a:defRPr/>
            </a:pPr>
            <a:endParaRPr lang="en-GB" sz="5400" b="1" dirty="0">
              <a:solidFill>
                <a:srgbClr val="1F497D"/>
              </a:solidFill>
            </a:endParaRPr>
          </a:p>
        </p:txBody>
      </p:sp>
      <p:sp>
        <p:nvSpPr>
          <p:cNvPr id="3" name="Text Placeholder 60">
            <a:extLst>
              <a:ext uri="{FF2B5EF4-FFF2-40B4-BE49-F238E27FC236}">
                <a16:creationId xmlns:a16="http://schemas.microsoft.com/office/drawing/2014/main" id="{D297276D-72C3-0021-4F8C-74F2BAB947DE}"/>
              </a:ext>
            </a:extLst>
          </p:cNvPr>
          <p:cNvSpPr txBox="1">
            <a:spLocks/>
          </p:cNvSpPr>
          <p:nvPr/>
        </p:nvSpPr>
        <p:spPr>
          <a:xfrm>
            <a:off x="1190872" y="704532"/>
            <a:ext cx="14566107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00" b="0" i="0" u="none" strike="noStrike" cap="none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z="4200" dirty="0">
                <a:solidFill>
                  <a:srgbClr val="000094"/>
                </a:solidFill>
              </a:rPr>
              <a:t>Agdatahub </a:t>
            </a:r>
            <a:r>
              <a:rPr lang="fr-FR" sz="4200" dirty="0" err="1">
                <a:solidFill>
                  <a:srgbClr val="000094"/>
                </a:solidFill>
              </a:rPr>
              <a:t>succeeds</a:t>
            </a:r>
            <a:r>
              <a:rPr lang="fr-FR" sz="4200" dirty="0">
                <a:solidFill>
                  <a:srgbClr val="000094"/>
                </a:solidFill>
              </a:rPr>
              <a:t> in </a:t>
            </a:r>
            <a:r>
              <a:rPr lang="fr-FR" sz="4200" dirty="0" err="1">
                <a:solidFill>
                  <a:srgbClr val="000094"/>
                </a:solidFill>
              </a:rPr>
              <a:t>federating</a:t>
            </a:r>
            <a:r>
              <a:rPr lang="fr-FR" sz="4200" dirty="0">
                <a:solidFill>
                  <a:srgbClr val="000094"/>
                </a:solidFill>
              </a:rPr>
              <a:t> the </a:t>
            </a:r>
            <a:r>
              <a:rPr lang="fr-FR" sz="4200" dirty="0" err="1">
                <a:solidFill>
                  <a:srgbClr val="000094"/>
                </a:solidFill>
              </a:rPr>
              <a:t>agritech</a:t>
            </a:r>
            <a:r>
              <a:rPr lang="fr-FR" sz="4200" dirty="0">
                <a:solidFill>
                  <a:srgbClr val="000094"/>
                </a:solidFill>
              </a:rPr>
              <a:t> </a:t>
            </a:r>
            <a:r>
              <a:rPr lang="fr-FR" sz="4200" dirty="0" err="1">
                <a:solidFill>
                  <a:srgbClr val="000094"/>
                </a:solidFill>
              </a:rPr>
              <a:t>ecosystem</a:t>
            </a:r>
            <a:endParaRPr lang="en-GB" sz="4200" dirty="0">
              <a:solidFill>
                <a:srgbClr val="000094"/>
              </a:solidFill>
            </a:endParaRP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A23A29AA-41B0-C92E-49FF-43FDD97491F9}"/>
              </a:ext>
            </a:extLst>
          </p:cNvPr>
          <p:cNvSpPr/>
          <p:nvPr/>
        </p:nvSpPr>
        <p:spPr>
          <a:xfrm>
            <a:off x="0" y="9672124"/>
            <a:ext cx="14401800" cy="499010"/>
          </a:xfrm>
          <a:custGeom>
            <a:avLst/>
            <a:gdLst>
              <a:gd name="connsiteX0" fmla="*/ 0 w 7052153"/>
              <a:gd name="connsiteY0" fmla="*/ 0 h 491390"/>
              <a:gd name="connsiteX1" fmla="*/ 7052153 w 7052153"/>
              <a:gd name="connsiteY1" fmla="*/ 0 h 491390"/>
              <a:gd name="connsiteX2" fmla="*/ 7052153 w 7052153"/>
              <a:gd name="connsiteY2" fmla="*/ 491390 h 491390"/>
              <a:gd name="connsiteX3" fmla="*/ 0 w 7052153"/>
              <a:gd name="connsiteY3" fmla="*/ 491390 h 491390"/>
              <a:gd name="connsiteX4" fmla="*/ 0 w 7052153"/>
              <a:gd name="connsiteY4" fmla="*/ 0 h 491390"/>
              <a:gd name="connsiteX0" fmla="*/ 0 w 8538053"/>
              <a:gd name="connsiteY0" fmla="*/ 7620 h 499010"/>
              <a:gd name="connsiteX1" fmla="*/ 8538053 w 8538053"/>
              <a:gd name="connsiteY1" fmla="*/ 0 h 499010"/>
              <a:gd name="connsiteX2" fmla="*/ 7052153 w 8538053"/>
              <a:gd name="connsiteY2" fmla="*/ 499010 h 499010"/>
              <a:gd name="connsiteX3" fmla="*/ 0 w 8538053"/>
              <a:gd name="connsiteY3" fmla="*/ 499010 h 499010"/>
              <a:gd name="connsiteX4" fmla="*/ 0 w 8538053"/>
              <a:gd name="connsiteY4" fmla="*/ 7620 h 499010"/>
              <a:gd name="connsiteX0" fmla="*/ 0 w 8538053"/>
              <a:gd name="connsiteY0" fmla="*/ 7620 h 499010"/>
              <a:gd name="connsiteX1" fmla="*/ 8538053 w 8538053"/>
              <a:gd name="connsiteY1" fmla="*/ 0 h 499010"/>
              <a:gd name="connsiteX2" fmla="*/ 7052153 w 8538053"/>
              <a:gd name="connsiteY2" fmla="*/ 499010 h 499010"/>
              <a:gd name="connsiteX3" fmla="*/ 0 w 8538053"/>
              <a:gd name="connsiteY3" fmla="*/ 499010 h 499010"/>
              <a:gd name="connsiteX4" fmla="*/ 0 w 8538053"/>
              <a:gd name="connsiteY4" fmla="*/ 7620 h 499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38053" h="499010">
                <a:moveTo>
                  <a:pt x="0" y="7620"/>
                </a:moveTo>
                <a:lnTo>
                  <a:pt x="8538053" y="0"/>
                </a:lnTo>
                <a:lnTo>
                  <a:pt x="7052153" y="499010"/>
                </a:lnTo>
                <a:lnTo>
                  <a:pt x="0" y="499010"/>
                </a:lnTo>
                <a:lnTo>
                  <a:pt x="0" y="7620"/>
                </a:lnTo>
                <a:close/>
              </a:path>
            </a:pathLst>
          </a:custGeom>
          <a:gradFill flip="none" rotWithShape="1">
            <a:gsLst>
              <a:gs pos="100000">
                <a:schemeClr val="accent2">
                  <a:alpha val="0"/>
                  <a:lumMod val="0"/>
                  <a:lumOff val="100000"/>
                </a:schemeClr>
              </a:gs>
              <a:gs pos="36000">
                <a:srgbClr val="B900FF"/>
              </a:gs>
              <a:gs pos="0">
                <a:srgbClr val="B900FF"/>
              </a:gs>
              <a:gs pos="76000">
                <a:srgbClr val="D565FF">
                  <a:alpha val="0"/>
                </a:srgbClr>
              </a:gs>
              <a:gs pos="100000">
                <a:srgbClr val="B900F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BE" sz="4000" dirty="0"/>
              <a:t>         #</a:t>
            </a:r>
            <a:r>
              <a:rPr lang="fr-FR" sz="4000" dirty="0"/>
              <a:t>Agdatahub #AgriDataSpace</a:t>
            </a:r>
            <a:endParaRPr lang="en-GB" sz="4000" dirty="0"/>
          </a:p>
        </p:txBody>
      </p:sp>
      <p:pic>
        <p:nvPicPr>
          <p:cNvPr id="63" name="Image 62">
            <a:extLst>
              <a:ext uri="{FF2B5EF4-FFF2-40B4-BE49-F238E27FC236}">
                <a16:creationId xmlns:a16="http://schemas.microsoft.com/office/drawing/2014/main" id="{C413C5CC-D884-8B62-C5BE-799473359C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07" y="1437904"/>
            <a:ext cx="17474585" cy="7756283"/>
          </a:xfrm>
          <a:prstGeom prst="rect">
            <a:avLst/>
          </a:prstGeom>
        </p:spPr>
      </p:pic>
      <p:pic>
        <p:nvPicPr>
          <p:cNvPr id="1026" name="Picture 2" descr="France 2030 — Wikipédia">
            <a:extLst>
              <a:ext uri="{FF2B5EF4-FFF2-40B4-BE49-F238E27FC236}">
                <a16:creationId xmlns:a16="http://schemas.microsoft.com/office/drawing/2014/main" id="{C1C6C9DB-5904-2ED2-C5DD-FF5C86EE2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587" y="1952856"/>
            <a:ext cx="1300163" cy="130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33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C1FE4F5-B5CA-9FC1-381C-C221C33BD091}"/>
              </a:ext>
            </a:extLst>
          </p:cNvPr>
          <p:cNvSpPr/>
          <p:nvPr/>
        </p:nvSpPr>
        <p:spPr>
          <a:xfrm>
            <a:off x="4612214" y="2358233"/>
            <a:ext cx="8801100" cy="13126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European </a:t>
            </a:r>
            <a:b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Agriculture Data Space 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887E33-D478-8591-74D6-E963508C52A5}"/>
              </a:ext>
            </a:extLst>
          </p:cNvPr>
          <p:cNvSpPr txBox="1">
            <a:spLocks/>
          </p:cNvSpPr>
          <p:nvPr/>
        </p:nvSpPr>
        <p:spPr>
          <a:xfrm>
            <a:off x="2810343" y="704532"/>
            <a:ext cx="11591457" cy="112426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2900" b="0" i="0">
                <a:solidFill>
                  <a:schemeClr val="tx2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ctr" defTabSz="1371600">
              <a:buClrTx/>
              <a:defRPr/>
            </a:pPr>
            <a:endParaRPr lang="en-GB" sz="5400" b="1" dirty="0">
              <a:solidFill>
                <a:srgbClr val="1F497D"/>
              </a:solidFill>
            </a:endParaRPr>
          </a:p>
        </p:txBody>
      </p:sp>
      <p:sp>
        <p:nvSpPr>
          <p:cNvPr id="3" name="Text Placeholder 60">
            <a:extLst>
              <a:ext uri="{FF2B5EF4-FFF2-40B4-BE49-F238E27FC236}">
                <a16:creationId xmlns:a16="http://schemas.microsoft.com/office/drawing/2014/main" id="{D297276D-72C3-0021-4F8C-74F2BAB947DE}"/>
              </a:ext>
            </a:extLst>
          </p:cNvPr>
          <p:cNvSpPr txBox="1">
            <a:spLocks/>
          </p:cNvSpPr>
          <p:nvPr/>
        </p:nvSpPr>
        <p:spPr>
          <a:xfrm>
            <a:off x="1190872" y="704532"/>
            <a:ext cx="14566107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00" b="0" i="0" u="none" strike="noStrike" cap="none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200" dirty="0">
                <a:solidFill>
                  <a:srgbClr val="000094"/>
                </a:solidFill>
              </a:rPr>
              <a:t>Towards the Common European agriculture data space</a:t>
            </a:r>
            <a:endParaRPr lang="en-GB" sz="4200" dirty="0">
              <a:solidFill>
                <a:srgbClr val="000094"/>
              </a:solidFill>
            </a:endParaRP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A23A29AA-41B0-C92E-49FF-43FDD97491F9}"/>
              </a:ext>
            </a:extLst>
          </p:cNvPr>
          <p:cNvSpPr/>
          <p:nvPr/>
        </p:nvSpPr>
        <p:spPr>
          <a:xfrm>
            <a:off x="0" y="9672124"/>
            <a:ext cx="14401800" cy="499010"/>
          </a:xfrm>
          <a:custGeom>
            <a:avLst/>
            <a:gdLst>
              <a:gd name="connsiteX0" fmla="*/ 0 w 7052153"/>
              <a:gd name="connsiteY0" fmla="*/ 0 h 491390"/>
              <a:gd name="connsiteX1" fmla="*/ 7052153 w 7052153"/>
              <a:gd name="connsiteY1" fmla="*/ 0 h 491390"/>
              <a:gd name="connsiteX2" fmla="*/ 7052153 w 7052153"/>
              <a:gd name="connsiteY2" fmla="*/ 491390 h 491390"/>
              <a:gd name="connsiteX3" fmla="*/ 0 w 7052153"/>
              <a:gd name="connsiteY3" fmla="*/ 491390 h 491390"/>
              <a:gd name="connsiteX4" fmla="*/ 0 w 7052153"/>
              <a:gd name="connsiteY4" fmla="*/ 0 h 491390"/>
              <a:gd name="connsiteX0" fmla="*/ 0 w 8538053"/>
              <a:gd name="connsiteY0" fmla="*/ 7620 h 499010"/>
              <a:gd name="connsiteX1" fmla="*/ 8538053 w 8538053"/>
              <a:gd name="connsiteY1" fmla="*/ 0 h 499010"/>
              <a:gd name="connsiteX2" fmla="*/ 7052153 w 8538053"/>
              <a:gd name="connsiteY2" fmla="*/ 499010 h 499010"/>
              <a:gd name="connsiteX3" fmla="*/ 0 w 8538053"/>
              <a:gd name="connsiteY3" fmla="*/ 499010 h 499010"/>
              <a:gd name="connsiteX4" fmla="*/ 0 w 8538053"/>
              <a:gd name="connsiteY4" fmla="*/ 7620 h 499010"/>
              <a:gd name="connsiteX0" fmla="*/ 0 w 8538053"/>
              <a:gd name="connsiteY0" fmla="*/ 7620 h 499010"/>
              <a:gd name="connsiteX1" fmla="*/ 8538053 w 8538053"/>
              <a:gd name="connsiteY1" fmla="*/ 0 h 499010"/>
              <a:gd name="connsiteX2" fmla="*/ 7052153 w 8538053"/>
              <a:gd name="connsiteY2" fmla="*/ 499010 h 499010"/>
              <a:gd name="connsiteX3" fmla="*/ 0 w 8538053"/>
              <a:gd name="connsiteY3" fmla="*/ 499010 h 499010"/>
              <a:gd name="connsiteX4" fmla="*/ 0 w 8538053"/>
              <a:gd name="connsiteY4" fmla="*/ 7620 h 499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38053" h="499010">
                <a:moveTo>
                  <a:pt x="0" y="7620"/>
                </a:moveTo>
                <a:lnTo>
                  <a:pt x="8538053" y="0"/>
                </a:lnTo>
                <a:lnTo>
                  <a:pt x="7052153" y="499010"/>
                </a:lnTo>
                <a:lnTo>
                  <a:pt x="0" y="499010"/>
                </a:lnTo>
                <a:lnTo>
                  <a:pt x="0" y="7620"/>
                </a:lnTo>
                <a:close/>
              </a:path>
            </a:pathLst>
          </a:custGeom>
          <a:gradFill flip="none" rotWithShape="1">
            <a:gsLst>
              <a:gs pos="100000">
                <a:schemeClr val="accent2">
                  <a:alpha val="0"/>
                  <a:lumMod val="0"/>
                  <a:lumOff val="100000"/>
                </a:schemeClr>
              </a:gs>
              <a:gs pos="36000">
                <a:srgbClr val="B900FF"/>
              </a:gs>
              <a:gs pos="0">
                <a:srgbClr val="B900FF"/>
              </a:gs>
              <a:gs pos="76000">
                <a:srgbClr val="D565FF">
                  <a:alpha val="0"/>
                </a:srgbClr>
              </a:gs>
              <a:gs pos="100000">
                <a:srgbClr val="B900F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BE" sz="4000" dirty="0"/>
              <a:t>         #</a:t>
            </a:r>
            <a:r>
              <a:rPr lang="fr-FR" sz="4000" dirty="0"/>
              <a:t>Agdatahub #AgriDataSpace</a:t>
            </a:r>
            <a:endParaRPr lang="en-GB" sz="4000" dirty="0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2A39A31A-3522-8478-211A-EFF99721C731}"/>
              </a:ext>
            </a:extLst>
          </p:cNvPr>
          <p:cNvSpPr/>
          <p:nvPr/>
        </p:nvSpPr>
        <p:spPr>
          <a:xfrm>
            <a:off x="4840814" y="2057038"/>
            <a:ext cx="7842670" cy="6776978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A021B9FD-7D75-EB96-B861-81F2AD94C3B2}"/>
              </a:ext>
            </a:extLst>
          </p:cNvPr>
          <p:cNvSpPr/>
          <p:nvPr/>
        </p:nvSpPr>
        <p:spPr>
          <a:xfrm>
            <a:off x="7322212" y="3748966"/>
            <a:ext cx="3485981" cy="4271084"/>
          </a:xfrm>
          <a:prstGeom prst="roundRect">
            <a:avLst>
              <a:gd name="adj" fmla="val 11685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Gaia-X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Digital Clearing House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F48EC367-EFC4-1F22-F411-98576C3F6B82}"/>
              </a:ext>
            </a:extLst>
          </p:cNvPr>
          <p:cNvSpPr/>
          <p:nvPr/>
        </p:nvSpPr>
        <p:spPr>
          <a:xfrm>
            <a:off x="136434" y="2730243"/>
            <a:ext cx="5296995" cy="1555278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Data Intermediation Platform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60B66F1A-B1C1-052D-33F6-C121D1075126}"/>
              </a:ext>
            </a:extLst>
          </p:cNvPr>
          <p:cNvSpPr/>
          <p:nvPr/>
        </p:nvSpPr>
        <p:spPr>
          <a:xfrm>
            <a:off x="13283833" y="2522573"/>
            <a:ext cx="4432667" cy="126705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Data Exchange Platform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532B7090-5CAA-E982-5336-A56265F72478}"/>
              </a:ext>
            </a:extLst>
          </p:cNvPr>
          <p:cNvSpPr/>
          <p:nvPr/>
        </p:nvSpPr>
        <p:spPr>
          <a:xfrm>
            <a:off x="412802" y="5301162"/>
            <a:ext cx="4454507" cy="1303448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Data Exchange Platform</a:t>
            </a: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3A33116B-E29C-095F-03C2-AC090FDB2188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5433429" y="3507882"/>
            <a:ext cx="1823599" cy="876997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27B50FCF-CF5D-17DB-3F2C-1D2188069452}"/>
              </a:ext>
            </a:extLst>
          </p:cNvPr>
          <p:cNvCxnSpPr>
            <a:cxnSpLocks/>
            <a:stCxn id="11" idx="1"/>
          </p:cNvCxnSpPr>
          <p:nvPr/>
        </p:nvCxnSpPr>
        <p:spPr>
          <a:xfrm flipH="1">
            <a:off x="10915650" y="3156098"/>
            <a:ext cx="2368183" cy="1343967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DCE0C0C7-BEE7-989A-42F4-0D4B262F34B6}"/>
              </a:ext>
            </a:extLst>
          </p:cNvPr>
          <p:cNvCxnSpPr>
            <a:cxnSpLocks/>
          </p:cNvCxnSpPr>
          <p:nvPr/>
        </p:nvCxnSpPr>
        <p:spPr>
          <a:xfrm flipH="1" flipV="1">
            <a:off x="10915650" y="5706392"/>
            <a:ext cx="2364843" cy="36719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B526C3B8-7F32-ED18-8DFF-99BB2371FE9D}"/>
              </a:ext>
            </a:extLst>
          </p:cNvPr>
          <p:cNvSpPr/>
          <p:nvPr/>
        </p:nvSpPr>
        <p:spPr>
          <a:xfrm>
            <a:off x="8095005" y="6141438"/>
            <a:ext cx="1712661" cy="53578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Compliance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AC06FD7-F2C5-4A6A-6A18-DBD44028606C}"/>
              </a:ext>
            </a:extLst>
          </p:cNvPr>
          <p:cNvSpPr/>
          <p:nvPr/>
        </p:nvSpPr>
        <p:spPr>
          <a:xfrm>
            <a:off x="8095005" y="6768628"/>
            <a:ext cx="1712661" cy="614358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Credential Event Service</a:t>
            </a:r>
          </a:p>
        </p:txBody>
      </p:sp>
      <p:pic>
        <p:nvPicPr>
          <p:cNvPr id="18" name="Picture 2" descr="Gaia-X : Nouvelle identité visuelle ! - Systnaps">
            <a:extLst>
              <a:ext uri="{FF2B5EF4-FFF2-40B4-BE49-F238E27FC236}">
                <a16:creationId xmlns:a16="http://schemas.microsoft.com/office/drawing/2014/main" id="{3249A4D6-20A9-9101-1978-40084E8BC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7058283"/>
            <a:ext cx="1327197" cy="92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F60D426E-2594-D4C7-0DAA-55A7D5DD45FE}"/>
              </a:ext>
            </a:extLst>
          </p:cNvPr>
          <p:cNvSpPr/>
          <p:nvPr/>
        </p:nvSpPr>
        <p:spPr>
          <a:xfrm>
            <a:off x="13280493" y="5116921"/>
            <a:ext cx="4432666" cy="143782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Data Exchange Platform</a:t>
            </a: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18CAFF98-10C6-3B5E-93FD-E3B9DE561C23}"/>
              </a:ext>
            </a:extLst>
          </p:cNvPr>
          <p:cNvSpPr/>
          <p:nvPr/>
        </p:nvSpPr>
        <p:spPr>
          <a:xfrm>
            <a:off x="13337096" y="7864691"/>
            <a:ext cx="4432666" cy="1060729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Other National </a:t>
            </a:r>
          </a:p>
          <a:p>
            <a:pPr algn="ctr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Data Exchange Platforms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69F76565-9A0E-9E8B-26BE-906B08C277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7970" y="3662943"/>
            <a:ext cx="928951" cy="614537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820FC407-8ACE-A14A-E543-3E8B28F891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74509" y="3208023"/>
            <a:ext cx="879509" cy="600179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6CBE68E5-5BAB-B61B-D364-073C9C79E3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1688" y="6013897"/>
            <a:ext cx="1039350" cy="625971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0E199621-8041-3608-E186-5EB20A97B3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611600" y="5790923"/>
            <a:ext cx="1101559" cy="777377"/>
          </a:xfrm>
          <a:prstGeom prst="rect">
            <a:avLst/>
          </a:prstGeom>
        </p:spPr>
      </p:pic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25157477-A97E-C01D-6DF5-3A173C95A8A1}"/>
              </a:ext>
            </a:extLst>
          </p:cNvPr>
          <p:cNvCxnSpPr>
            <a:cxnSpLocks/>
          </p:cNvCxnSpPr>
          <p:nvPr/>
        </p:nvCxnSpPr>
        <p:spPr>
          <a:xfrm flipH="1">
            <a:off x="4883119" y="5743111"/>
            <a:ext cx="2329190" cy="51156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EE73C554-DB71-80F3-3B64-1EEB8D2B877E}"/>
              </a:ext>
            </a:extLst>
          </p:cNvPr>
          <p:cNvCxnSpPr>
            <a:cxnSpLocks/>
            <a:stCxn id="20" idx="1"/>
          </p:cNvCxnSpPr>
          <p:nvPr/>
        </p:nvCxnSpPr>
        <p:spPr>
          <a:xfrm flipH="1" flipV="1">
            <a:off x="10808193" y="7160442"/>
            <a:ext cx="2528903" cy="1234614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0E22B80E-33BF-8C84-658C-AC52552D1911}"/>
              </a:ext>
            </a:extLst>
          </p:cNvPr>
          <p:cNvSpPr/>
          <p:nvPr/>
        </p:nvSpPr>
        <p:spPr>
          <a:xfrm>
            <a:off x="8095004" y="5426731"/>
            <a:ext cx="1712661" cy="559323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Notary</a:t>
            </a:r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1ABC1546-E75A-087A-B98F-E9A189316EE5}"/>
              </a:ext>
            </a:extLst>
          </p:cNvPr>
          <p:cNvSpPr/>
          <p:nvPr/>
        </p:nvSpPr>
        <p:spPr>
          <a:xfrm>
            <a:off x="540106" y="7737366"/>
            <a:ext cx="4485900" cy="1459651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Data Exchange Platform</a:t>
            </a:r>
          </a:p>
        </p:txBody>
      </p:sp>
      <p:pic>
        <p:nvPicPr>
          <p:cNvPr id="30" name="Picture 12" descr="Vole au vent - Culture générale">
            <a:extLst>
              <a:ext uri="{FF2B5EF4-FFF2-40B4-BE49-F238E27FC236}">
                <a16:creationId xmlns:a16="http://schemas.microsoft.com/office/drawing/2014/main" id="{407E8CE1-3450-95B1-EFDE-A851180F1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476" b="93660" l="7781" r="93948">
                        <a14:foregroundMark x1="11527" y1="38617" x2="8357" y2="71182"/>
                        <a14:foregroundMark x1="74640" y1="31412" x2="9222" y2="58790"/>
                        <a14:foregroundMark x1="79251" y1="29107" x2="85591" y2="30548"/>
                        <a14:foregroundMark x1="91643" y1="38617" x2="42075" y2="89625"/>
                        <a14:foregroundMark x1="63112" y1="90778" x2="17579" y2="74640"/>
                        <a14:foregroundMark x1="45533" y1="93948" x2="45533" y2="93948"/>
                        <a14:foregroundMark x1="29107" y1="33718" x2="29107" y2="33718"/>
                        <a14:foregroundMark x1="26513" y1="39481" x2="26513" y2="39481"/>
                        <a14:foregroundMark x1="26513" y1="54755" x2="23631" y2="26513"/>
                        <a14:foregroundMark x1="26225" y1="46686" x2="41787" y2="21037"/>
                        <a14:foregroundMark x1="56772" y1="55331" x2="59366" y2="49568"/>
                        <a14:foregroundMark x1="67435" y1="29971" x2="65130" y2="46974"/>
                        <a14:foregroundMark x1="64265" y1="26513" x2="63689" y2="46398"/>
                        <a14:foregroundMark x1="72046" y1="24784" x2="69452" y2="74063"/>
                        <a14:foregroundMark x1="70605" y1="80115" x2="81556" y2="33718"/>
                        <a14:foregroundMark x1="78674" y1="69741" x2="87032" y2="36888"/>
                        <a14:foregroundMark x1="85014" y1="30836" x2="79827" y2="19597"/>
                        <a14:foregroundMark x1="84150" y1="29395" x2="77810" y2="14121"/>
                        <a14:foregroundMark x1="74928" y1="14121" x2="29107" y2="15274"/>
                        <a14:foregroundMark x1="52161" y1="5476" x2="52161" y2="5476"/>
                        <a14:foregroundMark x1="41787" y1="6628" x2="41787" y2="6628"/>
                        <a14:foregroundMark x1="65994" y1="7205" x2="65994" y2="7205"/>
                        <a14:foregroundMark x1="93948" y1="58790" x2="93948" y2="58790"/>
                        <a14:foregroundMark x1="93660" y1="42075" x2="93660" y2="42075"/>
                        <a14:foregroundMark x1="31124" y1="85879" x2="31124" y2="85879"/>
                        <a14:foregroundMark x1="48703" y1="84150" x2="50720" y2="84150"/>
                        <a14:foregroundMark x1="59942" y1="84150" x2="59942" y2="84150"/>
                        <a14:foregroundMark x1="63689" y1="77233" x2="62824" y2="85879"/>
                        <a14:foregroundMark x1="61671" y1="85879" x2="34582" y2="80692"/>
                        <a14:foregroundMark x1="17003" y1="50432" x2="17003" y2="50432"/>
                        <a14:foregroundMark x1="29683" y1="23055" x2="29683" y2="23055"/>
                        <a14:foregroundMark x1="30836" y1="17867" x2="31124" y2="16715"/>
                        <a14:foregroundMark x1="26513" y1="25072" x2="25648" y2="36023"/>
                        <a14:foregroundMark x1="27378" y1="32277" x2="29683" y2="21037"/>
                        <a14:foregroundMark x1="31124" y1="19020" x2="44669" y2="11816"/>
                        <a14:foregroundMark x1="48127" y1="10663" x2="52161" y2="10086"/>
                        <a14:foregroundMark x1="56484" y1="16427" x2="64841" y2="32565"/>
                        <a14:foregroundMark x1="71182" y1="15850" x2="77522" y2="49280"/>
                        <a14:foregroundMark x1="86455" y1="57925" x2="81268" y2="74640"/>
                        <a14:foregroundMark x1="82421" y1="66859" x2="47262" y2="824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495" y="8477919"/>
            <a:ext cx="883438" cy="88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287174AD-5CA9-467A-8789-896B9ACF3B5E}"/>
              </a:ext>
            </a:extLst>
          </p:cNvPr>
          <p:cNvCxnSpPr>
            <a:cxnSpLocks/>
          </p:cNvCxnSpPr>
          <p:nvPr/>
        </p:nvCxnSpPr>
        <p:spPr>
          <a:xfrm flipV="1">
            <a:off x="5026006" y="7269849"/>
            <a:ext cx="2289702" cy="1094886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9" descr="Picture 9">
            <a:extLst>
              <a:ext uri="{FF2B5EF4-FFF2-40B4-BE49-F238E27FC236}">
                <a16:creationId xmlns:a16="http://schemas.microsoft.com/office/drawing/2014/main" id="{21213472-9249-CFAC-1369-8D771AE94F3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92798" y="5826119"/>
            <a:ext cx="2353849" cy="856540"/>
          </a:xfrm>
          <a:prstGeom prst="rect">
            <a:avLst/>
          </a:prstGeom>
          <a:ln w="12700">
            <a:miter lim="400000"/>
          </a:ln>
        </p:spPr>
      </p:pic>
      <p:pic>
        <p:nvPicPr>
          <p:cNvPr id="33" name="Picture 25" descr="Picture 25">
            <a:extLst>
              <a:ext uri="{FF2B5EF4-FFF2-40B4-BE49-F238E27FC236}">
                <a16:creationId xmlns:a16="http://schemas.microsoft.com/office/drawing/2014/main" id="{C40A318B-C8F8-5711-744D-9FEE69F9278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13491" y="3353024"/>
            <a:ext cx="1991730" cy="8573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Picture 2">
            <a:extLst>
              <a:ext uri="{FF2B5EF4-FFF2-40B4-BE49-F238E27FC236}">
                <a16:creationId xmlns:a16="http://schemas.microsoft.com/office/drawing/2014/main" id="{3500B834-7E25-9ED7-BCB3-D4FB63E00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7842" y="3167018"/>
            <a:ext cx="1792225" cy="557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Grafik 14">
            <a:extLst>
              <a:ext uri="{FF2B5EF4-FFF2-40B4-BE49-F238E27FC236}">
                <a16:creationId xmlns:a16="http://schemas.microsoft.com/office/drawing/2014/main" id="{57E6F364-5406-CD98-402F-2E99B28603C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25985" y="8364735"/>
            <a:ext cx="1010502" cy="602951"/>
          </a:xfrm>
          <a:prstGeom prst="rect">
            <a:avLst/>
          </a:prstGeom>
        </p:spPr>
      </p:pic>
      <p:pic>
        <p:nvPicPr>
          <p:cNvPr id="36" name="Picture 2" descr="Tritom datanvälityspalvelu | DataSpace Europe">
            <a:extLst>
              <a:ext uri="{FF2B5EF4-FFF2-40B4-BE49-F238E27FC236}">
                <a16:creationId xmlns:a16="http://schemas.microsoft.com/office/drawing/2014/main" id="{B6FABF58-B2E6-9860-B636-CF2A835C5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5351" y="5806196"/>
            <a:ext cx="7429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Image 55">
            <a:extLst>
              <a:ext uri="{FF2B5EF4-FFF2-40B4-BE49-F238E27FC236}">
                <a16:creationId xmlns:a16="http://schemas.microsoft.com/office/drawing/2014/main" id="{8318F84E-67C0-0BAF-A514-C160A2F18B6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55547" y="8454422"/>
            <a:ext cx="3085830" cy="957143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86EEBA48-AE60-C001-B977-B2FF0BA3CC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8" b="18392"/>
          <a:stretch/>
        </p:blipFill>
        <p:spPr bwMode="auto">
          <a:xfrm>
            <a:off x="13413314" y="9216908"/>
            <a:ext cx="1204528" cy="768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Image 57">
            <a:extLst>
              <a:ext uri="{FF2B5EF4-FFF2-40B4-BE49-F238E27FC236}">
                <a16:creationId xmlns:a16="http://schemas.microsoft.com/office/drawing/2014/main" id="{5ECDD883-00F6-B178-9830-E50F7D5C965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5012427" y="9192725"/>
            <a:ext cx="1369697" cy="85504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76" name="Picture 4" descr="Drapeau Espagne">
            <a:extLst>
              <a:ext uri="{FF2B5EF4-FFF2-40B4-BE49-F238E27FC236}">
                <a16:creationId xmlns:a16="http://schemas.microsoft.com/office/drawing/2014/main" id="{C6453F76-3814-A59B-72F5-FF78550EFD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63" b="11313"/>
          <a:stretch/>
        </p:blipFill>
        <p:spPr bwMode="auto">
          <a:xfrm>
            <a:off x="16838023" y="9168992"/>
            <a:ext cx="1052227" cy="81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998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yellow and green light on a black background&#10;&#10;Description automatically generated">
            <a:extLst>
              <a:ext uri="{FF2B5EF4-FFF2-40B4-BE49-F238E27FC236}">
                <a16:creationId xmlns:a16="http://schemas.microsoft.com/office/drawing/2014/main" id="{82B8E62A-04CF-A590-5350-530EDB89CE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C1FE4F5-B5CA-9FC1-381C-C221C33BD091}"/>
              </a:ext>
            </a:extLst>
          </p:cNvPr>
          <p:cNvSpPr/>
          <p:nvPr/>
        </p:nvSpPr>
        <p:spPr>
          <a:xfrm>
            <a:off x="571500" y="2782847"/>
            <a:ext cx="8801100" cy="3771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buClrTx/>
              <a:defRPr/>
            </a:pPr>
            <a:endParaRPr lang="en-BE" sz="2700">
              <a:solidFill>
                <a:srgbClr val="46DAFF"/>
              </a:solidFill>
              <a:latin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887E33-D478-8591-74D6-E963508C52A5}"/>
              </a:ext>
            </a:extLst>
          </p:cNvPr>
          <p:cNvSpPr txBox="1">
            <a:spLocks/>
          </p:cNvSpPr>
          <p:nvPr/>
        </p:nvSpPr>
        <p:spPr>
          <a:xfrm>
            <a:off x="2810343" y="704532"/>
            <a:ext cx="11591457" cy="112426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2900" b="0" i="0">
                <a:solidFill>
                  <a:schemeClr val="tx2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ctr" defTabSz="1371600">
              <a:buClrTx/>
              <a:defRPr/>
            </a:pPr>
            <a:endParaRPr lang="en-GB" sz="5400" b="1" dirty="0">
              <a:solidFill>
                <a:srgbClr val="1F497D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3274A91-33D2-78D2-D4F8-BA8E5EC65B53}"/>
              </a:ext>
            </a:extLst>
          </p:cNvPr>
          <p:cNvSpPr/>
          <p:nvPr/>
        </p:nvSpPr>
        <p:spPr>
          <a:xfrm flipV="1">
            <a:off x="1074807" y="7149254"/>
            <a:ext cx="338543" cy="85663"/>
          </a:xfrm>
          <a:prstGeom prst="roundRect">
            <a:avLst/>
          </a:prstGeom>
          <a:solidFill>
            <a:srgbClr val="46DAFF"/>
          </a:solidFill>
          <a:ln>
            <a:solidFill>
              <a:srgbClr val="46DAFF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0627CB-79A3-4DB3-0662-EA75B4D60FF4}"/>
              </a:ext>
            </a:extLst>
          </p:cNvPr>
          <p:cNvSpPr txBox="1"/>
          <p:nvPr/>
        </p:nvSpPr>
        <p:spPr>
          <a:xfrm>
            <a:off x="934148" y="5241107"/>
            <a:ext cx="969673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050" defTabSz="1371600">
              <a:spcBef>
                <a:spcPts val="150"/>
              </a:spcBef>
              <a:buClrTx/>
              <a:defRPr/>
            </a:pPr>
            <a:r>
              <a:rPr lang="en-GB" sz="8800" dirty="0">
                <a:solidFill>
                  <a:srgbClr val="2D2DA5"/>
                </a:solidFill>
                <a:latin typeface="Calibri"/>
                <a:cs typeface="Calibri"/>
              </a:rPr>
              <a:t>Thank</a:t>
            </a:r>
            <a:r>
              <a:rPr lang="en-GB" sz="8800" spc="-38" dirty="0">
                <a:solidFill>
                  <a:srgbClr val="2D2DA5"/>
                </a:solidFill>
                <a:latin typeface="Calibri"/>
                <a:cs typeface="Calibri"/>
              </a:rPr>
              <a:t> </a:t>
            </a:r>
            <a:r>
              <a:rPr lang="en-GB" sz="8800" spc="-30" dirty="0">
                <a:solidFill>
                  <a:srgbClr val="2D2DA5"/>
                </a:solidFill>
                <a:latin typeface="Calibri"/>
                <a:cs typeface="Calibri"/>
              </a:rPr>
              <a:t>you!</a:t>
            </a:r>
            <a:endParaRPr lang="en-GB" sz="8800" dirty="0">
              <a:solidFill>
                <a:srgbClr val="2D2DA5"/>
              </a:solidFill>
              <a:latin typeface="Calibri"/>
              <a:cs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CA87FC-010A-9E7E-B082-756532004223}"/>
              </a:ext>
            </a:extLst>
          </p:cNvPr>
          <p:cNvSpPr txBox="1"/>
          <p:nvPr/>
        </p:nvSpPr>
        <p:spPr>
          <a:xfrm>
            <a:off x="934148" y="7663362"/>
            <a:ext cx="96967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050" defTabSz="1371600">
              <a:spcBef>
                <a:spcPts val="150"/>
              </a:spcBef>
              <a:buClrTx/>
              <a:defRPr/>
            </a:pPr>
            <a:r>
              <a:rPr lang="en-US" sz="2800" spc="-15" dirty="0">
                <a:solidFill>
                  <a:srgbClr val="2D2DA5"/>
                </a:solidFill>
                <a:latin typeface="Calibri"/>
                <a:cs typeface="Calibri"/>
              </a:rPr>
              <a:t>Sébastien Picardat – </a:t>
            </a:r>
            <a:r>
              <a:rPr lang="en-US" sz="2800" spc="-15" dirty="0">
                <a:solidFill>
                  <a:srgbClr val="2D2DA5"/>
                </a:solidFill>
                <a:latin typeface="Calibri"/>
                <a:cs typeface="Calibri"/>
                <a:hlinkClick r:id="rId4"/>
              </a:rPr>
              <a:t>sebastien.picardat@agdatahub.eu</a:t>
            </a:r>
            <a:r>
              <a:rPr lang="en-US" sz="2800" spc="-15" dirty="0">
                <a:solidFill>
                  <a:srgbClr val="2D2DA5"/>
                </a:solidFill>
                <a:latin typeface="Calibri"/>
                <a:cs typeface="Calibri"/>
              </a:rPr>
              <a:t> </a:t>
            </a:r>
            <a:endParaRPr lang="en-US" sz="2800" dirty="0">
              <a:solidFill>
                <a:srgbClr val="2D2DA5"/>
              </a:solidFill>
              <a:latin typeface="Calibri"/>
              <a:cs typeface="Calibri"/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01E731C6-3396-8876-8D04-656E25BDA09E}"/>
              </a:ext>
            </a:extLst>
          </p:cNvPr>
          <p:cNvSpPr/>
          <p:nvPr/>
        </p:nvSpPr>
        <p:spPr>
          <a:xfrm>
            <a:off x="1" y="9672124"/>
            <a:ext cx="12801600" cy="499010"/>
          </a:xfrm>
          <a:custGeom>
            <a:avLst/>
            <a:gdLst>
              <a:gd name="connsiteX0" fmla="*/ 0 w 7052153"/>
              <a:gd name="connsiteY0" fmla="*/ 0 h 491390"/>
              <a:gd name="connsiteX1" fmla="*/ 7052153 w 7052153"/>
              <a:gd name="connsiteY1" fmla="*/ 0 h 491390"/>
              <a:gd name="connsiteX2" fmla="*/ 7052153 w 7052153"/>
              <a:gd name="connsiteY2" fmla="*/ 491390 h 491390"/>
              <a:gd name="connsiteX3" fmla="*/ 0 w 7052153"/>
              <a:gd name="connsiteY3" fmla="*/ 491390 h 491390"/>
              <a:gd name="connsiteX4" fmla="*/ 0 w 7052153"/>
              <a:gd name="connsiteY4" fmla="*/ 0 h 491390"/>
              <a:gd name="connsiteX0" fmla="*/ 0 w 8538053"/>
              <a:gd name="connsiteY0" fmla="*/ 7620 h 499010"/>
              <a:gd name="connsiteX1" fmla="*/ 8538053 w 8538053"/>
              <a:gd name="connsiteY1" fmla="*/ 0 h 499010"/>
              <a:gd name="connsiteX2" fmla="*/ 7052153 w 8538053"/>
              <a:gd name="connsiteY2" fmla="*/ 499010 h 499010"/>
              <a:gd name="connsiteX3" fmla="*/ 0 w 8538053"/>
              <a:gd name="connsiteY3" fmla="*/ 499010 h 499010"/>
              <a:gd name="connsiteX4" fmla="*/ 0 w 8538053"/>
              <a:gd name="connsiteY4" fmla="*/ 7620 h 499010"/>
              <a:gd name="connsiteX0" fmla="*/ 0 w 8538053"/>
              <a:gd name="connsiteY0" fmla="*/ 7620 h 499010"/>
              <a:gd name="connsiteX1" fmla="*/ 8538053 w 8538053"/>
              <a:gd name="connsiteY1" fmla="*/ 0 h 499010"/>
              <a:gd name="connsiteX2" fmla="*/ 7052153 w 8538053"/>
              <a:gd name="connsiteY2" fmla="*/ 499010 h 499010"/>
              <a:gd name="connsiteX3" fmla="*/ 0 w 8538053"/>
              <a:gd name="connsiteY3" fmla="*/ 499010 h 499010"/>
              <a:gd name="connsiteX4" fmla="*/ 0 w 8538053"/>
              <a:gd name="connsiteY4" fmla="*/ 7620 h 499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38053" h="499010">
                <a:moveTo>
                  <a:pt x="0" y="7620"/>
                </a:moveTo>
                <a:lnTo>
                  <a:pt x="8538053" y="0"/>
                </a:lnTo>
                <a:lnTo>
                  <a:pt x="7052153" y="499010"/>
                </a:lnTo>
                <a:lnTo>
                  <a:pt x="0" y="499010"/>
                </a:lnTo>
                <a:lnTo>
                  <a:pt x="0" y="7620"/>
                </a:lnTo>
                <a:close/>
              </a:path>
            </a:pathLst>
          </a:custGeom>
          <a:gradFill flip="none" rotWithShape="1">
            <a:gsLst>
              <a:gs pos="100000">
                <a:schemeClr val="accent2">
                  <a:alpha val="0"/>
                  <a:lumMod val="0"/>
                  <a:lumOff val="100000"/>
                </a:schemeClr>
              </a:gs>
              <a:gs pos="36000">
                <a:srgbClr val="B900FF"/>
              </a:gs>
              <a:gs pos="0">
                <a:srgbClr val="B900FF"/>
              </a:gs>
              <a:gs pos="76000">
                <a:srgbClr val="D565FF">
                  <a:alpha val="0"/>
                </a:srgbClr>
              </a:gs>
              <a:gs pos="100000">
                <a:srgbClr val="B900F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BE" sz="4000" dirty="0"/>
              <a:t>         #</a:t>
            </a:r>
            <a:r>
              <a:rPr lang="fr-FR" sz="4000" dirty="0"/>
              <a:t>Agdatahub #AgriDataSpace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33473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757F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00094"/>
      </a:dk2>
      <a:lt2>
        <a:srgbClr val="FFFFFF"/>
      </a:lt2>
      <a:accent1>
        <a:srgbClr val="000094"/>
      </a:accent1>
      <a:accent2>
        <a:srgbClr val="B900FF"/>
      </a:accent2>
      <a:accent3>
        <a:srgbClr val="46DAFF"/>
      </a:accent3>
      <a:accent4>
        <a:srgbClr val="4757F1"/>
      </a:accent4>
      <a:accent5>
        <a:srgbClr val="BFBFBF"/>
      </a:accent5>
      <a:accent6>
        <a:srgbClr val="7F7F7F"/>
      </a:accent6>
      <a:hlink>
        <a:srgbClr val="4757F1"/>
      </a:hlink>
      <a:folHlink>
        <a:srgbClr val="B9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DBCFCE4EE67A4CBA08F26318895BA7" ma:contentTypeVersion="17" ma:contentTypeDescription="Create a new document." ma:contentTypeScope="" ma:versionID="4a12f2ab8b0f241515224378f11f037c">
  <xsd:schema xmlns:xsd="http://www.w3.org/2001/XMLSchema" xmlns:xs="http://www.w3.org/2001/XMLSchema" xmlns:p="http://schemas.microsoft.com/office/2006/metadata/properties" xmlns:ns2="62bcf103-10b1-4bf1-b3ce-8b71dc0fb4b8" xmlns:ns3="2fa22782-d891-4501-aedb-922ae47ec646" targetNamespace="http://schemas.microsoft.com/office/2006/metadata/properties" ma:root="true" ma:fieldsID="e7ec08beb49e25cf5100104d2a6b9369" ns2:_="" ns3:_="">
    <xsd:import namespace="62bcf103-10b1-4bf1-b3ce-8b71dc0fb4b8"/>
    <xsd:import namespace="2fa22782-d891-4501-aedb-922ae47ec6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bcf103-10b1-4bf1-b3ce-8b71dc0fb4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8946d1d2-c729-4f2a-b35e-ec3742c621c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a22782-d891-4501-aedb-922ae47ec646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45fbe91c-57c2-4686-8d81-86fd7a1b4723}" ma:internalName="TaxCatchAll" ma:showField="CatchAllData" ma:web="2fa22782-d891-4501-aedb-922ae47ec64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fa22782-d891-4501-aedb-922ae47ec646" xsi:nil="true"/>
    <lcf76f155ced4ddcb4097134ff3c332f xmlns="62bcf103-10b1-4bf1-b3ce-8b71dc0fb4b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AE212EE-0E38-4F86-BB0B-FD8247F6E9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bcf103-10b1-4bf1-b3ce-8b71dc0fb4b8"/>
    <ds:schemaRef ds:uri="2fa22782-d891-4501-aedb-922ae47ec64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C3C0585-758E-4487-8324-D3E11346629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FA7C1A6-1C83-4773-8D8B-DB63DF89B78C}">
  <ds:schemaRefs>
    <ds:schemaRef ds:uri="http://purl.org/dc/terms/"/>
    <ds:schemaRef ds:uri="http://schemas.microsoft.com/office/2006/documentManagement/types"/>
    <ds:schemaRef ds:uri="http://schemas.microsoft.com/office/2006/metadata/properties"/>
    <ds:schemaRef ds:uri="62bcf103-10b1-4bf1-b3ce-8b71dc0fb4b8"/>
    <ds:schemaRef ds:uri="http://purl.org/dc/dcmitype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2fa22782-d891-4501-aedb-922ae47ec646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320</Words>
  <Application>Microsoft Office PowerPoint</Application>
  <PresentationFormat>Personnalisé</PresentationFormat>
  <Paragraphs>62</Paragraphs>
  <Slides>6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Arial</vt:lpstr>
      <vt:lpstr>Calibri</vt:lpstr>
      <vt:lpstr>Parisine Office</vt:lpstr>
      <vt:lpstr>Titillium Web</vt:lpstr>
      <vt:lpstr>1_Office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Andrea Herrmann</dc:creator>
  <cp:lastModifiedBy>Sébastien PICARDAT</cp:lastModifiedBy>
  <cp:revision>2</cp:revision>
  <dcterms:created xsi:type="dcterms:W3CDTF">2021-02-23T10:21:54Z</dcterms:created>
  <dcterms:modified xsi:type="dcterms:W3CDTF">2023-11-27T18:00:40Z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ntentTypeId">
    <vt:lpwstr>0x0101006ADBCFCE4EE67A4CBA08F26318895BA7</vt:lpwstr>
  </property>
  <property fmtid="{D5CDD505-2E9C-101B-9397-08002B2CF9AE}" pid="4" name="HiddenSlides">
    <vt:i4>2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3</vt:i4>
  </property>
  <property fmtid="{D5CDD505-2E9C-101B-9397-08002B2CF9AE}" pid="9" name="PresentationFormat">
    <vt:lpwstr>Breitbild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45</vt:i4>
  </property>
  <property fmtid="{D5CDD505-2E9C-101B-9397-08002B2CF9AE}" pid="13" name="_dlc_DocIdItemGuid">
    <vt:lpwstr>04605d11-ffa5-4d5f-865e-c9a5a3c2265f</vt:lpwstr>
  </property>
  <property fmtid="{D5CDD505-2E9C-101B-9397-08002B2CF9AE}" pid="14" name="MediaServiceImageTags">
    <vt:lpwstr/>
  </property>
  <property fmtid="{D5CDD505-2E9C-101B-9397-08002B2CF9AE}" pid="15" name="MSIP_Label_e23681ed-ea03-40cd-b76a-98e0aa7e4845_Enabled">
    <vt:lpwstr>true</vt:lpwstr>
  </property>
  <property fmtid="{D5CDD505-2E9C-101B-9397-08002B2CF9AE}" pid="16" name="MSIP_Label_e23681ed-ea03-40cd-b76a-98e0aa7e4845_SetDate">
    <vt:lpwstr>2023-11-04T14:05:49Z</vt:lpwstr>
  </property>
  <property fmtid="{D5CDD505-2E9C-101B-9397-08002B2CF9AE}" pid="17" name="MSIP_Label_e23681ed-ea03-40cd-b76a-98e0aa7e4845_Method">
    <vt:lpwstr>Standard</vt:lpwstr>
  </property>
  <property fmtid="{D5CDD505-2E9C-101B-9397-08002B2CF9AE}" pid="18" name="MSIP_Label_e23681ed-ea03-40cd-b76a-98e0aa7e4845_Name">
    <vt:lpwstr>Public</vt:lpwstr>
  </property>
  <property fmtid="{D5CDD505-2E9C-101B-9397-08002B2CF9AE}" pid="19" name="MSIP_Label_e23681ed-ea03-40cd-b76a-98e0aa7e4845_SiteId">
    <vt:lpwstr>a12b6bcf-8e75-4b7a-971e-6b250fdc6883</vt:lpwstr>
  </property>
  <property fmtid="{D5CDD505-2E9C-101B-9397-08002B2CF9AE}" pid="20" name="MSIP_Label_e23681ed-ea03-40cd-b76a-98e0aa7e4845_ActionId">
    <vt:lpwstr>c0adc4e2-7901-44f4-8353-db9c58bf09bd</vt:lpwstr>
  </property>
  <property fmtid="{D5CDD505-2E9C-101B-9397-08002B2CF9AE}" pid="21" name="MSIP_Label_e23681ed-ea03-40cd-b76a-98e0aa7e4845_ContentBits">
    <vt:lpwstr>2</vt:lpwstr>
  </property>
  <property fmtid="{D5CDD505-2E9C-101B-9397-08002B2CF9AE}" pid="22" name="ClassificationContentMarkingFooterLocations">
    <vt:lpwstr>Office Theme:3\1_Office Theme:8</vt:lpwstr>
  </property>
  <property fmtid="{D5CDD505-2E9C-101B-9397-08002B2CF9AE}" pid="23" name="ClassificationContentMarkingFooterText">
    <vt:lpwstr>Diffusion : Public</vt:lpwstr>
  </property>
</Properties>
</file>