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0" roundtripDataSignature="AMtx7mhoUpjzgdSYgmmes5RbjLisssF3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implementation of the DDPP will require setting up a </a:t>
            </a:r>
            <a:r>
              <a:rPr b="1" lang="en-GB" sz="1200">
                <a:solidFill>
                  <a:schemeClr val="dk1"/>
                </a:solidFill>
                <a:latin typeface="Calibri"/>
                <a:ea typeface="Calibri"/>
                <a:cs typeface="Calibri"/>
                <a:sym typeface="Calibri"/>
              </a:rPr>
              <a:t>governance vehicle</a:t>
            </a:r>
            <a:r>
              <a:rPr lang="en-GB" sz="1200">
                <a:solidFill>
                  <a:schemeClr val="dk1"/>
                </a:solidFill>
                <a:latin typeface="Calibri"/>
                <a:ea typeface="Calibri"/>
                <a:cs typeface="Calibri"/>
                <a:sym typeface="Calibri"/>
              </a:rPr>
              <a:t>, to fulfil the comitology rules and meet the collaboration requirement of the governance cycle. This vehicle should contribute to limiting administrative burden and ensuring the right political profile reflecting the game-changing nature of the digital decade.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We propose setting up a new </a:t>
            </a:r>
            <a:r>
              <a:rPr b="1" lang="en-GB" sz="1200">
                <a:solidFill>
                  <a:schemeClr val="dk1"/>
                </a:solidFill>
                <a:latin typeface="Calibri"/>
                <a:ea typeface="Calibri"/>
                <a:cs typeface="Calibri"/>
                <a:sym typeface="Calibri"/>
              </a:rPr>
              <a:t>Comitology committee</a:t>
            </a:r>
            <a:r>
              <a:rPr lang="en-GB" sz="1200">
                <a:solidFill>
                  <a:schemeClr val="dk1"/>
                </a:solidFill>
                <a:latin typeface="Calibri"/>
                <a:ea typeface="Calibri"/>
                <a:cs typeface="Calibri"/>
                <a:sym typeface="Calibri"/>
              </a:rPr>
              <a:t> (for implementing acts) and an </a:t>
            </a:r>
            <a:r>
              <a:rPr b="1" lang="en-GB" sz="1200">
                <a:solidFill>
                  <a:schemeClr val="dk1"/>
                </a:solidFill>
                <a:latin typeface="Calibri"/>
                <a:ea typeface="Calibri"/>
                <a:cs typeface="Calibri"/>
                <a:sym typeface="Calibri"/>
              </a:rPr>
              <a:t>Expert group</a:t>
            </a:r>
            <a:r>
              <a:rPr lang="en-GB" sz="1200">
                <a:solidFill>
                  <a:schemeClr val="dk1"/>
                </a:solidFill>
                <a:latin typeface="Calibri"/>
                <a:ea typeface="Calibri"/>
                <a:cs typeface="Calibri"/>
                <a:sym typeface="Calibri"/>
              </a:rPr>
              <a:t> (for collaboration and cooperation activities with Member States).</a:t>
            </a:r>
            <a:endParaRPr/>
          </a:p>
          <a:p>
            <a:pPr indent="0" lvl="0" marL="0" rtl="0" algn="l">
              <a:spcBef>
                <a:spcPts val="0"/>
              </a:spcBef>
              <a:spcAft>
                <a:spcPts val="0"/>
              </a:spcAft>
              <a:buNone/>
            </a:pPr>
            <a:r>
              <a:t/>
            </a:r>
            <a:endParaRPr sz="800"/>
          </a:p>
          <a:p>
            <a:pPr indent="0" lvl="0" marL="0" rtl="0" algn="just">
              <a:spcBef>
                <a:spcPts val="600"/>
              </a:spcBef>
              <a:spcAft>
                <a:spcPts val="0"/>
              </a:spcAft>
              <a:buClr>
                <a:srgbClr val="000000"/>
              </a:buClr>
              <a:buSzPts val="800"/>
              <a:buFont typeface="Calibri"/>
              <a:buNone/>
            </a:pPr>
            <a:r>
              <a:rPr b="1" lang="en-GB" sz="800" u="sng">
                <a:solidFill>
                  <a:srgbClr val="000000"/>
                </a:solidFill>
                <a:latin typeface="Times New Roman"/>
                <a:ea typeface="Times New Roman"/>
                <a:cs typeface="Times New Roman"/>
                <a:sym typeface="Times New Roman"/>
              </a:rPr>
              <a:t>Key roles for Expert group based on DDPP proposal:</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and advise Commission on digital transition issues - policies, measures and actions (Article 1, 2, digital principles)</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Prepare review targets (Article 4) - 2026</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EU trajectories, guidance and update of trajectories; technical preparation of Implementing Acts, notably on Key Performance Indicators, EDICs (Art 5)</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Report on State of Digital Decade (Art. 6)</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National Digital Decade Strategic Roadmaps (Art. 7)</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Member States in cooperating with each other and with the Commission [and, upon their request Council and European Parliament], on objectives, targets, principles, joint commitments (Articles 8 and 9)</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Commission in context of peer reviews (Article 10 </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Outreach forum for Stakeholders (Article 11) - collecting information and analysis in context of development of recommended policies, measures and actions </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Implementation of Multi-Country Projects and reporting (Article 12-14)</a:t>
            </a:r>
            <a:endParaRPr/>
          </a:p>
          <a:p>
            <a:pPr indent="-342900" lvl="0" marL="342900" marR="0" rtl="0" algn="just">
              <a:lnSpc>
                <a:spcPct val="100000"/>
              </a:lnSpc>
              <a:spcBef>
                <a:spcPts val="600"/>
              </a:spcBef>
              <a:spcAft>
                <a:spcPts val="0"/>
              </a:spcAft>
              <a:buClr>
                <a:srgbClr val="000000"/>
              </a:buClr>
              <a:buSzPts val="800"/>
              <a:buFont typeface="Calibri"/>
              <a:buChar char="-"/>
            </a:pPr>
            <a:r>
              <a:rPr lang="en-GB" sz="800"/>
              <a:t>Task added by MS:</a:t>
            </a:r>
            <a:endParaRPr/>
          </a:p>
          <a:p>
            <a:pPr indent="-342900" lvl="1" marL="800100" marR="0" rtl="0" algn="just">
              <a:lnSpc>
                <a:spcPct val="100000"/>
              </a:lnSpc>
              <a:spcBef>
                <a:spcPts val="600"/>
              </a:spcBef>
              <a:spcAft>
                <a:spcPts val="0"/>
              </a:spcAft>
              <a:buClr>
                <a:srgbClr val="000000"/>
              </a:buClr>
              <a:buSzPts val="800"/>
              <a:buFont typeface="Calibri"/>
              <a:buChar char="-"/>
            </a:pPr>
            <a:r>
              <a:rPr lang="en-GB" sz="800"/>
              <a:t>Art. 4(2): </a:t>
            </a:r>
            <a:r>
              <a:rPr lang="en-GB" sz="800">
                <a:solidFill>
                  <a:schemeClr val="dk1"/>
                </a:solidFill>
                <a:latin typeface="Calibri"/>
                <a:ea typeface="Calibri"/>
                <a:cs typeface="Calibri"/>
                <a:sym typeface="Calibri"/>
              </a:rPr>
              <a:t>The Commission</a:t>
            </a:r>
            <a:r>
              <a:rPr b="1" lang="en-GB" sz="800" u="sng">
                <a:solidFill>
                  <a:schemeClr val="dk1"/>
                </a:solidFill>
                <a:latin typeface="Calibri"/>
                <a:ea typeface="Calibri"/>
                <a:cs typeface="Calibri"/>
                <a:sym typeface="Calibri"/>
              </a:rPr>
              <a:t>, in close cooperation with the Member States,</a:t>
            </a:r>
            <a:r>
              <a:rPr lang="en-GB" sz="800">
                <a:solidFill>
                  <a:schemeClr val="dk1"/>
                </a:solidFill>
                <a:latin typeface="Calibri"/>
                <a:ea typeface="Calibri"/>
                <a:cs typeface="Calibri"/>
                <a:sym typeface="Calibri"/>
              </a:rPr>
              <a:t> shall review the digital targets set out in paragraph 1 by 2026.</a:t>
            </a:r>
            <a:endParaRPr/>
          </a:p>
          <a:p>
            <a:pPr indent="-342900" lvl="1" marL="800100" marR="0" rtl="0" algn="just">
              <a:lnSpc>
                <a:spcPct val="100000"/>
              </a:lnSpc>
              <a:spcBef>
                <a:spcPts val="600"/>
              </a:spcBef>
              <a:spcAft>
                <a:spcPts val="0"/>
              </a:spcAft>
              <a:buClr>
                <a:srgbClr val="000000"/>
              </a:buClr>
              <a:buSzPts val="800"/>
              <a:buFont typeface="Calibri"/>
              <a:buChar char="-"/>
            </a:pPr>
            <a:r>
              <a:rPr lang="en-GB" sz="800">
                <a:solidFill>
                  <a:schemeClr val="dk1"/>
                </a:solidFill>
                <a:latin typeface="Calibri"/>
                <a:ea typeface="Calibri"/>
                <a:cs typeface="Calibri"/>
                <a:sym typeface="Calibri"/>
              </a:rPr>
              <a:t>Article 5(3): […] Where necessary, in light of technical, economic or societal developments, the Commission</a:t>
            </a:r>
            <a:r>
              <a:rPr b="1" lang="en-GB" sz="800" u="sng">
                <a:solidFill>
                  <a:schemeClr val="dk1"/>
                </a:solidFill>
                <a:latin typeface="Calibri"/>
                <a:ea typeface="Calibri"/>
                <a:cs typeface="Calibri"/>
                <a:sym typeface="Calibri"/>
              </a:rPr>
              <a:t>, in close cooperation with Member States,</a:t>
            </a:r>
            <a:r>
              <a:rPr lang="en-GB" sz="800">
                <a:solidFill>
                  <a:schemeClr val="dk1"/>
                </a:solidFill>
                <a:latin typeface="Calibri"/>
                <a:ea typeface="Calibri"/>
                <a:cs typeface="Calibri"/>
                <a:sym typeface="Calibri"/>
              </a:rPr>
              <a:t> shall update one or more of (…) projected trajectories.</a:t>
            </a:r>
            <a:endParaRPr sz="800"/>
          </a:p>
        </p:txBody>
      </p:sp>
      <p:sp>
        <p:nvSpPr>
          <p:cNvPr id="73" name="Google Shape;7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implementation of the DDPP will require setting up a </a:t>
            </a:r>
            <a:r>
              <a:rPr b="1" lang="en-GB" sz="1200">
                <a:solidFill>
                  <a:schemeClr val="dk1"/>
                </a:solidFill>
                <a:latin typeface="Calibri"/>
                <a:ea typeface="Calibri"/>
                <a:cs typeface="Calibri"/>
                <a:sym typeface="Calibri"/>
              </a:rPr>
              <a:t>governance vehicle</a:t>
            </a:r>
            <a:r>
              <a:rPr lang="en-GB" sz="1200">
                <a:solidFill>
                  <a:schemeClr val="dk1"/>
                </a:solidFill>
                <a:latin typeface="Calibri"/>
                <a:ea typeface="Calibri"/>
                <a:cs typeface="Calibri"/>
                <a:sym typeface="Calibri"/>
              </a:rPr>
              <a:t>, to fulfil the comitology rules and meet the collaboration requirement of the governance cycle. This vehicle should contribute to limiting administrative burden and ensuring the right political profile reflecting the game-changing nature of the digital decade.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We propose setting up a new </a:t>
            </a:r>
            <a:r>
              <a:rPr b="1" lang="en-GB" sz="1200">
                <a:solidFill>
                  <a:schemeClr val="dk1"/>
                </a:solidFill>
                <a:latin typeface="Calibri"/>
                <a:ea typeface="Calibri"/>
                <a:cs typeface="Calibri"/>
                <a:sym typeface="Calibri"/>
              </a:rPr>
              <a:t>Comitology committee</a:t>
            </a:r>
            <a:r>
              <a:rPr lang="en-GB" sz="1200">
                <a:solidFill>
                  <a:schemeClr val="dk1"/>
                </a:solidFill>
                <a:latin typeface="Calibri"/>
                <a:ea typeface="Calibri"/>
                <a:cs typeface="Calibri"/>
                <a:sym typeface="Calibri"/>
              </a:rPr>
              <a:t> (for implementing acts) and an </a:t>
            </a:r>
            <a:r>
              <a:rPr b="1" lang="en-GB" sz="1200">
                <a:solidFill>
                  <a:schemeClr val="dk1"/>
                </a:solidFill>
                <a:latin typeface="Calibri"/>
                <a:ea typeface="Calibri"/>
                <a:cs typeface="Calibri"/>
                <a:sym typeface="Calibri"/>
              </a:rPr>
              <a:t>Expert group</a:t>
            </a:r>
            <a:r>
              <a:rPr lang="en-GB" sz="1200">
                <a:solidFill>
                  <a:schemeClr val="dk1"/>
                </a:solidFill>
                <a:latin typeface="Calibri"/>
                <a:ea typeface="Calibri"/>
                <a:cs typeface="Calibri"/>
                <a:sym typeface="Calibri"/>
              </a:rPr>
              <a:t> (for collaboration and cooperation activities with Member States).</a:t>
            </a:r>
            <a:endParaRPr/>
          </a:p>
          <a:p>
            <a:pPr indent="0" lvl="0" marL="0" rtl="0" algn="l">
              <a:spcBef>
                <a:spcPts val="0"/>
              </a:spcBef>
              <a:spcAft>
                <a:spcPts val="0"/>
              </a:spcAft>
              <a:buNone/>
            </a:pPr>
            <a:r>
              <a:t/>
            </a:r>
            <a:endParaRPr sz="800"/>
          </a:p>
          <a:p>
            <a:pPr indent="0" lvl="0" marL="0" rtl="0" algn="just">
              <a:spcBef>
                <a:spcPts val="600"/>
              </a:spcBef>
              <a:spcAft>
                <a:spcPts val="0"/>
              </a:spcAft>
              <a:buClr>
                <a:srgbClr val="000000"/>
              </a:buClr>
              <a:buSzPts val="800"/>
              <a:buFont typeface="Calibri"/>
              <a:buNone/>
            </a:pPr>
            <a:r>
              <a:rPr b="1" lang="en-GB" sz="800" u="sng">
                <a:solidFill>
                  <a:srgbClr val="000000"/>
                </a:solidFill>
                <a:latin typeface="Times New Roman"/>
                <a:ea typeface="Times New Roman"/>
                <a:cs typeface="Times New Roman"/>
                <a:sym typeface="Times New Roman"/>
              </a:rPr>
              <a:t>Key roles for Expert group based on DDPP proposal:</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and advise Commission on digital transition issues - policies, measures and actions (Article 1, 2, digital principles)</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Prepare review targets (Article 4) - 2026</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EU trajectories, guidance and update of trajectories; technical preparation of Implementing Acts, notably on Key Performance Indicators, EDICs (Art 5)</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Report on State of Digital Decade (Art. 6)</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National Digital Decade Strategic Roadmaps (Art. 7)</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Member States in cooperating with each other and with the Commission [and, upon their request Council and European Parliament], on objectives, targets, principles, joint commitments (Articles 8 and 9)</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Commission in context of peer reviews (Article 10 </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Outreach forum for Stakeholders (Article 11) - collecting information and analysis in context of development of recommended policies, measures and actions </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Implementation of Multi-Country Projects and reporting (Article 12-14)</a:t>
            </a:r>
            <a:endParaRPr/>
          </a:p>
          <a:p>
            <a:pPr indent="-342900" lvl="0" marL="342900" marR="0" rtl="0" algn="just">
              <a:lnSpc>
                <a:spcPct val="100000"/>
              </a:lnSpc>
              <a:spcBef>
                <a:spcPts val="600"/>
              </a:spcBef>
              <a:spcAft>
                <a:spcPts val="0"/>
              </a:spcAft>
              <a:buClr>
                <a:srgbClr val="000000"/>
              </a:buClr>
              <a:buSzPts val="800"/>
              <a:buFont typeface="Calibri"/>
              <a:buChar char="-"/>
            </a:pPr>
            <a:r>
              <a:rPr lang="en-GB" sz="800"/>
              <a:t>Task added by MS:</a:t>
            </a:r>
            <a:endParaRPr/>
          </a:p>
          <a:p>
            <a:pPr indent="-342900" lvl="1" marL="800100" marR="0" rtl="0" algn="just">
              <a:lnSpc>
                <a:spcPct val="100000"/>
              </a:lnSpc>
              <a:spcBef>
                <a:spcPts val="600"/>
              </a:spcBef>
              <a:spcAft>
                <a:spcPts val="0"/>
              </a:spcAft>
              <a:buClr>
                <a:srgbClr val="000000"/>
              </a:buClr>
              <a:buSzPts val="800"/>
              <a:buFont typeface="Calibri"/>
              <a:buChar char="-"/>
            </a:pPr>
            <a:r>
              <a:rPr lang="en-GB" sz="800"/>
              <a:t>Art. 4(2): </a:t>
            </a:r>
            <a:r>
              <a:rPr lang="en-GB" sz="800">
                <a:solidFill>
                  <a:schemeClr val="dk1"/>
                </a:solidFill>
                <a:latin typeface="Calibri"/>
                <a:ea typeface="Calibri"/>
                <a:cs typeface="Calibri"/>
                <a:sym typeface="Calibri"/>
              </a:rPr>
              <a:t>The Commission</a:t>
            </a:r>
            <a:r>
              <a:rPr b="1" lang="en-GB" sz="800" u="sng">
                <a:solidFill>
                  <a:schemeClr val="dk1"/>
                </a:solidFill>
                <a:latin typeface="Calibri"/>
                <a:ea typeface="Calibri"/>
                <a:cs typeface="Calibri"/>
                <a:sym typeface="Calibri"/>
              </a:rPr>
              <a:t>, in close cooperation with the Member States,</a:t>
            </a:r>
            <a:r>
              <a:rPr lang="en-GB" sz="800">
                <a:solidFill>
                  <a:schemeClr val="dk1"/>
                </a:solidFill>
                <a:latin typeface="Calibri"/>
                <a:ea typeface="Calibri"/>
                <a:cs typeface="Calibri"/>
                <a:sym typeface="Calibri"/>
              </a:rPr>
              <a:t> shall review the digital targets set out in paragraph 1 by 2026.</a:t>
            </a:r>
            <a:endParaRPr/>
          </a:p>
          <a:p>
            <a:pPr indent="-342900" lvl="1" marL="800100" marR="0" rtl="0" algn="just">
              <a:lnSpc>
                <a:spcPct val="100000"/>
              </a:lnSpc>
              <a:spcBef>
                <a:spcPts val="600"/>
              </a:spcBef>
              <a:spcAft>
                <a:spcPts val="0"/>
              </a:spcAft>
              <a:buClr>
                <a:srgbClr val="000000"/>
              </a:buClr>
              <a:buSzPts val="800"/>
              <a:buFont typeface="Calibri"/>
              <a:buChar char="-"/>
            </a:pPr>
            <a:r>
              <a:rPr lang="en-GB" sz="800">
                <a:solidFill>
                  <a:schemeClr val="dk1"/>
                </a:solidFill>
                <a:latin typeface="Calibri"/>
                <a:ea typeface="Calibri"/>
                <a:cs typeface="Calibri"/>
                <a:sym typeface="Calibri"/>
              </a:rPr>
              <a:t>Article 5(3): […] Where necessary, in light of technical, economic or societal developments, the Commission</a:t>
            </a:r>
            <a:r>
              <a:rPr b="1" lang="en-GB" sz="800" u="sng">
                <a:solidFill>
                  <a:schemeClr val="dk1"/>
                </a:solidFill>
                <a:latin typeface="Calibri"/>
                <a:ea typeface="Calibri"/>
                <a:cs typeface="Calibri"/>
                <a:sym typeface="Calibri"/>
              </a:rPr>
              <a:t>, in close cooperation with Member States,</a:t>
            </a:r>
            <a:r>
              <a:rPr lang="en-GB" sz="800">
                <a:solidFill>
                  <a:schemeClr val="dk1"/>
                </a:solidFill>
                <a:latin typeface="Calibri"/>
                <a:ea typeface="Calibri"/>
                <a:cs typeface="Calibri"/>
                <a:sym typeface="Calibri"/>
              </a:rPr>
              <a:t> shall update one or more of (…) projected trajectories.</a:t>
            </a:r>
            <a:endParaRPr sz="800"/>
          </a:p>
        </p:txBody>
      </p:sp>
      <p:sp>
        <p:nvSpPr>
          <p:cNvPr id="85" name="Google Shape;8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implementation of the DDPP will require setting up a </a:t>
            </a:r>
            <a:r>
              <a:rPr b="1" lang="en-GB" sz="1200">
                <a:solidFill>
                  <a:schemeClr val="dk1"/>
                </a:solidFill>
                <a:latin typeface="Calibri"/>
                <a:ea typeface="Calibri"/>
                <a:cs typeface="Calibri"/>
                <a:sym typeface="Calibri"/>
              </a:rPr>
              <a:t>governance vehicle</a:t>
            </a:r>
            <a:r>
              <a:rPr lang="en-GB" sz="1200">
                <a:solidFill>
                  <a:schemeClr val="dk1"/>
                </a:solidFill>
                <a:latin typeface="Calibri"/>
                <a:ea typeface="Calibri"/>
                <a:cs typeface="Calibri"/>
                <a:sym typeface="Calibri"/>
              </a:rPr>
              <a:t>, to fulfil the comitology rules and meet the collaboration requirement of the governance cycle. This vehicle should contribute to limiting administrative burden and ensuring the right political profile reflecting the game-changing nature of the digital decade.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We propose setting up a new </a:t>
            </a:r>
            <a:r>
              <a:rPr b="1" lang="en-GB" sz="1200">
                <a:solidFill>
                  <a:schemeClr val="dk1"/>
                </a:solidFill>
                <a:latin typeface="Calibri"/>
                <a:ea typeface="Calibri"/>
                <a:cs typeface="Calibri"/>
                <a:sym typeface="Calibri"/>
              </a:rPr>
              <a:t>Comitology committee</a:t>
            </a:r>
            <a:r>
              <a:rPr lang="en-GB" sz="1200">
                <a:solidFill>
                  <a:schemeClr val="dk1"/>
                </a:solidFill>
                <a:latin typeface="Calibri"/>
                <a:ea typeface="Calibri"/>
                <a:cs typeface="Calibri"/>
                <a:sym typeface="Calibri"/>
              </a:rPr>
              <a:t> (for implementing acts) and an </a:t>
            </a:r>
            <a:r>
              <a:rPr b="1" lang="en-GB" sz="1200">
                <a:solidFill>
                  <a:schemeClr val="dk1"/>
                </a:solidFill>
                <a:latin typeface="Calibri"/>
                <a:ea typeface="Calibri"/>
                <a:cs typeface="Calibri"/>
                <a:sym typeface="Calibri"/>
              </a:rPr>
              <a:t>Expert group</a:t>
            </a:r>
            <a:r>
              <a:rPr lang="en-GB" sz="1200">
                <a:solidFill>
                  <a:schemeClr val="dk1"/>
                </a:solidFill>
                <a:latin typeface="Calibri"/>
                <a:ea typeface="Calibri"/>
                <a:cs typeface="Calibri"/>
                <a:sym typeface="Calibri"/>
              </a:rPr>
              <a:t> (for collaboration and cooperation activities with Member States).</a:t>
            </a:r>
            <a:endParaRPr/>
          </a:p>
          <a:p>
            <a:pPr indent="0" lvl="0" marL="0" rtl="0" algn="l">
              <a:spcBef>
                <a:spcPts val="0"/>
              </a:spcBef>
              <a:spcAft>
                <a:spcPts val="0"/>
              </a:spcAft>
              <a:buNone/>
            </a:pPr>
            <a:r>
              <a:t/>
            </a:r>
            <a:endParaRPr sz="800"/>
          </a:p>
          <a:p>
            <a:pPr indent="0" lvl="0" marL="0" rtl="0" algn="just">
              <a:spcBef>
                <a:spcPts val="600"/>
              </a:spcBef>
              <a:spcAft>
                <a:spcPts val="0"/>
              </a:spcAft>
              <a:buClr>
                <a:srgbClr val="000000"/>
              </a:buClr>
              <a:buSzPts val="800"/>
              <a:buFont typeface="Calibri"/>
              <a:buNone/>
            </a:pPr>
            <a:r>
              <a:rPr b="1" lang="en-GB" sz="800" u="sng">
                <a:solidFill>
                  <a:srgbClr val="000000"/>
                </a:solidFill>
                <a:latin typeface="Times New Roman"/>
                <a:ea typeface="Times New Roman"/>
                <a:cs typeface="Times New Roman"/>
                <a:sym typeface="Times New Roman"/>
              </a:rPr>
              <a:t>Key roles for Expert group based on DDPP proposal:</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and advise Commission on digital transition issues - policies, measures and actions (Article 1, 2, digital principles)</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Prepare review targets (Article 4) - 2026</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EU trajectories, guidance and update of trajectories; technical preparation of Implementing Acts, notably on Key Performance Indicators, EDICs (Art 5)</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Report on State of Digital Decade (Art. 6)</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National Digital Decade Strategic Roadmaps (Art. 7)</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Member States in cooperating with each other and with the Commission [and, upon their request Council and European Parliament], on objectives, targets, principles, joint commitments (Articles 8 and 9)</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Commission in context of peer reviews (Article 10 </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Outreach forum for Stakeholders (Article 11) - collecting information and analysis in context of development of recommended policies, measures and actions </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Implementation of Multi-Country Projects and reporting (Article 12-14)</a:t>
            </a:r>
            <a:endParaRPr/>
          </a:p>
          <a:p>
            <a:pPr indent="-342900" lvl="0" marL="342900" marR="0" rtl="0" algn="just">
              <a:lnSpc>
                <a:spcPct val="100000"/>
              </a:lnSpc>
              <a:spcBef>
                <a:spcPts val="600"/>
              </a:spcBef>
              <a:spcAft>
                <a:spcPts val="0"/>
              </a:spcAft>
              <a:buClr>
                <a:srgbClr val="000000"/>
              </a:buClr>
              <a:buSzPts val="800"/>
              <a:buFont typeface="Calibri"/>
              <a:buChar char="-"/>
            </a:pPr>
            <a:r>
              <a:rPr lang="en-GB" sz="800"/>
              <a:t>Task added by MS:</a:t>
            </a:r>
            <a:endParaRPr/>
          </a:p>
          <a:p>
            <a:pPr indent="-342900" lvl="1" marL="800100" marR="0" rtl="0" algn="just">
              <a:lnSpc>
                <a:spcPct val="100000"/>
              </a:lnSpc>
              <a:spcBef>
                <a:spcPts val="600"/>
              </a:spcBef>
              <a:spcAft>
                <a:spcPts val="0"/>
              </a:spcAft>
              <a:buClr>
                <a:srgbClr val="000000"/>
              </a:buClr>
              <a:buSzPts val="800"/>
              <a:buFont typeface="Calibri"/>
              <a:buChar char="-"/>
            </a:pPr>
            <a:r>
              <a:rPr lang="en-GB" sz="800"/>
              <a:t>Art. 4(2): </a:t>
            </a:r>
            <a:r>
              <a:rPr lang="en-GB" sz="800">
                <a:solidFill>
                  <a:schemeClr val="dk1"/>
                </a:solidFill>
                <a:latin typeface="Calibri"/>
                <a:ea typeface="Calibri"/>
                <a:cs typeface="Calibri"/>
                <a:sym typeface="Calibri"/>
              </a:rPr>
              <a:t>The Commission</a:t>
            </a:r>
            <a:r>
              <a:rPr b="1" lang="en-GB" sz="800" u="sng">
                <a:solidFill>
                  <a:schemeClr val="dk1"/>
                </a:solidFill>
                <a:latin typeface="Calibri"/>
                <a:ea typeface="Calibri"/>
                <a:cs typeface="Calibri"/>
                <a:sym typeface="Calibri"/>
              </a:rPr>
              <a:t>, in close cooperation with the Member States,</a:t>
            </a:r>
            <a:r>
              <a:rPr lang="en-GB" sz="800">
                <a:solidFill>
                  <a:schemeClr val="dk1"/>
                </a:solidFill>
                <a:latin typeface="Calibri"/>
                <a:ea typeface="Calibri"/>
                <a:cs typeface="Calibri"/>
                <a:sym typeface="Calibri"/>
              </a:rPr>
              <a:t> shall review the digital targets set out in paragraph 1 by 2026.</a:t>
            </a:r>
            <a:endParaRPr/>
          </a:p>
          <a:p>
            <a:pPr indent="-342900" lvl="1" marL="800100" marR="0" rtl="0" algn="just">
              <a:lnSpc>
                <a:spcPct val="100000"/>
              </a:lnSpc>
              <a:spcBef>
                <a:spcPts val="600"/>
              </a:spcBef>
              <a:spcAft>
                <a:spcPts val="0"/>
              </a:spcAft>
              <a:buClr>
                <a:srgbClr val="000000"/>
              </a:buClr>
              <a:buSzPts val="800"/>
              <a:buFont typeface="Calibri"/>
              <a:buChar char="-"/>
            </a:pPr>
            <a:r>
              <a:rPr lang="en-GB" sz="800">
                <a:solidFill>
                  <a:schemeClr val="dk1"/>
                </a:solidFill>
                <a:latin typeface="Calibri"/>
                <a:ea typeface="Calibri"/>
                <a:cs typeface="Calibri"/>
                <a:sym typeface="Calibri"/>
              </a:rPr>
              <a:t>Article 5(3): […] Where necessary, in light of technical, economic or societal developments, the Commission</a:t>
            </a:r>
            <a:r>
              <a:rPr b="1" lang="en-GB" sz="800" u="sng">
                <a:solidFill>
                  <a:schemeClr val="dk1"/>
                </a:solidFill>
                <a:latin typeface="Calibri"/>
                <a:ea typeface="Calibri"/>
                <a:cs typeface="Calibri"/>
                <a:sym typeface="Calibri"/>
              </a:rPr>
              <a:t>, in close cooperation with Member States,</a:t>
            </a:r>
            <a:r>
              <a:rPr lang="en-GB" sz="800">
                <a:solidFill>
                  <a:schemeClr val="dk1"/>
                </a:solidFill>
                <a:latin typeface="Calibri"/>
                <a:ea typeface="Calibri"/>
                <a:cs typeface="Calibri"/>
                <a:sym typeface="Calibri"/>
              </a:rPr>
              <a:t> shall update one or more of (…) projected trajectories.</a:t>
            </a:r>
            <a:endParaRPr sz="800"/>
          </a:p>
        </p:txBody>
      </p:sp>
      <p:sp>
        <p:nvSpPr>
          <p:cNvPr id="109" name="Google Shape;10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implementation of the DDPP will require setting up a </a:t>
            </a:r>
            <a:r>
              <a:rPr b="1" lang="en-GB" sz="1200">
                <a:solidFill>
                  <a:schemeClr val="dk1"/>
                </a:solidFill>
                <a:latin typeface="Calibri"/>
                <a:ea typeface="Calibri"/>
                <a:cs typeface="Calibri"/>
                <a:sym typeface="Calibri"/>
              </a:rPr>
              <a:t>governance vehicle</a:t>
            </a:r>
            <a:r>
              <a:rPr lang="en-GB" sz="1200">
                <a:solidFill>
                  <a:schemeClr val="dk1"/>
                </a:solidFill>
                <a:latin typeface="Calibri"/>
                <a:ea typeface="Calibri"/>
                <a:cs typeface="Calibri"/>
                <a:sym typeface="Calibri"/>
              </a:rPr>
              <a:t>, to fulfil the comitology rules and meet the collaboration requirement of the governance cycle. This vehicle should contribute to limiting administrative burden and ensuring the right political profile reflecting the game-changing nature of the digital decade.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We propose setting up a new </a:t>
            </a:r>
            <a:r>
              <a:rPr b="1" lang="en-GB" sz="1200">
                <a:solidFill>
                  <a:schemeClr val="dk1"/>
                </a:solidFill>
                <a:latin typeface="Calibri"/>
                <a:ea typeface="Calibri"/>
                <a:cs typeface="Calibri"/>
                <a:sym typeface="Calibri"/>
              </a:rPr>
              <a:t>Comitology committee</a:t>
            </a:r>
            <a:r>
              <a:rPr lang="en-GB" sz="1200">
                <a:solidFill>
                  <a:schemeClr val="dk1"/>
                </a:solidFill>
                <a:latin typeface="Calibri"/>
                <a:ea typeface="Calibri"/>
                <a:cs typeface="Calibri"/>
                <a:sym typeface="Calibri"/>
              </a:rPr>
              <a:t> (for implementing acts) and an </a:t>
            </a:r>
            <a:r>
              <a:rPr b="1" lang="en-GB" sz="1200">
                <a:solidFill>
                  <a:schemeClr val="dk1"/>
                </a:solidFill>
                <a:latin typeface="Calibri"/>
                <a:ea typeface="Calibri"/>
                <a:cs typeface="Calibri"/>
                <a:sym typeface="Calibri"/>
              </a:rPr>
              <a:t>Expert group</a:t>
            </a:r>
            <a:r>
              <a:rPr lang="en-GB" sz="1200">
                <a:solidFill>
                  <a:schemeClr val="dk1"/>
                </a:solidFill>
                <a:latin typeface="Calibri"/>
                <a:ea typeface="Calibri"/>
                <a:cs typeface="Calibri"/>
                <a:sym typeface="Calibri"/>
              </a:rPr>
              <a:t> (for collaboration and cooperation activities with Member States).</a:t>
            </a:r>
            <a:endParaRPr/>
          </a:p>
          <a:p>
            <a:pPr indent="0" lvl="0" marL="0" rtl="0" algn="l">
              <a:spcBef>
                <a:spcPts val="0"/>
              </a:spcBef>
              <a:spcAft>
                <a:spcPts val="0"/>
              </a:spcAft>
              <a:buNone/>
            </a:pPr>
            <a:r>
              <a:t/>
            </a:r>
            <a:endParaRPr sz="800"/>
          </a:p>
          <a:p>
            <a:pPr indent="0" lvl="0" marL="0" rtl="0" algn="just">
              <a:spcBef>
                <a:spcPts val="600"/>
              </a:spcBef>
              <a:spcAft>
                <a:spcPts val="0"/>
              </a:spcAft>
              <a:buClr>
                <a:srgbClr val="000000"/>
              </a:buClr>
              <a:buSzPts val="800"/>
              <a:buFont typeface="Calibri"/>
              <a:buNone/>
            </a:pPr>
            <a:r>
              <a:rPr b="1" lang="en-GB" sz="800" u="sng">
                <a:solidFill>
                  <a:srgbClr val="000000"/>
                </a:solidFill>
                <a:latin typeface="Times New Roman"/>
                <a:ea typeface="Times New Roman"/>
                <a:cs typeface="Times New Roman"/>
                <a:sym typeface="Times New Roman"/>
              </a:rPr>
              <a:t>Key roles for Expert group based on DDPP proposal:</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and advise Commission on digital transition issues - policies, measures and actions (Article 1, 2, digital principles)</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Prepare review targets (Article 4) - 2026</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EU trajectories, guidance and update of trajectories; technical preparation of Implementing Acts, notably on Key Performance Indicators, EDICs (Art 5)</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Report on State of Digital Decade (Art. 6)</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National Digital Decade Strategic Roadmaps (Art. 7)</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Member States in cooperating with each other and with the Commission [and, upon their request Council and European Parliament], on objectives, targets, principles, joint commitments (Articles 8 and 9)</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Commission in context of peer reviews (Article 10 </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Outreach forum for Stakeholders (Article 11) - collecting information and analysis in context of development of recommended policies, measures and actions </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Implementation of Multi-Country Projects and reporting (Article 12-14)</a:t>
            </a:r>
            <a:endParaRPr/>
          </a:p>
          <a:p>
            <a:pPr indent="-342900" lvl="0" marL="342900" marR="0" rtl="0" algn="just">
              <a:lnSpc>
                <a:spcPct val="100000"/>
              </a:lnSpc>
              <a:spcBef>
                <a:spcPts val="600"/>
              </a:spcBef>
              <a:spcAft>
                <a:spcPts val="0"/>
              </a:spcAft>
              <a:buClr>
                <a:srgbClr val="000000"/>
              </a:buClr>
              <a:buSzPts val="800"/>
              <a:buFont typeface="Calibri"/>
              <a:buChar char="-"/>
            </a:pPr>
            <a:r>
              <a:rPr lang="en-GB" sz="800"/>
              <a:t>Task added by MS:</a:t>
            </a:r>
            <a:endParaRPr/>
          </a:p>
          <a:p>
            <a:pPr indent="-342900" lvl="1" marL="800100" marR="0" rtl="0" algn="just">
              <a:lnSpc>
                <a:spcPct val="100000"/>
              </a:lnSpc>
              <a:spcBef>
                <a:spcPts val="600"/>
              </a:spcBef>
              <a:spcAft>
                <a:spcPts val="0"/>
              </a:spcAft>
              <a:buClr>
                <a:srgbClr val="000000"/>
              </a:buClr>
              <a:buSzPts val="800"/>
              <a:buFont typeface="Calibri"/>
              <a:buChar char="-"/>
            </a:pPr>
            <a:r>
              <a:rPr lang="en-GB" sz="800"/>
              <a:t>Art. 4(2): </a:t>
            </a:r>
            <a:r>
              <a:rPr lang="en-GB" sz="800">
                <a:solidFill>
                  <a:schemeClr val="dk1"/>
                </a:solidFill>
                <a:latin typeface="Calibri"/>
                <a:ea typeface="Calibri"/>
                <a:cs typeface="Calibri"/>
                <a:sym typeface="Calibri"/>
              </a:rPr>
              <a:t>The Commission</a:t>
            </a:r>
            <a:r>
              <a:rPr b="1" lang="en-GB" sz="800" u="sng">
                <a:solidFill>
                  <a:schemeClr val="dk1"/>
                </a:solidFill>
                <a:latin typeface="Calibri"/>
                <a:ea typeface="Calibri"/>
                <a:cs typeface="Calibri"/>
                <a:sym typeface="Calibri"/>
              </a:rPr>
              <a:t>, in close cooperation with the Member States,</a:t>
            </a:r>
            <a:r>
              <a:rPr lang="en-GB" sz="800">
                <a:solidFill>
                  <a:schemeClr val="dk1"/>
                </a:solidFill>
                <a:latin typeface="Calibri"/>
                <a:ea typeface="Calibri"/>
                <a:cs typeface="Calibri"/>
                <a:sym typeface="Calibri"/>
              </a:rPr>
              <a:t> shall review the digital targets set out in paragraph 1 by 2026.</a:t>
            </a:r>
            <a:endParaRPr/>
          </a:p>
          <a:p>
            <a:pPr indent="-342900" lvl="1" marL="800100" marR="0" rtl="0" algn="just">
              <a:lnSpc>
                <a:spcPct val="100000"/>
              </a:lnSpc>
              <a:spcBef>
                <a:spcPts val="600"/>
              </a:spcBef>
              <a:spcAft>
                <a:spcPts val="0"/>
              </a:spcAft>
              <a:buClr>
                <a:srgbClr val="000000"/>
              </a:buClr>
              <a:buSzPts val="800"/>
              <a:buFont typeface="Calibri"/>
              <a:buChar char="-"/>
            </a:pPr>
            <a:r>
              <a:rPr lang="en-GB" sz="800">
                <a:solidFill>
                  <a:schemeClr val="dk1"/>
                </a:solidFill>
                <a:latin typeface="Calibri"/>
                <a:ea typeface="Calibri"/>
                <a:cs typeface="Calibri"/>
                <a:sym typeface="Calibri"/>
              </a:rPr>
              <a:t>Article 5(3): […] Where necessary, in light of technical, economic or societal developments, the Commission</a:t>
            </a:r>
            <a:r>
              <a:rPr b="1" lang="en-GB" sz="800" u="sng">
                <a:solidFill>
                  <a:schemeClr val="dk1"/>
                </a:solidFill>
                <a:latin typeface="Calibri"/>
                <a:ea typeface="Calibri"/>
                <a:cs typeface="Calibri"/>
                <a:sym typeface="Calibri"/>
              </a:rPr>
              <a:t>, in close cooperation with Member States,</a:t>
            </a:r>
            <a:r>
              <a:rPr lang="en-GB" sz="800">
                <a:solidFill>
                  <a:schemeClr val="dk1"/>
                </a:solidFill>
                <a:latin typeface="Calibri"/>
                <a:ea typeface="Calibri"/>
                <a:cs typeface="Calibri"/>
                <a:sym typeface="Calibri"/>
              </a:rPr>
              <a:t> shall update one or more of (…) projected trajectories.</a:t>
            </a:r>
            <a:endParaRPr sz="800"/>
          </a:p>
        </p:txBody>
      </p:sp>
      <p:sp>
        <p:nvSpPr>
          <p:cNvPr id="116" name="Google Shape;11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implementation of the DDPP will require setting up a </a:t>
            </a:r>
            <a:r>
              <a:rPr b="1" lang="en-GB" sz="1200">
                <a:solidFill>
                  <a:schemeClr val="dk1"/>
                </a:solidFill>
                <a:latin typeface="Calibri"/>
                <a:ea typeface="Calibri"/>
                <a:cs typeface="Calibri"/>
                <a:sym typeface="Calibri"/>
              </a:rPr>
              <a:t>governance vehicle</a:t>
            </a:r>
            <a:r>
              <a:rPr lang="en-GB" sz="1200">
                <a:solidFill>
                  <a:schemeClr val="dk1"/>
                </a:solidFill>
                <a:latin typeface="Calibri"/>
                <a:ea typeface="Calibri"/>
                <a:cs typeface="Calibri"/>
                <a:sym typeface="Calibri"/>
              </a:rPr>
              <a:t>, to fulfil the comitology rules and meet the collaboration requirement of the governance cycle. This vehicle should contribute to limiting administrative burden and ensuring the right political profile reflecting the game-changing nature of the digital decade.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We propose setting up a new </a:t>
            </a:r>
            <a:r>
              <a:rPr b="1" lang="en-GB" sz="1200">
                <a:solidFill>
                  <a:schemeClr val="dk1"/>
                </a:solidFill>
                <a:latin typeface="Calibri"/>
                <a:ea typeface="Calibri"/>
                <a:cs typeface="Calibri"/>
                <a:sym typeface="Calibri"/>
              </a:rPr>
              <a:t>Comitology committee</a:t>
            </a:r>
            <a:r>
              <a:rPr lang="en-GB" sz="1200">
                <a:solidFill>
                  <a:schemeClr val="dk1"/>
                </a:solidFill>
                <a:latin typeface="Calibri"/>
                <a:ea typeface="Calibri"/>
                <a:cs typeface="Calibri"/>
                <a:sym typeface="Calibri"/>
              </a:rPr>
              <a:t> (for implementing acts) and an </a:t>
            </a:r>
            <a:r>
              <a:rPr b="1" lang="en-GB" sz="1200">
                <a:solidFill>
                  <a:schemeClr val="dk1"/>
                </a:solidFill>
                <a:latin typeface="Calibri"/>
                <a:ea typeface="Calibri"/>
                <a:cs typeface="Calibri"/>
                <a:sym typeface="Calibri"/>
              </a:rPr>
              <a:t>Expert group</a:t>
            </a:r>
            <a:r>
              <a:rPr lang="en-GB" sz="1200">
                <a:solidFill>
                  <a:schemeClr val="dk1"/>
                </a:solidFill>
                <a:latin typeface="Calibri"/>
                <a:ea typeface="Calibri"/>
                <a:cs typeface="Calibri"/>
                <a:sym typeface="Calibri"/>
              </a:rPr>
              <a:t> (for collaboration and cooperation activities with Member States).</a:t>
            </a:r>
            <a:endParaRPr/>
          </a:p>
          <a:p>
            <a:pPr indent="0" lvl="0" marL="0" rtl="0" algn="l">
              <a:spcBef>
                <a:spcPts val="0"/>
              </a:spcBef>
              <a:spcAft>
                <a:spcPts val="0"/>
              </a:spcAft>
              <a:buNone/>
            </a:pPr>
            <a:r>
              <a:t/>
            </a:r>
            <a:endParaRPr sz="800"/>
          </a:p>
          <a:p>
            <a:pPr indent="0" lvl="0" marL="0" rtl="0" algn="just">
              <a:spcBef>
                <a:spcPts val="600"/>
              </a:spcBef>
              <a:spcAft>
                <a:spcPts val="0"/>
              </a:spcAft>
              <a:buClr>
                <a:srgbClr val="000000"/>
              </a:buClr>
              <a:buSzPts val="800"/>
              <a:buFont typeface="Calibri"/>
              <a:buNone/>
            </a:pPr>
            <a:r>
              <a:rPr b="1" lang="en-GB" sz="800" u="sng">
                <a:solidFill>
                  <a:srgbClr val="000000"/>
                </a:solidFill>
                <a:latin typeface="Times New Roman"/>
                <a:ea typeface="Times New Roman"/>
                <a:cs typeface="Times New Roman"/>
                <a:sym typeface="Times New Roman"/>
              </a:rPr>
              <a:t>Key roles for Expert group based on DDPP proposal:</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and advise Commission on digital transition issues - policies, measures and actions (Article 1, 2, digital principles)</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Prepare review targets (Article 4) - 2026</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EU trajectories, guidance and update of trajectories; technical preparation of Implementing Acts, notably on Key Performance Indicators, EDICs (Art 5)</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Report on State of Digital Decade (Art. 6)</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National Digital Decade Strategic Roadmaps (Art. 7)</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Member States in cooperating with each other and with the Commission [and, upon their request Council and European Parliament], on objectives, targets, principles, joint commitments (Articles 8 and 9)</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Commission in context of peer reviews (Article 10 </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Outreach forum for Stakeholders (Article 11) - collecting information and analysis in context of development of recommended policies, measures and actions </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Implementation of Multi-Country Projects and reporting (Article 12-14)</a:t>
            </a:r>
            <a:endParaRPr/>
          </a:p>
          <a:p>
            <a:pPr indent="-342900" lvl="0" marL="342900" marR="0" rtl="0" algn="just">
              <a:lnSpc>
                <a:spcPct val="100000"/>
              </a:lnSpc>
              <a:spcBef>
                <a:spcPts val="600"/>
              </a:spcBef>
              <a:spcAft>
                <a:spcPts val="0"/>
              </a:spcAft>
              <a:buClr>
                <a:srgbClr val="000000"/>
              </a:buClr>
              <a:buSzPts val="800"/>
              <a:buFont typeface="Calibri"/>
              <a:buChar char="-"/>
            </a:pPr>
            <a:r>
              <a:rPr lang="en-GB" sz="800"/>
              <a:t>Task added by MS:</a:t>
            </a:r>
            <a:endParaRPr/>
          </a:p>
          <a:p>
            <a:pPr indent="-342900" lvl="1" marL="800100" marR="0" rtl="0" algn="just">
              <a:lnSpc>
                <a:spcPct val="100000"/>
              </a:lnSpc>
              <a:spcBef>
                <a:spcPts val="600"/>
              </a:spcBef>
              <a:spcAft>
                <a:spcPts val="0"/>
              </a:spcAft>
              <a:buClr>
                <a:srgbClr val="000000"/>
              </a:buClr>
              <a:buSzPts val="800"/>
              <a:buFont typeface="Calibri"/>
              <a:buChar char="-"/>
            </a:pPr>
            <a:r>
              <a:rPr lang="en-GB" sz="800"/>
              <a:t>Art. 4(2): </a:t>
            </a:r>
            <a:r>
              <a:rPr lang="en-GB" sz="800">
                <a:solidFill>
                  <a:schemeClr val="dk1"/>
                </a:solidFill>
                <a:latin typeface="Calibri"/>
                <a:ea typeface="Calibri"/>
                <a:cs typeface="Calibri"/>
                <a:sym typeface="Calibri"/>
              </a:rPr>
              <a:t>The Commission</a:t>
            </a:r>
            <a:r>
              <a:rPr b="1" lang="en-GB" sz="800" u="sng">
                <a:solidFill>
                  <a:schemeClr val="dk1"/>
                </a:solidFill>
                <a:latin typeface="Calibri"/>
                <a:ea typeface="Calibri"/>
                <a:cs typeface="Calibri"/>
                <a:sym typeface="Calibri"/>
              </a:rPr>
              <a:t>, in close cooperation with the Member States,</a:t>
            </a:r>
            <a:r>
              <a:rPr lang="en-GB" sz="800">
                <a:solidFill>
                  <a:schemeClr val="dk1"/>
                </a:solidFill>
                <a:latin typeface="Calibri"/>
                <a:ea typeface="Calibri"/>
                <a:cs typeface="Calibri"/>
                <a:sym typeface="Calibri"/>
              </a:rPr>
              <a:t> shall review the digital targets set out in paragraph 1 by 2026.</a:t>
            </a:r>
            <a:endParaRPr/>
          </a:p>
          <a:p>
            <a:pPr indent="-342900" lvl="1" marL="800100" marR="0" rtl="0" algn="just">
              <a:lnSpc>
                <a:spcPct val="100000"/>
              </a:lnSpc>
              <a:spcBef>
                <a:spcPts val="600"/>
              </a:spcBef>
              <a:spcAft>
                <a:spcPts val="0"/>
              </a:spcAft>
              <a:buClr>
                <a:srgbClr val="000000"/>
              </a:buClr>
              <a:buSzPts val="800"/>
              <a:buFont typeface="Calibri"/>
              <a:buChar char="-"/>
            </a:pPr>
            <a:r>
              <a:rPr lang="en-GB" sz="800">
                <a:solidFill>
                  <a:schemeClr val="dk1"/>
                </a:solidFill>
                <a:latin typeface="Calibri"/>
                <a:ea typeface="Calibri"/>
                <a:cs typeface="Calibri"/>
                <a:sym typeface="Calibri"/>
              </a:rPr>
              <a:t>Article 5(3): […] Where necessary, in light of technical, economic or societal developments, the Commission</a:t>
            </a:r>
            <a:r>
              <a:rPr b="1" lang="en-GB" sz="800" u="sng">
                <a:solidFill>
                  <a:schemeClr val="dk1"/>
                </a:solidFill>
                <a:latin typeface="Calibri"/>
                <a:ea typeface="Calibri"/>
                <a:cs typeface="Calibri"/>
                <a:sym typeface="Calibri"/>
              </a:rPr>
              <a:t>, in close cooperation with Member States,</a:t>
            </a:r>
            <a:r>
              <a:rPr lang="en-GB" sz="800">
                <a:solidFill>
                  <a:schemeClr val="dk1"/>
                </a:solidFill>
                <a:latin typeface="Calibri"/>
                <a:ea typeface="Calibri"/>
                <a:cs typeface="Calibri"/>
                <a:sym typeface="Calibri"/>
              </a:rPr>
              <a:t> shall update one or more of (…) projected trajectories.</a:t>
            </a:r>
            <a:endParaRPr sz="800"/>
          </a:p>
        </p:txBody>
      </p:sp>
      <p:sp>
        <p:nvSpPr>
          <p:cNvPr id="123" name="Google Shape;12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implementation of the DDPP will require setting up a </a:t>
            </a:r>
            <a:r>
              <a:rPr b="1" lang="en-GB" sz="1200">
                <a:solidFill>
                  <a:schemeClr val="dk1"/>
                </a:solidFill>
                <a:latin typeface="Calibri"/>
                <a:ea typeface="Calibri"/>
                <a:cs typeface="Calibri"/>
                <a:sym typeface="Calibri"/>
              </a:rPr>
              <a:t>governance vehicle</a:t>
            </a:r>
            <a:r>
              <a:rPr lang="en-GB" sz="1200">
                <a:solidFill>
                  <a:schemeClr val="dk1"/>
                </a:solidFill>
                <a:latin typeface="Calibri"/>
                <a:ea typeface="Calibri"/>
                <a:cs typeface="Calibri"/>
                <a:sym typeface="Calibri"/>
              </a:rPr>
              <a:t>, to fulfil the comitology rules and meet the collaboration requirement of the governance cycle. This vehicle should contribute to limiting administrative burden and ensuring the right political profile reflecting the game-changing nature of the digital decade.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We propose setting up a new </a:t>
            </a:r>
            <a:r>
              <a:rPr b="1" lang="en-GB" sz="1200">
                <a:solidFill>
                  <a:schemeClr val="dk1"/>
                </a:solidFill>
                <a:latin typeface="Calibri"/>
                <a:ea typeface="Calibri"/>
                <a:cs typeface="Calibri"/>
                <a:sym typeface="Calibri"/>
              </a:rPr>
              <a:t>Comitology committee</a:t>
            </a:r>
            <a:r>
              <a:rPr lang="en-GB" sz="1200">
                <a:solidFill>
                  <a:schemeClr val="dk1"/>
                </a:solidFill>
                <a:latin typeface="Calibri"/>
                <a:ea typeface="Calibri"/>
                <a:cs typeface="Calibri"/>
                <a:sym typeface="Calibri"/>
              </a:rPr>
              <a:t> (for implementing acts) and an </a:t>
            </a:r>
            <a:r>
              <a:rPr b="1" lang="en-GB" sz="1200">
                <a:solidFill>
                  <a:schemeClr val="dk1"/>
                </a:solidFill>
                <a:latin typeface="Calibri"/>
                <a:ea typeface="Calibri"/>
                <a:cs typeface="Calibri"/>
                <a:sym typeface="Calibri"/>
              </a:rPr>
              <a:t>Expert group</a:t>
            </a:r>
            <a:r>
              <a:rPr lang="en-GB" sz="1200">
                <a:solidFill>
                  <a:schemeClr val="dk1"/>
                </a:solidFill>
                <a:latin typeface="Calibri"/>
                <a:ea typeface="Calibri"/>
                <a:cs typeface="Calibri"/>
                <a:sym typeface="Calibri"/>
              </a:rPr>
              <a:t> (for collaboration and cooperation activities with Member States).</a:t>
            </a:r>
            <a:endParaRPr/>
          </a:p>
          <a:p>
            <a:pPr indent="0" lvl="0" marL="0" rtl="0" algn="l">
              <a:spcBef>
                <a:spcPts val="0"/>
              </a:spcBef>
              <a:spcAft>
                <a:spcPts val="0"/>
              </a:spcAft>
              <a:buNone/>
            </a:pPr>
            <a:r>
              <a:t/>
            </a:r>
            <a:endParaRPr sz="800"/>
          </a:p>
          <a:p>
            <a:pPr indent="0" lvl="0" marL="0" rtl="0" algn="just">
              <a:spcBef>
                <a:spcPts val="600"/>
              </a:spcBef>
              <a:spcAft>
                <a:spcPts val="0"/>
              </a:spcAft>
              <a:buClr>
                <a:srgbClr val="000000"/>
              </a:buClr>
              <a:buSzPts val="800"/>
              <a:buFont typeface="Calibri"/>
              <a:buNone/>
            </a:pPr>
            <a:r>
              <a:rPr b="1" lang="en-GB" sz="800" u="sng">
                <a:solidFill>
                  <a:srgbClr val="000000"/>
                </a:solidFill>
                <a:latin typeface="Times New Roman"/>
                <a:ea typeface="Times New Roman"/>
                <a:cs typeface="Times New Roman"/>
                <a:sym typeface="Times New Roman"/>
              </a:rPr>
              <a:t>Key roles for Expert group based on DDPP proposal:</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and advise Commission on digital transition issues - policies, measures and actions (Article 1, 2, digital principles)</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Prepare review targets (Article 4) - 2026</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EU trajectories, guidance and update of trajectories; technical preparation of Implementing Acts, notably on Key Performance Indicators, EDICs (Art 5)</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Report on State of Digital Decade (Art. 6)</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National Digital Decade Strategic Roadmaps (Art. 7)</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Member States in cooperating with each other and with the Commission [and, upon their request Council and European Parliament], on objectives, targets, principles, joint commitments (Articles 8 and 9)</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Assist Commission in context of peer reviews (Article 10 </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Outreach forum for Stakeholders (Article 11) - collecting information and analysis in context of development of recommended policies, measures and actions </a:t>
            </a:r>
            <a:endParaRPr/>
          </a:p>
          <a:p>
            <a:pPr indent="-342900" lvl="0" marL="342900" marR="0" rtl="0" algn="just">
              <a:lnSpc>
                <a:spcPct val="100000"/>
              </a:lnSpc>
              <a:spcBef>
                <a:spcPts val="600"/>
              </a:spcBef>
              <a:spcAft>
                <a:spcPts val="0"/>
              </a:spcAft>
              <a:buClr>
                <a:srgbClr val="000000"/>
              </a:buClr>
              <a:buSzPts val="800"/>
              <a:buFont typeface="Calibri"/>
              <a:buChar char="-"/>
            </a:pPr>
            <a:r>
              <a:rPr b="0" i="0" lang="en-GB" sz="800" u="none" cap="none" strike="noStrike">
                <a:solidFill>
                  <a:srgbClr val="000000"/>
                </a:solidFill>
                <a:latin typeface="Times New Roman"/>
                <a:ea typeface="Times New Roman"/>
                <a:cs typeface="Times New Roman"/>
                <a:sym typeface="Times New Roman"/>
              </a:rPr>
              <a:t>Implementation of Multi-Country Projects and reporting (Article 12-14)</a:t>
            </a:r>
            <a:endParaRPr/>
          </a:p>
          <a:p>
            <a:pPr indent="-342900" lvl="0" marL="342900" marR="0" rtl="0" algn="just">
              <a:lnSpc>
                <a:spcPct val="100000"/>
              </a:lnSpc>
              <a:spcBef>
                <a:spcPts val="600"/>
              </a:spcBef>
              <a:spcAft>
                <a:spcPts val="0"/>
              </a:spcAft>
              <a:buClr>
                <a:srgbClr val="000000"/>
              </a:buClr>
              <a:buSzPts val="800"/>
              <a:buFont typeface="Calibri"/>
              <a:buChar char="-"/>
            </a:pPr>
            <a:r>
              <a:rPr lang="en-GB" sz="800"/>
              <a:t>Task added by MS:</a:t>
            </a:r>
            <a:endParaRPr/>
          </a:p>
          <a:p>
            <a:pPr indent="-342900" lvl="1" marL="800100" marR="0" rtl="0" algn="just">
              <a:lnSpc>
                <a:spcPct val="100000"/>
              </a:lnSpc>
              <a:spcBef>
                <a:spcPts val="600"/>
              </a:spcBef>
              <a:spcAft>
                <a:spcPts val="0"/>
              </a:spcAft>
              <a:buClr>
                <a:srgbClr val="000000"/>
              </a:buClr>
              <a:buSzPts val="800"/>
              <a:buFont typeface="Calibri"/>
              <a:buChar char="-"/>
            </a:pPr>
            <a:r>
              <a:rPr lang="en-GB" sz="800"/>
              <a:t>Art. 4(2): </a:t>
            </a:r>
            <a:r>
              <a:rPr lang="en-GB" sz="800">
                <a:solidFill>
                  <a:schemeClr val="dk1"/>
                </a:solidFill>
                <a:latin typeface="Calibri"/>
                <a:ea typeface="Calibri"/>
                <a:cs typeface="Calibri"/>
                <a:sym typeface="Calibri"/>
              </a:rPr>
              <a:t>The Commission</a:t>
            </a:r>
            <a:r>
              <a:rPr b="1" lang="en-GB" sz="800" u="sng">
                <a:solidFill>
                  <a:schemeClr val="dk1"/>
                </a:solidFill>
                <a:latin typeface="Calibri"/>
                <a:ea typeface="Calibri"/>
                <a:cs typeface="Calibri"/>
                <a:sym typeface="Calibri"/>
              </a:rPr>
              <a:t>, in close cooperation with the Member States,</a:t>
            </a:r>
            <a:r>
              <a:rPr lang="en-GB" sz="800">
                <a:solidFill>
                  <a:schemeClr val="dk1"/>
                </a:solidFill>
                <a:latin typeface="Calibri"/>
                <a:ea typeface="Calibri"/>
                <a:cs typeface="Calibri"/>
                <a:sym typeface="Calibri"/>
              </a:rPr>
              <a:t> shall review the digital targets set out in paragraph 1 by 2026.</a:t>
            </a:r>
            <a:endParaRPr/>
          </a:p>
          <a:p>
            <a:pPr indent="-342900" lvl="1" marL="800100" marR="0" rtl="0" algn="just">
              <a:lnSpc>
                <a:spcPct val="100000"/>
              </a:lnSpc>
              <a:spcBef>
                <a:spcPts val="600"/>
              </a:spcBef>
              <a:spcAft>
                <a:spcPts val="0"/>
              </a:spcAft>
              <a:buClr>
                <a:srgbClr val="000000"/>
              </a:buClr>
              <a:buSzPts val="800"/>
              <a:buFont typeface="Calibri"/>
              <a:buChar char="-"/>
            </a:pPr>
            <a:r>
              <a:rPr lang="en-GB" sz="800">
                <a:solidFill>
                  <a:schemeClr val="dk1"/>
                </a:solidFill>
                <a:latin typeface="Calibri"/>
                <a:ea typeface="Calibri"/>
                <a:cs typeface="Calibri"/>
                <a:sym typeface="Calibri"/>
              </a:rPr>
              <a:t>Article 5(3): […] Where necessary, in light of technical, economic or societal developments, the Commission</a:t>
            </a:r>
            <a:r>
              <a:rPr b="1" lang="en-GB" sz="800" u="sng">
                <a:solidFill>
                  <a:schemeClr val="dk1"/>
                </a:solidFill>
                <a:latin typeface="Calibri"/>
                <a:ea typeface="Calibri"/>
                <a:cs typeface="Calibri"/>
                <a:sym typeface="Calibri"/>
              </a:rPr>
              <a:t>, in close cooperation with Member States,</a:t>
            </a:r>
            <a:r>
              <a:rPr lang="en-GB" sz="800">
                <a:solidFill>
                  <a:schemeClr val="dk1"/>
                </a:solidFill>
                <a:latin typeface="Calibri"/>
                <a:ea typeface="Calibri"/>
                <a:cs typeface="Calibri"/>
                <a:sym typeface="Calibri"/>
              </a:rPr>
              <a:t> shall update one or more of (…) projected trajectories.</a:t>
            </a:r>
            <a:endParaRPr sz="800"/>
          </a:p>
        </p:txBody>
      </p:sp>
      <p:sp>
        <p:nvSpPr>
          <p:cNvPr id="130" name="Google Shape;13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ide" type="blank">
  <p:cSld name="BLANK">
    <p:spTree>
      <p:nvGrpSpPr>
        <p:cNvPr id="11" name="Shape 11"/>
        <p:cNvGrpSpPr/>
        <p:nvPr/>
      </p:nvGrpSpPr>
      <p:grpSpPr>
        <a:xfrm>
          <a:off x="0" y="0"/>
          <a:ext cx="0" cy="0"/>
          <a:chOff x="0" y="0"/>
          <a:chExt cx="0" cy="0"/>
        </a:xfrm>
      </p:grpSpPr>
      <p:pic>
        <p:nvPicPr>
          <p:cNvPr id="12" name="Google Shape;12;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Vide">
    <p:spTree>
      <p:nvGrpSpPr>
        <p:cNvPr id="44" name="Shape 44"/>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Vide">
  <p:cSld name="2_Vide">
    <p:bg>
      <p:bgPr>
        <a:solidFill>
          <a:schemeClr val="lt1"/>
        </a:solidFill>
      </p:bgPr>
    </p:bg>
    <p:spTree>
      <p:nvGrpSpPr>
        <p:cNvPr id="45" name="Shape 45"/>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3" name="Shape 13"/>
        <p:cNvGrpSpPr/>
        <p:nvPr/>
      </p:nvGrpSpPr>
      <p:grpSpPr>
        <a:xfrm>
          <a:off x="0" y="0"/>
          <a:ext cx="0" cy="0"/>
          <a:chOff x="0" y="0"/>
          <a:chExt cx="0" cy="0"/>
        </a:xfrm>
      </p:grpSpPr>
      <p:sp>
        <p:nvSpPr>
          <p:cNvPr id="14" name="Google Shape;14;p17"/>
          <p:cNvSpPr txBox="1"/>
          <p:nvPr>
            <p:ph type="title"/>
          </p:nvPr>
        </p:nvSpPr>
        <p:spPr>
          <a:xfrm>
            <a:off x="838200" y="411677"/>
            <a:ext cx="10515600" cy="76490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6" name="Shape 16"/>
        <p:cNvGrpSpPr/>
        <p:nvPr/>
      </p:nvGrpSpPr>
      <p:grpSpPr>
        <a:xfrm>
          <a:off x="0" y="0"/>
          <a:ext cx="0" cy="0"/>
          <a:chOff x="0" y="0"/>
          <a:chExt cx="0" cy="0"/>
        </a:xfrm>
      </p:grpSpPr>
      <p:sp>
        <p:nvSpPr>
          <p:cNvPr id="17" name="Google Shape;17;p18"/>
          <p:cNvSpPr txBox="1"/>
          <p:nvPr>
            <p:ph type="ctrTitle"/>
          </p:nvPr>
        </p:nvSpPr>
        <p:spPr>
          <a:xfrm>
            <a:off x="1524000" y="185388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18"/>
          <p:cNvSpPr txBox="1"/>
          <p:nvPr>
            <p:ph idx="1" type="subTitle"/>
          </p:nvPr>
        </p:nvSpPr>
        <p:spPr>
          <a:xfrm>
            <a:off x="1524000" y="433355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19"/>
          <p:cNvSpPr txBox="1"/>
          <p:nvPr>
            <p:ph idx="1" type="body"/>
          </p:nvPr>
        </p:nvSpPr>
        <p:spPr>
          <a:xfrm>
            <a:off x="838199" y="1825625"/>
            <a:ext cx="10905699" cy="388190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18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18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18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18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1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cxnSp>
        <p:nvCxnSpPr>
          <p:cNvPr id="22" name="Google Shape;22;p19"/>
          <p:cNvCxnSpPr/>
          <p:nvPr/>
        </p:nvCxnSpPr>
        <p:spPr>
          <a:xfrm flipH="1">
            <a:off x="838199" y="0"/>
            <a:ext cx="1" cy="1276357"/>
          </a:xfrm>
          <a:prstGeom prst="straightConnector1">
            <a:avLst/>
          </a:prstGeom>
          <a:noFill/>
          <a:ln cap="flat" cmpd="sng" w="28575">
            <a:solidFill>
              <a:srgbClr val="A31A77"/>
            </a:solidFill>
            <a:prstDash val="solid"/>
            <a:round/>
            <a:headEnd len="sm" w="sm" type="none"/>
            <a:tailEnd len="sm" w="sm" type="none"/>
          </a:ln>
        </p:spPr>
      </p:cxnSp>
      <p:sp>
        <p:nvSpPr>
          <p:cNvPr id="23" name="Google Shape;23;p19"/>
          <p:cNvSpPr txBox="1"/>
          <p:nvPr>
            <p:ph type="title"/>
          </p:nvPr>
        </p:nvSpPr>
        <p:spPr>
          <a:xfrm>
            <a:off x="970722" y="482860"/>
            <a:ext cx="10515600" cy="782357"/>
          </a:xfrm>
          <a:prstGeom prst="rect">
            <a:avLst/>
          </a:prstGeom>
          <a:noFill/>
          <a:ln>
            <a:noFill/>
          </a:ln>
        </p:spPr>
        <p:txBody>
          <a:bodyPr anchorCtr="0" anchor="b" bIns="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4" name="Shape 24"/>
        <p:cNvGrpSpPr/>
        <p:nvPr/>
      </p:nvGrpSpPr>
      <p:grpSpPr>
        <a:xfrm>
          <a:off x="0" y="0"/>
          <a:ext cx="0" cy="0"/>
          <a:chOff x="0" y="0"/>
          <a:chExt cx="0" cy="0"/>
        </a:xfrm>
      </p:grpSpPr>
      <p:sp>
        <p:nvSpPr>
          <p:cNvPr id="25" name="Google Shape;25;p2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1" sz="1800">
                <a:solidFill>
                  <a:schemeClr val="dk1"/>
                </a:solidFill>
                <a:latin typeface="Calibri"/>
                <a:ea typeface="Calibri"/>
                <a:cs typeface="Calibri"/>
                <a:sym typeface="Calibri"/>
              </a:defRPr>
            </a:lvl1pPr>
            <a:lvl2pPr indent="0" lvl="1" marL="0" marR="0" rtl="0" algn="l">
              <a:spcBef>
                <a:spcPts val="0"/>
              </a:spcBef>
              <a:buNone/>
              <a:defRPr b="1" sz="1800">
                <a:solidFill>
                  <a:schemeClr val="dk1"/>
                </a:solidFill>
                <a:latin typeface="Calibri"/>
                <a:ea typeface="Calibri"/>
                <a:cs typeface="Calibri"/>
                <a:sym typeface="Calibri"/>
              </a:defRPr>
            </a:lvl2pPr>
            <a:lvl3pPr indent="0" lvl="2" marL="0" marR="0" rtl="0" algn="l">
              <a:spcBef>
                <a:spcPts val="0"/>
              </a:spcBef>
              <a:buNone/>
              <a:defRPr b="1" sz="1800">
                <a:solidFill>
                  <a:schemeClr val="dk1"/>
                </a:solidFill>
                <a:latin typeface="Calibri"/>
                <a:ea typeface="Calibri"/>
                <a:cs typeface="Calibri"/>
                <a:sym typeface="Calibri"/>
              </a:defRPr>
            </a:lvl3pPr>
            <a:lvl4pPr indent="0" lvl="3" marL="0" marR="0" rtl="0" algn="l">
              <a:spcBef>
                <a:spcPts val="0"/>
              </a:spcBef>
              <a:buNone/>
              <a:defRPr b="1" sz="1800">
                <a:solidFill>
                  <a:schemeClr val="dk1"/>
                </a:solidFill>
                <a:latin typeface="Calibri"/>
                <a:ea typeface="Calibri"/>
                <a:cs typeface="Calibri"/>
                <a:sym typeface="Calibri"/>
              </a:defRPr>
            </a:lvl4pPr>
            <a:lvl5pPr indent="0" lvl="4" marL="0" marR="0" rtl="0" algn="l">
              <a:spcBef>
                <a:spcPts val="0"/>
              </a:spcBef>
              <a:buNone/>
              <a:defRPr b="1" sz="1800">
                <a:solidFill>
                  <a:schemeClr val="dk1"/>
                </a:solidFill>
                <a:latin typeface="Calibri"/>
                <a:ea typeface="Calibri"/>
                <a:cs typeface="Calibri"/>
                <a:sym typeface="Calibri"/>
              </a:defRPr>
            </a:lvl5pPr>
            <a:lvl6pPr indent="0" lvl="5" marL="0" marR="0" rtl="0" algn="l">
              <a:spcBef>
                <a:spcPts val="0"/>
              </a:spcBef>
              <a:buNone/>
              <a:defRPr b="1" sz="1800">
                <a:solidFill>
                  <a:schemeClr val="dk1"/>
                </a:solidFill>
                <a:latin typeface="Calibri"/>
                <a:ea typeface="Calibri"/>
                <a:cs typeface="Calibri"/>
                <a:sym typeface="Calibri"/>
              </a:defRPr>
            </a:lvl6pPr>
            <a:lvl7pPr indent="0" lvl="6" marL="0" marR="0" rtl="0" algn="l">
              <a:spcBef>
                <a:spcPts val="0"/>
              </a:spcBef>
              <a:buNone/>
              <a:defRPr b="1" sz="1800">
                <a:solidFill>
                  <a:schemeClr val="dk1"/>
                </a:solidFill>
                <a:latin typeface="Calibri"/>
                <a:ea typeface="Calibri"/>
                <a:cs typeface="Calibri"/>
                <a:sym typeface="Calibri"/>
              </a:defRPr>
            </a:lvl7pPr>
            <a:lvl8pPr indent="0" lvl="7" marL="0" marR="0" rtl="0" algn="l">
              <a:spcBef>
                <a:spcPts val="0"/>
              </a:spcBef>
              <a:buNone/>
              <a:defRPr b="1" sz="1800">
                <a:solidFill>
                  <a:schemeClr val="dk1"/>
                </a:solidFill>
                <a:latin typeface="Calibri"/>
                <a:ea typeface="Calibri"/>
                <a:cs typeface="Calibri"/>
                <a:sym typeface="Calibri"/>
              </a:defRPr>
            </a:lvl8pPr>
            <a:lvl9pPr indent="0" lvl="8" marL="0" marR="0" rtl="0" algn="l">
              <a:spcBef>
                <a:spcPts val="0"/>
              </a:spcBef>
              <a:buNone/>
              <a:defRPr b="1" sz="1800">
                <a:solidFill>
                  <a:schemeClr val="dk1"/>
                </a:solidFill>
                <a:latin typeface="Calibri"/>
                <a:ea typeface="Calibri"/>
                <a:cs typeface="Calibri"/>
                <a:sym typeface="Calibri"/>
              </a:defRPr>
            </a:lvl9pPr>
          </a:lstStyle>
          <a:p>
            <a:pPr indent="0" lvl="0" marL="0" rtl="0" algn="l">
              <a:spcBef>
                <a:spcPts val="0"/>
              </a:spcBef>
              <a:spcAft>
                <a:spcPts val="0"/>
              </a:spcAft>
              <a:buNone/>
            </a:pPr>
            <a:r>
              <a:rPr lang="en-GB"/>
              <a:t>Slide </a:t>
            </a:r>
            <a:fld id="{00000000-1234-1234-1234-123412341234}" type="slidenum">
              <a:rPr lang="en-GB"/>
              <a:t>‹#›</a:t>
            </a:fld>
            <a:endParaRPr/>
          </a:p>
        </p:txBody>
      </p:sp>
      <p:cxnSp>
        <p:nvCxnSpPr>
          <p:cNvPr id="26" name="Google Shape;26;p20"/>
          <p:cNvCxnSpPr/>
          <p:nvPr/>
        </p:nvCxnSpPr>
        <p:spPr>
          <a:xfrm flipH="1">
            <a:off x="838199" y="0"/>
            <a:ext cx="1" cy="1276357"/>
          </a:xfrm>
          <a:prstGeom prst="straightConnector1">
            <a:avLst/>
          </a:prstGeom>
          <a:noFill/>
          <a:ln cap="flat" cmpd="sng" w="28575">
            <a:solidFill>
              <a:schemeClr val="accent5"/>
            </a:solidFill>
            <a:prstDash val="solid"/>
            <a:round/>
            <a:headEnd len="sm" w="sm" type="none"/>
            <a:tailEnd len="sm" w="sm" type="none"/>
          </a:ln>
        </p:spPr>
      </p:cxnSp>
      <p:sp>
        <p:nvSpPr>
          <p:cNvPr id="27" name="Google Shape;27;p20"/>
          <p:cNvSpPr txBox="1"/>
          <p:nvPr>
            <p:ph type="title"/>
          </p:nvPr>
        </p:nvSpPr>
        <p:spPr>
          <a:xfrm>
            <a:off x="970722" y="482860"/>
            <a:ext cx="10515600" cy="782357"/>
          </a:xfrm>
          <a:prstGeom prst="rect">
            <a:avLst/>
          </a:prstGeom>
          <a:noFill/>
          <a:ln>
            <a:noFill/>
          </a:ln>
        </p:spPr>
        <p:txBody>
          <a:bodyPr anchorCtr="0" anchor="b" bIns="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8" name="Shape 28"/>
        <p:cNvGrpSpPr/>
        <p:nvPr/>
      </p:nvGrpSpPr>
      <p:grpSpPr>
        <a:xfrm>
          <a:off x="0" y="0"/>
          <a:ext cx="0" cy="0"/>
          <a:chOff x="0" y="0"/>
          <a:chExt cx="0" cy="0"/>
        </a:xfrm>
      </p:grpSpPr>
      <p:sp>
        <p:nvSpPr>
          <p:cNvPr id="29" name="Google Shape;29;p21"/>
          <p:cNvSpPr txBox="1"/>
          <p:nvPr>
            <p:ph type="title"/>
          </p:nvPr>
        </p:nvSpPr>
        <p:spPr>
          <a:xfrm>
            <a:off x="831850" y="1709739"/>
            <a:ext cx="10515600" cy="1216342"/>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21"/>
          <p:cNvSpPr txBox="1"/>
          <p:nvPr>
            <p:ph idx="1" type="body"/>
          </p:nvPr>
        </p:nvSpPr>
        <p:spPr>
          <a:xfrm>
            <a:off x="831850" y="2926081"/>
            <a:ext cx="10515600" cy="31635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1" name="Google Shape;31;p21"/>
          <p:cNvSpPr txBox="1"/>
          <p:nvPr/>
        </p:nvSpPr>
        <p:spPr>
          <a:xfrm>
            <a:off x="838200" y="365125"/>
            <a:ext cx="10515600" cy="9658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GB" sz="3600">
                <a:solidFill>
                  <a:schemeClr val="lt1"/>
                </a:solidFill>
                <a:latin typeface="Arial"/>
                <a:ea typeface="Arial"/>
                <a:cs typeface="Arial"/>
                <a:sym typeface="Arial"/>
              </a:rPr>
              <a:t>Modifiez le style du titre</a:t>
            </a:r>
            <a:endParaRPr b="1" i="0" sz="36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2" name="Shape 32"/>
        <p:cNvGrpSpPr/>
        <p:nvPr/>
      </p:nvGrpSpPr>
      <p:grpSpPr>
        <a:xfrm>
          <a:off x="0" y="0"/>
          <a:ext cx="0" cy="0"/>
          <a:chOff x="0" y="0"/>
          <a:chExt cx="0" cy="0"/>
        </a:xfrm>
      </p:grpSpPr>
      <p:sp>
        <p:nvSpPr>
          <p:cNvPr id="33" name="Google Shape;33;p22"/>
          <p:cNvSpPr txBox="1"/>
          <p:nvPr>
            <p:ph type="title"/>
          </p:nvPr>
        </p:nvSpPr>
        <p:spPr>
          <a:xfrm>
            <a:off x="838200" y="365125"/>
            <a:ext cx="10515600" cy="96583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p:cSld name="Comparaison">
    <p:spTree>
      <p:nvGrpSpPr>
        <p:cNvPr id="36" name="Shape 36"/>
        <p:cNvGrpSpPr/>
        <p:nvPr/>
      </p:nvGrpSpPr>
      <p:grpSpPr>
        <a:xfrm>
          <a:off x="0" y="0"/>
          <a:ext cx="0" cy="0"/>
          <a:chOff x="0" y="0"/>
          <a:chExt cx="0" cy="0"/>
        </a:xfrm>
      </p:grpSpPr>
      <p:sp>
        <p:nvSpPr>
          <p:cNvPr id="37" name="Google Shape;37;p23"/>
          <p:cNvSpPr txBox="1"/>
          <p:nvPr>
            <p:ph idx="1" type="body"/>
          </p:nvPr>
        </p:nvSpPr>
        <p:spPr>
          <a:xfrm>
            <a:off x="839788" y="1717040"/>
            <a:ext cx="5157787" cy="227139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8" name="Google Shape;38;p23"/>
          <p:cNvSpPr txBox="1"/>
          <p:nvPr>
            <p:ph idx="2" type="body"/>
          </p:nvPr>
        </p:nvSpPr>
        <p:spPr>
          <a:xfrm>
            <a:off x="839788" y="3988435"/>
            <a:ext cx="5157787" cy="36845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23"/>
          <p:cNvSpPr txBox="1"/>
          <p:nvPr>
            <p:ph idx="3" type="body"/>
          </p:nvPr>
        </p:nvSpPr>
        <p:spPr>
          <a:xfrm>
            <a:off x="6172200" y="1717040"/>
            <a:ext cx="5183188" cy="227139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0" name="Google Shape;40;p23"/>
          <p:cNvSpPr txBox="1"/>
          <p:nvPr>
            <p:ph idx="4" type="body"/>
          </p:nvPr>
        </p:nvSpPr>
        <p:spPr>
          <a:xfrm>
            <a:off x="6172200" y="3988435"/>
            <a:ext cx="5183188" cy="36845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23"/>
          <p:cNvSpPr txBox="1"/>
          <p:nvPr/>
        </p:nvSpPr>
        <p:spPr>
          <a:xfrm>
            <a:off x="838200" y="365125"/>
            <a:ext cx="10515600" cy="96583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GB" sz="3600">
                <a:solidFill>
                  <a:schemeClr val="lt1"/>
                </a:solidFill>
                <a:latin typeface="Arial"/>
                <a:ea typeface="Arial"/>
                <a:cs typeface="Arial"/>
                <a:sym typeface="Arial"/>
              </a:rPr>
              <a:t>Modifiez le style du titre</a:t>
            </a:r>
            <a:endParaRPr b="1" i="0" sz="36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2" name="Shape 42"/>
        <p:cNvGrpSpPr/>
        <p:nvPr/>
      </p:nvGrpSpPr>
      <p:grpSpPr>
        <a:xfrm>
          <a:off x="0" y="0"/>
          <a:ext cx="0" cy="0"/>
          <a:chOff x="0" y="0"/>
          <a:chExt cx="0" cy="0"/>
        </a:xfrm>
      </p:grpSpPr>
      <p:sp>
        <p:nvSpPr>
          <p:cNvPr id="43" name="Google Shape;43;p24"/>
          <p:cNvSpPr txBox="1"/>
          <p:nvPr>
            <p:ph type="title"/>
          </p:nvPr>
        </p:nvSpPr>
        <p:spPr>
          <a:xfrm>
            <a:off x="838200" y="365125"/>
            <a:ext cx="10515600" cy="99631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15"/>
          <p:cNvPicPr preferRelativeResize="0"/>
          <p:nvPr/>
        </p:nvPicPr>
        <p:blipFill rotWithShape="1">
          <a:blip r:embed="rId2">
            <a:alphaModFix/>
          </a:blip>
          <a:srcRect b="0" l="0" r="0" t="0"/>
          <a:stretch/>
        </p:blipFill>
        <p:spPr>
          <a:xfrm>
            <a:off x="10269523" y="6225930"/>
            <a:ext cx="1715733" cy="45042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eur-lex.europa.eu/eli/dec/2022/2481/oj"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 name="Shape 49"/>
        <p:cNvGrpSpPr/>
        <p:nvPr/>
      </p:nvGrpSpPr>
      <p:grpSpPr>
        <a:xfrm>
          <a:off x="0" y="0"/>
          <a:ext cx="0" cy="0"/>
          <a:chOff x="0" y="0"/>
          <a:chExt cx="0" cy="0"/>
        </a:xfrm>
      </p:grpSpPr>
      <p:pic>
        <p:nvPicPr>
          <p:cNvPr id="50" name="Google Shape;50;p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51" name="Google Shape;51;p1"/>
          <p:cNvSpPr txBox="1"/>
          <p:nvPr/>
        </p:nvSpPr>
        <p:spPr>
          <a:xfrm>
            <a:off x="7376160" y="2755379"/>
            <a:ext cx="2563867"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1" i="0" lang="en-GB" sz="2800" u="none" cap="none" strike="noStrike">
                <a:solidFill>
                  <a:srgbClr val="FFFFFF"/>
                </a:solidFill>
                <a:latin typeface="Arial"/>
                <a:ea typeface="Arial"/>
                <a:cs typeface="Arial"/>
                <a:sym typeface="Arial"/>
              </a:rPr>
              <a:t>Digital Decade</a:t>
            </a:r>
            <a:endParaRPr/>
          </a:p>
          <a:p>
            <a:pPr indent="0" lvl="0" marL="0" marR="0" rtl="0" algn="ctr">
              <a:lnSpc>
                <a:spcPct val="100000"/>
              </a:lnSpc>
              <a:spcBef>
                <a:spcPts val="0"/>
              </a:spcBef>
              <a:spcAft>
                <a:spcPts val="0"/>
              </a:spcAft>
              <a:buClr>
                <a:srgbClr val="FFFFFF"/>
              </a:buClr>
              <a:buSzPts val="2800"/>
              <a:buFont typeface="Arial"/>
              <a:buNone/>
            </a:pPr>
            <a:r>
              <a:rPr b="0" i="0" lang="en-GB" sz="2800" u="none" cap="none" strike="noStrike">
                <a:solidFill>
                  <a:srgbClr val="FFFFFF"/>
                </a:solidFill>
                <a:latin typeface="Arial"/>
                <a:ea typeface="Arial"/>
                <a:cs typeface="Arial"/>
                <a:sym typeface="Arial"/>
              </a:rPr>
              <a:t>A closer look a </a:t>
            </a:r>
            <a:r>
              <a:rPr b="1" i="0" lang="en-GB" sz="2800" u="none" cap="none" strike="noStrike">
                <a:solidFill>
                  <a:srgbClr val="FFFFFF"/>
                </a:solidFill>
                <a:latin typeface="Arial"/>
                <a:ea typeface="Arial"/>
                <a:cs typeface="Arial"/>
                <a:sym typeface="Arial"/>
              </a:rPr>
              <a:t>MCPs</a:t>
            </a:r>
            <a:r>
              <a:rPr b="0" i="0" lang="en-GB" sz="2800" u="none" cap="none" strike="noStrike">
                <a:solidFill>
                  <a:srgbClr val="FFFFFF"/>
                </a:solidFill>
                <a:latin typeface="Arial"/>
                <a:ea typeface="Arial"/>
                <a:cs typeface="Arial"/>
                <a:sym typeface="Arial"/>
              </a:rPr>
              <a:t> and </a:t>
            </a:r>
            <a:r>
              <a:rPr b="1" i="0" lang="en-GB" sz="2800" u="none" cap="none" strike="noStrike">
                <a:solidFill>
                  <a:srgbClr val="FFFFFF"/>
                </a:solidFill>
                <a:latin typeface="Arial"/>
                <a:ea typeface="Arial"/>
                <a:cs typeface="Arial"/>
                <a:sym typeface="Arial"/>
              </a:rPr>
              <a:t>EDICs</a:t>
            </a:r>
            <a:endParaRPr/>
          </a:p>
        </p:txBody>
      </p:sp>
      <p:sp>
        <p:nvSpPr>
          <p:cNvPr id="52" name="Google Shape;52;p1"/>
          <p:cNvSpPr txBox="1"/>
          <p:nvPr/>
        </p:nvSpPr>
        <p:spPr>
          <a:xfrm>
            <a:off x="1877785" y="4512832"/>
            <a:ext cx="523553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400" u="none" cap="none" strike="noStrike">
                <a:solidFill>
                  <a:schemeClr val="lt1"/>
                </a:solidFill>
                <a:latin typeface="Arial"/>
                <a:ea typeface="Arial"/>
                <a:cs typeface="Arial"/>
                <a:sym typeface="Arial"/>
              </a:rPr>
              <a:t>THE EUROPEAN WAY</a:t>
            </a:r>
            <a:endParaRPr/>
          </a:p>
          <a:p>
            <a:pPr indent="0" lvl="0" marL="0" marR="0" rtl="0" algn="l">
              <a:spcBef>
                <a:spcPts val="0"/>
              </a:spcBef>
              <a:spcAft>
                <a:spcPts val="0"/>
              </a:spcAft>
              <a:buNone/>
            </a:pPr>
            <a:r>
              <a:rPr lang="en-GB" sz="2400">
                <a:solidFill>
                  <a:schemeClr val="lt1"/>
                </a:solidFill>
                <a:latin typeface="Arial"/>
                <a:ea typeface="Arial"/>
                <a:cs typeface="Arial"/>
                <a:sym typeface="Arial"/>
              </a:rPr>
              <a:t>FOR THE DIGITAL DECADE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0"/>
          <p:cNvSpPr txBox="1"/>
          <p:nvPr>
            <p:ph type="title"/>
          </p:nvPr>
        </p:nvSpPr>
        <p:spPr>
          <a:xfrm>
            <a:off x="442452" y="408039"/>
            <a:ext cx="10911300" cy="61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GB" sz="3200"/>
              <a:t>European Common Data Infrastructure and Services MCP</a:t>
            </a:r>
            <a:endParaRPr/>
          </a:p>
        </p:txBody>
      </p:sp>
      <p:sp>
        <p:nvSpPr>
          <p:cNvPr id="139" name="Google Shape;139;p10"/>
          <p:cNvSpPr txBox="1"/>
          <p:nvPr>
            <p:ph idx="1" type="body"/>
          </p:nvPr>
        </p:nvSpPr>
        <p:spPr>
          <a:xfrm>
            <a:off x="196645" y="1946787"/>
            <a:ext cx="11157155" cy="405542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GB"/>
              <a:t>In the European strategy for data, the Commission announced the creation of common </a:t>
            </a:r>
            <a:r>
              <a:rPr i="1" lang="en-GB"/>
              <a:t>European data spaces </a:t>
            </a:r>
            <a:r>
              <a:rPr lang="en-GB"/>
              <a:t>and</a:t>
            </a:r>
            <a:r>
              <a:rPr i="1" lang="en-GB"/>
              <a:t> federated cloud infrastructures and services. </a:t>
            </a:r>
            <a:endParaRPr/>
          </a:p>
          <a:p>
            <a:pPr indent="0" lvl="0" marL="0" rtl="0" algn="l">
              <a:lnSpc>
                <a:spcPct val="90000"/>
              </a:lnSpc>
              <a:spcBef>
                <a:spcPts val="1000"/>
              </a:spcBef>
              <a:spcAft>
                <a:spcPts val="0"/>
              </a:spcAft>
              <a:buClr>
                <a:schemeClr val="dk1"/>
              </a:buClr>
              <a:buSzPts val="2800"/>
              <a:buNone/>
            </a:pPr>
            <a:r>
              <a:rPr lang="en-GB"/>
              <a:t>The objective is to provide an integrated strategy for European investments in the data economy by interlinking on the one hand, innovative data ecosystems and, on the other hand, the necessary data processing infrastructure and services. </a:t>
            </a:r>
            <a:endParaRPr/>
          </a:p>
          <a:p>
            <a:pPr indent="0" lvl="0" marL="0" rtl="0" algn="l">
              <a:lnSpc>
                <a:spcPct val="90000"/>
              </a:lnSpc>
              <a:spcBef>
                <a:spcPts val="1000"/>
              </a:spcBef>
              <a:spcAft>
                <a:spcPts val="0"/>
              </a:spcAft>
              <a:buClr>
                <a:schemeClr val="dk1"/>
              </a:buClr>
              <a:buSzPts val="2800"/>
              <a:buNone/>
            </a:pPr>
            <a:r>
              <a:rPr lang="en-GB"/>
              <a:t>Both will be part of the MCP in </a:t>
            </a:r>
            <a:r>
              <a:rPr b="1" lang="en-GB"/>
              <a:t>European</a:t>
            </a:r>
            <a:r>
              <a:rPr lang="en-GB"/>
              <a:t> </a:t>
            </a:r>
            <a:r>
              <a:rPr b="1" lang="en-GB"/>
              <a:t>Common Data Infrastructure and Services</a:t>
            </a:r>
            <a:r>
              <a:rPr lang="en-GB"/>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1"/>
          <p:cNvSpPr txBox="1"/>
          <p:nvPr/>
        </p:nvSpPr>
        <p:spPr>
          <a:xfrm>
            <a:off x="867063" y="304848"/>
            <a:ext cx="10515600" cy="536614"/>
          </a:xfrm>
          <a:prstGeom prst="rect">
            <a:avLst/>
          </a:prstGeom>
          <a:noFill/>
          <a:ln>
            <a:noFill/>
          </a:ln>
        </p:spPr>
        <p:txBody>
          <a:bodyPr anchorCtr="0" anchor="b" bIns="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Arial"/>
              <a:buNone/>
            </a:pPr>
            <a:r>
              <a:rPr b="1" lang="en-GB" sz="3200">
                <a:solidFill>
                  <a:schemeClr val="lt1"/>
                </a:solidFill>
                <a:latin typeface="Arial"/>
                <a:ea typeface="Arial"/>
                <a:cs typeface="Arial"/>
                <a:sym typeface="Arial"/>
              </a:rPr>
              <a:t>A definition of Common European Data Spaces</a:t>
            </a:r>
            <a:endParaRPr/>
          </a:p>
        </p:txBody>
      </p:sp>
      <p:sp>
        <p:nvSpPr>
          <p:cNvPr id="145" name="Google Shape;145;p11"/>
          <p:cNvSpPr txBox="1"/>
          <p:nvPr/>
        </p:nvSpPr>
        <p:spPr>
          <a:xfrm>
            <a:off x="6508848" y="1588111"/>
            <a:ext cx="5389392" cy="5030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34EA2"/>
              </a:buClr>
              <a:buSzPts val="1900"/>
              <a:buFont typeface="Arial"/>
              <a:buNone/>
            </a:pPr>
            <a:r>
              <a:rPr b="0" i="0" lang="en-GB" sz="1900" u="none" cap="none" strike="noStrike">
                <a:solidFill>
                  <a:srgbClr val="4D4D4D"/>
                </a:solidFill>
                <a:latin typeface="Arial"/>
                <a:ea typeface="Arial"/>
                <a:cs typeface="Arial"/>
                <a:sym typeface="Arial"/>
              </a:rPr>
              <a:t>Common European Data Spaces are </a:t>
            </a:r>
            <a:r>
              <a:rPr b="1" i="0" lang="en-GB" sz="1900" u="none" cap="none" strike="noStrike">
                <a:solidFill>
                  <a:srgbClr val="7030A0"/>
                </a:solidFill>
                <a:latin typeface="Arial"/>
                <a:ea typeface="Arial"/>
                <a:cs typeface="Arial"/>
                <a:sym typeface="Arial"/>
              </a:rPr>
              <a:t>a  federated data ecosystem based on shared policies and rules</a:t>
            </a:r>
            <a:r>
              <a:rPr b="1" i="0" lang="en-GB" sz="1900" u="none" cap="none" strike="noStrike">
                <a:solidFill>
                  <a:srgbClr val="4D4D4D"/>
                </a:solidFill>
                <a:latin typeface="Arial"/>
                <a:ea typeface="Arial"/>
                <a:cs typeface="Arial"/>
                <a:sym typeface="Arial"/>
              </a:rPr>
              <a:t>. </a:t>
            </a:r>
            <a:r>
              <a:rPr b="0" i="0" lang="en-GB" sz="1900" u="none" cap="none" strike="noStrike">
                <a:solidFill>
                  <a:srgbClr val="4D4D4D"/>
                </a:solidFill>
                <a:latin typeface="Arial"/>
                <a:ea typeface="Arial"/>
                <a:cs typeface="Arial"/>
                <a:sym typeface="Arial"/>
              </a:rPr>
              <a:t>The participants of data spaces are enabled to access data in a secure, transparent, trusted, easy and unified fashion.</a:t>
            </a:r>
            <a:endParaRPr/>
          </a:p>
          <a:p>
            <a:pPr indent="0" lvl="0" marL="0" marR="0" rtl="0" algn="l">
              <a:lnSpc>
                <a:spcPct val="100000"/>
              </a:lnSpc>
              <a:spcBef>
                <a:spcPts val="1800"/>
              </a:spcBef>
              <a:spcAft>
                <a:spcPts val="0"/>
              </a:spcAft>
              <a:buClr>
                <a:srgbClr val="034EA2"/>
              </a:buClr>
              <a:buSzPts val="1900"/>
              <a:buFont typeface="Arial"/>
              <a:buNone/>
            </a:pPr>
            <a:r>
              <a:rPr b="1" i="0" lang="en-GB" sz="1900" u="none" cap="none" strike="noStrike">
                <a:solidFill>
                  <a:srgbClr val="7030A0"/>
                </a:solidFill>
                <a:latin typeface="Arial"/>
                <a:ea typeface="Arial"/>
                <a:cs typeface="Arial"/>
                <a:sym typeface="Arial"/>
              </a:rPr>
              <a:t>Data holders remain in control </a:t>
            </a:r>
            <a:r>
              <a:rPr b="0" i="0" lang="en-GB" sz="1900" u="none" cap="none" strike="noStrike">
                <a:solidFill>
                  <a:srgbClr val="4D4D4D"/>
                </a:solidFill>
                <a:latin typeface="Arial"/>
                <a:ea typeface="Arial"/>
                <a:cs typeface="Arial"/>
                <a:sym typeface="Arial"/>
              </a:rPr>
              <a:t>of who can access and use their data, for which purpose and under which conditions.</a:t>
            </a:r>
            <a:endParaRPr/>
          </a:p>
          <a:p>
            <a:pPr indent="0" lvl="0" marL="0" marR="0" rtl="0" algn="l">
              <a:lnSpc>
                <a:spcPct val="100000"/>
              </a:lnSpc>
              <a:spcBef>
                <a:spcPts val="1800"/>
              </a:spcBef>
              <a:spcAft>
                <a:spcPts val="0"/>
              </a:spcAft>
              <a:buClr>
                <a:srgbClr val="034EA2"/>
              </a:buClr>
              <a:buSzPts val="1900"/>
              <a:buFont typeface="Arial"/>
              <a:buNone/>
            </a:pPr>
            <a:r>
              <a:rPr b="0" i="0" lang="en-GB" sz="1900" u="none" cap="none" strike="noStrike">
                <a:solidFill>
                  <a:srgbClr val="4D4D4D"/>
                </a:solidFill>
                <a:latin typeface="Arial"/>
                <a:ea typeface="Arial"/>
                <a:cs typeface="Arial"/>
                <a:sym typeface="Arial"/>
              </a:rPr>
              <a:t>From a technical perspective, a data space is a data integration concept which does not require common database schemas and physical data integration. A data space is rather based on distributed data stores and integration on an “as needed” basis.</a:t>
            </a:r>
            <a:endParaRPr/>
          </a:p>
          <a:p>
            <a:pPr indent="-107950" lvl="0" marL="228600" marR="0" rtl="0" algn="l">
              <a:lnSpc>
                <a:spcPct val="100000"/>
              </a:lnSpc>
              <a:spcBef>
                <a:spcPts val="1800"/>
              </a:spcBef>
              <a:spcAft>
                <a:spcPts val="0"/>
              </a:spcAft>
              <a:buClr>
                <a:srgbClr val="034EA2"/>
              </a:buClr>
              <a:buSzPts val="1900"/>
              <a:buFont typeface="Arial"/>
              <a:buNone/>
            </a:pPr>
            <a:r>
              <a:t/>
            </a:r>
            <a:endParaRPr b="0" i="0" sz="1900" u="none" cap="none" strike="noStrike">
              <a:solidFill>
                <a:srgbClr val="4D4D4D"/>
              </a:solidFill>
              <a:latin typeface="Arial"/>
              <a:ea typeface="Arial"/>
              <a:cs typeface="Arial"/>
              <a:sym typeface="Arial"/>
            </a:endParaRPr>
          </a:p>
        </p:txBody>
      </p:sp>
      <p:cxnSp>
        <p:nvCxnSpPr>
          <p:cNvPr id="146" name="Google Shape;146;p11"/>
          <p:cNvCxnSpPr/>
          <p:nvPr/>
        </p:nvCxnSpPr>
        <p:spPr>
          <a:xfrm rot="10800000">
            <a:off x="485774" y="6719532"/>
            <a:ext cx="360000" cy="0"/>
          </a:xfrm>
          <a:prstGeom prst="straightConnector1">
            <a:avLst/>
          </a:prstGeom>
          <a:noFill/>
          <a:ln cap="flat" cmpd="sng" w="9525">
            <a:solidFill>
              <a:srgbClr val="ED8D2F"/>
            </a:solidFill>
            <a:prstDash val="dash"/>
            <a:round/>
            <a:headEnd len="sm" w="sm" type="none"/>
            <a:tailEnd len="sm" w="sm" type="none"/>
          </a:ln>
        </p:spPr>
      </p:cxnSp>
      <p:cxnSp>
        <p:nvCxnSpPr>
          <p:cNvPr id="147" name="Google Shape;147;p11"/>
          <p:cNvCxnSpPr/>
          <p:nvPr/>
        </p:nvCxnSpPr>
        <p:spPr>
          <a:xfrm>
            <a:off x="485774" y="6575516"/>
            <a:ext cx="360000" cy="0"/>
          </a:xfrm>
          <a:prstGeom prst="straightConnector1">
            <a:avLst/>
          </a:prstGeom>
          <a:noFill/>
          <a:ln cap="flat" cmpd="sng" w="19050">
            <a:solidFill>
              <a:srgbClr val="76B6FC"/>
            </a:solidFill>
            <a:prstDash val="dash"/>
            <a:round/>
            <a:headEnd len="sm" w="sm" type="none"/>
            <a:tailEnd len="sm" w="sm" type="none"/>
          </a:ln>
        </p:spPr>
      </p:cxnSp>
      <p:grpSp>
        <p:nvGrpSpPr>
          <p:cNvPr id="148" name="Google Shape;148;p11"/>
          <p:cNvGrpSpPr/>
          <p:nvPr/>
        </p:nvGrpSpPr>
        <p:grpSpPr>
          <a:xfrm>
            <a:off x="485774" y="1407553"/>
            <a:ext cx="6069907" cy="4873622"/>
            <a:chOff x="435183" y="1449498"/>
            <a:chExt cx="6069907" cy="4873622"/>
          </a:xfrm>
        </p:grpSpPr>
        <p:grpSp>
          <p:nvGrpSpPr>
            <p:cNvPr id="149" name="Google Shape;149;p11"/>
            <p:cNvGrpSpPr/>
            <p:nvPr/>
          </p:nvGrpSpPr>
          <p:grpSpPr>
            <a:xfrm>
              <a:off x="3433149" y="1449498"/>
              <a:ext cx="1008000" cy="1008000"/>
              <a:chOff x="4647737" y="759819"/>
              <a:chExt cx="1008000" cy="1008000"/>
            </a:xfrm>
          </p:grpSpPr>
          <p:sp>
            <p:nvSpPr>
              <p:cNvPr id="150" name="Google Shape;150;p11"/>
              <p:cNvSpPr/>
              <p:nvPr/>
            </p:nvSpPr>
            <p:spPr>
              <a:xfrm>
                <a:off x="4647737" y="759819"/>
                <a:ext cx="1008000" cy="1008000"/>
              </a:xfrm>
              <a:prstGeom prst="ellipse">
                <a:avLst/>
              </a:prstGeom>
              <a:solidFill>
                <a:srgbClr val="98F0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151" name="Google Shape;151;p11"/>
              <p:cNvSpPr txBox="1"/>
              <p:nvPr/>
            </p:nvSpPr>
            <p:spPr>
              <a:xfrm>
                <a:off x="4776095" y="1296145"/>
                <a:ext cx="729687" cy="276999"/>
              </a:xfrm>
              <a:prstGeom prst="rect">
                <a:avLst/>
              </a:prstGeom>
              <a:solidFill>
                <a:srgbClr val="98F0D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Citizens</a:t>
                </a:r>
                <a:endParaRPr/>
              </a:p>
            </p:txBody>
          </p:sp>
          <p:pic>
            <p:nvPicPr>
              <p:cNvPr id="152" name="Google Shape;152;p11"/>
              <p:cNvPicPr preferRelativeResize="0"/>
              <p:nvPr/>
            </p:nvPicPr>
            <p:blipFill rotWithShape="1">
              <a:blip r:embed="rId3">
                <a:alphaModFix/>
              </a:blip>
              <a:srcRect b="40414" l="0" r="0" t="-1"/>
              <a:stretch/>
            </p:blipFill>
            <p:spPr>
              <a:xfrm>
                <a:off x="4833551" y="929728"/>
                <a:ext cx="609871" cy="418458"/>
              </a:xfrm>
              <a:prstGeom prst="rect">
                <a:avLst/>
              </a:prstGeom>
              <a:noFill/>
              <a:ln>
                <a:noFill/>
              </a:ln>
            </p:spPr>
          </p:pic>
        </p:grpSp>
        <p:cxnSp>
          <p:nvCxnSpPr>
            <p:cNvPr id="153" name="Google Shape;153;p11"/>
            <p:cNvCxnSpPr>
              <a:stCxn id="154" idx="4"/>
              <a:endCxn id="155" idx="0"/>
            </p:cNvCxnSpPr>
            <p:nvPr/>
          </p:nvCxnSpPr>
          <p:spPr>
            <a:xfrm flipH="1">
              <a:off x="3121801" y="2470697"/>
              <a:ext cx="293400" cy="2454600"/>
            </a:xfrm>
            <a:prstGeom prst="straightConnector1">
              <a:avLst/>
            </a:prstGeom>
            <a:noFill/>
            <a:ln cap="flat" cmpd="sng" w="9525">
              <a:solidFill>
                <a:srgbClr val="ED8D2F"/>
              </a:solidFill>
              <a:prstDash val="dash"/>
              <a:round/>
              <a:headEnd len="sm" w="sm" type="none"/>
              <a:tailEnd len="sm" w="sm" type="none"/>
            </a:ln>
          </p:spPr>
        </p:cxnSp>
        <p:cxnSp>
          <p:nvCxnSpPr>
            <p:cNvPr id="156" name="Google Shape;156;p11"/>
            <p:cNvCxnSpPr>
              <a:stCxn id="157" idx="6"/>
              <a:endCxn id="158" idx="2"/>
            </p:cNvCxnSpPr>
            <p:nvPr/>
          </p:nvCxnSpPr>
          <p:spPr>
            <a:xfrm flipH="1" rot="10800000">
              <a:off x="1963657" y="3430672"/>
              <a:ext cx="1103400" cy="60900"/>
            </a:xfrm>
            <a:prstGeom prst="straightConnector1">
              <a:avLst/>
            </a:prstGeom>
            <a:noFill/>
            <a:ln cap="flat" cmpd="sng" w="19050">
              <a:solidFill>
                <a:srgbClr val="76B6FC"/>
              </a:solidFill>
              <a:prstDash val="dash"/>
              <a:round/>
              <a:headEnd len="sm" w="sm" type="none"/>
              <a:tailEnd len="sm" w="sm" type="none"/>
            </a:ln>
          </p:spPr>
        </p:cxnSp>
        <p:cxnSp>
          <p:nvCxnSpPr>
            <p:cNvPr id="159" name="Google Shape;159;p11"/>
            <p:cNvCxnSpPr>
              <a:stCxn id="160" idx="7"/>
              <a:endCxn id="158" idx="3"/>
            </p:cNvCxnSpPr>
            <p:nvPr/>
          </p:nvCxnSpPr>
          <p:spPr>
            <a:xfrm flipH="1" rot="10800000">
              <a:off x="1913705" y="3608860"/>
              <a:ext cx="1227300" cy="881700"/>
            </a:xfrm>
            <a:prstGeom prst="straightConnector1">
              <a:avLst/>
            </a:prstGeom>
            <a:noFill/>
            <a:ln cap="flat" cmpd="sng" w="19050">
              <a:solidFill>
                <a:srgbClr val="76B6FC"/>
              </a:solidFill>
              <a:prstDash val="dash"/>
              <a:round/>
              <a:headEnd len="sm" w="sm" type="none"/>
              <a:tailEnd len="sm" w="sm" type="none"/>
            </a:ln>
          </p:spPr>
        </p:cxnSp>
        <p:cxnSp>
          <p:nvCxnSpPr>
            <p:cNvPr id="161" name="Google Shape;161;p11"/>
            <p:cNvCxnSpPr>
              <a:stCxn id="157" idx="7"/>
              <a:endCxn id="162" idx="3"/>
            </p:cNvCxnSpPr>
            <p:nvPr/>
          </p:nvCxnSpPr>
          <p:spPr>
            <a:xfrm flipH="1" rot="10800000">
              <a:off x="1889848" y="2839681"/>
              <a:ext cx="350700" cy="473700"/>
            </a:xfrm>
            <a:prstGeom prst="straightConnector1">
              <a:avLst/>
            </a:prstGeom>
            <a:noFill/>
            <a:ln cap="flat" cmpd="sng" w="19050">
              <a:solidFill>
                <a:srgbClr val="76B6FC"/>
              </a:solidFill>
              <a:prstDash val="dash"/>
              <a:round/>
              <a:headEnd len="sm" w="sm" type="none"/>
              <a:tailEnd len="sm" w="sm" type="none"/>
            </a:ln>
          </p:spPr>
        </p:cxnSp>
        <p:cxnSp>
          <p:nvCxnSpPr>
            <p:cNvPr id="163" name="Google Shape;163;p11"/>
            <p:cNvCxnSpPr>
              <a:stCxn id="164" idx="0"/>
              <a:endCxn id="165" idx="3"/>
            </p:cNvCxnSpPr>
            <p:nvPr/>
          </p:nvCxnSpPr>
          <p:spPr>
            <a:xfrm flipH="1" rot="10800000">
              <a:off x="4199975" y="4444520"/>
              <a:ext cx="525000" cy="834600"/>
            </a:xfrm>
            <a:prstGeom prst="straightConnector1">
              <a:avLst/>
            </a:prstGeom>
            <a:noFill/>
            <a:ln cap="flat" cmpd="sng" w="19050">
              <a:solidFill>
                <a:srgbClr val="76B6FC"/>
              </a:solidFill>
              <a:prstDash val="dash"/>
              <a:round/>
              <a:headEnd len="sm" w="sm" type="none"/>
              <a:tailEnd len="sm" w="sm" type="none"/>
            </a:ln>
          </p:spPr>
        </p:cxnSp>
        <p:cxnSp>
          <p:nvCxnSpPr>
            <p:cNvPr id="166" name="Google Shape;166;p11"/>
            <p:cNvCxnSpPr>
              <a:stCxn id="158" idx="5"/>
              <a:endCxn id="165" idx="2"/>
            </p:cNvCxnSpPr>
            <p:nvPr/>
          </p:nvCxnSpPr>
          <p:spPr>
            <a:xfrm>
              <a:off x="3497292" y="3608829"/>
              <a:ext cx="1153800" cy="657300"/>
            </a:xfrm>
            <a:prstGeom prst="straightConnector1">
              <a:avLst/>
            </a:prstGeom>
            <a:noFill/>
            <a:ln cap="flat" cmpd="sng" w="19050">
              <a:solidFill>
                <a:srgbClr val="76B6FC"/>
              </a:solidFill>
              <a:prstDash val="dash"/>
              <a:round/>
              <a:headEnd len="sm" w="sm" type="none"/>
              <a:tailEnd len="sm" w="sm" type="none"/>
            </a:ln>
          </p:spPr>
        </p:cxnSp>
        <p:cxnSp>
          <p:nvCxnSpPr>
            <p:cNvPr id="167" name="Google Shape;167;p11"/>
            <p:cNvCxnSpPr>
              <a:endCxn id="168" idx="2"/>
            </p:cNvCxnSpPr>
            <p:nvPr/>
          </p:nvCxnSpPr>
          <p:spPr>
            <a:xfrm flipH="1" rot="10800000">
              <a:off x="3622429" y="2803965"/>
              <a:ext cx="1062300" cy="626700"/>
            </a:xfrm>
            <a:prstGeom prst="straightConnector1">
              <a:avLst/>
            </a:prstGeom>
            <a:noFill/>
            <a:ln cap="flat" cmpd="sng" w="19050">
              <a:solidFill>
                <a:srgbClr val="76B6FC"/>
              </a:solidFill>
              <a:prstDash val="dash"/>
              <a:round/>
              <a:headEnd len="sm" w="sm" type="none"/>
              <a:tailEnd len="sm" w="sm" type="none"/>
            </a:ln>
          </p:spPr>
        </p:cxnSp>
        <p:cxnSp>
          <p:nvCxnSpPr>
            <p:cNvPr id="169" name="Google Shape;169;p11"/>
            <p:cNvCxnSpPr>
              <a:stCxn id="165" idx="0"/>
              <a:endCxn id="168" idx="4"/>
            </p:cNvCxnSpPr>
            <p:nvPr/>
          </p:nvCxnSpPr>
          <p:spPr>
            <a:xfrm flipH="1" rot="10800000">
              <a:off x="4903233" y="3056055"/>
              <a:ext cx="33600" cy="958200"/>
            </a:xfrm>
            <a:prstGeom prst="straightConnector1">
              <a:avLst/>
            </a:prstGeom>
            <a:noFill/>
            <a:ln cap="flat" cmpd="sng" w="19050">
              <a:solidFill>
                <a:srgbClr val="76B6FC"/>
              </a:solidFill>
              <a:prstDash val="dash"/>
              <a:round/>
              <a:headEnd len="sm" w="sm" type="none"/>
              <a:tailEnd len="sm" w="sm" type="none"/>
            </a:ln>
          </p:spPr>
        </p:cxnSp>
        <p:cxnSp>
          <p:nvCxnSpPr>
            <p:cNvPr id="170" name="Google Shape;170;p11"/>
            <p:cNvCxnSpPr>
              <a:stCxn id="168" idx="1"/>
              <a:endCxn id="154" idx="6"/>
            </p:cNvCxnSpPr>
            <p:nvPr/>
          </p:nvCxnSpPr>
          <p:spPr>
            <a:xfrm rot="10800000">
              <a:off x="3667138" y="2218674"/>
              <a:ext cx="1091400" cy="407100"/>
            </a:xfrm>
            <a:prstGeom prst="straightConnector1">
              <a:avLst/>
            </a:prstGeom>
            <a:noFill/>
            <a:ln cap="flat" cmpd="sng" w="19050">
              <a:solidFill>
                <a:srgbClr val="76B6FC"/>
              </a:solidFill>
              <a:prstDash val="dash"/>
              <a:round/>
              <a:headEnd len="sm" w="sm" type="none"/>
              <a:tailEnd len="sm" w="sm" type="none"/>
            </a:ln>
          </p:spPr>
        </p:cxnSp>
        <p:cxnSp>
          <p:nvCxnSpPr>
            <p:cNvPr id="171" name="Google Shape;171;p11"/>
            <p:cNvCxnSpPr>
              <a:stCxn id="162" idx="7"/>
              <a:endCxn id="154" idx="2"/>
            </p:cNvCxnSpPr>
            <p:nvPr/>
          </p:nvCxnSpPr>
          <p:spPr>
            <a:xfrm flipH="1" rot="10800000">
              <a:off x="2596888" y="2218586"/>
              <a:ext cx="566400" cy="264600"/>
            </a:xfrm>
            <a:prstGeom prst="straightConnector1">
              <a:avLst/>
            </a:prstGeom>
            <a:noFill/>
            <a:ln cap="flat" cmpd="sng" w="19050">
              <a:solidFill>
                <a:srgbClr val="76B6FC"/>
              </a:solidFill>
              <a:prstDash val="dash"/>
              <a:round/>
              <a:headEnd len="sm" w="sm" type="none"/>
              <a:tailEnd len="sm" w="sm" type="none"/>
            </a:ln>
          </p:spPr>
        </p:cxnSp>
        <p:cxnSp>
          <p:nvCxnSpPr>
            <p:cNvPr id="172" name="Google Shape;172;p11"/>
            <p:cNvCxnSpPr>
              <a:stCxn id="160" idx="6"/>
              <a:endCxn id="165" idx="3"/>
            </p:cNvCxnSpPr>
            <p:nvPr/>
          </p:nvCxnSpPr>
          <p:spPr>
            <a:xfrm flipH="1" rot="10800000">
              <a:off x="1987514" y="4444351"/>
              <a:ext cx="2737500" cy="224400"/>
            </a:xfrm>
            <a:prstGeom prst="straightConnector1">
              <a:avLst/>
            </a:prstGeom>
            <a:noFill/>
            <a:ln cap="flat" cmpd="sng" w="19050">
              <a:solidFill>
                <a:srgbClr val="76B6FC"/>
              </a:solidFill>
              <a:prstDash val="dash"/>
              <a:round/>
              <a:headEnd len="sm" w="sm" type="none"/>
              <a:tailEnd len="sm" w="sm" type="none"/>
            </a:ln>
          </p:spPr>
        </p:cxnSp>
        <p:cxnSp>
          <p:nvCxnSpPr>
            <p:cNvPr id="173" name="Google Shape;173;p11"/>
            <p:cNvCxnSpPr>
              <a:stCxn id="158" idx="4"/>
              <a:endCxn id="164" idx="1"/>
            </p:cNvCxnSpPr>
            <p:nvPr/>
          </p:nvCxnSpPr>
          <p:spPr>
            <a:xfrm>
              <a:off x="3319101" y="3682638"/>
              <a:ext cx="702600" cy="1670400"/>
            </a:xfrm>
            <a:prstGeom prst="straightConnector1">
              <a:avLst/>
            </a:prstGeom>
            <a:noFill/>
            <a:ln cap="flat" cmpd="sng" w="19050">
              <a:solidFill>
                <a:srgbClr val="76B6FC"/>
              </a:solidFill>
              <a:prstDash val="dash"/>
              <a:round/>
              <a:headEnd len="sm" w="sm" type="none"/>
              <a:tailEnd len="sm" w="sm" type="none"/>
            </a:ln>
          </p:spPr>
        </p:cxnSp>
        <p:cxnSp>
          <p:nvCxnSpPr>
            <p:cNvPr id="174" name="Google Shape;174;p11"/>
            <p:cNvCxnSpPr>
              <a:stCxn id="160" idx="6"/>
              <a:endCxn id="155" idx="1"/>
            </p:cNvCxnSpPr>
            <p:nvPr/>
          </p:nvCxnSpPr>
          <p:spPr>
            <a:xfrm>
              <a:off x="1987514" y="4668751"/>
              <a:ext cx="956100" cy="330600"/>
            </a:xfrm>
            <a:prstGeom prst="straightConnector1">
              <a:avLst/>
            </a:prstGeom>
            <a:noFill/>
            <a:ln cap="flat" cmpd="sng" w="9525">
              <a:solidFill>
                <a:srgbClr val="ED8D2F"/>
              </a:solidFill>
              <a:prstDash val="dash"/>
              <a:round/>
              <a:headEnd len="sm" w="sm" type="none"/>
              <a:tailEnd len="sm" w="sm" type="none"/>
            </a:ln>
          </p:spPr>
        </p:cxnSp>
        <p:cxnSp>
          <p:nvCxnSpPr>
            <p:cNvPr id="175" name="Google Shape;175;p11"/>
            <p:cNvCxnSpPr>
              <a:stCxn id="157" idx="5"/>
              <a:endCxn id="155" idx="1"/>
            </p:cNvCxnSpPr>
            <p:nvPr/>
          </p:nvCxnSpPr>
          <p:spPr>
            <a:xfrm>
              <a:off x="1889848" y="3669763"/>
              <a:ext cx="1053900" cy="1329600"/>
            </a:xfrm>
            <a:prstGeom prst="straightConnector1">
              <a:avLst/>
            </a:prstGeom>
            <a:noFill/>
            <a:ln cap="flat" cmpd="sng" w="9525">
              <a:solidFill>
                <a:srgbClr val="ED8D2F"/>
              </a:solidFill>
              <a:prstDash val="dash"/>
              <a:round/>
              <a:headEnd len="sm" w="sm" type="none"/>
              <a:tailEnd len="sm" w="sm" type="none"/>
            </a:ln>
          </p:spPr>
        </p:cxnSp>
        <p:cxnSp>
          <p:nvCxnSpPr>
            <p:cNvPr id="176" name="Google Shape;176;p11"/>
            <p:cNvCxnSpPr>
              <a:stCxn id="162" idx="4"/>
              <a:endCxn id="155" idx="0"/>
            </p:cNvCxnSpPr>
            <p:nvPr/>
          </p:nvCxnSpPr>
          <p:spPr>
            <a:xfrm>
              <a:off x="2418697" y="2913377"/>
              <a:ext cx="703200" cy="2012100"/>
            </a:xfrm>
            <a:prstGeom prst="straightConnector1">
              <a:avLst/>
            </a:prstGeom>
            <a:noFill/>
            <a:ln cap="flat" cmpd="sng" w="9525">
              <a:solidFill>
                <a:srgbClr val="ED8D2F"/>
              </a:solidFill>
              <a:prstDash val="dash"/>
              <a:round/>
              <a:headEnd len="sm" w="sm" type="none"/>
              <a:tailEnd len="sm" w="sm" type="none"/>
            </a:ln>
          </p:spPr>
        </p:cxnSp>
        <p:cxnSp>
          <p:nvCxnSpPr>
            <p:cNvPr id="177" name="Google Shape;177;p11"/>
            <p:cNvCxnSpPr>
              <a:stCxn id="168" idx="3"/>
              <a:endCxn id="155" idx="7"/>
            </p:cNvCxnSpPr>
            <p:nvPr/>
          </p:nvCxnSpPr>
          <p:spPr>
            <a:xfrm flipH="1">
              <a:off x="3300238" y="2982156"/>
              <a:ext cx="1458300" cy="2017200"/>
            </a:xfrm>
            <a:prstGeom prst="straightConnector1">
              <a:avLst/>
            </a:prstGeom>
            <a:noFill/>
            <a:ln cap="flat" cmpd="sng" w="9525">
              <a:solidFill>
                <a:srgbClr val="ED8D2F"/>
              </a:solidFill>
              <a:prstDash val="dash"/>
              <a:round/>
              <a:headEnd len="sm" w="sm" type="none"/>
              <a:tailEnd len="sm" w="sm" type="none"/>
            </a:ln>
          </p:spPr>
        </p:cxnSp>
        <p:sp>
          <p:nvSpPr>
            <p:cNvPr id="178" name="Google Shape;178;p11"/>
            <p:cNvSpPr/>
            <p:nvPr/>
          </p:nvSpPr>
          <p:spPr>
            <a:xfrm>
              <a:off x="4799560" y="2070969"/>
              <a:ext cx="1705530" cy="982933"/>
            </a:xfrm>
            <a:custGeom>
              <a:rect b="b" l="l" r="r" t="t"/>
              <a:pathLst>
                <a:path extrusionOk="0" h="1084034" w="2067445">
                  <a:moveTo>
                    <a:pt x="1252202" y="0"/>
                  </a:moveTo>
                  <a:cubicBezTo>
                    <a:pt x="1446076" y="0"/>
                    <a:pt x="1612418" y="117874"/>
                    <a:pt x="1683472" y="285865"/>
                  </a:cubicBezTo>
                  <a:lnTo>
                    <a:pt x="1707500" y="363269"/>
                  </a:lnTo>
                  <a:lnTo>
                    <a:pt x="1779966" y="370574"/>
                  </a:lnTo>
                  <a:cubicBezTo>
                    <a:pt x="1944030" y="404146"/>
                    <a:pt x="2067445" y="549310"/>
                    <a:pt x="2067445" y="723299"/>
                  </a:cubicBezTo>
                  <a:cubicBezTo>
                    <a:pt x="2067445" y="897288"/>
                    <a:pt x="1944030" y="1042452"/>
                    <a:pt x="1779966" y="1076024"/>
                  </a:cubicBezTo>
                  <a:lnTo>
                    <a:pt x="1720254" y="1082044"/>
                  </a:lnTo>
                  <a:lnTo>
                    <a:pt x="1720254" y="1084034"/>
                  </a:lnTo>
                  <a:lnTo>
                    <a:pt x="352102" y="1084034"/>
                  </a:lnTo>
                  <a:lnTo>
                    <a:pt x="352102" y="1082539"/>
                  </a:lnTo>
                  <a:lnTo>
                    <a:pt x="287479" y="1076024"/>
                  </a:lnTo>
                  <a:cubicBezTo>
                    <a:pt x="123415" y="1042452"/>
                    <a:pt x="0" y="897288"/>
                    <a:pt x="0" y="723299"/>
                  </a:cubicBezTo>
                  <a:cubicBezTo>
                    <a:pt x="0" y="549310"/>
                    <a:pt x="123415" y="404146"/>
                    <a:pt x="287479" y="370574"/>
                  </a:cubicBezTo>
                  <a:lnTo>
                    <a:pt x="341862" y="365092"/>
                  </a:lnTo>
                  <a:lnTo>
                    <a:pt x="358351" y="334712"/>
                  </a:lnTo>
                  <a:cubicBezTo>
                    <a:pt x="423053" y="238941"/>
                    <a:pt x="532624" y="175974"/>
                    <a:pt x="656902" y="175974"/>
                  </a:cubicBezTo>
                  <a:cubicBezTo>
                    <a:pt x="706613" y="175974"/>
                    <a:pt x="753971" y="186049"/>
                    <a:pt x="797046" y="204268"/>
                  </a:cubicBezTo>
                  <a:lnTo>
                    <a:pt x="849707" y="232851"/>
                  </a:lnTo>
                  <a:lnTo>
                    <a:pt x="864086" y="206360"/>
                  </a:lnTo>
                  <a:cubicBezTo>
                    <a:pt x="948198" y="81857"/>
                    <a:pt x="1090641" y="0"/>
                    <a:pt x="1252202" y="0"/>
                  </a:cubicBezTo>
                  <a:close/>
                </a:path>
              </a:pathLst>
            </a:custGeom>
            <a:solidFill>
              <a:srgbClr val="8CE3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4D4D4D"/>
                </a:solidFill>
                <a:latin typeface="Arial"/>
                <a:ea typeface="Arial"/>
                <a:cs typeface="Arial"/>
                <a:sym typeface="Arial"/>
              </a:endParaRPr>
            </a:p>
            <a:p>
              <a:pPr indent="0" lvl="0" marL="0" marR="0" rtl="0" algn="ctr">
                <a:lnSpc>
                  <a:spcPct val="100000"/>
                </a:lnSpc>
                <a:spcBef>
                  <a:spcPts val="0"/>
                </a:spcBef>
                <a:spcAft>
                  <a:spcPts val="0"/>
                </a:spcAft>
                <a:buClr>
                  <a:srgbClr val="4D4D4D"/>
                </a:buClr>
                <a:buSzPts val="1400"/>
                <a:buFont typeface="Arial"/>
                <a:buNone/>
              </a:pPr>
              <a:r>
                <a:rPr b="0" i="0" lang="en-GB" sz="1400" u="none" cap="none" strike="noStrike">
                  <a:solidFill>
                    <a:srgbClr val="4D4D4D"/>
                  </a:solidFill>
                  <a:latin typeface="Arial"/>
                  <a:ea typeface="Arial"/>
                  <a:cs typeface="Arial"/>
                  <a:sym typeface="Arial"/>
                </a:rPr>
                <a:t>IoT </a:t>
              </a:r>
              <a:endParaRPr/>
            </a:p>
            <a:p>
              <a:pPr indent="0" lvl="0" marL="0" marR="0" rtl="0" algn="ctr">
                <a:lnSpc>
                  <a:spcPct val="100000"/>
                </a:lnSpc>
                <a:spcBef>
                  <a:spcPts val="0"/>
                </a:spcBef>
                <a:spcAft>
                  <a:spcPts val="0"/>
                </a:spcAft>
                <a:buClr>
                  <a:srgbClr val="4D4D4D"/>
                </a:buClr>
                <a:buSzPts val="1400"/>
                <a:buFont typeface="Arial"/>
                <a:buNone/>
              </a:pPr>
              <a:r>
                <a:rPr b="0" i="0" lang="en-GB" sz="1400" u="none" cap="none" strike="noStrike">
                  <a:solidFill>
                    <a:srgbClr val="4D4D4D"/>
                  </a:solidFill>
                  <a:latin typeface="Arial"/>
                  <a:ea typeface="Arial"/>
                  <a:cs typeface="Arial"/>
                  <a:sym typeface="Arial"/>
                </a:rPr>
                <a:t>data cloud</a:t>
              </a:r>
              <a:endParaRPr/>
            </a:p>
          </p:txBody>
        </p:sp>
        <p:sp>
          <p:nvSpPr>
            <p:cNvPr id="179" name="Google Shape;179;p11"/>
            <p:cNvSpPr/>
            <p:nvPr/>
          </p:nvSpPr>
          <p:spPr>
            <a:xfrm>
              <a:off x="725800" y="1730923"/>
              <a:ext cx="1767504" cy="1028739"/>
            </a:xfrm>
            <a:custGeom>
              <a:rect b="b" l="l" r="r" t="t"/>
              <a:pathLst>
                <a:path extrusionOk="0" h="1084034" w="2067445">
                  <a:moveTo>
                    <a:pt x="1252202" y="0"/>
                  </a:moveTo>
                  <a:cubicBezTo>
                    <a:pt x="1446076" y="0"/>
                    <a:pt x="1612418" y="117874"/>
                    <a:pt x="1683472" y="285865"/>
                  </a:cubicBezTo>
                  <a:lnTo>
                    <a:pt x="1707500" y="363269"/>
                  </a:lnTo>
                  <a:lnTo>
                    <a:pt x="1779966" y="370574"/>
                  </a:lnTo>
                  <a:cubicBezTo>
                    <a:pt x="1944030" y="404146"/>
                    <a:pt x="2067445" y="549310"/>
                    <a:pt x="2067445" y="723299"/>
                  </a:cubicBezTo>
                  <a:cubicBezTo>
                    <a:pt x="2067445" y="897288"/>
                    <a:pt x="1944030" y="1042452"/>
                    <a:pt x="1779966" y="1076024"/>
                  </a:cubicBezTo>
                  <a:lnTo>
                    <a:pt x="1720254" y="1082044"/>
                  </a:lnTo>
                  <a:lnTo>
                    <a:pt x="1720254" y="1084034"/>
                  </a:lnTo>
                  <a:lnTo>
                    <a:pt x="352102" y="1084034"/>
                  </a:lnTo>
                  <a:lnTo>
                    <a:pt x="352102" y="1082539"/>
                  </a:lnTo>
                  <a:lnTo>
                    <a:pt x="287479" y="1076024"/>
                  </a:lnTo>
                  <a:cubicBezTo>
                    <a:pt x="123415" y="1042452"/>
                    <a:pt x="0" y="897288"/>
                    <a:pt x="0" y="723299"/>
                  </a:cubicBezTo>
                  <a:cubicBezTo>
                    <a:pt x="0" y="549310"/>
                    <a:pt x="123415" y="404146"/>
                    <a:pt x="287479" y="370574"/>
                  </a:cubicBezTo>
                  <a:lnTo>
                    <a:pt x="341862" y="365092"/>
                  </a:lnTo>
                  <a:lnTo>
                    <a:pt x="358351" y="334712"/>
                  </a:lnTo>
                  <a:cubicBezTo>
                    <a:pt x="423053" y="238941"/>
                    <a:pt x="532624" y="175974"/>
                    <a:pt x="656902" y="175974"/>
                  </a:cubicBezTo>
                  <a:cubicBezTo>
                    <a:pt x="706613" y="175974"/>
                    <a:pt x="753971" y="186049"/>
                    <a:pt x="797046" y="204268"/>
                  </a:cubicBezTo>
                  <a:lnTo>
                    <a:pt x="849707" y="232851"/>
                  </a:lnTo>
                  <a:lnTo>
                    <a:pt x="864086" y="206360"/>
                  </a:lnTo>
                  <a:cubicBezTo>
                    <a:pt x="948198" y="81857"/>
                    <a:pt x="1090641" y="0"/>
                    <a:pt x="1252202" y="0"/>
                  </a:cubicBezTo>
                  <a:close/>
                </a:path>
              </a:pathLst>
            </a:custGeom>
            <a:solidFill>
              <a:srgbClr val="8CE3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4D4D4D"/>
                </a:solidFill>
                <a:latin typeface="Arial"/>
                <a:ea typeface="Arial"/>
                <a:cs typeface="Arial"/>
                <a:sym typeface="Arial"/>
              </a:endParaRPr>
            </a:p>
            <a:p>
              <a:pPr indent="0" lvl="0" marL="0" marR="0" rtl="0" algn="ctr">
                <a:lnSpc>
                  <a:spcPct val="100000"/>
                </a:lnSpc>
                <a:spcBef>
                  <a:spcPts val="0"/>
                </a:spcBef>
                <a:spcAft>
                  <a:spcPts val="0"/>
                </a:spcAft>
                <a:buClr>
                  <a:srgbClr val="4D4D4D"/>
                </a:buClr>
                <a:buSzPts val="1400"/>
                <a:buFont typeface="Arial"/>
                <a:buNone/>
              </a:pPr>
              <a:r>
                <a:rPr b="0" i="0" lang="en-GB" sz="1400" u="none" cap="none" strike="noStrike">
                  <a:solidFill>
                    <a:srgbClr val="4D4D4D"/>
                  </a:solidFill>
                  <a:latin typeface="Arial"/>
                  <a:ea typeface="Arial"/>
                  <a:cs typeface="Arial"/>
                  <a:sym typeface="Arial"/>
                </a:rPr>
                <a:t>Industrial </a:t>
              </a:r>
              <a:endParaRPr/>
            </a:p>
            <a:p>
              <a:pPr indent="0" lvl="0" marL="0" marR="0" rtl="0" algn="ctr">
                <a:lnSpc>
                  <a:spcPct val="100000"/>
                </a:lnSpc>
                <a:spcBef>
                  <a:spcPts val="0"/>
                </a:spcBef>
                <a:spcAft>
                  <a:spcPts val="0"/>
                </a:spcAft>
                <a:buClr>
                  <a:srgbClr val="4D4D4D"/>
                </a:buClr>
                <a:buSzPts val="1400"/>
                <a:buFont typeface="Arial"/>
                <a:buNone/>
              </a:pPr>
              <a:r>
                <a:rPr b="0" i="0" lang="en-GB" sz="1400" u="none" cap="none" strike="noStrike">
                  <a:solidFill>
                    <a:srgbClr val="4D4D4D"/>
                  </a:solidFill>
                  <a:latin typeface="Arial"/>
                  <a:ea typeface="Arial"/>
                  <a:cs typeface="Arial"/>
                  <a:sym typeface="Arial"/>
                </a:rPr>
                <a:t>data cloud</a:t>
              </a:r>
              <a:endParaRPr/>
            </a:p>
          </p:txBody>
        </p:sp>
        <p:sp>
          <p:nvSpPr>
            <p:cNvPr id="180" name="Google Shape;180;p11"/>
            <p:cNvSpPr/>
            <p:nvPr/>
          </p:nvSpPr>
          <p:spPr>
            <a:xfrm>
              <a:off x="435183" y="4411071"/>
              <a:ext cx="1458612" cy="1038593"/>
            </a:xfrm>
            <a:custGeom>
              <a:rect b="b" l="l" r="r" t="t"/>
              <a:pathLst>
                <a:path extrusionOk="0" h="1160743" w="1621850">
                  <a:moveTo>
                    <a:pt x="1045786" y="0"/>
                  </a:moveTo>
                  <a:cubicBezTo>
                    <a:pt x="1363937" y="0"/>
                    <a:pt x="1621850" y="257913"/>
                    <a:pt x="1621850" y="576064"/>
                  </a:cubicBezTo>
                  <a:cubicBezTo>
                    <a:pt x="1621850" y="894215"/>
                    <a:pt x="1363937" y="1152128"/>
                    <a:pt x="1045786" y="1152128"/>
                  </a:cubicBezTo>
                  <a:cubicBezTo>
                    <a:pt x="966248" y="1152128"/>
                    <a:pt x="890475" y="1136009"/>
                    <a:pt x="821556" y="1106858"/>
                  </a:cubicBezTo>
                  <a:lnTo>
                    <a:pt x="818861" y="1105395"/>
                  </a:lnTo>
                  <a:lnTo>
                    <a:pt x="800294" y="1115473"/>
                  </a:lnTo>
                  <a:cubicBezTo>
                    <a:pt x="731375" y="1144624"/>
                    <a:pt x="655602" y="1160743"/>
                    <a:pt x="576064" y="1160743"/>
                  </a:cubicBezTo>
                  <a:cubicBezTo>
                    <a:pt x="257913" y="1160743"/>
                    <a:pt x="0" y="902830"/>
                    <a:pt x="0" y="584679"/>
                  </a:cubicBezTo>
                  <a:cubicBezTo>
                    <a:pt x="0" y="266528"/>
                    <a:pt x="257913" y="8615"/>
                    <a:pt x="576064" y="8615"/>
                  </a:cubicBezTo>
                  <a:cubicBezTo>
                    <a:pt x="655602" y="8615"/>
                    <a:pt x="731375" y="24735"/>
                    <a:pt x="800294" y="53885"/>
                  </a:cubicBezTo>
                  <a:lnTo>
                    <a:pt x="802989" y="55348"/>
                  </a:lnTo>
                  <a:lnTo>
                    <a:pt x="821556" y="45270"/>
                  </a:lnTo>
                  <a:cubicBezTo>
                    <a:pt x="890475" y="16120"/>
                    <a:pt x="966248" y="0"/>
                    <a:pt x="1045786" y="0"/>
                  </a:cubicBezTo>
                  <a:close/>
                </a:path>
              </a:pathLst>
            </a:custGeom>
            <a:solidFill>
              <a:srgbClr val="FEE5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D4D4D"/>
                </a:buClr>
                <a:buSzPts val="1400"/>
                <a:buFont typeface="Arial"/>
                <a:buNone/>
              </a:pPr>
              <a:r>
                <a:rPr b="0" i="0" lang="en-GB" sz="1400" u="none" cap="none" strike="noStrike">
                  <a:solidFill>
                    <a:srgbClr val="4D4D4D"/>
                  </a:solidFill>
                  <a:latin typeface="Arial"/>
                  <a:ea typeface="Arial"/>
                  <a:cs typeface="Arial"/>
                  <a:sym typeface="Arial"/>
                </a:rPr>
                <a:t>Open </a:t>
              </a:r>
              <a:endParaRPr/>
            </a:p>
            <a:p>
              <a:pPr indent="0" lvl="0" marL="0" marR="0" rtl="0" algn="ctr">
                <a:lnSpc>
                  <a:spcPct val="100000"/>
                </a:lnSpc>
                <a:spcBef>
                  <a:spcPts val="0"/>
                </a:spcBef>
                <a:spcAft>
                  <a:spcPts val="0"/>
                </a:spcAft>
                <a:buClr>
                  <a:srgbClr val="4D4D4D"/>
                </a:buClr>
                <a:buSzPts val="1400"/>
                <a:buFont typeface="Arial"/>
                <a:buNone/>
              </a:pPr>
              <a:r>
                <a:rPr b="0" i="0" lang="en-GB" sz="1400" u="none" cap="none" strike="noStrike">
                  <a:solidFill>
                    <a:srgbClr val="4D4D4D"/>
                  </a:solidFill>
                  <a:latin typeface="Arial"/>
                  <a:ea typeface="Arial"/>
                  <a:cs typeface="Arial"/>
                  <a:sym typeface="Arial"/>
                </a:rPr>
                <a:t>data source</a:t>
              </a:r>
              <a:endParaRPr/>
            </a:p>
          </p:txBody>
        </p:sp>
        <p:grpSp>
          <p:nvGrpSpPr>
            <p:cNvPr id="181" name="Google Shape;181;p11"/>
            <p:cNvGrpSpPr/>
            <p:nvPr/>
          </p:nvGrpSpPr>
          <p:grpSpPr>
            <a:xfrm>
              <a:off x="4244424" y="5315120"/>
              <a:ext cx="1008000" cy="1008000"/>
              <a:chOff x="3657840" y="4948207"/>
              <a:chExt cx="1008000" cy="1008000"/>
            </a:xfrm>
          </p:grpSpPr>
          <p:sp>
            <p:nvSpPr>
              <p:cNvPr id="182" name="Google Shape;182;p11"/>
              <p:cNvSpPr/>
              <p:nvPr/>
            </p:nvSpPr>
            <p:spPr>
              <a:xfrm>
                <a:off x="3657840" y="4948207"/>
                <a:ext cx="1008000" cy="1008000"/>
              </a:xfrm>
              <a:prstGeom prst="ellipse">
                <a:avLst/>
              </a:prstGeom>
              <a:solidFill>
                <a:srgbClr val="98F0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183" name="Google Shape;183;p11"/>
              <p:cNvSpPr txBox="1"/>
              <p:nvPr/>
            </p:nvSpPr>
            <p:spPr>
              <a:xfrm>
                <a:off x="3682139" y="5470455"/>
                <a:ext cx="94448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Public Org.</a:t>
                </a:r>
                <a:endParaRPr/>
              </a:p>
            </p:txBody>
          </p:sp>
          <p:pic>
            <p:nvPicPr>
              <p:cNvPr id="184" name="Google Shape;184;p11"/>
              <p:cNvPicPr preferRelativeResize="0"/>
              <p:nvPr/>
            </p:nvPicPr>
            <p:blipFill rotWithShape="1">
              <a:blip r:embed="rId4">
                <a:alphaModFix/>
              </a:blip>
              <a:srcRect b="0" l="0" r="0" t="0"/>
              <a:stretch/>
            </p:blipFill>
            <p:spPr>
              <a:xfrm>
                <a:off x="3924489" y="5022080"/>
                <a:ext cx="459788" cy="504000"/>
              </a:xfrm>
              <a:prstGeom prst="rect">
                <a:avLst/>
              </a:prstGeom>
              <a:noFill/>
              <a:ln>
                <a:noFill/>
              </a:ln>
            </p:spPr>
          </p:pic>
        </p:grpSp>
        <p:grpSp>
          <p:nvGrpSpPr>
            <p:cNvPr id="185" name="Google Shape;185;p11"/>
            <p:cNvGrpSpPr/>
            <p:nvPr/>
          </p:nvGrpSpPr>
          <p:grpSpPr>
            <a:xfrm>
              <a:off x="4858629" y="3950602"/>
              <a:ext cx="1008000" cy="1008000"/>
              <a:chOff x="1572326" y="5515923"/>
              <a:chExt cx="1008000" cy="1008000"/>
            </a:xfrm>
          </p:grpSpPr>
          <p:sp>
            <p:nvSpPr>
              <p:cNvPr id="186" name="Google Shape;186;p11"/>
              <p:cNvSpPr/>
              <p:nvPr/>
            </p:nvSpPr>
            <p:spPr>
              <a:xfrm>
                <a:off x="1572326" y="5515923"/>
                <a:ext cx="1008000" cy="1008000"/>
              </a:xfrm>
              <a:prstGeom prst="ellipse">
                <a:avLst/>
              </a:prstGeom>
              <a:solidFill>
                <a:srgbClr val="98F0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187" name="Google Shape;187;p11"/>
              <p:cNvSpPr txBox="1"/>
              <p:nvPr/>
            </p:nvSpPr>
            <p:spPr>
              <a:xfrm>
                <a:off x="1657364" y="6087701"/>
                <a:ext cx="84029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Research</a:t>
                </a:r>
                <a:endParaRPr/>
              </a:p>
            </p:txBody>
          </p:sp>
          <p:pic>
            <p:nvPicPr>
              <p:cNvPr id="188" name="Google Shape;188;p11"/>
              <p:cNvPicPr preferRelativeResize="0"/>
              <p:nvPr/>
            </p:nvPicPr>
            <p:blipFill rotWithShape="1">
              <a:blip r:embed="rId5">
                <a:alphaModFix/>
              </a:blip>
              <a:srcRect b="0" l="0" r="0" t="0"/>
              <a:stretch/>
            </p:blipFill>
            <p:spPr>
              <a:xfrm>
                <a:off x="1829201" y="5612786"/>
                <a:ext cx="459788" cy="504000"/>
              </a:xfrm>
              <a:prstGeom prst="rect">
                <a:avLst/>
              </a:prstGeom>
              <a:noFill/>
              <a:ln>
                <a:noFill/>
              </a:ln>
            </p:spPr>
          </p:pic>
        </p:grpSp>
        <p:grpSp>
          <p:nvGrpSpPr>
            <p:cNvPr id="189" name="Google Shape;189;p11"/>
            <p:cNvGrpSpPr/>
            <p:nvPr/>
          </p:nvGrpSpPr>
          <p:grpSpPr>
            <a:xfrm>
              <a:off x="733384" y="3072209"/>
              <a:ext cx="1008000" cy="1008000"/>
              <a:chOff x="248937" y="3750873"/>
              <a:chExt cx="1008000" cy="1008000"/>
            </a:xfrm>
          </p:grpSpPr>
          <p:sp>
            <p:nvSpPr>
              <p:cNvPr id="190" name="Google Shape;190;p11"/>
              <p:cNvSpPr/>
              <p:nvPr/>
            </p:nvSpPr>
            <p:spPr>
              <a:xfrm>
                <a:off x="248937" y="3750873"/>
                <a:ext cx="1008000" cy="1008000"/>
              </a:xfrm>
              <a:prstGeom prst="ellipse">
                <a:avLst/>
              </a:prstGeom>
              <a:solidFill>
                <a:srgbClr val="98F0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191" name="Google Shape;191;p11"/>
              <p:cNvSpPr txBox="1"/>
              <p:nvPr/>
            </p:nvSpPr>
            <p:spPr>
              <a:xfrm>
                <a:off x="342845" y="4337420"/>
                <a:ext cx="84991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Industries</a:t>
                </a:r>
                <a:endParaRPr/>
              </a:p>
            </p:txBody>
          </p:sp>
          <p:pic>
            <p:nvPicPr>
              <p:cNvPr id="192" name="Google Shape;192;p11"/>
              <p:cNvPicPr preferRelativeResize="0"/>
              <p:nvPr/>
            </p:nvPicPr>
            <p:blipFill rotWithShape="1">
              <a:blip r:embed="rId6">
                <a:alphaModFix/>
              </a:blip>
              <a:srcRect b="0" l="0" r="0" t="0"/>
              <a:stretch/>
            </p:blipFill>
            <p:spPr>
              <a:xfrm>
                <a:off x="538712" y="3874777"/>
                <a:ext cx="458178" cy="504000"/>
              </a:xfrm>
              <a:prstGeom prst="rect">
                <a:avLst/>
              </a:prstGeom>
              <a:noFill/>
              <a:ln>
                <a:noFill/>
              </a:ln>
            </p:spPr>
          </p:pic>
        </p:grpSp>
        <p:grpSp>
          <p:nvGrpSpPr>
            <p:cNvPr id="193" name="Google Shape;193;p11"/>
            <p:cNvGrpSpPr/>
            <p:nvPr/>
          </p:nvGrpSpPr>
          <p:grpSpPr>
            <a:xfrm>
              <a:off x="3347281" y="2830132"/>
              <a:ext cx="1008000" cy="1008000"/>
              <a:chOff x="4884204" y="5269754"/>
              <a:chExt cx="1008000" cy="1008000"/>
            </a:xfrm>
          </p:grpSpPr>
          <p:sp>
            <p:nvSpPr>
              <p:cNvPr id="194" name="Google Shape;194;p11"/>
              <p:cNvSpPr/>
              <p:nvPr/>
            </p:nvSpPr>
            <p:spPr>
              <a:xfrm>
                <a:off x="4884204" y="5269754"/>
                <a:ext cx="1008000" cy="1008000"/>
              </a:xfrm>
              <a:prstGeom prst="ellipse">
                <a:avLst/>
              </a:prstGeom>
              <a:solidFill>
                <a:srgbClr val="98F0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195" name="Google Shape;195;p11"/>
              <p:cNvSpPr txBox="1"/>
              <p:nvPr/>
            </p:nvSpPr>
            <p:spPr>
              <a:xfrm>
                <a:off x="5057803" y="5895801"/>
                <a:ext cx="611854" cy="282939"/>
              </a:xfrm>
              <a:prstGeom prst="rect">
                <a:avLst/>
              </a:prstGeom>
              <a:solidFill>
                <a:srgbClr val="98F0D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SMEs</a:t>
                </a:r>
                <a:endParaRPr/>
              </a:p>
            </p:txBody>
          </p:sp>
          <p:pic>
            <p:nvPicPr>
              <p:cNvPr id="196" name="Google Shape;196;p11"/>
              <p:cNvPicPr preferRelativeResize="0"/>
              <p:nvPr/>
            </p:nvPicPr>
            <p:blipFill rotWithShape="1">
              <a:blip r:embed="rId7">
                <a:alphaModFix/>
              </a:blip>
              <a:srcRect b="0" l="0" r="0" t="0"/>
              <a:stretch/>
            </p:blipFill>
            <p:spPr>
              <a:xfrm>
                <a:off x="5152455" y="5466129"/>
                <a:ext cx="422550" cy="422550"/>
              </a:xfrm>
              <a:prstGeom prst="rect">
                <a:avLst/>
              </a:prstGeom>
              <a:noFill/>
              <a:ln>
                <a:noFill/>
              </a:ln>
            </p:spPr>
          </p:pic>
        </p:grpSp>
        <p:sp>
          <p:nvSpPr>
            <p:cNvPr id="154" name="Google Shape;154;p11"/>
            <p:cNvSpPr/>
            <p:nvPr/>
          </p:nvSpPr>
          <p:spPr>
            <a:xfrm>
              <a:off x="3163201" y="1966697"/>
              <a:ext cx="504000" cy="504000"/>
            </a:xfrm>
            <a:prstGeom prst="ellipse">
              <a:avLst/>
            </a:prstGeom>
            <a:solidFill>
              <a:srgbClr val="6DB3EB"/>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0" i="0" lang="en-GB" sz="900" u="none" cap="none" strike="noStrike">
                  <a:solidFill>
                    <a:srgbClr val="FFFFFF"/>
                  </a:solidFill>
                  <a:latin typeface="Arial"/>
                  <a:ea typeface="Arial"/>
                  <a:cs typeface="Arial"/>
                  <a:sym typeface="Arial"/>
                </a:rPr>
                <a:t>SIMPL</a:t>
              </a:r>
              <a:endParaRPr/>
            </a:p>
          </p:txBody>
        </p:sp>
        <p:grpSp>
          <p:nvGrpSpPr>
            <p:cNvPr id="197" name="Google Shape;197;p11"/>
            <p:cNvGrpSpPr/>
            <p:nvPr/>
          </p:nvGrpSpPr>
          <p:grpSpPr>
            <a:xfrm>
              <a:off x="2119799" y="5091195"/>
              <a:ext cx="1080000" cy="1080000"/>
              <a:chOff x="3187929" y="2960153"/>
              <a:chExt cx="1080000" cy="1080000"/>
            </a:xfrm>
          </p:grpSpPr>
          <p:sp>
            <p:nvSpPr>
              <p:cNvPr id="198" name="Google Shape;198;p11"/>
              <p:cNvSpPr/>
              <p:nvPr/>
            </p:nvSpPr>
            <p:spPr>
              <a:xfrm>
                <a:off x="3187929" y="2960153"/>
                <a:ext cx="1080000" cy="1080000"/>
              </a:xfrm>
              <a:prstGeom prst="ellipse">
                <a:avLst/>
              </a:prstGeom>
              <a:solidFill>
                <a:srgbClr val="ED8D2F">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pic>
            <p:nvPicPr>
              <p:cNvPr id="199" name="Google Shape;199;p11"/>
              <p:cNvPicPr preferRelativeResize="0"/>
              <p:nvPr/>
            </p:nvPicPr>
            <p:blipFill rotWithShape="1">
              <a:blip r:embed="rId8">
                <a:alphaModFix/>
              </a:blip>
              <a:srcRect b="0" l="0" r="0" t="0"/>
              <a:stretch/>
            </p:blipFill>
            <p:spPr>
              <a:xfrm>
                <a:off x="3513094" y="3012691"/>
                <a:ext cx="444702" cy="487462"/>
              </a:xfrm>
              <a:prstGeom prst="rect">
                <a:avLst/>
              </a:prstGeom>
              <a:noFill/>
              <a:ln>
                <a:noFill/>
              </a:ln>
            </p:spPr>
          </p:pic>
          <p:sp>
            <p:nvSpPr>
              <p:cNvPr id="200" name="Google Shape;200;p11"/>
              <p:cNvSpPr txBox="1"/>
              <p:nvPr/>
            </p:nvSpPr>
            <p:spPr>
              <a:xfrm>
                <a:off x="3216713" y="3406035"/>
                <a:ext cx="103746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Data </a:t>
                </a:r>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Intermediary</a:t>
                </a:r>
                <a:endParaRPr/>
              </a:p>
            </p:txBody>
          </p:sp>
        </p:grpSp>
        <p:sp>
          <p:nvSpPr>
            <p:cNvPr id="168" name="Google Shape;168;p11"/>
            <p:cNvSpPr/>
            <p:nvPr/>
          </p:nvSpPr>
          <p:spPr>
            <a:xfrm>
              <a:off x="4684729" y="2551965"/>
              <a:ext cx="504000" cy="504000"/>
            </a:xfrm>
            <a:prstGeom prst="ellipse">
              <a:avLst/>
            </a:prstGeom>
            <a:solidFill>
              <a:srgbClr val="6DB3EB"/>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0" i="0" lang="en-GB" sz="900" u="none" cap="none" strike="noStrike">
                  <a:solidFill>
                    <a:srgbClr val="FFFFFF"/>
                  </a:solidFill>
                  <a:latin typeface="Arial"/>
                  <a:ea typeface="Arial"/>
                  <a:cs typeface="Arial"/>
                  <a:sym typeface="Arial"/>
                </a:rPr>
                <a:t>SIMPL</a:t>
              </a:r>
              <a:endParaRPr/>
            </a:p>
          </p:txBody>
        </p:sp>
        <p:sp>
          <p:nvSpPr>
            <p:cNvPr id="162" name="Google Shape;162;p11"/>
            <p:cNvSpPr/>
            <p:nvPr/>
          </p:nvSpPr>
          <p:spPr>
            <a:xfrm>
              <a:off x="2166697" y="2409377"/>
              <a:ext cx="504000" cy="504000"/>
            </a:xfrm>
            <a:prstGeom prst="ellipse">
              <a:avLst/>
            </a:prstGeom>
            <a:solidFill>
              <a:srgbClr val="6DB3EB"/>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0" i="0" lang="en-GB" sz="900" u="none" cap="none" strike="noStrike">
                  <a:solidFill>
                    <a:srgbClr val="FFFFFF"/>
                  </a:solidFill>
                  <a:latin typeface="Arial"/>
                  <a:ea typeface="Arial"/>
                  <a:cs typeface="Arial"/>
                  <a:sym typeface="Arial"/>
                </a:rPr>
                <a:t>SIMPL</a:t>
              </a:r>
              <a:endParaRPr/>
            </a:p>
          </p:txBody>
        </p:sp>
        <p:sp>
          <p:nvSpPr>
            <p:cNvPr id="157" name="Google Shape;157;p11"/>
            <p:cNvSpPr/>
            <p:nvPr/>
          </p:nvSpPr>
          <p:spPr>
            <a:xfrm>
              <a:off x="1459657" y="3239572"/>
              <a:ext cx="504000" cy="504000"/>
            </a:xfrm>
            <a:prstGeom prst="ellipse">
              <a:avLst/>
            </a:prstGeom>
            <a:solidFill>
              <a:srgbClr val="76B6FC"/>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0" i="0" lang="en-GB" sz="900" u="none" cap="none" strike="noStrike">
                  <a:solidFill>
                    <a:srgbClr val="FFFFFF"/>
                  </a:solidFill>
                  <a:latin typeface="Arial"/>
                  <a:ea typeface="Arial"/>
                  <a:cs typeface="Arial"/>
                  <a:sym typeface="Arial"/>
                </a:rPr>
                <a:t>SIMPL</a:t>
              </a:r>
              <a:endParaRPr/>
            </a:p>
          </p:txBody>
        </p:sp>
        <p:sp>
          <p:nvSpPr>
            <p:cNvPr id="160" name="Google Shape;160;p11"/>
            <p:cNvSpPr/>
            <p:nvPr/>
          </p:nvSpPr>
          <p:spPr>
            <a:xfrm>
              <a:off x="1483514" y="4416751"/>
              <a:ext cx="504000" cy="504000"/>
            </a:xfrm>
            <a:prstGeom prst="ellipse">
              <a:avLst/>
            </a:prstGeom>
            <a:solidFill>
              <a:srgbClr val="76B6FC"/>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0" i="0" lang="en-GB" sz="900" u="none" cap="none" strike="noStrike">
                  <a:solidFill>
                    <a:srgbClr val="FFFFFF"/>
                  </a:solidFill>
                  <a:latin typeface="Arial"/>
                  <a:ea typeface="Arial"/>
                  <a:cs typeface="Arial"/>
                  <a:sym typeface="Arial"/>
                </a:rPr>
                <a:t>SIMPL</a:t>
              </a:r>
              <a:endParaRPr/>
            </a:p>
          </p:txBody>
        </p:sp>
        <p:sp>
          <p:nvSpPr>
            <p:cNvPr id="158" name="Google Shape;158;p11"/>
            <p:cNvSpPr/>
            <p:nvPr/>
          </p:nvSpPr>
          <p:spPr>
            <a:xfrm>
              <a:off x="3067101" y="3178638"/>
              <a:ext cx="504000" cy="504000"/>
            </a:xfrm>
            <a:prstGeom prst="ellipse">
              <a:avLst/>
            </a:prstGeom>
            <a:solidFill>
              <a:srgbClr val="76B6FC"/>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0" i="0" lang="en-GB" sz="900" u="none" cap="none" strike="noStrike">
                  <a:solidFill>
                    <a:srgbClr val="FFFFFF"/>
                  </a:solidFill>
                  <a:latin typeface="Arial"/>
                  <a:ea typeface="Arial"/>
                  <a:cs typeface="Arial"/>
                  <a:sym typeface="Arial"/>
                </a:rPr>
                <a:t>SIMPL</a:t>
              </a:r>
              <a:endParaRPr/>
            </a:p>
          </p:txBody>
        </p:sp>
        <p:sp>
          <p:nvSpPr>
            <p:cNvPr id="165" name="Google Shape;165;p11"/>
            <p:cNvSpPr/>
            <p:nvPr/>
          </p:nvSpPr>
          <p:spPr>
            <a:xfrm>
              <a:off x="4651233" y="4014255"/>
              <a:ext cx="504000" cy="504000"/>
            </a:xfrm>
            <a:prstGeom prst="ellipse">
              <a:avLst/>
            </a:prstGeom>
            <a:solidFill>
              <a:srgbClr val="76B6FC"/>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0" i="0" lang="en-GB" sz="900" u="none" cap="none" strike="noStrike">
                  <a:solidFill>
                    <a:srgbClr val="FFFFFF"/>
                  </a:solidFill>
                  <a:latin typeface="Arial"/>
                  <a:ea typeface="Arial"/>
                  <a:cs typeface="Arial"/>
                  <a:sym typeface="Arial"/>
                </a:rPr>
                <a:t>SIMPL</a:t>
              </a:r>
              <a:endParaRPr/>
            </a:p>
          </p:txBody>
        </p:sp>
        <p:sp>
          <p:nvSpPr>
            <p:cNvPr id="164" name="Google Shape;164;p11"/>
            <p:cNvSpPr/>
            <p:nvPr/>
          </p:nvSpPr>
          <p:spPr>
            <a:xfrm>
              <a:off x="3947975" y="5279120"/>
              <a:ext cx="504000" cy="504000"/>
            </a:xfrm>
            <a:prstGeom prst="ellipse">
              <a:avLst/>
            </a:prstGeom>
            <a:solidFill>
              <a:srgbClr val="76B6FC"/>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0" i="0" lang="en-GB" sz="900" u="none" cap="none" strike="noStrike">
                  <a:solidFill>
                    <a:srgbClr val="FFFFFF"/>
                  </a:solidFill>
                  <a:latin typeface="Arial"/>
                  <a:ea typeface="Arial"/>
                  <a:cs typeface="Arial"/>
                  <a:sym typeface="Arial"/>
                </a:rPr>
                <a:t>SIMPL</a:t>
              </a:r>
              <a:endParaRPr/>
            </a:p>
          </p:txBody>
        </p:sp>
        <p:sp>
          <p:nvSpPr>
            <p:cNvPr id="155" name="Google Shape;155;p11"/>
            <p:cNvSpPr/>
            <p:nvPr/>
          </p:nvSpPr>
          <p:spPr>
            <a:xfrm>
              <a:off x="2869906" y="4925441"/>
              <a:ext cx="504000" cy="504000"/>
            </a:xfrm>
            <a:prstGeom prst="ellipse">
              <a:avLst/>
            </a:prstGeom>
            <a:solidFill>
              <a:srgbClr val="76B6FC"/>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900"/>
                <a:buFont typeface="Arial"/>
                <a:buNone/>
              </a:pPr>
              <a:r>
                <a:rPr b="0" i="0" lang="en-GB" sz="900" u="none" cap="none" strike="noStrike">
                  <a:solidFill>
                    <a:srgbClr val="FFFFFF"/>
                  </a:solidFill>
                  <a:latin typeface="Arial"/>
                  <a:ea typeface="Arial"/>
                  <a:cs typeface="Arial"/>
                  <a:sym typeface="Arial"/>
                </a:rPr>
                <a:t>SIMPL</a:t>
              </a:r>
              <a:endParaRPr/>
            </a:p>
          </p:txBody>
        </p:sp>
        <p:cxnSp>
          <p:nvCxnSpPr>
            <p:cNvPr id="201" name="Google Shape;201;p11"/>
            <p:cNvCxnSpPr>
              <a:stCxn id="154" idx="4"/>
              <a:endCxn id="158" idx="0"/>
            </p:cNvCxnSpPr>
            <p:nvPr/>
          </p:nvCxnSpPr>
          <p:spPr>
            <a:xfrm flipH="1">
              <a:off x="3319201" y="2470697"/>
              <a:ext cx="96000" cy="708000"/>
            </a:xfrm>
            <a:prstGeom prst="straightConnector1">
              <a:avLst/>
            </a:prstGeom>
            <a:noFill/>
            <a:ln cap="flat" cmpd="sng" w="19050">
              <a:solidFill>
                <a:srgbClr val="76B6FC"/>
              </a:solidFill>
              <a:prstDash val="dash"/>
              <a:round/>
              <a:headEnd len="sm" w="sm" type="none"/>
              <a:tailEnd len="sm" w="sm" type="none"/>
            </a:ln>
          </p:spPr>
        </p:cxnSp>
        <p:cxnSp>
          <p:nvCxnSpPr>
            <p:cNvPr id="202" name="Google Shape;202;p11"/>
            <p:cNvCxnSpPr>
              <a:stCxn id="165" idx="2"/>
              <a:endCxn id="155" idx="7"/>
            </p:cNvCxnSpPr>
            <p:nvPr/>
          </p:nvCxnSpPr>
          <p:spPr>
            <a:xfrm flipH="1">
              <a:off x="3300033" y="4266255"/>
              <a:ext cx="1351200" cy="732900"/>
            </a:xfrm>
            <a:prstGeom prst="straightConnector1">
              <a:avLst/>
            </a:prstGeom>
            <a:noFill/>
            <a:ln cap="flat" cmpd="sng" w="9525">
              <a:solidFill>
                <a:srgbClr val="ED8D2F"/>
              </a:solidFill>
              <a:prstDash val="dash"/>
              <a:round/>
              <a:headEnd len="sm" w="sm" type="none"/>
              <a:tailEnd len="sm" w="sm" type="none"/>
            </a:ln>
          </p:spPr>
        </p:cxnSp>
        <p:cxnSp>
          <p:nvCxnSpPr>
            <p:cNvPr id="203" name="Google Shape;203;p11"/>
            <p:cNvCxnSpPr>
              <a:stCxn id="164" idx="1"/>
              <a:endCxn id="155" idx="6"/>
            </p:cNvCxnSpPr>
            <p:nvPr/>
          </p:nvCxnSpPr>
          <p:spPr>
            <a:xfrm rot="10800000">
              <a:off x="3373784" y="5177429"/>
              <a:ext cx="648000" cy="175500"/>
            </a:xfrm>
            <a:prstGeom prst="straightConnector1">
              <a:avLst/>
            </a:prstGeom>
            <a:noFill/>
            <a:ln cap="flat" cmpd="sng" w="9525">
              <a:solidFill>
                <a:srgbClr val="ED8D2F"/>
              </a:solidFill>
              <a:prstDash val="dash"/>
              <a:round/>
              <a:headEnd len="sm" w="sm" type="none"/>
              <a:tailEnd len="sm" w="sm" type="none"/>
            </a:ln>
          </p:spPr>
        </p:cxnSp>
        <p:cxnSp>
          <p:nvCxnSpPr>
            <p:cNvPr id="204" name="Google Shape;204;p11"/>
            <p:cNvCxnSpPr>
              <a:stCxn id="160" idx="0"/>
              <a:endCxn id="157" idx="4"/>
            </p:cNvCxnSpPr>
            <p:nvPr/>
          </p:nvCxnSpPr>
          <p:spPr>
            <a:xfrm rot="10800000">
              <a:off x="1711514" y="3743551"/>
              <a:ext cx="24000" cy="673200"/>
            </a:xfrm>
            <a:prstGeom prst="straightConnector1">
              <a:avLst/>
            </a:prstGeom>
            <a:noFill/>
            <a:ln cap="flat" cmpd="sng" w="19050">
              <a:solidFill>
                <a:srgbClr val="76B6FC"/>
              </a:solidFill>
              <a:prstDash val="dash"/>
              <a:round/>
              <a:headEnd len="sm" w="sm" type="none"/>
              <a:tailEnd len="sm" w="sm" type="none"/>
            </a:ln>
          </p:spPr>
        </p:cxnSp>
      </p:grpSp>
      <p:sp>
        <p:nvSpPr>
          <p:cNvPr id="205" name="Google Shape;205;p11"/>
          <p:cNvSpPr txBox="1"/>
          <p:nvPr/>
        </p:nvSpPr>
        <p:spPr>
          <a:xfrm>
            <a:off x="808677" y="6450604"/>
            <a:ext cx="130195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Data exchange </a:t>
            </a:r>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Metadata exchange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2"/>
          <p:cNvSpPr txBox="1"/>
          <p:nvPr>
            <p:ph type="title"/>
          </p:nvPr>
        </p:nvSpPr>
        <p:spPr>
          <a:xfrm>
            <a:off x="442452" y="560439"/>
            <a:ext cx="10911348" cy="61614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GB" sz="3200"/>
              <a:t>European Common Data Infrastructure and Services MCP</a:t>
            </a:r>
            <a:endParaRPr/>
          </a:p>
        </p:txBody>
      </p:sp>
      <p:sp>
        <p:nvSpPr>
          <p:cNvPr id="211" name="Google Shape;211;p12"/>
          <p:cNvSpPr/>
          <p:nvPr/>
        </p:nvSpPr>
        <p:spPr>
          <a:xfrm>
            <a:off x="625963" y="1437660"/>
            <a:ext cx="10940074" cy="1508105"/>
          </a:xfrm>
          <a:prstGeom prst="rect">
            <a:avLst/>
          </a:prstGeom>
          <a:noFill/>
          <a:ln>
            <a:noFill/>
          </a:ln>
        </p:spPr>
        <p:txBody>
          <a:bodyPr anchorCtr="0" anchor="t" bIns="45700" lIns="91425" spcFirstLastPara="1" rIns="91425" wrap="square" tIns="45700">
            <a:spAutoFit/>
          </a:bodyPr>
          <a:lstStyle/>
          <a:p>
            <a:pPr indent="0" lvl="1" marL="7936" marR="0" rtl="0" algn="just">
              <a:spcBef>
                <a:spcPts val="0"/>
              </a:spcBef>
              <a:spcAft>
                <a:spcPts val="0"/>
              </a:spcAft>
              <a:buNone/>
            </a:pPr>
            <a:r>
              <a:rPr b="1" i="0" lang="en-GB" sz="2400" u="none" cap="none" strike="noStrike">
                <a:solidFill>
                  <a:srgbClr val="623188"/>
                </a:solidFill>
                <a:latin typeface="Arial"/>
                <a:ea typeface="Arial"/>
                <a:cs typeface="Arial"/>
                <a:sym typeface="Arial"/>
              </a:rPr>
              <a:t>Two implementing mechanisms:</a:t>
            </a:r>
            <a:endParaRPr/>
          </a:p>
          <a:p>
            <a:pPr indent="-350838" lvl="1" marL="358775" marR="0" rtl="0" algn="just">
              <a:lnSpc>
                <a:spcPct val="100000"/>
              </a:lnSpc>
              <a:spcBef>
                <a:spcPts val="1200"/>
              </a:spcBef>
              <a:spcAft>
                <a:spcPts val="0"/>
              </a:spcAft>
              <a:buClr>
                <a:srgbClr val="623188"/>
              </a:buClr>
              <a:buSzPts val="2400"/>
              <a:buFont typeface="Arial"/>
              <a:buChar char="•"/>
            </a:pPr>
            <a:r>
              <a:rPr b="0" i="0" lang="en-GB" sz="2400" u="none" cap="none" strike="noStrike">
                <a:solidFill>
                  <a:srgbClr val="4D4D4D"/>
                </a:solidFill>
                <a:latin typeface="Arial"/>
                <a:ea typeface="Arial"/>
                <a:cs typeface="Arial"/>
                <a:sym typeface="Arial"/>
              </a:rPr>
              <a:t>IPCEI on Next Generation Cloud Infrastructure and Services.</a:t>
            </a:r>
            <a:endParaRPr b="0" i="0" sz="2400" u="none" cap="none" strike="noStrike">
              <a:solidFill>
                <a:srgbClr val="4D4D4D"/>
              </a:solidFill>
              <a:latin typeface="Arial"/>
              <a:ea typeface="Arial"/>
              <a:cs typeface="Arial"/>
              <a:sym typeface="Arial"/>
            </a:endParaRPr>
          </a:p>
          <a:p>
            <a:pPr indent="-350838" lvl="2" marL="358775" marR="0" rtl="0" algn="just">
              <a:spcBef>
                <a:spcPts val="1200"/>
              </a:spcBef>
              <a:spcAft>
                <a:spcPts val="0"/>
              </a:spcAft>
              <a:buClr>
                <a:srgbClr val="623188"/>
              </a:buClr>
              <a:buSzPts val="2400"/>
              <a:buFont typeface="Arial"/>
              <a:buChar char="•"/>
            </a:pPr>
            <a:r>
              <a:rPr b="0" i="0" lang="en-GB" sz="2400" u="none" cap="none" strike="noStrike">
                <a:solidFill>
                  <a:srgbClr val="4D4D4D"/>
                </a:solidFill>
                <a:latin typeface="Arial"/>
                <a:ea typeface="Arial"/>
                <a:cs typeface="Arial"/>
                <a:sym typeface="Arial"/>
              </a:rPr>
              <a:t>Implementation of the common European data spaces via EDICs </a:t>
            </a:r>
            <a:endParaRPr/>
          </a:p>
        </p:txBody>
      </p:sp>
      <p:grpSp>
        <p:nvGrpSpPr>
          <p:cNvPr id="212" name="Google Shape;212;p12"/>
          <p:cNvGrpSpPr/>
          <p:nvPr/>
        </p:nvGrpSpPr>
        <p:grpSpPr>
          <a:xfrm>
            <a:off x="2900405" y="3038663"/>
            <a:ext cx="6391190" cy="2096045"/>
            <a:chOff x="3805609" y="3800661"/>
            <a:chExt cx="4363143" cy="1475552"/>
          </a:xfrm>
        </p:grpSpPr>
        <p:sp>
          <p:nvSpPr>
            <p:cNvPr id="213" name="Google Shape;213;p12"/>
            <p:cNvSpPr/>
            <p:nvPr/>
          </p:nvSpPr>
          <p:spPr>
            <a:xfrm>
              <a:off x="6096000" y="3800661"/>
              <a:ext cx="2072752" cy="435277"/>
            </a:xfrm>
            <a:custGeom>
              <a:rect b="b" l="l" r="r" t="t"/>
              <a:pathLst>
                <a:path extrusionOk="0" h="120000" w="120000">
                  <a:moveTo>
                    <a:pt x="0" y="0"/>
                  </a:moveTo>
                  <a:lnTo>
                    <a:pt x="0" y="60000"/>
                  </a:lnTo>
                  <a:lnTo>
                    <a:pt x="72600" y="60000"/>
                  </a:lnTo>
                  <a:lnTo>
                    <a:pt x="72600" y="120000"/>
                  </a:lnTo>
                </a:path>
              </a:pathLst>
            </a:custGeom>
            <a:noFill/>
            <a:ln cap="flat" cmpd="sng" w="10775">
              <a:solidFill>
                <a:srgbClr val="89689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2"/>
            <p:cNvSpPr/>
            <p:nvPr/>
          </p:nvSpPr>
          <p:spPr>
            <a:xfrm>
              <a:off x="4841985" y="3800661"/>
              <a:ext cx="1254014" cy="435277"/>
            </a:xfrm>
            <a:custGeom>
              <a:rect b="b" l="l" r="r" t="t"/>
              <a:pathLst>
                <a:path extrusionOk="0" h="120000" w="120000">
                  <a:moveTo>
                    <a:pt x="120000" y="0"/>
                  </a:moveTo>
                  <a:lnTo>
                    <a:pt x="120000" y="60000"/>
                  </a:lnTo>
                  <a:lnTo>
                    <a:pt x="0" y="60000"/>
                  </a:lnTo>
                  <a:lnTo>
                    <a:pt x="0" y="120000"/>
                  </a:lnTo>
                </a:path>
              </a:pathLst>
            </a:custGeom>
            <a:noFill/>
            <a:ln cap="flat" cmpd="sng" w="10775">
              <a:solidFill>
                <a:srgbClr val="89689C"/>
              </a:solidFill>
              <a:prstDash val="solid"/>
              <a:round/>
              <a:headEnd len="sm" w="sm" type="none"/>
              <a:tailEnd len="sm" w="sm" type="none"/>
            </a:ln>
          </p:spPr>
        </p:sp>
        <p:sp>
          <p:nvSpPr>
            <p:cNvPr id="215" name="Google Shape;215;p12"/>
            <p:cNvSpPr/>
            <p:nvPr/>
          </p:nvSpPr>
          <p:spPr>
            <a:xfrm>
              <a:off x="4323797" y="4235938"/>
              <a:ext cx="1036376" cy="1036376"/>
            </a:xfrm>
            <a:prstGeom prst="arc">
              <a:avLst>
                <a:gd fmla="val 13200000" name="adj1"/>
                <a:gd fmla="val 19200000" name="adj2"/>
              </a:avLst>
            </a:prstGeom>
            <a:noFill/>
            <a:ln cap="flat" cmpd="sng" w="10775">
              <a:solidFill>
                <a:srgbClr val="8968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
            <p:cNvSpPr/>
            <p:nvPr/>
          </p:nvSpPr>
          <p:spPr>
            <a:xfrm>
              <a:off x="4323797" y="4235938"/>
              <a:ext cx="1036376" cy="1036376"/>
            </a:xfrm>
            <a:prstGeom prst="arc">
              <a:avLst>
                <a:gd fmla="val 2400000" name="adj1"/>
                <a:gd fmla="val 8400000" name="adj2"/>
              </a:avLst>
            </a:prstGeom>
            <a:noFill/>
            <a:ln cap="flat" cmpd="sng" w="10775">
              <a:solidFill>
                <a:srgbClr val="8968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2"/>
            <p:cNvSpPr/>
            <p:nvPr/>
          </p:nvSpPr>
          <p:spPr>
            <a:xfrm>
              <a:off x="3805609" y="4422486"/>
              <a:ext cx="2072752" cy="663280"/>
            </a:xfrm>
            <a:custGeom>
              <a:rect b="b" l="l" r="r" t="t"/>
              <a:pathLst>
                <a:path extrusionOk="0" h="663280" w="2072752">
                  <a:moveTo>
                    <a:pt x="0" y="0"/>
                  </a:moveTo>
                  <a:lnTo>
                    <a:pt x="2072752" y="0"/>
                  </a:lnTo>
                  <a:lnTo>
                    <a:pt x="2072752" y="663280"/>
                  </a:lnTo>
                  <a:lnTo>
                    <a:pt x="0" y="663280"/>
                  </a:lnTo>
                  <a:lnTo>
                    <a:pt x="0" y="0"/>
                  </a:lnTo>
                  <a:close/>
                </a:path>
              </a:pathLst>
            </a:cu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For coordinating funding initiatives as MS and European level?</a:t>
              </a:r>
              <a:endParaRPr sz="1800">
                <a:solidFill>
                  <a:schemeClr val="dk1"/>
                </a:solidFill>
                <a:latin typeface="Calibri"/>
                <a:ea typeface="Calibri"/>
                <a:cs typeface="Calibri"/>
                <a:sym typeface="Calibri"/>
              </a:endParaRPr>
            </a:p>
          </p:txBody>
        </p:sp>
        <p:sp>
          <p:nvSpPr>
            <p:cNvPr id="218" name="Google Shape;218;p12"/>
            <p:cNvSpPr/>
            <p:nvPr/>
          </p:nvSpPr>
          <p:spPr>
            <a:xfrm>
              <a:off x="6448486" y="4226133"/>
              <a:ext cx="1036376" cy="1036376"/>
            </a:xfrm>
            <a:prstGeom prst="arc">
              <a:avLst>
                <a:gd fmla="val 13200000" name="adj1"/>
                <a:gd fmla="val 19200000" name="adj2"/>
              </a:avLst>
            </a:prstGeom>
            <a:noFill/>
            <a:ln cap="flat" cmpd="sng" w="10775">
              <a:solidFill>
                <a:srgbClr val="8968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2"/>
            <p:cNvSpPr/>
            <p:nvPr/>
          </p:nvSpPr>
          <p:spPr>
            <a:xfrm>
              <a:off x="6448484" y="4239837"/>
              <a:ext cx="1036376" cy="1036376"/>
            </a:xfrm>
            <a:prstGeom prst="arc">
              <a:avLst>
                <a:gd fmla="val 2400000" name="adj1"/>
                <a:gd fmla="val 8400000" name="adj2"/>
              </a:avLst>
            </a:prstGeom>
            <a:noFill/>
            <a:ln cap="flat" cmpd="sng" w="10775">
              <a:solidFill>
                <a:srgbClr val="8968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2"/>
            <p:cNvSpPr/>
            <p:nvPr/>
          </p:nvSpPr>
          <p:spPr>
            <a:xfrm>
              <a:off x="5930297" y="4422486"/>
              <a:ext cx="2072752" cy="663280"/>
            </a:xfrm>
            <a:custGeom>
              <a:rect b="b" l="l" r="r" t="t"/>
              <a:pathLst>
                <a:path extrusionOk="0" h="663280" w="2072752">
                  <a:moveTo>
                    <a:pt x="0" y="0"/>
                  </a:moveTo>
                  <a:lnTo>
                    <a:pt x="2072752" y="0"/>
                  </a:lnTo>
                  <a:lnTo>
                    <a:pt x="2072752" y="663280"/>
                  </a:lnTo>
                  <a:lnTo>
                    <a:pt x="0" y="663280"/>
                  </a:lnTo>
                  <a:lnTo>
                    <a:pt x="0" y="0"/>
                  </a:lnTo>
                  <a:close/>
                </a:path>
              </a:pathLst>
            </a:cu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For providing the data space governance structure?   </a:t>
              </a:r>
              <a:endParaRPr/>
            </a:p>
          </p:txBody>
        </p:sp>
      </p:grpSp>
      <p:sp>
        <p:nvSpPr>
          <p:cNvPr id="221" name="Google Shape;221;p12"/>
          <p:cNvSpPr txBox="1"/>
          <p:nvPr/>
        </p:nvSpPr>
        <p:spPr>
          <a:xfrm>
            <a:off x="321339" y="5826458"/>
            <a:ext cx="63743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Two EDICs are under preparation for the creation of data spaces:</a:t>
            </a:r>
            <a:endParaRPr/>
          </a:p>
        </p:txBody>
      </p:sp>
      <p:sp>
        <p:nvSpPr>
          <p:cNvPr id="222" name="Google Shape;222;p12"/>
          <p:cNvSpPr/>
          <p:nvPr/>
        </p:nvSpPr>
        <p:spPr>
          <a:xfrm>
            <a:off x="6471809" y="5530478"/>
            <a:ext cx="399537" cy="961292"/>
          </a:xfrm>
          <a:prstGeom prst="leftBrace">
            <a:avLst>
              <a:gd fmla="val 28886" name="adj1"/>
              <a:gd fmla="val 50000" name="adj2"/>
            </a:avLst>
          </a:pr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2"/>
          <p:cNvSpPr txBox="1"/>
          <p:nvPr/>
        </p:nvSpPr>
        <p:spPr>
          <a:xfrm>
            <a:off x="6871346" y="5345812"/>
            <a:ext cx="2042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Mobility data space</a:t>
            </a:r>
            <a:endParaRPr/>
          </a:p>
        </p:txBody>
      </p:sp>
      <p:sp>
        <p:nvSpPr>
          <p:cNvPr id="224" name="Google Shape;224;p12"/>
          <p:cNvSpPr txBox="1"/>
          <p:nvPr/>
        </p:nvSpPr>
        <p:spPr>
          <a:xfrm>
            <a:off x="6871345" y="6297561"/>
            <a:ext cx="21546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AgriFood data space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txBox="1"/>
          <p:nvPr>
            <p:ph type="title"/>
          </p:nvPr>
        </p:nvSpPr>
        <p:spPr>
          <a:xfrm>
            <a:off x="827057" y="289529"/>
            <a:ext cx="11250952" cy="782357"/>
          </a:xfrm>
          <a:prstGeom prst="rect">
            <a:avLst/>
          </a:prstGeom>
          <a:noFill/>
          <a:ln>
            <a:noFill/>
          </a:ln>
        </p:spPr>
        <p:txBody>
          <a:bodyPr anchorCtr="0" anchor="b" bIns="0" lIns="91425" spcFirstLastPara="1" rIns="91425" wrap="square" tIns="45700">
            <a:noAutofit/>
          </a:bodyPr>
          <a:lstStyle/>
          <a:p>
            <a:pPr indent="0" lvl="0" marL="0" rtl="0" algn="l">
              <a:lnSpc>
                <a:spcPct val="90000"/>
              </a:lnSpc>
              <a:spcBef>
                <a:spcPts val="0"/>
              </a:spcBef>
              <a:spcAft>
                <a:spcPts val="0"/>
              </a:spcAft>
              <a:buClr>
                <a:srgbClr val="FFFFFF"/>
              </a:buClr>
              <a:buSzPts val="2800"/>
              <a:buFont typeface="Arial"/>
              <a:buNone/>
            </a:pPr>
            <a:r>
              <a:rPr b="1" lang="en-GB" sz="2800">
                <a:solidFill>
                  <a:srgbClr val="FFFFFF"/>
                </a:solidFill>
                <a:latin typeface="Arial"/>
                <a:ea typeface="Arial"/>
                <a:cs typeface="Arial"/>
                <a:sym typeface="Arial"/>
              </a:rPr>
              <a:t>European Digital Infrastructure Consortia (EDICs) </a:t>
            </a:r>
            <a:br>
              <a:rPr b="1" lang="en-GB" sz="2800">
                <a:solidFill>
                  <a:srgbClr val="FFFFFF"/>
                </a:solidFill>
                <a:latin typeface="Arial"/>
                <a:ea typeface="Arial"/>
                <a:cs typeface="Arial"/>
                <a:sym typeface="Arial"/>
              </a:rPr>
            </a:br>
            <a:r>
              <a:rPr b="1" lang="en-GB" sz="2800">
                <a:solidFill>
                  <a:srgbClr val="FFFFFF"/>
                </a:solidFill>
                <a:latin typeface="Arial"/>
                <a:ea typeface="Arial"/>
                <a:cs typeface="Arial"/>
                <a:sym typeface="Arial"/>
              </a:rPr>
              <a:t>Rationale and main features</a:t>
            </a:r>
            <a:endParaRPr/>
          </a:p>
        </p:txBody>
      </p:sp>
      <p:sp>
        <p:nvSpPr>
          <p:cNvPr id="230" name="Google Shape;230;p13"/>
          <p:cNvSpPr txBox="1"/>
          <p:nvPr/>
        </p:nvSpPr>
        <p:spPr>
          <a:xfrm>
            <a:off x="397728" y="1324933"/>
            <a:ext cx="11162901" cy="4788815"/>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00000"/>
              </a:lnSpc>
              <a:spcBef>
                <a:spcPts val="0"/>
              </a:spcBef>
              <a:spcAft>
                <a:spcPts val="0"/>
              </a:spcAft>
              <a:buClr>
                <a:schemeClr val="dk2"/>
              </a:buClr>
              <a:buSzPts val="2400"/>
              <a:buFont typeface="Arial"/>
              <a:buChar char="•"/>
            </a:pPr>
            <a:r>
              <a:rPr b="1" i="0" lang="en-GB" sz="2400">
                <a:solidFill>
                  <a:srgbClr val="374151"/>
                </a:solidFill>
                <a:latin typeface="Calibri"/>
                <a:ea typeface="Calibri"/>
                <a:cs typeface="Calibri"/>
                <a:sym typeface="Calibri"/>
              </a:rPr>
              <a:t>EDIC purpose:</a:t>
            </a:r>
            <a:r>
              <a:rPr b="0" i="0" lang="en-GB" sz="2400">
                <a:solidFill>
                  <a:srgbClr val="374151"/>
                </a:solidFill>
                <a:latin typeface="Calibri"/>
                <a:ea typeface="Calibri"/>
                <a:cs typeface="Calibri"/>
                <a:sym typeface="Calibri"/>
              </a:rPr>
              <a:t> To </a:t>
            </a:r>
            <a:r>
              <a:rPr b="0" i="0" lang="en-GB" sz="2400" u="sng">
                <a:solidFill>
                  <a:srgbClr val="374151"/>
                </a:solidFill>
                <a:latin typeface="Calibri"/>
                <a:ea typeface="Calibri"/>
                <a:cs typeface="Calibri"/>
                <a:sym typeface="Calibri"/>
              </a:rPr>
              <a:t>implement Multi-Country Projects. </a:t>
            </a:r>
            <a:r>
              <a:rPr b="0" i="0" lang="en-GB" sz="2400">
                <a:solidFill>
                  <a:srgbClr val="374151"/>
                </a:solidFill>
                <a:latin typeface="Calibri"/>
                <a:ea typeface="Calibri"/>
                <a:cs typeface="Calibri"/>
                <a:sym typeface="Calibri"/>
              </a:rPr>
              <a:t>The concept draws inspiration from the success of European Research Infrastructure Consortia (ERICs). </a:t>
            </a:r>
            <a:endParaRPr/>
          </a:p>
          <a:p>
            <a:pPr indent="-228600" lvl="0" marL="228600" marR="0" rtl="0" algn="just">
              <a:lnSpc>
                <a:spcPct val="100000"/>
              </a:lnSpc>
              <a:spcBef>
                <a:spcPts val="1800"/>
              </a:spcBef>
              <a:spcAft>
                <a:spcPts val="0"/>
              </a:spcAft>
              <a:buClr>
                <a:schemeClr val="dk2"/>
              </a:buClr>
              <a:buSzPts val="2400"/>
              <a:buFont typeface="Arial"/>
              <a:buChar char="•"/>
            </a:pPr>
            <a:r>
              <a:rPr b="1" i="0" lang="en-GB" sz="2400">
                <a:solidFill>
                  <a:srgbClr val="374151"/>
                </a:solidFill>
                <a:latin typeface="Calibri"/>
                <a:ea typeface="Calibri"/>
                <a:cs typeface="Calibri"/>
                <a:sym typeface="Calibri"/>
              </a:rPr>
              <a:t>Advantages:</a:t>
            </a:r>
            <a:r>
              <a:rPr b="0" i="0" lang="en-GB" sz="2400">
                <a:solidFill>
                  <a:srgbClr val="374151"/>
                </a:solidFill>
                <a:latin typeface="Calibri"/>
                <a:ea typeface="Calibri"/>
                <a:cs typeface="Calibri"/>
                <a:sym typeface="Calibri"/>
              </a:rPr>
              <a:t> Swift establishment and flexible implementation.</a:t>
            </a:r>
            <a:endParaRPr/>
          </a:p>
          <a:p>
            <a:pPr indent="-228600" lvl="0" marL="228600" marR="0" rtl="0" algn="just">
              <a:lnSpc>
                <a:spcPct val="100000"/>
              </a:lnSpc>
              <a:spcBef>
                <a:spcPts val="1800"/>
              </a:spcBef>
              <a:spcAft>
                <a:spcPts val="0"/>
              </a:spcAft>
              <a:buClr>
                <a:schemeClr val="dk2"/>
              </a:buClr>
              <a:buSzPts val="2400"/>
              <a:buFont typeface="Arial"/>
              <a:buChar char="•"/>
            </a:pPr>
            <a:r>
              <a:rPr b="1" i="0" lang="en-GB" sz="2400">
                <a:solidFill>
                  <a:srgbClr val="374151"/>
                </a:solidFill>
                <a:latin typeface="Calibri"/>
                <a:ea typeface="Calibri"/>
                <a:cs typeface="Calibri"/>
                <a:sym typeface="Calibri"/>
              </a:rPr>
              <a:t>Legal status:</a:t>
            </a:r>
            <a:r>
              <a:rPr b="0" i="0" lang="en-GB" sz="2400">
                <a:solidFill>
                  <a:srgbClr val="374151"/>
                </a:solidFill>
                <a:latin typeface="Calibri"/>
                <a:ea typeface="Calibri"/>
                <a:cs typeface="Calibri"/>
                <a:sym typeface="Calibri"/>
              </a:rPr>
              <a:t> An EDIC becomes a legal entity upon the Commission's decision, requested by a group of Member States (MS). It possesses legal personality and full legal capacity recognized in all MS, being responsible for its own debts.</a:t>
            </a:r>
            <a:endParaRPr/>
          </a:p>
          <a:p>
            <a:pPr indent="-228600" lvl="0" marL="228600" marR="0" rtl="0" algn="just">
              <a:lnSpc>
                <a:spcPct val="100000"/>
              </a:lnSpc>
              <a:spcBef>
                <a:spcPts val="1800"/>
              </a:spcBef>
              <a:spcAft>
                <a:spcPts val="0"/>
              </a:spcAft>
              <a:buClr>
                <a:schemeClr val="dk2"/>
              </a:buClr>
              <a:buSzPts val="2400"/>
              <a:buFont typeface="Arial"/>
              <a:buChar char="•"/>
            </a:pPr>
            <a:r>
              <a:rPr b="1" i="0" lang="en-GB" sz="2400">
                <a:solidFill>
                  <a:srgbClr val="374151"/>
                </a:solidFill>
                <a:latin typeface="Calibri"/>
                <a:ea typeface="Calibri"/>
                <a:cs typeface="Calibri"/>
                <a:sym typeface="Calibri"/>
              </a:rPr>
              <a:t>Membership requirements:</a:t>
            </a:r>
            <a:r>
              <a:rPr b="0" i="0" lang="en-GB" sz="2400">
                <a:solidFill>
                  <a:srgbClr val="374151"/>
                </a:solidFill>
                <a:latin typeface="Calibri"/>
                <a:ea typeface="Calibri"/>
                <a:cs typeface="Calibri"/>
                <a:sym typeface="Calibri"/>
              </a:rPr>
              <a:t> An EDIC must have at least three Member States as members. The internal structure is flexible and defined in the statutes by its members.</a:t>
            </a:r>
            <a:endParaRPr/>
          </a:p>
          <a:p>
            <a:pPr indent="-228600" lvl="0" marL="228600" marR="0" rtl="0" algn="just">
              <a:lnSpc>
                <a:spcPct val="100000"/>
              </a:lnSpc>
              <a:spcBef>
                <a:spcPts val="1800"/>
              </a:spcBef>
              <a:spcAft>
                <a:spcPts val="0"/>
              </a:spcAft>
              <a:buClr>
                <a:schemeClr val="dk2"/>
              </a:buClr>
              <a:buSzPts val="2400"/>
              <a:buFont typeface="Arial"/>
              <a:buChar char="•"/>
            </a:pPr>
            <a:r>
              <a:rPr b="1" i="0" lang="en-GB" sz="2400">
                <a:solidFill>
                  <a:srgbClr val="374151"/>
                </a:solidFill>
                <a:latin typeface="Calibri"/>
                <a:ea typeface="Calibri"/>
                <a:cs typeface="Calibri"/>
                <a:sym typeface="Calibri"/>
              </a:rPr>
              <a:t>Financing sources:</a:t>
            </a:r>
            <a:r>
              <a:rPr b="0" i="0" lang="en-GB" sz="2400">
                <a:solidFill>
                  <a:srgbClr val="374151"/>
                </a:solidFill>
                <a:latin typeface="Calibri"/>
                <a:ea typeface="Calibri"/>
                <a:cs typeface="Calibri"/>
                <a:sym typeface="Calibri"/>
              </a:rPr>
              <a:t> Commitments from EDIC members, an EDIC can also seek funding from centrally-managed EU programs (such as DEP, CEF, Horizon Europe), RRF, and funds under shared management.</a:t>
            </a:r>
            <a:endParaRPr/>
          </a:p>
          <a:p>
            <a:pPr indent="0" lvl="1" marL="457200" marR="0" rtl="0" algn="just">
              <a:lnSpc>
                <a:spcPct val="100000"/>
              </a:lnSpc>
              <a:spcBef>
                <a:spcPts val="1800"/>
              </a:spcBef>
              <a:spcAft>
                <a:spcPts val="0"/>
              </a:spcAft>
              <a:buClr>
                <a:srgbClr val="034EA2"/>
              </a:buClr>
              <a:buSzPts val="2000"/>
              <a:buFont typeface="Arial"/>
              <a:buNone/>
            </a:pPr>
            <a:r>
              <a:t/>
            </a:r>
            <a:endParaRPr b="0" i="0" sz="2000" u="none" cap="none" strike="noStrike">
              <a:solidFill>
                <a:srgbClr val="4D4D4D"/>
              </a:solidFill>
              <a:latin typeface="Calibri"/>
              <a:ea typeface="Calibri"/>
              <a:cs typeface="Calibri"/>
              <a:sym typeface="Calibri"/>
            </a:endParaRPr>
          </a:p>
          <a:p>
            <a:pPr indent="0" lvl="1" marL="457200" marR="0" rtl="0" algn="just">
              <a:lnSpc>
                <a:spcPct val="100000"/>
              </a:lnSpc>
              <a:spcBef>
                <a:spcPts val="1800"/>
              </a:spcBef>
              <a:spcAft>
                <a:spcPts val="0"/>
              </a:spcAft>
              <a:buClr>
                <a:srgbClr val="034EA2"/>
              </a:buClr>
              <a:buSzPts val="2000"/>
              <a:buFont typeface="Arial"/>
              <a:buNone/>
            </a:pPr>
            <a:r>
              <a:t/>
            </a:r>
            <a:endParaRPr b="0" i="0" sz="2000" u="none" cap="none" strike="noStrike">
              <a:solidFill>
                <a:srgbClr val="4D4D4D"/>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4" name="Shape 234"/>
        <p:cNvGrpSpPr/>
        <p:nvPr/>
      </p:nvGrpSpPr>
      <p:grpSpPr>
        <a:xfrm>
          <a:off x="0" y="0"/>
          <a:ext cx="0" cy="0"/>
          <a:chOff x="0" y="0"/>
          <a:chExt cx="0" cy="0"/>
        </a:xfrm>
      </p:grpSpPr>
      <p:pic>
        <p:nvPicPr>
          <p:cNvPr id="235" name="Google Shape;235;p1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236" name="Google Shape;236;p14"/>
          <p:cNvSpPr txBox="1"/>
          <p:nvPr/>
        </p:nvSpPr>
        <p:spPr>
          <a:xfrm>
            <a:off x="1877785" y="4512832"/>
            <a:ext cx="523553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lt1"/>
                </a:solidFill>
                <a:latin typeface="Arial"/>
                <a:ea typeface="Arial"/>
                <a:cs typeface="Arial"/>
                <a:sym typeface="Arial"/>
              </a:rPr>
              <a:t>THE EUROPEAN WAY</a:t>
            </a:r>
            <a:endParaRPr/>
          </a:p>
          <a:p>
            <a:pPr indent="0" lvl="0" marL="0" marR="0" rtl="0" algn="l">
              <a:spcBef>
                <a:spcPts val="0"/>
              </a:spcBef>
              <a:spcAft>
                <a:spcPts val="0"/>
              </a:spcAft>
              <a:buNone/>
            </a:pPr>
            <a:r>
              <a:rPr lang="en-GB" sz="2400">
                <a:solidFill>
                  <a:schemeClr val="lt1"/>
                </a:solidFill>
                <a:latin typeface="Arial"/>
                <a:ea typeface="Arial"/>
                <a:cs typeface="Arial"/>
                <a:sym typeface="Arial"/>
              </a:rPr>
              <a:t>FOR THE DIGITAL DECADE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txBox="1"/>
          <p:nvPr>
            <p:ph type="title"/>
          </p:nvPr>
        </p:nvSpPr>
        <p:spPr>
          <a:xfrm>
            <a:off x="442451" y="432619"/>
            <a:ext cx="11425083" cy="72429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GB"/>
              <a:t>Digital Decade Policy Programme 2030</a:t>
            </a:r>
            <a:endParaRPr/>
          </a:p>
        </p:txBody>
      </p:sp>
      <p:sp>
        <p:nvSpPr>
          <p:cNvPr id="58" name="Google Shape;58;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GB"/>
              <a:t>The DDPP aims to ensure that the European Union achieves its objectives and targets towards a digital transformation of our society and economy in line with the EU´s values, reinforcing our digital leadership and promoting human centred, inclusive and sustainable digital policies empowering citizens and businesses.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GB" u="sng">
                <a:solidFill>
                  <a:schemeClr val="hlink"/>
                </a:solidFill>
                <a:hlinkClick r:id="rId3"/>
              </a:rPr>
              <a:t>https://eur-lex.europa.eu/eli/dec/2022/2481/oj</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3"/>
          <p:cNvSpPr txBox="1"/>
          <p:nvPr>
            <p:ph type="title"/>
          </p:nvPr>
        </p:nvSpPr>
        <p:spPr>
          <a:xfrm>
            <a:off x="216309" y="411677"/>
            <a:ext cx="11769213" cy="7649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GB"/>
              <a:t>Supporting the</a:t>
            </a:r>
            <a:r>
              <a:rPr lang="en-GB">
                <a:solidFill>
                  <a:srgbClr val="FF0000"/>
                </a:solidFill>
              </a:rPr>
              <a:t> </a:t>
            </a:r>
            <a:r>
              <a:rPr lang="en-GB"/>
              <a:t>DDPP through MCPs</a:t>
            </a:r>
            <a:endParaRPr/>
          </a:p>
        </p:txBody>
      </p:sp>
      <p:grpSp>
        <p:nvGrpSpPr>
          <p:cNvPr id="64" name="Google Shape;64;p3"/>
          <p:cNvGrpSpPr/>
          <p:nvPr/>
        </p:nvGrpSpPr>
        <p:grpSpPr>
          <a:xfrm>
            <a:off x="216309" y="1412670"/>
            <a:ext cx="11591082" cy="4915606"/>
            <a:chOff x="216309" y="1412670"/>
            <a:chExt cx="10881771" cy="4915606"/>
          </a:xfrm>
        </p:grpSpPr>
        <p:sp>
          <p:nvSpPr>
            <p:cNvPr id="65" name="Google Shape;65;p3"/>
            <p:cNvSpPr/>
            <p:nvPr/>
          </p:nvSpPr>
          <p:spPr>
            <a:xfrm>
              <a:off x="216309" y="1412670"/>
              <a:ext cx="9391650" cy="1081115"/>
            </a:xfrm>
            <a:custGeom>
              <a:rect b="b" l="l" r="r" t="t"/>
              <a:pathLst>
                <a:path extrusionOk="0" h="1425646" w="9391650">
                  <a:moveTo>
                    <a:pt x="0" y="142565"/>
                  </a:moveTo>
                  <a:cubicBezTo>
                    <a:pt x="0" y="63829"/>
                    <a:pt x="63829" y="0"/>
                    <a:pt x="142565" y="0"/>
                  </a:cubicBezTo>
                  <a:lnTo>
                    <a:pt x="9249085" y="0"/>
                  </a:lnTo>
                  <a:cubicBezTo>
                    <a:pt x="9327821" y="0"/>
                    <a:pt x="9391650" y="63829"/>
                    <a:pt x="9391650" y="142565"/>
                  </a:cubicBezTo>
                  <a:lnTo>
                    <a:pt x="9391650" y="1283081"/>
                  </a:lnTo>
                  <a:cubicBezTo>
                    <a:pt x="9391650" y="1361817"/>
                    <a:pt x="9327821" y="1425646"/>
                    <a:pt x="9249085" y="1425646"/>
                  </a:cubicBezTo>
                  <a:lnTo>
                    <a:pt x="142565" y="1425646"/>
                  </a:lnTo>
                  <a:cubicBezTo>
                    <a:pt x="63829" y="1425646"/>
                    <a:pt x="0" y="1361817"/>
                    <a:pt x="0" y="1283081"/>
                  </a:cubicBezTo>
                  <a:lnTo>
                    <a:pt x="0" y="142565"/>
                  </a:lnTo>
                  <a:close/>
                </a:path>
              </a:pathLst>
            </a:custGeom>
            <a:solidFill>
              <a:schemeClr val="lt1"/>
            </a:solidFill>
            <a:ln cap="flat" cmpd="sng" w="38100">
              <a:solidFill>
                <a:schemeClr val="accent2"/>
              </a:solidFill>
              <a:prstDash val="solid"/>
              <a:round/>
              <a:headEnd len="sm" w="sm" type="none"/>
              <a:tailEnd len="sm" w="sm" type="none"/>
            </a:ln>
          </p:spPr>
          <p:txBody>
            <a:bodyPr anchorCtr="0" anchor="ctr" bIns="110325" lIns="110325" spcFirstLastPara="1" rIns="468000" wrap="square" tIns="110325">
              <a:noAutofit/>
            </a:bodyPr>
            <a:lstStyle/>
            <a:p>
              <a:pPr indent="0" lvl="0" marL="0" marR="0" rtl="0" algn="l">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‘Multi-Country Projects’ are large scale projects facilitating the achievement of the digital targets, they pool the Union’s and Member States’ financing, and meet specific requirements;</a:t>
              </a:r>
              <a:endParaRPr sz="1800">
                <a:solidFill>
                  <a:schemeClr val="dk1"/>
                </a:solidFill>
                <a:latin typeface="Calibri"/>
                <a:ea typeface="Calibri"/>
                <a:cs typeface="Calibri"/>
                <a:sym typeface="Calibri"/>
              </a:endParaRPr>
            </a:p>
          </p:txBody>
        </p:sp>
        <p:sp>
          <p:nvSpPr>
            <p:cNvPr id="66" name="Google Shape;66;p3"/>
            <p:cNvSpPr/>
            <p:nvPr/>
          </p:nvSpPr>
          <p:spPr>
            <a:xfrm>
              <a:off x="779759" y="2729875"/>
              <a:ext cx="9815859" cy="1180110"/>
            </a:xfrm>
            <a:custGeom>
              <a:rect b="b" l="l" r="r" t="t"/>
              <a:pathLst>
                <a:path extrusionOk="0" h="1425646" w="9391650">
                  <a:moveTo>
                    <a:pt x="0" y="142565"/>
                  </a:moveTo>
                  <a:cubicBezTo>
                    <a:pt x="0" y="63829"/>
                    <a:pt x="63829" y="0"/>
                    <a:pt x="142565" y="0"/>
                  </a:cubicBezTo>
                  <a:lnTo>
                    <a:pt x="9249085" y="0"/>
                  </a:lnTo>
                  <a:cubicBezTo>
                    <a:pt x="9327821" y="0"/>
                    <a:pt x="9391650" y="63829"/>
                    <a:pt x="9391650" y="142565"/>
                  </a:cubicBezTo>
                  <a:lnTo>
                    <a:pt x="9391650" y="1283081"/>
                  </a:lnTo>
                  <a:cubicBezTo>
                    <a:pt x="9391650" y="1361817"/>
                    <a:pt x="9327821" y="1425646"/>
                    <a:pt x="9249085" y="1425646"/>
                  </a:cubicBezTo>
                  <a:lnTo>
                    <a:pt x="142565" y="1425646"/>
                  </a:lnTo>
                  <a:cubicBezTo>
                    <a:pt x="63829" y="1425646"/>
                    <a:pt x="0" y="1361817"/>
                    <a:pt x="0" y="1283081"/>
                  </a:cubicBezTo>
                  <a:lnTo>
                    <a:pt x="0" y="142565"/>
                  </a:lnTo>
                  <a:close/>
                </a:path>
              </a:pathLst>
            </a:custGeom>
            <a:solidFill>
              <a:schemeClr val="lt1"/>
            </a:solidFill>
            <a:ln cap="flat" cmpd="sng" w="38100">
              <a:solidFill>
                <a:schemeClr val="accent2"/>
              </a:solidFill>
              <a:prstDash val="solid"/>
              <a:round/>
              <a:headEnd len="sm" w="sm" type="none"/>
              <a:tailEnd len="sm" w="sm" type="none"/>
            </a:ln>
          </p:spPr>
          <p:txBody>
            <a:bodyPr anchorCtr="0" anchor="ctr" bIns="110325" lIns="110325" spcFirstLastPara="1" rIns="468000" wrap="square" tIns="110325">
              <a:noAutofit/>
            </a:bodyPr>
            <a:lstStyle/>
            <a:p>
              <a:pPr indent="0" lvl="0" marL="0" marR="0" rtl="0" algn="l">
                <a:lnSpc>
                  <a:spcPct val="90000"/>
                </a:lnSpc>
                <a:spcBef>
                  <a:spcPts val="0"/>
                </a:spcBef>
                <a:spcAft>
                  <a:spcPts val="0"/>
                </a:spcAft>
                <a:buNone/>
              </a:pPr>
              <a:r>
                <a:rPr lang="en-GB" sz="1800">
                  <a:solidFill>
                    <a:schemeClr val="dk1"/>
                  </a:solidFill>
                  <a:latin typeface="Calibri"/>
                  <a:ea typeface="Calibri"/>
                  <a:cs typeface="Calibri"/>
                  <a:sym typeface="Calibri"/>
                </a:rPr>
                <a:t>An open ended initial list of areas of activity for MCPs is outlined in the DDPP Annex. To add new areas, Commission as an MCP Accelerator can coordinate the implementation of an MCP. </a:t>
              </a:r>
              <a:endParaRPr sz="1800">
                <a:solidFill>
                  <a:schemeClr val="dk1"/>
                </a:solidFill>
                <a:latin typeface="Calibri"/>
                <a:ea typeface="Calibri"/>
                <a:cs typeface="Calibri"/>
                <a:sym typeface="Calibri"/>
              </a:endParaRPr>
            </a:p>
          </p:txBody>
        </p:sp>
        <p:sp>
          <p:nvSpPr>
            <p:cNvPr id="67" name="Google Shape;67;p3"/>
            <p:cNvSpPr/>
            <p:nvPr/>
          </p:nvSpPr>
          <p:spPr>
            <a:xfrm>
              <a:off x="1706430" y="4180821"/>
              <a:ext cx="9391650" cy="2147455"/>
            </a:xfrm>
            <a:custGeom>
              <a:rect b="b" l="l" r="r" t="t"/>
              <a:pathLst>
                <a:path extrusionOk="0" h="1425646" w="9391650">
                  <a:moveTo>
                    <a:pt x="0" y="142565"/>
                  </a:moveTo>
                  <a:cubicBezTo>
                    <a:pt x="0" y="63829"/>
                    <a:pt x="63829" y="0"/>
                    <a:pt x="142565" y="0"/>
                  </a:cubicBezTo>
                  <a:lnTo>
                    <a:pt x="9249085" y="0"/>
                  </a:lnTo>
                  <a:cubicBezTo>
                    <a:pt x="9327821" y="0"/>
                    <a:pt x="9391650" y="63829"/>
                    <a:pt x="9391650" y="142565"/>
                  </a:cubicBezTo>
                  <a:lnTo>
                    <a:pt x="9391650" y="1283081"/>
                  </a:lnTo>
                  <a:cubicBezTo>
                    <a:pt x="9391650" y="1361817"/>
                    <a:pt x="9327821" y="1425646"/>
                    <a:pt x="9249085" y="1425646"/>
                  </a:cubicBezTo>
                  <a:lnTo>
                    <a:pt x="142565" y="1425646"/>
                  </a:lnTo>
                  <a:cubicBezTo>
                    <a:pt x="63829" y="1425646"/>
                    <a:pt x="0" y="1361817"/>
                    <a:pt x="0" y="1283081"/>
                  </a:cubicBezTo>
                  <a:lnTo>
                    <a:pt x="0" y="142565"/>
                  </a:lnTo>
                  <a:close/>
                </a:path>
              </a:pathLst>
            </a:custGeom>
            <a:solidFill>
              <a:schemeClr val="lt1"/>
            </a:solidFill>
            <a:ln cap="flat" cmpd="sng" w="38100">
              <a:solidFill>
                <a:schemeClr val="accent4"/>
              </a:solidFill>
              <a:prstDash val="solid"/>
              <a:round/>
              <a:headEnd len="sm" w="sm" type="none"/>
              <a:tailEnd len="sm" w="sm" type="none"/>
            </a:ln>
          </p:spPr>
          <p:txBody>
            <a:bodyPr anchorCtr="0" anchor="ctr" bIns="110325" lIns="110325" spcFirstLastPara="1" rIns="468000" wrap="square" tIns="110325">
              <a:noAutofit/>
            </a:bodyPr>
            <a:lstStyle/>
            <a:p>
              <a:pPr indent="0" lvl="0" marL="0" marR="0" rtl="0" algn="l">
                <a:lnSpc>
                  <a:spcPct val="9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Multi-Country Projects may be implemented by the following mechanisms:</a:t>
              </a:r>
              <a:endParaRPr/>
            </a:p>
            <a:p>
              <a:pPr indent="-171450" lvl="1" marL="171450" marR="0" rtl="0" algn="l">
                <a:lnSpc>
                  <a:spcPct val="90000"/>
                </a:lnSpc>
                <a:spcBef>
                  <a:spcPts val="63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Joint Undertakings;</a:t>
              </a:r>
              <a:endParaRPr/>
            </a:p>
            <a:p>
              <a:pPr indent="-171450" lvl="1" marL="171450" marR="0" rtl="0" algn="l">
                <a:lnSpc>
                  <a:spcPct val="90000"/>
                </a:lnSpc>
                <a:spcBef>
                  <a:spcPts val="27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European Research Infrastructure Consortia;</a:t>
              </a:r>
              <a:endParaRPr/>
            </a:p>
            <a:p>
              <a:pPr indent="-171450" lvl="1" marL="171450" marR="0" rtl="0" algn="l">
                <a:lnSpc>
                  <a:spcPct val="90000"/>
                </a:lnSpc>
                <a:spcBef>
                  <a:spcPts val="27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the Union’s Agencies; </a:t>
              </a:r>
              <a:endParaRPr/>
            </a:p>
            <a:p>
              <a:pPr indent="-171450" lvl="1" marL="171450" marR="0" rtl="0" algn="l">
                <a:lnSpc>
                  <a:spcPct val="90000"/>
                </a:lnSpc>
                <a:spcBef>
                  <a:spcPts val="27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the execution of Important Projects of Common European Interest;</a:t>
              </a:r>
              <a:endParaRPr b="0"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27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European Digital Infrastructure Consortia (EDICs)</a:t>
              </a:r>
              <a:endParaRPr/>
            </a:p>
            <a:p>
              <a:pPr indent="-171450" lvl="1" marL="171450" marR="0" rtl="0" algn="l">
                <a:lnSpc>
                  <a:spcPct val="90000"/>
                </a:lnSpc>
                <a:spcBef>
                  <a:spcPts val="27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Independently, or through other appropriate mechanisms</a:t>
              </a:r>
              <a:endParaRPr b="0" i="0" sz="1800" u="none" cap="none" strike="noStrike">
                <a:solidFill>
                  <a:schemeClr val="dk1"/>
                </a:solidFill>
                <a:latin typeface="Calibri"/>
                <a:ea typeface="Calibri"/>
                <a:cs typeface="Calibri"/>
                <a:sym typeface="Calibri"/>
              </a:endParaRPr>
            </a:p>
          </p:txBody>
        </p:sp>
        <p:sp>
          <p:nvSpPr>
            <p:cNvPr id="68" name="Google Shape;68;p3"/>
            <p:cNvSpPr/>
            <p:nvPr/>
          </p:nvSpPr>
          <p:spPr>
            <a:xfrm>
              <a:off x="8839290" y="2167545"/>
              <a:ext cx="926670" cy="926670"/>
            </a:xfrm>
            <a:custGeom>
              <a:rect b="b" l="l" r="r" t="t"/>
              <a:pathLst>
                <a:path extrusionOk="0" h="926670" w="926670">
                  <a:moveTo>
                    <a:pt x="0" y="509669"/>
                  </a:moveTo>
                  <a:lnTo>
                    <a:pt x="208501" y="509669"/>
                  </a:lnTo>
                  <a:lnTo>
                    <a:pt x="208501" y="0"/>
                  </a:lnTo>
                  <a:lnTo>
                    <a:pt x="718169" y="0"/>
                  </a:lnTo>
                  <a:lnTo>
                    <a:pt x="718169" y="509669"/>
                  </a:lnTo>
                  <a:lnTo>
                    <a:pt x="926670" y="509669"/>
                  </a:lnTo>
                  <a:lnTo>
                    <a:pt x="463335" y="926670"/>
                  </a:lnTo>
                  <a:lnTo>
                    <a:pt x="0" y="509669"/>
                  </a:lnTo>
                  <a:close/>
                </a:path>
              </a:pathLst>
            </a:custGeom>
            <a:solidFill>
              <a:srgbClr val="E2D8EA">
                <a:alpha val="89803"/>
              </a:srgbClr>
            </a:solidFill>
            <a:ln cap="flat" cmpd="sng" w="10775">
              <a:solidFill>
                <a:srgbClr val="E2D8EA">
                  <a:alpha val="89803"/>
                </a:srgbClr>
              </a:solidFill>
              <a:prstDash val="solid"/>
              <a:round/>
              <a:headEnd len="sm" w="sm" type="none"/>
              <a:tailEnd len="sm" w="sm" type="none"/>
            </a:ln>
          </p:spPr>
          <p:txBody>
            <a:bodyPr anchorCtr="0" anchor="ctr" bIns="252200" lIns="231350" spcFirstLastPara="1" rIns="231350" wrap="square" tIns="22850">
              <a:noAutofit/>
            </a:bodyPr>
            <a:lstStyle/>
            <a:p>
              <a:pPr indent="0" lvl="0" marL="0" marR="0" rtl="0" algn="ctr">
                <a:lnSpc>
                  <a:spcPct val="90000"/>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9" name="Google Shape;69;p3"/>
            <p:cNvSpPr/>
            <p:nvPr/>
          </p:nvSpPr>
          <p:spPr>
            <a:xfrm>
              <a:off x="9765960" y="3700945"/>
              <a:ext cx="926670" cy="926670"/>
            </a:xfrm>
            <a:custGeom>
              <a:rect b="b" l="l" r="r" t="t"/>
              <a:pathLst>
                <a:path extrusionOk="0" h="926670" w="926670">
                  <a:moveTo>
                    <a:pt x="0" y="509669"/>
                  </a:moveTo>
                  <a:lnTo>
                    <a:pt x="208501" y="509669"/>
                  </a:lnTo>
                  <a:lnTo>
                    <a:pt x="208501" y="0"/>
                  </a:lnTo>
                  <a:lnTo>
                    <a:pt x="718169" y="0"/>
                  </a:lnTo>
                  <a:lnTo>
                    <a:pt x="718169" y="509669"/>
                  </a:lnTo>
                  <a:lnTo>
                    <a:pt x="926670" y="509669"/>
                  </a:lnTo>
                  <a:lnTo>
                    <a:pt x="463335" y="926670"/>
                  </a:lnTo>
                  <a:lnTo>
                    <a:pt x="0" y="509669"/>
                  </a:lnTo>
                  <a:close/>
                </a:path>
              </a:pathLst>
            </a:custGeom>
            <a:solidFill>
              <a:srgbClr val="E2D8EA">
                <a:alpha val="89803"/>
              </a:srgbClr>
            </a:solidFill>
            <a:ln cap="flat" cmpd="sng" w="10775">
              <a:solidFill>
                <a:srgbClr val="E2D8EA">
                  <a:alpha val="89803"/>
                </a:srgbClr>
              </a:solidFill>
              <a:prstDash val="solid"/>
              <a:round/>
              <a:headEnd len="sm" w="sm" type="none"/>
              <a:tailEnd len="sm" w="sm" type="none"/>
            </a:ln>
          </p:spPr>
          <p:txBody>
            <a:bodyPr anchorCtr="0" anchor="ctr" bIns="252200" lIns="231350" spcFirstLastPara="1" rIns="231350" wrap="square" tIns="22850">
              <a:noAutofit/>
            </a:bodyPr>
            <a:lstStyle/>
            <a:p>
              <a:pPr indent="0" lvl="0" marL="0" marR="0" rtl="0" algn="ctr">
                <a:lnSpc>
                  <a:spcPct val="90000"/>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txBox="1"/>
          <p:nvPr/>
        </p:nvSpPr>
        <p:spPr>
          <a:xfrm>
            <a:off x="631628" y="396872"/>
            <a:ext cx="1156037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FFFFFF"/>
                </a:solidFill>
                <a:latin typeface="Arial"/>
                <a:ea typeface="Arial"/>
                <a:cs typeface="Arial"/>
                <a:sym typeface="Arial"/>
              </a:rPr>
              <a:t>Multi-Country Projects (MCPs): collaboration among Member States</a:t>
            </a:r>
            <a:endParaRPr/>
          </a:p>
        </p:txBody>
      </p:sp>
      <p:sp>
        <p:nvSpPr>
          <p:cNvPr id="76" name="Google Shape;76;p4"/>
          <p:cNvSpPr txBox="1"/>
          <p:nvPr/>
        </p:nvSpPr>
        <p:spPr>
          <a:xfrm>
            <a:off x="173492" y="2132315"/>
            <a:ext cx="5414508" cy="2882091"/>
          </a:xfrm>
          <a:prstGeom prst="rect">
            <a:avLst/>
          </a:prstGeom>
          <a:noFill/>
          <a:ln>
            <a:noFill/>
          </a:ln>
        </p:spPr>
        <p:txBody>
          <a:bodyPr anchorCtr="0" anchor="t" bIns="45700" lIns="91425" spcFirstLastPara="1" rIns="91425" wrap="square" tIns="45700">
            <a:noAutofit/>
          </a:bodyPr>
          <a:lstStyle/>
          <a:p>
            <a:pPr indent="-342900" lvl="1" marL="342900" marR="0" rtl="0" algn="l">
              <a:lnSpc>
                <a:spcPct val="90000"/>
              </a:lnSpc>
              <a:spcBef>
                <a:spcPts val="0"/>
              </a:spcBef>
              <a:spcAft>
                <a:spcPts val="0"/>
              </a:spcAft>
              <a:buClr>
                <a:srgbClr val="A62C86"/>
              </a:buClr>
              <a:buSzPts val="2000"/>
              <a:buFont typeface="Arial"/>
              <a:buChar char="•"/>
            </a:pPr>
            <a:r>
              <a:rPr b="1" i="0" lang="en-GB" sz="2000" u="none" cap="none" strike="noStrike">
                <a:solidFill>
                  <a:srgbClr val="4D4D4D"/>
                </a:solidFill>
                <a:latin typeface="Arial"/>
                <a:ea typeface="Arial"/>
                <a:cs typeface="Arial"/>
                <a:sym typeface="Arial"/>
              </a:rPr>
              <a:t>MCPs</a:t>
            </a:r>
            <a:r>
              <a:rPr b="0" i="0" lang="en-GB" sz="2000" u="none" cap="none" strike="noStrike">
                <a:solidFill>
                  <a:srgbClr val="4D4D4D"/>
                </a:solidFill>
                <a:latin typeface="Arial"/>
                <a:ea typeface="Arial"/>
                <a:cs typeface="Arial"/>
                <a:sym typeface="Arial"/>
              </a:rPr>
              <a:t>: large scale projects for  the EU digital transformation,  supporting the achievement of the Digital Decade objectives and targets. </a:t>
            </a:r>
            <a:endParaRPr/>
          </a:p>
          <a:p>
            <a:pPr indent="-342900" lvl="1" marL="342900" marR="0" rtl="0" algn="l">
              <a:lnSpc>
                <a:spcPct val="90000"/>
              </a:lnSpc>
              <a:spcBef>
                <a:spcPts val="1800"/>
              </a:spcBef>
              <a:spcAft>
                <a:spcPts val="0"/>
              </a:spcAft>
              <a:buClr>
                <a:srgbClr val="A62C86"/>
              </a:buClr>
              <a:buSzPts val="2000"/>
              <a:buFont typeface="Arial"/>
              <a:buChar char="•"/>
            </a:pPr>
            <a:r>
              <a:rPr b="1" i="0" lang="en-GB" sz="2000" u="none" cap="none" strike="noStrike">
                <a:solidFill>
                  <a:srgbClr val="4D4D4D"/>
                </a:solidFill>
                <a:latin typeface="Arial"/>
                <a:ea typeface="Arial"/>
                <a:cs typeface="Arial"/>
                <a:sym typeface="Arial"/>
              </a:rPr>
              <a:t>MCPs</a:t>
            </a:r>
            <a:r>
              <a:rPr b="0" i="0" lang="en-GB" sz="2000" u="none" cap="none" strike="noStrike">
                <a:solidFill>
                  <a:srgbClr val="4D4D4D"/>
                </a:solidFill>
                <a:latin typeface="Arial"/>
                <a:ea typeface="Arial"/>
                <a:cs typeface="Arial"/>
                <a:sym typeface="Arial"/>
              </a:rPr>
              <a:t>: Addressing strategic vulnerabilities and dependencies along the supply chain.</a:t>
            </a:r>
            <a:endParaRPr/>
          </a:p>
          <a:p>
            <a:pPr indent="-342900" lvl="1" marL="342900" marR="0" rtl="0" algn="l">
              <a:lnSpc>
                <a:spcPct val="90000"/>
              </a:lnSpc>
              <a:spcBef>
                <a:spcPts val="1800"/>
              </a:spcBef>
              <a:spcAft>
                <a:spcPts val="0"/>
              </a:spcAft>
              <a:buClr>
                <a:srgbClr val="A62C86"/>
              </a:buClr>
              <a:buSzPts val="2000"/>
              <a:buFont typeface="Arial"/>
              <a:buChar char="•"/>
            </a:pPr>
            <a:r>
              <a:rPr b="1" i="0" lang="en-GB" sz="2000" u="none" cap="none" strike="noStrike">
                <a:solidFill>
                  <a:srgbClr val="4D4D4D"/>
                </a:solidFill>
                <a:latin typeface="Arial"/>
                <a:ea typeface="Arial"/>
                <a:cs typeface="Arial"/>
                <a:sym typeface="Arial"/>
              </a:rPr>
              <a:t>MCPs</a:t>
            </a:r>
            <a:r>
              <a:rPr b="0" i="0" lang="en-GB" sz="2000" u="none" cap="none" strike="noStrike">
                <a:solidFill>
                  <a:srgbClr val="4D4D4D"/>
                </a:solidFill>
                <a:latin typeface="Arial"/>
                <a:ea typeface="Arial"/>
                <a:cs typeface="Arial"/>
                <a:sym typeface="Arial"/>
              </a:rPr>
              <a:t>: pool EU, national, and private resources to achieve progress that no MS could do on its own.</a:t>
            </a:r>
            <a:endParaRPr/>
          </a:p>
        </p:txBody>
      </p:sp>
      <p:grpSp>
        <p:nvGrpSpPr>
          <p:cNvPr id="77" name="Google Shape;77;p4"/>
          <p:cNvGrpSpPr/>
          <p:nvPr/>
        </p:nvGrpSpPr>
        <p:grpSpPr>
          <a:xfrm>
            <a:off x="5293225" y="1659732"/>
            <a:ext cx="6756283" cy="3827255"/>
            <a:chOff x="1781261" y="2402367"/>
            <a:chExt cx="8118973" cy="4177724"/>
          </a:xfrm>
        </p:grpSpPr>
        <p:pic>
          <p:nvPicPr>
            <p:cNvPr id="78" name="Google Shape;78;p4"/>
            <p:cNvPicPr preferRelativeResize="0"/>
            <p:nvPr/>
          </p:nvPicPr>
          <p:blipFill rotWithShape="1">
            <a:blip r:embed="rId3">
              <a:alphaModFix/>
            </a:blip>
            <a:srcRect b="0" l="0" r="0" t="0"/>
            <a:stretch/>
          </p:blipFill>
          <p:spPr>
            <a:xfrm>
              <a:off x="1781261" y="2402367"/>
              <a:ext cx="8118973" cy="4177724"/>
            </a:xfrm>
            <a:prstGeom prst="rect">
              <a:avLst/>
            </a:prstGeom>
            <a:noFill/>
            <a:ln>
              <a:noFill/>
            </a:ln>
          </p:spPr>
        </p:pic>
        <p:pic>
          <p:nvPicPr>
            <p:cNvPr id="79" name="Google Shape;79;p4"/>
            <p:cNvPicPr preferRelativeResize="0"/>
            <p:nvPr/>
          </p:nvPicPr>
          <p:blipFill rotWithShape="1">
            <a:blip r:embed="rId4">
              <a:alphaModFix/>
            </a:blip>
            <a:srcRect b="0" l="0" r="0" t="0"/>
            <a:stretch/>
          </p:blipFill>
          <p:spPr>
            <a:xfrm>
              <a:off x="8126486" y="4491229"/>
              <a:ext cx="1692369" cy="1808284"/>
            </a:xfrm>
            <a:prstGeom prst="rect">
              <a:avLst/>
            </a:prstGeom>
            <a:noFill/>
            <a:ln>
              <a:noFill/>
            </a:ln>
          </p:spPr>
        </p:pic>
        <p:pic>
          <p:nvPicPr>
            <p:cNvPr id="80" name="Google Shape;80;p4"/>
            <p:cNvPicPr preferRelativeResize="0"/>
            <p:nvPr/>
          </p:nvPicPr>
          <p:blipFill rotWithShape="1">
            <a:blip r:embed="rId5">
              <a:alphaModFix/>
            </a:blip>
            <a:srcRect b="0" l="0" r="0" t="0"/>
            <a:stretch/>
          </p:blipFill>
          <p:spPr>
            <a:xfrm>
              <a:off x="1781261" y="4654880"/>
              <a:ext cx="1467275" cy="1747289"/>
            </a:xfrm>
            <a:prstGeom prst="rect">
              <a:avLst/>
            </a:prstGeom>
            <a:noFill/>
            <a:ln>
              <a:noFill/>
            </a:ln>
          </p:spPr>
        </p:pic>
      </p:grpSp>
      <p:sp>
        <p:nvSpPr>
          <p:cNvPr id="81" name="Google Shape;81;p4"/>
          <p:cNvSpPr/>
          <p:nvPr/>
        </p:nvSpPr>
        <p:spPr>
          <a:xfrm>
            <a:off x="507076" y="5754653"/>
            <a:ext cx="9115099" cy="7941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600">
                <a:solidFill>
                  <a:srgbClr val="4D4D4D"/>
                </a:solidFill>
                <a:latin typeface="Arial"/>
                <a:ea typeface="Arial"/>
                <a:cs typeface="Arial"/>
                <a:sym typeface="Arial"/>
              </a:rPr>
              <a:t>The concept has been introduced to the MS during the Recovery and Resilience Facility negotiations. Some MS have already outlined investments into MCPs in their Recovery and Resilience Plans.</a:t>
            </a:r>
            <a:endParaRPr sz="1600">
              <a:solidFill>
                <a:srgbClr val="4D4D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pSp>
        <p:nvGrpSpPr>
          <p:cNvPr id="87" name="Google Shape;87;p5"/>
          <p:cNvGrpSpPr/>
          <p:nvPr/>
        </p:nvGrpSpPr>
        <p:grpSpPr>
          <a:xfrm>
            <a:off x="494126" y="1982540"/>
            <a:ext cx="6294643" cy="4224296"/>
            <a:chOff x="-34659" y="2325425"/>
            <a:chExt cx="6814393" cy="4422380"/>
          </a:xfrm>
        </p:grpSpPr>
        <p:sp>
          <p:nvSpPr>
            <p:cNvPr id="88" name="Google Shape;88;p5"/>
            <p:cNvSpPr/>
            <p:nvPr/>
          </p:nvSpPr>
          <p:spPr>
            <a:xfrm rot="5400000">
              <a:off x="5139657" y="3839297"/>
              <a:ext cx="1137632" cy="2142522"/>
            </a:xfrm>
            <a:prstGeom prst="rect">
              <a:avLst/>
            </a:prstGeom>
            <a:gradFill>
              <a:gsLst>
                <a:gs pos="0">
                  <a:srgbClr val="401660"/>
                </a:gs>
                <a:gs pos="50000">
                  <a:srgbClr val="5D218B"/>
                </a:gs>
                <a:gs pos="100000">
                  <a:srgbClr val="7127A8"/>
                </a:gs>
              </a:gsLst>
              <a:lin ang="16200000" scaled="0"/>
            </a:gradFill>
            <a:ln cap="flat" cmpd="sng" w="10775">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Arial"/>
                <a:ea typeface="Arial"/>
                <a:cs typeface="Arial"/>
                <a:sym typeface="Arial"/>
              </a:endParaRPr>
            </a:p>
          </p:txBody>
        </p:sp>
        <p:sp>
          <p:nvSpPr>
            <p:cNvPr id="89" name="Google Shape;89;p5"/>
            <p:cNvSpPr/>
            <p:nvPr/>
          </p:nvSpPr>
          <p:spPr>
            <a:xfrm rot="-5400000">
              <a:off x="467787" y="3839296"/>
              <a:ext cx="1137631" cy="2142522"/>
            </a:xfrm>
            <a:prstGeom prst="rect">
              <a:avLst/>
            </a:prstGeom>
            <a:gradFill>
              <a:gsLst>
                <a:gs pos="0">
                  <a:srgbClr val="401660"/>
                </a:gs>
                <a:gs pos="50000">
                  <a:srgbClr val="5D218B"/>
                </a:gs>
                <a:gs pos="100000">
                  <a:srgbClr val="7127A8"/>
                </a:gs>
              </a:gsLst>
              <a:lin ang="16200000" scaled="0"/>
            </a:gradFill>
            <a:ln cap="flat" cmpd="sng" w="10775">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Arial"/>
                <a:ea typeface="Arial"/>
                <a:cs typeface="Arial"/>
                <a:sym typeface="Arial"/>
              </a:endParaRPr>
            </a:p>
          </p:txBody>
        </p:sp>
        <p:sp>
          <p:nvSpPr>
            <p:cNvPr id="90" name="Google Shape;90;p5"/>
            <p:cNvSpPr/>
            <p:nvPr/>
          </p:nvSpPr>
          <p:spPr>
            <a:xfrm>
              <a:off x="2427431" y="2325425"/>
              <a:ext cx="1741074" cy="1584024"/>
            </a:xfrm>
            <a:prstGeom prst="rect">
              <a:avLst/>
            </a:prstGeom>
            <a:gradFill>
              <a:gsLst>
                <a:gs pos="0">
                  <a:srgbClr val="401660"/>
                </a:gs>
                <a:gs pos="50000">
                  <a:srgbClr val="5D218B"/>
                </a:gs>
                <a:gs pos="100000">
                  <a:srgbClr val="7127A8"/>
                </a:gs>
              </a:gsLst>
              <a:lin ang="16200000" scaled="0"/>
            </a:gradFill>
            <a:ln cap="flat" cmpd="sng" w="10775">
              <a:solidFill>
                <a:srgbClr val="7E609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Calibri"/>
                <a:buNone/>
              </a:pPr>
              <a:r>
                <a:rPr b="1" i="0" lang="en-GB" sz="2000" u="none" cap="none" strike="noStrike">
                  <a:solidFill>
                    <a:srgbClr val="FFFFFF"/>
                  </a:solidFill>
                  <a:latin typeface="Calibri"/>
                  <a:ea typeface="Calibri"/>
                  <a:cs typeface="Calibri"/>
                  <a:sym typeface="Calibri"/>
                </a:rPr>
                <a:t>Connecting Europe Facility</a:t>
              </a:r>
              <a:endParaRPr/>
            </a:p>
          </p:txBody>
        </p:sp>
        <p:sp>
          <p:nvSpPr>
            <p:cNvPr id="91" name="Google Shape;91;p5"/>
            <p:cNvSpPr/>
            <p:nvPr/>
          </p:nvSpPr>
          <p:spPr>
            <a:xfrm>
              <a:off x="1856913" y="3550646"/>
              <a:ext cx="2920519" cy="2742588"/>
            </a:xfrm>
            <a:prstGeom prst="ellipse">
              <a:avLst/>
            </a:prstGeom>
            <a:solidFill>
              <a:schemeClr val="lt1"/>
            </a:solidFill>
            <a:ln cap="flat" cmpd="sng" w="28575">
              <a:solidFill>
                <a:srgbClr val="6231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23188"/>
                </a:buClr>
                <a:buSzPts val="2000"/>
                <a:buFont typeface="Arial"/>
                <a:buNone/>
              </a:pPr>
              <a:r>
                <a:rPr b="1" i="0" lang="en-GB" sz="2000" u="none" cap="none" strike="noStrike">
                  <a:solidFill>
                    <a:srgbClr val="623188"/>
                  </a:solidFill>
                  <a:latin typeface="Arial"/>
                  <a:ea typeface="Arial"/>
                  <a:cs typeface="Arial"/>
                  <a:sym typeface="Arial"/>
                </a:rPr>
                <a:t>EU</a:t>
              </a:r>
              <a:r>
                <a:rPr b="0" i="0" lang="en-GB" sz="2000" u="none" cap="none" strike="noStrike">
                  <a:solidFill>
                    <a:srgbClr val="623188"/>
                  </a:solidFill>
                  <a:latin typeface="Arial"/>
                  <a:ea typeface="Arial"/>
                  <a:cs typeface="Arial"/>
                  <a:sym typeface="Arial"/>
                </a:rPr>
                <a:t> </a:t>
              </a:r>
              <a:r>
                <a:rPr b="1" i="0" lang="en-GB" sz="2000" u="none" cap="none" strike="noStrike">
                  <a:solidFill>
                    <a:srgbClr val="623188"/>
                  </a:solidFill>
                  <a:latin typeface="Arial"/>
                  <a:ea typeface="Arial"/>
                  <a:cs typeface="Arial"/>
                  <a:sym typeface="Arial"/>
                </a:rPr>
                <a:t>Multi-country Projects</a:t>
              </a:r>
              <a:endParaRPr/>
            </a:p>
          </p:txBody>
        </p:sp>
        <p:sp>
          <p:nvSpPr>
            <p:cNvPr id="92" name="Google Shape;92;p5"/>
            <p:cNvSpPr/>
            <p:nvPr/>
          </p:nvSpPr>
          <p:spPr>
            <a:xfrm>
              <a:off x="4168504" y="3460783"/>
              <a:ext cx="1983345" cy="742934"/>
            </a:xfrm>
            <a:prstGeom prst="roundRect">
              <a:avLst>
                <a:gd fmla="val 16667" name="adj"/>
              </a:avLst>
            </a:prstGeom>
            <a:solidFill>
              <a:schemeClr val="lt1"/>
            </a:solidFill>
            <a:ln cap="flat" cmpd="sng" w="28575">
              <a:solidFill>
                <a:srgbClr val="521B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21B93"/>
                </a:buClr>
                <a:buSzPts val="2000"/>
                <a:buFont typeface="Calibri"/>
                <a:buNone/>
              </a:pPr>
              <a:r>
                <a:rPr b="1" i="0" lang="en-GB" sz="2000" u="none" cap="none" strike="noStrike">
                  <a:solidFill>
                    <a:srgbClr val="521B93"/>
                  </a:solidFill>
                  <a:latin typeface="Calibri"/>
                  <a:ea typeface="Calibri"/>
                  <a:cs typeface="Calibri"/>
                  <a:sym typeface="Calibri"/>
                </a:rPr>
                <a:t>Technologies</a:t>
              </a:r>
              <a:endParaRPr/>
            </a:p>
          </p:txBody>
        </p:sp>
        <p:sp>
          <p:nvSpPr>
            <p:cNvPr id="93" name="Google Shape;93;p5"/>
            <p:cNvSpPr/>
            <p:nvPr/>
          </p:nvSpPr>
          <p:spPr>
            <a:xfrm>
              <a:off x="2292171" y="6072411"/>
              <a:ext cx="1983345" cy="675394"/>
            </a:xfrm>
            <a:prstGeom prst="roundRect">
              <a:avLst>
                <a:gd fmla="val 16667" name="adj"/>
              </a:avLst>
            </a:prstGeom>
            <a:solidFill>
              <a:schemeClr val="lt1"/>
            </a:solidFill>
            <a:ln cap="flat" cmpd="sng" w="28575">
              <a:solidFill>
                <a:srgbClr val="521B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21B93"/>
                </a:buClr>
                <a:buSzPts val="2000"/>
                <a:buFont typeface="Calibri"/>
                <a:buNone/>
              </a:pPr>
              <a:r>
                <a:rPr b="1" i="0" lang="en-GB" sz="2000" u="none" cap="none" strike="noStrike">
                  <a:solidFill>
                    <a:srgbClr val="521B93"/>
                  </a:solidFill>
                  <a:latin typeface="Calibri"/>
                  <a:ea typeface="Calibri"/>
                  <a:cs typeface="Calibri"/>
                  <a:sym typeface="Calibri"/>
                </a:rPr>
                <a:t>Skills</a:t>
              </a:r>
              <a:endParaRPr/>
            </a:p>
          </p:txBody>
        </p:sp>
        <p:sp>
          <p:nvSpPr>
            <p:cNvPr id="94" name="Google Shape;94;p5"/>
            <p:cNvSpPr/>
            <p:nvPr/>
          </p:nvSpPr>
          <p:spPr>
            <a:xfrm>
              <a:off x="498893" y="3405750"/>
              <a:ext cx="1983345" cy="742933"/>
            </a:xfrm>
            <a:prstGeom prst="roundRect">
              <a:avLst>
                <a:gd fmla="val 16667" name="adj"/>
              </a:avLst>
            </a:prstGeom>
            <a:solidFill>
              <a:schemeClr val="lt1"/>
            </a:solidFill>
            <a:ln cap="flat" cmpd="sng" w="28575">
              <a:solidFill>
                <a:srgbClr val="521B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21B93"/>
                </a:buClr>
                <a:buSzPts val="2000"/>
                <a:buFont typeface="Calibri"/>
                <a:buNone/>
              </a:pPr>
              <a:r>
                <a:rPr b="1" i="0" lang="en-GB" sz="2000" u="none" cap="none" strike="noStrike">
                  <a:solidFill>
                    <a:srgbClr val="521B93"/>
                  </a:solidFill>
                  <a:latin typeface="Calibri"/>
                  <a:ea typeface="Calibri"/>
                  <a:cs typeface="Calibri"/>
                  <a:sym typeface="Calibri"/>
                </a:rPr>
                <a:t>Infrastructures</a:t>
              </a:r>
              <a:endParaRPr/>
            </a:p>
          </p:txBody>
        </p:sp>
        <p:sp>
          <p:nvSpPr>
            <p:cNvPr id="95" name="Google Shape;95;p5"/>
            <p:cNvSpPr/>
            <p:nvPr/>
          </p:nvSpPr>
          <p:spPr>
            <a:xfrm>
              <a:off x="-2644" y="4541249"/>
              <a:ext cx="18267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Calibri"/>
                <a:buNone/>
              </a:pPr>
              <a:r>
                <a:rPr b="1" i="0" lang="en-GB" sz="2000" u="none" cap="none" strike="noStrike">
                  <a:solidFill>
                    <a:srgbClr val="FFFFFF"/>
                  </a:solidFill>
                  <a:latin typeface="Calibri"/>
                  <a:ea typeface="Calibri"/>
                  <a:cs typeface="Calibri"/>
                  <a:sym typeface="Calibri"/>
                </a:rPr>
                <a:t>Digital Europe</a:t>
              </a:r>
              <a:br>
                <a:rPr b="1" i="0" lang="en-GB" sz="2000" u="none" cap="none" strike="noStrike">
                  <a:solidFill>
                    <a:srgbClr val="FFFFFF"/>
                  </a:solidFill>
                  <a:latin typeface="Calibri"/>
                  <a:ea typeface="Calibri"/>
                  <a:cs typeface="Calibri"/>
                  <a:sym typeface="Calibri"/>
                </a:rPr>
              </a:br>
              <a:r>
                <a:rPr b="1" i="0" lang="en-GB" sz="2000" u="none" cap="none" strike="noStrike">
                  <a:solidFill>
                    <a:srgbClr val="FFFFFF"/>
                  </a:solidFill>
                  <a:latin typeface="Calibri"/>
                  <a:ea typeface="Calibri"/>
                  <a:cs typeface="Calibri"/>
                  <a:sym typeface="Calibri"/>
                </a:rPr>
                <a:t>Programme</a:t>
              </a:r>
              <a:endParaRPr b="0" i="0" sz="2000" u="none" cap="none" strike="noStrike">
                <a:solidFill>
                  <a:srgbClr val="FFFFFF"/>
                </a:solidFill>
                <a:latin typeface="Arial"/>
                <a:ea typeface="Arial"/>
                <a:cs typeface="Arial"/>
                <a:sym typeface="Arial"/>
              </a:endParaRPr>
            </a:p>
          </p:txBody>
        </p:sp>
        <p:sp>
          <p:nvSpPr>
            <p:cNvPr id="96" name="Google Shape;96;p5"/>
            <p:cNvSpPr/>
            <p:nvPr/>
          </p:nvSpPr>
          <p:spPr>
            <a:xfrm>
              <a:off x="4827604" y="4500744"/>
              <a:ext cx="182665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Calibri"/>
                <a:buNone/>
              </a:pPr>
              <a:r>
                <a:rPr b="1" i="0" lang="en-GB" sz="2000" u="none" cap="none" strike="noStrike">
                  <a:solidFill>
                    <a:srgbClr val="FFFFFF"/>
                  </a:solidFill>
                  <a:latin typeface="Calibri"/>
                  <a:ea typeface="Calibri"/>
                  <a:cs typeface="Calibri"/>
                  <a:sym typeface="Calibri"/>
                </a:rPr>
                <a:t>Horizon Europe</a:t>
              </a:r>
              <a:br>
                <a:rPr b="1" i="0" lang="en-GB" sz="2000" u="none" cap="none" strike="noStrike">
                  <a:solidFill>
                    <a:srgbClr val="FFFFFF"/>
                  </a:solidFill>
                  <a:latin typeface="Calibri"/>
                  <a:ea typeface="Calibri"/>
                  <a:cs typeface="Calibri"/>
                  <a:sym typeface="Calibri"/>
                </a:rPr>
              </a:br>
              <a:r>
                <a:rPr b="1" i="0" lang="en-GB" sz="2000" u="none" cap="none" strike="noStrike">
                  <a:solidFill>
                    <a:srgbClr val="FFFFFF"/>
                  </a:solidFill>
                  <a:latin typeface="Calibri"/>
                  <a:ea typeface="Calibri"/>
                  <a:cs typeface="Calibri"/>
                  <a:sym typeface="Calibri"/>
                </a:rPr>
                <a:t>Programme</a:t>
              </a:r>
              <a:endParaRPr b="0" i="0" sz="2000" u="none" cap="none" strike="noStrike">
                <a:solidFill>
                  <a:srgbClr val="FFFFFF"/>
                </a:solidFill>
                <a:latin typeface="Arial"/>
                <a:ea typeface="Arial"/>
                <a:cs typeface="Arial"/>
                <a:sym typeface="Arial"/>
              </a:endParaRPr>
            </a:p>
          </p:txBody>
        </p:sp>
        <p:sp>
          <p:nvSpPr>
            <p:cNvPr id="97" name="Google Shape;97;p5"/>
            <p:cNvSpPr txBox="1"/>
            <p:nvPr/>
          </p:nvSpPr>
          <p:spPr>
            <a:xfrm>
              <a:off x="5277889" y="5342696"/>
              <a:ext cx="1341783" cy="418872"/>
            </a:xfrm>
            <a:prstGeom prst="rect">
              <a:avLst/>
            </a:prstGeom>
            <a:solidFill>
              <a:schemeClr val="lt2"/>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4D4D4D"/>
                </a:buClr>
                <a:buSzPts val="2000"/>
                <a:buFont typeface="Arial"/>
                <a:buNone/>
              </a:pPr>
              <a:r>
                <a:rPr b="1" i="0" lang="en-GB" sz="2000" u="none" cap="none" strike="noStrike">
                  <a:solidFill>
                    <a:srgbClr val="4D4D4D"/>
                  </a:solidFill>
                  <a:latin typeface="Arial"/>
                  <a:ea typeface="Arial"/>
                  <a:cs typeface="Arial"/>
                  <a:sym typeface="Arial"/>
                </a:rPr>
                <a:t>14-15 B€</a:t>
              </a:r>
              <a:endParaRPr/>
            </a:p>
          </p:txBody>
        </p:sp>
        <p:sp>
          <p:nvSpPr>
            <p:cNvPr id="98" name="Google Shape;98;p5"/>
            <p:cNvSpPr txBox="1"/>
            <p:nvPr/>
          </p:nvSpPr>
          <p:spPr>
            <a:xfrm>
              <a:off x="293675" y="5342697"/>
              <a:ext cx="1017270" cy="418872"/>
            </a:xfrm>
            <a:prstGeom prst="rect">
              <a:avLst/>
            </a:prstGeom>
            <a:solidFill>
              <a:schemeClr val="lt2"/>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4D4D4D"/>
                </a:buClr>
                <a:buSzPts val="2000"/>
                <a:buFont typeface="Arial"/>
                <a:buNone/>
              </a:pPr>
              <a:r>
                <a:rPr b="1" i="0" lang="en-GB" sz="2000" u="none" cap="none" strike="noStrike">
                  <a:solidFill>
                    <a:srgbClr val="4D4D4D"/>
                  </a:solidFill>
                  <a:latin typeface="Arial"/>
                  <a:ea typeface="Arial"/>
                  <a:cs typeface="Arial"/>
                  <a:sym typeface="Arial"/>
                </a:rPr>
                <a:t>7.5 B€</a:t>
              </a:r>
              <a:endParaRPr/>
            </a:p>
          </p:txBody>
        </p:sp>
        <p:sp>
          <p:nvSpPr>
            <p:cNvPr id="99" name="Google Shape;99;p5"/>
            <p:cNvSpPr txBox="1"/>
            <p:nvPr/>
          </p:nvSpPr>
          <p:spPr>
            <a:xfrm>
              <a:off x="4026030" y="2714768"/>
              <a:ext cx="786467" cy="418872"/>
            </a:xfrm>
            <a:prstGeom prst="rect">
              <a:avLst/>
            </a:prstGeom>
            <a:solidFill>
              <a:schemeClr val="lt2"/>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4D4D4D"/>
                </a:buClr>
                <a:buSzPts val="2000"/>
                <a:buFont typeface="Arial"/>
                <a:buNone/>
              </a:pPr>
              <a:r>
                <a:rPr b="1" i="0" lang="en-GB" sz="2000" u="none" cap="none" strike="noStrike">
                  <a:solidFill>
                    <a:srgbClr val="4D4D4D"/>
                  </a:solidFill>
                  <a:latin typeface="Arial"/>
                  <a:ea typeface="Arial"/>
                  <a:cs typeface="Arial"/>
                  <a:sym typeface="Arial"/>
                </a:rPr>
                <a:t>2 B€</a:t>
              </a:r>
              <a:endParaRPr/>
            </a:p>
          </p:txBody>
        </p:sp>
      </p:grpSp>
      <p:sp>
        <p:nvSpPr>
          <p:cNvPr id="100" name="Google Shape;100;p5"/>
          <p:cNvSpPr/>
          <p:nvPr/>
        </p:nvSpPr>
        <p:spPr>
          <a:xfrm>
            <a:off x="9983504" y="6206836"/>
            <a:ext cx="2208495" cy="65116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pic>
        <p:nvPicPr>
          <p:cNvPr descr="https://www.southeastlep.com/app/uploads/2018/07/ESIF_Logo.jpg" id="101" name="Google Shape;101;p5"/>
          <p:cNvPicPr preferRelativeResize="0"/>
          <p:nvPr/>
        </p:nvPicPr>
        <p:blipFill rotWithShape="1">
          <a:blip r:embed="rId3">
            <a:alphaModFix/>
          </a:blip>
          <a:srcRect b="0" l="0" r="0" t="0"/>
          <a:stretch/>
        </p:blipFill>
        <p:spPr>
          <a:xfrm>
            <a:off x="8229031" y="4392583"/>
            <a:ext cx="2130424" cy="2103828"/>
          </a:xfrm>
          <a:prstGeom prst="rect">
            <a:avLst/>
          </a:prstGeom>
          <a:noFill/>
          <a:ln>
            <a:noFill/>
          </a:ln>
        </p:spPr>
      </p:pic>
      <p:sp>
        <p:nvSpPr>
          <p:cNvPr id="102" name="Google Shape;102;p5"/>
          <p:cNvSpPr txBox="1"/>
          <p:nvPr/>
        </p:nvSpPr>
        <p:spPr>
          <a:xfrm>
            <a:off x="10190830" y="5232107"/>
            <a:ext cx="1011815" cy="396659"/>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D4D4D"/>
              </a:buClr>
              <a:buSzPts val="2000"/>
              <a:buFont typeface="Arial"/>
              <a:buNone/>
            </a:pPr>
            <a:r>
              <a:rPr b="1" i="0" lang="en-GB" sz="2000" u="none" cap="none" strike="noStrike">
                <a:solidFill>
                  <a:srgbClr val="4D4D4D"/>
                </a:solidFill>
                <a:latin typeface="Arial"/>
                <a:ea typeface="Arial"/>
                <a:cs typeface="Arial"/>
                <a:sym typeface="Arial"/>
              </a:rPr>
              <a:t>330 B€</a:t>
            </a:r>
            <a:endParaRPr/>
          </a:p>
        </p:txBody>
      </p:sp>
      <p:pic>
        <p:nvPicPr>
          <p:cNvPr descr="Financial support to both public investments and reforms" id="103" name="Google Shape;103;p5"/>
          <p:cNvPicPr preferRelativeResize="0"/>
          <p:nvPr/>
        </p:nvPicPr>
        <p:blipFill rotWithShape="1">
          <a:blip r:embed="rId4">
            <a:alphaModFix/>
          </a:blip>
          <a:srcRect b="0" l="0" r="0" t="0"/>
          <a:stretch/>
        </p:blipFill>
        <p:spPr>
          <a:xfrm>
            <a:off x="7481868" y="2299893"/>
            <a:ext cx="3624750" cy="2021334"/>
          </a:xfrm>
          <a:prstGeom prst="rect">
            <a:avLst/>
          </a:prstGeom>
          <a:noFill/>
          <a:ln>
            <a:noFill/>
          </a:ln>
        </p:spPr>
      </p:pic>
      <p:sp>
        <p:nvSpPr>
          <p:cNvPr id="104" name="Google Shape;104;p5"/>
          <p:cNvSpPr txBox="1"/>
          <p:nvPr/>
        </p:nvSpPr>
        <p:spPr>
          <a:xfrm>
            <a:off x="7251055" y="1839210"/>
            <a:ext cx="4086375" cy="3966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D4D4D"/>
              </a:buClr>
              <a:buSzPts val="2000"/>
              <a:buFont typeface="Arial"/>
              <a:buNone/>
            </a:pPr>
            <a:r>
              <a:rPr b="1" i="0" lang="en-GB" sz="2000" u="none" cap="none" strike="noStrike">
                <a:solidFill>
                  <a:srgbClr val="4D4D4D"/>
                </a:solidFill>
                <a:latin typeface="Arial"/>
                <a:ea typeface="Arial"/>
                <a:cs typeface="Arial"/>
                <a:sym typeface="Arial"/>
              </a:rPr>
              <a:t>Recovery and Resilience facility</a:t>
            </a:r>
            <a:endParaRPr/>
          </a:p>
        </p:txBody>
      </p:sp>
      <p:sp>
        <p:nvSpPr>
          <p:cNvPr id="105" name="Google Shape;105;p5"/>
          <p:cNvSpPr txBox="1"/>
          <p:nvPr/>
        </p:nvSpPr>
        <p:spPr>
          <a:xfrm>
            <a:off x="650261" y="369255"/>
            <a:ext cx="1111702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FFFFFF"/>
                </a:solidFill>
                <a:latin typeface="Arial"/>
                <a:ea typeface="Arial"/>
                <a:cs typeface="Arial"/>
                <a:sym typeface="Arial"/>
              </a:rPr>
              <a:t>EU funding instruments that could support MCPs </a:t>
            </a:r>
            <a:endParaRPr/>
          </a:p>
          <a:p>
            <a:pPr indent="0" lvl="0" marL="0" marR="0" rtl="0" algn="l">
              <a:spcBef>
                <a:spcPts val="0"/>
              </a:spcBef>
              <a:spcAft>
                <a:spcPts val="0"/>
              </a:spcAft>
              <a:buNone/>
            </a:pPr>
            <a:r>
              <a:rPr b="1" lang="en-GB" sz="2000">
                <a:solidFill>
                  <a:srgbClr val="FFFFFF"/>
                </a:solidFill>
                <a:latin typeface="Arial"/>
                <a:ea typeface="Arial"/>
                <a:cs typeface="Arial"/>
                <a:sym typeface="Arial"/>
              </a:rPr>
              <a:t>(managed by the EU or by the MSs)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p:tgtEl>
                                          <p:spTgt spid="8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6"/>
          <p:cNvSpPr/>
          <p:nvPr/>
        </p:nvSpPr>
        <p:spPr>
          <a:xfrm>
            <a:off x="537022" y="1991719"/>
            <a:ext cx="11117956" cy="3662541"/>
          </a:xfrm>
          <a:prstGeom prst="rect">
            <a:avLst/>
          </a:prstGeom>
          <a:noFill/>
          <a:ln>
            <a:noFill/>
          </a:ln>
        </p:spPr>
        <p:txBody>
          <a:bodyPr anchorCtr="0" anchor="t" bIns="45700" lIns="91425" spcFirstLastPara="1" rIns="91425" wrap="square" tIns="45700">
            <a:spAutoFit/>
          </a:bodyPr>
          <a:lstStyle/>
          <a:p>
            <a:pPr indent="-3175" lvl="1" marL="358775" marR="0" rtl="0" algn="l">
              <a:spcBef>
                <a:spcPts val="0"/>
              </a:spcBef>
              <a:spcAft>
                <a:spcPts val="0"/>
              </a:spcAft>
              <a:buNone/>
            </a:pPr>
            <a:r>
              <a:rPr b="1" i="0" lang="en-GB" sz="2400" u="none" cap="none" strike="noStrike">
                <a:solidFill>
                  <a:srgbClr val="623188"/>
                </a:solidFill>
                <a:latin typeface="Arial"/>
                <a:ea typeface="Arial"/>
                <a:cs typeface="Arial"/>
                <a:sym typeface="Arial"/>
              </a:rPr>
              <a:t>The concept was introduced to address the strategic needs of deployment Multi Country Projects: </a:t>
            </a:r>
            <a:endParaRPr/>
          </a:p>
          <a:p>
            <a:pPr indent="-350838" lvl="2" marL="815975" marR="0" rtl="0" algn="l">
              <a:spcBef>
                <a:spcPts val="1200"/>
              </a:spcBef>
              <a:spcAft>
                <a:spcPts val="0"/>
              </a:spcAft>
              <a:buClr>
                <a:srgbClr val="A62C86"/>
              </a:buClr>
              <a:buSzPts val="2400"/>
              <a:buFont typeface="Arial"/>
              <a:buChar char="•"/>
            </a:pPr>
            <a:r>
              <a:rPr b="0" i="0" lang="en-GB" sz="2400" u="none" cap="none" strike="noStrike">
                <a:solidFill>
                  <a:srgbClr val="4D4D4D"/>
                </a:solidFill>
                <a:latin typeface="Arial"/>
                <a:ea typeface="Arial"/>
                <a:cs typeface="Arial"/>
                <a:sym typeface="Arial"/>
              </a:rPr>
              <a:t>Quick set up;</a:t>
            </a:r>
            <a:endParaRPr b="0" i="0" sz="2400" u="none" cap="none" strike="noStrike">
              <a:solidFill>
                <a:srgbClr val="4D4D4D"/>
              </a:solidFill>
              <a:latin typeface="Arial"/>
              <a:ea typeface="Arial"/>
              <a:cs typeface="Arial"/>
              <a:sym typeface="Arial"/>
            </a:endParaRPr>
          </a:p>
          <a:p>
            <a:pPr indent="-350838" lvl="2" marL="815975" marR="0" rtl="0" algn="l">
              <a:spcBef>
                <a:spcPts val="1200"/>
              </a:spcBef>
              <a:spcAft>
                <a:spcPts val="0"/>
              </a:spcAft>
              <a:buClr>
                <a:srgbClr val="A62C86"/>
              </a:buClr>
              <a:buSzPts val="2400"/>
              <a:buFont typeface="Arial"/>
              <a:buChar char="•"/>
            </a:pPr>
            <a:r>
              <a:rPr b="0" i="0" lang="en-GB" sz="2400" u="none" cap="none" strike="noStrike">
                <a:solidFill>
                  <a:srgbClr val="4D4D4D"/>
                </a:solidFill>
                <a:latin typeface="Arial"/>
                <a:ea typeface="Arial"/>
                <a:cs typeface="Arial"/>
                <a:sym typeface="Arial"/>
              </a:rPr>
              <a:t>Flexible implementation;</a:t>
            </a:r>
            <a:endParaRPr b="0" i="0" sz="2400" u="none" cap="none" strike="noStrike">
              <a:solidFill>
                <a:srgbClr val="4D4D4D"/>
              </a:solidFill>
              <a:latin typeface="Arial"/>
              <a:ea typeface="Arial"/>
              <a:cs typeface="Arial"/>
              <a:sym typeface="Arial"/>
            </a:endParaRPr>
          </a:p>
          <a:p>
            <a:pPr indent="-350838" lvl="2" marL="815975" marR="0" rtl="0" algn="l">
              <a:spcBef>
                <a:spcPts val="1200"/>
              </a:spcBef>
              <a:spcAft>
                <a:spcPts val="0"/>
              </a:spcAft>
              <a:buClr>
                <a:srgbClr val="A62C86"/>
              </a:buClr>
              <a:buSzPts val="2400"/>
              <a:buFont typeface="Arial"/>
              <a:buChar char="•"/>
            </a:pPr>
            <a:r>
              <a:rPr b="0" i="0" lang="en-GB" sz="2400" u="none" cap="none" strike="noStrike">
                <a:solidFill>
                  <a:srgbClr val="4D4D4D"/>
                </a:solidFill>
                <a:latin typeface="Arial"/>
                <a:ea typeface="Arial"/>
                <a:cs typeface="Arial"/>
                <a:sym typeface="Arial"/>
              </a:rPr>
              <a:t>Participation of several MS from the very beginning, and remaining open for the other MS throughout the EDIC lifecycle;</a:t>
            </a:r>
            <a:endParaRPr/>
          </a:p>
          <a:p>
            <a:pPr indent="-350838" lvl="2" marL="815975" marR="0" rtl="0" algn="l">
              <a:spcBef>
                <a:spcPts val="1200"/>
              </a:spcBef>
              <a:spcAft>
                <a:spcPts val="0"/>
              </a:spcAft>
              <a:buClr>
                <a:srgbClr val="A62C86"/>
              </a:buClr>
              <a:buSzPts val="2400"/>
              <a:buFont typeface="Arial"/>
              <a:buChar char="•"/>
            </a:pPr>
            <a:r>
              <a:rPr b="0" i="0" lang="en-GB" sz="2400" u="none" cap="none" strike="noStrike">
                <a:solidFill>
                  <a:srgbClr val="4D4D4D"/>
                </a:solidFill>
                <a:latin typeface="Arial"/>
                <a:ea typeface="Arial"/>
                <a:cs typeface="Arial"/>
                <a:sym typeface="Arial"/>
              </a:rPr>
              <a:t>Legal personality, enabling infrastructure deployment and operation combined with long-term sustainability. </a:t>
            </a:r>
            <a:endParaRPr/>
          </a:p>
        </p:txBody>
      </p:sp>
      <p:sp>
        <p:nvSpPr>
          <p:cNvPr id="112" name="Google Shape;112;p6"/>
          <p:cNvSpPr txBox="1"/>
          <p:nvPr/>
        </p:nvSpPr>
        <p:spPr>
          <a:xfrm>
            <a:off x="631629" y="396872"/>
            <a:ext cx="1162296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FFFFFF"/>
                </a:solidFill>
                <a:latin typeface="Arial"/>
                <a:ea typeface="Arial"/>
                <a:cs typeface="Arial"/>
                <a:sym typeface="Arial"/>
              </a:rPr>
              <a:t>European Digital Infrastructure Consortia (EDIC)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p:nvPr/>
        </p:nvSpPr>
        <p:spPr>
          <a:xfrm>
            <a:off x="570608" y="1860430"/>
            <a:ext cx="11050784" cy="3108543"/>
          </a:xfrm>
          <a:prstGeom prst="rect">
            <a:avLst/>
          </a:prstGeom>
          <a:noFill/>
          <a:ln>
            <a:noFill/>
          </a:ln>
        </p:spPr>
        <p:txBody>
          <a:bodyPr anchorCtr="0" anchor="t" bIns="45700" lIns="91425" spcFirstLastPara="1" rIns="91425" wrap="square" tIns="45700">
            <a:spAutoFit/>
          </a:bodyPr>
          <a:lstStyle/>
          <a:p>
            <a:pPr indent="0" lvl="1" marL="7936" marR="0" rtl="0" algn="just">
              <a:spcBef>
                <a:spcPts val="0"/>
              </a:spcBef>
              <a:spcAft>
                <a:spcPts val="0"/>
              </a:spcAft>
              <a:buNone/>
            </a:pPr>
            <a:r>
              <a:rPr b="1" i="0" lang="en-GB" sz="2400" u="none" cap="none" strike="noStrike">
                <a:solidFill>
                  <a:srgbClr val="623188"/>
                </a:solidFill>
                <a:latin typeface="Arial"/>
                <a:ea typeface="Arial"/>
                <a:cs typeface="Arial"/>
                <a:sym typeface="Arial"/>
              </a:rPr>
              <a:t>What is an EDIC? </a:t>
            </a:r>
            <a:endParaRPr/>
          </a:p>
          <a:p>
            <a:pPr indent="-236537" lvl="1" marL="358775" marR="0" rtl="0" algn="just">
              <a:spcBef>
                <a:spcPts val="1200"/>
              </a:spcBef>
              <a:spcAft>
                <a:spcPts val="0"/>
              </a:spcAft>
              <a:buClr>
                <a:srgbClr val="623188"/>
              </a:buClr>
              <a:buSzPts val="1800"/>
              <a:buFont typeface="Arial"/>
              <a:buNone/>
            </a:pPr>
            <a:r>
              <a:t/>
            </a:r>
            <a:endParaRPr b="0" i="0" sz="1800" u="none" cap="none" strike="noStrike">
              <a:solidFill>
                <a:srgbClr val="4D4D4D"/>
              </a:solidFill>
              <a:latin typeface="Arial"/>
              <a:ea typeface="Arial"/>
              <a:cs typeface="Arial"/>
              <a:sym typeface="Arial"/>
            </a:endParaRPr>
          </a:p>
          <a:p>
            <a:pPr indent="-350838" lvl="1" marL="358775" marR="0" rtl="0" algn="just">
              <a:spcBef>
                <a:spcPts val="1200"/>
              </a:spcBef>
              <a:spcAft>
                <a:spcPts val="0"/>
              </a:spcAft>
              <a:buClr>
                <a:srgbClr val="623188"/>
              </a:buClr>
              <a:buSzPts val="2400"/>
              <a:buFont typeface="Arial"/>
              <a:buChar char="•"/>
            </a:pPr>
            <a:r>
              <a:rPr b="0" i="0" lang="en-GB" sz="2400" u="none" cap="none" strike="noStrike">
                <a:solidFill>
                  <a:srgbClr val="4D4D4D"/>
                </a:solidFill>
                <a:latin typeface="Arial"/>
                <a:ea typeface="Arial"/>
                <a:cs typeface="Arial"/>
                <a:sym typeface="Arial"/>
              </a:rPr>
              <a:t>The concept of EDICs is influenced by the success of European Research Infrastructure Consortia (ERICs), </a:t>
            </a:r>
            <a:endParaRPr b="0" i="0" sz="2400" u="none" cap="none" strike="noStrike">
              <a:solidFill>
                <a:srgbClr val="4D4D4D"/>
              </a:solidFill>
              <a:latin typeface="Arial"/>
              <a:ea typeface="Arial"/>
              <a:cs typeface="Arial"/>
              <a:sym typeface="Arial"/>
            </a:endParaRPr>
          </a:p>
          <a:p>
            <a:pPr indent="-350838" lvl="1" marL="358775" marR="0" rtl="0" algn="just">
              <a:spcBef>
                <a:spcPts val="1200"/>
              </a:spcBef>
              <a:spcAft>
                <a:spcPts val="0"/>
              </a:spcAft>
              <a:buClr>
                <a:srgbClr val="623188"/>
              </a:buClr>
              <a:buSzPts val="2400"/>
              <a:buFont typeface="Arial"/>
              <a:buChar char="•"/>
            </a:pPr>
            <a:r>
              <a:rPr b="0" i="0" lang="en-GB" sz="2400" u="none" cap="none" strike="noStrike">
                <a:solidFill>
                  <a:srgbClr val="4D4D4D"/>
                </a:solidFill>
                <a:latin typeface="Arial"/>
                <a:ea typeface="Arial"/>
                <a:cs typeface="Arial"/>
                <a:sym typeface="Arial"/>
              </a:rPr>
              <a:t>A legal entity but not a Union body (in contrast to Joint Undertakings), and the Commission will not hold votes. </a:t>
            </a:r>
            <a:endParaRPr/>
          </a:p>
          <a:p>
            <a:pPr indent="0" lvl="1" marL="7936" marR="0" rtl="0" algn="just">
              <a:lnSpc>
                <a:spcPct val="100000"/>
              </a:lnSpc>
              <a:spcBef>
                <a:spcPts val="1200"/>
              </a:spcBef>
              <a:spcAft>
                <a:spcPts val="0"/>
              </a:spcAft>
              <a:buNone/>
            </a:pPr>
            <a:r>
              <a:t/>
            </a:r>
            <a:endParaRPr b="0" i="0" sz="1800" u="none" cap="none" strike="noStrike">
              <a:solidFill>
                <a:srgbClr val="4D4D4D"/>
              </a:solidFill>
              <a:latin typeface="Arial"/>
              <a:ea typeface="Arial"/>
              <a:cs typeface="Arial"/>
              <a:sym typeface="Arial"/>
            </a:endParaRPr>
          </a:p>
        </p:txBody>
      </p:sp>
      <p:sp>
        <p:nvSpPr>
          <p:cNvPr id="119" name="Google Shape;119;p7"/>
          <p:cNvSpPr txBox="1"/>
          <p:nvPr/>
        </p:nvSpPr>
        <p:spPr>
          <a:xfrm>
            <a:off x="631629" y="396872"/>
            <a:ext cx="1162296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1" lang="en-GB" sz="2800" u="none" cap="none" strike="noStrike">
                <a:solidFill>
                  <a:srgbClr val="FFFFFF"/>
                </a:solidFill>
                <a:latin typeface="Arial"/>
                <a:ea typeface="Arial"/>
                <a:cs typeface="Arial"/>
                <a:sym typeface="Arial"/>
              </a:rPr>
              <a:t>European Digital Infrastructure Consortia</a:t>
            </a:r>
            <a:endParaRPr b="1" sz="1800" u="none" cap="none" strike="noStrik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8"/>
          <p:cNvSpPr/>
          <p:nvPr/>
        </p:nvSpPr>
        <p:spPr>
          <a:xfrm>
            <a:off x="287244" y="1742571"/>
            <a:ext cx="11117956" cy="4001095"/>
          </a:xfrm>
          <a:prstGeom prst="rect">
            <a:avLst/>
          </a:prstGeom>
          <a:noFill/>
          <a:ln>
            <a:noFill/>
          </a:ln>
        </p:spPr>
        <p:txBody>
          <a:bodyPr anchorCtr="0" anchor="t" bIns="45700" lIns="91425" spcFirstLastPara="1" rIns="91425" wrap="square" tIns="45700">
            <a:spAutoFit/>
          </a:bodyPr>
          <a:lstStyle/>
          <a:p>
            <a:pPr indent="-350838" lvl="1" marL="358775" marR="0" rtl="0" algn="l">
              <a:lnSpc>
                <a:spcPct val="100000"/>
              </a:lnSpc>
              <a:spcBef>
                <a:spcPts val="0"/>
              </a:spcBef>
              <a:spcAft>
                <a:spcPts val="0"/>
              </a:spcAft>
              <a:buClr>
                <a:srgbClr val="034EA2"/>
              </a:buClr>
              <a:buSzPts val="2400"/>
              <a:buFont typeface="Arial"/>
              <a:buNone/>
            </a:pPr>
            <a:r>
              <a:rPr b="1" i="0" lang="en-GB" sz="2400" u="none" cap="none" strike="noStrike">
                <a:solidFill>
                  <a:srgbClr val="623188"/>
                </a:solidFill>
                <a:latin typeface="Arial"/>
                <a:ea typeface="Arial"/>
                <a:cs typeface="Arial"/>
                <a:sym typeface="Arial"/>
              </a:rPr>
              <a:t>How EDICs are going to work: </a:t>
            </a:r>
            <a:endParaRPr/>
          </a:p>
          <a:p>
            <a:pPr indent="-350838" lvl="2" marL="815975" marR="0" rtl="0" algn="l">
              <a:spcBef>
                <a:spcPts val="1200"/>
              </a:spcBef>
              <a:spcAft>
                <a:spcPts val="0"/>
              </a:spcAft>
              <a:buClr>
                <a:srgbClr val="A62C86"/>
              </a:buClr>
              <a:buSzPts val="2000"/>
              <a:buFont typeface="Arial"/>
              <a:buChar char="•"/>
            </a:pPr>
            <a:r>
              <a:rPr b="0" i="0" lang="en-GB" sz="2000" u="none" cap="none" strike="noStrike">
                <a:solidFill>
                  <a:srgbClr val="4D4D4D"/>
                </a:solidFill>
                <a:latin typeface="Arial"/>
                <a:ea typeface="Arial"/>
                <a:cs typeface="Arial"/>
                <a:sym typeface="Arial"/>
              </a:rPr>
              <a:t>A legal entity set up by a decision of the Commission upon a request of a group of MS. Legal personality and full legal capacity recognised in all MS. Liable for its own debts. </a:t>
            </a:r>
            <a:endParaRPr/>
          </a:p>
          <a:p>
            <a:pPr indent="-350838" lvl="2" marL="815975" marR="0" rtl="0" algn="l">
              <a:spcBef>
                <a:spcPts val="1200"/>
              </a:spcBef>
              <a:spcAft>
                <a:spcPts val="0"/>
              </a:spcAft>
              <a:buClr>
                <a:srgbClr val="A62C86"/>
              </a:buClr>
              <a:buSzPts val="2000"/>
              <a:buFont typeface="Arial"/>
              <a:buChar char="•"/>
            </a:pPr>
            <a:r>
              <a:rPr b="0" i="0" lang="en-GB" sz="2000" u="none" cap="none" strike="noStrike">
                <a:solidFill>
                  <a:srgbClr val="4D4D4D"/>
                </a:solidFill>
                <a:latin typeface="Arial"/>
                <a:ea typeface="Arial"/>
                <a:cs typeface="Arial"/>
                <a:sym typeface="Arial"/>
              </a:rPr>
              <a:t>At least three MS as members. Flexible internal structure defined in the statutes by members.</a:t>
            </a:r>
            <a:endParaRPr/>
          </a:p>
          <a:p>
            <a:pPr indent="-350838" lvl="2" marL="815975" marR="0" rtl="0" algn="l">
              <a:spcBef>
                <a:spcPts val="1200"/>
              </a:spcBef>
              <a:spcAft>
                <a:spcPts val="0"/>
              </a:spcAft>
              <a:buClr>
                <a:srgbClr val="A62C86"/>
              </a:buClr>
              <a:buSzPts val="2000"/>
              <a:buFont typeface="Arial"/>
              <a:buChar char="•"/>
            </a:pPr>
            <a:r>
              <a:rPr b="0" i="0" lang="en-GB" sz="2000" u="none" cap="none" strike="noStrike">
                <a:solidFill>
                  <a:srgbClr val="4D4D4D"/>
                </a:solidFill>
                <a:latin typeface="Arial"/>
                <a:ea typeface="Arial"/>
                <a:cs typeface="Arial"/>
                <a:sym typeface="Arial"/>
              </a:rPr>
              <a:t>EDICs must remain open for participation of new MS (in contrast to the IPCEI), subject to rules provided for in the Statutes. Incumbent MS may not block such participation.</a:t>
            </a:r>
            <a:endParaRPr/>
          </a:p>
          <a:p>
            <a:pPr indent="-350838" lvl="2" marL="815975" marR="0" rtl="0" algn="l">
              <a:spcBef>
                <a:spcPts val="1200"/>
              </a:spcBef>
              <a:spcAft>
                <a:spcPts val="0"/>
              </a:spcAft>
              <a:buClr>
                <a:srgbClr val="A62C86"/>
              </a:buClr>
              <a:buSzPts val="2000"/>
              <a:buFont typeface="Arial"/>
              <a:buChar char="•"/>
            </a:pPr>
            <a:r>
              <a:rPr b="0" i="0" lang="en-GB" sz="2000" u="none" cap="none" strike="noStrike">
                <a:solidFill>
                  <a:srgbClr val="4D4D4D"/>
                </a:solidFill>
                <a:latin typeface="Arial"/>
                <a:ea typeface="Arial"/>
                <a:cs typeface="Arial"/>
                <a:sym typeface="Arial"/>
              </a:rPr>
              <a:t>Commitments of the members and grants from EU instruments expected to be the main sources of financing. </a:t>
            </a:r>
            <a:endParaRPr/>
          </a:p>
          <a:p>
            <a:pPr indent="-350838" lvl="4" marL="1273175" marR="0" rtl="0" algn="l">
              <a:spcBef>
                <a:spcPts val="1200"/>
              </a:spcBef>
              <a:spcAft>
                <a:spcPts val="0"/>
              </a:spcAft>
              <a:buClr>
                <a:srgbClr val="A62C86"/>
              </a:buClr>
              <a:buSzPts val="2000"/>
              <a:buFont typeface="Arial"/>
              <a:buChar char="•"/>
            </a:pPr>
            <a:r>
              <a:rPr b="0" i="0" lang="en-GB" sz="2000" u="none" cap="none" strike="noStrike">
                <a:solidFill>
                  <a:srgbClr val="4D4D4D"/>
                </a:solidFill>
                <a:latin typeface="Arial"/>
                <a:ea typeface="Arial"/>
                <a:cs typeface="Arial"/>
                <a:sym typeface="Arial"/>
              </a:rPr>
              <a:t>The EDIC will be able to apply for funding from the centrally-managed EU programmes (e.g., DEP, CEF, Horizon Europe), RRF and funds under shared management. </a:t>
            </a:r>
            <a:endParaRPr/>
          </a:p>
        </p:txBody>
      </p:sp>
      <p:sp>
        <p:nvSpPr>
          <p:cNvPr id="126" name="Google Shape;126;p8"/>
          <p:cNvSpPr txBox="1"/>
          <p:nvPr/>
        </p:nvSpPr>
        <p:spPr>
          <a:xfrm>
            <a:off x="631629" y="396872"/>
            <a:ext cx="1162296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FFFFFF"/>
                </a:solidFill>
                <a:latin typeface="Arial"/>
                <a:ea typeface="Arial"/>
                <a:cs typeface="Arial"/>
                <a:sym typeface="Arial"/>
              </a:rPr>
              <a:t>European Digital Infrastructure Consortia (EDIC)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9"/>
          <p:cNvSpPr/>
          <p:nvPr/>
        </p:nvSpPr>
        <p:spPr>
          <a:xfrm>
            <a:off x="625963" y="2120640"/>
            <a:ext cx="10940074" cy="3693319"/>
          </a:xfrm>
          <a:prstGeom prst="rect">
            <a:avLst/>
          </a:prstGeom>
          <a:noFill/>
          <a:ln>
            <a:noFill/>
          </a:ln>
        </p:spPr>
        <p:txBody>
          <a:bodyPr anchorCtr="0" anchor="t" bIns="45700" lIns="91425" spcFirstLastPara="1" rIns="91425" wrap="square" tIns="45700">
            <a:spAutoFit/>
          </a:bodyPr>
          <a:lstStyle/>
          <a:p>
            <a:pPr indent="0" lvl="1" marL="7936" marR="0" rtl="0" algn="just">
              <a:spcBef>
                <a:spcPts val="0"/>
              </a:spcBef>
              <a:spcAft>
                <a:spcPts val="0"/>
              </a:spcAft>
              <a:buNone/>
            </a:pPr>
            <a:r>
              <a:rPr b="1" i="0" lang="en-GB" sz="2400" u="none" cap="none" strike="noStrike">
                <a:solidFill>
                  <a:srgbClr val="623188"/>
                </a:solidFill>
                <a:latin typeface="Arial"/>
                <a:ea typeface="Arial"/>
                <a:cs typeface="Arial"/>
                <a:sym typeface="Arial"/>
              </a:rPr>
              <a:t>EDICs Governance: </a:t>
            </a:r>
            <a:endParaRPr/>
          </a:p>
          <a:p>
            <a:pPr indent="-350838" lvl="1" marL="358775" marR="0" rtl="0" algn="just">
              <a:lnSpc>
                <a:spcPct val="100000"/>
              </a:lnSpc>
              <a:spcBef>
                <a:spcPts val="1200"/>
              </a:spcBef>
              <a:spcAft>
                <a:spcPts val="0"/>
              </a:spcAft>
              <a:buClr>
                <a:srgbClr val="623188"/>
              </a:buClr>
              <a:buSzPts val="2000"/>
              <a:buFont typeface="Arial"/>
              <a:buChar char="•"/>
            </a:pPr>
            <a:r>
              <a:rPr b="0" i="0" lang="en-GB" sz="2000" u="none" cap="none" strike="noStrike">
                <a:solidFill>
                  <a:srgbClr val="4D4D4D"/>
                </a:solidFill>
                <a:latin typeface="Arial"/>
                <a:ea typeface="Arial"/>
                <a:cs typeface="Arial"/>
                <a:sym typeface="Arial"/>
              </a:rPr>
              <a:t>Strong position of MS in EDIC’s governance: only MS who provide financial/non-financial contributions will have voting rights. Other MS may join EDICs as observers. Other public/private entities can become members, they may not be able to outvote MS. </a:t>
            </a:r>
            <a:endParaRPr/>
          </a:p>
          <a:p>
            <a:pPr indent="-350838" lvl="1" marL="358775" marR="0" rtl="0" algn="just">
              <a:lnSpc>
                <a:spcPct val="100000"/>
              </a:lnSpc>
              <a:spcBef>
                <a:spcPts val="1200"/>
              </a:spcBef>
              <a:spcAft>
                <a:spcPts val="0"/>
              </a:spcAft>
              <a:buClr>
                <a:srgbClr val="623188"/>
              </a:buClr>
              <a:buSzPts val="2000"/>
              <a:buFont typeface="Arial"/>
              <a:buChar char="•"/>
            </a:pPr>
            <a:r>
              <a:rPr b="0" i="0" lang="en-GB" sz="2000" u="none" cap="none" strike="noStrike">
                <a:solidFill>
                  <a:srgbClr val="4D4D4D"/>
                </a:solidFill>
                <a:latin typeface="Arial"/>
                <a:ea typeface="Arial"/>
                <a:cs typeface="Arial"/>
                <a:sym typeface="Arial"/>
              </a:rPr>
              <a:t>The Commission involved in the following elements of an EDIC’s governance: </a:t>
            </a:r>
            <a:endParaRPr/>
          </a:p>
          <a:p>
            <a:pPr indent="-350838" lvl="3" marL="815975" marR="0" rtl="0" algn="just">
              <a:spcBef>
                <a:spcPts val="1200"/>
              </a:spcBef>
              <a:spcAft>
                <a:spcPts val="0"/>
              </a:spcAft>
              <a:buClr>
                <a:srgbClr val="623188"/>
              </a:buClr>
              <a:buSzPts val="2000"/>
              <a:buFont typeface="Arial"/>
              <a:buChar char="•"/>
            </a:pPr>
            <a:r>
              <a:rPr b="0" i="0" lang="en-GB" sz="2000" u="none" cap="none" strike="noStrike">
                <a:solidFill>
                  <a:srgbClr val="4D4D4D"/>
                </a:solidFill>
                <a:latin typeface="Arial"/>
                <a:ea typeface="Arial"/>
                <a:cs typeface="Arial"/>
                <a:sym typeface="Arial"/>
              </a:rPr>
              <a:t>The deliberations of the assembly of members of an EDIC, without voting rights  </a:t>
            </a:r>
            <a:endParaRPr/>
          </a:p>
          <a:p>
            <a:pPr indent="-350838" lvl="3" marL="815975" marR="0" rtl="0" algn="just">
              <a:spcBef>
                <a:spcPts val="1200"/>
              </a:spcBef>
              <a:spcAft>
                <a:spcPts val="0"/>
              </a:spcAft>
              <a:buClr>
                <a:srgbClr val="623188"/>
              </a:buClr>
              <a:buSzPts val="2000"/>
              <a:buFont typeface="Arial"/>
              <a:buChar char="•"/>
            </a:pPr>
            <a:r>
              <a:rPr b="0" i="0" lang="en-GB" sz="2000" u="none" cap="none" strike="noStrike">
                <a:solidFill>
                  <a:srgbClr val="4D4D4D"/>
                </a:solidFill>
                <a:latin typeface="Arial"/>
                <a:ea typeface="Arial"/>
                <a:cs typeface="Arial"/>
                <a:sym typeface="Arial"/>
              </a:rPr>
              <a:t>If funded by an EU instrument, Commission veto right on the decisions of the assembly concerning actions funded by this instrument</a:t>
            </a:r>
            <a:endParaRPr b="0" i="0" sz="2000" u="none" cap="none" strike="noStrike">
              <a:solidFill>
                <a:srgbClr val="4D4D4D"/>
              </a:solidFill>
              <a:latin typeface="Arial"/>
              <a:ea typeface="Arial"/>
              <a:cs typeface="Arial"/>
              <a:sym typeface="Arial"/>
            </a:endParaRPr>
          </a:p>
          <a:p>
            <a:pPr indent="-350838" lvl="3" marL="815975" marR="0" rtl="0" algn="just">
              <a:spcBef>
                <a:spcPts val="1200"/>
              </a:spcBef>
              <a:spcAft>
                <a:spcPts val="0"/>
              </a:spcAft>
              <a:buClr>
                <a:srgbClr val="623188"/>
              </a:buClr>
              <a:buSzPts val="2000"/>
              <a:buFont typeface="Arial"/>
              <a:buChar char="•"/>
            </a:pPr>
            <a:r>
              <a:rPr b="0" i="0" lang="en-GB" sz="2000" u="none" cap="none" strike="noStrike">
                <a:solidFill>
                  <a:srgbClr val="4D4D4D"/>
                </a:solidFill>
                <a:latin typeface="Arial"/>
                <a:ea typeface="Arial"/>
                <a:cs typeface="Arial"/>
                <a:sym typeface="Arial"/>
              </a:rPr>
              <a:t>Recommendations regarding the matters covered in an EDIC’s annual activity report</a:t>
            </a:r>
            <a:endParaRPr/>
          </a:p>
        </p:txBody>
      </p:sp>
      <p:sp>
        <p:nvSpPr>
          <p:cNvPr id="133" name="Google Shape;133;p9"/>
          <p:cNvSpPr txBox="1"/>
          <p:nvPr/>
        </p:nvSpPr>
        <p:spPr>
          <a:xfrm>
            <a:off x="631629" y="396872"/>
            <a:ext cx="1162296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1" lang="en-GB" sz="2800" u="none" cap="none" strike="noStrike">
                <a:solidFill>
                  <a:srgbClr val="FFFFFF"/>
                </a:solidFill>
                <a:latin typeface="Arial"/>
                <a:ea typeface="Arial"/>
                <a:cs typeface="Arial"/>
                <a:sym typeface="Arial"/>
              </a:rPr>
              <a:t>European Digital Infrastructure Consortia</a:t>
            </a:r>
            <a:endParaRPr b="1" sz="1800" u="none" cap="none" strike="noStrik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onception personnalisée">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2020-09-01T17:57:28Z</dcterms:created>
  <dc:creator>DAS NEVES MOREIRA PEDRO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0x010100258AA79CEB83498886A3A08681123250007F35B6050F71264294895F6CFC455B87</vt:lpwstr>
  </property>
  <property fmtid="{D5CDD505-2E9C-101B-9397-08002B2CF9AE}" pid="3" name="_dlc_DocIdItemGuid">
    <vt:lpwstr>7ebb21b6-eb27-4122-a99f-974625ee4ee0</vt:lpwstr>
  </property>
  <property fmtid="{D5CDD505-2E9C-101B-9397-08002B2CF9AE}" pid="4" name="MSIP_Label_6bd9ddd1-4d20-43f6-abfa-fc3c07406f94_Enabled">
    <vt:lpwstr>true</vt:lpwstr>
  </property>
  <property fmtid="{D5CDD505-2E9C-101B-9397-08002B2CF9AE}" pid="5" name="MSIP_Label_6bd9ddd1-4d20-43f6-abfa-fc3c07406f94_SetDate">
    <vt:lpwstr>2022-10-13T09:29:16Z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cdcfad65-11f7-41bb-999f-67e4698eaf41</vt:lpwstr>
  </property>
  <property fmtid="{D5CDD505-2E9C-101B-9397-08002B2CF9AE}" pid="10" name="MSIP_Label_6bd9ddd1-4d20-43f6-abfa-fc3c07406f94_ContentBits">
    <vt:lpwstr>0</vt:lpwstr>
  </property>
</Properties>
</file>