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3" r:id="rId4"/>
    <p:sldId id="495" r:id="rId5"/>
    <p:sldId id="496" r:id="rId6"/>
    <p:sldId id="497" r:id="rId7"/>
    <p:sldId id="504" r:id="rId8"/>
    <p:sldId id="505" r:id="rId9"/>
    <p:sldId id="498" r:id="rId10"/>
    <p:sldId id="506" r:id="rId11"/>
    <p:sldId id="500" r:id="rId12"/>
    <p:sldId id="507" r:id="rId13"/>
    <p:sldId id="508" r:id="rId14"/>
    <p:sldId id="503" r:id="rId15"/>
    <p:sldId id="257" r:id="rId16"/>
    <p:sldId id="509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327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NRENs (N=25)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Stage 1 - No security awareness programme</c:v>
                </c:pt>
                <c:pt idx="1">
                  <c:v>Stage 2 - Compliance focused</c:v>
                </c:pt>
                <c:pt idx="2">
                  <c:v>Stage 3 - Promoting awareness and behaviour change</c:v>
                </c:pt>
                <c:pt idx="3">
                  <c:v>Stage 4 - Long term sustainment and culture change</c:v>
                </c:pt>
                <c:pt idx="4">
                  <c:v>Stage 5 - Metrics framework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B-45A5-AE29-B17ADC935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3732768"/>
        <c:axId val="743734568"/>
      </c:barChart>
      <c:catAx>
        <c:axId val="743732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43734568"/>
        <c:crosses val="autoZero"/>
        <c:auto val="1"/>
        <c:lblAlgn val="ctr"/>
        <c:lblOffset val="100"/>
        <c:noMultiLvlLbl val="0"/>
      </c:catAx>
      <c:valAx>
        <c:axId val="7437345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437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cap="all" baseline="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Have you identified the top human risks in your NREN prior to developing your awareness programme? (N=19)</a:t>
            </a:r>
          </a:p>
          <a:p>
            <a:pPr algn="ctr">
              <a:defRPr sz="1800"/>
            </a:pPr>
            <a:endParaRPr lang="en-US" sz="1800" b="1" dirty="0"/>
          </a:p>
        </c:rich>
      </c:tx>
      <c:layout>
        <c:manualLayout>
          <c:xMode val="edge"/>
          <c:yMode val="edge"/>
          <c:x val="0.16981095191099504"/>
          <c:y val="1.56161790535583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0.34844344705467195"/>
          <c:y val="8.8085903284531294E-2"/>
          <c:w val="0.42482424024735549"/>
          <c:h val="0.828785058409766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Have you identified the top human risks in your NREN prior to developing your awareness programme? (N=19)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76-4702-9A5D-1E397013FC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6E-4AD5-AAED-95E71973C8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6-4702-9A5D-1E397013FC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3129143090870228"/>
          <c:y val="0.3975171917514782"/>
          <c:w val="0.16656426772439759"/>
          <c:h val="6.6511124311492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i="0" dirty="0"/>
              <a:t>Does your awareness </a:t>
            </a:r>
            <a:r>
              <a:rPr lang="en-US" sz="1800" i="0" dirty="0" err="1"/>
              <a:t>programme</a:t>
            </a:r>
            <a:r>
              <a:rPr lang="en-US" sz="1800" i="0" dirty="0"/>
              <a:t> make a distinction between different target groups based on specific risks for them (e.g. finance, HR, management, etc.)?</a:t>
            </a:r>
          </a:p>
        </c:rich>
      </c:tx>
      <c:layout>
        <c:manualLayout>
          <c:xMode val="edge"/>
          <c:yMode val="edge"/>
          <c:x val="0.13228266089761512"/>
          <c:y val="0.10493574097083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Does your awareness programme make a distinction between different target groups based on specific risks for them (e.g. finance, HR, management, etc.)? (N=19)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E9-4337-AEF5-127F752D90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E9-4337-AEF5-127F752D9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6-40AF-90FA-CD8BB47C99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303507061418694"/>
          <c:y val="0.53808426290691924"/>
          <c:w val="0.13889104751934653"/>
          <c:h val="6.196647232654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cap="all" spc="5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cap="all" spc="5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How frequently do you use the following formats in your internal awareness programme?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cap="all" spc="5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than once a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Onboarding initiatives</c:v>
                </c:pt>
                <c:pt idx="1">
                  <c:v>Communication materials</c:v>
                </c:pt>
                <c:pt idx="2">
                  <c:v>Training sessions with instructor</c:v>
                </c:pt>
                <c:pt idx="3">
                  <c:v>E-learnings</c:v>
                </c:pt>
                <c:pt idx="4">
                  <c:v>Awareness games</c:v>
                </c:pt>
                <c:pt idx="5">
                  <c:v>Simulated phishing tests</c:v>
                </c:pt>
                <c:pt idx="6">
                  <c:v>Security ambassorship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B-4969-BDF3-05D96E844C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Once a month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Onboarding initiatives</c:v>
                </c:pt>
                <c:pt idx="1">
                  <c:v>Communication materials</c:v>
                </c:pt>
                <c:pt idx="2">
                  <c:v>Training sessions with instructor</c:v>
                </c:pt>
                <c:pt idx="3">
                  <c:v>E-learnings</c:v>
                </c:pt>
                <c:pt idx="4">
                  <c:v>Awareness games</c:v>
                </c:pt>
                <c:pt idx="5">
                  <c:v>Simulated phishing tests</c:v>
                </c:pt>
                <c:pt idx="6">
                  <c:v>Security ambassorship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B-4969-BDF3-05D96E844C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Several times a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Onboarding initiatives</c:v>
                </c:pt>
                <c:pt idx="1">
                  <c:v>Communication materials</c:v>
                </c:pt>
                <c:pt idx="2">
                  <c:v>Training sessions with instructor</c:v>
                </c:pt>
                <c:pt idx="3">
                  <c:v>E-learnings</c:v>
                </c:pt>
                <c:pt idx="4">
                  <c:v>Awareness games</c:v>
                </c:pt>
                <c:pt idx="5">
                  <c:v>Simulated phishing tests</c:v>
                </c:pt>
                <c:pt idx="6">
                  <c:v>Security ambassorship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B-4969-BDF3-05D96E844C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Once a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Onboarding initiatives</c:v>
                </c:pt>
                <c:pt idx="1">
                  <c:v>Communication materials</c:v>
                </c:pt>
                <c:pt idx="2">
                  <c:v>Training sessions with instructor</c:v>
                </c:pt>
                <c:pt idx="3">
                  <c:v>E-learnings</c:v>
                </c:pt>
                <c:pt idx="4">
                  <c:v>Awareness games</c:v>
                </c:pt>
                <c:pt idx="5">
                  <c:v>Simulated phishing tests</c:v>
                </c:pt>
                <c:pt idx="6">
                  <c:v>Security ambassorship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B-4969-BDF3-05D96E844C8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Less than once a year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Onboarding initiatives</c:v>
                </c:pt>
                <c:pt idx="1">
                  <c:v>Communication materials</c:v>
                </c:pt>
                <c:pt idx="2">
                  <c:v>Training sessions with instructor</c:v>
                </c:pt>
                <c:pt idx="3">
                  <c:v>E-learnings</c:v>
                </c:pt>
                <c:pt idx="4">
                  <c:v>Awareness games</c:v>
                </c:pt>
                <c:pt idx="5">
                  <c:v>Simulated phishing tests</c:v>
                </c:pt>
                <c:pt idx="6">
                  <c:v>Security ambassorship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B-4969-BDF3-05D96E844C8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Onboarding initiatives</c:v>
                </c:pt>
                <c:pt idx="1">
                  <c:v>Communication materials</c:v>
                </c:pt>
                <c:pt idx="2">
                  <c:v>Training sessions with instructor</c:v>
                </c:pt>
                <c:pt idx="3">
                  <c:v>E-learnings</c:v>
                </c:pt>
                <c:pt idx="4">
                  <c:v>Awareness games</c:v>
                </c:pt>
                <c:pt idx="5">
                  <c:v>Simulated phishing tests</c:v>
                </c:pt>
                <c:pt idx="6">
                  <c:v>Security ambassorship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7B-4969-BDF3-05D96E844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405728"/>
        <c:axId val="539407888"/>
      </c:barChart>
      <c:catAx>
        <c:axId val="53940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39407888"/>
        <c:crosses val="autoZero"/>
        <c:auto val="1"/>
        <c:lblAlgn val="ctr"/>
        <c:lblOffset val="100"/>
        <c:noMultiLvlLbl val="0"/>
      </c:catAx>
      <c:valAx>
        <c:axId val="53940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394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237672017219555"/>
          <c:y val="6.865332510375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cap="all" spc="5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resources does your NREN have for internal security awareness?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B2-4E88-88CD-56121D47AA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B2-4E88-88CD-56121D47A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At least 1 dedicated FTE</c:v>
                </c:pt>
                <c:pt idx="1">
                  <c:v>The person(s) responsible for this has other (primary) responsibilities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5-4DE6-969E-9117B50BDD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609939837457426"/>
          <c:y val="0.29010662042953983"/>
          <c:w val="0.24523983408808175"/>
          <c:h val="0.47128122399334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cap="all" spc="5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Which department(s) are involved in the internal awareness </a:t>
            </a:r>
            <a:r>
              <a:rPr lang="en-US" sz="1800" b="1" i="0" u="none" strike="noStrike" kern="1200" cap="all" spc="5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800" b="1" i="0" u="none" strike="noStrike" kern="1200" cap="all" spc="5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? (N=19)</a:t>
            </a:r>
          </a:p>
        </c:rich>
      </c:tx>
      <c:layout>
        <c:manualLayout>
          <c:xMode val="edge"/>
          <c:yMode val="edge"/>
          <c:x val="0.12144218255119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cap="all" spc="5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Which departments are involved in the interal awareness programme?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CERT / Security team</c:v>
                </c:pt>
                <c:pt idx="1">
                  <c:v>Other</c:v>
                </c:pt>
                <c:pt idx="2">
                  <c:v>General management</c:v>
                </c:pt>
                <c:pt idx="3">
                  <c:v>Marketing &amp; Communications</c:v>
                </c:pt>
                <c:pt idx="4">
                  <c:v>Human Resources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F-464C-95BE-ACB10C4EA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0718880"/>
        <c:axId val="830711320"/>
      </c:barChart>
      <c:catAx>
        <c:axId val="83071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30711320"/>
        <c:crosses val="autoZero"/>
        <c:auto val="1"/>
        <c:lblAlgn val="ctr"/>
        <c:lblOffset val="100"/>
        <c:noMultiLvlLbl val="0"/>
      </c:catAx>
      <c:valAx>
        <c:axId val="830711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307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cap="all" spc="5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Who is your target audience? (N=19)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Constituents</c:v>
                </c:pt>
                <c:pt idx="1">
                  <c:v>End users (students, researchers, …)</c:v>
                </c:pt>
                <c:pt idx="2">
                  <c:v>Every citizen in our country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D-43ED-B4F1-451B353D6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0733640"/>
        <c:axId val="830739040"/>
      </c:barChart>
      <c:catAx>
        <c:axId val="83073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30739040"/>
        <c:crosses val="autoZero"/>
        <c:auto val="1"/>
        <c:lblAlgn val="ctr"/>
        <c:lblOffset val="100"/>
        <c:noMultiLvlLbl val="0"/>
      </c:catAx>
      <c:valAx>
        <c:axId val="83073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3073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7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decide to use this slide, please note that PowerPoint will crop the images you choose as per the suggested design.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9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1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7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4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know that you can use PowerPoint stock images?  Go to Insert /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know that you can use PowerPoint stock images?  Go to Insert /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6DA2E-E846-B4CE-4318-5BAB028A08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6171" y="371471"/>
            <a:ext cx="1147175" cy="455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08/04/2024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08/04/2024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08/04/2024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sm@geant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Security awareness in the GÉANT community: 5 main findings of our awareness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85" y="3602038"/>
            <a:ext cx="5917683" cy="1215768"/>
          </a:xfrm>
        </p:spPr>
        <p:txBody>
          <a:bodyPr>
            <a:normAutofit/>
          </a:bodyPr>
          <a:lstStyle/>
          <a:p>
            <a:r>
              <a:rPr lang="en-US" dirty="0"/>
              <a:t>Davina Luyten, Belnet</a:t>
            </a:r>
          </a:p>
          <a:p>
            <a:r>
              <a:rPr lang="en-US" sz="1800" dirty="0"/>
              <a:t>Subtask lead Awareness, WP8, GN5-1</a:t>
            </a:r>
          </a:p>
        </p:txBody>
      </p:sp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3253D-649A-8AC4-1CB7-0D253C47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Overall NRENs are striving to build a strong security culture in their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Awareness </a:t>
            </a:r>
            <a:r>
              <a:rPr lang="en-US" dirty="0" err="1"/>
              <a:t>programmes</a:t>
            </a:r>
            <a:r>
              <a:rPr lang="en-US" dirty="0"/>
              <a:t> are risk-based and getting more mature with a targeted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Different formats are used to involve employees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Internal security awareness is usually the task of the Security / CERT team</a:t>
            </a:r>
          </a:p>
          <a:p>
            <a:endParaRPr lang="nl-BE" dirty="0"/>
          </a:p>
          <a:p>
            <a:endParaRPr lang="nl-BE" dirty="0"/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8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97B139-3C6B-F656-37E5-E3854E2C98A8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0" y="789015"/>
          <a:ext cx="11426545" cy="549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27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380CB0-9A4E-9C7A-CB73-47D060A6F57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084384" y="989240"/>
          <a:ext cx="9475056" cy="514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90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3253D-649A-8AC4-1CB7-0D253C47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Overall NRENs are striving to build a strong security culture in their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Awareness </a:t>
            </a:r>
            <a:r>
              <a:rPr lang="en-US" dirty="0" err="1"/>
              <a:t>programmes</a:t>
            </a:r>
            <a:r>
              <a:rPr lang="en-US" dirty="0"/>
              <a:t> are risk-based and getting more mature with a targeted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Different formats are used to involve employees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Internal security awareness is usually the task of the Security / CERT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Most NRENS run external awareness activities, focusing on their constituents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nl-BE" dirty="0"/>
          </a:p>
          <a:p>
            <a:endParaRPr lang="nl-BE" dirty="0"/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23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64E2-E0BC-6063-949B-0B258E81A9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731" y="1881955"/>
            <a:ext cx="9894887" cy="3904484"/>
          </a:xfrm>
        </p:spPr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424343-B4AC-A124-03B5-11BB2F2DCC47}"/>
              </a:ext>
            </a:extLst>
          </p:cNvPr>
          <p:cNvGraphicFramePr/>
          <p:nvPr/>
        </p:nvGraphicFramePr>
        <p:xfrm>
          <a:off x="809866" y="939452"/>
          <a:ext cx="8972961" cy="527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6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E8DA037-AA2C-F649-EF83-52A2C6C2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8596E6D-60F6-1A3B-3BBD-94BC4047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6" y="1444752"/>
            <a:ext cx="4991386" cy="47322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Our community is most interested in sharing </a:t>
            </a:r>
            <a:r>
              <a:rPr lang="en-GB" sz="2000" b="1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best practices and experiences </a:t>
            </a:r>
            <a:r>
              <a:rPr lang="en-GB" sz="2000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with other NRENs (84%) and in receiving </a:t>
            </a:r>
            <a:r>
              <a:rPr lang="en-GB" sz="2000" b="1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ready-to-use awareness materials </a:t>
            </a:r>
            <a:r>
              <a:rPr lang="en-GB" sz="2000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(76%). </a:t>
            </a:r>
          </a:p>
          <a:p>
            <a:pPr marL="0" indent="0">
              <a:buNone/>
            </a:pPr>
            <a:endParaRPr lang="en-GB" sz="2000" dirty="0"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The topics / risks that NRENs consider most relevant to include in their awareness </a:t>
            </a:r>
            <a:r>
              <a:rPr lang="en-US" sz="2000" dirty="0" err="1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 are </a:t>
            </a:r>
            <a:r>
              <a:rPr lang="en-US" sz="2000" b="1" dirty="0"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password security, data protection and privacy and phishing/vishing/smishing. </a:t>
            </a:r>
            <a:endParaRPr lang="en-US" sz="2000" dirty="0"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A594-886C-9192-D8C2-D61CE95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A computer with a fishing hook&#10;&#10;Description automatically generated">
            <a:extLst>
              <a:ext uri="{FF2B5EF4-FFF2-40B4-BE49-F238E27FC236}">
                <a16:creationId xmlns:a16="http://schemas.microsoft.com/office/drawing/2014/main" id="{5BD49179-E15C-DF9F-DBAC-85E98FF6C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70" y="1277309"/>
            <a:ext cx="2921277" cy="1643218"/>
          </a:xfrm>
          <a:prstGeom prst="rect">
            <a:avLst/>
          </a:prstGeom>
          <a:ln>
            <a:noFill/>
          </a:ln>
          <a:effectLst>
            <a:outerShdw blurRad="292100" dist="111655" dir="2700000" sx="95000" sy="95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erson sitting in a bubble with a computer and a computer&#10;&#10;Description automatically generated">
            <a:extLst>
              <a:ext uri="{FF2B5EF4-FFF2-40B4-BE49-F238E27FC236}">
                <a16:creationId xmlns:a16="http://schemas.microsoft.com/office/drawing/2014/main" id="{6713C821-449A-CE8D-D546-A9D2C9354A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277" y="1277309"/>
            <a:ext cx="2921276" cy="1643218"/>
          </a:xfrm>
          <a:prstGeom prst="rect">
            <a:avLst/>
          </a:prstGeom>
          <a:ln>
            <a:noFill/>
          </a:ln>
          <a:effectLst>
            <a:outerShdw blurRad="292100" dist="111655" dir="2700000" sx="95000" sy="95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everal brochures with text&#10;&#10;Description automatically generated">
            <a:extLst>
              <a:ext uri="{FF2B5EF4-FFF2-40B4-BE49-F238E27FC236}">
                <a16:creationId xmlns:a16="http://schemas.microsoft.com/office/drawing/2014/main" id="{F3DAD5C1-A7A0-C724-8952-384A7436BE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70" y="3087135"/>
            <a:ext cx="6032306" cy="3000789"/>
          </a:xfrm>
          <a:prstGeom prst="rect">
            <a:avLst/>
          </a:prstGeom>
          <a:ln>
            <a:noFill/>
          </a:ln>
          <a:effectLst>
            <a:outerShdw blurRad="292100" dist="111655" dir="2700000" sx="95000" sy="95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11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E8DA037-AA2C-F649-EF83-52A2C6C2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8596E6D-60F6-1A3B-3BBD-94BC4047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6" y="1444752"/>
            <a:ext cx="3978662" cy="47322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Build an </a:t>
            </a:r>
            <a:r>
              <a:rPr lang="en-US" sz="2000" b="1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active community </a:t>
            </a:r>
            <a:r>
              <a:rPr lang="en-US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for awareness officers and develop training or workshops for NRENs to take their </a:t>
            </a:r>
            <a:r>
              <a:rPr lang="en-US" sz="2000" dirty="0" err="1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programmes</a:t>
            </a:r>
            <a:r>
              <a:rPr lang="en-US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 to the next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&gt; JOIN US FOR THE AWARENESS SIDE MEETING ON THURSDAY AFTERNOON</a:t>
            </a:r>
            <a:endParaRPr lang="en-US" sz="20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Further build on our </a:t>
            </a:r>
            <a:r>
              <a:rPr lang="en-US" sz="2000" b="1" dirty="0">
                <a:ea typeface="Batang" panose="02030600000101010101" pitchFamily="18" charset="-127"/>
                <a:cs typeface="Times New Roman" panose="02020603050405020304" pitchFamily="18" charset="0"/>
              </a:rPr>
              <a:t>awareness knowledge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Continue to </a:t>
            </a:r>
            <a:r>
              <a:rPr lang="en-US" sz="2000" dirty="0">
                <a:ea typeface="Batang" panose="02030600000101010101" pitchFamily="18" charset="-127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aise awareness for the human factor in security among the community</a:t>
            </a:r>
          </a:p>
          <a:p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A594-886C-9192-D8C2-D61CE95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370F5E68-48CE-5316-9BE9-A0E89E61DA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20" y="3100902"/>
            <a:ext cx="2019395" cy="2850292"/>
          </a:xfrm>
          <a:prstGeom prst="rect">
            <a:avLst/>
          </a:prstGeom>
        </p:spPr>
      </p:pic>
      <p:pic>
        <p:nvPicPr>
          <p:cNvPr id="6" name="Picture 5" descr="A banner of people using computers&#10;&#10;Description automatically generated">
            <a:extLst>
              <a:ext uri="{FF2B5EF4-FFF2-40B4-BE49-F238E27FC236}">
                <a16:creationId xmlns:a16="http://schemas.microsoft.com/office/drawing/2014/main" id="{09C6ED94-F8B2-14D7-52AD-30A2E21EC0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544" y="3084423"/>
            <a:ext cx="2100328" cy="2970464"/>
          </a:xfrm>
          <a:prstGeom prst="rect">
            <a:avLst/>
          </a:prstGeom>
        </p:spPr>
      </p:pic>
      <p:pic>
        <p:nvPicPr>
          <p:cNvPr id="8" name="Picture 7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88C21870-6773-B9CE-35C4-65BF9AEA77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080" y="1383415"/>
            <a:ext cx="1166840" cy="116684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01D189-C825-512A-C5D6-9E70DAEEF7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16" y="1459591"/>
            <a:ext cx="2445215" cy="4611775"/>
          </a:xfrm>
          <a:prstGeom prst="rect">
            <a:avLst/>
          </a:prstGeom>
        </p:spPr>
      </p:pic>
      <p:pic>
        <p:nvPicPr>
          <p:cNvPr id="10" name="Picture 9" descr="A white unicorn with rainbow horn on wheels&#10;&#10;Description automatically generated">
            <a:extLst>
              <a:ext uri="{FF2B5EF4-FFF2-40B4-BE49-F238E27FC236}">
                <a16:creationId xmlns:a16="http://schemas.microsoft.com/office/drawing/2014/main" id="{E4BC46C9-C846-DA6F-409D-0DF8A44DD3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340" y="1525520"/>
            <a:ext cx="1024735" cy="10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7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5E2D48-765A-65DF-7D32-DD66EB5E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Ideas? Remarks?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32572F-D19B-DE6D-02AF-F32AA65F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6033605" cy="4732211"/>
          </a:xfrm>
        </p:spPr>
        <p:txBody>
          <a:bodyPr>
            <a:normAutofit/>
          </a:bodyPr>
          <a:lstStyle/>
          <a:p>
            <a:r>
              <a:rPr lang="en-US" dirty="0"/>
              <a:t>Contact the team: </a:t>
            </a:r>
            <a:r>
              <a:rPr lang="en-US" b="1" dirty="0">
                <a:hlinkClick r:id="rId3"/>
              </a:rPr>
              <a:t>csm@geant.org</a:t>
            </a:r>
            <a:endParaRPr lang="en-US" b="1" dirty="0"/>
          </a:p>
          <a:p>
            <a:endParaRPr lang="en-US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Rosanna Norman, GÉANT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Leonardo Marino, GÉANT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Cornelia Puhze, SWITCH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Mark Tysom, </a:t>
            </a:r>
            <a:r>
              <a:rPr lang="en-US" sz="1800" dirty="0" err="1"/>
              <a:t>Jisc</a:t>
            </a:r>
            <a:endParaRPr lang="en-US" sz="1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Marina </a:t>
            </a:r>
            <a:r>
              <a:rPr lang="en-US" sz="1800" dirty="0" err="1"/>
              <a:t>Dimić</a:t>
            </a:r>
            <a:r>
              <a:rPr lang="en-US" sz="1800" dirty="0"/>
              <a:t> </a:t>
            </a:r>
            <a:r>
              <a:rPr lang="en-US" sz="1800" dirty="0" err="1"/>
              <a:t>Vugec</a:t>
            </a:r>
            <a:r>
              <a:rPr lang="en-US" sz="1800" dirty="0"/>
              <a:t>, CARNET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Simona Venuti, GARR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Charlie van </a:t>
            </a:r>
            <a:r>
              <a:rPr lang="en-US" sz="1800" dirty="0" err="1"/>
              <a:t>Genuchten</a:t>
            </a:r>
            <a:r>
              <a:rPr lang="en-US" sz="1800" dirty="0"/>
              <a:t>, SURF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Laetitia Lagneau, Belnet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Davina Luyten, Belnet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1818A-C017-6FDC-36ED-E199DC90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survey: what, why, how, who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A37AA8-8C5C-F0E7-4A31-D13D009DAE83}"/>
              </a:ext>
            </a:extLst>
          </p:cNvPr>
          <p:cNvSpPr/>
          <p:nvPr/>
        </p:nvSpPr>
        <p:spPr>
          <a:xfrm>
            <a:off x="6096000" y="1599530"/>
            <a:ext cx="4222812" cy="17592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SANS' Security Awareness Maturity Model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measure the maturity of the NRENs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5FBB6-E97D-9E5D-2AE9-BBAA1355DE29}"/>
              </a:ext>
            </a:extLst>
          </p:cNvPr>
          <p:cNvSpPr/>
          <p:nvPr/>
        </p:nvSpPr>
        <p:spPr>
          <a:xfrm>
            <a:off x="1156855" y="1599529"/>
            <a:ext cx="4222812" cy="17592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(Online) questionnaire combined with in-depth interviews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D53EAC-352A-1F50-94B6-F65134E5853B}"/>
              </a:ext>
            </a:extLst>
          </p:cNvPr>
          <p:cNvSpPr/>
          <p:nvPr/>
        </p:nvSpPr>
        <p:spPr>
          <a:xfrm>
            <a:off x="6096000" y="3778156"/>
            <a:ext cx="4222812" cy="17592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NRENS + GÉANT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60BA2C-4CE0-F0C1-392D-EB188E1B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58" y="3778157"/>
            <a:ext cx="4117809" cy="17774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Focusing on internal and external awareness programmes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3253D-649A-8AC4-1CB7-0D253C47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Overall NRENs are striving to build a strong security culture in their </a:t>
            </a:r>
            <a:r>
              <a:rPr lang="en-US" b="1" dirty="0" err="1">
                <a:solidFill>
                  <a:schemeClr val="accent1"/>
                </a:solidFill>
              </a:rPr>
              <a:t>organisations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18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14F3B6-3FA4-BA03-F992-C9F9D0D4F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718869"/>
              </p:ext>
            </p:extLst>
          </p:nvPr>
        </p:nvGraphicFramePr>
        <p:xfrm>
          <a:off x="852139" y="1437328"/>
          <a:ext cx="9555893" cy="458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94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3253D-649A-8AC4-1CB7-0D253C47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Overall NRENs are striving to build a strong security culture in their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Awareness </a:t>
            </a:r>
            <a:r>
              <a:rPr lang="en-US" b="1" dirty="0" err="1">
                <a:solidFill>
                  <a:schemeClr val="accent1"/>
                </a:solidFill>
              </a:rPr>
              <a:t>programmes</a:t>
            </a:r>
            <a:r>
              <a:rPr lang="en-US" b="1" dirty="0">
                <a:solidFill>
                  <a:schemeClr val="accent1"/>
                </a:solidFill>
              </a:rPr>
              <a:t> are risk-based and getting more mature with a targeted approach</a:t>
            </a:r>
            <a:endParaRPr lang="nl-BE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36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464-FAE6-8C91-EE97-E8B321EF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31" y="1071561"/>
            <a:ext cx="9894723" cy="43090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br>
              <a:rPr lang="nl-BE" b="1" dirty="0">
                <a:solidFill>
                  <a:schemeClr val="accent1"/>
                </a:solidFill>
              </a:rPr>
            </a:b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64E2-E0BC-6063-949B-0B258E81A9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731" y="1881955"/>
            <a:ext cx="9894887" cy="39044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A2F82A-D14A-EC76-54B9-CC94C0BF71CC}"/>
              </a:ext>
            </a:extLst>
          </p:cNvPr>
          <p:cNvGraphicFramePr/>
          <p:nvPr/>
        </p:nvGraphicFramePr>
        <p:xfrm>
          <a:off x="998731" y="1287015"/>
          <a:ext cx="8859299" cy="545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491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464-FAE6-8C91-EE97-E8B321EF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31" y="1071561"/>
            <a:ext cx="9894723" cy="43090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br>
              <a:rPr lang="nl-BE" b="1" dirty="0">
                <a:solidFill>
                  <a:schemeClr val="accent1"/>
                </a:solidFill>
              </a:rPr>
            </a:b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64E2-E0BC-6063-949B-0B258E81A9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731" y="1881955"/>
            <a:ext cx="9894887" cy="39044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D0B7C6-ABFE-B872-72BE-4D0FB9108188}"/>
              </a:ext>
            </a:extLst>
          </p:cNvPr>
          <p:cNvGraphicFramePr/>
          <p:nvPr/>
        </p:nvGraphicFramePr>
        <p:xfrm>
          <a:off x="908175" y="337255"/>
          <a:ext cx="10075833" cy="618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38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3253D-649A-8AC4-1CB7-0D253C47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Overall NRENs are striving to build a strong security culture in their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Awareness </a:t>
            </a:r>
            <a:r>
              <a:rPr lang="en-US" dirty="0" err="1"/>
              <a:t>programmes</a:t>
            </a:r>
            <a:r>
              <a:rPr lang="en-US" dirty="0"/>
              <a:t> are risk-based and getting more mature with a targeted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Different formats are used to involve employees</a:t>
            </a:r>
            <a:endParaRPr lang="nl-BE" b="1" dirty="0">
              <a:solidFill>
                <a:schemeClr val="accent1"/>
              </a:solidFill>
            </a:endParaRPr>
          </a:p>
          <a:p>
            <a:endParaRPr lang="nl-BE" dirty="0"/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84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464-FAE6-8C91-EE97-E8B321EF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31" y="1071561"/>
            <a:ext cx="9894723" cy="43090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br>
              <a:rPr lang="nl-BE" b="1" dirty="0">
                <a:solidFill>
                  <a:schemeClr val="accent1"/>
                </a:solidFill>
              </a:rPr>
            </a:b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64E2-E0BC-6063-949B-0B258E81A9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731" y="1881955"/>
            <a:ext cx="9894887" cy="39044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118BB5-8A53-0E36-9427-B0690F1EF966}"/>
              </a:ext>
            </a:extLst>
          </p:cNvPr>
          <p:cNvGraphicFramePr/>
          <p:nvPr/>
        </p:nvGraphicFramePr>
        <p:xfrm>
          <a:off x="1591733" y="877710"/>
          <a:ext cx="960153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36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E9CFA6-66FE-46E2-A088-50B4AC8978E3}" vid="{4AEF21E6-424C-4A82-8B9E-13499CB47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SecurityDays_5 main findings of the awareness survey</Template>
  <TotalTime>0</TotalTime>
  <Words>613</Words>
  <Application>Microsoft Office PowerPoint</Application>
  <PresentationFormat>Widescreen</PresentationFormat>
  <Paragraphs>90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Batang</vt:lpstr>
      <vt:lpstr>Arial</vt:lpstr>
      <vt:lpstr>Calibri</vt:lpstr>
      <vt:lpstr>Office Theme</vt:lpstr>
      <vt:lpstr>Security awareness in the GÉANT community: 5 main findings of our awareness survey</vt:lpstr>
      <vt:lpstr>Awareness survey: what, why, how, who</vt:lpstr>
      <vt:lpstr>Main findings</vt:lpstr>
      <vt:lpstr>PowerPoint Presentation</vt:lpstr>
      <vt:lpstr>Main findings</vt:lpstr>
      <vt:lpstr>  </vt:lpstr>
      <vt:lpstr>  </vt:lpstr>
      <vt:lpstr>Main findings</vt:lpstr>
      <vt:lpstr>  </vt:lpstr>
      <vt:lpstr>Main findings</vt:lpstr>
      <vt:lpstr>PowerPoint Presentation</vt:lpstr>
      <vt:lpstr>PowerPoint Presentation</vt:lpstr>
      <vt:lpstr>Main findings</vt:lpstr>
      <vt:lpstr>PowerPoint Presentation</vt:lpstr>
      <vt:lpstr>Needs</vt:lpstr>
      <vt:lpstr>Next steps</vt:lpstr>
      <vt:lpstr>Questions? Ideas? Remarks?</vt:lpstr>
      <vt:lpstr>PowerPoint Presentation</vt:lpstr>
    </vt:vector>
  </TitlesOfParts>
  <Company>BELNET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awareness in the GÉANT community: 5 main findings of our awareness survey</dc:title>
  <dc:creator>Davina Luyten</dc:creator>
  <cp:lastModifiedBy>Davina Luyten</cp:lastModifiedBy>
  <cp:revision>6</cp:revision>
  <dcterms:created xsi:type="dcterms:W3CDTF">2024-04-03T08:15:01Z</dcterms:created>
  <dcterms:modified xsi:type="dcterms:W3CDTF">2024-04-08T08:08:22Z</dcterms:modified>
</cp:coreProperties>
</file>